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svg" ContentType="image/svg+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5"/>
  </p:notesMasterIdLst>
  <p:sldIdLst>
    <p:sldId id="256" r:id="rId2"/>
    <p:sldId id="383" r:id="rId3"/>
    <p:sldId id="377" r:id="rId4"/>
    <p:sldId id="258" r:id="rId5"/>
    <p:sldId id="395" r:id="rId6"/>
    <p:sldId id="382" r:id="rId7"/>
    <p:sldId id="270" r:id="rId8"/>
    <p:sldId id="271" r:id="rId9"/>
    <p:sldId id="277" r:id="rId10"/>
    <p:sldId id="332" r:id="rId11"/>
    <p:sldId id="379" r:id="rId12"/>
    <p:sldId id="378" r:id="rId13"/>
    <p:sldId id="381" r:id="rId14"/>
    <p:sldId id="369" r:id="rId15"/>
    <p:sldId id="293" r:id="rId16"/>
    <p:sldId id="337" r:id="rId17"/>
    <p:sldId id="397" r:id="rId18"/>
    <p:sldId id="348" r:id="rId19"/>
    <p:sldId id="342" r:id="rId20"/>
    <p:sldId id="385" r:id="rId21"/>
    <p:sldId id="387" r:id="rId22"/>
    <p:sldId id="394" r:id="rId23"/>
    <p:sldId id="388" r:id="rId24"/>
    <p:sldId id="396" r:id="rId25"/>
    <p:sldId id="390" r:id="rId26"/>
    <p:sldId id="392" r:id="rId27"/>
    <p:sldId id="346" r:id="rId28"/>
    <p:sldId id="365" r:id="rId29"/>
    <p:sldId id="352" r:id="rId30"/>
    <p:sldId id="371" r:id="rId31"/>
    <p:sldId id="349" r:id="rId32"/>
    <p:sldId id="380" r:id="rId33"/>
    <p:sldId id="323" r:id="rId34"/>
  </p:sldIdLst>
  <p:sldSz cx="12192000" cy="6858000"/>
  <p:notesSz cx="7102475" cy="93884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ula Mccreary" initials="PM" lastIdx="1" clrIdx="0">
    <p:extLst>
      <p:ext uri="{19B8F6BF-5375-455C-9EA6-DF929625EA0E}">
        <p15:presenceInfo xmlns:p15="http://schemas.microsoft.com/office/powerpoint/2012/main" userId="1b20ae19c1611db2"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37" autoAdjust="0"/>
    <p:restoredTop sz="94660"/>
  </p:normalViewPr>
  <p:slideViewPr>
    <p:cSldViewPr snapToGrid="0">
      <p:cViewPr varScale="1">
        <p:scale>
          <a:sx n="116" d="100"/>
          <a:sy n="116" d="100"/>
        </p:scale>
        <p:origin x="102" y="16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9.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2.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AA18BD14-4174-4CA8-90DB-95817C8E5AB8}" type="datetimeFigureOut">
              <a:rPr lang="en-GB" smtClean="0"/>
              <a:t>18/01/2021</a:t>
            </a:fld>
            <a:endParaRPr lang="en-GB"/>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txBody>
          <a:bodyPr vert="horz" lIns="94229" tIns="47114" rIns="94229" bIns="47114" rtlCol="0" anchor="ctr"/>
          <a:lstStyle/>
          <a:p>
            <a:endParaRPr lang="en-GB"/>
          </a:p>
        </p:txBody>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79FAF839-70AC-47E6-B12C-E3C1DC6D70E3}" type="slidenum">
              <a:rPr lang="en-GB" smtClean="0"/>
              <a:t>‹#›</a:t>
            </a:fld>
            <a:endParaRPr lang="en-GB"/>
          </a:p>
        </p:txBody>
      </p:sp>
    </p:spTree>
    <p:extLst>
      <p:ext uri="{BB962C8B-B14F-4D97-AF65-F5344CB8AC3E}">
        <p14:creationId xmlns:p14="http://schemas.microsoft.com/office/powerpoint/2010/main" val="18143162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Introductions and setting the scene. Ice breaker if required</a:t>
            </a:r>
            <a:r>
              <a:rPr lang="en-GB" baseline="0" dirty="0"/>
              <a:t> – something about their name? </a:t>
            </a:r>
            <a:endParaRPr lang="en-GB" dirty="0"/>
          </a:p>
        </p:txBody>
      </p:sp>
    </p:spTree>
    <p:extLst>
      <p:ext uri="{BB962C8B-B14F-4D97-AF65-F5344CB8AC3E}">
        <p14:creationId xmlns:p14="http://schemas.microsoft.com/office/powerpoint/2010/main" val="22661224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Exercise</a:t>
            </a:r>
          </a:p>
          <a:p>
            <a:r>
              <a:rPr lang="en-GB" dirty="0"/>
              <a:t>Ground Rules - ask group if they agree/have any to add. Discussion expectations;</a:t>
            </a:r>
            <a:r>
              <a:rPr lang="en-GB" baseline="0" dirty="0"/>
              <a:t> </a:t>
            </a:r>
            <a:r>
              <a:rPr lang="en-GB" dirty="0"/>
              <a:t>workshops</a:t>
            </a:r>
            <a:r>
              <a:rPr lang="en-GB" baseline="0" dirty="0"/>
              <a:t> are mandatory, let trainer know if they are having any problems.</a:t>
            </a:r>
            <a:endParaRPr lang="en-GB" dirty="0"/>
          </a:p>
          <a:p>
            <a:r>
              <a:rPr lang="en-GB" dirty="0"/>
              <a:t>Personally I always add one conversation at a time!</a:t>
            </a:r>
          </a:p>
        </p:txBody>
      </p:sp>
    </p:spTree>
    <p:extLst>
      <p:ext uri="{BB962C8B-B14F-4D97-AF65-F5344CB8AC3E}">
        <p14:creationId xmlns:p14="http://schemas.microsoft.com/office/powerpoint/2010/main" val="6408207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safeguarding is such a large section of the portfolio it we will cover in workshop 2 before task 2 (</a:t>
            </a:r>
            <a:r>
              <a:rPr lang="en-GB" dirty="0" err="1"/>
              <a:t>obs</a:t>
            </a:r>
            <a:r>
              <a:rPr lang="en-GB" dirty="0"/>
              <a:t>) which will be covered in detail in workshop 3.  </a:t>
            </a:r>
          </a:p>
        </p:txBody>
      </p:sp>
    </p:spTree>
    <p:extLst>
      <p:ext uri="{BB962C8B-B14F-4D97-AF65-F5344CB8AC3E}">
        <p14:creationId xmlns:p14="http://schemas.microsoft.com/office/powerpoint/2010/main" val="1406622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Check learners have completed the registration process with Trinity and ensure they understand the urgency of this if not. Also remind them to check all Trinity emails in the future as they maybe asked to register again. Re dyslexia; they must inform the university and the employer, this is their responsibility to do so,</a:t>
            </a:r>
            <a:r>
              <a:rPr lang="en-GB" baseline="0" dirty="0"/>
              <a:t> if they have not been previously assessed they would need an assessment through the university and to inform occupational health (Usually by this stage they would have been assessed and the employer would know)</a:t>
            </a:r>
            <a:r>
              <a:rPr lang="en-GB" dirty="0"/>
              <a:t>.</a:t>
            </a:r>
            <a:r>
              <a:rPr lang="en-GB" baseline="0" dirty="0"/>
              <a:t> </a:t>
            </a:r>
            <a:r>
              <a:rPr lang="en-GB" dirty="0"/>
              <a:t>Stress this is a university programme.  We’ve arranged for it to be delivered locally.  </a:t>
            </a:r>
            <a:r>
              <a:rPr lang="en-GB" dirty="0">
                <a:highlight>
                  <a:srgbClr val="FFFF00"/>
                </a:highlight>
              </a:rPr>
              <a:t>Re contact hours (e.g. supervision etc) - in place of part of the written requirements. Line mangers signature and mentors report validates passing the practice component which is equivalent to 7000 words . </a:t>
            </a:r>
          </a:p>
          <a:p>
            <a:r>
              <a:rPr lang="en-GB" dirty="0">
                <a:solidFill>
                  <a:srgbClr val="FF0000"/>
                </a:solidFill>
                <a:highlight>
                  <a:srgbClr val="FFFF00"/>
                </a:highlight>
              </a:rPr>
              <a:t>Passing of the programme  within 3 years of qualifying is a Social Care Wales (SCW) requirement </a:t>
            </a:r>
            <a:r>
              <a:rPr lang="en-GB" baseline="0" dirty="0">
                <a:solidFill>
                  <a:srgbClr val="FF0000"/>
                </a:solidFill>
                <a:highlight>
                  <a:srgbClr val="FFFF00"/>
                </a:highlight>
              </a:rPr>
              <a:t> re-registration</a:t>
            </a:r>
            <a:r>
              <a:rPr lang="en-GB" dirty="0">
                <a:solidFill>
                  <a:srgbClr val="FF0000"/>
                </a:solidFill>
                <a:highlight>
                  <a:srgbClr val="FFFF00"/>
                </a:highlight>
              </a:rPr>
              <a:t>.  </a:t>
            </a:r>
          </a:p>
        </p:txBody>
      </p:sp>
    </p:spTree>
    <p:extLst>
      <p:ext uri="{BB962C8B-B14F-4D97-AF65-F5344CB8AC3E}">
        <p14:creationId xmlns:p14="http://schemas.microsoft.com/office/powerpoint/2010/main" val="15867331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them where to find more info re confidentiality and plagiarism and the main points to remember about and that they will lose marks for breaches. </a:t>
            </a:r>
          </a:p>
          <a:p>
            <a:r>
              <a:rPr lang="en-GB" dirty="0"/>
              <a:t>Explain word count penalty. </a:t>
            </a:r>
          </a:p>
          <a:p>
            <a:r>
              <a:rPr lang="en-GB" dirty="0"/>
              <a:t>Plagiarism; the portfolios  has a large amount of content which will come up on plagiarism score (around 45-55%) tell them we recognise this and not to panic. </a:t>
            </a:r>
          </a:p>
          <a:p>
            <a:r>
              <a:rPr lang="en-GB" dirty="0"/>
              <a:t>Remind them to check the making criteria.</a:t>
            </a:r>
          </a:p>
          <a:p>
            <a:r>
              <a:rPr lang="en-GB" dirty="0"/>
              <a:t>Confidentiality and plagiarism detail in handbook. </a:t>
            </a:r>
          </a:p>
        </p:txBody>
      </p:sp>
    </p:spTree>
    <p:extLst>
      <p:ext uri="{BB962C8B-B14F-4D97-AF65-F5344CB8AC3E}">
        <p14:creationId xmlns:p14="http://schemas.microsoft.com/office/powerpoint/2010/main" val="14937984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b="1" dirty="0"/>
              <a:t>Exercise 1 </a:t>
            </a:r>
          </a:p>
          <a:p>
            <a:r>
              <a:rPr lang="en-GB" dirty="0"/>
              <a:t>Large</a:t>
            </a:r>
            <a:r>
              <a:rPr lang="en-GB" baseline="0" dirty="0"/>
              <a:t> group discussion - </a:t>
            </a:r>
            <a:r>
              <a:rPr lang="en-GB" dirty="0"/>
              <a:t>Flip chart – gather responses from the group – the majority of the portfolio requires critically reflective writing. </a:t>
            </a:r>
          </a:p>
        </p:txBody>
      </p:sp>
      <p:sp>
        <p:nvSpPr>
          <p:cNvPr id="4" name="Slide Number Placeholder 3"/>
          <p:cNvSpPr>
            <a:spLocks noGrp="1"/>
          </p:cNvSpPr>
          <p:nvPr>
            <p:ph type="sldNum" sz="quarter" idx="5"/>
          </p:nvPr>
        </p:nvSpPr>
        <p:spPr/>
        <p:txBody>
          <a:bodyPr/>
          <a:lstStyle/>
          <a:p>
            <a:pPr>
              <a:defRPr/>
            </a:pPr>
            <a:fld id="{555FC3D5-CA20-4E4D-9DB5-36BBBC5FA561}" type="slidenum">
              <a:rPr lang="en-GB" smtClean="0"/>
              <a:pPr>
                <a:defRPr/>
              </a:pPr>
              <a:t>6</a:t>
            </a:fld>
            <a:endParaRPr lang="en-GB"/>
          </a:p>
        </p:txBody>
      </p:sp>
    </p:spTree>
    <p:extLst>
      <p:ext uri="{BB962C8B-B14F-4D97-AF65-F5344CB8AC3E}">
        <p14:creationId xmlns:p14="http://schemas.microsoft.com/office/powerpoint/2010/main" val="32979649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845604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Discussion on SCW first</a:t>
            </a:r>
            <a:r>
              <a:rPr lang="en-GB" baseline="0" dirty="0"/>
              <a:t> 3 years in practice guidance which aims to support new social workers to build resilience, confidence and competence. </a:t>
            </a:r>
            <a:endParaRPr lang="en-GB" dirty="0"/>
          </a:p>
        </p:txBody>
      </p:sp>
    </p:spTree>
    <p:extLst>
      <p:ext uri="{BB962C8B-B14F-4D97-AF65-F5344CB8AC3E}">
        <p14:creationId xmlns:p14="http://schemas.microsoft.com/office/powerpoint/2010/main" val="13388440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a:t>Exercise 2</a:t>
            </a:r>
          </a:p>
          <a:p>
            <a:r>
              <a:rPr lang="en-GB" baseline="0" dirty="0"/>
              <a:t>Small group exercise generally, but it may work with the whole group depending on numbers/level of engagement. </a:t>
            </a:r>
          </a:p>
          <a:p>
            <a:r>
              <a:rPr lang="en-GB" baseline="0" dirty="0"/>
              <a:t>Object: to get the group to start thinking about ways of reflecting on emotions in the portfolio, it might be good to pick out words used by the group to describe feelings. Feedback large group.</a:t>
            </a:r>
          </a:p>
          <a:p>
            <a:r>
              <a:rPr lang="en-GB" baseline="0" dirty="0"/>
              <a:t>You may want to ask them to think of an occasion /case where their emotions were effected when working with someone and how they dealt with this. This can be useful as peer support and getting them to relate/reflect on their own practice. </a:t>
            </a:r>
            <a:endParaRPr lang="en-GB" dirty="0"/>
          </a:p>
        </p:txBody>
      </p:sp>
    </p:spTree>
    <p:extLst>
      <p:ext uri="{BB962C8B-B14F-4D97-AF65-F5344CB8AC3E}">
        <p14:creationId xmlns:p14="http://schemas.microsoft.com/office/powerpoint/2010/main" val="4050601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2289">
              <a:defRPr/>
            </a:pPr>
            <a:r>
              <a:rPr lang="en-GB" dirty="0"/>
              <a:t>Sum up from exercise . </a:t>
            </a:r>
            <a:r>
              <a:rPr lang="en-US" dirty="0"/>
              <a:t>Salovey and Mayer (1990) model that identifies four different factors of emotional intelligence.</a:t>
            </a:r>
          </a:p>
          <a:p>
            <a:pPr defTabSz="942289">
              <a:defRPr/>
            </a:pPr>
            <a:r>
              <a:rPr lang="en-GB" dirty="0"/>
              <a:t>Draw out how this</a:t>
            </a:r>
            <a:r>
              <a:rPr lang="en-GB" baseline="0" dirty="0"/>
              <a:t> model could help them identify and discuss emotions in their practice (and reflection on practice).</a:t>
            </a:r>
            <a:endParaRPr lang="en-GB" dirty="0"/>
          </a:p>
          <a:p>
            <a:endParaRPr lang="en-GB" dirty="0"/>
          </a:p>
        </p:txBody>
      </p:sp>
    </p:spTree>
    <p:extLst>
      <p:ext uri="{BB962C8B-B14F-4D97-AF65-F5344CB8AC3E}">
        <p14:creationId xmlns:p14="http://schemas.microsoft.com/office/powerpoint/2010/main" val="29381462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Question:</a:t>
            </a:r>
            <a:r>
              <a:rPr lang="en-GB" b="1" baseline="0" dirty="0"/>
              <a:t> </a:t>
            </a:r>
            <a:r>
              <a:rPr lang="en-GB" b="0" baseline="0" dirty="0"/>
              <a:t>W</a:t>
            </a:r>
            <a:r>
              <a:rPr lang="en-GB" baseline="0" dirty="0"/>
              <a:t>hich models of reflection can they remember/have they used before? </a:t>
            </a:r>
          </a:p>
          <a:p>
            <a:r>
              <a:rPr lang="en-GB" baseline="0" dirty="0"/>
              <a:t>Helps judge how much time to spend on next slides. </a:t>
            </a:r>
            <a:r>
              <a:rPr lang="en-GB" dirty="0"/>
              <a:t>Link back to first 3 years in practice, developing reflective skills and why this is so important in social work practice.</a:t>
            </a:r>
          </a:p>
          <a:p>
            <a:r>
              <a:rPr lang="en-GB" dirty="0"/>
              <a:t>Flag up importance of using model in portfolio.</a:t>
            </a:r>
          </a:p>
        </p:txBody>
      </p:sp>
    </p:spTree>
    <p:extLst>
      <p:ext uri="{BB962C8B-B14F-4D97-AF65-F5344CB8AC3E}">
        <p14:creationId xmlns:p14="http://schemas.microsoft.com/office/powerpoint/2010/main" val="17521161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2289">
              <a:defRPr/>
            </a:pPr>
            <a:r>
              <a:rPr lang="en-GB" dirty="0"/>
              <a:t>Schon</a:t>
            </a:r>
            <a:r>
              <a:rPr lang="en-GB" baseline="0" dirty="0"/>
              <a:t> provides the structure (theory) in which the model fits. Schon = doughnut, model = jam filling. </a:t>
            </a:r>
            <a:endParaRPr lang="en-GB" dirty="0"/>
          </a:p>
          <a:p>
            <a:pPr defTabSz="942289">
              <a:defRPr/>
            </a:pPr>
            <a:r>
              <a:rPr lang="en-GB" dirty="0"/>
              <a:t>The</a:t>
            </a:r>
            <a:r>
              <a:rPr lang="en-GB" baseline="0" dirty="0"/>
              <a:t> models after this slide</a:t>
            </a:r>
            <a:r>
              <a:rPr lang="en-GB" dirty="0"/>
              <a:t> can be skipped through if you think you are just going over old</a:t>
            </a:r>
            <a:r>
              <a:rPr lang="en-GB" baseline="0" dirty="0"/>
              <a:t> ground, it can depend on the group, though there is no harm in refreshing their memory's. Useful for them to use for exercise which follows.</a:t>
            </a:r>
          </a:p>
          <a:p>
            <a:endParaRPr lang="en-GB" dirty="0"/>
          </a:p>
        </p:txBody>
      </p:sp>
    </p:spTree>
    <p:extLst>
      <p:ext uri="{BB962C8B-B14F-4D97-AF65-F5344CB8AC3E}">
        <p14:creationId xmlns:p14="http://schemas.microsoft.com/office/powerpoint/2010/main" val="35703139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9FAF839-70AC-47E6-B12C-E3C1DC6D70E3}" type="slidenum">
              <a:rPr lang="en-GB" smtClean="0"/>
              <a:t>13</a:t>
            </a:fld>
            <a:endParaRPr lang="en-GB"/>
          </a:p>
        </p:txBody>
      </p:sp>
    </p:spTree>
    <p:extLst>
      <p:ext uri="{BB962C8B-B14F-4D97-AF65-F5344CB8AC3E}">
        <p14:creationId xmlns:p14="http://schemas.microsoft.com/office/powerpoint/2010/main" val="22741709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2289">
              <a:defRPr/>
            </a:pPr>
            <a:r>
              <a:rPr lang="en-GB" dirty="0"/>
              <a:t>Drawn from education. Particularly useful in social work as it isn’t a process driven model.  Run through an explanation of the model – highlight how</a:t>
            </a:r>
            <a:r>
              <a:rPr lang="en-GB" baseline="0" dirty="0"/>
              <a:t> it can be useful in analysis within assessment practice. Explain lack of focus on power- this can be useful to being in discussion of the importance of reflecting on power/power imbalance, ADP/AOP. </a:t>
            </a:r>
            <a:endParaRPr lang="en-GB" dirty="0"/>
          </a:p>
        </p:txBody>
      </p:sp>
    </p:spTree>
    <p:extLst>
      <p:ext uri="{BB962C8B-B14F-4D97-AF65-F5344CB8AC3E}">
        <p14:creationId xmlns:p14="http://schemas.microsoft.com/office/powerpoint/2010/main" val="25843333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p:txBody>
          <a:bodyPr/>
          <a:lstStyle/>
          <a:p>
            <a:pPr>
              <a:spcBef>
                <a:spcPct val="0"/>
              </a:spcBef>
            </a:pPr>
            <a:r>
              <a:rPr lang="en-GB" dirty="0"/>
              <a:t>Kolb is not specifically a model of reflection – rather it is a model of adult learning but it does highlight the importance of reflection on learning and developing new ideas. Therefore often adapted and used by people as a model of reflection.</a:t>
            </a:r>
          </a:p>
        </p:txBody>
      </p:sp>
      <p:sp>
        <p:nvSpPr>
          <p:cNvPr id="66564" name="Slide Number Placeholder 3"/>
          <p:cNvSpPr txBox="1">
            <a:spLocks noGrp="1"/>
          </p:cNvSpPr>
          <p:nvPr/>
        </p:nvSpPr>
        <p:spPr bwMode="auto">
          <a:xfrm>
            <a:off x="4023092" y="9629578"/>
            <a:ext cx="3077739" cy="506913"/>
          </a:xfrm>
          <a:prstGeom prst="rect">
            <a:avLst/>
          </a:prstGeom>
          <a:noFill/>
          <a:ln w="9525">
            <a:noFill/>
            <a:miter lim="800000"/>
            <a:headEnd/>
            <a:tailEnd/>
          </a:ln>
        </p:spPr>
        <p:txBody>
          <a:bodyPr lIns="96019" tIns="48010" rIns="96019" bIns="48010" anchor="b"/>
          <a:lstStyle/>
          <a:p>
            <a:pPr algn="r"/>
            <a:fld id="{B57F113B-C03C-4860-9E0F-356C998BC1F8}" type="slidenum">
              <a:rPr lang="en-GB" sz="1200">
                <a:sym typeface="Arial" charset="0"/>
              </a:rPr>
              <a:pPr algn="r"/>
              <a:t>15</a:t>
            </a:fld>
            <a:endParaRPr lang="en-GB" sz="1200" dirty="0">
              <a:sym typeface="Arial" charset="0"/>
            </a:endParaRPr>
          </a:p>
        </p:txBody>
      </p:sp>
    </p:spTree>
    <p:extLst>
      <p:ext uri="{BB962C8B-B14F-4D97-AF65-F5344CB8AC3E}">
        <p14:creationId xmlns:p14="http://schemas.microsoft.com/office/powerpoint/2010/main" val="41314149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0198719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Just to get them thinking a bit creatively. </a:t>
            </a:r>
          </a:p>
          <a:p>
            <a:r>
              <a:rPr lang="en-GB" b="1" dirty="0"/>
              <a:t>Exercise 3 – Use the reflective model cards here to encourage them to think about using different models. </a:t>
            </a:r>
          </a:p>
          <a:p>
            <a:r>
              <a:rPr lang="en-GB" dirty="0"/>
              <a:t>Critical incident analysis from</a:t>
            </a:r>
            <a:r>
              <a:rPr lang="en-GB" baseline="0" dirty="0"/>
              <a:t> a case or incident they were involved in </a:t>
            </a:r>
            <a:r>
              <a:rPr lang="en-GB" dirty="0"/>
              <a:t>using a reflective model</a:t>
            </a:r>
            <a:r>
              <a:rPr lang="en-GB" baseline="0" dirty="0"/>
              <a:t> – they are not limited to the ones on the power point if they have another they prefer that’s fine to use it. </a:t>
            </a:r>
            <a:r>
              <a:rPr lang="en-GB" dirty="0"/>
              <a:t> They can choose one case between</a:t>
            </a:r>
            <a:r>
              <a:rPr lang="en-GB" baseline="0" dirty="0"/>
              <a:t> them or work in pairs and do an individual plan each.</a:t>
            </a:r>
            <a:endParaRPr lang="en-GB" dirty="0"/>
          </a:p>
          <a:p>
            <a:r>
              <a:rPr lang="en-GB" dirty="0"/>
              <a:t>Feedback large group.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Point out handout at end of the workbook which discusses more complex theories of reflection particularly in relation to power and self.</a:t>
            </a:r>
            <a:endParaRPr lang="en-GB" dirty="0"/>
          </a:p>
          <a:p>
            <a:r>
              <a:rPr lang="en-GB" dirty="0"/>
              <a:t>Encourage then to incorporate there own idea on reflection. Be clear they must provided a academically referenced model in task 1. </a:t>
            </a:r>
          </a:p>
        </p:txBody>
      </p:sp>
    </p:spTree>
    <p:extLst>
      <p:ext uri="{BB962C8B-B14F-4D97-AF65-F5344CB8AC3E}">
        <p14:creationId xmlns:p14="http://schemas.microsoft.com/office/powerpoint/2010/main" val="33786978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follows exercise 3</a:t>
            </a:r>
            <a:r>
              <a:rPr lang="en-GB" dirty="0"/>
              <a:t>. Use the key issues in the assignment – look to these</a:t>
            </a:r>
            <a:r>
              <a:rPr lang="en-GB" baseline="0" dirty="0"/>
              <a:t> as an “editing tool”. Reminder that saying you're using a model is not enough, this then needs to link to the actual model throughout assignment, it needs to be integrated throughout. </a:t>
            </a:r>
            <a:endParaRPr lang="en-GB" dirty="0"/>
          </a:p>
        </p:txBody>
      </p:sp>
    </p:spTree>
    <p:extLst>
      <p:ext uri="{BB962C8B-B14F-4D97-AF65-F5344CB8AC3E}">
        <p14:creationId xmlns:p14="http://schemas.microsoft.com/office/powerpoint/2010/main" val="12524926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8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029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sz="1200" dirty="0"/>
              <a:t>Explain these link to critically reflective writing  (Deal model which we will look at later on in day).</a:t>
            </a:r>
          </a:p>
          <a:p>
            <a:pPr>
              <a:spcBef>
                <a:spcPct val="0"/>
              </a:spcBef>
            </a:pPr>
            <a:r>
              <a:rPr lang="en-GB" sz="1200" dirty="0"/>
              <a:t>Whilst writing about adult learning the four characteristics identified by Brookfield are perhaps the most important in terms of reflection in social work practice – particularly when considering key practice areas such as collaborative working.</a:t>
            </a:r>
          </a:p>
        </p:txBody>
      </p:sp>
    </p:spTree>
    <p:extLst>
      <p:ext uri="{BB962C8B-B14F-4D97-AF65-F5344CB8AC3E}">
        <p14:creationId xmlns:p14="http://schemas.microsoft.com/office/powerpoint/2010/main" val="35772175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2289">
              <a:defRPr/>
            </a:pPr>
            <a:r>
              <a:rPr lang="en-GB" b="1" dirty="0"/>
              <a:t>Exercise 4 - </a:t>
            </a:r>
            <a:r>
              <a:rPr lang="en-GB" dirty="0"/>
              <a:t>Use the post cards before going onto the next exercise. Or you could use the post cards after lunch as a bit of a warm up.  Ask them to pick two cards, one to represent where they are now and one to represent where they would like to be by the end of the programme/ re-registration (3 years since qualifying). Get them to make a note of which they picked and why. </a:t>
            </a:r>
          </a:p>
          <a:p>
            <a:endParaRPr lang="en-GB" dirty="0"/>
          </a:p>
        </p:txBody>
      </p:sp>
    </p:spTree>
    <p:extLst>
      <p:ext uri="{BB962C8B-B14F-4D97-AF65-F5344CB8AC3E}">
        <p14:creationId xmlns:p14="http://schemas.microsoft.com/office/powerpoint/2010/main" val="4342195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8845464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9FAF839-70AC-47E6-B12C-E3C1DC6D70E3}" type="slidenum">
              <a:rPr lang="en-GB" smtClean="0"/>
              <a:t>22</a:t>
            </a:fld>
            <a:endParaRPr lang="en-GB"/>
          </a:p>
        </p:txBody>
      </p:sp>
    </p:spTree>
    <p:extLst>
      <p:ext uri="{BB962C8B-B14F-4D97-AF65-F5344CB8AC3E}">
        <p14:creationId xmlns:p14="http://schemas.microsoft.com/office/powerpoint/2010/main" val="41644496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2289">
              <a:defRPr/>
            </a:pPr>
            <a:r>
              <a:rPr lang="en-GB" b="1" dirty="0"/>
              <a:t>Critically reflect </a:t>
            </a:r>
            <a:r>
              <a:rPr lang="en-GB" dirty="0"/>
              <a:t>is the key requirement of the task  and is a key element of the portfolio. </a:t>
            </a:r>
          </a:p>
          <a:p>
            <a:r>
              <a:rPr lang="en-GB" dirty="0"/>
              <a:t>Task  4 question 1 is the only areas of the portfolio that do not ask for reflection.</a:t>
            </a:r>
          </a:p>
        </p:txBody>
      </p:sp>
    </p:spTree>
    <p:extLst>
      <p:ext uri="{BB962C8B-B14F-4D97-AF65-F5344CB8AC3E}">
        <p14:creationId xmlns:p14="http://schemas.microsoft.com/office/powerpoint/2010/main" val="227769306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Exercise 5 </a:t>
            </a:r>
            <a:r>
              <a:rPr lang="en-GB" dirty="0"/>
              <a:t>-  Carries on from the induction exercise. You can use the </a:t>
            </a:r>
            <a:r>
              <a:rPr lang="en-GB" b="1" dirty="0"/>
              <a:t>models of reflection cards </a:t>
            </a:r>
            <a:r>
              <a:rPr lang="en-GB" dirty="0"/>
              <a:t>if they are useful for exercise 5 and 6. </a:t>
            </a:r>
          </a:p>
          <a:p>
            <a:r>
              <a:rPr lang="en-GB" dirty="0"/>
              <a:t>Experience is that learners tend to write a lot on their previous professional development and then not cover future learning well so suggestion they see this as the introduction to the developmental needs under 3 learning out comes.</a:t>
            </a:r>
          </a:p>
          <a:p>
            <a:r>
              <a:rPr lang="en-GB" dirty="0"/>
              <a:t>Exercise 5 and 6 can be done together as 1 exercise depending on time etc. Make sure you show the learners the next slide if you do them together. </a:t>
            </a:r>
          </a:p>
        </p:txBody>
      </p:sp>
    </p:spTree>
    <p:extLst>
      <p:ext uri="{BB962C8B-B14F-4D97-AF65-F5344CB8AC3E}">
        <p14:creationId xmlns:p14="http://schemas.microsoft.com/office/powerpoint/2010/main" val="181801454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2289"/>
            <a:r>
              <a:rPr lang="en-GB" b="1" dirty="0"/>
              <a:t>Exercise 6 </a:t>
            </a:r>
            <a:r>
              <a:rPr lang="en-GB" dirty="0"/>
              <a:t>– Identify developmental</a:t>
            </a:r>
            <a:r>
              <a:rPr lang="en-GB" baseline="0" dirty="0"/>
              <a:t> goals</a:t>
            </a:r>
            <a:r>
              <a:rPr lang="en-GB" dirty="0"/>
              <a:t> and gaps in learning - small groups - feedback to large group (you can do this</a:t>
            </a:r>
            <a:r>
              <a:rPr lang="en-GB" baseline="0" dirty="0"/>
              <a:t> exercise</a:t>
            </a:r>
            <a:r>
              <a:rPr lang="en-GB" dirty="0"/>
              <a:t> together or separate from exercise 5 depending on time) -</a:t>
            </a:r>
            <a:r>
              <a:rPr lang="en-GB" baseline="0" dirty="0"/>
              <a:t> link to the 3 learning outcomes</a:t>
            </a:r>
            <a:r>
              <a:rPr lang="en-GB" dirty="0"/>
              <a:t> – flip</a:t>
            </a:r>
            <a:r>
              <a:rPr lang="en-GB" baseline="0" dirty="0"/>
              <a:t> chart, gather a list of learning outcomes as some will be common. </a:t>
            </a:r>
            <a:r>
              <a:rPr lang="en-GB" dirty="0"/>
              <a:t> </a:t>
            </a:r>
          </a:p>
          <a:p>
            <a:endParaRPr lang="en-GB" dirty="0"/>
          </a:p>
        </p:txBody>
      </p:sp>
    </p:spTree>
    <p:extLst>
      <p:ext uri="{BB962C8B-B14F-4D97-AF65-F5344CB8AC3E}">
        <p14:creationId xmlns:p14="http://schemas.microsoft.com/office/powerpoint/2010/main" val="280810076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Try to encourage them to be creative and think of other ways of learning too: s</a:t>
            </a:r>
            <a:r>
              <a:rPr lang="en-GB" dirty="0"/>
              <a:t>hadowing, coaching, mentoring, team in put etc.</a:t>
            </a:r>
            <a:r>
              <a:rPr lang="en-GB" baseline="0" dirty="0"/>
              <a:t> </a:t>
            </a:r>
            <a:r>
              <a:rPr lang="en-GB" dirty="0"/>
              <a:t>If you are comfortable with it this may be a good opportunity to </a:t>
            </a:r>
            <a:r>
              <a:rPr lang="en-GB" b="0" dirty="0"/>
              <a:t>discuss</a:t>
            </a:r>
            <a:r>
              <a:rPr lang="en-GB" b="1" dirty="0"/>
              <a:t> </a:t>
            </a:r>
            <a:r>
              <a:rPr lang="en-GB" dirty="0"/>
              <a:t>different learning styles. </a:t>
            </a:r>
          </a:p>
          <a:p>
            <a:r>
              <a:rPr lang="en-GB" b="1" dirty="0"/>
              <a:t>Extra exercise (optional) </a:t>
            </a:r>
            <a:r>
              <a:rPr lang="en-GB" dirty="0"/>
              <a:t>– what is your learning style how can this</a:t>
            </a:r>
            <a:r>
              <a:rPr lang="en-GB" baseline="0" dirty="0"/>
              <a:t> help you look at your developmental review – if you don’t know it how can you find out (Honey and Mumford questionnaire on internet). </a:t>
            </a:r>
            <a:endParaRPr lang="en-GB" dirty="0"/>
          </a:p>
        </p:txBody>
      </p:sp>
    </p:spTree>
    <p:extLst>
      <p:ext uri="{BB962C8B-B14F-4D97-AF65-F5344CB8AC3E}">
        <p14:creationId xmlns:p14="http://schemas.microsoft.com/office/powerpoint/2010/main" val="226689995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Emphasise the need</a:t>
            </a:r>
            <a:r>
              <a:rPr lang="en-GB" baseline="0" dirty="0"/>
              <a:t> to work towards critical reflective writing. The portfolio contents encourage this and importantly allow for exploration and consideration of the socio-political context of practice.</a:t>
            </a:r>
            <a:endParaRPr lang="en-GB" dirty="0"/>
          </a:p>
        </p:txBody>
      </p:sp>
    </p:spTree>
    <p:extLst>
      <p:ext uri="{BB962C8B-B14F-4D97-AF65-F5344CB8AC3E}">
        <p14:creationId xmlns:p14="http://schemas.microsoft.com/office/powerpoint/2010/main" val="258783492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model is always useful to help if you are struggling with reflective writing. </a:t>
            </a:r>
          </a:p>
          <a:p>
            <a:r>
              <a:rPr lang="en-GB" dirty="0"/>
              <a:t>Link this back to the slide 19 characteristics of a reflective practitioner which give detail on assumption analysis etc. </a:t>
            </a:r>
          </a:p>
        </p:txBody>
      </p:sp>
    </p:spTree>
    <p:extLst>
      <p:ext uri="{BB962C8B-B14F-4D97-AF65-F5344CB8AC3E}">
        <p14:creationId xmlns:p14="http://schemas.microsoft.com/office/powerpoint/2010/main" val="350541070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Exercise 7 – Optional/spare exercise/group exercise </a:t>
            </a:r>
            <a:r>
              <a:rPr lang="en-GB" b="0" dirty="0"/>
              <a:t>if </a:t>
            </a:r>
            <a:r>
              <a:rPr lang="en-GB" dirty="0"/>
              <a:t>needed – action plan what</a:t>
            </a:r>
            <a:r>
              <a:rPr lang="en-GB" baseline="0" dirty="0"/>
              <a:t> could help them</a:t>
            </a:r>
            <a:r>
              <a:rPr lang="en-GB" dirty="0"/>
              <a:t> to help</a:t>
            </a:r>
            <a:r>
              <a:rPr lang="en-GB" baseline="0" dirty="0"/>
              <a:t> with writing refection e.g., diary, log, keep notes, critical friend, use supervision etc.</a:t>
            </a:r>
            <a:endParaRPr lang="en-GB" dirty="0"/>
          </a:p>
        </p:txBody>
      </p:sp>
    </p:spTree>
    <p:extLst>
      <p:ext uri="{BB962C8B-B14F-4D97-AF65-F5344CB8AC3E}">
        <p14:creationId xmlns:p14="http://schemas.microsoft.com/office/powerpoint/2010/main" val="33289326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not enough to simply say I reflected. We often find when marking portfolios when someone says “I reflected….” they then often go on to describe rather than critically reflect and analyse as they should. </a:t>
            </a:r>
          </a:p>
        </p:txBody>
      </p:sp>
    </p:spTree>
    <p:extLst>
      <p:ext uri="{BB962C8B-B14F-4D97-AF65-F5344CB8AC3E}">
        <p14:creationId xmlns:p14="http://schemas.microsoft.com/office/powerpoint/2010/main" val="109635582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of smart phones etc. in keeping “notes” of regular reflections can be useful.</a:t>
            </a:r>
          </a:p>
        </p:txBody>
      </p:sp>
    </p:spTree>
    <p:extLst>
      <p:ext uri="{BB962C8B-B14F-4D97-AF65-F5344CB8AC3E}">
        <p14:creationId xmlns:p14="http://schemas.microsoft.com/office/powerpoint/2010/main" val="107913346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be covering this more fully in workshop 3 this is just to sign post them to the observation so they can start planning and undertake it if opportunity arises.</a:t>
            </a:r>
          </a:p>
        </p:txBody>
      </p:sp>
    </p:spTree>
    <p:extLst>
      <p:ext uri="{BB962C8B-B14F-4D97-AF65-F5344CB8AC3E}">
        <p14:creationId xmlns:p14="http://schemas.microsoft.com/office/powerpoint/2010/main" val="170070381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aseline="0" dirty="0"/>
              <a:t>Task 3 – Safeguarding assignment is 50% of the portfolio this is why it is being discussed at workshop 2 as it is the part they will need to start work on asap.</a:t>
            </a:r>
            <a:endParaRPr lang="en-GB" dirty="0"/>
          </a:p>
        </p:txBody>
      </p:sp>
    </p:spTree>
    <p:extLst>
      <p:ext uri="{BB962C8B-B14F-4D97-AF65-F5344CB8AC3E}">
        <p14:creationId xmlns:p14="http://schemas.microsoft.com/office/powerpoint/2010/main" val="9191856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4.xml"/><Relationship Id="rId4" Type="http://schemas.openxmlformats.org/officeDocument/2006/relationships/image" Target="../media/image1.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6E44043-301C-4E3B-B3D6-3803E3BC5748}"/>
              </a:ext>
            </a:extLst>
          </p:cNvPr>
          <p:cNvSpPr/>
          <p:nvPr/>
        </p:nvSpPr>
        <p:spPr>
          <a:xfrm>
            <a:off x="0" y="4664075"/>
            <a:ext cx="12200467"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grpSp>
        <p:nvGrpSpPr>
          <p:cNvPr id="5" name="Group 15">
            <a:extLst>
              <a:ext uri="{FF2B5EF4-FFF2-40B4-BE49-F238E27FC236}">
                <a16:creationId xmlns:a16="http://schemas.microsoft.com/office/drawing/2014/main" id="{16C849E5-AA87-40AF-B84E-2E515A964FA9}"/>
              </a:ext>
            </a:extLst>
          </p:cNvPr>
          <p:cNvGrpSpPr>
            <a:grpSpLocks/>
          </p:cNvGrpSpPr>
          <p:nvPr/>
        </p:nvGrpSpPr>
        <p:grpSpPr bwMode="auto">
          <a:xfrm>
            <a:off x="1" y="4946650"/>
            <a:ext cx="12196233" cy="1911350"/>
            <a:chOff x="-3765" y="4832896"/>
            <a:chExt cx="9147765" cy="2032192"/>
          </a:xfrm>
        </p:grpSpPr>
        <p:sp>
          <p:nvSpPr>
            <p:cNvPr id="6" name="Freeform 16">
              <a:extLst>
                <a:ext uri="{FF2B5EF4-FFF2-40B4-BE49-F238E27FC236}">
                  <a16:creationId xmlns:a16="http://schemas.microsoft.com/office/drawing/2014/main" id="{2F7E554B-F105-45F1-AE73-6B97AE75E640}"/>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7" name="Freeform 18">
              <a:extLst>
                <a:ext uri="{FF2B5EF4-FFF2-40B4-BE49-F238E27FC236}">
                  <a16:creationId xmlns:a16="http://schemas.microsoft.com/office/drawing/2014/main" id="{B5530CF2-128B-463C-B9B0-7C1CD16C536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8" name="Freeform 19">
              <a:extLst>
                <a:ext uri="{FF2B5EF4-FFF2-40B4-BE49-F238E27FC236}">
                  <a16:creationId xmlns:a16="http://schemas.microsoft.com/office/drawing/2014/main" id="{F0561D8D-AD80-4FC5-A783-22BFA6365353}"/>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10" name="Straight Connector 9">
              <a:extLst>
                <a:ext uri="{FF2B5EF4-FFF2-40B4-BE49-F238E27FC236}">
                  <a16:creationId xmlns:a16="http://schemas.microsoft.com/office/drawing/2014/main" id="{775D6CEC-718A-4CFD-87A9-9A858F61B449}"/>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7468A4FA-5D0B-45FF-A7CB-98B8AD95A62E}"/>
              </a:ext>
            </a:extLst>
          </p:cNvPr>
          <p:cNvSpPr txBox="1">
            <a:spLocks/>
          </p:cNvSpPr>
          <p:nvPr userDrawn="1"/>
        </p:nvSpPr>
        <p:spPr>
          <a:xfrm>
            <a:off x="624418" y="5805488"/>
            <a:ext cx="9781116"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914400" y="1752602"/>
            <a:ext cx="103632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dirty="0"/>
              <a:t>Click to edit Master title style</a:t>
            </a:r>
          </a:p>
        </p:txBody>
      </p:sp>
      <p:sp>
        <p:nvSpPr>
          <p:cNvPr id="17" name="Subtitle 16"/>
          <p:cNvSpPr>
            <a:spLocks noGrp="1"/>
          </p:cNvSpPr>
          <p:nvPr>
            <p:ph type="subTitle" idx="1"/>
          </p:nvPr>
        </p:nvSpPr>
        <p:spPr>
          <a:xfrm>
            <a:off x="914400" y="3611607"/>
            <a:ext cx="103632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9B7DAC5F-4C85-4702-B906-8917B6EA4607}"/>
              </a:ext>
            </a:extLst>
          </p:cNvPr>
          <p:cNvSpPr>
            <a:spLocks noGrp="1"/>
          </p:cNvSpPr>
          <p:nvPr>
            <p:ph type="dt" sz="half" idx="10"/>
          </p:nvPr>
        </p:nvSpPr>
        <p:spPr/>
        <p:txBody>
          <a:bodyPr/>
          <a:lstStyle>
            <a:lvl1pPr>
              <a:defRPr>
                <a:solidFill>
                  <a:srgbClr val="FFFFFF"/>
                </a:solidFill>
              </a:defRPr>
            </a:lvl1pPr>
            <a:extLst/>
          </a:lstStyle>
          <a:p>
            <a:pPr>
              <a:defRPr/>
            </a:pPr>
            <a:fld id="{6B605FC2-929F-4C91-B695-6C3A73D236F7}" type="datetime1">
              <a:rPr lang="en-US"/>
              <a:pPr>
                <a:defRPr/>
              </a:pPr>
              <a:t>1/18/2021</a:t>
            </a:fld>
            <a:endParaRPr lang="en-US" dirty="0"/>
          </a:p>
        </p:txBody>
      </p:sp>
      <p:sp>
        <p:nvSpPr>
          <p:cNvPr id="13" name="Footer Placeholder 18">
            <a:extLst>
              <a:ext uri="{FF2B5EF4-FFF2-40B4-BE49-F238E27FC236}">
                <a16:creationId xmlns:a16="http://schemas.microsoft.com/office/drawing/2014/main" id="{E4B3AEFC-2C19-4CA6-9051-1AD40079CF51}"/>
              </a:ext>
            </a:extLst>
          </p:cNvPr>
          <p:cNvSpPr>
            <a:spLocks noGrp="1"/>
          </p:cNvSpPr>
          <p:nvPr>
            <p:ph type="ftr" sz="quarter" idx="11"/>
          </p:nvPr>
        </p:nvSpPr>
        <p:spPr/>
        <p:txBody>
          <a:bodyPr/>
          <a:lstStyle>
            <a:lvl1pPr>
              <a:defRPr>
                <a:solidFill>
                  <a:schemeClr val="accent1">
                    <a:tint val="20000"/>
                  </a:schemeClr>
                </a:solidFill>
              </a:defRPr>
            </a:lvl1pPr>
            <a:extLst/>
          </a:lstStyle>
          <a:p>
            <a:pPr>
              <a:defRPr/>
            </a:pPr>
            <a:r>
              <a:rPr lang="en-GB"/>
              <a:t>Porth Agored Consolidation Programme Workshop 3</a:t>
            </a:r>
            <a:endParaRPr lang="en-US"/>
          </a:p>
        </p:txBody>
      </p:sp>
      <p:sp>
        <p:nvSpPr>
          <p:cNvPr id="14" name="Slide Number Placeholder 26">
            <a:extLst>
              <a:ext uri="{FF2B5EF4-FFF2-40B4-BE49-F238E27FC236}">
                <a16:creationId xmlns:a16="http://schemas.microsoft.com/office/drawing/2014/main" id="{CEA4D02C-7014-41A6-9832-CA534611F4E7}"/>
              </a:ext>
            </a:extLst>
          </p:cNvPr>
          <p:cNvSpPr>
            <a:spLocks noGrp="1"/>
          </p:cNvSpPr>
          <p:nvPr>
            <p:ph type="sldNum" sz="quarter" idx="12"/>
          </p:nvPr>
        </p:nvSpPr>
        <p:spPr/>
        <p:txBody>
          <a:bodyPr/>
          <a:lstStyle>
            <a:lvl1pPr>
              <a:defRPr>
                <a:solidFill>
                  <a:srgbClr val="FFFFFF"/>
                </a:solidFill>
              </a:defRPr>
            </a:lvl1pPr>
          </a:lstStyle>
          <a:p>
            <a:pPr>
              <a:defRPr/>
            </a:pPr>
            <a:fld id="{FCF1F677-8937-4898-8EE3-15B4A4D1FB13}" type="slidenum">
              <a:rPr lang="en-US" altLang="en-US"/>
              <a:pPr>
                <a:defRPr/>
              </a:pPr>
              <a:t>‹#›</a:t>
            </a:fld>
            <a:endParaRPr lang="en-US" altLang="en-US"/>
          </a:p>
        </p:txBody>
      </p:sp>
    </p:spTree>
    <p:extLst>
      <p:ext uri="{BB962C8B-B14F-4D97-AF65-F5344CB8AC3E}">
        <p14:creationId xmlns:p14="http://schemas.microsoft.com/office/powerpoint/2010/main" val="4761627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itle 6"/>
          <p:cNvSpPr>
            <a:spLocks noGrp="1"/>
          </p:cNvSpPr>
          <p:nvPr>
            <p:ph type="title"/>
          </p:nvPr>
        </p:nvSpPr>
        <p:spPr/>
        <p:txBody>
          <a:bodyPr rtlCol="0"/>
          <a:lstStyle/>
          <a:p>
            <a:r>
              <a:rPr lang="en-US"/>
              <a:t>Click to edit Master title style</a:t>
            </a:r>
          </a:p>
        </p:txBody>
      </p:sp>
      <p:sp>
        <p:nvSpPr>
          <p:cNvPr id="4" name="Date Placeholder 9">
            <a:extLst>
              <a:ext uri="{FF2B5EF4-FFF2-40B4-BE49-F238E27FC236}">
                <a16:creationId xmlns:a16="http://schemas.microsoft.com/office/drawing/2014/main" id="{CDCEF411-A0EE-4F04-A2AB-EF60A6CADA3B}"/>
              </a:ext>
            </a:extLst>
          </p:cNvPr>
          <p:cNvSpPr>
            <a:spLocks noGrp="1"/>
          </p:cNvSpPr>
          <p:nvPr>
            <p:ph type="dt" sz="half" idx="10"/>
          </p:nvPr>
        </p:nvSpPr>
        <p:spPr/>
        <p:txBody>
          <a:bodyPr/>
          <a:lstStyle>
            <a:lvl1pPr>
              <a:defRPr/>
            </a:lvl1pPr>
          </a:lstStyle>
          <a:p>
            <a:pPr>
              <a:defRPr/>
            </a:pPr>
            <a:fld id="{EA9897F6-54FE-44D8-BE8A-F300F6624AAB}" type="datetime1">
              <a:rPr lang="en-US"/>
              <a:pPr>
                <a:defRPr/>
              </a:pPr>
              <a:t>1/18/2021</a:t>
            </a:fld>
            <a:endParaRPr lang="en-GB"/>
          </a:p>
        </p:txBody>
      </p:sp>
      <p:sp>
        <p:nvSpPr>
          <p:cNvPr id="5" name="Footer Placeholder 21">
            <a:extLst>
              <a:ext uri="{FF2B5EF4-FFF2-40B4-BE49-F238E27FC236}">
                <a16:creationId xmlns:a16="http://schemas.microsoft.com/office/drawing/2014/main" id="{C14DAB6F-F091-4E4A-B0DF-BE62996CB2F4}"/>
              </a:ext>
            </a:extLst>
          </p:cNvPr>
          <p:cNvSpPr>
            <a:spLocks noGrp="1"/>
          </p:cNvSpPr>
          <p:nvPr>
            <p:ph type="ftr" sz="quarter" idx="11"/>
          </p:nvPr>
        </p:nvSpPr>
        <p:spPr/>
        <p:txBody>
          <a:bodyPr/>
          <a:lstStyle>
            <a:lvl1pPr>
              <a:defRPr/>
            </a:lvl1pPr>
          </a:lstStyle>
          <a:p>
            <a:pPr>
              <a:defRPr/>
            </a:pPr>
            <a:r>
              <a:rPr lang="en-GB"/>
              <a:t>Porth Agored Consolidation Programme Workshop 3</a:t>
            </a:r>
          </a:p>
        </p:txBody>
      </p:sp>
      <p:sp>
        <p:nvSpPr>
          <p:cNvPr id="6" name="Slide Number Placeholder 17">
            <a:extLst>
              <a:ext uri="{FF2B5EF4-FFF2-40B4-BE49-F238E27FC236}">
                <a16:creationId xmlns:a16="http://schemas.microsoft.com/office/drawing/2014/main" id="{6C20A96B-242E-4017-9CC3-1F5CF4D81FE6}"/>
              </a:ext>
            </a:extLst>
          </p:cNvPr>
          <p:cNvSpPr>
            <a:spLocks noGrp="1"/>
          </p:cNvSpPr>
          <p:nvPr>
            <p:ph type="sldNum" sz="quarter" idx="12"/>
          </p:nvPr>
        </p:nvSpPr>
        <p:spPr/>
        <p:txBody>
          <a:bodyPr/>
          <a:lstStyle>
            <a:lvl1pPr>
              <a:defRPr/>
            </a:lvl1pPr>
          </a:lstStyle>
          <a:p>
            <a:pPr>
              <a:defRPr/>
            </a:pPr>
            <a:fld id="{7774C298-7B0E-45D6-A1A1-14F34D0A5FD3}" type="slidenum">
              <a:rPr lang="en-GB" altLang="en-US"/>
              <a:pPr>
                <a:defRPr/>
              </a:pPr>
              <a:t>‹#›</a:t>
            </a:fld>
            <a:endParaRPr lang="en-GB" altLang="en-US"/>
          </a:p>
        </p:txBody>
      </p:sp>
    </p:spTree>
    <p:extLst>
      <p:ext uri="{BB962C8B-B14F-4D97-AF65-F5344CB8AC3E}">
        <p14:creationId xmlns:p14="http://schemas.microsoft.com/office/powerpoint/2010/main" val="21975218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2611E560-BDF9-48DB-9DAF-638FDF994D21}"/>
              </a:ext>
            </a:extLst>
          </p:cNvPr>
          <p:cNvSpPr/>
          <p:nvPr/>
        </p:nvSpPr>
        <p:spPr>
          <a:xfrm>
            <a:off x="4849284" y="3005138"/>
            <a:ext cx="243416"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5" name="Chevron 15">
            <a:extLst>
              <a:ext uri="{FF2B5EF4-FFF2-40B4-BE49-F238E27FC236}">
                <a16:creationId xmlns:a16="http://schemas.microsoft.com/office/drawing/2014/main" id="{63D5A824-CBF8-44A4-91BC-E63B3C76C595}"/>
              </a:ext>
            </a:extLst>
          </p:cNvPr>
          <p:cNvSpPr/>
          <p:nvPr/>
        </p:nvSpPr>
        <p:spPr>
          <a:xfrm>
            <a:off x="4599518" y="3005138"/>
            <a:ext cx="24553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2" name="Title 1"/>
          <p:cNvSpPr>
            <a:spLocks noGrp="1"/>
          </p:cNvSpPr>
          <p:nvPr>
            <p:ph type="title"/>
          </p:nvPr>
        </p:nvSpPr>
        <p:spPr>
          <a:xfrm>
            <a:off x="963168" y="1059712"/>
            <a:ext cx="103632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5230284" y="2931712"/>
            <a:ext cx="6096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5CF881F2-D79B-46F4-AE84-5E17EC556711}"/>
              </a:ext>
            </a:extLst>
          </p:cNvPr>
          <p:cNvSpPr>
            <a:spLocks noGrp="1"/>
          </p:cNvSpPr>
          <p:nvPr>
            <p:ph type="dt" sz="half" idx="10"/>
          </p:nvPr>
        </p:nvSpPr>
        <p:spPr/>
        <p:txBody>
          <a:bodyPr/>
          <a:lstStyle>
            <a:lvl1pPr>
              <a:defRPr/>
            </a:lvl1pPr>
            <a:extLst/>
          </a:lstStyle>
          <a:p>
            <a:pPr>
              <a:defRPr/>
            </a:pPr>
            <a:fld id="{076719FA-C7BB-4DF5-BFC0-6920AA143039}" type="datetime1">
              <a:rPr lang="en-US"/>
              <a:pPr>
                <a:defRPr/>
              </a:pPr>
              <a:t>1/18/2021</a:t>
            </a:fld>
            <a:endParaRPr lang="en-GB"/>
          </a:p>
        </p:txBody>
      </p:sp>
      <p:sp>
        <p:nvSpPr>
          <p:cNvPr id="7" name="Footer Placeholder 4">
            <a:extLst>
              <a:ext uri="{FF2B5EF4-FFF2-40B4-BE49-F238E27FC236}">
                <a16:creationId xmlns:a16="http://schemas.microsoft.com/office/drawing/2014/main" id="{B2AAAF25-EF71-4C2D-BA35-53CC95FCD89E}"/>
              </a:ext>
            </a:extLst>
          </p:cNvPr>
          <p:cNvSpPr>
            <a:spLocks noGrp="1"/>
          </p:cNvSpPr>
          <p:nvPr>
            <p:ph type="ftr" sz="quarter" idx="11"/>
          </p:nvPr>
        </p:nvSpPr>
        <p:spPr/>
        <p:txBody>
          <a:bodyPr/>
          <a:lstStyle>
            <a:lvl1pPr>
              <a:defRPr/>
            </a:lvl1pPr>
            <a:extLst/>
          </a:lstStyle>
          <a:p>
            <a:pPr>
              <a:defRPr/>
            </a:pPr>
            <a:r>
              <a:rPr lang="en-GB"/>
              <a:t>Porth Agored Consolidation Programme Workshop 3</a:t>
            </a:r>
          </a:p>
        </p:txBody>
      </p:sp>
      <p:sp>
        <p:nvSpPr>
          <p:cNvPr id="8" name="Slide Number Placeholder 5">
            <a:extLst>
              <a:ext uri="{FF2B5EF4-FFF2-40B4-BE49-F238E27FC236}">
                <a16:creationId xmlns:a16="http://schemas.microsoft.com/office/drawing/2014/main" id="{252ABEF2-94ED-4A2A-B1A7-5023E380E9CC}"/>
              </a:ext>
            </a:extLst>
          </p:cNvPr>
          <p:cNvSpPr>
            <a:spLocks noGrp="1"/>
          </p:cNvSpPr>
          <p:nvPr>
            <p:ph type="sldNum" sz="quarter" idx="12"/>
          </p:nvPr>
        </p:nvSpPr>
        <p:spPr/>
        <p:txBody>
          <a:bodyPr/>
          <a:lstStyle>
            <a:lvl1pPr>
              <a:defRPr/>
            </a:lvl1pPr>
          </a:lstStyle>
          <a:p>
            <a:pPr>
              <a:defRPr/>
            </a:pPr>
            <a:fld id="{7950A7B9-3B41-4C49-A663-56908B7B63E2}" type="slidenum">
              <a:rPr lang="en-GB" altLang="en-US"/>
              <a:pPr>
                <a:defRPr/>
              </a:pPr>
              <a:t>‹#›</a:t>
            </a:fld>
            <a:endParaRPr lang="en-GB" altLang="en-US"/>
          </a:p>
        </p:txBody>
      </p:sp>
    </p:spTree>
    <p:extLst>
      <p:ext uri="{BB962C8B-B14F-4D97-AF65-F5344CB8AC3E}">
        <p14:creationId xmlns:p14="http://schemas.microsoft.com/office/powerpoint/2010/main" val="285780270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06C69827-BD7C-40F2-B488-4630755AB802}"/>
              </a:ext>
            </a:extLst>
          </p:cNvPr>
          <p:cNvSpPr>
            <a:spLocks noGrp="1"/>
          </p:cNvSpPr>
          <p:nvPr>
            <p:ph type="dt" sz="half" idx="10"/>
          </p:nvPr>
        </p:nvSpPr>
        <p:spPr/>
        <p:txBody>
          <a:bodyPr/>
          <a:lstStyle>
            <a:lvl1pPr>
              <a:defRPr/>
            </a:lvl1pPr>
            <a:extLst/>
          </a:lstStyle>
          <a:p>
            <a:pPr>
              <a:defRPr/>
            </a:pPr>
            <a:fld id="{6E387211-A592-47F6-9667-58F64E968F5E}" type="datetime1">
              <a:rPr lang="en-US"/>
              <a:pPr>
                <a:defRPr/>
              </a:pPr>
              <a:t>1/18/2021</a:t>
            </a:fld>
            <a:endParaRPr lang="en-GB"/>
          </a:p>
        </p:txBody>
      </p:sp>
      <p:sp>
        <p:nvSpPr>
          <p:cNvPr id="6" name="Footer Placeholder 5">
            <a:extLst>
              <a:ext uri="{FF2B5EF4-FFF2-40B4-BE49-F238E27FC236}">
                <a16:creationId xmlns:a16="http://schemas.microsoft.com/office/drawing/2014/main" id="{0D1B2220-FE9E-40AD-A42D-11FF08E28754}"/>
              </a:ext>
            </a:extLst>
          </p:cNvPr>
          <p:cNvSpPr>
            <a:spLocks noGrp="1"/>
          </p:cNvSpPr>
          <p:nvPr>
            <p:ph type="ftr" sz="quarter" idx="11"/>
          </p:nvPr>
        </p:nvSpPr>
        <p:spPr/>
        <p:txBody>
          <a:bodyPr/>
          <a:lstStyle>
            <a:lvl1pPr>
              <a:defRPr/>
            </a:lvl1pPr>
            <a:extLst/>
          </a:lstStyle>
          <a:p>
            <a:pPr>
              <a:defRPr/>
            </a:pPr>
            <a:r>
              <a:rPr lang="en-GB"/>
              <a:t>Porth Agored Consolidation Programme Workshop 3</a:t>
            </a:r>
          </a:p>
        </p:txBody>
      </p:sp>
      <p:sp>
        <p:nvSpPr>
          <p:cNvPr id="7" name="Slide Number Placeholder 6">
            <a:extLst>
              <a:ext uri="{FF2B5EF4-FFF2-40B4-BE49-F238E27FC236}">
                <a16:creationId xmlns:a16="http://schemas.microsoft.com/office/drawing/2014/main" id="{1C93D68E-797D-4A50-905E-9145677AE8F8}"/>
              </a:ext>
            </a:extLst>
          </p:cNvPr>
          <p:cNvSpPr>
            <a:spLocks noGrp="1"/>
          </p:cNvSpPr>
          <p:nvPr>
            <p:ph type="sldNum" sz="quarter" idx="12"/>
          </p:nvPr>
        </p:nvSpPr>
        <p:spPr/>
        <p:txBody>
          <a:bodyPr/>
          <a:lstStyle>
            <a:lvl1pPr>
              <a:defRPr/>
            </a:lvl1pPr>
          </a:lstStyle>
          <a:p>
            <a:pPr>
              <a:defRPr/>
            </a:pPr>
            <a:fld id="{8D76288D-91B0-4097-99DF-199FCD5D50BE}" type="slidenum">
              <a:rPr lang="en-GB" altLang="en-US"/>
              <a:pPr>
                <a:defRPr/>
              </a:pPr>
              <a:t>‹#›</a:t>
            </a:fld>
            <a:endParaRPr lang="en-GB" altLang="en-US"/>
          </a:p>
        </p:txBody>
      </p:sp>
    </p:spTree>
    <p:extLst>
      <p:ext uri="{BB962C8B-B14F-4D97-AF65-F5344CB8AC3E}">
        <p14:creationId xmlns:p14="http://schemas.microsoft.com/office/powerpoint/2010/main" val="3540117884"/>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609600" y="5410200"/>
            <a:ext cx="5386917"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6193369" y="5410200"/>
            <a:ext cx="5389033"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609600" y="1444295"/>
            <a:ext cx="5386917"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193368" y="1444295"/>
            <a:ext cx="5389033"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752561D-CF66-42E4-8131-94EC0CD6A161}"/>
              </a:ext>
            </a:extLst>
          </p:cNvPr>
          <p:cNvSpPr>
            <a:spLocks noGrp="1"/>
          </p:cNvSpPr>
          <p:nvPr>
            <p:ph type="dt" sz="half" idx="10"/>
          </p:nvPr>
        </p:nvSpPr>
        <p:spPr/>
        <p:txBody>
          <a:bodyPr/>
          <a:lstStyle>
            <a:lvl1pPr>
              <a:defRPr/>
            </a:lvl1pPr>
            <a:extLst/>
          </a:lstStyle>
          <a:p>
            <a:pPr>
              <a:defRPr/>
            </a:pPr>
            <a:fld id="{A2C23AFF-7C23-4199-8A64-6B1B93CA7055}" type="datetime1">
              <a:rPr lang="en-US"/>
              <a:pPr>
                <a:defRPr/>
              </a:pPr>
              <a:t>1/18/2021</a:t>
            </a:fld>
            <a:endParaRPr lang="en-GB"/>
          </a:p>
        </p:txBody>
      </p:sp>
      <p:sp>
        <p:nvSpPr>
          <p:cNvPr id="8" name="Footer Placeholder 7">
            <a:extLst>
              <a:ext uri="{FF2B5EF4-FFF2-40B4-BE49-F238E27FC236}">
                <a16:creationId xmlns:a16="http://schemas.microsoft.com/office/drawing/2014/main" id="{E7CD0229-0B15-45A8-A982-878143A1E743}"/>
              </a:ext>
            </a:extLst>
          </p:cNvPr>
          <p:cNvSpPr>
            <a:spLocks noGrp="1"/>
          </p:cNvSpPr>
          <p:nvPr>
            <p:ph type="ftr" sz="quarter" idx="11"/>
          </p:nvPr>
        </p:nvSpPr>
        <p:spPr/>
        <p:txBody>
          <a:bodyPr/>
          <a:lstStyle>
            <a:lvl1pPr>
              <a:defRPr/>
            </a:lvl1pPr>
            <a:extLst/>
          </a:lstStyle>
          <a:p>
            <a:pPr>
              <a:defRPr/>
            </a:pPr>
            <a:r>
              <a:rPr lang="en-GB"/>
              <a:t>Porth Agored Consolidation Programme Workshop 3</a:t>
            </a:r>
          </a:p>
        </p:txBody>
      </p:sp>
      <p:sp>
        <p:nvSpPr>
          <p:cNvPr id="9" name="Slide Number Placeholder 8">
            <a:extLst>
              <a:ext uri="{FF2B5EF4-FFF2-40B4-BE49-F238E27FC236}">
                <a16:creationId xmlns:a16="http://schemas.microsoft.com/office/drawing/2014/main" id="{9CD6E871-C89F-48BE-B180-C7BD6F3B8605}"/>
              </a:ext>
            </a:extLst>
          </p:cNvPr>
          <p:cNvSpPr>
            <a:spLocks noGrp="1"/>
          </p:cNvSpPr>
          <p:nvPr>
            <p:ph type="sldNum" sz="quarter" idx="12"/>
          </p:nvPr>
        </p:nvSpPr>
        <p:spPr/>
        <p:txBody>
          <a:bodyPr/>
          <a:lstStyle>
            <a:lvl1pPr>
              <a:defRPr/>
            </a:lvl1pPr>
          </a:lstStyle>
          <a:p>
            <a:pPr>
              <a:defRPr/>
            </a:pPr>
            <a:fld id="{78435ECF-4F80-4BF0-B528-2B58F0D004F7}" type="slidenum">
              <a:rPr lang="en-GB" altLang="en-US"/>
              <a:pPr>
                <a:defRPr/>
              </a:pPr>
              <a:t>‹#›</a:t>
            </a:fld>
            <a:endParaRPr lang="en-GB" altLang="en-US"/>
          </a:p>
        </p:txBody>
      </p:sp>
    </p:spTree>
    <p:extLst>
      <p:ext uri="{BB962C8B-B14F-4D97-AF65-F5344CB8AC3E}">
        <p14:creationId xmlns:p14="http://schemas.microsoft.com/office/powerpoint/2010/main" val="3518837875"/>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D5B2E62F-78E4-486B-B128-0A90393EE607}"/>
              </a:ext>
            </a:extLst>
          </p:cNvPr>
          <p:cNvSpPr>
            <a:spLocks noGrp="1"/>
          </p:cNvSpPr>
          <p:nvPr>
            <p:ph type="dt" sz="half" idx="10"/>
          </p:nvPr>
        </p:nvSpPr>
        <p:spPr/>
        <p:txBody>
          <a:bodyPr/>
          <a:lstStyle>
            <a:lvl1pPr>
              <a:defRPr/>
            </a:lvl1pPr>
            <a:extLst/>
          </a:lstStyle>
          <a:p>
            <a:pPr>
              <a:defRPr/>
            </a:pPr>
            <a:fld id="{B58C5EF3-ED58-420E-8983-612671CDB6C5}" type="datetime1">
              <a:rPr lang="en-US"/>
              <a:pPr>
                <a:defRPr/>
              </a:pPr>
              <a:t>1/18/2021</a:t>
            </a:fld>
            <a:endParaRPr lang="en-GB"/>
          </a:p>
        </p:txBody>
      </p:sp>
      <p:sp>
        <p:nvSpPr>
          <p:cNvPr id="4" name="Footer Placeholder 3">
            <a:extLst>
              <a:ext uri="{FF2B5EF4-FFF2-40B4-BE49-F238E27FC236}">
                <a16:creationId xmlns:a16="http://schemas.microsoft.com/office/drawing/2014/main" id="{A97D69A0-AD55-45A2-87B0-B822E9CEC7F3}"/>
              </a:ext>
            </a:extLst>
          </p:cNvPr>
          <p:cNvSpPr>
            <a:spLocks noGrp="1"/>
          </p:cNvSpPr>
          <p:nvPr>
            <p:ph type="ftr" sz="quarter" idx="11"/>
          </p:nvPr>
        </p:nvSpPr>
        <p:spPr/>
        <p:txBody>
          <a:bodyPr/>
          <a:lstStyle>
            <a:lvl1pPr>
              <a:defRPr/>
            </a:lvl1pPr>
            <a:extLst/>
          </a:lstStyle>
          <a:p>
            <a:pPr>
              <a:defRPr/>
            </a:pPr>
            <a:r>
              <a:rPr lang="en-GB"/>
              <a:t>Porth Agored Consolidation Programme Workshop 3</a:t>
            </a:r>
          </a:p>
        </p:txBody>
      </p:sp>
      <p:sp>
        <p:nvSpPr>
          <p:cNvPr id="5" name="Slide Number Placeholder 4">
            <a:extLst>
              <a:ext uri="{FF2B5EF4-FFF2-40B4-BE49-F238E27FC236}">
                <a16:creationId xmlns:a16="http://schemas.microsoft.com/office/drawing/2014/main" id="{DD6D43DE-8854-48A6-9DA9-6271B8F2DAEA}"/>
              </a:ext>
            </a:extLst>
          </p:cNvPr>
          <p:cNvSpPr>
            <a:spLocks noGrp="1"/>
          </p:cNvSpPr>
          <p:nvPr>
            <p:ph type="sldNum" sz="quarter" idx="12"/>
          </p:nvPr>
        </p:nvSpPr>
        <p:spPr/>
        <p:txBody>
          <a:bodyPr/>
          <a:lstStyle>
            <a:lvl1pPr>
              <a:defRPr/>
            </a:lvl1pPr>
          </a:lstStyle>
          <a:p>
            <a:pPr>
              <a:defRPr/>
            </a:pPr>
            <a:fld id="{A6892742-2E5C-4DDB-AC1E-DA72D1691923}" type="slidenum">
              <a:rPr lang="en-GB" altLang="en-US"/>
              <a:pPr>
                <a:defRPr/>
              </a:pPr>
              <a:t>‹#›</a:t>
            </a:fld>
            <a:endParaRPr lang="en-GB" altLang="en-US"/>
          </a:p>
        </p:txBody>
      </p:sp>
    </p:spTree>
    <p:extLst>
      <p:ext uri="{BB962C8B-B14F-4D97-AF65-F5344CB8AC3E}">
        <p14:creationId xmlns:p14="http://schemas.microsoft.com/office/powerpoint/2010/main" val="1682288282"/>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CEC19DD2-B8E8-4DD9-8442-9349998E9B14}"/>
              </a:ext>
            </a:extLst>
          </p:cNvPr>
          <p:cNvSpPr>
            <a:spLocks noGrp="1"/>
          </p:cNvSpPr>
          <p:nvPr>
            <p:ph type="dt" sz="half" idx="10"/>
          </p:nvPr>
        </p:nvSpPr>
        <p:spPr/>
        <p:txBody>
          <a:bodyPr/>
          <a:lstStyle>
            <a:lvl1pPr>
              <a:defRPr/>
            </a:lvl1pPr>
          </a:lstStyle>
          <a:p>
            <a:pPr>
              <a:defRPr/>
            </a:pPr>
            <a:fld id="{A4FB5DAB-4A8F-4D02-9217-3603B63897CD}" type="datetime1">
              <a:rPr lang="en-US"/>
              <a:pPr>
                <a:defRPr/>
              </a:pPr>
              <a:t>1/18/2021</a:t>
            </a:fld>
            <a:endParaRPr lang="en-GB"/>
          </a:p>
        </p:txBody>
      </p:sp>
      <p:sp>
        <p:nvSpPr>
          <p:cNvPr id="3" name="Footer Placeholder 21">
            <a:extLst>
              <a:ext uri="{FF2B5EF4-FFF2-40B4-BE49-F238E27FC236}">
                <a16:creationId xmlns:a16="http://schemas.microsoft.com/office/drawing/2014/main" id="{25913B31-5C62-418C-A4D8-100A088C1771}"/>
              </a:ext>
            </a:extLst>
          </p:cNvPr>
          <p:cNvSpPr>
            <a:spLocks noGrp="1"/>
          </p:cNvSpPr>
          <p:nvPr>
            <p:ph type="ftr" sz="quarter" idx="11"/>
          </p:nvPr>
        </p:nvSpPr>
        <p:spPr/>
        <p:txBody>
          <a:bodyPr/>
          <a:lstStyle>
            <a:lvl1pPr>
              <a:defRPr/>
            </a:lvl1pPr>
          </a:lstStyle>
          <a:p>
            <a:pPr>
              <a:defRPr/>
            </a:pPr>
            <a:r>
              <a:rPr lang="en-GB"/>
              <a:t>Porth Agored Consolidation Programme Workshop 3</a:t>
            </a:r>
          </a:p>
        </p:txBody>
      </p:sp>
      <p:sp>
        <p:nvSpPr>
          <p:cNvPr id="4" name="Slide Number Placeholder 17">
            <a:extLst>
              <a:ext uri="{FF2B5EF4-FFF2-40B4-BE49-F238E27FC236}">
                <a16:creationId xmlns:a16="http://schemas.microsoft.com/office/drawing/2014/main" id="{16531D56-CDEA-44F5-ADB1-B11343416163}"/>
              </a:ext>
            </a:extLst>
          </p:cNvPr>
          <p:cNvSpPr>
            <a:spLocks noGrp="1"/>
          </p:cNvSpPr>
          <p:nvPr>
            <p:ph type="sldNum" sz="quarter" idx="12"/>
          </p:nvPr>
        </p:nvSpPr>
        <p:spPr/>
        <p:txBody>
          <a:bodyPr/>
          <a:lstStyle>
            <a:lvl1pPr>
              <a:defRPr/>
            </a:lvl1pPr>
          </a:lstStyle>
          <a:p>
            <a:pPr>
              <a:defRPr/>
            </a:pPr>
            <a:fld id="{16EC2259-4F42-4C16-98AD-88928912FF09}" type="slidenum">
              <a:rPr lang="en-GB" altLang="en-US"/>
              <a:pPr>
                <a:defRPr/>
              </a:pPr>
              <a:t>‹#›</a:t>
            </a:fld>
            <a:endParaRPr lang="en-GB" altLang="en-US"/>
          </a:p>
        </p:txBody>
      </p:sp>
    </p:spTree>
    <p:extLst>
      <p:ext uri="{BB962C8B-B14F-4D97-AF65-F5344CB8AC3E}">
        <p14:creationId xmlns:p14="http://schemas.microsoft.com/office/powerpoint/2010/main" val="11311006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4876800"/>
            <a:ext cx="9975701"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5892800" y="5355102"/>
            <a:ext cx="5299456"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1219200" y="274320"/>
            <a:ext cx="9973056"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B693AF0-C0BF-4B66-9BA8-69F6E7C60EFD}"/>
              </a:ext>
            </a:extLst>
          </p:cNvPr>
          <p:cNvSpPr>
            <a:spLocks noGrp="1"/>
          </p:cNvSpPr>
          <p:nvPr>
            <p:ph type="dt" sz="half" idx="10"/>
          </p:nvPr>
        </p:nvSpPr>
        <p:spPr/>
        <p:txBody>
          <a:bodyPr/>
          <a:lstStyle>
            <a:lvl1pPr>
              <a:defRPr/>
            </a:lvl1pPr>
            <a:extLst/>
          </a:lstStyle>
          <a:p>
            <a:pPr>
              <a:defRPr/>
            </a:pPr>
            <a:fld id="{4904FD7F-7D61-401B-9FA1-0E28B0EDA63E}" type="datetime1">
              <a:rPr lang="en-US"/>
              <a:pPr>
                <a:defRPr/>
              </a:pPr>
              <a:t>1/18/2021</a:t>
            </a:fld>
            <a:endParaRPr lang="en-GB"/>
          </a:p>
        </p:txBody>
      </p:sp>
      <p:sp>
        <p:nvSpPr>
          <p:cNvPr id="6" name="Footer Placeholder 5">
            <a:extLst>
              <a:ext uri="{FF2B5EF4-FFF2-40B4-BE49-F238E27FC236}">
                <a16:creationId xmlns:a16="http://schemas.microsoft.com/office/drawing/2014/main" id="{80E7A298-F578-41BE-8C92-DAD6CBEA4154}"/>
              </a:ext>
            </a:extLst>
          </p:cNvPr>
          <p:cNvSpPr>
            <a:spLocks noGrp="1"/>
          </p:cNvSpPr>
          <p:nvPr>
            <p:ph type="ftr" sz="quarter" idx="11"/>
          </p:nvPr>
        </p:nvSpPr>
        <p:spPr/>
        <p:txBody>
          <a:bodyPr/>
          <a:lstStyle>
            <a:lvl1pPr>
              <a:defRPr/>
            </a:lvl1pPr>
            <a:extLst/>
          </a:lstStyle>
          <a:p>
            <a:pPr>
              <a:defRPr/>
            </a:pPr>
            <a:r>
              <a:rPr lang="en-GB"/>
              <a:t>Porth Agored Consolidation Programme Workshop 3</a:t>
            </a:r>
          </a:p>
        </p:txBody>
      </p:sp>
      <p:sp>
        <p:nvSpPr>
          <p:cNvPr id="7" name="Slide Number Placeholder 6">
            <a:extLst>
              <a:ext uri="{FF2B5EF4-FFF2-40B4-BE49-F238E27FC236}">
                <a16:creationId xmlns:a16="http://schemas.microsoft.com/office/drawing/2014/main" id="{9CD9B25E-8EB6-4E76-9DD3-66BBB4430466}"/>
              </a:ext>
            </a:extLst>
          </p:cNvPr>
          <p:cNvSpPr>
            <a:spLocks noGrp="1"/>
          </p:cNvSpPr>
          <p:nvPr>
            <p:ph type="sldNum" sz="quarter" idx="12"/>
          </p:nvPr>
        </p:nvSpPr>
        <p:spPr/>
        <p:txBody>
          <a:bodyPr/>
          <a:lstStyle>
            <a:lvl1pPr>
              <a:defRPr/>
            </a:lvl1pPr>
          </a:lstStyle>
          <a:p>
            <a:pPr>
              <a:defRPr/>
            </a:pPr>
            <a:fld id="{C48CDC24-929E-48D7-9EE8-8E2DBF2FBC54}" type="slidenum">
              <a:rPr lang="en-GB" altLang="en-US"/>
              <a:pPr>
                <a:defRPr/>
              </a:pPr>
              <a:t>‹#›</a:t>
            </a:fld>
            <a:endParaRPr lang="en-GB" altLang="en-US"/>
          </a:p>
        </p:txBody>
      </p:sp>
    </p:spTree>
    <p:extLst>
      <p:ext uri="{BB962C8B-B14F-4D97-AF65-F5344CB8AC3E}">
        <p14:creationId xmlns:p14="http://schemas.microsoft.com/office/powerpoint/2010/main" val="1104535870"/>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1DDB3520-BE97-4685-8B8B-8911EE778851}"/>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6" name="Freeform 15">
            <a:extLst>
              <a:ext uri="{FF2B5EF4-FFF2-40B4-BE49-F238E27FC236}">
                <a16:creationId xmlns:a16="http://schemas.microsoft.com/office/drawing/2014/main" id="{C0CB7E18-BBA1-45C5-8196-EB379FA97DCB}"/>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7" name="Right Triangle 6">
            <a:extLst>
              <a:ext uri="{FF2B5EF4-FFF2-40B4-BE49-F238E27FC236}">
                <a16:creationId xmlns:a16="http://schemas.microsoft.com/office/drawing/2014/main" id="{C5986452-BAA2-4B52-89D7-62AEB50A163C}"/>
              </a:ext>
            </a:extLst>
          </p:cNvPr>
          <p:cNvSpPr>
            <a:spLocks/>
          </p:cNvSpPr>
          <p:nvPr/>
        </p:nvSpPr>
        <p:spPr bwMode="auto">
          <a:xfrm>
            <a:off x="-8056" y="5791253"/>
            <a:ext cx="4536419" cy="1080868"/>
          </a:xfrm>
          <a:prstGeom prst="rtTriangle">
            <a:avLst/>
          </a:prstGeom>
          <a:blipFill>
            <a:blip r:embed="rId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8" name="Straight Connector 7">
            <a:extLst>
              <a:ext uri="{FF2B5EF4-FFF2-40B4-BE49-F238E27FC236}">
                <a16:creationId xmlns:a16="http://schemas.microsoft.com/office/drawing/2014/main" id="{045B1B78-412C-4F96-B094-58D6D1CB5E28}"/>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0A45A065-5B04-42A9-9BF2-44B3F34CFF87}"/>
              </a:ext>
            </a:extLst>
          </p:cNvPr>
          <p:cNvSpPr/>
          <p:nvPr/>
        </p:nvSpPr>
        <p:spPr>
          <a:xfrm>
            <a:off x="11552768"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10" name="Chevron 20">
            <a:extLst>
              <a:ext uri="{FF2B5EF4-FFF2-40B4-BE49-F238E27FC236}">
                <a16:creationId xmlns:a16="http://schemas.microsoft.com/office/drawing/2014/main" id="{0C641EEC-FF2E-42ED-B774-15E122A0CE31}"/>
              </a:ext>
            </a:extLst>
          </p:cNvPr>
          <p:cNvSpPr/>
          <p:nvPr/>
        </p:nvSpPr>
        <p:spPr>
          <a:xfrm>
            <a:off x="11303001"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4" name="Text Placeholder 3"/>
          <p:cNvSpPr>
            <a:spLocks noGrp="1"/>
          </p:cNvSpPr>
          <p:nvPr>
            <p:ph type="body" sz="half" idx="2"/>
          </p:nvPr>
        </p:nvSpPr>
        <p:spPr>
          <a:xfrm>
            <a:off x="1521643" y="5443402"/>
            <a:ext cx="95504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304800" y="189968"/>
            <a:ext cx="115824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304800" y="4865122"/>
            <a:ext cx="10767243"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79F2C87A-0E49-46DB-83A5-37C6A1EC92BA}"/>
              </a:ext>
            </a:extLst>
          </p:cNvPr>
          <p:cNvSpPr>
            <a:spLocks noGrp="1"/>
          </p:cNvSpPr>
          <p:nvPr>
            <p:ph type="dt" sz="half" idx="10"/>
          </p:nvPr>
        </p:nvSpPr>
        <p:spPr/>
        <p:txBody>
          <a:bodyPr/>
          <a:lstStyle>
            <a:lvl1pPr>
              <a:defRPr>
                <a:solidFill>
                  <a:schemeClr val="tx1"/>
                </a:solidFill>
              </a:defRPr>
            </a:lvl1pPr>
            <a:extLst/>
          </a:lstStyle>
          <a:p>
            <a:pPr>
              <a:defRPr/>
            </a:pPr>
            <a:fld id="{BAC20525-E5C4-4CD5-997C-B239C8B53BFC}" type="datetime1">
              <a:rPr lang="en-US"/>
              <a:pPr>
                <a:defRPr/>
              </a:pPr>
              <a:t>1/18/2021</a:t>
            </a:fld>
            <a:endParaRPr lang="en-GB"/>
          </a:p>
        </p:txBody>
      </p:sp>
      <p:sp>
        <p:nvSpPr>
          <p:cNvPr id="12" name="Footer Placeholder 5">
            <a:extLst>
              <a:ext uri="{FF2B5EF4-FFF2-40B4-BE49-F238E27FC236}">
                <a16:creationId xmlns:a16="http://schemas.microsoft.com/office/drawing/2014/main" id="{297D0F84-ACEE-431A-B99B-F6F717557327}"/>
              </a:ext>
            </a:extLst>
          </p:cNvPr>
          <p:cNvSpPr>
            <a:spLocks noGrp="1"/>
          </p:cNvSpPr>
          <p:nvPr>
            <p:ph type="ftr" sz="quarter" idx="11"/>
          </p:nvPr>
        </p:nvSpPr>
        <p:spPr/>
        <p:txBody>
          <a:bodyPr/>
          <a:lstStyle>
            <a:lvl1pPr>
              <a:defRPr>
                <a:solidFill>
                  <a:schemeClr val="tx1"/>
                </a:solidFill>
              </a:defRPr>
            </a:lvl1pPr>
            <a:extLst/>
          </a:lstStyle>
          <a:p>
            <a:pPr>
              <a:defRPr/>
            </a:pPr>
            <a:r>
              <a:rPr lang="en-GB"/>
              <a:t>Porth Agored Consolidation Programme Workshop 3</a:t>
            </a:r>
          </a:p>
        </p:txBody>
      </p:sp>
      <p:sp>
        <p:nvSpPr>
          <p:cNvPr id="13" name="Slide Number Placeholder 6">
            <a:extLst>
              <a:ext uri="{FF2B5EF4-FFF2-40B4-BE49-F238E27FC236}">
                <a16:creationId xmlns:a16="http://schemas.microsoft.com/office/drawing/2014/main" id="{541A638B-0F13-4C72-BDE2-6F7B4DEBDC21}"/>
              </a:ext>
            </a:extLst>
          </p:cNvPr>
          <p:cNvSpPr>
            <a:spLocks noGrp="1"/>
          </p:cNvSpPr>
          <p:nvPr>
            <p:ph type="sldNum" sz="quarter" idx="12"/>
          </p:nvPr>
        </p:nvSpPr>
        <p:spPr/>
        <p:txBody>
          <a:bodyPr/>
          <a:lstStyle>
            <a:lvl1pPr>
              <a:defRPr/>
            </a:lvl1pPr>
          </a:lstStyle>
          <a:p>
            <a:pPr>
              <a:defRPr/>
            </a:pPr>
            <a:fld id="{3A5C3DA6-DFAD-4D90-93F7-B671C1BB3414}" type="slidenum">
              <a:rPr lang="en-GB" altLang="en-US"/>
              <a:pPr>
                <a:defRPr/>
              </a:pPr>
              <a:t>‹#›</a:t>
            </a:fld>
            <a:endParaRPr lang="en-GB" altLang="en-US"/>
          </a:p>
        </p:txBody>
      </p:sp>
    </p:spTree>
    <p:extLst>
      <p:ext uri="{BB962C8B-B14F-4D97-AF65-F5344CB8AC3E}">
        <p14:creationId xmlns:p14="http://schemas.microsoft.com/office/powerpoint/2010/main" val="2071540901"/>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09600" y="1481330"/>
            <a:ext cx="109728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1A0452CE-3172-4EA7-9EDB-FE4292D4258F}"/>
              </a:ext>
            </a:extLst>
          </p:cNvPr>
          <p:cNvSpPr>
            <a:spLocks noGrp="1"/>
          </p:cNvSpPr>
          <p:nvPr>
            <p:ph type="dt" sz="half" idx="10"/>
          </p:nvPr>
        </p:nvSpPr>
        <p:spPr/>
        <p:txBody>
          <a:bodyPr/>
          <a:lstStyle>
            <a:lvl1pPr>
              <a:defRPr/>
            </a:lvl1pPr>
          </a:lstStyle>
          <a:p>
            <a:pPr>
              <a:defRPr/>
            </a:pPr>
            <a:fld id="{1B09D475-0AAF-4D61-8665-DDCCFFB1F372}" type="datetime1">
              <a:rPr lang="en-US"/>
              <a:pPr>
                <a:defRPr/>
              </a:pPr>
              <a:t>1/18/2021</a:t>
            </a:fld>
            <a:endParaRPr lang="en-GB"/>
          </a:p>
        </p:txBody>
      </p:sp>
      <p:sp>
        <p:nvSpPr>
          <p:cNvPr id="5" name="Footer Placeholder 21">
            <a:extLst>
              <a:ext uri="{FF2B5EF4-FFF2-40B4-BE49-F238E27FC236}">
                <a16:creationId xmlns:a16="http://schemas.microsoft.com/office/drawing/2014/main" id="{466B3CA0-29F4-4EF1-97A7-B995AE2B4BD8}"/>
              </a:ext>
            </a:extLst>
          </p:cNvPr>
          <p:cNvSpPr>
            <a:spLocks noGrp="1"/>
          </p:cNvSpPr>
          <p:nvPr>
            <p:ph type="ftr" sz="quarter" idx="11"/>
          </p:nvPr>
        </p:nvSpPr>
        <p:spPr/>
        <p:txBody>
          <a:bodyPr/>
          <a:lstStyle>
            <a:lvl1pPr>
              <a:defRPr/>
            </a:lvl1pPr>
          </a:lstStyle>
          <a:p>
            <a:pPr>
              <a:defRPr/>
            </a:pPr>
            <a:r>
              <a:rPr lang="en-GB"/>
              <a:t>Porth Agored Consolidation Programme Workshop 3</a:t>
            </a:r>
          </a:p>
        </p:txBody>
      </p:sp>
      <p:sp>
        <p:nvSpPr>
          <p:cNvPr id="6" name="Slide Number Placeholder 17">
            <a:extLst>
              <a:ext uri="{FF2B5EF4-FFF2-40B4-BE49-F238E27FC236}">
                <a16:creationId xmlns:a16="http://schemas.microsoft.com/office/drawing/2014/main" id="{D01D0765-239F-4582-98B3-9BBFAC0199B7}"/>
              </a:ext>
            </a:extLst>
          </p:cNvPr>
          <p:cNvSpPr>
            <a:spLocks noGrp="1"/>
          </p:cNvSpPr>
          <p:nvPr>
            <p:ph type="sldNum" sz="quarter" idx="12"/>
          </p:nvPr>
        </p:nvSpPr>
        <p:spPr/>
        <p:txBody>
          <a:bodyPr/>
          <a:lstStyle>
            <a:lvl1pPr>
              <a:defRPr/>
            </a:lvl1pPr>
          </a:lstStyle>
          <a:p>
            <a:pPr>
              <a:defRPr/>
            </a:pPr>
            <a:fld id="{25A5A0CA-65AD-49B1-A6AA-A4583B230FFD}" type="slidenum">
              <a:rPr lang="en-GB" altLang="en-US"/>
              <a:pPr>
                <a:defRPr/>
              </a:pPr>
              <a:t>‹#›</a:t>
            </a:fld>
            <a:endParaRPr lang="en-GB" altLang="en-US"/>
          </a:p>
        </p:txBody>
      </p:sp>
    </p:spTree>
    <p:extLst>
      <p:ext uri="{BB962C8B-B14F-4D97-AF65-F5344CB8AC3E}">
        <p14:creationId xmlns:p14="http://schemas.microsoft.com/office/powerpoint/2010/main" val="4506358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5351" y="274641"/>
            <a:ext cx="236996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1"/>
            <a:ext cx="84328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7FE5C2C-4625-4E6B-B58E-9F5927F0830C}"/>
              </a:ext>
            </a:extLst>
          </p:cNvPr>
          <p:cNvSpPr>
            <a:spLocks noGrp="1"/>
          </p:cNvSpPr>
          <p:nvPr>
            <p:ph type="dt" sz="half" idx="10"/>
          </p:nvPr>
        </p:nvSpPr>
        <p:spPr/>
        <p:txBody>
          <a:bodyPr/>
          <a:lstStyle>
            <a:lvl1pPr>
              <a:defRPr/>
            </a:lvl1pPr>
          </a:lstStyle>
          <a:p>
            <a:pPr>
              <a:defRPr/>
            </a:pPr>
            <a:fld id="{0C875EBE-0192-435B-9054-E954B8F804F9}" type="datetime1">
              <a:rPr lang="en-US"/>
              <a:pPr>
                <a:defRPr/>
              </a:pPr>
              <a:t>1/18/2021</a:t>
            </a:fld>
            <a:endParaRPr lang="en-GB"/>
          </a:p>
        </p:txBody>
      </p:sp>
      <p:sp>
        <p:nvSpPr>
          <p:cNvPr id="5" name="Footer Placeholder 21">
            <a:extLst>
              <a:ext uri="{FF2B5EF4-FFF2-40B4-BE49-F238E27FC236}">
                <a16:creationId xmlns:a16="http://schemas.microsoft.com/office/drawing/2014/main" id="{EC0BAFC5-E696-4F82-AA1A-FB92A8779A03}"/>
              </a:ext>
            </a:extLst>
          </p:cNvPr>
          <p:cNvSpPr>
            <a:spLocks noGrp="1"/>
          </p:cNvSpPr>
          <p:nvPr>
            <p:ph type="ftr" sz="quarter" idx="11"/>
          </p:nvPr>
        </p:nvSpPr>
        <p:spPr/>
        <p:txBody>
          <a:bodyPr/>
          <a:lstStyle>
            <a:lvl1pPr>
              <a:defRPr/>
            </a:lvl1pPr>
          </a:lstStyle>
          <a:p>
            <a:pPr>
              <a:defRPr/>
            </a:pPr>
            <a:r>
              <a:rPr lang="en-GB"/>
              <a:t>Porth Agored Consolidation Programme Workshop 3</a:t>
            </a:r>
          </a:p>
        </p:txBody>
      </p:sp>
      <p:sp>
        <p:nvSpPr>
          <p:cNvPr id="6" name="Slide Number Placeholder 17">
            <a:extLst>
              <a:ext uri="{FF2B5EF4-FFF2-40B4-BE49-F238E27FC236}">
                <a16:creationId xmlns:a16="http://schemas.microsoft.com/office/drawing/2014/main" id="{5ED294A2-BC9B-4CC1-A743-2A6B5EA7D9D8}"/>
              </a:ext>
            </a:extLst>
          </p:cNvPr>
          <p:cNvSpPr>
            <a:spLocks noGrp="1"/>
          </p:cNvSpPr>
          <p:nvPr>
            <p:ph type="sldNum" sz="quarter" idx="12"/>
          </p:nvPr>
        </p:nvSpPr>
        <p:spPr/>
        <p:txBody>
          <a:bodyPr/>
          <a:lstStyle>
            <a:lvl1pPr>
              <a:defRPr/>
            </a:lvl1pPr>
          </a:lstStyle>
          <a:p>
            <a:pPr>
              <a:defRPr/>
            </a:pPr>
            <a:fld id="{16485E0B-25D5-442C-B6B9-FE554BC49327}" type="slidenum">
              <a:rPr lang="en-GB" altLang="en-US"/>
              <a:pPr>
                <a:defRPr/>
              </a:pPr>
              <a:t>‹#›</a:t>
            </a:fld>
            <a:endParaRPr lang="en-GB" altLang="en-US"/>
          </a:p>
        </p:txBody>
      </p:sp>
    </p:spTree>
    <p:extLst>
      <p:ext uri="{BB962C8B-B14F-4D97-AF65-F5344CB8AC3E}">
        <p14:creationId xmlns:p14="http://schemas.microsoft.com/office/powerpoint/2010/main" val="14004240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92B8F218-AD43-4BE9-B30A-24B8EB6C3AF2}"/>
              </a:ext>
            </a:extLst>
          </p:cNvPr>
          <p:cNvSpPr/>
          <p:nvPr/>
        </p:nvSpPr>
        <p:spPr>
          <a:xfrm>
            <a:off x="1228577" y="1413802"/>
            <a:ext cx="280416"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5" name="Oval 4">
            <a:extLst>
              <a:ext uri="{FF2B5EF4-FFF2-40B4-BE49-F238E27FC236}">
                <a16:creationId xmlns:a16="http://schemas.microsoft.com/office/drawing/2014/main" id="{19D4A2D8-188C-4E70-ADCE-BA605AD2337B}"/>
              </a:ext>
            </a:extLst>
          </p:cNvPr>
          <p:cNvSpPr/>
          <p:nvPr/>
        </p:nvSpPr>
        <p:spPr>
          <a:xfrm>
            <a:off x="1543051" y="1344614"/>
            <a:ext cx="84667"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6" name="Title 1">
            <a:extLst>
              <a:ext uri="{FF2B5EF4-FFF2-40B4-BE49-F238E27FC236}">
                <a16:creationId xmlns:a16="http://schemas.microsoft.com/office/drawing/2014/main" id="{FEB16AFD-8384-4E89-8D10-081CA4AAABFD}"/>
              </a:ext>
            </a:extLst>
          </p:cNvPr>
          <p:cNvSpPr txBox="1">
            <a:spLocks/>
          </p:cNvSpPr>
          <p:nvPr userDrawn="1"/>
        </p:nvSpPr>
        <p:spPr>
          <a:xfrm>
            <a:off x="1524000" y="285751"/>
            <a:ext cx="9781117" cy="428625"/>
          </a:xfrm>
          <a:prstGeom prst="rect">
            <a:avLst/>
          </a:prstGeom>
        </p:spPr>
        <p:txBody>
          <a:bodyPr anchor="ctr">
            <a:normAutofit/>
          </a:bodyPr>
          <a:lstStyle/>
          <a:p>
            <a:pPr eaLnBrk="1" fontAlgn="auto" hangingPunct="1">
              <a:spcAft>
                <a:spcPts val="0"/>
              </a:spcAft>
              <a:defRPr/>
            </a:pPr>
            <a:r>
              <a:rPr lang="en-GB" sz="1800">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sz="1800"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910080" y="1850064"/>
            <a:ext cx="987552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727168" y="438150"/>
            <a:ext cx="9781149" cy="428606"/>
          </a:xfrm>
        </p:spPr>
        <p:txBody>
          <a:bodyPr/>
          <a:lstStyle/>
          <a:p>
            <a:r>
              <a:rPr lang="en-GB" dirty="0"/>
              <a:t>TRAINING THE TRAINERS</a:t>
            </a:r>
          </a:p>
        </p:txBody>
      </p:sp>
    </p:spTree>
    <p:extLst>
      <p:ext uri="{BB962C8B-B14F-4D97-AF65-F5344CB8AC3E}">
        <p14:creationId xmlns:p14="http://schemas.microsoft.com/office/powerpoint/2010/main" val="6402768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1027" name="Freeform 11">
            <a:extLst>
              <a:ext uri="{FF2B5EF4-FFF2-40B4-BE49-F238E27FC236}">
                <a16:creationId xmlns:a16="http://schemas.microsoft.com/office/drawing/2014/main" id="{4330BAB5-E1B4-474B-9B0C-4FD93C2EAE10}"/>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8056" y="5791253"/>
            <a:ext cx="4536419" cy="1080868"/>
          </a:xfrm>
          <a:prstGeom prst="rtTriangle">
            <a:avLst/>
          </a:prstGeom>
          <a:blipFill>
            <a:blip r:embed="rId1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B09B51F-37E3-4ADF-B04F-ECACD6189779}"/>
              </a:ext>
            </a:extLst>
          </p:cNvPr>
          <p:cNvSpPr>
            <a:spLocks noGrp="1"/>
          </p:cNvSpPr>
          <p:nvPr>
            <p:ph type="body" idx="1"/>
          </p:nvPr>
        </p:nvSpPr>
        <p:spPr bwMode="auto">
          <a:xfrm>
            <a:off x="609600" y="1481138"/>
            <a:ext cx="109728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8970433" y="6408739"/>
            <a:ext cx="2559051"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pPr>
              <a:defRPr/>
            </a:pPr>
            <a:fld id="{8291379A-5110-4B9E-9325-EE7FD8F61BD0}" type="datetime1">
              <a:rPr lang="en-US"/>
              <a:pPr>
                <a:defRPr/>
              </a:pPr>
              <a:t>1/18/2021</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5839884" y="6408739"/>
            <a:ext cx="3134783"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pPr>
              <a:defRPr/>
            </a:pPr>
            <a:r>
              <a:rPr lang="en-GB"/>
              <a:t>Porth Agored Consolidation Programme Workshop 3</a:t>
            </a:r>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11529484" y="6408739"/>
            <a:ext cx="488949"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pPr>
              <a:defRPr/>
            </a:pPr>
            <a:fld id="{9778468B-8A05-459A-9A5A-E5CCEDDEBFE4}" type="slidenum">
              <a:rPr lang="en-GB" altLang="en-US"/>
              <a:pPr>
                <a:defRPr/>
              </a:pPr>
              <a:t>‹#›</a:t>
            </a:fld>
            <a:endParaRPr lang="en-GB" altLang="en-US"/>
          </a:p>
        </p:txBody>
      </p:sp>
    </p:spTree>
    <p:extLst>
      <p:ext uri="{BB962C8B-B14F-4D97-AF65-F5344CB8AC3E}">
        <p14:creationId xmlns:p14="http://schemas.microsoft.com/office/powerpoint/2010/main" val="31893930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hf hdr="0" ftr="0" dt="0"/>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p:titleStyle>
    <p:bodyStyle>
      <a:lvl1pPr marL="365125" indent="-255588" algn="l" rtl="0" eaLnBrk="0" fontAlgn="base" hangingPunct="0">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5.xml"/><Relationship Id="rId1" Type="http://schemas.openxmlformats.org/officeDocument/2006/relationships/vmlDrawing" Target="../drawings/vmlDrawing1.vml"/><Relationship Id="rId5" Type="http://schemas.openxmlformats.org/officeDocument/2006/relationships/image" Target="../media/image9.wmf"/><Relationship Id="rId4" Type="http://schemas.openxmlformats.org/officeDocument/2006/relationships/oleObject" Target="../embeddings/oleObject1.bin"/></Relationships>
</file>

<file path=ppt/slides/_rels/slide1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7.xml"/><Relationship Id="rId1" Type="http://schemas.openxmlformats.org/officeDocument/2006/relationships/vmlDrawing" Target="../drawings/vmlDrawing2.vml"/><Relationship Id="rId6" Type="http://schemas.openxmlformats.org/officeDocument/2006/relationships/image" Target="../media/image13.png"/><Relationship Id="rId5" Type="http://schemas.openxmlformats.org/officeDocument/2006/relationships/image" Target="../media/image12.wmf"/><Relationship Id="rId4" Type="http://schemas.openxmlformats.org/officeDocument/2006/relationships/oleObject" Target="../embeddings/oleObject2.bin"/></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sv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socialcare.wales/resources/information-and-learning-hub"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br>
              <a:rPr lang="en-GB" dirty="0"/>
            </a:br>
            <a:br>
              <a:rPr lang="en-GB" dirty="0"/>
            </a:br>
            <a:br>
              <a:rPr lang="en-GB" dirty="0"/>
            </a:br>
            <a:br>
              <a:rPr lang="en-GB" dirty="0"/>
            </a:br>
            <a:br>
              <a:rPr lang="en-GB" dirty="0"/>
            </a:br>
            <a:br>
              <a:rPr lang="en-GB" dirty="0"/>
            </a:br>
            <a:br>
              <a:rPr lang="en-GB" dirty="0"/>
            </a:br>
            <a:br>
              <a:rPr lang="en-GB" dirty="0"/>
            </a:br>
            <a:r>
              <a:rPr lang="en-GB" sz="5300" dirty="0"/>
              <a:t>Porth Agored</a:t>
            </a:r>
            <a:br>
              <a:rPr lang="en-GB" sz="5300" dirty="0"/>
            </a:br>
            <a:r>
              <a:rPr lang="en-GB" sz="5300" dirty="0"/>
              <a:t>Graduate Certificate</a:t>
            </a:r>
            <a:br>
              <a:rPr lang="en-GB" dirty="0"/>
            </a:br>
            <a:br>
              <a:rPr lang="en-GB" dirty="0"/>
            </a:br>
            <a:r>
              <a:rPr lang="en-GB" dirty="0"/>
              <a:t>Consolidation Programme</a:t>
            </a:r>
            <a:br>
              <a:rPr lang="en-GB" dirty="0"/>
            </a:br>
            <a:r>
              <a:rPr lang="en-GB" dirty="0"/>
              <a:t>Workshop 1</a:t>
            </a:r>
          </a:p>
        </p:txBody>
      </p:sp>
      <p:sp>
        <p:nvSpPr>
          <p:cNvPr id="3" name="Slide Number Placeholder 2"/>
          <p:cNvSpPr>
            <a:spLocks noGrp="1"/>
          </p:cNvSpPr>
          <p:nvPr>
            <p:ph type="sldNum" sz="quarter" idx="12"/>
          </p:nvPr>
        </p:nvSpPr>
        <p:spPr/>
        <p:txBody>
          <a:bodyPr/>
          <a:lstStyle/>
          <a:p>
            <a:fld id="{1E2FB795-8CD3-4813-9C65-0932CECE18E1}" type="slidenum">
              <a:rPr lang="en-GB" sz="2800" b="1"/>
              <a:pPr/>
              <a:t>1</a:t>
            </a:fld>
            <a:endParaRPr lang="en-GB" sz="28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744579" y="274638"/>
            <a:ext cx="7886700" cy="1143000"/>
          </a:xfrm>
        </p:spPr>
        <p:txBody>
          <a:bodyPr>
            <a:normAutofit/>
          </a:bodyPr>
          <a:lstStyle/>
          <a:p>
            <a:pPr algn="ctr"/>
            <a:r>
              <a:rPr lang="en-GB" sz="4000" dirty="0"/>
              <a:t>Expectations/Ground rules</a:t>
            </a:r>
          </a:p>
        </p:txBody>
      </p:sp>
      <p:sp>
        <p:nvSpPr>
          <p:cNvPr id="6" name="Content Placeholder 5"/>
          <p:cNvSpPr>
            <a:spLocks noGrp="1"/>
          </p:cNvSpPr>
          <p:nvPr>
            <p:ph idx="1"/>
          </p:nvPr>
        </p:nvSpPr>
        <p:spPr>
          <a:xfrm>
            <a:off x="2358188" y="1588168"/>
            <a:ext cx="7448047" cy="4453859"/>
          </a:xfrm>
        </p:spPr>
        <p:txBody>
          <a:bodyPr/>
          <a:lstStyle/>
          <a:p>
            <a:r>
              <a:rPr lang="en-GB" sz="3600" dirty="0"/>
              <a:t>Respect and respectful challenging</a:t>
            </a:r>
          </a:p>
          <a:p>
            <a:r>
              <a:rPr lang="en-GB" sz="3600" dirty="0"/>
              <a:t>Engagement/Focus</a:t>
            </a:r>
          </a:p>
          <a:p>
            <a:r>
              <a:rPr lang="en-GB" sz="3600" dirty="0"/>
              <a:t>Confidentiality</a:t>
            </a:r>
          </a:p>
          <a:p>
            <a:r>
              <a:rPr lang="en-GB" sz="3600" dirty="0"/>
              <a:t>Interruptions </a:t>
            </a:r>
          </a:p>
          <a:p>
            <a:r>
              <a:rPr lang="en-GB" sz="3600" dirty="0"/>
              <a:t>Assessing own performance </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a:t>
            </a:fld>
            <a:endParaRPr lang="en-GB"/>
          </a:p>
        </p:txBody>
      </p:sp>
    </p:spTree>
    <p:extLst>
      <p:ext uri="{BB962C8B-B14F-4D97-AF65-F5344CB8AC3E}">
        <p14:creationId xmlns:p14="http://schemas.microsoft.com/office/powerpoint/2010/main" val="2137381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365127"/>
            <a:ext cx="7886700" cy="796254"/>
          </a:xfrm>
        </p:spPr>
        <p:txBody>
          <a:bodyPr>
            <a:normAutofit/>
          </a:bodyPr>
          <a:lstStyle/>
          <a:p>
            <a:pPr algn="ctr"/>
            <a:r>
              <a:rPr lang="en-GB" sz="4400" dirty="0"/>
              <a:t>Workshop Format</a:t>
            </a:r>
          </a:p>
        </p:txBody>
      </p:sp>
      <p:sp>
        <p:nvSpPr>
          <p:cNvPr id="3" name="Content Placeholder 2"/>
          <p:cNvSpPr>
            <a:spLocks noGrp="1"/>
          </p:cNvSpPr>
          <p:nvPr>
            <p:ph idx="1"/>
          </p:nvPr>
        </p:nvSpPr>
        <p:spPr>
          <a:xfrm>
            <a:off x="1359567" y="1407695"/>
            <a:ext cx="9300411" cy="4769268"/>
          </a:xfrm>
        </p:spPr>
        <p:txBody>
          <a:bodyPr>
            <a:normAutofit/>
          </a:bodyPr>
          <a:lstStyle/>
          <a:p>
            <a:r>
              <a:rPr lang="en-GB" sz="2400" b="1" dirty="0"/>
              <a:t>Workshop 1 </a:t>
            </a:r>
            <a:r>
              <a:rPr lang="en-GB" sz="2400" dirty="0"/>
              <a:t>– Reflection and Critical Reflection, Developmental Review (Task 1, Part a), </a:t>
            </a:r>
          </a:p>
          <a:p>
            <a:pPr marL="109537" indent="0">
              <a:buNone/>
            </a:pPr>
            <a:r>
              <a:rPr lang="en-GB" sz="2400" dirty="0"/>
              <a:t>   Brief introduction to the observation (Task 2)</a:t>
            </a:r>
          </a:p>
          <a:p>
            <a:r>
              <a:rPr lang="en-GB" sz="2400" b="1" dirty="0"/>
              <a:t>Workshop 2 </a:t>
            </a:r>
            <a:r>
              <a:rPr lang="en-GB" sz="2400" dirty="0"/>
              <a:t>– Safeguarding (Task 3 and 4) Including legislation, Social Care Wales (SCW) learning outcomes; analysis in assessment and professional decision making</a:t>
            </a:r>
          </a:p>
          <a:p>
            <a:r>
              <a:rPr lang="en-GB" sz="2400" b="1" dirty="0"/>
              <a:t>Workshop 3 </a:t>
            </a:r>
            <a:r>
              <a:rPr lang="en-GB" sz="2400" dirty="0"/>
              <a:t>– </a:t>
            </a:r>
            <a:r>
              <a:rPr lang="en-GB" altLang="en-US" sz="2400" dirty="0">
                <a:ea typeface="Calibri" panose="020F0502020204030204" pitchFamily="34" charset="0"/>
                <a:cs typeface="Arial" panose="020B0604020202020204" pitchFamily="34" charset="0"/>
              </a:rPr>
              <a:t>Working collaboratively,</a:t>
            </a:r>
            <a:r>
              <a:rPr lang="en-GB" sz="2400" dirty="0"/>
              <a:t> Welsh context, Observation of Practice (Task 2)</a:t>
            </a:r>
          </a:p>
          <a:p>
            <a:r>
              <a:rPr lang="en-GB" sz="2400" b="1" dirty="0"/>
              <a:t>Workshop 4 </a:t>
            </a:r>
            <a:r>
              <a:rPr lang="en-GB" sz="2400" dirty="0"/>
              <a:t>-  Developmental Review (Task 1, Part b), the marking criteria, submissions information, 1 to 1 session with trainer for advice, support and guidance. </a:t>
            </a:r>
          </a:p>
        </p:txBody>
      </p:sp>
      <p:sp>
        <p:nvSpPr>
          <p:cNvPr id="4" name="Slide Number Placeholder 3"/>
          <p:cNvSpPr>
            <a:spLocks noGrp="1"/>
          </p:cNvSpPr>
          <p:nvPr>
            <p:ph type="sldNum" sz="quarter" idx="12"/>
          </p:nvPr>
        </p:nvSpPr>
        <p:spPr/>
        <p:txBody>
          <a:bodyPr/>
          <a:lstStyle/>
          <a:p>
            <a:fld id="{1E2FB795-8CD3-4813-9C65-0932CECE18E1}" type="slidenum">
              <a:rPr lang="en-GB" smtClean="0"/>
              <a:pPr/>
              <a:t>3</a:t>
            </a:fld>
            <a:endParaRPr lang="en-GB"/>
          </a:p>
        </p:txBody>
      </p:sp>
    </p:spTree>
    <p:extLst>
      <p:ext uri="{BB962C8B-B14F-4D97-AF65-F5344CB8AC3E}">
        <p14:creationId xmlns:p14="http://schemas.microsoft.com/office/powerpoint/2010/main" val="31082607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397042"/>
            <a:ext cx="7886700" cy="843036"/>
          </a:xfrm>
        </p:spPr>
        <p:txBody>
          <a:bodyPr>
            <a:normAutofit/>
          </a:bodyPr>
          <a:lstStyle/>
          <a:p>
            <a:pPr algn="ctr"/>
            <a:r>
              <a:rPr lang="en-GB" sz="4400" dirty="0"/>
              <a:t>Catching Up </a:t>
            </a:r>
          </a:p>
        </p:txBody>
      </p:sp>
      <p:sp>
        <p:nvSpPr>
          <p:cNvPr id="3" name="Content Placeholder 2"/>
          <p:cNvSpPr>
            <a:spLocks noGrp="1"/>
          </p:cNvSpPr>
          <p:nvPr>
            <p:ph idx="1"/>
          </p:nvPr>
        </p:nvSpPr>
        <p:spPr>
          <a:xfrm>
            <a:off x="826719" y="1552074"/>
            <a:ext cx="10133556" cy="4624890"/>
          </a:xfrm>
        </p:spPr>
        <p:txBody>
          <a:bodyPr>
            <a:normAutofit/>
          </a:bodyPr>
          <a:lstStyle/>
          <a:p>
            <a:r>
              <a:rPr lang="en-GB" sz="2800" dirty="0"/>
              <a:t>Recap from Induction</a:t>
            </a:r>
          </a:p>
          <a:p>
            <a:r>
              <a:rPr lang="en-GB" sz="2800" dirty="0"/>
              <a:t>Have learners met with mentors?</a:t>
            </a:r>
          </a:p>
          <a:p>
            <a:r>
              <a:rPr lang="en-GB" sz="2800" dirty="0"/>
              <a:t>The learning agreement - this should be completed and signed at the first mentoring session</a:t>
            </a:r>
          </a:p>
          <a:p>
            <a:r>
              <a:rPr lang="en-GB" sz="2800" dirty="0"/>
              <a:t>Registration – have all learner completed the registration process with Trinity?</a:t>
            </a:r>
          </a:p>
          <a:p>
            <a:r>
              <a:rPr lang="en-GB" sz="2800" dirty="0"/>
              <a:t>If you have any individual learning needs (e.g. dyslexia, dyspraxia) it is your responsibility to inform the university, your employer and the training department</a:t>
            </a:r>
          </a:p>
          <a:p>
            <a:r>
              <a:rPr lang="en-GB" sz="2800" dirty="0"/>
              <a:t>Submission dates.</a:t>
            </a:r>
          </a:p>
          <a:p>
            <a:endParaRPr lang="en-GB" dirty="0"/>
          </a:p>
          <a:p>
            <a:endParaRPr lang="en-GB" dirty="0"/>
          </a:p>
          <a:p>
            <a:endParaRPr lang="en-GB" dirty="0"/>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z="2800" b="1">
                <a:solidFill>
                  <a:schemeClr val="bg1"/>
                </a:solidFill>
              </a:rPr>
              <a:pPr/>
              <a:t>4</a:t>
            </a:fld>
            <a:endParaRPr lang="en-GB" sz="2800" b="1" dirty="0">
              <a:solidFill>
                <a:schemeClr val="bg1"/>
              </a:solidFill>
            </a:endParaRPr>
          </a:p>
        </p:txBody>
      </p:sp>
    </p:spTree>
    <p:extLst>
      <p:ext uri="{BB962C8B-B14F-4D97-AF65-F5344CB8AC3E}">
        <p14:creationId xmlns:p14="http://schemas.microsoft.com/office/powerpoint/2010/main" val="935647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67B0E-5D66-4632-9538-FB4F706195DC}"/>
              </a:ext>
            </a:extLst>
          </p:cNvPr>
          <p:cNvSpPr>
            <a:spLocks noGrp="1"/>
          </p:cNvSpPr>
          <p:nvPr>
            <p:ph type="title"/>
          </p:nvPr>
        </p:nvSpPr>
        <p:spPr>
          <a:xfrm>
            <a:off x="1864896" y="365126"/>
            <a:ext cx="8174454" cy="1054599"/>
          </a:xfrm>
        </p:spPr>
        <p:txBody>
          <a:bodyPr>
            <a:normAutofit fontScale="90000"/>
          </a:bodyPr>
          <a:lstStyle/>
          <a:p>
            <a:pPr algn="ctr"/>
            <a:r>
              <a:rPr lang="en-GB" dirty="0"/>
              <a:t>Portfolio Requirements</a:t>
            </a:r>
            <a:br>
              <a:rPr lang="en-GB" dirty="0"/>
            </a:br>
            <a:r>
              <a:rPr lang="en-GB" sz="3100" dirty="0"/>
              <a:t>See handbook for further details</a:t>
            </a:r>
          </a:p>
        </p:txBody>
      </p:sp>
      <p:sp>
        <p:nvSpPr>
          <p:cNvPr id="3" name="Content Placeholder 2">
            <a:extLst>
              <a:ext uri="{FF2B5EF4-FFF2-40B4-BE49-F238E27FC236}">
                <a16:creationId xmlns:a16="http://schemas.microsoft.com/office/drawing/2014/main" id="{DB5400AF-52A5-4E52-9A53-DA9AA2AA2344}"/>
              </a:ext>
            </a:extLst>
          </p:cNvPr>
          <p:cNvSpPr>
            <a:spLocks noGrp="1"/>
          </p:cNvSpPr>
          <p:nvPr>
            <p:ph idx="1"/>
          </p:nvPr>
        </p:nvSpPr>
        <p:spPr>
          <a:xfrm>
            <a:off x="1034716" y="1708484"/>
            <a:ext cx="10058399" cy="4700254"/>
          </a:xfrm>
        </p:spPr>
        <p:txBody>
          <a:bodyPr>
            <a:normAutofit lnSpcReduction="10000"/>
          </a:bodyPr>
          <a:lstStyle/>
          <a:p>
            <a:r>
              <a:rPr lang="en-GB" sz="2800" b="1" dirty="0"/>
              <a:t>Confidentiality </a:t>
            </a:r>
            <a:r>
              <a:rPr lang="en-GB" sz="2800" dirty="0"/>
              <a:t>– please remember </a:t>
            </a:r>
            <a:r>
              <a:rPr lang="en-GB" sz="2800" b="1" dirty="0"/>
              <a:t>do not </a:t>
            </a:r>
            <a:r>
              <a:rPr lang="en-GB" sz="2800" dirty="0"/>
              <a:t>to use letters or made up names when describing individuals or include any information within the portfolio that might make individuals identifiable. Refer to the individuals you work with by using </a:t>
            </a:r>
            <a:r>
              <a:rPr lang="en-GB" sz="2800" b="1" dirty="0"/>
              <a:t>numbers only</a:t>
            </a:r>
          </a:p>
          <a:p>
            <a:r>
              <a:rPr lang="en-GB" sz="2800" b="1" dirty="0"/>
              <a:t>Plagiarism</a:t>
            </a:r>
            <a:r>
              <a:rPr lang="en-GB" sz="2800" dirty="0"/>
              <a:t> –please note the portfolio will bring up a high plagiarism percentage when submitted this is recognized by the university</a:t>
            </a:r>
          </a:p>
          <a:p>
            <a:r>
              <a:rPr lang="en-GB" sz="2800" dirty="0"/>
              <a:t>Make sure you fully answer the questions – check the marking criteria for further detail on what is expected</a:t>
            </a:r>
          </a:p>
          <a:p>
            <a:r>
              <a:rPr lang="en-GB" sz="2800" dirty="0"/>
              <a:t>Keep to the word counts  (10% leverage + or -).</a:t>
            </a:r>
          </a:p>
          <a:p>
            <a:pPr marL="0" indent="0">
              <a:buNone/>
            </a:pPr>
            <a:endParaRPr lang="en-GB" sz="2400" dirty="0">
              <a:highlight>
                <a:srgbClr val="FFFF00"/>
              </a:highlight>
            </a:endParaRPr>
          </a:p>
        </p:txBody>
      </p:sp>
      <p:sp>
        <p:nvSpPr>
          <p:cNvPr id="4" name="Slide Number Placeholder 3">
            <a:extLst>
              <a:ext uri="{FF2B5EF4-FFF2-40B4-BE49-F238E27FC236}">
                <a16:creationId xmlns:a16="http://schemas.microsoft.com/office/drawing/2014/main" id="{C7D449EA-98F5-46F2-B748-98A2AB052CCB}"/>
              </a:ext>
            </a:extLst>
          </p:cNvPr>
          <p:cNvSpPr>
            <a:spLocks noGrp="1"/>
          </p:cNvSpPr>
          <p:nvPr>
            <p:ph type="sldNum" sz="quarter" idx="12"/>
          </p:nvPr>
        </p:nvSpPr>
        <p:spPr/>
        <p:txBody>
          <a:bodyPr/>
          <a:lstStyle/>
          <a:p>
            <a:fld id="{1E2FB795-8CD3-4813-9C65-0932CECE18E1}" type="slidenum">
              <a:rPr lang="en-GB" smtClean="0"/>
              <a:pPr/>
              <a:t>5</a:t>
            </a:fld>
            <a:endParaRPr lang="en-GB"/>
          </a:p>
        </p:txBody>
      </p:sp>
    </p:spTree>
    <p:extLst>
      <p:ext uri="{BB962C8B-B14F-4D97-AF65-F5344CB8AC3E}">
        <p14:creationId xmlns:p14="http://schemas.microsoft.com/office/powerpoint/2010/main" val="5420133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47928" y="692151"/>
            <a:ext cx="4762872" cy="5040313"/>
          </a:xfrm>
        </p:spPr>
        <p:txBody>
          <a:bodyPr/>
          <a:lstStyle/>
          <a:p>
            <a:pPr>
              <a:defRPr/>
            </a:pPr>
            <a:r>
              <a:rPr lang="en-GB" b="1" dirty="0">
                <a:effectLst>
                  <a:outerShdw blurRad="38100" dist="38100" dir="2700000" algn="tl">
                    <a:srgbClr val="000000">
                      <a:alpha val="43137"/>
                    </a:srgbClr>
                  </a:outerShdw>
                </a:effectLst>
                <a:sym typeface="Lucida Grande" charset="0"/>
              </a:rPr>
              <a:t>WHY IS REFLECTIVE PRACTICE SO IMPORTANT FOR SOCIAL WORK?</a:t>
            </a:r>
          </a:p>
        </p:txBody>
      </p:sp>
      <p:pic>
        <p:nvPicPr>
          <p:cNvPr id="11267" name="Content Placeholder 4"/>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1919289" y="620714"/>
            <a:ext cx="2988663" cy="4104431"/>
          </a:xfrm>
        </p:spPr>
      </p:pic>
      <p:sp>
        <p:nvSpPr>
          <p:cNvPr id="4" name="Slide Number Placeholder 3"/>
          <p:cNvSpPr>
            <a:spLocks noGrp="1"/>
          </p:cNvSpPr>
          <p:nvPr>
            <p:ph type="sldNum" sz="quarter" idx="12"/>
          </p:nvPr>
        </p:nvSpPr>
        <p:spPr>
          <a:xfrm>
            <a:off x="1981200" y="6356351"/>
            <a:ext cx="2133600" cy="365125"/>
          </a:xfrm>
        </p:spPr>
        <p:txBody>
          <a:bodyPr/>
          <a:lstStyle/>
          <a:p>
            <a:pPr algn="l">
              <a:defRPr/>
            </a:pPr>
            <a:fld id="{1F43B601-55F2-4E86-9952-F28BC3B00D7B}" type="slidenum">
              <a:rPr lang="en-US" smtClean="0"/>
              <a:pPr algn="l">
                <a:defRPr/>
              </a:pPr>
              <a:t>6</a:t>
            </a:fld>
            <a:endParaRPr lang="en-US"/>
          </a:p>
        </p:txBody>
      </p:sp>
    </p:spTree>
    <p:extLst>
      <p:ext uri="{BB962C8B-B14F-4D97-AF65-F5344CB8AC3E}">
        <p14:creationId xmlns:p14="http://schemas.microsoft.com/office/powerpoint/2010/main" val="3154998235"/>
      </p:ext>
    </p:extLst>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1E2FB795-8CD3-4813-9C65-0932CECE18E1}" type="slidenum">
              <a:rPr lang="en-GB" sz="2800" b="1">
                <a:solidFill>
                  <a:schemeClr val="bg1"/>
                </a:solidFill>
              </a:rPr>
              <a:pPr/>
              <a:t>7</a:t>
            </a:fld>
            <a:endParaRPr lang="en-GB" sz="2800" b="1" dirty="0">
              <a:solidFill>
                <a:schemeClr val="bg1"/>
              </a:solidFill>
            </a:endParaRPr>
          </a:p>
        </p:txBody>
      </p:sp>
      <p:sp>
        <p:nvSpPr>
          <p:cNvPr id="4100" name="Rectangle 4"/>
          <p:cNvSpPr>
            <a:spLocks noGrp="1" noRot="1" noChangeArrowheads="1"/>
          </p:cNvSpPr>
          <p:nvPr>
            <p:ph type="title" idx="4294967295"/>
          </p:nvPr>
        </p:nvSpPr>
        <p:spPr>
          <a:xfrm>
            <a:off x="970844" y="338667"/>
            <a:ext cx="9922934" cy="744175"/>
          </a:xfrm>
        </p:spPr>
        <p:txBody>
          <a:bodyPr>
            <a:noAutofit/>
          </a:bodyPr>
          <a:lstStyle/>
          <a:p>
            <a:pPr algn="ctr"/>
            <a:br>
              <a:rPr lang="en-GB" sz="4000" dirty="0"/>
            </a:br>
            <a:r>
              <a:rPr lang="en-GB" sz="4000" dirty="0"/>
              <a:t>Reflective practice in social work is a:</a:t>
            </a:r>
          </a:p>
        </p:txBody>
      </p:sp>
      <p:sp>
        <p:nvSpPr>
          <p:cNvPr id="4102" name="Rectangle 6"/>
          <p:cNvSpPr>
            <a:spLocks noGrp="1" noRot="1" noChangeArrowheads="1"/>
          </p:cNvSpPr>
          <p:nvPr>
            <p:ph idx="4294967295"/>
          </p:nvPr>
        </p:nvSpPr>
        <p:spPr>
          <a:xfrm>
            <a:off x="1422400" y="1557867"/>
            <a:ext cx="8587874" cy="3887258"/>
          </a:xfrm>
        </p:spPr>
        <p:txBody>
          <a:bodyPr>
            <a:noAutofit/>
          </a:bodyPr>
          <a:lstStyle/>
          <a:p>
            <a:pPr>
              <a:lnSpc>
                <a:spcPct val="80000"/>
              </a:lnSpc>
            </a:pPr>
            <a:r>
              <a:rPr lang="en-GB" sz="2800" dirty="0">
                <a:sym typeface="Arial" charset="0"/>
              </a:rPr>
              <a:t>Key aspect of professionalisation</a:t>
            </a:r>
          </a:p>
          <a:p>
            <a:pPr>
              <a:lnSpc>
                <a:spcPct val="80000"/>
              </a:lnSpc>
            </a:pPr>
            <a:r>
              <a:rPr lang="en-GB" sz="2800" dirty="0">
                <a:sym typeface="Arial" charset="0"/>
              </a:rPr>
              <a:t>CPD activity which can optimise learning</a:t>
            </a:r>
          </a:p>
          <a:p>
            <a:pPr>
              <a:lnSpc>
                <a:spcPct val="80000"/>
              </a:lnSpc>
            </a:pPr>
            <a:r>
              <a:rPr lang="en-GB" sz="2800" dirty="0">
                <a:sym typeface="Arial" charset="0"/>
              </a:rPr>
              <a:t>Improves accountability</a:t>
            </a:r>
          </a:p>
          <a:p>
            <a:pPr>
              <a:lnSpc>
                <a:spcPct val="80000"/>
              </a:lnSpc>
            </a:pPr>
            <a:r>
              <a:rPr lang="en-GB" sz="2800" dirty="0">
                <a:sym typeface="Arial" charset="0"/>
              </a:rPr>
              <a:t>Supports theorising – using theory in practice and drawing theory out of practice</a:t>
            </a:r>
          </a:p>
          <a:p>
            <a:pPr>
              <a:lnSpc>
                <a:spcPct val="80000"/>
              </a:lnSpc>
            </a:pPr>
            <a:r>
              <a:rPr lang="en-GB" sz="2800" dirty="0">
                <a:sym typeface="Arial" charset="0"/>
              </a:rPr>
              <a:t>Improves practice – particularly collaborative practice  </a:t>
            </a:r>
          </a:p>
          <a:p>
            <a:pPr>
              <a:lnSpc>
                <a:spcPct val="80000"/>
              </a:lnSpc>
            </a:pPr>
            <a:r>
              <a:rPr lang="en-GB" sz="2800" dirty="0">
                <a:sym typeface="Arial" charset="0"/>
              </a:rPr>
              <a:t>Ensures ethical decision making in complex practice</a:t>
            </a:r>
          </a:p>
          <a:p>
            <a:pPr>
              <a:lnSpc>
                <a:spcPct val="80000"/>
              </a:lnSpc>
            </a:pPr>
            <a:r>
              <a:rPr lang="en-GB" sz="2800" dirty="0">
                <a:sym typeface="Arial" charset="0"/>
              </a:rPr>
              <a:t>Enhances a practitioner’s ‘core’ and their resilience.</a:t>
            </a:r>
          </a:p>
        </p:txBody>
      </p:sp>
      <p:pic>
        <p:nvPicPr>
          <p:cNvPr id="2" name="Picture 1">
            <a:extLst>
              <a:ext uri="{FF2B5EF4-FFF2-40B4-BE49-F238E27FC236}">
                <a16:creationId xmlns:a16="http://schemas.microsoft.com/office/drawing/2014/main" id="{83DC909D-459D-4827-932A-6BA054797EA0}"/>
              </a:ext>
            </a:extLst>
          </p:cNvPr>
          <p:cNvPicPr>
            <a:picLocks noChangeAspect="1"/>
          </p:cNvPicPr>
          <p:nvPr/>
        </p:nvPicPr>
        <p:blipFill>
          <a:blip r:embed="rId3"/>
          <a:stretch>
            <a:fillRect/>
          </a:stretch>
        </p:blipFill>
        <p:spPr>
          <a:xfrm>
            <a:off x="9011828" y="4800600"/>
            <a:ext cx="3006606" cy="1973263"/>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a:xfrm>
            <a:off x="2152650" y="-243408"/>
            <a:ext cx="7886700" cy="1810271"/>
          </a:xfrm>
        </p:spPr>
        <p:txBody>
          <a:bodyPr>
            <a:normAutofit/>
          </a:bodyPr>
          <a:lstStyle/>
          <a:p>
            <a:br>
              <a:rPr lang="cy-GB" sz="2800" dirty="0"/>
            </a:br>
            <a:r>
              <a:rPr lang="cy-GB" sz="2800" dirty="0"/>
              <a:t> </a:t>
            </a:r>
            <a:r>
              <a:rPr lang="en-GB" sz="4000" dirty="0"/>
              <a:t>Social Workers who fly…..</a:t>
            </a:r>
          </a:p>
        </p:txBody>
      </p:sp>
      <p:sp>
        <p:nvSpPr>
          <p:cNvPr id="6148" name="Rectangle 4"/>
          <p:cNvSpPr>
            <a:spLocks noGrp="1" noRot="1" noChangeArrowheads="1"/>
          </p:cNvSpPr>
          <p:nvPr>
            <p:ph idx="1"/>
          </p:nvPr>
        </p:nvSpPr>
        <p:spPr/>
        <p:txBody>
          <a:bodyPr>
            <a:normAutofit/>
          </a:bodyPr>
          <a:lstStyle/>
          <a:p>
            <a:pPr>
              <a:lnSpc>
                <a:spcPct val="90000"/>
              </a:lnSpc>
            </a:pPr>
            <a:endParaRPr lang="en-GB" sz="2000" dirty="0">
              <a:sym typeface="Arial" charset="0"/>
            </a:endParaRPr>
          </a:p>
          <a:p>
            <a:pPr>
              <a:lnSpc>
                <a:spcPct val="90000"/>
              </a:lnSpc>
            </a:pPr>
            <a:endParaRPr lang="en-GB" sz="2000" dirty="0"/>
          </a:p>
        </p:txBody>
      </p:sp>
      <p:sp>
        <p:nvSpPr>
          <p:cNvPr id="5" name="Slide Number Placeholder 4"/>
          <p:cNvSpPr>
            <a:spLocks noGrp="1"/>
          </p:cNvSpPr>
          <p:nvPr>
            <p:ph type="sldNum" sz="quarter" idx="12"/>
          </p:nvPr>
        </p:nvSpPr>
        <p:spPr/>
        <p:txBody>
          <a:bodyPr/>
          <a:lstStyle/>
          <a:p>
            <a:fld id="{1E2FB795-8CD3-4813-9C65-0932CECE18E1}" type="slidenum">
              <a:rPr lang="en-GB" sz="2800" b="1">
                <a:solidFill>
                  <a:schemeClr val="bg1"/>
                </a:solidFill>
              </a:rPr>
              <a:pPr/>
              <a:t>8</a:t>
            </a:fld>
            <a:endParaRPr lang="en-GB" sz="2800" b="1" dirty="0">
              <a:solidFill>
                <a:schemeClr val="bg1"/>
              </a:solidFill>
            </a:endParaRPr>
          </a:p>
        </p:txBody>
      </p:sp>
      <p:sp>
        <p:nvSpPr>
          <p:cNvPr id="6149" name="Rectangle 5"/>
          <p:cNvSpPr>
            <a:spLocks noGrp="1" noRot="1" noChangeArrowheads="1"/>
          </p:cNvSpPr>
          <p:nvPr>
            <p:ph sz="half" idx="4294967295"/>
          </p:nvPr>
        </p:nvSpPr>
        <p:spPr>
          <a:xfrm>
            <a:off x="842211" y="1352811"/>
            <a:ext cx="10371221" cy="5421053"/>
          </a:xfrm>
        </p:spPr>
        <p:txBody>
          <a:bodyPr>
            <a:normAutofit/>
          </a:bodyPr>
          <a:lstStyle/>
          <a:p>
            <a:pPr marL="0" indent="0">
              <a:lnSpc>
                <a:spcPct val="90000"/>
              </a:lnSpc>
              <a:buNone/>
            </a:pPr>
            <a:r>
              <a:rPr lang="en-GB" sz="2800" dirty="0">
                <a:sym typeface="Arial" charset="0"/>
              </a:rPr>
              <a:t>Research into the professional development of newly qualified social workers identified two key factors that ensure social workers:</a:t>
            </a:r>
          </a:p>
          <a:p>
            <a:pPr>
              <a:lnSpc>
                <a:spcPct val="90000"/>
              </a:lnSpc>
            </a:pPr>
            <a:r>
              <a:rPr lang="en-GB" sz="2800" dirty="0"/>
              <a:t>Have an enhanced resilience to stress</a:t>
            </a:r>
          </a:p>
          <a:p>
            <a:pPr>
              <a:lnSpc>
                <a:spcPct val="90000"/>
              </a:lnSpc>
            </a:pPr>
            <a:r>
              <a:rPr lang="en-GB" sz="2800" dirty="0"/>
              <a:t>Foster their own and other’s wellbeing</a:t>
            </a:r>
          </a:p>
          <a:p>
            <a:pPr>
              <a:lnSpc>
                <a:spcPct val="90000"/>
              </a:lnSpc>
            </a:pPr>
            <a:r>
              <a:rPr lang="en-GB" sz="2800" dirty="0"/>
              <a:t>Become “social workers who fly” after their first year in practice.</a:t>
            </a:r>
          </a:p>
          <a:p>
            <a:pPr marL="109537" indent="0">
              <a:lnSpc>
                <a:spcPct val="90000"/>
              </a:lnSpc>
              <a:buNone/>
            </a:pPr>
            <a:endParaRPr lang="en-GB" sz="2800" b="1" dirty="0"/>
          </a:p>
          <a:p>
            <a:pPr marL="109537" indent="0">
              <a:lnSpc>
                <a:spcPct val="90000"/>
              </a:lnSpc>
              <a:buNone/>
            </a:pPr>
            <a:r>
              <a:rPr lang="en-GB" sz="2800" b="1" dirty="0"/>
              <a:t>These key factors are:</a:t>
            </a:r>
          </a:p>
          <a:p>
            <a:r>
              <a:rPr lang="en-GB" sz="2800" dirty="0"/>
              <a:t>Emotional Intelligence </a:t>
            </a:r>
          </a:p>
          <a:p>
            <a:r>
              <a:rPr lang="en-GB" sz="2800" dirty="0"/>
              <a:t>Reflection                                                    </a:t>
            </a:r>
          </a:p>
          <a:p>
            <a:pPr marL="109537" indent="0">
              <a:buNone/>
            </a:pPr>
            <a:r>
              <a:rPr lang="en-GB" sz="1400" dirty="0">
                <a:sym typeface="Arial" charset="0"/>
              </a:rPr>
              <a:t>                         Grant and </a:t>
            </a:r>
            <a:r>
              <a:rPr lang="en-GB" sz="1400" dirty="0" err="1">
                <a:sym typeface="Arial" charset="0"/>
              </a:rPr>
              <a:t>Kinman’s</a:t>
            </a:r>
            <a:r>
              <a:rPr lang="en-GB" sz="1400" dirty="0">
                <a:sym typeface="Arial" charset="0"/>
              </a:rPr>
              <a:t> (2009)</a:t>
            </a:r>
            <a:endParaRPr lang="en-GB" sz="1400" dirty="0"/>
          </a:p>
          <a:p>
            <a:pPr>
              <a:lnSpc>
                <a:spcPct val="90000"/>
              </a:lnSpc>
            </a:pPr>
            <a:endParaRPr lang="en-GB" sz="2000" dirty="0">
              <a:sym typeface="Arial" charset="0"/>
            </a:endParaRPr>
          </a:p>
          <a:p>
            <a:pPr>
              <a:lnSpc>
                <a:spcPct val="90000"/>
              </a:lnSpc>
            </a:pPr>
            <a:endParaRPr lang="en-GB" sz="2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Rot="1" noChangeArrowheads="1"/>
          </p:cNvSpPr>
          <p:nvPr>
            <p:ph type="title"/>
          </p:nvPr>
        </p:nvSpPr>
        <p:spPr>
          <a:xfrm>
            <a:off x="1991544" y="188640"/>
            <a:ext cx="8229600" cy="1143000"/>
          </a:xfrm>
        </p:spPr>
        <p:txBody>
          <a:bodyPr>
            <a:normAutofit/>
          </a:bodyPr>
          <a:lstStyle/>
          <a:p>
            <a:pPr algn="ctr"/>
            <a:r>
              <a:rPr lang="en-GB" sz="4000" dirty="0"/>
              <a:t>Reflection </a:t>
            </a:r>
          </a:p>
        </p:txBody>
      </p:sp>
      <p:sp>
        <p:nvSpPr>
          <p:cNvPr id="28678" name="Rectangle 6"/>
          <p:cNvSpPr>
            <a:spLocks noGrp="1" noRot="1" noChangeArrowheads="1"/>
          </p:cNvSpPr>
          <p:nvPr>
            <p:ph idx="1"/>
          </p:nvPr>
        </p:nvSpPr>
        <p:spPr>
          <a:xfrm>
            <a:off x="1202499" y="1169130"/>
            <a:ext cx="8446827" cy="5243702"/>
          </a:xfrm>
        </p:spPr>
        <p:txBody>
          <a:bodyPr>
            <a:normAutofit/>
          </a:bodyPr>
          <a:lstStyle/>
          <a:p>
            <a:pPr>
              <a:buFont typeface="Wingdings" pitchFamily="2" charset="2"/>
              <a:buNone/>
            </a:pPr>
            <a:r>
              <a:rPr lang="en-GB" sz="2800" b="1" dirty="0"/>
              <a:t>Group question:</a:t>
            </a:r>
          </a:p>
          <a:p>
            <a:pPr>
              <a:buFont typeface="Wingdings" pitchFamily="2" charset="2"/>
              <a:buNone/>
            </a:pPr>
            <a:endParaRPr lang="en-GB" sz="2800" b="1" dirty="0"/>
          </a:p>
          <a:p>
            <a:pPr marL="708025" indent="-342900"/>
            <a:r>
              <a:rPr lang="en-GB" sz="2800" b="1" dirty="0"/>
              <a:t>Why do you think it’s important to recognise your emotions in relation to your work? </a:t>
            </a:r>
          </a:p>
          <a:p>
            <a:pPr indent="0">
              <a:buNone/>
            </a:pPr>
            <a:endParaRPr lang="en-GB" sz="2800" b="1" dirty="0"/>
          </a:p>
          <a:p>
            <a:pPr marL="708025" indent="-342900"/>
            <a:r>
              <a:rPr lang="en-GB" sz="2800" b="1" dirty="0"/>
              <a:t>You might want to consider </a:t>
            </a:r>
            <a:r>
              <a:rPr lang="en-GB" sz="2800" dirty="0"/>
              <a:t>this in relation to </a:t>
            </a:r>
            <a:r>
              <a:rPr lang="en-GB" sz="2800" b="1" dirty="0"/>
              <a:t>what could go wrong, the potential impact on and outcome for individuals we work with, and the impact on professional decision-making.</a:t>
            </a:r>
            <a:endParaRPr lang="en-GB" sz="2800" b="1" dirty="0">
              <a:solidFill>
                <a:srgbClr val="FF0000"/>
              </a:solidFill>
            </a:endParaRPr>
          </a:p>
        </p:txBody>
      </p:sp>
      <p:sp>
        <p:nvSpPr>
          <p:cNvPr id="4" name="Slide Number Placeholder 3"/>
          <p:cNvSpPr>
            <a:spLocks noGrp="1"/>
          </p:cNvSpPr>
          <p:nvPr>
            <p:ph type="sldNum" sz="quarter" idx="12"/>
          </p:nvPr>
        </p:nvSpPr>
        <p:spPr>
          <a:xfrm>
            <a:off x="8400256" y="6309321"/>
            <a:ext cx="2133600" cy="365125"/>
          </a:xfrm>
        </p:spPr>
        <p:txBody>
          <a:bodyPr/>
          <a:lstStyle/>
          <a:p>
            <a:fld id="{1E2FB795-8CD3-4813-9C65-0932CECE18E1}" type="slidenum">
              <a:rPr lang="en-GB" sz="2800" b="1">
                <a:solidFill>
                  <a:schemeClr val="bg1"/>
                </a:solidFill>
              </a:rPr>
              <a:pPr/>
              <a:t>9</a:t>
            </a:fld>
            <a:endParaRPr lang="en-GB" sz="2800" b="1" dirty="0">
              <a:solidFill>
                <a:schemeClr val="bg1"/>
              </a:solidFill>
            </a:endParaRPr>
          </a:p>
        </p:txBody>
      </p:sp>
      <p:pic>
        <p:nvPicPr>
          <p:cNvPr id="5124" name="Picture 4" descr="Image result for barriers to reflective practi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17169" y="0"/>
            <a:ext cx="3074831" cy="214977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609600" y="273050"/>
            <a:ext cx="5260980" cy="1143000"/>
          </a:xfrm>
        </p:spPr>
        <p:txBody>
          <a:bodyPr>
            <a:normAutofit/>
          </a:bodyPr>
          <a:lstStyle/>
          <a:p>
            <a:endParaRPr lang="en-GB" sz="3600" dirty="0"/>
          </a:p>
        </p:txBody>
      </p:sp>
      <p:sp>
        <p:nvSpPr>
          <p:cNvPr id="2" name="Text Placeholder 1">
            <a:extLst>
              <a:ext uri="{FF2B5EF4-FFF2-40B4-BE49-F238E27FC236}">
                <a16:creationId xmlns:a16="http://schemas.microsoft.com/office/drawing/2014/main" id="{27C003C5-8033-49CF-96C0-2605942D2D69}"/>
              </a:ext>
            </a:extLst>
          </p:cNvPr>
          <p:cNvSpPr>
            <a:spLocks noGrp="1"/>
          </p:cNvSpPr>
          <p:nvPr>
            <p:ph type="body" idx="1"/>
          </p:nvPr>
        </p:nvSpPr>
        <p:spPr>
          <a:xfrm>
            <a:off x="609598" y="406400"/>
            <a:ext cx="4816645" cy="1009650"/>
          </a:xfrm>
        </p:spPr>
        <p:txBody>
          <a:bodyPr/>
          <a:lstStyle/>
          <a:p>
            <a:r>
              <a:rPr lang="en-GB" sz="3600" dirty="0">
                <a:latin typeface="Calibri" panose="020F0502020204030204" pitchFamily="34" charset="0"/>
                <a:cs typeface="Calibri" panose="020F0502020204030204" pitchFamily="34" charset="0"/>
              </a:rPr>
              <a:t>Emotional Intelligence </a:t>
            </a:r>
          </a:p>
        </p:txBody>
      </p:sp>
      <p:pic>
        <p:nvPicPr>
          <p:cNvPr id="11" name="Content Placeholder 10" descr="EI.png"/>
          <p:cNvPicPr>
            <a:picLocks noGrp="1" noChangeAspect="1"/>
          </p:cNvPicPr>
          <p:nvPr>
            <p:ph sz="quarter" idx="2"/>
          </p:nvPr>
        </p:nvPicPr>
        <p:blipFill>
          <a:blip r:embed="rId3" cstate="print"/>
          <a:stretch>
            <a:fillRect/>
          </a:stretch>
        </p:blipFill>
        <p:spPr>
          <a:xfrm>
            <a:off x="279892" y="1907822"/>
            <a:ext cx="5260980" cy="4143022"/>
          </a:xfrm>
          <a:prstGeom prst="rect">
            <a:avLst/>
          </a:prstGeom>
        </p:spPr>
      </p:pic>
      <p:sp>
        <p:nvSpPr>
          <p:cNvPr id="10" name="Content Placeholder 9"/>
          <p:cNvSpPr>
            <a:spLocks noGrp="1"/>
          </p:cNvSpPr>
          <p:nvPr>
            <p:ph sz="quarter" idx="4"/>
          </p:nvPr>
        </p:nvSpPr>
        <p:spPr>
          <a:xfrm>
            <a:off x="5701294" y="406401"/>
            <a:ext cx="5881106" cy="6451600"/>
          </a:xfrm>
        </p:spPr>
        <p:txBody>
          <a:bodyPr>
            <a:normAutofit/>
          </a:bodyPr>
          <a:lstStyle/>
          <a:p>
            <a:pPr marL="0" indent="0">
              <a:buNone/>
            </a:pPr>
            <a:r>
              <a:rPr lang="en-GB" sz="2600" dirty="0"/>
              <a:t>“A form of social intelligence that involves the ability to monitor one’s own and others’ feelings and emotions, to discriminate among them, and to use this information to guide one’s own thinking and action”. </a:t>
            </a:r>
          </a:p>
          <a:p>
            <a:pPr marL="0" indent="0">
              <a:buNone/>
            </a:pPr>
            <a:r>
              <a:rPr lang="en-GB" sz="2600" dirty="0"/>
              <a:t>Involving:</a:t>
            </a:r>
          </a:p>
          <a:p>
            <a:r>
              <a:rPr lang="en-US" sz="2600" dirty="0"/>
              <a:t>Perception of emotion </a:t>
            </a:r>
          </a:p>
          <a:p>
            <a:r>
              <a:rPr lang="en-US" sz="2600" dirty="0"/>
              <a:t>Ability to reason using emotions </a:t>
            </a:r>
          </a:p>
          <a:p>
            <a:r>
              <a:rPr lang="en-US" sz="2600" dirty="0"/>
              <a:t>Ability to understand emotions</a:t>
            </a:r>
          </a:p>
          <a:p>
            <a:r>
              <a:rPr lang="en-US" sz="2600" dirty="0"/>
              <a:t>Ability to manage emotions</a:t>
            </a:r>
          </a:p>
          <a:p>
            <a:pPr marL="0" indent="0">
              <a:buNone/>
            </a:pPr>
            <a:r>
              <a:rPr lang="en-US" sz="2600" dirty="0"/>
              <a:t>Emotional intelligence refers to the ability to perceive, control, and evaluate emotions </a:t>
            </a:r>
          </a:p>
          <a:p>
            <a:pPr marL="0" indent="0">
              <a:buNone/>
            </a:pPr>
            <a:r>
              <a:rPr lang="en-GB" sz="1400" dirty="0"/>
              <a:t>Salovey and Mayer, 1990</a:t>
            </a:r>
            <a:endParaRPr lang="en-GB" sz="1400" dirty="0">
              <a:highlight>
                <a:srgbClr val="FFFF00"/>
              </a:highlight>
            </a:endParaRPr>
          </a:p>
        </p:txBody>
      </p:sp>
      <p:sp>
        <p:nvSpPr>
          <p:cNvPr id="6" name="Slide Number Placeholder 5"/>
          <p:cNvSpPr>
            <a:spLocks noGrp="1"/>
          </p:cNvSpPr>
          <p:nvPr>
            <p:ph type="sldNum" sz="quarter" idx="12"/>
          </p:nvPr>
        </p:nvSpPr>
        <p:spPr/>
        <p:txBody>
          <a:bodyPr/>
          <a:lstStyle/>
          <a:p>
            <a:fld id="{1E2FB795-8CD3-4813-9C65-0932CECE18E1}" type="slidenum">
              <a:rPr lang="en-GB" sz="2800" b="1"/>
              <a:pPr/>
              <a:t>10</a:t>
            </a:fld>
            <a:endParaRPr lang="en-GB" sz="2800" b="1"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481263"/>
            <a:ext cx="7886700" cy="818147"/>
          </a:xfrm>
        </p:spPr>
        <p:txBody>
          <a:bodyPr>
            <a:normAutofit/>
          </a:bodyPr>
          <a:lstStyle/>
          <a:p>
            <a:pPr algn="ctr"/>
            <a:r>
              <a:rPr lang="en-GB" sz="4000" dirty="0"/>
              <a:t>Developing Reflection</a:t>
            </a:r>
          </a:p>
        </p:txBody>
      </p:sp>
      <p:sp>
        <p:nvSpPr>
          <p:cNvPr id="3" name="Content Placeholder 2"/>
          <p:cNvSpPr>
            <a:spLocks noGrp="1"/>
          </p:cNvSpPr>
          <p:nvPr>
            <p:ph idx="1"/>
          </p:nvPr>
        </p:nvSpPr>
        <p:spPr>
          <a:xfrm>
            <a:off x="1625600" y="1603022"/>
            <a:ext cx="8918222" cy="4504267"/>
          </a:xfrm>
        </p:spPr>
        <p:txBody>
          <a:bodyPr>
            <a:normAutofit lnSpcReduction="10000"/>
          </a:bodyPr>
          <a:lstStyle/>
          <a:p>
            <a:pPr marL="457200" indent="-457200">
              <a:lnSpc>
                <a:spcPct val="80000"/>
              </a:lnSpc>
              <a:spcBef>
                <a:spcPct val="20000"/>
              </a:spcBef>
              <a:buClr>
                <a:schemeClr val="tx1"/>
              </a:buClr>
              <a:defRPr/>
            </a:pPr>
            <a:r>
              <a:rPr lang="en-US" sz="2800" dirty="0"/>
              <a:t>Recognise the importance of reflection</a:t>
            </a:r>
          </a:p>
          <a:p>
            <a:pPr marL="457200" indent="-457200">
              <a:lnSpc>
                <a:spcPct val="80000"/>
              </a:lnSpc>
              <a:spcBef>
                <a:spcPct val="20000"/>
              </a:spcBef>
              <a:buClr>
                <a:schemeClr val="tx1"/>
              </a:buClr>
              <a:defRPr/>
            </a:pPr>
            <a:r>
              <a:rPr lang="en-US" sz="2800" dirty="0"/>
              <a:t>Find a model of reflective practice which you are comfortable with – this will vary for each individual</a:t>
            </a:r>
          </a:p>
          <a:p>
            <a:pPr marL="457200" indent="-457200">
              <a:lnSpc>
                <a:spcPct val="80000"/>
              </a:lnSpc>
              <a:spcBef>
                <a:spcPct val="20000"/>
              </a:spcBef>
              <a:buClr>
                <a:schemeClr val="tx1"/>
              </a:buClr>
              <a:defRPr/>
            </a:pPr>
            <a:r>
              <a:rPr lang="en-US" sz="2800" dirty="0"/>
              <a:t>Find yourself a “critical friend” – and be a critical friend to others </a:t>
            </a:r>
          </a:p>
          <a:p>
            <a:pPr marL="457200" indent="-457200">
              <a:lnSpc>
                <a:spcPct val="80000"/>
              </a:lnSpc>
              <a:spcBef>
                <a:spcPct val="20000"/>
              </a:spcBef>
              <a:buClr>
                <a:schemeClr val="tx1"/>
              </a:buClr>
              <a:defRPr/>
            </a:pPr>
            <a:r>
              <a:rPr lang="en-US" sz="2800" dirty="0"/>
              <a:t>Develop your awareness of what is impacting on your reflection</a:t>
            </a:r>
          </a:p>
          <a:p>
            <a:pPr marL="457200" indent="-457200">
              <a:lnSpc>
                <a:spcPct val="80000"/>
              </a:lnSpc>
              <a:spcBef>
                <a:spcPct val="20000"/>
              </a:spcBef>
              <a:buClr>
                <a:schemeClr val="tx1"/>
              </a:buClr>
              <a:defRPr/>
            </a:pPr>
            <a:r>
              <a:rPr lang="en-US" sz="2800" dirty="0"/>
              <a:t>Do not avoid the questions – but likewise do not delay actions</a:t>
            </a:r>
          </a:p>
          <a:p>
            <a:pPr marL="457200" indent="-457200">
              <a:lnSpc>
                <a:spcPct val="80000"/>
              </a:lnSpc>
              <a:spcBef>
                <a:spcPct val="20000"/>
              </a:spcBef>
              <a:buClr>
                <a:schemeClr val="tx1"/>
              </a:buClr>
              <a:defRPr/>
            </a:pPr>
            <a:r>
              <a:rPr lang="en-US" sz="2800" dirty="0"/>
              <a:t>Recognise and develop the characteristics of a reflective practitioner.</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11</a:t>
            </a:fld>
            <a:endParaRPr lang="en-GB"/>
          </a:p>
        </p:txBody>
      </p:sp>
    </p:spTree>
    <p:extLst>
      <p:ext uri="{BB962C8B-B14F-4D97-AF65-F5344CB8AC3E}">
        <p14:creationId xmlns:p14="http://schemas.microsoft.com/office/powerpoint/2010/main" val="19081667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673804"/>
            <a:ext cx="10972800" cy="743834"/>
          </a:xfrm>
        </p:spPr>
        <p:txBody>
          <a:bodyPr>
            <a:normAutofit fontScale="90000"/>
          </a:bodyPr>
          <a:lstStyle/>
          <a:p>
            <a:pPr algn="ctr"/>
            <a:r>
              <a:rPr lang="en-GB" sz="4400" dirty="0"/>
              <a:t>Theory of Reflection</a:t>
            </a:r>
            <a:br>
              <a:rPr lang="en-GB" sz="3600" dirty="0"/>
            </a:br>
            <a:endParaRPr lang="en-GB" dirty="0"/>
          </a:p>
        </p:txBody>
      </p:sp>
      <p:sp>
        <p:nvSpPr>
          <p:cNvPr id="3" name="Content Placeholder 2"/>
          <p:cNvSpPr>
            <a:spLocks noGrp="1"/>
          </p:cNvSpPr>
          <p:nvPr>
            <p:ph idx="1"/>
          </p:nvPr>
        </p:nvSpPr>
        <p:spPr>
          <a:xfrm>
            <a:off x="1311442" y="1337123"/>
            <a:ext cx="8927432" cy="4713721"/>
          </a:xfrm>
        </p:spPr>
        <p:txBody>
          <a:bodyPr>
            <a:normAutofit lnSpcReduction="10000"/>
          </a:bodyPr>
          <a:lstStyle/>
          <a:p>
            <a:pPr marL="0" indent="0">
              <a:spcBef>
                <a:spcPct val="20000"/>
              </a:spcBef>
              <a:buNone/>
              <a:defRPr/>
            </a:pPr>
            <a:r>
              <a:rPr lang="en-GB" sz="2800" dirty="0"/>
              <a:t>Donald Schön (1983) The Reflective Practitioner provides a theory of reflection:</a:t>
            </a:r>
          </a:p>
          <a:p>
            <a:pPr>
              <a:spcBef>
                <a:spcPct val="20000"/>
              </a:spcBef>
              <a:defRPr/>
            </a:pPr>
            <a:r>
              <a:rPr lang="en-GB" sz="2800" dirty="0"/>
              <a:t>Reflection in action </a:t>
            </a:r>
          </a:p>
          <a:p>
            <a:pPr>
              <a:spcBef>
                <a:spcPct val="20000"/>
              </a:spcBef>
              <a:defRPr/>
            </a:pPr>
            <a:r>
              <a:rPr lang="en-GB" sz="2800" dirty="0"/>
              <a:t>Reflection on action </a:t>
            </a:r>
          </a:p>
          <a:p>
            <a:pPr marL="0" indent="0">
              <a:spcBef>
                <a:spcPct val="20000"/>
              </a:spcBef>
              <a:buNone/>
              <a:defRPr/>
            </a:pPr>
            <a:r>
              <a:rPr lang="en-GB" sz="2800" dirty="0"/>
              <a:t>This was adapted by Killian and </a:t>
            </a:r>
            <a:r>
              <a:rPr lang="en-GB" sz="2800" dirty="0" err="1"/>
              <a:t>Todnem</a:t>
            </a:r>
            <a:r>
              <a:rPr lang="en-GB" sz="2800" dirty="0"/>
              <a:t> (1991)  who added:</a:t>
            </a:r>
          </a:p>
          <a:p>
            <a:pPr marL="457200" indent="-457200">
              <a:spcBef>
                <a:spcPct val="20000"/>
              </a:spcBef>
              <a:defRPr/>
            </a:pPr>
            <a:r>
              <a:rPr lang="en-GB" sz="2800" dirty="0"/>
              <a:t>Reflection for action </a:t>
            </a:r>
          </a:p>
          <a:p>
            <a:pPr marL="0" indent="0">
              <a:spcBef>
                <a:spcPct val="20000"/>
              </a:spcBef>
              <a:buNone/>
              <a:defRPr/>
            </a:pPr>
            <a:r>
              <a:rPr lang="en-GB" sz="2800" dirty="0"/>
              <a:t>Remember Schön provides a theory of reflection not a model – it highlights the need to do it but not how to do it.</a:t>
            </a:r>
            <a:endParaRPr lang="en-GB" sz="1800" b="1" i="1" dirty="0"/>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12</a:t>
            </a:fld>
            <a:endParaRPr lang="en-GB"/>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767433" y="4784942"/>
            <a:ext cx="2411922" cy="2073058"/>
          </a:xfrm>
          <a:prstGeom prst="rect">
            <a:avLst/>
          </a:prstGeom>
        </p:spPr>
      </p:pic>
    </p:spTree>
    <p:extLst>
      <p:ext uri="{BB962C8B-B14F-4D97-AF65-F5344CB8AC3E}">
        <p14:creationId xmlns:p14="http://schemas.microsoft.com/office/powerpoint/2010/main" val="20461771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22681-6827-4A59-9725-380E9707FCB1}"/>
              </a:ext>
            </a:extLst>
          </p:cNvPr>
          <p:cNvSpPr>
            <a:spLocks noGrp="1"/>
          </p:cNvSpPr>
          <p:nvPr>
            <p:ph type="title"/>
          </p:nvPr>
        </p:nvSpPr>
        <p:spPr>
          <a:xfrm>
            <a:off x="2164190" y="260648"/>
            <a:ext cx="7886700" cy="813870"/>
          </a:xfrm>
        </p:spPr>
        <p:txBody>
          <a:bodyPr>
            <a:normAutofit/>
          </a:bodyPr>
          <a:lstStyle/>
          <a:p>
            <a:pPr algn="ctr"/>
            <a:r>
              <a:rPr lang="en-GB" sz="3600" dirty="0"/>
              <a:t>Models of Refection</a:t>
            </a:r>
          </a:p>
        </p:txBody>
      </p:sp>
      <p:graphicFrame>
        <p:nvGraphicFramePr>
          <p:cNvPr id="8" name="Object 4"/>
          <p:cNvGraphicFramePr>
            <a:graphicFrameLocks noGrp="1" noChangeAspect="1"/>
          </p:cNvGraphicFramePr>
          <p:nvPr>
            <p:ph sz="half" idx="2"/>
            <p:extLst>
              <p:ext uri="{D42A27DB-BD31-4B8C-83A1-F6EECF244321}">
                <p14:modId xmlns:p14="http://schemas.microsoft.com/office/powerpoint/2010/main" val="1392619686"/>
              </p:ext>
            </p:extLst>
          </p:nvPr>
        </p:nvGraphicFramePr>
        <p:xfrm>
          <a:off x="469232" y="1035817"/>
          <a:ext cx="5274140" cy="4606993"/>
        </p:xfrm>
        <a:graphic>
          <a:graphicData uri="http://schemas.openxmlformats.org/presentationml/2006/ole">
            <mc:AlternateContent xmlns:mc="http://schemas.openxmlformats.org/markup-compatibility/2006">
              <mc:Choice xmlns:v="urn:schemas-microsoft-com:vml" Requires="v">
                <p:oleObj spid="_x0000_s1047" r:id="rId4" imgW="5411724" imgH="5167884" progId="">
                  <p:embed/>
                </p:oleObj>
              </mc:Choice>
              <mc:Fallback>
                <p:oleObj r:id="rId4" imgW="5411724" imgH="5167884" progId="">
                  <p:embed/>
                  <p:pic>
                    <p:nvPicPr>
                      <p:cNvPr id="8" name="Object 4"/>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9232" y="1035817"/>
                        <a:ext cx="5274140" cy="4606993"/>
                      </a:xfrm>
                      <a:prstGeom prst="rect">
                        <a:avLst/>
                      </a:prstGeom>
                      <a:noFill/>
                    </p:spPr>
                  </p:pic>
                </p:oleObj>
              </mc:Fallback>
            </mc:AlternateContent>
          </a:graphicData>
        </a:graphic>
      </p:graphicFrame>
      <p:sp>
        <p:nvSpPr>
          <p:cNvPr id="10" name="Text Placeholder 9"/>
          <p:cNvSpPr>
            <a:spLocks noGrp="1"/>
          </p:cNvSpPr>
          <p:nvPr>
            <p:ph type="body" sz="quarter" idx="3"/>
          </p:nvPr>
        </p:nvSpPr>
        <p:spPr>
          <a:xfrm>
            <a:off x="6485258" y="1074517"/>
            <a:ext cx="4154567" cy="1018977"/>
          </a:xfrm>
        </p:spPr>
        <p:txBody>
          <a:bodyPr>
            <a:noAutofit/>
          </a:bodyPr>
          <a:lstStyle/>
          <a:p>
            <a:endParaRPr lang="en-GB" dirty="0"/>
          </a:p>
          <a:p>
            <a:r>
              <a:rPr lang="en-GB" b="1" dirty="0" err="1"/>
              <a:t>Boud</a:t>
            </a:r>
            <a:r>
              <a:rPr lang="en-GB" b="1" dirty="0"/>
              <a:t>, Keogh and Walker (1985)</a:t>
            </a:r>
            <a:br>
              <a:rPr lang="en-GB" dirty="0"/>
            </a:br>
            <a:endParaRPr lang="en-GB" dirty="0"/>
          </a:p>
        </p:txBody>
      </p:sp>
      <p:sp>
        <p:nvSpPr>
          <p:cNvPr id="7" name="Text Placeholder 6"/>
          <p:cNvSpPr>
            <a:spLocks noGrp="1"/>
          </p:cNvSpPr>
          <p:nvPr>
            <p:ph sz="quarter" idx="4"/>
          </p:nvPr>
        </p:nvSpPr>
        <p:spPr>
          <a:xfrm>
            <a:off x="6485258" y="2414254"/>
            <a:ext cx="4329498" cy="3994484"/>
          </a:xfrm>
        </p:spPr>
        <p:txBody>
          <a:bodyPr/>
          <a:lstStyle/>
          <a:p>
            <a:pPr marL="0" indent="0">
              <a:spcBef>
                <a:spcPct val="20000"/>
              </a:spcBef>
              <a:buClr>
                <a:schemeClr val="tx1"/>
              </a:buClr>
              <a:buNone/>
              <a:defRPr/>
            </a:pPr>
            <a:r>
              <a:rPr lang="en-GB" sz="2600" dirty="0"/>
              <a:t>An individual:</a:t>
            </a:r>
          </a:p>
          <a:p>
            <a:pPr marL="342900" indent="-342900">
              <a:spcBef>
                <a:spcPct val="20000"/>
              </a:spcBef>
              <a:buClr>
                <a:schemeClr val="tx1"/>
              </a:buClr>
              <a:buFont typeface="Arial" panose="020B0604020202020204" pitchFamily="34" charset="0"/>
              <a:buChar char="•"/>
              <a:defRPr/>
            </a:pPr>
            <a:r>
              <a:rPr lang="en-GB" sz="2600" dirty="0"/>
              <a:t>Recaptures their  experience</a:t>
            </a:r>
          </a:p>
          <a:p>
            <a:pPr marL="342900" indent="-342900">
              <a:spcBef>
                <a:spcPct val="20000"/>
              </a:spcBef>
              <a:buClr>
                <a:schemeClr val="tx1"/>
              </a:buClr>
              <a:buFont typeface="Arial" panose="020B0604020202020204" pitchFamily="34" charset="0"/>
              <a:buChar char="•"/>
              <a:defRPr/>
            </a:pPr>
            <a:r>
              <a:rPr lang="en-GB" sz="2600" dirty="0"/>
              <a:t>Thinks about it</a:t>
            </a:r>
          </a:p>
          <a:p>
            <a:pPr marL="342900" indent="-342900">
              <a:spcBef>
                <a:spcPct val="20000"/>
              </a:spcBef>
              <a:buClr>
                <a:schemeClr val="tx1"/>
              </a:buClr>
              <a:buFont typeface="Arial" panose="020B0604020202020204" pitchFamily="34" charset="0"/>
              <a:buChar char="•"/>
              <a:defRPr/>
            </a:pPr>
            <a:r>
              <a:rPr lang="en-GB" sz="2600" dirty="0"/>
              <a:t>Mulls it over (perhaps  with others)</a:t>
            </a:r>
          </a:p>
          <a:p>
            <a:pPr marL="342900" indent="-342900">
              <a:spcBef>
                <a:spcPct val="20000"/>
              </a:spcBef>
              <a:buClr>
                <a:schemeClr val="tx1"/>
              </a:buClr>
              <a:buFont typeface="Arial" panose="020B0604020202020204" pitchFamily="34" charset="0"/>
              <a:buChar char="•"/>
              <a:defRPr/>
            </a:pPr>
            <a:r>
              <a:rPr lang="en-GB" sz="2600" dirty="0"/>
              <a:t>Evaluates it</a:t>
            </a:r>
          </a:p>
          <a:p>
            <a:pPr marL="342900" indent="-342900">
              <a:spcBef>
                <a:spcPct val="20000"/>
              </a:spcBef>
              <a:buClr>
                <a:schemeClr val="tx1"/>
              </a:buClr>
              <a:buFont typeface="Arial" panose="020B0604020202020204" pitchFamily="34" charset="0"/>
              <a:buChar char="•"/>
              <a:defRPr/>
            </a:pPr>
            <a:r>
              <a:rPr lang="en-GB" sz="2600" dirty="0"/>
              <a:t>Acts on the reflection.</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13</a:t>
            </a:fld>
            <a:endParaRPr lang="en-GB"/>
          </a:p>
        </p:txBody>
      </p:sp>
      <p:sp>
        <p:nvSpPr>
          <p:cNvPr id="5" name="Text Placeholder 4">
            <a:extLst>
              <a:ext uri="{FF2B5EF4-FFF2-40B4-BE49-F238E27FC236}">
                <a16:creationId xmlns:a16="http://schemas.microsoft.com/office/drawing/2014/main" id="{249D7214-85E8-4E7F-A9DB-9CA17525EB8A}"/>
              </a:ext>
            </a:extLst>
          </p:cNvPr>
          <p:cNvSpPr>
            <a:spLocks noGrp="1"/>
          </p:cNvSpPr>
          <p:nvPr>
            <p:ph type="body" idx="1"/>
          </p:nvPr>
        </p:nvSpPr>
        <p:spPr>
          <a:xfrm>
            <a:off x="947031" y="5822182"/>
            <a:ext cx="4214515" cy="586556"/>
          </a:xfrm>
        </p:spPr>
        <p:txBody>
          <a:bodyPr>
            <a:noAutofit/>
          </a:bodyPr>
          <a:lstStyle/>
          <a:p>
            <a:pPr algn="ctr"/>
            <a:r>
              <a:rPr lang="en-GB" sz="2800" dirty="0"/>
              <a:t>Gibb’s (1988)</a:t>
            </a:r>
          </a:p>
        </p:txBody>
      </p:sp>
    </p:spTree>
    <p:extLst>
      <p:ext uri="{BB962C8B-B14F-4D97-AF65-F5344CB8AC3E}">
        <p14:creationId xmlns:p14="http://schemas.microsoft.com/office/powerpoint/2010/main" val="11475670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pPr algn="ctr"/>
            <a:r>
              <a:rPr lang="en-GB" sz="4000" dirty="0"/>
              <a:t>Korthagen – Onion Model (2004)</a:t>
            </a:r>
          </a:p>
        </p:txBody>
      </p:sp>
      <p:sp>
        <p:nvSpPr>
          <p:cNvPr id="3" name="Text Placeholder 2"/>
          <p:cNvSpPr>
            <a:spLocks noGrp="1"/>
          </p:cNvSpPr>
          <p:nvPr>
            <p:ph sz="quarter" idx="2"/>
          </p:nvPr>
        </p:nvSpPr>
        <p:spPr>
          <a:xfrm>
            <a:off x="413360" y="1290081"/>
            <a:ext cx="5167967" cy="4947881"/>
          </a:xfrm>
        </p:spPr>
        <p:txBody>
          <a:bodyPr>
            <a:normAutofit/>
          </a:bodyPr>
          <a:lstStyle/>
          <a:p>
            <a:r>
              <a:rPr lang="en-GB" sz="2600" dirty="0"/>
              <a:t>Useful in social work as it is not a process driven model, so can be used to challenge procedural practice and in analysis within assessment</a:t>
            </a:r>
          </a:p>
          <a:p>
            <a:r>
              <a:rPr lang="en-GB" sz="2600" dirty="0"/>
              <a:t>It can however lack of focus on power, you can addressed this by visualising a knife (power) cutting through the onion, considering power in each layer.</a:t>
            </a:r>
          </a:p>
          <a:p>
            <a:endParaRPr lang="en-GB" dirty="0"/>
          </a:p>
        </p:txBody>
      </p:sp>
      <p:sp>
        <p:nvSpPr>
          <p:cNvPr id="7" name="Content Placeholder 6">
            <a:extLst>
              <a:ext uri="{FF2B5EF4-FFF2-40B4-BE49-F238E27FC236}">
                <a16:creationId xmlns:a16="http://schemas.microsoft.com/office/drawing/2014/main" id="{011AC670-1B67-48CE-B20C-AF343B38D517}"/>
              </a:ext>
            </a:extLst>
          </p:cNvPr>
          <p:cNvSpPr>
            <a:spLocks noGrp="1"/>
          </p:cNvSpPr>
          <p:nvPr>
            <p:ph sz="quarter" idx="4"/>
          </p:nvPr>
        </p:nvSpPr>
        <p:spPr/>
        <p:txBody>
          <a:bodyPr/>
          <a:lstStyle/>
          <a:p>
            <a:endParaRPr lang="en-GB"/>
          </a:p>
        </p:txBody>
      </p:sp>
      <p:sp>
        <p:nvSpPr>
          <p:cNvPr id="4" name="Slide Number Placeholder 3"/>
          <p:cNvSpPr>
            <a:spLocks noGrp="1"/>
          </p:cNvSpPr>
          <p:nvPr>
            <p:ph type="sldNum" sz="quarter" idx="12"/>
          </p:nvPr>
        </p:nvSpPr>
        <p:spPr/>
        <p:txBody>
          <a:bodyPr/>
          <a:lstStyle/>
          <a:p>
            <a:fld id="{1E2FB795-8CD3-4813-9C65-0932CECE18E1}" type="slidenum">
              <a:rPr lang="en-GB" smtClean="0"/>
              <a:pPr/>
              <a:t>14</a:t>
            </a:fld>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81327" y="1143000"/>
            <a:ext cx="6437106" cy="5265739"/>
          </a:xfrm>
          <a:prstGeom prst="rect">
            <a:avLst/>
          </a:prstGeom>
        </p:spPr>
      </p:pic>
    </p:spTree>
    <p:extLst>
      <p:ext uri="{BB962C8B-B14F-4D97-AF65-F5344CB8AC3E}">
        <p14:creationId xmlns:p14="http://schemas.microsoft.com/office/powerpoint/2010/main" val="9654544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8328248" y="6165305"/>
            <a:ext cx="2133600" cy="365125"/>
          </a:xfrm>
        </p:spPr>
        <p:txBody>
          <a:bodyPr/>
          <a:lstStyle/>
          <a:p>
            <a:fld id="{1E2FB795-8CD3-4813-9C65-0932CECE18E1}" type="slidenum">
              <a:rPr lang="en-GB" sz="2800" b="1">
                <a:solidFill>
                  <a:schemeClr val="bg1"/>
                </a:solidFill>
              </a:rPr>
              <a:pPr/>
              <a:t>15</a:t>
            </a:fld>
            <a:endParaRPr lang="en-GB" sz="2800" b="1" dirty="0">
              <a:solidFill>
                <a:schemeClr val="bg1"/>
              </a:solidFill>
            </a:endParaRPr>
          </a:p>
        </p:txBody>
      </p:sp>
      <p:sp>
        <p:nvSpPr>
          <p:cNvPr id="65538" name="Rectangle 2"/>
          <p:cNvSpPr>
            <a:spLocks noGrp="1" noChangeArrowheads="1"/>
          </p:cNvSpPr>
          <p:nvPr>
            <p:ph type="title" idx="4294967295"/>
          </p:nvPr>
        </p:nvSpPr>
        <p:spPr>
          <a:xfrm>
            <a:off x="826719" y="327572"/>
            <a:ext cx="9841282" cy="941189"/>
          </a:xfrm>
        </p:spPr>
        <p:txBody>
          <a:bodyPr>
            <a:noAutofit/>
          </a:bodyPr>
          <a:lstStyle/>
          <a:p>
            <a:r>
              <a:rPr lang="en-GB" sz="3200" b="1" dirty="0"/>
              <a:t>Kolb (1984) provides a model of experiential adult learning easily adapts to a reflective model</a:t>
            </a:r>
          </a:p>
        </p:txBody>
      </p:sp>
      <p:sp>
        <p:nvSpPr>
          <p:cNvPr id="65539" name="Rectangle 3"/>
          <p:cNvSpPr>
            <a:spLocks noGrp="1" noChangeArrowheads="1"/>
          </p:cNvSpPr>
          <p:nvPr>
            <p:ph type="body" idx="4294967295"/>
          </p:nvPr>
        </p:nvSpPr>
        <p:spPr>
          <a:xfrm>
            <a:off x="986589" y="1412778"/>
            <a:ext cx="10257144" cy="4925392"/>
          </a:xfrm>
        </p:spPr>
        <p:txBody>
          <a:bodyPr>
            <a:noAutofit/>
          </a:bodyPr>
          <a:lstStyle/>
          <a:p>
            <a:pPr>
              <a:lnSpc>
                <a:spcPct val="90000"/>
              </a:lnSpc>
              <a:buNone/>
              <a:tabLst>
                <a:tab pos="4395788" algn="l"/>
                <a:tab pos="4660900" algn="l"/>
              </a:tabLst>
            </a:pPr>
            <a:r>
              <a:rPr lang="en-US" sz="2400" dirty="0"/>
              <a:t>Concrete Experience	What was the event?</a:t>
            </a:r>
          </a:p>
          <a:p>
            <a:pPr>
              <a:lnSpc>
                <a:spcPct val="90000"/>
              </a:lnSpc>
              <a:buNone/>
              <a:tabLst>
                <a:tab pos="4395788" algn="l"/>
                <a:tab pos="4660900" algn="l"/>
              </a:tabLst>
            </a:pPr>
            <a:r>
              <a:rPr lang="en-US" sz="2400" dirty="0"/>
              <a:t>Reflective Observation	What are your 				personal thoughts and 			feelings about the 			experience?</a:t>
            </a:r>
          </a:p>
          <a:p>
            <a:pPr>
              <a:lnSpc>
                <a:spcPct val="90000"/>
              </a:lnSpc>
              <a:buNone/>
              <a:tabLst>
                <a:tab pos="4395788" algn="l"/>
                <a:tab pos="4660900" algn="l"/>
              </a:tabLst>
            </a:pPr>
            <a:r>
              <a:rPr lang="en-US" sz="2400" dirty="0"/>
              <a:t>Abstract </a:t>
            </a:r>
            <a:r>
              <a:rPr lang="en-US" sz="2400" dirty="0" err="1"/>
              <a:t>Conceptualisation</a:t>
            </a:r>
            <a:r>
              <a:rPr lang="en-US" sz="2400" dirty="0"/>
              <a:t>	How can you draw on 			previous experiences and on 		your knowledge to help you 		make sense’ of this experience?</a:t>
            </a:r>
          </a:p>
          <a:p>
            <a:pPr>
              <a:lnSpc>
                <a:spcPct val="90000"/>
              </a:lnSpc>
              <a:buNone/>
              <a:tabLst>
                <a:tab pos="4395788" algn="l"/>
                <a:tab pos="4660900" algn="l"/>
              </a:tabLst>
            </a:pPr>
            <a:r>
              <a:rPr lang="en-US" sz="2400" dirty="0"/>
              <a:t>Active Experimentation	If this event were to occur 		again, what would you do 		differently?</a:t>
            </a:r>
          </a:p>
          <a:p>
            <a:pPr>
              <a:lnSpc>
                <a:spcPct val="90000"/>
              </a:lnSpc>
              <a:buNone/>
              <a:tabLst>
                <a:tab pos="4395788" algn="l"/>
                <a:tab pos="4660900" algn="l"/>
              </a:tabLst>
            </a:pPr>
            <a:r>
              <a:rPr lang="en-US" sz="2400" dirty="0"/>
              <a:t>		What additional knowledge do you </a:t>
            </a:r>
          </a:p>
          <a:p>
            <a:pPr>
              <a:lnSpc>
                <a:spcPct val="90000"/>
              </a:lnSpc>
              <a:buNone/>
              <a:tabLst>
                <a:tab pos="4395788" algn="l"/>
                <a:tab pos="4660900" algn="l"/>
              </a:tabLst>
            </a:pPr>
            <a:r>
              <a:rPr lang="en-US" sz="2400" dirty="0"/>
              <a:t>                                            need to gain?</a:t>
            </a:r>
            <a:endParaRPr lang="en-GB" sz="2400" dirty="0"/>
          </a:p>
        </p:txBody>
      </p:sp>
      <p:pic>
        <p:nvPicPr>
          <p:cNvPr id="6" name="Picture 5">
            <a:extLst>
              <a:ext uri="{FF2B5EF4-FFF2-40B4-BE49-F238E27FC236}">
                <a16:creationId xmlns:a16="http://schemas.microsoft.com/office/drawing/2014/main" id="{50C9AAB2-D6E0-4BB9-8C45-E234E8EFF9F2}"/>
              </a:ext>
            </a:extLst>
          </p:cNvPr>
          <p:cNvPicPr>
            <a:picLocks noChangeAspect="1"/>
          </p:cNvPicPr>
          <p:nvPr/>
        </p:nvPicPr>
        <p:blipFill>
          <a:blip r:embed="rId3"/>
          <a:stretch>
            <a:fillRect/>
          </a:stretch>
        </p:blipFill>
        <p:spPr>
          <a:xfrm>
            <a:off x="1379073" y="4981074"/>
            <a:ext cx="3040552" cy="1876926"/>
          </a:xfrm>
          <a:prstGeom prst="rect">
            <a:avLst/>
          </a:prstGeom>
        </p:spPr>
      </p:pic>
    </p:spTree>
  </p:cSld>
  <p:clrMapOvr>
    <a:masterClrMapping/>
  </p:clrMapOvr>
  <p:transition spd="slow"/>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1E2FB795-8CD3-4813-9C65-0932CECE18E1}" type="slidenum">
              <a:rPr lang="en-GB" sz="2800" b="1"/>
              <a:pPr/>
              <a:t>16</a:t>
            </a:fld>
            <a:endParaRPr lang="en-GB" sz="2800" b="1" dirty="0"/>
          </a:p>
        </p:txBody>
      </p:sp>
      <p:sp>
        <p:nvSpPr>
          <p:cNvPr id="5" name="Rectangle 5"/>
          <p:cNvSpPr txBox="1">
            <a:spLocks noRot="1" noChangeArrowheads="1"/>
          </p:cNvSpPr>
          <p:nvPr/>
        </p:nvSpPr>
        <p:spPr>
          <a:xfrm>
            <a:off x="1022684" y="274638"/>
            <a:ext cx="9553074" cy="922114"/>
          </a:xfrm>
          <a:prstGeom prst="rect">
            <a:avLst/>
          </a:prstGeom>
        </p:spPr>
        <p:txBody>
          <a:bodyPr vert="horz" lIns="91440" tIns="45720" rIns="91440" bIns="45720" rtlCol="0" anchor="ctr">
            <a:normAutofit/>
          </a:bodyPr>
          <a:lstStyle/>
          <a:p>
            <a:pPr algn="ctr">
              <a:spcBef>
                <a:spcPct val="0"/>
              </a:spcBef>
              <a:defRPr/>
            </a:pPr>
            <a:r>
              <a:rPr lang="en-GB" sz="4000" b="1" dirty="0" err="1">
                <a:latin typeface="+mj-lt"/>
                <a:ea typeface="+mj-ea"/>
                <a:cs typeface="+mj-cs"/>
              </a:rPr>
              <a:t>Borton</a:t>
            </a:r>
            <a:r>
              <a:rPr lang="en-GB" sz="4000" b="1" dirty="0">
                <a:latin typeface="+mj-lt"/>
                <a:ea typeface="+mj-ea"/>
                <a:cs typeface="+mj-cs"/>
              </a:rPr>
              <a:t> (1970) Model of Reflection</a:t>
            </a:r>
          </a:p>
        </p:txBody>
      </p:sp>
      <p:graphicFrame>
        <p:nvGraphicFramePr>
          <p:cNvPr id="6" name="Object 4"/>
          <p:cNvGraphicFramePr>
            <a:graphicFrameLocks noGrp="1" noChangeAspect="1"/>
          </p:cNvGraphicFramePr>
          <p:nvPr>
            <p:extLst>
              <p:ext uri="{D42A27DB-BD31-4B8C-83A1-F6EECF244321}">
                <p14:modId xmlns:p14="http://schemas.microsoft.com/office/powerpoint/2010/main" val="1126043984"/>
              </p:ext>
            </p:extLst>
          </p:nvPr>
        </p:nvGraphicFramePr>
        <p:xfrm>
          <a:off x="1022684" y="1157343"/>
          <a:ext cx="9553074" cy="5008306"/>
        </p:xfrm>
        <a:graphic>
          <a:graphicData uri="http://schemas.openxmlformats.org/presentationml/2006/ole">
            <mc:AlternateContent xmlns:mc="http://schemas.openxmlformats.org/markup-compatibility/2006">
              <mc:Choice xmlns:v="urn:schemas-microsoft-com:vml" Requires="v">
                <p:oleObj spid="_x0000_s2071" r:id="rId4" imgW="6115812" imgH="4155948" progId="">
                  <p:embed/>
                </p:oleObj>
              </mc:Choice>
              <mc:Fallback>
                <p:oleObj r:id="rId4" imgW="6115812" imgH="4155948" progId="">
                  <p:embed/>
                  <p:pic>
                    <p:nvPicPr>
                      <p:cNvPr id="6" name="Object 4"/>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22684" y="1157343"/>
                        <a:ext cx="9553074" cy="5008306"/>
                      </a:xfrm>
                      <a:prstGeom prst="rect">
                        <a:avLst/>
                      </a:prstGeom>
                      <a:noFill/>
                    </p:spPr>
                  </p:pic>
                </p:oleObj>
              </mc:Fallback>
            </mc:AlternateContent>
          </a:graphicData>
        </a:graphic>
      </p:graphicFrame>
      <p:pic>
        <p:nvPicPr>
          <p:cNvPr id="2" name="Picture 1">
            <a:extLst>
              <a:ext uri="{FF2B5EF4-FFF2-40B4-BE49-F238E27FC236}">
                <a16:creationId xmlns:a16="http://schemas.microsoft.com/office/drawing/2014/main" id="{15C1718D-37B5-4C19-B71A-B2EB3C134EDE}"/>
              </a:ext>
            </a:extLst>
          </p:cNvPr>
          <p:cNvPicPr>
            <a:picLocks noChangeAspect="1"/>
          </p:cNvPicPr>
          <p:nvPr/>
        </p:nvPicPr>
        <p:blipFill>
          <a:blip r:embed="rId6"/>
          <a:stretch>
            <a:fillRect/>
          </a:stretch>
        </p:blipFill>
        <p:spPr>
          <a:xfrm>
            <a:off x="3753853" y="5281863"/>
            <a:ext cx="4108486" cy="1576137"/>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09350-14A8-4A8F-9977-0993C9D110EB}"/>
              </a:ext>
            </a:extLst>
          </p:cNvPr>
          <p:cNvSpPr>
            <a:spLocks noGrp="1"/>
          </p:cNvSpPr>
          <p:nvPr>
            <p:ph type="title"/>
          </p:nvPr>
        </p:nvSpPr>
        <p:spPr>
          <a:xfrm>
            <a:off x="2152650" y="365127"/>
            <a:ext cx="7886700" cy="759618"/>
          </a:xfrm>
        </p:spPr>
        <p:txBody>
          <a:bodyPr/>
          <a:lstStyle/>
          <a:p>
            <a:r>
              <a:rPr lang="en-GB" dirty="0"/>
              <a:t>Find a model that suits you </a:t>
            </a:r>
          </a:p>
        </p:txBody>
      </p:sp>
      <p:sp>
        <p:nvSpPr>
          <p:cNvPr id="3" name="Content Placeholder 2">
            <a:extLst>
              <a:ext uri="{FF2B5EF4-FFF2-40B4-BE49-F238E27FC236}">
                <a16:creationId xmlns:a16="http://schemas.microsoft.com/office/drawing/2014/main" id="{9349BEBA-8EF3-40E9-87F7-CE6820C15D65}"/>
              </a:ext>
            </a:extLst>
          </p:cNvPr>
          <p:cNvSpPr>
            <a:spLocks noGrp="1"/>
          </p:cNvSpPr>
          <p:nvPr>
            <p:ph idx="1"/>
          </p:nvPr>
        </p:nvSpPr>
        <p:spPr>
          <a:xfrm>
            <a:off x="1013253" y="1124744"/>
            <a:ext cx="9971903" cy="5649119"/>
          </a:xfrm>
        </p:spPr>
        <p:txBody>
          <a:bodyPr>
            <a:normAutofit/>
          </a:bodyPr>
          <a:lstStyle/>
          <a:p>
            <a:pPr marL="0" indent="0">
              <a:spcBef>
                <a:spcPts val="1600"/>
              </a:spcBef>
              <a:buNone/>
            </a:pPr>
            <a:r>
              <a:rPr lang="en-GB" sz="2400" b="1" dirty="0">
                <a:latin typeface="Euphemia"/>
              </a:rPr>
              <a:t>You can be creative with reflection. Below is the weather model which was made by students in a Siobhan Maclean training.</a:t>
            </a:r>
          </a:p>
          <a:p>
            <a:pPr marL="342900" indent="-342900">
              <a:spcBef>
                <a:spcPts val="1600"/>
              </a:spcBef>
            </a:pPr>
            <a:r>
              <a:rPr lang="en-GB" sz="2400" b="1" dirty="0">
                <a:latin typeface="Euphemia"/>
              </a:rPr>
              <a:t>Sunshine – What went well? What felt good? </a:t>
            </a:r>
          </a:p>
          <a:p>
            <a:pPr marL="342900" indent="-342900">
              <a:spcBef>
                <a:spcPts val="1600"/>
              </a:spcBef>
            </a:pPr>
            <a:r>
              <a:rPr lang="en-GB" sz="2400" b="1" dirty="0">
                <a:latin typeface="Euphemia"/>
              </a:rPr>
              <a:t>Rain – What didn’t go so well? </a:t>
            </a:r>
          </a:p>
          <a:p>
            <a:pPr marL="342900" indent="-342900">
              <a:spcBef>
                <a:spcPts val="1600"/>
              </a:spcBef>
            </a:pPr>
            <a:r>
              <a:rPr lang="en-GB" sz="2400" b="1" dirty="0">
                <a:latin typeface="Euphemia"/>
              </a:rPr>
              <a:t>Lightening – What came as a shock?</a:t>
            </a:r>
          </a:p>
          <a:p>
            <a:pPr marL="342900" indent="-342900">
              <a:spcBef>
                <a:spcPts val="1600"/>
              </a:spcBef>
            </a:pPr>
            <a:r>
              <a:rPr lang="en-GB" sz="2400" b="1" dirty="0">
                <a:latin typeface="Euphemia"/>
              </a:rPr>
              <a:t>Fog – Where did you get lost? What couldn’t you see and why? What have you learnt to help you find your way.                                (Maclean, 2011)</a:t>
            </a:r>
          </a:p>
          <a:p>
            <a:pPr marL="342900" indent="-342900">
              <a:spcBef>
                <a:spcPts val="1600"/>
              </a:spcBef>
            </a:pPr>
            <a:r>
              <a:rPr lang="en-GB" sz="2400" b="1" dirty="0">
                <a:latin typeface="Euphemia"/>
              </a:rPr>
              <a:t>There is a section at the end of the workbook which discusses more complex theories of reflection.</a:t>
            </a:r>
          </a:p>
        </p:txBody>
      </p:sp>
      <p:sp>
        <p:nvSpPr>
          <p:cNvPr id="4" name="Slide Number Placeholder 3">
            <a:extLst>
              <a:ext uri="{FF2B5EF4-FFF2-40B4-BE49-F238E27FC236}">
                <a16:creationId xmlns:a16="http://schemas.microsoft.com/office/drawing/2014/main" id="{FCB5AC05-F417-43FD-A1AD-DE7B14E34F12}"/>
              </a:ext>
            </a:extLst>
          </p:cNvPr>
          <p:cNvSpPr>
            <a:spLocks noGrp="1"/>
          </p:cNvSpPr>
          <p:nvPr>
            <p:ph type="sldNum" sz="quarter" idx="12"/>
          </p:nvPr>
        </p:nvSpPr>
        <p:spPr/>
        <p:txBody>
          <a:bodyPr/>
          <a:lstStyle/>
          <a:p>
            <a:fld id="{1E2FB795-8CD3-4813-9C65-0932CECE18E1}" type="slidenum">
              <a:rPr lang="en-GB" smtClean="0"/>
              <a:pPr/>
              <a:t>17</a:t>
            </a:fld>
            <a:endParaRPr lang="en-GB"/>
          </a:p>
        </p:txBody>
      </p:sp>
      <p:pic>
        <p:nvPicPr>
          <p:cNvPr id="5" name="Graphic 4" descr="Sun">
            <a:extLst>
              <a:ext uri="{FF2B5EF4-FFF2-40B4-BE49-F238E27FC236}">
                <a16:creationId xmlns:a16="http://schemas.microsoft.com/office/drawing/2014/main" id="{57D29BBD-E1D5-49C3-B58B-7468DF06C16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951955" y="1884363"/>
            <a:ext cx="914400" cy="914400"/>
          </a:xfrm>
          <a:prstGeom prst="rect">
            <a:avLst/>
          </a:prstGeom>
        </p:spPr>
      </p:pic>
      <p:pic>
        <p:nvPicPr>
          <p:cNvPr id="6" name="Picture 5">
            <a:extLst>
              <a:ext uri="{FF2B5EF4-FFF2-40B4-BE49-F238E27FC236}">
                <a16:creationId xmlns:a16="http://schemas.microsoft.com/office/drawing/2014/main" id="{F8C86263-23C2-45A5-A79C-23F3497BF996}"/>
              </a:ext>
            </a:extLst>
          </p:cNvPr>
          <p:cNvPicPr>
            <a:picLocks noChangeAspect="1"/>
          </p:cNvPicPr>
          <p:nvPr/>
        </p:nvPicPr>
        <p:blipFill>
          <a:blip r:embed="rId5"/>
          <a:stretch>
            <a:fillRect/>
          </a:stretch>
        </p:blipFill>
        <p:spPr>
          <a:xfrm>
            <a:off x="5905460" y="2432752"/>
            <a:ext cx="914479" cy="914479"/>
          </a:xfrm>
          <a:prstGeom prst="rect">
            <a:avLst/>
          </a:prstGeom>
        </p:spPr>
      </p:pic>
      <p:pic>
        <p:nvPicPr>
          <p:cNvPr id="7" name="Picture 6">
            <a:extLst>
              <a:ext uri="{FF2B5EF4-FFF2-40B4-BE49-F238E27FC236}">
                <a16:creationId xmlns:a16="http://schemas.microsoft.com/office/drawing/2014/main" id="{5A95F36E-257C-43F2-B8DB-48D539FC50A4}"/>
              </a:ext>
            </a:extLst>
          </p:cNvPr>
          <p:cNvPicPr>
            <a:picLocks noChangeAspect="1"/>
          </p:cNvPicPr>
          <p:nvPr/>
        </p:nvPicPr>
        <p:blipFill>
          <a:blip r:embed="rId6"/>
          <a:stretch>
            <a:fillRect/>
          </a:stretch>
        </p:blipFill>
        <p:spPr>
          <a:xfrm>
            <a:off x="7704614" y="2971760"/>
            <a:ext cx="914479" cy="914479"/>
          </a:xfrm>
          <a:prstGeom prst="rect">
            <a:avLst/>
          </a:prstGeom>
        </p:spPr>
      </p:pic>
      <p:pic>
        <p:nvPicPr>
          <p:cNvPr id="8" name="Picture 7">
            <a:extLst>
              <a:ext uri="{FF2B5EF4-FFF2-40B4-BE49-F238E27FC236}">
                <a16:creationId xmlns:a16="http://schemas.microsoft.com/office/drawing/2014/main" id="{B9C29970-D067-4A10-8BBA-4D59D3808118}"/>
              </a:ext>
            </a:extLst>
          </p:cNvPr>
          <p:cNvPicPr>
            <a:picLocks noChangeAspect="1"/>
          </p:cNvPicPr>
          <p:nvPr/>
        </p:nvPicPr>
        <p:blipFill>
          <a:blip r:embed="rId7"/>
          <a:stretch>
            <a:fillRect/>
          </a:stretch>
        </p:blipFill>
        <p:spPr>
          <a:xfrm>
            <a:off x="8368572" y="4146511"/>
            <a:ext cx="914479" cy="914479"/>
          </a:xfrm>
          <a:prstGeom prst="rect">
            <a:avLst/>
          </a:prstGeom>
        </p:spPr>
      </p:pic>
    </p:spTree>
    <p:extLst>
      <p:ext uri="{BB962C8B-B14F-4D97-AF65-F5344CB8AC3E}">
        <p14:creationId xmlns:p14="http://schemas.microsoft.com/office/powerpoint/2010/main" val="41867770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Key Aspects of Critically Reflective Practice</a:t>
            </a:r>
          </a:p>
        </p:txBody>
      </p:sp>
      <p:sp>
        <p:nvSpPr>
          <p:cNvPr id="3" name="Content Placeholder 2"/>
          <p:cNvSpPr>
            <a:spLocks noGrp="1"/>
          </p:cNvSpPr>
          <p:nvPr>
            <p:ph sz="quarter" idx="2"/>
          </p:nvPr>
        </p:nvSpPr>
        <p:spPr>
          <a:xfrm>
            <a:off x="609600" y="1444294"/>
            <a:ext cx="5386917" cy="4836189"/>
          </a:xfrm>
        </p:spPr>
        <p:txBody>
          <a:bodyPr>
            <a:normAutofit/>
          </a:bodyPr>
          <a:lstStyle/>
          <a:p>
            <a:pPr marL="0" indent="0">
              <a:buNone/>
            </a:pPr>
            <a:r>
              <a:rPr lang="en-GB" sz="2600" dirty="0"/>
              <a:t>Make sure that you address the key aspects of reflection: </a:t>
            </a:r>
          </a:p>
          <a:p>
            <a:pPr marL="0" indent="0">
              <a:buNone/>
            </a:pPr>
            <a:endParaRPr lang="en-GB" dirty="0"/>
          </a:p>
          <a:p>
            <a:pPr marL="0" indent="0" algn="ctr">
              <a:buNone/>
            </a:pPr>
            <a:r>
              <a:rPr lang="en-GB" b="1" dirty="0">
                <a:solidFill>
                  <a:srgbClr val="000000"/>
                </a:solidFill>
                <a:latin typeface="Arial" pitchFamily="34" charset="0"/>
                <a:sym typeface="Arial" pitchFamily="34" charset="0"/>
              </a:rPr>
              <a:t>POWER</a:t>
            </a:r>
          </a:p>
          <a:p>
            <a:pPr marL="0" indent="0" algn="ctr">
              <a:buNone/>
            </a:pPr>
            <a:r>
              <a:rPr lang="en-GB" b="1" dirty="0">
                <a:solidFill>
                  <a:srgbClr val="000000"/>
                </a:solidFill>
                <a:latin typeface="Arial" pitchFamily="34" charset="0"/>
                <a:sym typeface="Arial" pitchFamily="34" charset="0"/>
              </a:rPr>
              <a:t>VALUES</a:t>
            </a:r>
          </a:p>
          <a:p>
            <a:pPr marL="0" indent="0" algn="ctr">
              <a:buNone/>
            </a:pPr>
            <a:r>
              <a:rPr lang="en-GB" b="1" dirty="0">
                <a:solidFill>
                  <a:srgbClr val="000000"/>
                </a:solidFill>
                <a:latin typeface="Arial" pitchFamily="34" charset="0"/>
                <a:sym typeface="Arial" pitchFamily="34" charset="0"/>
              </a:rPr>
              <a:t>EMOTIONS</a:t>
            </a:r>
          </a:p>
          <a:p>
            <a:pPr marL="0" indent="0" algn="ctr">
              <a:buNone/>
            </a:pPr>
            <a:r>
              <a:rPr lang="en-GB" b="1" dirty="0">
                <a:solidFill>
                  <a:srgbClr val="000000"/>
                </a:solidFill>
                <a:latin typeface="Arial" pitchFamily="34" charset="0"/>
                <a:sym typeface="Arial" pitchFamily="34" charset="0"/>
              </a:rPr>
              <a:t>KNOWLEDGE</a:t>
            </a:r>
          </a:p>
          <a:p>
            <a:pPr marL="0" indent="0" algn="ctr">
              <a:buNone/>
            </a:pPr>
            <a:r>
              <a:rPr lang="en-GB" b="1" dirty="0">
                <a:solidFill>
                  <a:srgbClr val="000000"/>
                </a:solidFill>
                <a:latin typeface="Arial" pitchFamily="34" charset="0"/>
                <a:sym typeface="Arial" pitchFamily="34" charset="0"/>
              </a:rPr>
              <a:t>SELF AWARENESS</a:t>
            </a:r>
          </a:p>
          <a:p>
            <a:pPr marL="0" indent="0" algn="ctr">
              <a:buNone/>
            </a:pPr>
            <a:r>
              <a:rPr lang="en-GB" b="1" dirty="0">
                <a:solidFill>
                  <a:srgbClr val="000000"/>
                </a:solidFill>
                <a:latin typeface="Arial" pitchFamily="34" charset="0"/>
                <a:sym typeface="Arial" pitchFamily="34" charset="0"/>
              </a:rPr>
              <a:t>UNCERTAINTY</a:t>
            </a:r>
          </a:p>
          <a:p>
            <a:endParaRPr lang="en-GB" dirty="0"/>
          </a:p>
        </p:txBody>
      </p:sp>
      <p:sp>
        <p:nvSpPr>
          <p:cNvPr id="5" name="Content Placeholder 4"/>
          <p:cNvSpPr>
            <a:spLocks noGrp="1"/>
          </p:cNvSpPr>
          <p:nvPr>
            <p:ph sz="quarter" idx="4"/>
          </p:nvPr>
        </p:nvSpPr>
        <p:spPr>
          <a:xfrm>
            <a:off x="6193368" y="1444295"/>
            <a:ext cx="5389033" cy="4836189"/>
          </a:xfrm>
        </p:spPr>
        <p:txBody>
          <a:bodyPr>
            <a:noAutofit/>
          </a:bodyPr>
          <a:lstStyle/>
          <a:p>
            <a:r>
              <a:rPr lang="en-GB" sz="2600" dirty="0"/>
              <a:t>Using a model/s of reflective practice – this can provide subheadings and structure to your assignment</a:t>
            </a:r>
          </a:p>
          <a:p>
            <a:r>
              <a:rPr lang="en-GB" sz="2600" dirty="0"/>
              <a:t>Be aware that Gibb’s model can lead to overly descriptive writing </a:t>
            </a:r>
          </a:p>
          <a:p>
            <a:r>
              <a:rPr lang="en-GB" sz="2600" dirty="0"/>
              <a:t>Make sure you say which model you are using in your introduction and reference it</a:t>
            </a:r>
          </a:p>
          <a:p>
            <a:r>
              <a:rPr lang="en-GB" sz="2600" dirty="0"/>
              <a:t>Refer back to your model throughout the task.</a:t>
            </a:r>
          </a:p>
        </p:txBody>
      </p:sp>
      <p:sp>
        <p:nvSpPr>
          <p:cNvPr id="4" name="Slide Number Placeholder 3"/>
          <p:cNvSpPr>
            <a:spLocks noGrp="1"/>
          </p:cNvSpPr>
          <p:nvPr>
            <p:ph type="sldNum" sz="quarter" idx="12"/>
          </p:nvPr>
        </p:nvSpPr>
        <p:spPr/>
        <p:txBody>
          <a:bodyPr/>
          <a:lstStyle/>
          <a:p>
            <a:fld id="{1E2FB795-8CD3-4813-9C65-0932CECE18E1}" type="slidenum">
              <a:rPr lang="en-GB" smtClean="0"/>
              <a:pPr/>
              <a:t>18</a:t>
            </a:fld>
            <a:endParaRPr lang="en-GB"/>
          </a:p>
        </p:txBody>
      </p:sp>
    </p:spTree>
    <p:extLst>
      <p:ext uri="{BB962C8B-B14F-4D97-AF65-F5344CB8AC3E}">
        <p14:creationId xmlns:p14="http://schemas.microsoft.com/office/powerpoint/2010/main" val="9276264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
          <p:cNvSpPr>
            <a:spLocks noGrp="1" noChangeArrowheads="1"/>
          </p:cNvSpPr>
          <p:nvPr>
            <p:ph type="title"/>
          </p:nvPr>
        </p:nvSpPr>
        <p:spPr>
          <a:xfrm>
            <a:off x="806116" y="433138"/>
            <a:ext cx="10515599" cy="986588"/>
          </a:xfrm>
        </p:spPr>
        <p:txBody>
          <a:bodyPr vert="horz" rIns="132080" rtlCol="0" anchor="ctr">
            <a:noAutofit/>
            <a:scene3d>
              <a:camera prst="orthographicFront"/>
              <a:lightRig rig="soft" dir="t"/>
            </a:scene3d>
            <a:sp3d prstMaterial="softEdge">
              <a:bevelT w="25400" h="25400"/>
            </a:sp3d>
          </a:bodyPr>
          <a:lstStyle/>
          <a:p>
            <a:pPr fontAlgn="auto">
              <a:spcAft>
                <a:spcPts val="0"/>
              </a:spcAft>
              <a:defRPr/>
            </a:pPr>
            <a:r>
              <a:rPr lang="en-US" sz="4000" dirty="0"/>
              <a:t>Characteristics of a Reflective Practitioner</a:t>
            </a:r>
            <a:r>
              <a:rPr lang="en-US" sz="3600" dirty="0"/>
              <a:t> </a:t>
            </a:r>
            <a:r>
              <a:rPr lang="en-US" sz="1600" dirty="0"/>
              <a:t>(Brookfield 1998)</a:t>
            </a:r>
          </a:p>
        </p:txBody>
      </p:sp>
      <p:sp>
        <p:nvSpPr>
          <p:cNvPr id="139266" name="Rectangle 2"/>
          <p:cNvSpPr>
            <a:spLocks noGrp="1" noChangeArrowheads="1"/>
          </p:cNvSpPr>
          <p:nvPr>
            <p:ph idx="1"/>
          </p:nvPr>
        </p:nvSpPr>
        <p:spPr>
          <a:xfrm>
            <a:off x="1365956" y="1576136"/>
            <a:ext cx="9302044" cy="4728709"/>
          </a:xfrm>
        </p:spPr>
        <p:txBody>
          <a:bodyPr vert="horz" wrap="square" lIns="91440" tIns="45720" rIns="132080" bIns="45720" numCol="1" anchor="t" anchorCtr="0" compatLnSpc="1">
            <a:prstTxWarp prst="textNoShape">
              <a:avLst/>
            </a:prstTxWarp>
            <a:normAutofit fontScale="92500" lnSpcReduction="10000"/>
          </a:bodyPr>
          <a:lstStyle/>
          <a:p>
            <a:r>
              <a:rPr lang="en-US" sz="3000" b="1" dirty="0"/>
              <a:t>Assumption analysis</a:t>
            </a:r>
            <a:r>
              <a:rPr lang="en-US" sz="3000" dirty="0"/>
              <a:t>: Challenging our own beliefs and values and their impact on practice</a:t>
            </a:r>
          </a:p>
          <a:p>
            <a:r>
              <a:rPr lang="en-US" sz="3000" b="1" dirty="0"/>
              <a:t>Contextual awareness</a:t>
            </a:r>
            <a:r>
              <a:rPr lang="en-US" sz="3000" dirty="0"/>
              <a:t>: Recognition of social and cultural construction of beliefs and practice that influences our assumptions</a:t>
            </a:r>
          </a:p>
          <a:p>
            <a:r>
              <a:rPr lang="en-US" sz="3000" b="1" dirty="0"/>
              <a:t>Imaginative speculation</a:t>
            </a:r>
            <a:r>
              <a:rPr lang="en-US" sz="3000" dirty="0"/>
              <a:t>: Ability to imagine an alternative way of thinking by way of challenging our current ways of thinking</a:t>
            </a:r>
          </a:p>
          <a:p>
            <a:r>
              <a:rPr lang="en-US" sz="3000" b="1" dirty="0"/>
              <a:t>Reflective skepticism</a:t>
            </a:r>
            <a:r>
              <a:rPr lang="en-US" sz="3000" dirty="0"/>
              <a:t>: Questions universal claims or unexamined interactions by challenging </a:t>
            </a:r>
            <a:br>
              <a:rPr lang="en-US" sz="3000" dirty="0"/>
            </a:br>
            <a:r>
              <a:rPr lang="en-US" sz="3000" dirty="0"/>
              <a:t>or suspending existing knowledge and beliefs.</a:t>
            </a:r>
          </a:p>
        </p:txBody>
      </p:sp>
      <p:sp>
        <p:nvSpPr>
          <p:cNvPr id="2" name="Slide Number Placeholder 1"/>
          <p:cNvSpPr>
            <a:spLocks noGrp="1"/>
          </p:cNvSpPr>
          <p:nvPr>
            <p:ph type="sldNum" sz="quarter" idx="12"/>
          </p:nvPr>
        </p:nvSpPr>
        <p:spPr/>
        <p:txBody>
          <a:bodyPr/>
          <a:lstStyle/>
          <a:p>
            <a:fld id="{1E2FB795-8CD3-4813-9C65-0932CECE18E1}" type="slidenum">
              <a:rPr lang="en-GB" smtClean="0"/>
              <a:pPr/>
              <a:t>19</a:t>
            </a:fld>
            <a:endParaRPr lang="en-GB"/>
          </a:p>
        </p:txBody>
      </p:sp>
    </p:spTree>
    <p:extLst>
      <p:ext uri="{BB962C8B-B14F-4D97-AF65-F5344CB8AC3E}">
        <p14:creationId xmlns:p14="http://schemas.microsoft.com/office/powerpoint/2010/main" val="2315392503"/>
      </p:ext>
    </p:extLst>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ubtitle 8"/>
          <p:cNvSpPr>
            <a:spLocks noGrp="1"/>
          </p:cNvSpPr>
          <p:nvPr>
            <p:ph idx="1"/>
          </p:nvPr>
        </p:nvSpPr>
        <p:spPr>
          <a:xfrm>
            <a:off x="1930400" y="2054578"/>
            <a:ext cx="8523111" cy="3952522"/>
          </a:xfrm>
        </p:spPr>
        <p:txBody>
          <a:bodyPr>
            <a:normAutofit/>
          </a:bodyPr>
          <a:lstStyle/>
          <a:p>
            <a:pPr algn="l"/>
            <a:r>
              <a:rPr lang="en-GB" sz="3200" b="1" dirty="0"/>
              <a:t>Task 1, Part a – The Developmental Review </a:t>
            </a:r>
          </a:p>
          <a:p>
            <a:pPr algn="l"/>
            <a:r>
              <a:rPr lang="en-GB" sz="3200" b="1" dirty="0"/>
              <a:t>Task 2  - Brief Introduction to the </a:t>
            </a:r>
          </a:p>
          <a:p>
            <a:pPr algn="l"/>
            <a:r>
              <a:rPr lang="en-GB" sz="3200" b="1" dirty="0"/>
              <a:t>Observation </a:t>
            </a:r>
          </a:p>
        </p:txBody>
      </p:sp>
      <p:sp>
        <p:nvSpPr>
          <p:cNvPr id="8" name="Title 7"/>
          <p:cNvSpPr>
            <a:spLocks noGrp="1"/>
          </p:cNvSpPr>
          <p:nvPr>
            <p:ph type="title"/>
          </p:nvPr>
        </p:nvSpPr>
        <p:spPr>
          <a:xfrm>
            <a:off x="609600" y="654755"/>
            <a:ext cx="10972800" cy="1017633"/>
          </a:xfrm>
        </p:spPr>
        <p:txBody>
          <a:bodyPr>
            <a:normAutofit fontScale="90000"/>
          </a:bodyPr>
          <a:lstStyle/>
          <a:p>
            <a:pPr algn="ctr"/>
            <a:r>
              <a:rPr lang="en-GB" sz="6600" dirty="0"/>
              <a:t>The Portfolio</a:t>
            </a:r>
          </a:p>
        </p:txBody>
      </p:sp>
      <p:sp>
        <p:nvSpPr>
          <p:cNvPr id="5" name="Slide Number Placeholder 4"/>
          <p:cNvSpPr>
            <a:spLocks noGrp="1"/>
          </p:cNvSpPr>
          <p:nvPr>
            <p:ph type="sldNum" sz="quarter" idx="12"/>
          </p:nvPr>
        </p:nvSpPr>
        <p:spPr/>
        <p:txBody>
          <a:bodyPr/>
          <a:lstStyle/>
          <a:p>
            <a:fld id="{1E2FB795-8CD3-4813-9C65-0932CECE18E1}" type="slidenum">
              <a:rPr lang="en-GB" smtClean="0"/>
              <a:pPr/>
              <a:t>20</a:t>
            </a:fld>
            <a:endParaRPr lang="en-GB"/>
          </a:p>
        </p:txBody>
      </p:sp>
    </p:spTree>
    <p:extLst>
      <p:ext uri="{BB962C8B-B14F-4D97-AF65-F5344CB8AC3E}">
        <p14:creationId xmlns:p14="http://schemas.microsoft.com/office/powerpoint/2010/main" val="8208115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04537"/>
            <a:ext cx="10106526" cy="1028852"/>
          </a:xfrm>
        </p:spPr>
        <p:txBody>
          <a:bodyPr>
            <a:noAutofit/>
          </a:bodyPr>
          <a:lstStyle/>
          <a:p>
            <a:pPr algn="ctr"/>
            <a:r>
              <a:rPr lang="en-GB" sz="4000" dirty="0"/>
              <a:t>Task 1 – Developmental Review (Part a)</a:t>
            </a:r>
          </a:p>
        </p:txBody>
      </p:sp>
      <p:sp>
        <p:nvSpPr>
          <p:cNvPr id="3" name="Content Placeholder 2"/>
          <p:cNvSpPr>
            <a:spLocks noGrp="1"/>
          </p:cNvSpPr>
          <p:nvPr>
            <p:ph idx="1"/>
          </p:nvPr>
        </p:nvSpPr>
        <p:spPr>
          <a:xfrm>
            <a:off x="517358" y="1233389"/>
            <a:ext cx="11141241" cy="5259483"/>
          </a:xfrm>
        </p:spPr>
        <p:txBody>
          <a:bodyPr>
            <a:noAutofit/>
          </a:bodyPr>
          <a:lstStyle/>
          <a:p>
            <a:r>
              <a:rPr lang="en-GB" sz="2800" dirty="0"/>
              <a:t>Task 1 has two parts (a and b) </a:t>
            </a:r>
          </a:p>
          <a:p>
            <a:r>
              <a:rPr lang="en-GB" sz="2800" dirty="0"/>
              <a:t>Part a is completed at the beginning of the programme and part b at the end of the programme  </a:t>
            </a:r>
          </a:p>
          <a:p>
            <a:r>
              <a:rPr lang="en-GB" sz="2800" dirty="0"/>
              <a:t>Task 1 part a - should take into account the work that you will have undertaken since qualifying, identify and reflect on areas of future professional development</a:t>
            </a:r>
          </a:p>
          <a:p>
            <a:r>
              <a:rPr lang="en-GB" sz="2800" dirty="0"/>
              <a:t>This should be discussed with your mentor and/or supervisor/line manager as part of your First Three Years of Practice Individual Plan. </a:t>
            </a:r>
          </a:p>
          <a:p>
            <a:r>
              <a:rPr lang="en-GB" sz="2800" dirty="0"/>
              <a:t>Task one must incorporate the use of a model of reflection and be linked to the three SCW learning outcomes.</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21</a:t>
            </a:fld>
            <a:endParaRPr lang="en-GB"/>
          </a:p>
        </p:txBody>
      </p:sp>
    </p:spTree>
    <p:extLst>
      <p:ext uri="{BB962C8B-B14F-4D97-AF65-F5344CB8AC3E}">
        <p14:creationId xmlns:p14="http://schemas.microsoft.com/office/powerpoint/2010/main" val="5393209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C0A18-CFB2-4524-8559-098440EE6488}"/>
              </a:ext>
            </a:extLst>
          </p:cNvPr>
          <p:cNvSpPr>
            <a:spLocks noGrp="1"/>
          </p:cNvSpPr>
          <p:nvPr>
            <p:ph type="title"/>
          </p:nvPr>
        </p:nvSpPr>
        <p:spPr>
          <a:xfrm>
            <a:off x="2045367" y="372978"/>
            <a:ext cx="7993983" cy="895783"/>
          </a:xfrm>
        </p:spPr>
        <p:txBody>
          <a:bodyPr>
            <a:normAutofit fontScale="90000"/>
          </a:bodyPr>
          <a:lstStyle/>
          <a:p>
            <a:pPr hangingPunct="0"/>
            <a:br>
              <a:rPr lang="en-GB" sz="1800" i="1" dirty="0"/>
            </a:br>
            <a:br>
              <a:rPr lang="en-GB" sz="1800" i="1" dirty="0"/>
            </a:br>
            <a:br>
              <a:rPr lang="en-GB" sz="1800" i="1" dirty="0"/>
            </a:br>
            <a:br>
              <a:rPr lang="en-GB" sz="1800" i="1" dirty="0"/>
            </a:br>
            <a:br>
              <a:rPr lang="en-GB" sz="1800" i="1" dirty="0"/>
            </a:br>
            <a:br>
              <a:rPr lang="en-GB" sz="1800" i="1" dirty="0"/>
            </a:br>
            <a:r>
              <a:rPr lang="en-GB" sz="4400" dirty="0"/>
              <a:t>The SCW Learning Outcomes</a:t>
            </a:r>
            <a:br>
              <a:rPr lang="en-GB" sz="1800" i="1" dirty="0"/>
            </a:br>
            <a:br>
              <a:rPr lang="en-GB" dirty="0"/>
            </a:br>
            <a:br>
              <a:rPr lang="en-GB" dirty="0"/>
            </a:br>
            <a:endParaRPr lang="en-GB" dirty="0"/>
          </a:p>
        </p:txBody>
      </p:sp>
      <p:sp>
        <p:nvSpPr>
          <p:cNvPr id="3" name="Content Placeholder 2">
            <a:extLst>
              <a:ext uri="{FF2B5EF4-FFF2-40B4-BE49-F238E27FC236}">
                <a16:creationId xmlns:a16="http://schemas.microsoft.com/office/drawing/2014/main" id="{007AEE4D-5A29-4A63-B3FB-274C40FF1D68}"/>
              </a:ext>
            </a:extLst>
          </p:cNvPr>
          <p:cNvSpPr>
            <a:spLocks noGrp="1"/>
          </p:cNvSpPr>
          <p:nvPr>
            <p:ph idx="1"/>
          </p:nvPr>
        </p:nvSpPr>
        <p:spPr>
          <a:xfrm>
            <a:off x="1058779" y="1440493"/>
            <a:ext cx="9964125" cy="4968246"/>
          </a:xfrm>
        </p:spPr>
        <p:txBody>
          <a:bodyPr/>
          <a:lstStyle/>
          <a:p>
            <a:pPr lvl="0" hangingPunct="0"/>
            <a:r>
              <a:rPr lang="en-GB" sz="3000" dirty="0"/>
              <a:t>Applying analysis in assessment to inform interventions;</a:t>
            </a:r>
          </a:p>
          <a:p>
            <a:pPr lvl="0" hangingPunct="0"/>
            <a:r>
              <a:rPr lang="en-GB" sz="3000" dirty="0"/>
              <a:t>Working collaboratively with people in need of care and support, their carers</a:t>
            </a:r>
            <a:r>
              <a:rPr lang="en-GB" sz="3000" i="1" dirty="0"/>
              <a:t> </a:t>
            </a:r>
            <a:r>
              <a:rPr lang="en-GB" sz="3000" dirty="0"/>
              <a:t>and other professionals;</a:t>
            </a:r>
          </a:p>
          <a:p>
            <a:pPr lvl="0" hangingPunct="0"/>
            <a:r>
              <a:rPr lang="en-GB" sz="3000" dirty="0"/>
              <a:t>Intervention and application of professional judgement in increasingly complex situations.</a:t>
            </a:r>
          </a:p>
          <a:p>
            <a:pPr marL="0" indent="0">
              <a:buNone/>
            </a:pPr>
            <a:r>
              <a:rPr lang="en-GB" sz="3000" dirty="0"/>
              <a:t>You must cover all three of the above learning outcomes in this task </a:t>
            </a:r>
            <a:r>
              <a:rPr lang="en-GB" sz="3000" i="1" dirty="0"/>
              <a:t>(see appendix 6 of the handbook for more detail).</a:t>
            </a:r>
          </a:p>
          <a:p>
            <a:pPr marL="0" indent="0">
              <a:buNone/>
            </a:pPr>
            <a:endParaRPr lang="en-GB" dirty="0"/>
          </a:p>
        </p:txBody>
      </p:sp>
      <p:sp>
        <p:nvSpPr>
          <p:cNvPr id="4" name="Slide Number Placeholder 3">
            <a:extLst>
              <a:ext uri="{FF2B5EF4-FFF2-40B4-BE49-F238E27FC236}">
                <a16:creationId xmlns:a16="http://schemas.microsoft.com/office/drawing/2014/main" id="{6070EC54-8211-4632-92BA-1123B271F04B}"/>
              </a:ext>
            </a:extLst>
          </p:cNvPr>
          <p:cNvSpPr>
            <a:spLocks noGrp="1"/>
          </p:cNvSpPr>
          <p:nvPr>
            <p:ph type="sldNum" sz="quarter" idx="12"/>
          </p:nvPr>
        </p:nvSpPr>
        <p:spPr/>
        <p:txBody>
          <a:bodyPr/>
          <a:lstStyle/>
          <a:p>
            <a:fld id="{1E2FB795-8CD3-4813-9C65-0932CECE18E1}" type="slidenum">
              <a:rPr lang="en-GB" smtClean="0"/>
              <a:pPr/>
              <a:t>22</a:t>
            </a:fld>
            <a:endParaRPr lang="en-GB"/>
          </a:p>
        </p:txBody>
      </p:sp>
    </p:spTree>
    <p:extLst>
      <p:ext uri="{BB962C8B-B14F-4D97-AF65-F5344CB8AC3E}">
        <p14:creationId xmlns:p14="http://schemas.microsoft.com/office/powerpoint/2010/main" val="13054037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365126"/>
            <a:ext cx="7886700" cy="808917"/>
          </a:xfrm>
        </p:spPr>
        <p:txBody>
          <a:bodyPr>
            <a:normAutofit/>
          </a:bodyPr>
          <a:lstStyle/>
          <a:p>
            <a:pPr algn="ctr"/>
            <a:r>
              <a:rPr lang="en-GB" sz="4000" dirty="0"/>
              <a:t>Task 1 part a - The Question</a:t>
            </a:r>
          </a:p>
        </p:txBody>
      </p:sp>
      <p:sp>
        <p:nvSpPr>
          <p:cNvPr id="3" name="Content Placeholder 2"/>
          <p:cNvSpPr>
            <a:spLocks noGrp="1"/>
          </p:cNvSpPr>
          <p:nvPr>
            <p:ph idx="1"/>
          </p:nvPr>
        </p:nvSpPr>
        <p:spPr>
          <a:xfrm>
            <a:off x="1058779" y="1377244"/>
            <a:ext cx="9769642" cy="5115630"/>
          </a:xfrm>
        </p:spPr>
        <p:txBody>
          <a:bodyPr>
            <a:normAutofit/>
          </a:bodyPr>
          <a:lstStyle/>
          <a:p>
            <a:r>
              <a:rPr lang="en-GB" sz="2800" dirty="0"/>
              <a:t>Using a reflective model critically reflect on your professional development since qualifying as a social worker </a:t>
            </a:r>
          </a:p>
          <a:p>
            <a:r>
              <a:rPr lang="en-GB" sz="2800" dirty="0"/>
              <a:t>Make reference to the supervision, training, learning and research that has impacted on your work </a:t>
            </a:r>
          </a:p>
          <a:p>
            <a:r>
              <a:rPr lang="en-GB" sz="2800" dirty="0"/>
              <a:t>Based on this and continuing to use a reflective model outline what you have identified and agreed with your manager and/or mentor for your development over the coming 12 months</a:t>
            </a:r>
          </a:p>
          <a:p>
            <a:r>
              <a:rPr lang="en-GB" sz="2800" dirty="0"/>
              <a:t>You must demonstrate how you intend to meet all of the three learning outcomes.</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23</a:t>
            </a:fld>
            <a:endParaRPr lang="en-GB"/>
          </a:p>
        </p:txBody>
      </p:sp>
    </p:spTree>
    <p:extLst>
      <p:ext uri="{BB962C8B-B14F-4D97-AF65-F5344CB8AC3E}">
        <p14:creationId xmlns:p14="http://schemas.microsoft.com/office/powerpoint/2010/main" val="18482981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B0EFA-C2AE-456A-B863-63C4672746AA}"/>
              </a:ext>
            </a:extLst>
          </p:cNvPr>
          <p:cNvSpPr>
            <a:spLocks noGrp="1"/>
          </p:cNvSpPr>
          <p:nvPr>
            <p:ph type="title"/>
          </p:nvPr>
        </p:nvSpPr>
        <p:spPr>
          <a:xfrm>
            <a:off x="1119431" y="332657"/>
            <a:ext cx="9865895" cy="1224136"/>
          </a:xfrm>
        </p:spPr>
        <p:txBody>
          <a:bodyPr>
            <a:noAutofit/>
          </a:bodyPr>
          <a:lstStyle/>
          <a:p>
            <a:r>
              <a:rPr lang="en-GB" sz="4000" dirty="0"/>
              <a:t>Making a Start - P</a:t>
            </a:r>
            <a:r>
              <a:rPr lang="en-GB" sz="4000" b="1" dirty="0"/>
              <a:t>rofessional Development Since Qualifying</a:t>
            </a:r>
            <a:r>
              <a:rPr lang="en-GB" sz="4000" dirty="0"/>
              <a:t> </a:t>
            </a:r>
          </a:p>
        </p:txBody>
      </p:sp>
      <p:sp>
        <p:nvSpPr>
          <p:cNvPr id="3" name="Content Placeholder 2">
            <a:extLst>
              <a:ext uri="{FF2B5EF4-FFF2-40B4-BE49-F238E27FC236}">
                <a16:creationId xmlns:a16="http://schemas.microsoft.com/office/drawing/2014/main" id="{C9C433C1-7954-4BAC-B48B-94C5C193CBDE}"/>
              </a:ext>
            </a:extLst>
          </p:cNvPr>
          <p:cNvSpPr>
            <a:spLocks noGrp="1"/>
          </p:cNvSpPr>
          <p:nvPr>
            <p:ph idx="1"/>
          </p:nvPr>
        </p:nvSpPr>
        <p:spPr>
          <a:xfrm>
            <a:off x="1022683" y="1684421"/>
            <a:ext cx="9962643" cy="4724318"/>
          </a:xfrm>
        </p:spPr>
        <p:txBody>
          <a:bodyPr/>
          <a:lstStyle/>
          <a:p>
            <a:pPr marL="457200" indent="-457200"/>
            <a:r>
              <a:rPr lang="en-GB" sz="2900" dirty="0"/>
              <a:t>It may help you to consider the first part of the Task 1 part a question as the introduction to the task. </a:t>
            </a:r>
          </a:p>
          <a:p>
            <a:pPr marL="0" indent="0">
              <a:buNone/>
            </a:pPr>
            <a:r>
              <a:rPr lang="en-GB" sz="2900" dirty="0"/>
              <a:t>In answering this you could consider:</a:t>
            </a:r>
          </a:p>
          <a:p>
            <a:r>
              <a:rPr lang="en-GB" sz="2900" dirty="0"/>
              <a:t>What have been the main areas of learning and development since qualifying for you e.g. where has you confidence and competence grown and developed?</a:t>
            </a:r>
          </a:p>
          <a:p>
            <a:r>
              <a:rPr lang="en-GB" sz="2900" dirty="0"/>
              <a:t>What has/hasn’t supported you in this e.g. supervision, training, learning and research.</a:t>
            </a:r>
          </a:p>
          <a:p>
            <a:endParaRPr lang="en-GB" dirty="0"/>
          </a:p>
          <a:p>
            <a:endParaRPr lang="en-GB" dirty="0"/>
          </a:p>
        </p:txBody>
      </p:sp>
      <p:sp>
        <p:nvSpPr>
          <p:cNvPr id="4" name="Slide Number Placeholder 3">
            <a:extLst>
              <a:ext uri="{FF2B5EF4-FFF2-40B4-BE49-F238E27FC236}">
                <a16:creationId xmlns:a16="http://schemas.microsoft.com/office/drawing/2014/main" id="{42FD93BC-A776-4859-B50D-219CBA19D9AF}"/>
              </a:ext>
            </a:extLst>
          </p:cNvPr>
          <p:cNvSpPr>
            <a:spLocks noGrp="1"/>
          </p:cNvSpPr>
          <p:nvPr>
            <p:ph type="sldNum" sz="quarter" idx="12"/>
          </p:nvPr>
        </p:nvSpPr>
        <p:spPr/>
        <p:txBody>
          <a:bodyPr/>
          <a:lstStyle/>
          <a:p>
            <a:fld id="{1E2FB795-8CD3-4813-9C65-0932CECE18E1}" type="slidenum">
              <a:rPr lang="en-GB" smtClean="0"/>
              <a:pPr/>
              <a:t>24</a:t>
            </a:fld>
            <a:endParaRPr lang="en-GB"/>
          </a:p>
        </p:txBody>
      </p:sp>
    </p:spTree>
    <p:extLst>
      <p:ext uri="{BB962C8B-B14F-4D97-AF65-F5344CB8AC3E}">
        <p14:creationId xmlns:p14="http://schemas.microsoft.com/office/powerpoint/2010/main" val="22617776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09863" y="348916"/>
            <a:ext cx="9329487" cy="661737"/>
          </a:xfrm>
        </p:spPr>
        <p:txBody>
          <a:bodyPr>
            <a:noAutofit/>
          </a:bodyPr>
          <a:lstStyle/>
          <a:p>
            <a:pPr algn="ctr"/>
            <a:r>
              <a:rPr lang="en-GB" sz="3600" dirty="0"/>
              <a:t>Making a Start – Future Development</a:t>
            </a:r>
          </a:p>
        </p:txBody>
      </p:sp>
      <p:sp>
        <p:nvSpPr>
          <p:cNvPr id="2" name="Content Placeholder 1"/>
          <p:cNvSpPr>
            <a:spLocks noGrp="1"/>
          </p:cNvSpPr>
          <p:nvPr>
            <p:ph idx="1"/>
          </p:nvPr>
        </p:nvSpPr>
        <p:spPr>
          <a:xfrm>
            <a:off x="601579" y="1203158"/>
            <a:ext cx="10927905" cy="4981074"/>
          </a:xfrm>
        </p:spPr>
        <p:txBody>
          <a:bodyPr>
            <a:normAutofit fontScale="92500" lnSpcReduction="10000"/>
          </a:bodyPr>
          <a:lstStyle/>
          <a:p>
            <a:pPr marL="0" indent="0">
              <a:buNone/>
            </a:pPr>
            <a:r>
              <a:rPr lang="en-GB" sz="2600" dirty="0"/>
              <a:t>In relation to your professional development over the course of the next year identify areas in which you need/want to develop your skills and knowledge.</a:t>
            </a:r>
          </a:p>
          <a:p>
            <a:pPr marL="0" indent="0">
              <a:buNone/>
            </a:pPr>
            <a:r>
              <a:rPr lang="en-GB" sz="2600" dirty="0"/>
              <a:t>When answering this question you may want to consider:</a:t>
            </a:r>
          </a:p>
          <a:p>
            <a:r>
              <a:rPr lang="en-GB" sz="2600" dirty="0"/>
              <a:t>What would support you to become a more confident, competent and resilient practitioner? </a:t>
            </a:r>
          </a:p>
          <a:p>
            <a:r>
              <a:rPr lang="en-GB" sz="2600" dirty="0"/>
              <a:t>Are there any barriers/obstacles to you doing this?</a:t>
            </a:r>
          </a:p>
          <a:p>
            <a:r>
              <a:rPr lang="en-GB" sz="2600" dirty="0"/>
              <a:t>What is important to you?</a:t>
            </a:r>
          </a:p>
          <a:p>
            <a:r>
              <a:rPr lang="en-GB" sz="2600" dirty="0"/>
              <a:t>What areas of your development do you think will be important for the individuals/families you work with and other professional you work with?</a:t>
            </a:r>
          </a:p>
          <a:p>
            <a:r>
              <a:rPr lang="en-GB" sz="2600" dirty="0"/>
              <a:t>How will you address these learning needs?</a:t>
            </a:r>
          </a:p>
          <a:p>
            <a:r>
              <a:rPr lang="en-GB" sz="2600" dirty="0"/>
              <a:t>Link this clearly to each of the three learning outcomes.</a:t>
            </a:r>
          </a:p>
          <a:p>
            <a:endParaRPr lang="en-GB" sz="2400" dirty="0">
              <a:highlight>
                <a:srgbClr val="FFFF00"/>
              </a:highlight>
            </a:endParaRPr>
          </a:p>
        </p:txBody>
      </p:sp>
      <p:sp>
        <p:nvSpPr>
          <p:cNvPr id="3" name="Slide Number Placeholder 2"/>
          <p:cNvSpPr>
            <a:spLocks noGrp="1"/>
          </p:cNvSpPr>
          <p:nvPr>
            <p:ph type="sldNum" sz="quarter" idx="12"/>
          </p:nvPr>
        </p:nvSpPr>
        <p:spPr/>
        <p:txBody>
          <a:bodyPr/>
          <a:lstStyle/>
          <a:p>
            <a:fld id="{1E2FB795-8CD3-4813-9C65-0932CECE18E1}" type="slidenum">
              <a:rPr lang="en-GB" smtClean="0"/>
              <a:pPr/>
              <a:t>25</a:t>
            </a:fld>
            <a:endParaRPr lang="en-GB"/>
          </a:p>
        </p:txBody>
      </p:sp>
    </p:spTree>
    <p:extLst>
      <p:ext uri="{BB962C8B-B14F-4D97-AF65-F5344CB8AC3E}">
        <p14:creationId xmlns:p14="http://schemas.microsoft.com/office/powerpoint/2010/main" val="10366090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372979"/>
            <a:ext cx="7886700" cy="601579"/>
          </a:xfrm>
        </p:spPr>
        <p:txBody>
          <a:bodyPr>
            <a:normAutofit fontScale="90000"/>
          </a:bodyPr>
          <a:lstStyle/>
          <a:p>
            <a:pPr algn="ctr"/>
            <a:r>
              <a:rPr lang="en-GB" sz="4000" dirty="0"/>
              <a:t>Hints and Tips</a:t>
            </a:r>
          </a:p>
        </p:txBody>
      </p:sp>
      <p:sp>
        <p:nvSpPr>
          <p:cNvPr id="3" name="Content Placeholder 2"/>
          <p:cNvSpPr>
            <a:spLocks noGrp="1"/>
          </p:cNvSpPr>
          <p:nvPr>
            <p:ph idx="1"/>
          </p:nvPr>
        </p:nvSpPr>
        <p:spPr>
          <a:xfrm>
            <a:off x="854242" y="1104815"/>
            <a:ext cx="10544443" cy="5303924"/>
          </a:xfrm>
        </p:spPr>
        <p:txBody>
          <a:bodyPr>
            <a:normAutofit fontScale="92500" lnSpcReduction="10000"/>
          </a:bodyPr>
          <a:lstStyle/>
          <a:p>
            <a:r>
              <a:rPr lang="en-GB" sz="2600" dirty="0"/>
              <a:t>Your professional development requirements will be unique to you, though there may be some common themes </a:t>
            </a:r>
          </a:p>
          <a:p>
            <a:r>
              <a:rPr lang="en-GB" sz="2600" dirty="0"/>
              <a:t>You need to reflect on something under each of the three SCW learning outcomes </a:t>
            </a:r>
          </a:p>
          <a:p>
            <a:r>
              <a:rPr lang="en-GB" sz="2600" dirty="0"/>
              <a:t>Remember you will be looking back on this in Task 1 part b at the end of the portfolio, think carefully about what is achievable, keep it focused and realistic</a:t>
            </a:r>
          </a:p>
          <a:p>
            <a:r>
              <a:rPr lang="en-GB" sz="2600" dirty="0"/>
              <a:t>Be creative include training, supervision and research but also consider other learning methods relevant to you e.g. shadowing, peer support, team meeting etc. </a:t>
            </a:r>
          </a:p>
          <a:p>
            <a:r>
              <a:rPr lang="en-GB" sz="2600" dirty="0"/>
              <a:t>Consider your own learning style and how best you can meet this need in relation to these outcomes e.g. observing, having a go, researching, discussing etc. </a:t>
            </a:r>
          </a:p>
          <a:p>
            <a:r>
              <a:rPr lang="en-GB" sz="2600" dirty="0"/>
              <a:t>You do need to provide academic references in this section and must use a referenced reflective model.</a:t>
            </a:r>
          </a:p>
          <a:p>
            <a:pPr marL="109537" indent="0">
              <a:buNone/>
            </a:pPr>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26</a:t>
            </a:fld>
            <a:endParaRPr lang="en-GB"/>
          </a:p>
        </p:txBody>
      </p:sp>
      <p:pic>
        <p:nvPicPr>
          <p:cNvPr id="4098" name="Picture 2" descr="Image result for top tip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87789" y="53979"/>
            <a:ext cx="1528058" cy="13537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65878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365127"/>
            <a:ext cx="7886700" cy="975642"/>
          </a:xfrm>
        </p:spPr>
        <p:txBody>
          <a:bodyPr>
            <a:normAutofit/>
          </a:bodyPr>
          <a:lstStyle/>
          <a:p>
            <a:pPr algn="ctr"/>
            <a:r>
              <a:rPr lang="en-GB" sz="3600" dirty="0">
                <a:effectLst>
                  <a:outerShdw blurRad="38100" dist="38100" dir="2700000" algn="tl">
                    <a:srgbClr val="000000">
                      <a:alpha val="43137"/>
                    </a:srgbClr>
                  </a:outerShdw>
                </a:effectLst>
              </a:rPr>
              <a:t>Levels of Reflective Writing </a:t>
            </a:r>
            <a:br>
              <a:rPr lang="en-GB" sz="3600" dirty="0">
                <a:effectLst>
                  <a:outerShdw blurRad="38100" dist="38100" dir="2700000" algn="tl">
                    <a:srgbClr val="000000">
                      <a:alpha val="43137"/>
                    </a:srgbClr>
                  </a:outerShdw>
                </a:effectLst>
              </a:rPr>
            </a:br>
            <a:r>
              <a:rPr lang="en-GB" sz="1600" dirty="0">
                <a:effectLst>
                  <a:outerShdw blurRad="38100" dist="38100" dir="2700000" algn="tl">
                    <a:srgbClr val="000000">
                      <a:alpha val="43137"/>
                    </a:srgbClr>
                  </a:outerShdw>
                </a:effectLst>
              </a:rPr>
              <a:t>(Hatton and Smith 1995)</a:t>
            </a:r>
          </a:p>
        </p:txBody>
      </p:sp>
      <p:sp>
        <p:nvSpPr>
          <p:cNvPr id="3" name="Content Placeholder 2"/>
          <p:cNvSpPr>
            <a:spLocks noGrp="1"/>
          </p:cNvSpPr>
          <p:nvPr>
            <p:ph idx="1"/>
          </p:nvPr>
        </p:nvSpPr>
        <p:spPr>
          <a:xfrm>
            <a:off x="926433" y="1340770"/>
            <a:ext cx="10070430" cy="4819398"/>
          </a:xfrm>
        </p:spPr>
        <p:txBody>
          <a:bodyPr>
            <a:noAutofit/>
          </a:bodyPr>
          <a:lstStyle/>
          <a:p>
            <a:r>
              <a:rPr lang="en-GB" sz="2800" b="1" dirty="0"/>
              <a:t>Descriptive</a:t>
            </a:r>
          </a:p>
          <a:p>
            <a:r>
              <a:rPr lang="en-GB" sz="2800" b="1" dirty="0"/>
              <a:t>Descriptive reflective</a:t>
            </a:r>
            <a:r>
              <a:rPr lang="en-GB" sz="2800" dirty="0"/>
              <a:t>: description of events with some deeper consideration</a:t>
            </a:r>
          </a:p>
          <a:p>
            <a:r>
              <a:rPr lang="en-GB" sz="2800" b="1" dirty="0"/>
              <a:t>Dialogic reflective</a:t>
            </a:r>
            <a:r>
              <a:rPr lang="en-GB" sz="2800" dirty="0"/>
              <a:t>: steps back from the situation, explores own role and hypothesise about what could have been done differently. Analyse the situation making wider links and exploring different perspectives </a:t>
            </a:r>
          </a:p>
          <a:p>
            <a:r>
              <a:rPr lang="en-GB" sz="2800" b="1" dirty="0"/>
              <a:t>Critically reflective</a:t>
            </a:r>
            <a:r>
              <a:rPr lang="en-GB" sz="2800" dirty="0"/>
              <a:t>: as above but also shows consideration of socio-political context (particularly power)</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27</a:t>
            </a:fld>
            <a:endParaRPr lang="en-GB"/>
          </a:p>
        </p:txBody>
      </p:sp>
      <p:pic>
        <p:nvPicPr>
          <p:cNvPr id="6" name="Picture 5"/>
          <p:cNvPicPr>
            <a:picLocks noChangeAspect="1"/>
          </p:cNvPicPr>
          <p:nvPr/>
        </p:nvPicPr>
        <p:blipFill>
          <a:blip r:embed="rId3"/>
          <a:stretch>
            <a:fillRect/>
          </a:stretch>
        </p:blipFill>
        <p:spPr>
          <a:xfrm>
            <a:off x="9688512" y="0"/>
            <a:ext cx="2483211" cy="1565104"/>
          </a:xfrm>
          <a:prstGeom prst="rect">
            <a:avLst/>
          </a:prstGeom>
        </p:spPr>
      </p:pic>
    </p:spTree>
    <p:extLst>
      <p:ext uri="{BB962C8B-B14F-4D97-AF65-F5344CB8AC3E}">
        <p14:creationId xmlns:p14="http://schemas.microsoft.com/office/powerpoint/2010/main" val="26712918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6589" y="478724"/>
            <a:ext cx="9757611" cy="880843"/>
          </a:xfrm>
        </p:spPr>
        <p:txBody>
          <a:bodyPr>
            <a:normAutofit fontScale="90000"/>
          </a:bodyPr>
          <a:lstStyle/>
          <a:p>
            <a:pPr algn="ctr"/>
            <a:r>
              <a:rPr lang="en-GB" b="1" dirty="0"/>
              <a:t>The DEAL Model of Reflective </a:t>
            </a:r>
            <a:r>
              <a:rPr lang="en-GB" dirty="0"/>
              <a:t>W</a:t>
            </a:r>
            <a:r>
              <a:rPr lang="en-GB" b="1" dirty="0"/>
              <a:t>riting</a:t>
            </a:r>
            <a:br>
              <a:rPr lang="en-GB" dirty="0"/>
            </a:br>
            <a:r>
              <a:rPr lang="en-GB" sz="1600" dirty="0"/>
              <a:t>Ash and Clayton (2004) adapted by Lay and McGuire (2010)</a:t>
            </a:r>
          </a:p>
        </p:txBody>
      </p:sp>
      <p:sp>
        <p:nvSpPr>
          <p:cNvPr id="3" name="Content Placeholder 2"/>
          <p:cNvSpPr>
            <a:spLocks noGrp="1"/>
          </p:cNvSpPr>
          <p:nvPr>
            <p:ph idx="1"/>
          </p:nvPr>
        </p:nvSpPr>
        <p:spPr>
          <a:xfrm>
            <a:off x="986589" y="1491916"/>
            <a:ext cx="10034337" cy="4916823"/>
          </a:xfrm>
        </p:spPr>
        <p:txBody>
          <a:bodyPr>
            <a:normAutofit/>
          </a:bodyPr>
          <a:lstStyle/>
          <a:p>
            <a:pPr marL="457200" indent="-457200"/>
            <a:r>
              <a:rPr lang="en-GB" sz="2800" dirty="0"/>
              <a:t>D</a:t>
            </a:r>
            <a:r>
              <a:rPr lang="en-GB" sz="2400" dirty="0"/>
              <a:t>escribe the experience. Provide details on the event or activity that you are going to reflect on </a:t>
            </a:r>
          </a:p>
          <a:p>
            <a:pPr marL="457200" indent="-457200"/>
            <a:r>
              <a:rPr lang="en-GB" sz="2800" dirty="0"/>
              <a:t>E</a:t>
            </a:r>
            <a:r>
              <a:rPr lang="en-GB" sz="2400" dirty="0"/>
              <a:t>xamine the experience. Through a lens which integrates personal experience and academic content. Do this using assumption analysis, contextual awareness, imaginative speculation and reflective scepticism, analyse the experience </a:t>
            </a:r>
            <a:r>
              <a:rPr lang="en-US" sz="1200" dirty="0"/>
              <a:t>(Brookfield 1998, slide 19)</a:t>
            </a:r>
            <a:endParaRPr lang="en-GB" sz="1200" dirty="0"/>
          </a:p>
          <a:p>
            <a:pPr marL="457200" indent="-457200"/>
            <a:r>
              <a:rPr lang="en-GB" sz="2800" dirty="0"/>
              <a:t>A</a:t>
            </a:r>
            <a:r>
              <a:rPr lang="en-GB" sz="2400" dirty="0"/>
              <a:t>rticulate your </a:t>
            </a:r>
            <a:r>
              <a:rPr lang="en-GB" sz="2800" dirty="0"/>
              <a:t>L</a:t>
            </a:r>
            <a:r>
              <a:rPr lang="en-GB" sz="2400" dirty="0"/>
              <a:t>earning by responding to the reflective model you have used</a:t>
            </a:r>
          </a:p>
          <a:p>
            <a:pPr marL="0" indent="0">
              <a:buNone/>
            </a:pPr>
            <a:r>
              <a:rPr lang="en-GB" sz="2400" dirty="0"/>
              <a:t>For example:  What did I learn? How did I learn it? Why does it matter to me as a social worker? What will I do in future social work practice in light of this learning?</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28</a:t>
            </a:fld>
            <a:endParaRPr lang="en-GB"/>
          </a:p>
        </p:txBody>
      </p:sp>
      <p:pic>
        <p:nvPicPr>
          <p:cNvPr id="6146" name="Picture 2" descr="Image result for micro scope imag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38874" y="84136"/>
            <a:ext cx="1952515" cy="19612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8211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1758" y="273050"/>
            <a:ext cx="10150641" cy="1143000"/>
          </a:xfrm>
        </p:spPr>
        <p:txBody>
          <a:bodyPr>
            <a:normAutofit/>
          </a:bodyPr>
          <a:lstStyle/>
          <a:p>
            <a:r>
              <a:rPr lang="en-GB" sz="4000" dirty="0"/>
              <a:t>Questions to Aid Critical Reflection</a:t>
            </a:r>
          </a:p>
        </p:txBody>
      </p:sp>
      <p:sp>
        <p:nvSpPr>
          <p:cNvPr id="3" name="Content Placeholder 2"/>
          <p:cNvSpPr>
            <a:spLocks noGrp="1"/>
          </p:cNvSpPr>
          <p:nvPr>
            <p:ph sz="quarter" idx="2"/>
          </p:nvPr>
        </p:nvSpPr>
        <p:spPr>
          <a:xfrm>
            <a:off x="938463" y="1444295"/>
            <a:ext cx="5058054" cy="5052758"/>
          </a:xfrm>
        </p:spPr>
        <p:txBody>
          <a:bodyPr>
            <a:normAutofit fontScale="92500" lnSpcReduction="20000"/>
          </a:bodyPr>
          <a:lstStyle/>
          <a:p>
            <a:pPr marL="0" indent="0">
              <a:buNone/>
            </a:pPr>
            <a:r>
              <a:rPr lang="en-GB" sz="2800" dirty="0"/>
              <a:t>What does my account imply about:</a:t>
            </a:r>
          </a:p>
          <a:p>
            <a:r>
              <a:rPr lang="en-GB" sz="2800" dirty="0"/>
              <a:t>My basic ideals or values</a:t>
            </a:r>
          </a:p>
          <a:p>
            <a:r>
              <a:rPr lang="en-GB" sz="2800" dirty="0"/>
              <a:t>My beliefs ideals or values</a:t>
            </a:r>
          </a:p>
          <a:p>
            <a:r>
              <a:rPr lang="en-GB" sz="2800" dirty="0"/>
              <a:t>My view of myself and other people</a:t>
            </a:r>
          </a:p>
          <a:p>
            <a:r>
              <a:rPr lang="en-GB" sz="2800" dirty="0"/>
              <a:t>What I believe about professionalism</a:t>
            </a:r>
          </a:p>
        </p:txBody>
      </p:sp>
      <p:sp>
        <p:nvSpPr>
          <p:cNvPr id="5" name="Content Placeholder 4"/>
          <p:cNvSpPr>
            <a:spLocks noGrp="1"/>
          </p:cNvSpPr>
          <p:nvPr>
            <p:ph sz="quarter" idx="4"/>
          </p:nvPr>
        </p:nvSpPr>
        <p:spPr>
          <a:xfrm>
            <a:off x="6193369" y="1416051"/>
            <a:ext cx="5236632" cy="5052758"/>
          </a:xfrm>
        </p:spPr>
        <p:txBody>
          <a:bodyPr>
            <a:normAutofit fontScale="92500" lnSpcReduction="20000"/>
          </a:bodyPr>
          <a:lstStyle/>
          <a:p>
            <a:pPr marL="0" indent="0">
              <a:spcAft>
                <a:spcPts val="500"/>
              </a:spcAft>
              <a:buNone/>
            </a:pPr>
            <a:r>
              <a:rPr lang="en-GB" sz="2600" dirty="0"/>
              <a:t>Context:</a:t>
            </a:r>
          </a:p>
          <a:p>
            <a:pPr>
              <a:spcAft>
                <a:spcPts val="500"/>
              </a:spcAft>
            </a:pPr>
            <a:r>
              <a:rPr lang="en-GB" sz="2600" dirty="0"/>
              <a:t>Risk, uncertainty, changeability, complexity</a:t>
            </a:r>
          </a:p>
          <a:p>
            <a:pPr>
              <a:spcAft>
                <a:spcPts val="500"/>
              </a:spcAft>
            </a:pPr>
            <a:r>
              <a:rPr lang="en-GB" sz="2600" dirty="0"/>
              <a:t>Practice must deal with unpredictability</a:t>
            </a:r>
          </a:p>
          <a:p>
            <a:pPr>
              <a:spcAft>
                <a:spcPts val="500"/>
              </a:spcAft>
            </a:pPr>
            <a:r>
              <a:rPr lang="en-GB" sz="2600" dirty="0"/>
              <a:t>Challenge to abstract theories which are inadequate for professional practice</a:t>
            </a:r>
          </a:p>
          <a:p>
            <a:pPr>
              <a:spcAft>
                <a:spcPts val="500"/>
              </a:spcAft>
            </a:pPr>
            <a:r>
              <a:rPr lang="en-GB" sz="2600" dirty="0"/>
              <a:t>Challenges presented to social work valued by economic considerations</a:t>
            </a:r>
          </a:p>
          <a:p>
            <a:pPr>
              <a:spcAft>
                <a:spcPts val="500"/>
              </a:spcAft>
            </a:pPr>
            <a:r>
              <a:rPr lang="en-GB" sz="2600" dirty="0"/>
              <a:t>Practice knowledge must be remade in relation to changing contexts</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29</a:t>
            </a:fld>
            <a:endParaRPr lang="en-GB"/>
          </a:p>
        </p:txBody>
      </p:sp>
      <p:pic>
        <p:nvPicPr>
          <p:cNvPr id="7" name="Picture 6"/>
          <p:cNvPicPr>
            <a:picLocks noChangeAspect="1"/>
          </p:cNvPicPr>
          <p:nvPr/>
        </p:nvPicPr>
        <p:blipFill>
          <a:blip r:embed="rId3"/>
          <a:stretch>
            <a:fillRect/>
          </a:stretch>
        </p:blipFill>
        <p:spPr>
          <a:xfrm>
            <a:off x="0" y="4281460"/>
            <a:ext cx="4114800" cy="2576539"/>
          </a:xfrm>
          <a:prstGeom prst="rect">
            <a:avLst/>
          </a:prstGeom>
        </p:spPr>
      </p:pic>
    </p:spTree>
    <p:extLst>
      <p:ext uri="{BB962C8B-B14F-4D97-AF65-F5344CB8AC3E}">
        <p14:creationId xmlns:p14="http://schemas.microsoft.com/office/powerpoint/2010/main" val="24678723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179094"/>
            <a:ext cx="10972800" cy="236955"/>
          </a:xfrm>
        </p:spPr>
        <p:txBody>
          <a:bodyPr>
            <a:normAutofit fontScale="90000"/>
          </a:bodyPr>
          <a:lstStyle/>
          <a:p>
            <a:pPr algn="ctr"/>
            <a:r>
              <a:rPr lang="en-GB" sz="4400" dirty="0"/>
              <a:t>Helpful Words and Phrases that Encourage </a:t>
            </a:r>
            <a:br>
              <a:rPr lang="en-GB" sz="4400" dirty="0"/>
            </a:br>
            <a:r>
              <a:rPr lang="en-GB" sz="4400" dirty="0"/>
              <a:t>Reflective Writing</a:t>
            </a:r>
            <a:br>
              <a:rPr lang="en-GB" dirty="0"/>
            </a:br>
            <a:r>
              <a:rPr lang="en-GB" dirty="0"/>
              <a:t> </a:t>
            </a:r>
          </a:p>
        </p:txBody>
      </p:sp>
      <p:sp>
        <p:nvSpPr>
          <p:cNvPr id="3" name="Content Placeholder 2"/>
          <p:cNvSpPr>
            <a:spLocks noGrp="1"/>
          </p:cNvSpPr>
          <p:nvPr>
            <p:ph sz="quarter" idx="2"/>
          </p:nvPr>
        </p:nvSpPr>
        <p:spPr>
          <a:xfrm>
            <a:off x="609600" y="1732545"/>
            <a:ext cx="5386917" cy="4776539"/>
          </a:xfrm>
        </p:spPr>
        <p:txBody>
          <a:bodyPr>
            <a:normAutofit lnSpcReduction="10000"/>
          </a:bodyPr>
          <a:lstStyle/>
          <a:p>
            <a:pPr marL="0" indent="0">
              <a:buNone/>
            </a:pPr>
            <a:r>
              <a:rPr lang="en-GB" sz="2600" dirty="0"/>
              <a:t>Some words and phrases that may help you write reflectively:</a:t>
            </a:r>
          </a:p>
          <a:p>
            <a:r>
              <a:rPr lang="en-GB" sz="2600" dirty="0"/>
              <a:t>Previously, at the time, initially, subsequently, later, at first….</a:t>
            </a:r>
          </a:p>
          <a:p>
            <a:r>
              <a:rPr lang="en-GB" sz="2600" dirty="0"/>
              <a:t>Thought (did not think)</a:t>
            </a:r>
          </a:p>
          <a:p>
            <a:r>
              <a:rPr lang="en-GB" sz="2600" dirty="0"/>
              <a:t>Felt (did not feel)</a:t>
            </a:r>
          </a:p>
          <a:p>
            <a:r>
              <a:rPr lang="en-GB" sz="2600" dirty="0"/>
              <a:t>Knew (did not know) </a:t>
            </a:r>
          </a:p>
          <a:p>
            <a:r>
              <a:rPr lang="en-GB" sz="2600" dirty="0"/>
              <a:t>Noticed (did not notice)</a:t>
            </a:r>
          </a:p>
          <a:p>
            <a:r>
              <a:rPr lang="en-GB" sz="2600" dirty="0"/>
              <a:t>Questioned (did not question)</a:t>
            </a:r>
          </a:p>
          <a:p>
            <a:r>
              <a:rPr lang="en-GB" sz="2600" dirty="0"/>
              <a:t>Realised (did not realise).</a:t>
            </a:r>
          </a:p>
          <a:p>
            <a:pPr marL="0" indent="0">
              <a:buNone/>
            </a:pPr>
            <a:endParaRPr lang="en-GB" dirty="0"/>
          </a:p>
          <a:p>
            <a:endParaRPr lang="en-GB" dirty="0"/>
          </a:p>
        </p:txBody>
      </p:sp>
      <p:sp>
        <p:nvSpPr>
          <p:cNvPr id="5" name="Content Placeholder 4"/>
          <p:cNvSpPr>
            <a:spLocks noGrp="1"/>
          </p:cNvSpPr>
          <p:nvPr>
            <p:ph sz="quarter" idx="4"/>
          </p:nvPr>
        </p:nvSpPr>
        <p:spPr>
          <a:xfrm>
            <a:off x="6193368" y="1732547"/>
            <a:ext cx="5389033" cy="4475748"/>
          </a:xfrm>
        </p:spPr>
        <p:txBody>
          <a:bodyPr>
            <a:normAutofit lnSpcReduction="10000"/>
          </a:bodyPr>
          <a:lstStyle/>
          <a:p>
            <a:pPr marL="0" indent="0">
              <a:buNone/>
            </a:pPr>
            <a:r>
              <a:rPr lang="en-GB" sz="2600" dirty="0"/>
              <a:t>Outcomes:</a:t>
            </a:r>
          </a:p>
          <a:p>
            <a:r>
              <a:rPr lang="en-GB" sz="2600" dirty="0"/>
              <a:t>Having read, experienced, applied, discussed, analysed, learned……..</a:t>
            </a:r>
          </a:p>
          <a:p>
            <a:r>
              <a:rPr lang="en-GB" sz="2600" dirty="0"/>
              <a:t>I now feel…. think…. realise…. wonder…question….know….  conclude….</a:t>
            </a:r>
          </a:p>
          <a:p>
            <a:r>
              <a:rPr lang="en-GB" sz="2600" dirty="0"/>
              <a:t>Additionally</a:t>
            </a:r>
          </a:p>
          <a:p>
            <a:r>
              <a:rPr lang="en-GB" sz="2600" dirty="0"/>
              <a:t>Furthermore</a:t>
            </a:r>
          </a:p>
          <a:p>
            <a:r>
              <a:rPr lang="en-GB" sz="2600" dirty="0"/>
              <a:t>Most importantly.</a:t>
            </a:r>
          </a:p>
        </p:txBody>
      </p:sp>
      <p:sp>
        <p:nvSpPr>
          <p:cNvPr id="4" name="Slide Number Placeholder 3"/>
          <p:cNvSpPr>
            <a:spLocks noGrp="1"/>
          </p:cNvSpPr>
          <p:nvPr>
            <p:ph type="sldNum" sz="quarter" idx="12"/>
          </p:nvPr>
        </p:nvSpPr>
        <p:spPr/>
        <p:txBody>
          <a:bodyPr/>
          <a:lstStyle/>
          <a:p>
            <a:fld id="{1E2FB795-8CD3-4813-9C65-0932CECE18E1}" type="slidenum">
              <a:rPr lang="en-GB" smtClean="0"/>
              <a:pPr/>
              <a:t>30</a:t>
            </a:fld>
            <a:endParaRPr lang="en-GB" dirty="0"/>
          </a:p>
        </p:txBody>
      </p:sp>
    </p:spTree>
    <p:extLst>
      <p:ext uri="{BB962C8B-B14F-4D97-AF65-F5344CB8AC3E}">
        <p14:creationId xmlns:p14="http://schemas.microsoft.com/office/powerpoint/2010/main" val="26217435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57600" y="273050"/>
            <a:ext cx="7924800" cy="1143000"/>
          </a:xfrm>
        </p:spPr>
        <p:txBody>
          <a:bodyPr>
            <a:normAutofit/>
          </a:bodyPr>
          <a:lstStyle/>
          <a:p>
            <a:r>
              <a:rPr lang="en-GB" sz="4400" dirty="0"/>
              <a:t>Hints and Tips</a:t>
            </a:r>
          </a:p>
        </p:txBody>
      </p:sp>
      <p:sp>
        <p:nvSpPr>
          <p:cNvPr id="3" name="Content Placeholder 2"/>
          <p:cNvSpPr>
            <a:spLocks noGrp="1"/>
          </p:cNvSpPr>
          <p:nvPr>
            <p:ph sz="quarter" idx="2"/>
          </p:nvPr>
        </p:nvSpPr>
        <p:spPr>
          <a:xfrm>
            <a:off x="609600" y="1444295"/>
            <a:ext cx="5386917" cy="4964444"/>
          </a:xfrm>
        </p:spPr>
        <p:txBody>
          <a:bodyPr>
            <a:noAutofit/>
          </a:bodyPr>
          <a:lstStyle/>
          <a:p>
            <a:pPr marL="514350" indent="-514350"/>
            <a:r>
              <a:rPr lang="en-GB" sz="2200" b="1" dirty="0"/>
              <a:t>Develop an early stage draft regularly review, edit and re-develop</a:t>
            </a:r>
          </a:p>
          <a:p>
            <a:pPr marL="514350" indent="-514350"/>
            <a:r>
              <a:rPr lang="en-GB" sz="2200" b="1" dirty="0"/>
              <a:t>Show the use of self</a:t>
            </a:r>
          </a:p>
          <a:p>
            <a:pPr marL="514350" indent="-514350"/>
            <a:r>
              <a:rPr lang="en-GB" sz="2200" b="1" dirty="0"/>
              <a:t>Keeping  a reflective journal can be useful or writing up the experience like a diary and then choosing the best bit of reflection to include in academic work</a:t>
            </a:r>
          </a:p>
          <a:p>
            <a:pPr marL="514350" indent="-514350"/>
            <a:r>
              <a:rPr lang="en-GB" sz="2200" b="1" dirty="0"/>
              <a:t>Develop breadth by showing how a range of knowledge has impacted on your practice </a:t>
            </a:r>
          </a:p>
          <a:p>
            <a:pPr marL="514350" indent="-514350"/>
            <a:r>
              <a:rPr lang="en-GB" sz="2200" b="1" dirty="0"/>
              <a:t>Question assumptions and understanding.</a:t>
            </a:r>
          </a:p>
        </p:txBody>
      </p:sp>
      <p:sp>
        <p:nvSpPr>
          <p:cNvPr id="5" name="Content Placeholder 4"/>
          <p:cNvSpPr>
            <a:spLocks noGrp="1"/>
          </p:cNvSpPr>
          <p:nvPr>
            <p:ph sz="quarter" idx="4"/>
          </p:nvPr>
        </p:nvSpPr>
        <p:spPr>
          <a:xfrm>
            <a:off x="6193368" y="1444295"/>
            <a:ext cx="5389033" cy="4730520"/>
          </a:xfrm>
        </p:spPr>
        <p:txBody>
          <a:bodyPr>
            <a:normAutofit fontScale="92500" lnSpcReduction="10000"/>
          </a:bodyPr>
          <a:lstStyle/>
          <a:p>
            <a:pPr marL="457200" indent="-457200"/>
            <a:r>
              <a:rPr lang="en-GB" b="1" dirty="0"/>
              <a:t>Start with personal experience, reflect, develop the argument and then make the links to academic sources</a:t>
            </a:r>
          </a:p>
          <a:p>
            <a:pPr marL="457200" indent="-457200"/>
            <a:r>
              <a:rPr lang="en-GB" b="1" dirty="0"/>
              <a:t>Include reflection on what went well and what didn’t go so well and what you might change in the future</a:t>
            </a:r>
          </a:p>
          <a:p>
            <a:pPr marL="457200" indent="-457200"/>
            <a:r>
              <a:rPr lang="en-GB" b="1" dirty="0"/>
              <a:t>Don’t forget to include reflection on outcomes</a:t>
            </a:r>
          </a:p>
          <a:p>
            <a:pPr marL="457200" indent="-457200"/>
            <a:r>
              <a:rPr lang="en-GB" b="1" dirty="0"/>
              <a:t>Use a model of reflection</a:t>
            </a:r>
          </a:p>
          <a:p>
            <a:pPr marL="457200" indent="-457200"/>
            <a:r>
              <a:rPr lang="en-GB" b="1" dirty="0"/>
              <a:t>You may want to just chose a pivotal point - not the whole intervention.</a:t>
            </a:r>
          </a:p>
          <a:p>
            <a:endParaRPr lang="en-GB" dirty="0"/>
          </a:p>
        </p:txBody>
      </p:sp>
      <p:sp>
        <p:nvSpPr>
          <p:cNvPr id="6" name="Slide Number Placeholder 5"/>
          <p:cNvSpPr>
            <a:spLocks noGrp="1"/>
          </p:cNvSpPr>
          <p:nvPr>
            <p:ph type="sldNum" sz="quarter" idx="12"/>
          </p:nvPr>
        </p:nvSpPr>
        <p:spPr/>
        <p:txBody>
          <a:bodyPr/>
          <a:lstStyle/>
          <a:p>
            <a:fld id="{1E2FB795-8CD3-4813-9C65-0932CECE18E1}" type="slidenum">
              <a:rPr lang="en-GB" smtClean="0"/>
              <a:pPr/>
              <a:t>31</a:t>
            </a:fld>
            <a:endParaRPr lang="en-GB"/>
          </a:p>
        </p:txBody>
      </p:sp>
      <p:pic>
        <p:nvPicPr>
          <p:cNvPr id="5122" name="Picture 2" descr="Image result for top tip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23738" y="84136"/>
            <a:ext cx="1239398" cy="109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38696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9411" y="312821"/>
            <a:ext cx="8879305" cy="745958"/>
          </a:xfrm>
        </p:spPr>
        <p:txBody>
          <a:bodyPr>
            <a:normAutofit fontScale="90000"/>
          </a:bodyPr>
          <a:lstStyle/>
          <a:p>
            <a:pPr algn="ctr"/>
            <a:br>
              <a:rPr lang="en-GB" sz="3600" dirty="0"/>
            </a:br>
            <a:br>
              <a:rPr lang="en-GB" sz="4000" dirty="0"/>
            </a:br>
            <a:r>
              <a:rPr lang="en-GB" sz="4400" dirty="0"/>
              <a:t>Observation in Practice – Task 2</a:t>
            </a:r>
            <a:br>
              <a:rPr lang="en-GB" sz="4000" dirty="0"/>
            </a:br>
            <a:br>
              <a:rPr lang="en-GB" sz="3600" dirty="0"/>
            </a:br>
            <a:endParaRPr lang="en-GB" sz="3600" dirty="0"/>
          </a:p>
        </p:txBody>
      </p:sp>
      <p:sp>
        <p:nvSpPr>
          <p:cNvPr id="3" name="Content Placeholder 2"/>
          <p:cNvSpPr>
            <a:spLocks noGrp="1"/>
          </p:cNvSpPr>
          <p:nvPr>
            <p:ph idx="1"/>
          </p:nvPr>
        </p:nvSpPr>
        <p:spPr>
          <a:xfrm>
            <a:off x="914400" y="1251284"/>
            <a:ext cx="10010274" cy="4999820"/>
          </a:xfrm>
        </p:spPr>
        <p:txBody>
          <a:bodyPr>
            <a:normAutofit lnSpcReduction="10000"/>
          </a:bodyPr>
          <a:lstStyle/>
          <a:p>
            <a:pPr marL="0" indent="0">
              <a:buNone/>
            </a:pPr>
            <a:r>
              <a:rPr lang="en-GB" sz="2400" dirty="0"/>
              <a:t>Start planning for the observation as soon as possible. If the opportunity arises to undertake the observation please do not wait till after Workshop 3.</a:t>
            </a:r>
          </a:p>
          <a:p>
            <a:pPr marL="0" indent="0">
              <a:buNone/>
            </a:pPr>
            <a:r>
              <a:rPr lang="en-GB" sz="2400" dirty="0"/>
              <a:t>The main things to consider are:</a:t>
            </a:r>
          </a:p>
          <a:p>
            <a:r>
              <a:rPr lang="en-GB" sz="2400" dirty="0"/>
              <a:t>Permission of the individual must be sought before hand and the observation should last at least 30 minutes</a:t>
            </a:r>
          </a:p>
          <a:p>
            <a:r>
              <a:rPr lang="en-GB" sz="2400" dirty="0"/>
              <a:t>It must be direct social work practice</a:t>
            </a:r>
          </a:p>
          <a:p>
            <a:r>
              <a:rPr lang="en-GB" sz="2400" dirty="0"/>
              <a:t>The emphasis is on communication methods, skills, values, culturally sensitive practice, language needs and ethical practice</a:t>
            </a:r>
          </a:p>
          <a:p>
            <a:r>
              <a:rPr lang="en-GB" sz="2400" dirty="0"/>
              <a:t>Feedback must be gathered from the individual afterwards by the observer, you are encouraged to come up with a suitable method of doing. </a:t>
            </a:r>
          </a:p>
        </p:txBody>
      </p:sp>
      <p:sp>
        <p:nvSpPr>
          <p:cNvPr id="4" name="Slide Number Placeholder 3"/>
          <p:cNvSpPr>
            <a:spLocks noGrp="1"/>
          </p:cNvSpPr>
          <p:nvPr>
            <p:ph type="sldNum" sz="quarter" idx="12"/>
          </p:nvPr>
        </p:nvSpPr>
        <p:spPr/>
        <p:txBody>
          <a:bodyPr/>
          <a:lstStyle/>
          <a:p>
            <a:fld id="{1E2FB795-8CD3-4813-9C65-0932CECE18E1}" type="slidenum">
              <a:rPr lang="en-GB" smtClean="0"/>
              <a:pPr/>
              <a:t>32</a:t>
            </a:fld>
            <a:endParaRPr lang="en-GB"/>
          </a:p>
        </p:txBody>
      </p:sp>
    </p:spTree>
    <p:extLst>
      <p:ext uri="{BB962C8B-B14F-4D97-AF65-F5344CB8AC3E}">
        <p14:creationId xmlns:p14="http://schemas.microsoft.com/office/powerpoint/2010/main" val="12687106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365128"/>
            <a:ext cx="7886700" cy="687608"/>
          </a:xfrm>
        </p:spPr>
        <p:txBody>
          <a:bodyPr>
            <a:noAutofit/>
          </a:bodyPr>
          <a:lstStyle/>
          <a:p>
            <a:pPr algn="ctr"/>
            <a:r>
              <a:rPr lang="en-GB" sz="4000" dirty="0"/>
              <a:t>Workshop 2 Requirements</a:t>
            </a:r>
          </a:p>
        </p:txBody>
      </p:sp>
      <p:sp>
        <p:nvSpPr>
          <p:cNvPr id="3" name="Content Placeholder 2"/>
          <p:cNvSpPr>
            <a:spLocks noGrp="1"/>
          </p:cNvSpPr>
          <p:nvPr>
            <p:ph idx="1"/>
          </p:nvPr>
        </p:nvSpPr>
        <p:spPr>
          <a:xfrm>
            <a:off x="986589" y="1347536"/>
            <a:ext cx="9745579" cy="4601743"/>
          </a:xfrm>
        </p:spPr>
        <p:txBody>
          <a:bodyPr>
            <a:normAutofit lnSpcReduction="10000"/>
          </a:bodyPr>
          <a:lstStyle/>
          <a:p>
            <a:r>
              <a:rPr lang="en-GB" sz="2800" dirty="0"/>
              <a:t>Complete in discussion with mentors a draft of Task 1 part a of the portfolio and bring it to Workshop 2 </a:t>
            </a:r>
          </a:p>
          <a:p>
            <a:r>
              <a:rPr lang="en-GB" sz="2800" dirty="0"/>
              <a:t>Consider a suitable case for the safeguarding assignment for discussion at the next work shop (See portfolio: Task 3 for details). </a:t>
            </a:r>
          </a:p>
          <a:p>
            <a:r>
              <a:rPr lang="en-GB" sz="2800" dirty="0"/>
              <a:t>Go the Social Care Wales hub and look at Social Services and Well-being (Wales) Act 2014 in relation to the Assessment and Safeguarding (Code of Practice) </a:t>
            </a:r>
            <a:r>
              <a:rPr lang="en-GB" sz="2800" dirty="0">
                <a:hlinkClick r:id="rId3"/>
              </a:rPr>
              <a:t>https://socialcare.wales/resources/information-and-learning-hub</a:t>
            </a:r>
            <a:endParaRPr lang="en-GB" sz="2800" dirty="0"/>
          </a:p>
          <a:p>
            <a:endParaRPr lang="en-GB" sz="2800" dirty="0"/>
          </a:p>
          <a:p>
            <a:endParaRPr lang="en-GB" dirty="0"/>
          </a:p>
          <a:p>
            <a:endParaRPr lang="en-GB" dirty="0"/>
          </a:p>
          <a:p>
            <a:endParaRPr lang="en-GB" dirty="0"/>
          </a:p>
        </p:txBody>
      </p:sp>
      <p:sp>
        <p:nvSpPr>
          <p:cNvPr id="4" name="Slide Number Placeholder 3"/>
          <p:cNvSpPr>
            <a:spLocks noGrp="1"/>
          </p:cNvSpPr>
          <p:nvPr>
            <p:ph type="sldNum" sz="quarter" idx="12"/>
          </p:nvPr>
        </p:nvSpPr>
        <p:spPr>
          <a:xfrm>
            <a:off x="8328248" y="6237313"/>
            <a:ext cx="2133600" cy="365125"/>
          </a:xfrm>
        </p:spPr>
        <p:txBody>
          <a:bodyPr/>
          <a:lstStyle/>
          <a:p>
            <a:fld id="{1E2FB795-8CD3-4813-9C65-0932CECE18E1}" type="slidenum">
              <a:rPr lang="en-GB" sz="2800" b="1">
                <a:solidFill>
                  <a:schemeClr val="bg1"/>
                </a:solidFill>
              </a:rPr>
              <a:pPr/>
              <a:t>33</a:t>
            </a:fld>
            <a:endParaRPr lang="en-GB" sz="2800" b="1" dirty="0">
              <a:solidFill>
                <a:schemeClr val="bg1"/>
              </a:solidFill>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2.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3.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4.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docProps/app.xml><?xml version="1.0" encoding="utf-8"?>
<Properties xmlns="http://schemas.openxmlformats.org/officeDocument/2006/extended-properties" xmlns:vt="http://schemas.openxmlformats.org/officeDocument/2006/docPropsVTypes">
  <TotalTime>0</TotalTime>
  <Words>4213</Words>
  <Application>Microsoft Office PowerPoint</Application>
  <PresentationFormat>Widescreen</PresentationFormat>
  <Paragraphs>314</Paragraphs>
  <Slides>33</Slides>
  <Notes>33</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0</vt:i4>
      </vt:variant>
      <vt:variant>
        <vt:lpstr>Slide Titles</vt:lpstr>
      </vt:variant>
      <vt:variant>
        <vt:i4>33</vt:i4>
      </vt:variant>
    </vt:vector>
  </HeadingPairs>
  <TitlesOfParts>
    <vt:vector size="42" baseType="lpstr">
      <vt:lpstr>Arial</vt:lpstr>
      <vt:lpstr>Calibri</vt:lpstr>
      <vt:lpstr>Euphemia</vt:lpstr>
      <vt:lpstr>Lucida Sans Unicode</vt:lpstr>
      <vt:lpstr>Verdana</vt:lpstr>
      <vt:lpstr>Wingdings</vt:lpstr>
      <vt:lpstr>Wingdings 2</vt:lpstr>
      <vt:lpstr>Wingdings 3</vt:lpstr>
      <vt:lpstr>Concourse</vt:lpstr>
      <vt:lpstr>        Porth Agored Graduate Certificate  Consolidation Programme Workshop 1</vt:lpstr>
      <vt:lpstr>Expectations/Ground rules</vt:lpstr>
      <vt:lpstr>Workshop Format</vt:lpstr>
      <vt:lpstr>Catching Up </vt:lpstr>
      <vt:lpstr>Portfolio Requirements See handbook for further details</vt:lpstr>
      <vt:lpstr>WHY IS REFLECTIVE PRACTICE SO IMPORTANT FOR SOCIAL WORK?</vt:lpstr>
      <vt:lpstr> Reflective practice in social work is a:</vt:lpstr>
      <vt:lpstr>  Social Workers who fly…..</vt:lpstr>
      <vt:lpstr>Reflection </vt:lpstr>
      <vt:lpstr>PowerPoint Presentation</vt:lpstr>
      <vt:lpstr>Developing Reflection</vt:lpstr>
      <vt:lpstr>Theory of Reflection </vt:lpstr>
      <vt:lpstr>Models of Refection</vt:lpstr>
      <vt:lpstr>Korthagen – Onion Model (2004)</vt:lpstr>
      <vt:lpstr>Kolb (1984) provides a model of experiential adult learning easily adapts to a reflective model</vt:lpstr>
      <vt:lpstr>PowerPoint Presentation</vt:lpstr>
      <vt:lpstr>Find a model that suits you </vt:lpstr>
      <vt:lpstr>Key Aspects of Critically Reflective Practice</vt:lpstr>
      <vt:lpstr>Characteristics of a Reflective Practitioner (Brookfield 1998)</vt:lpstr>
      <vt:lpstr>The Portfolio</vt:lpstr>
      <vt:lpstr>Task 1 – Developmental Review (Part a)</vt:lpstr>
      <vt:lpstr>      The SCW Learning Outcomes   </vt:lpstr>
      <vt:lpstr>Task 1 part a - The Question</vt:lpstr>
      <vt:lpstr>Making a Start - Professional Development Since Qualifying </vt:lpstr>
      <vt:lpstr>Making a Start – Future Development</vt:lpstr>
      <vt:lpstr>Hints and Tips</vt:lpstr>
      <vt:lpstr>Levels of Reflective Writing  (Hatton and Smith 1995)</vt:lpstr>
      <vt:lpstr>The DEAL Model of Reflective Writing Ash and Clayton (2004) adapted by Lay and McGuire (2010)</vt:lpstr>
      <vt:lpstr>Questions to Aid Critical Reflection</vt:lpstr>
      <vt:lpstr>Helpful Words and Phrases that Encourage  Reflective Writing  </vt:lpstr>
      <vt:lpstr>Hints and Tips</vt:lpstr>
      <vt:lpstr>  Observation in Practice – Task 2  </vt:lpstr>
      <vt:lpstr>Workshop 2 Requirements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Programme Workshop 1</dc:title>
  <dc:creator>Paula Mccreary</dc:creator>
  <cp:lastModifiedBy>Sarah Loxdale</cp:lastModifiedBy>
  <cp:revision>41</cp:revision>
  <cp:lastPrinted>2020-01-27T08:01:15Z</cp:lastPrinted>
  <dcterms:created xsi:type="dcterms:W3CDTF">2020-01-26T17:21:09Z</dcterms:created>
  <dcterms:modified xsi:type="dcterms:W3CDTF">2021-01-18T07:21:50Z</dcterms:modified>
</cp:coreProperties>
</file>