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sldIdLst>
    <p:sldId id="256" r:id="rId4"/>
    <p:sldId id="266" r:id="rId5"/>
    <p:sldId id="267" r:id="rId6"/>
    <p:sldId id="268" r:id="rId7"/>
    <p:sldId id="269" r:id="rId8"/>
    <p:sldId id="257" r:id="rId9"/>
    <p:sldId id="258" r:id="rId10"/>
    <p:sldId id="259" r:id="rId11"/>
    <p:sldId id="260" r:id="rId12"/>
    <p:sldId id="261" r:id="rId13"/>
    <p:sldId id="262" r:id="rId14"/>
    <p:sldId id="263"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7" d="100"/>
          <a:sy n="67" d="100"/>
        </p:scale>
        <p:origin x="648" y="6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8F68-4803-44B4-8592-D45E7F5BE6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B3462F-ECDC-4945-A70E-2385CEC32C8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4947DA-5CD6-46B7-9F77-7DACB120A3C2}"/>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5" name="Footer Placeholder 4">
            <a:extLst>
              <a:ext uri="{FF2B5EF4-FFF2-40B4-BE49-F238E27FC236}">
                <a16:creationId xmlns:a16="http://schemas.microsoft.com/office/drawing/2014/main" id="{B679E5F1-6527-4343-94F6-435145365F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A3A6BC-C451-4250-96A5-2F62303CBC01}"/>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4279020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85C21-47F2-454F-98A8-6C6893B88C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E82804-DB2F-4AA5-AE02-F18144E766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463AD1-6DE9-43A5-82E1-CF76D80B38DB}"/>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5" name="Footer Placeholder 4">
            <a:extLst>
              <a:ext uri="{FF2B5EF4-FFF2-40B4-BE49-F238E27FC236}">
                <a16:creationId xmlns:a16="http://schemas.microsoft.com/office/drawing/2014/main" id="{9EED545D-6751-40BD-84F0-7A7D6E090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37AFC8-7D4B-46E3-BF0B-D9AF20A6B601}"/>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191192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1C420-6819-4957-A773-EBA1C7B3E0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7C5D95-5AEB-4FB8-83C3-AC25392D03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EDCA2B7-9A52-4100-8318-3B35368BE528}"/>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5" name="Footer Placeholder 4">
            <a:extLst>
              <a:ext uri="{FF2B5EF4-FFF2-40B4-BE49-F238E27FC236}">
                <a16:creationId xmlns:a16="http://schemas.microsoft.com/office/drawing/2014/main" id="{F28744E8-7CB3-45C9-B517-4DA9A262E9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179682-BCF8-4359-985A-EAAF894FB26A}"/>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3646596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2186B-D1B1-47EE-B9F7-E31C057B58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722004-A317-4228-A227-7D6E73F8ED1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DF91E-CCBA-48F1-B5E0-B4033435A6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E7EFBC-E2C8-4F47-BE05-3CDDDBFAE53E}"/>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6" name="Footer Placeholder 5">
            <a:extLst>
              <a:ext uri="{FF2B5EF4-FFF2-40B4-BE49-F238E27FC236}">
                <a16:creationId xmlns:a16="http://schemas.microsoft.com/office/drawing/2014/main" id="{BC193025-C644-4AE0-877C-32FD2EEBD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35FE13-43AF-4947-BBEB-538991AF8992}"/>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3473672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C3772-5B71-46E4-AC79-23FC13F9B0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92E5D8-3FAB-465E-BA56-B3EC89FFF8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72C256-41BE-425A-8FEB-34B075F335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3C22DC-C1C1-4F60-ACEF-13528C4179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C795BAF-DEE9-46E8-99D0-D9870A27195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5435B7-99BA-4629-A84D-E3303B8B4510}"/>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8" name="Footer Placeholder 7">
            <a:extLst>
              <a:ext uri="{FF2B5EF4-FFF2-40B4-BE49-F238E27FC236}">
                <a16:creationId xmlns:a16="http://schemas.microsoft.com/office/drawing/2014/main" id="{3C7F8BEC-F084-4DF0-BCF1-8083C0A801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FFEC3D-F663-41E4-BDF4-BBBD49524572}"/>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1840558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9E1AC-DF6A-4CE8-B3CC-10F744DFCE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850FE9-5CBA-4754-A76C-7A0D0D79CBA2}"/>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4" name="Footer Placeholder 3">
            <a:extLst>
              <a:ext uri="{FF2B5EF4-FFF2-40B4-BE49-F238E27FC236}">
                <a16:creationId xmlns:a16="http://schemas.microsoft.com/office/drawing/2014/main" id="{C75922F7-926D-48F3-A993-6A9F5CF48A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CC37DA5-ADDA-4886-950A-A46C9B453B0F}"/>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73349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5FC453-3C37-4858-AA62-C5EE98948F67}"/>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3" name="Footer Placeholder 2">
            <a:extLst>
              <a:ext uri="{FF2B5EF4-FFF2-40B4-BE49-F238E27FC236}">
                <a16:creationId xmlns:a16="http://schemas.microsoft.com/office/drawing/2014/main" id="{F01FD900-EC11-458C-ACD4-D19E916882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EEFA49-8A98-49E3-80CD-6ED44E82A851}"/>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1245192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199C2-3ACD-444A-8155-3F975D3787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FC22E0-BBD4-4E9F-82DB-364A740944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50E566-677E-4C89-BF2C-FEC6A403DB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3B947E-B34D-4C35-81E3-5D9FDAC19A77}"/>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6" name="Footer Placeholder 5">
            <a:extLst>
              <a:ext uri="{FF2B5EF4-FFF2-40B4-BE49-F238E27FC236}">
                <a16:creationId xmlns:a16="http://schemas.microsoft.com/office/drawing/2014/main" id="{2F53BBDD-B196-46B6-9E92-EBC5F49396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C1AD0E-87EB-40E9-8C98-BEBB25714EA9}"/>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3587775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12176-1A0F-4D80-95B6-77BA528ED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877D88-C609-45AB-A7FA-FF55C0C9B0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7D752D-C6B1-477C-AF4F-0C98BB1517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4B677-BAF1-4940-8C6C-848616E89A81}"/>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6" name="Footer Placeholder 5">
            <a:extLst>
              <a:ext uri="{FF2B5EF4-FFF2-40B4-BE49-F238E27FC236}">
                <a16:creationId xmlns:a16="http://schemas.microsoft.com/office/drawing/2014/main" id="{B32FAD0E-F5B0-4398-8B0F-E371839EF5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01D42B-B16B-42C5-81C5-872B627FB6B7}"/>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3704821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87388-A8ED-4466-9F07-19A869F6A32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1D6671-34FE-4B91-A8BE-594790CFC1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571E0F-0953-4C21-827D-1D2B94037248}"/>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5" name="Footer Placeholder 4">
            <a:extLst>
              <a:ext uri="{FF2B5EF4-FFF2-40B4-BE49-F238E27FC236}">
                <a16:creationId xmlns:a16="http://schemas.microsoft.com/office/drawing/2014/main" id="{7061674E-077E-4FF2-A238-85F1FB3ED9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0597C0-5ACE-4195-A50A-A140985CB6B7}"/>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1383155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DE5D2C-F691-4A4B-AD57-9714942D98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35CD1D-E89C-49AD-979B-ECF3BBFBC7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9CFC23-4C87-4C4D-8C8D-DFCE01337E8C}"/>
              </a:ext>
            </a:extLst>
          </p:cNvPr>
          <p:cNvSpPr>
            <a:spLocks noGrp="1"/>
          </p:cNvSpPr>
          <p:nvPr>
            <p:ph type="dt" sz="half" idx="10"/>
          </p:nvPr>
        </p:nvSpPr>
        <p:spPr/>
        <p:txBody>
          <a:bodyPr/>
          <a:lstStyle/>
          <a:p>
            <a:fld id="{5D4C342E-5C78-4F0A-881C-63A2C5E36F42}" type="datetimeFigureOut">
              <a:rPr lang="en-GB" smtClean="0"/>
              <a:t>12/03/2021</a:t>
            </a:fld>
            <a:endParaRPr lang="en-GB"/>
          </a:p>
        </p:txBody>
      </p:sp>
      <p:sp>
        <p:nvSpPr>
          <p:cNvPr id="5" name="Footer Placeholder 4">
            <a:extLst>
              <a:ext uri="{FF2B5EF4-FFF2-40B4-BE49-F238E27FC236}">
                <a16:creationId xmlns:a16="http://schemas.microsoft.com/office/drawing/2014/main" id="{C4AC9B44-FD5F-401E-A7C5-7468ADA6BB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44F8D-50CF-4A89-894D-F104E966CC58}"/>
              </a:ext>
            </a:extLst>
          </p:cNvPr>
          <p:cNvSpPr>
            <a:spLocks noGrp="1"/>
          </p:cNvSpPr>
          <p:nvPr>
            <p:ph type="sldNum" sz="quarter" idx="12"/>
          </p:nvPr>
        </p:nvSpPr>
        <p:spPr/>
        <p:txBody>
          <a:bodyPr/>
          <a:lstStyle/>
          <a:p>
            <a:fld id="{FD52B1FE-C55E-497E-9EF2-BF9A348FC411}" type="slidenum">
              <a:rPr lang="en-GB" smtClean="0"/>
              <a:t>‹#›</a:t>
            </a:fld>
            <a:endParaRPr lang="en-GB"/>
          </a:p>
        </p:txBody>
      </p:sp>
    </p:spTree>
    <p:extLst>
      <p:ext uri="{BB962C8B-B14F-4D97-AF65-F5344CB8AC3E}">
        <p14:creationId xmlns:p14="http://schemas.microsoft.com/office/powerpoint/2010/main" val="4274064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E3BA5-72F7-40A0-86BC-F387D5DB73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45E1D7-901D-4BE4-B708-699A096106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DA7B85B-C9D2-46E3-B7B2-6E5C020D834D}"/>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5" name="Footer Placeholder 4">
            <a:extLst>
              <a:ext uri="{FF2B5EF4-FFF2-40B4-BE49-F238E27FC236}">
                <a16:creationId xmlns:a16="http://schemas.microsoft.com/office/drawing/2014/main" id="{E0B01020-EC23-4BAF-A4D4-9964876D4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BFF07F-C7D8-41F9-ABD3-4BDA13085A73}"/>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3473969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ED6B0-EC11-4A06-B4E8-396C975E92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1011BA-1F39-40FE-9DFF-E35E604364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DE782-B35A-4614-B276-33019C786872}"/>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5" name="Footer Placeholder 4">
            <a:extLst>
              <a:ext uri="{FF2B5EF4-FFF2-40B4-BE49-F238E27FC236}">
                <a16:creationId xmlns:a16="http://schemas.microsoft.com/office/drawing/2014/main" id="{F4C5A60F-FEEE-437E-AFC4-56398F1980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F2C30F-42C1-40B8-B627-963B8B7884C8}"/>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3359703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82746-2B08-48BD-8880-B0176712728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C1163C-5F1C-4E23-BB93-68BFC47BE5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EC84FC-72A2-4615-A5F9-D6522F8FA56E}"/>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5" name="Footer Placeholder 4">
            <a:extLst>
              <a:ext uri="{FF2B5EF4-FFF2-40B4-BE49-F238E27FC236}">
                <a16:creationId xmlns:a16="http://schemas.microsoft.com/office/drawing/2014/main" id="{E8910203-85F3-4AD6-9FAA-457531FEEA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D18903-6260-4D6E-BCD4-E248327EBB3C}"/>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42034067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A31B6-282D-4FC9-8AB3-CF747F05FB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0A2DD1-7E31-47B3-9C93-0E0D659AB6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FC476A-CE3A-442E-9D8C-8BA56BAC79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599E5E-49C5-4933-A507-52AA28744462}"/>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6" name="Footer Placeholder 5">
            <a:extLst>
              <a:ext uri="{FF2B5EF4-FFF2-40B4-BE49-F238E27FC236}">
                <a16:creationId xmlns:a16="http://schemas.microsoft.com/office/drawing/2014/main" id="{E9F93FD5-3A3F-4EC9-9D94-2F1016B873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4D39F-2CE2-4611-9770-DAD0A5F0F25F}"/>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27841837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E66D-C11C-401F-9DFA-AAFE012DC5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DF2C3E-A0AA-4702-A5CD-3CA43C9D86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90B1CF-7804-46B0-80F2-9675EA5228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029C99-B82F-4A8D-9FAC-315F9C3611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68C12E-74CA-4B7D-B51C-A7E86FE589B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3B1C74-964D-416C-9E57-7347F2B9CF1F}"/>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8" name="Footer Placeholder 7">
            <a:extLst>
              <a:ext uri="{FF2B5EF4-FFF2-40B4-BE49-F238E27FC236}">
                <a16:creationId xmlns:a16="http://schemas.microsoft.com/office/drawing/2014/main" id="{3F0F8EA8-1F9B-4BF5-B284-59062D5CA1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F1C9F24-3134-423B-A7F0-42FB9D43F3FC}"/>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10344834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8A3E8-7CCA-46AC-A0F0-6EC48171658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E374577-A688-4912-AAC4-BE6BFF43F712}"/>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4" name="Footer Placeholder 3">
            <a:extLst>
              <a:ext uri="{FF2B5EF4-FFF2-40B4-BE49-F238E27FC236}">
                <a16:creationId xmlns:a16="http://schemas.microsoft.com/office/drawing/2014/main" id="{10948DCB-D4F5-48B8-BE21-FDE0C1E984B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DB593F-8122-43D5-A5EF-BEA7C71AEEA2}"/>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23486200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A71506-184F-43A1-A308-36DC6E0A0565}"/>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3" name="Footer Placeholder 2">
            <a:extLst>
              <a:ext uri="{FF2B5EF4-FFF2-40B4-BE49-F238E27FC236}">
                <a16:creationId xmlns:a16="http://schemas.microsoft.com/office/drawing/2014/main" id="{E4FFF891-7A70-48DD-A5C2-5AD68E0ED9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B53C5A-1B1A-4D55-ACBD-51FB37363965}"/>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6988929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FEAB2-A39A-404C-B24C-601DB0447C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5629C7-FC22-4892-8607-42E310A2FD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A43264-C8AC-4804-924C-19C4A56BBE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601472-6783-45DB-97E6-E3CDC49F4C2C}"/>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6" name="Footer Placeholder 5">
            <a:extLst>
              <a:ext uri="{FF2B5EF4-FFF2-40B4-BE49-F238E27FC236}">
                <a16:creationId xmlns:a16="http://schemas.microsoft.com/office/drawing/2014/main" id="{A7EABF71-BD2D-4CA2-8BF4-B607716EBE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FD96F1-E65E-4EAD-886E-78EE3216F3BD}"/>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118043860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5D0B-411F-4861-BC76-4FD8C30770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683891-001A-4B02-9B1A-F2B50C676E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4348BAD-483F-467C-BD64-27EC69DB0C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599284-DC79-4532-8F5C-FBEB7C476C21}"/>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6" name="Footer Placeholder 5">
            <a:extLst>
              <a:ext uri="{FF2B5EF4-FFF2-40B4-BE49-F238E27FC236}">
                <a16:creationId xmlns:a16="http://schemas.microsoft.com/office/drawing/2014/main" id="{4F693614-2E14-432A-9613-1C174AEFA1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BAE3F0-4DD7-485B-9706-3AA82E07FAB8}"/>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41398850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7DA63-A6D9-4022-92F1-796404BFAF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A8BF79-A3EE-4320-9535-99697F6F699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FDEF13-75CE-42F3-AF2C-5EF463B8E631}"/>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5" name="Footer Placeholder 4">
            <a:extLst>
              <a:ext uri="{FF2B5EF4-FFF2-40B4-BE49-F238E27FC236}">
                <a16:creationId xmlns:a16="http://schemas.microsoft.com/office/drawing/2014/main" id="{ECC84BF8-391D-41C5-82B6-16BAAFF5FD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964839-477D-4B7E-BF0C-CE1822C2E96F}"/>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3888143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1ACC35-D18F-4F8E-B810-F00A064BCD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DF38EA-B24B-4144-B257-5178C870B0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C815A3-57BB-498C-B27E-7AF6DB80FC09}"/>
              </a:ext>
            </a:extLst>
          </p:cNvPr>
          <p:cNvSpPr>
            <a:spLocks noGrp="1"/>
          </p:cNvSpPr>
          <p:nvPr>
            <p:ph type="dt" sz="half" idx="10"/>
          </p:nvPr>
        </p:nvSpPr>
        <p:spPr/>
        <p:txBody>
          <a:bodyPr/>
          <a:lstStyle/>
          <a:p>
            <a:fld id="{EE021DD3-7646-472C-A029-365D81F75274}" type="datetimeFigureOut">
              <a:rPr lang="en-GB" smtClean="0"/>
              <a:t>12/03/2021</a:t>
            </a:fld>
            <a:endParaRPr lang="en-GB"/>
          </a:p>
        </p:txBody>
      </p:sp>
      <p:sp>
        <p:nvSpPr>
          <p:cNvPr id="5" name="Footer Placeholder 4">
            <a:extLst>
              <a:ext uri="{FF2B5EF4-FFF2-40B4-BE49-F238E27FC236}">
                <a16:creationId xmlns:a16="http://schemas.microsoft.com/office/drawing/2014/main" id="{1B504C9E-CB58-40E9-ABCE-C20129082A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3104F2-CAF0-47C1-88F0-EA8D2096837C}"/>
              </a:ext>
            </a:extLst>
          </p:cNvPr>
          <p:cNvSpPr>
            <a:spLocks noGrp="1"/>
          </p:cNvSpPr>
          <p:nvPr>
            <p:ph type="sldNum" sz="quarter" idx="12"/>
          </p:nvPr>
        </p:nvSpPr>
        <p:spPr/>
        <p:txBody>
          <a:bodyPr/>
          <a:lstStyle/>
          <a:p>
            <a:fld id="{3501D34B-0302-4261-A955-35DC1DB3352C}" type="slidenum">
              <a:rPr lang="en-GB" smtClean="0"/>
              <a:t>‹#›</a:t>
            </a:fld>
            <a:endParaRPr lang="en-GB"/>
          </a:p>
        </p:txBody>
      </p:sp>
    </p:spTree>
    <p:extLst>
      <p:ext uri="{BB962C8B-B14F-4D97-AF65-F5344CB8AC3E}">
        <p14:creationId xmlns:p14="http://schemas.microsoft.com/office/powerpoint/2010/main" val="19786932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523D4-137B-4E53-AC9F-7053A54C30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9404F86-78E5-486F-AA45-D5A298C4B7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03D210-B8EF-4542-9D27-11FCEC1DFA89}"/>
              </a:ext>
            </a:extLst>
          </p:cNvPr>
          <p:cNvSpPr>
            <a:spLocks noGrp="1"/>
          </p:cNvSpPr>
          <p:nvPr>
            <p:ph type="dt" sz="half" idx="10"/>
          </p:nvPr>
        </p:nvSpPr>
        <p:spPr/>
        <p:txBody>
          <a:bodyPr/>
          <a:lstStyle/>
          <a:p>
            <a:fld id="{A549BDCA-093C-409C-8D45-0E1849AA1C5C}" type="datetimeFigureOut">
              <a:rPr lang="en-GB" smtClean="0"/>
              <a:t>12/03/2021</a:t>
            </a:fld>
            <a:endParaRPr lang="en-GB"/>
          </a:p>
        </p:txBody>
      </p:sp>
      <p:sp>
        <p:nvSpPr>
          <p:cNvPr id="5" name="Footer Placeholder 4">
            <a:extLst>
              <a:ext uri="{FF2B5EF4-FFF2-40B4-BE49-F238E27FC236}">
                <a16:creationId xmlns:a16="http://schemas.microsoft.com/office/drawing/2014/main" id="{7E3F7D2F-8AE4-4037-BAEA-A6BDCDC7DB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79AF3-2A0F-45FF-9545-69B432CD1718}"/>
              </a:ext>
            </a:extLst>
          </p:cNvPr>
          <p:cNvSpPr>
            <a:spLocks noGrp="1"/>
          </p:cNvSpPr>
          <p:nvPr>
            <p:ph type="sldNum" sz="quarter" idx="12"/>
          </p:nvPr>
        </p:nvSpPr>
        <p:spPr/>
        <p:txBody>
          <a:bodyPr/>
          <a:lstStyle/>
          <a:p>
            <a:fld id="{0D0D8C53-4C6F-43DB-9CD8-5FC88553E3D6}" type="slidenum">
              <a:rPr lang="en-GB" smtClean="0"/>
              <a:t>‹#›</a:t>
            </a:fld>
            <a:endParaRPr lang="en-GB"/>
          </a:p>
        </p:txBody>
      </p:sp>
    </p:spTree>
    <p:extLst>
      <p:ext uri="{BB962C8B-B14F-4D97-AF65-F5344CB8AC3E}">
        <p14:creationId xmlns:p14="http://schemas.microsoft.com/office/powerpoint/2010/main" val="1561628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A7F089-1672-4D90-8B3D-E4DAAE75F6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C86C86-CD58-4617-8D79-9A8F7364B9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32AA12-3C01-4D2B-9967-BC47329B82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4C342E-5C78-4F0A-881C-63A2C5E36F42}" type="datetimeFigureOut">
              <a:rPr lang="en-GB" smtClean="0"/>
              <a:t>12/03/2021</a:t>
            </a:fld>
            <a:endParaRPr lang="en-GB"/>
          </a:p>
        </p:txBody>
      </p:sp>
      <p:sp>
        <p:nvSpPr>
          <p:cNvPr id="5" name="Footer Placeholder 4">
            <a:extLst>
              <a:ext uri="{FF2B5EF4-FFF2-40B4-BE49-F238E27FC236}">
                <a16:creationId xmlns:a16="http://schemas.microsoft.com/office/drawing/2014/main" id="{041FB5EE-A90E-4674-82C2-31261169E9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B47652C-15B9-41E5-851E-D737D5EA5B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52B1FE-C55E-497E-9EF2-BF9A348FC411}" type="slidenum">
              <a:rPr lang="en-GB" smtClean="0"/>
              <a:t>‹#›</a:t>
            </a:fld>
            <a:endParaRPr lang="en-GB"/>
          </a:p>
        </p:txBody>
      </p:sp>
    </p:spTree>
    <p:extLst>
      <p:ext uri="{BB962C8B-B14F-4D97-AF65-F5344CB8AC3E}">
        <p14:creationId xmlns:p14="http://schemas.microsoft.com/office/powerpoint/2010/main" val="22245386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9D58CE-5CFE-4E0E-8819-B9C36DA1D1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357342-2CD6-44E5-A36D-88A839A4CE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33AD1F-08A2-4674-AD28-483625A2E0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021DD3-7646-472C-A029-365D81F75274}" type="datetimeFigureOut">
              <a:rPr lang="en-GB" smtClean="0"/>
              <a:t>12/03/2021</a:t>
            </a:fld>
            <a:endParaRPr lang="en-GB"/>
          </a:p>
        </p:txBody>
      </p:sp>
      <p:sp>
        <p:nvSpPr>
          <p:cNvPr id="5" name="Footer Placeholder 4">
            <a:extLst>
              <a:ext uri="{FF2B5EF4-FFF2-40B4-BE49-F238E27FC236}">
                <a16:creationId xmlns:a16="http://schemas.microsoft.com/office/drawing/2014/main" id="{437141C0-D13B-49AC-990E-7216A108B9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0674436-E4FA-4B61-9154-2083C40FA0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01D34B-0302-4261-A955-35DC1DB3352C}" type="slidenum">
              <a:rPr lang="en-GB" smtClean="0"/>
              <a:t>‹#›</a:t>
            </a:fld>
            <a:endParaRPr lang="en-GB"/>
          </a:p>
        </p:txBody>
      </p:sp>
    </p:spTree>
    <p:extLst>
      <p:ext uri="{BB962C8B-B14F-4D97-AF65-F5344CB8AC3E}">
        <p14:creationId xmlns:p14="http://schemas.microsoft.com/office/powerpoint/2010/main" val="2054944874"/>
      </p:ext>
    </p:extLst>
  </p:cSld>
  <p:clrMap bg1="lt1" tx1="dk1" bg2="lt2" tx2="dk2" accent1="accent1" accent2="accent2" accent3="accent3" accent4="accent4" accent5="accent5" accent6="accent6" hlink="hlink" folHlink="folHlink"/>
  <p:sldLayoutIdLst>
    <p:sldLayoutId id="2147483649" r:id="rId1"/>
    <p:sldLayoutId id="2147483673"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AB99F0-5429-41F6-B7D5-3237AE8B94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38AA83-DD09-41E2-A90B-3CF3B95AF3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26D9C8-5310-490A-AA93-3680463FE5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49BDCA-093C-409C-8D45-0E1849AA1C5C}" type="datetimeFigureOut">
              <a:rPr lang="en-GB" smtClean="0"/>
              <a:t>12/03/2021</a:t>
            </a:fld>
            <a:endParaRPr lang="en-GB"/>
          </a:p>
        </p:txBody>
      </p:sp>
      <p:sp>
        <p:nvSpPr>
          <p:cNvPr id="5" name="Footer Placeholder 4">
            <a:extLst>
              <a:ext uri="{FF2B5EF4-FFF2-40B4-BE49-F238E27FC236}">
                <a16:creationId xmlns:a16="http://schemas.microsoft.com/office/drawing/2014/main" id="{428BA44C-EC20-425F-8928-4F9614DEFF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2D0E602-5DDC-403C-A895-F6CA97DF1A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0D8C53-4C6F-43DB-9CD8-5FC88553E3D6}" type="slidenum">
              <a:rPr lang="en-GB" smtClean="0"/>
              <a:t>‹#›</a:t>
            </a:fld>
            <a:endParaRPr lang="en-GB"/>
          </a:p>
        </p:txBody>
      </p:sp>
    </p:spTree>
    <p:extLst>
      <p:ext uri="{BB962C8B-B14F-4D97-AF65-F5344CB8AC3E}">
        <p14:creationId xmlns:p14="http://schemas.microsoft.com/office/powerpoint/2010/main" val="3895541984"/>
      </p:ext>
    </p:extLst>
  </p:cSld>
  <p:clrMap bg1="lt1" tx1="dk1" bg2="lt2" tx2="dk2" accent1="accent1" accent2="accent2" accent3="accent3" accent4="accent4" accent5="accent5" accent6="accent6" hlink="hlink" folHlink="folHlink"/>
  <p:sldLayoutIdLst>
    <p:sldLayoutId id="21474836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0.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9A396-1EAF-4DB5-9367-5240D7358AE5}"/>
              </a:ext>
            </a:extLst>
          </p:cNvPr>
          <p:cNvSpPr>
            <a:spLocks noGrp="1"/>
          </p:cNvSpPr>
          <p:nvPr>
            <p:ph type="ctrTitle"/>
          </p:nvPr>
        </p:nvSpPr>
        <p:spPr>
          <a:xfrm>
            <a:off x="1524000" y="813753"/>
            <a:ext cx="9144000" cy="1655762"/>
          </a:xfrm>
        </p:spPr>
        <p:txBody>
          <a:bodyPr>
            <a:normAutofit/>
          </a:bodyPr>
          <a:lstStyle/>
          <a:p>
            <a:r>
              <a:rPr lang="en-GB" sz="5400" dirty="0"/>
              <a:t>Second Law of Thermodynamics &amp; Carnot Cycle/Efficiency</a:t>
            </a:r>
          </a:p>
        </p:txBody>
      </p:sp>
      <p:sp>
        <p:nvSpPr>
          <p:cNvPr id="3" name="Subtitle 2">
            <a:extLst>
              <a:ext uri="{FF2B5EF4-FFF2-40B4-BE49-F238E27FC236}">
                <a16:creationId xmlns:a16="http://schemas.microsoft.com/office/drawing/2014/main" id="{D96CD3A1-DF6B-4AFB-94D1-3EC78A4F7807}"/>
              </a:ext>
            </a:extLst>
          </p:cNvPr>
          <p:cNvSpPr>
            <a:spLocks noGrp="1"/>
          </p:cNvSpPr>
          <p:nvPr>
            <p:ph type="subTitle" idx="1"/>
          </p:nvPr>
        </p:nvSpPr>
        <p:spPr/>
        <p:txBody>
          <a:bodyPr>
            <a:normAutofit/>
          </a:bodyPr>
          <a:lstStyle/>
          <a:p>
            <a:r>
              <a:rPr lang="en-GB" sz="4000" i="1" dirty="0"/>
              <a:t>Rob Goodson</a:t>
            </a:r>
          </a:p>
        </p:txBody>
      </p:sp>
    </p:spTree>
    <p:extLst>
      <p:ext uri="{BB962C8B-B14F-4D97-AF65-F5344CB8AC3E}">
        <p14:creationId xmlns:p14="http://schemas.microsoft.com/office/powerpoint/2010/main" val="1234379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FB573-FB40-4B37-9DDD-26F816CF133B}"/>
              </a:ext>
            </a:extLst>
          </p:cNvPr>
          <p:cNvSpPr>
            <a:spLocks noGrp="1"/>
          </p:cNvSpPr>
          <p:nvPr>
            <p:ph type="title"/>
          </p:nvPr>
        </p:nvSpPr>
        <p:spPr>
          <a:xfrm>
            <a:off x="838200" y="54140"/>
            <a:ext cx="10515600" cy="652145"/>
          </a:xfrm>
        </p:spPr>
        <p:txBody>
          <a:bodyPr>
            <a:normAutofit/>
          </a:bodyPr>
          <a:lstStyle/>
          <a:p>
            <a:pPr algn="ctr"/>
            <a:r>
              <a:rPr lang="en-GB" sz="4000" dirty="0"/>
              <a:t>Pressure/volume (</a:t>
            </a:r>
            <a:r>
              <a:rPr lang="en-GB" sz="4000" i="1" dirty="0"/>
              <a:t>p/V</a:t>
            </a:r>
            <a:r>
              <a:rPr lang="en-GB" sz="4000" dirty="0"/>
              <a:t>) diagram</a:t>
            </a:r>
          </a:p>
        </p:txBody>
      </p:sp>
      <p:sp>
        <p:nvSpPr>
          <p:cNvPr id="3" name="Content Placeholder 2">
            <a:extLst>
              <a:ext uri="{FF2B5EF4-FFF2-40B4-BE49-F238E27FC236}">
                <a16:creationId xmlns:a16="http://schemas.microsoft.com/office/drawing/2014/main" id="{273D0731-7456-4E3C-93A0-CF7EB781CF86}"/>
              </a:ext>
            </a:extLst>
          </p:cNvPr>
          <p:cNvSpPr>
            <a:spLocks noGrp="1"/>
          </p:cNvSpPr>
          <p:nvPr>
            <p:ph idx="1"/>
          </p:nvPr>
        </p:nvSpPr>
        <p:spPr>
          <a:xfrm>
            <a:off x="878205" y="662940"/>
            <a:ext cx="10515600" cy="5532120"/>
          </a:xfrm>
        </p:spPr>
        <p:txBody>
          <a:bodyPr>
            <a:normAutofit/>
          </a:bodyPr>
          <a:lstStyle/>
          <a:p>
            <a:pPr marL="0" indent="0">
              <a:buNone/>
            </a:pPr>
            <a:r>
              <a:rPr lang="en-GB" sz="2400" dirty="0"/>
              <a:t>Pressure/volume diagram is visual appreciation of a process, and some formulae are derived from the diagrams.  </a:t>
            </a:r>
            <a:r>
              <a:rPr lang="en-GB" sz="2400" i="1" dirty="0"/>
              <a:t>p/V</a:t>
            </a:r>
            <a:r>
              <a:rPr lang="en-GB" sz="2400" dirty="0"/>
              <a:t> diagrams of actual engine cycles are used to calculate power and adjust timing.  Examples of heat engines: internal combustion engines, gas turbines, steam turbines, </a:t>
            </a:r>
            <a:r>
              <a:rPr lang="en-GB" sz="2400"/>
              <a:t>jet engines.</a:t>
            </a:r>
            <a:endParaRPr lang="en-GB" sz="2400" dirty="0"/>
          </a:p>
          <a:p>
            <a:pPr marL="0" indent="0">
              <a:buNone/>
            </a:pPr>
            <a:endParaRPr lang="en-GB" sz="100" dirty="0"/>
          </a:p>
          <a:p>
            <a:pPr marL="0" indent="0">
              <a:buNone/>
            </a:pPr>
            <a:r>
              <a:rPr lang="en-GB" sz="2400" dirty="0"/>
              <a:t>As shown in following diagrams, for a p/V diagram volume is horizontal axis, and a piston &amp; cylinder are drawn beneath to aid understanding of processes.</a:t>
            </a:r>
          </a:p>
          <a:p>
            <a:pPr marL="0" indent="0">
              <a:buNone/>
            </a:pPr>
            <a:endParaRPr lang="en-GB" sz="2400" dirty="0"/>
          </a:p>
        </p:txBody>
      </p:sp>
      <p:sp>
        <p:nvSpPr>
          <p:cNvPr id="41" name="Arrow: Left 40">
            <a:extLst>
              <a:ext uri="{FF2B5EF4-FFF2-40B4-BE49-F238E27FC236}">
                <a16:creationId xmlns:a16="http://schemas.microsoft.com/office/drawing/2014/main" id="{567552A6-80FD-49D2-BFF1-E1D743304127}"/>
              </a:ext>
            </a:extLst>
          </p:cNvPr>
          <p:cNvSpPr/>
          <p:nvPr/>
        </p:nvSpPr>
        <p:spPr>
          <a:xfrm rot="2050495">
            <a:off x="2938958" y="4127673"/>
            <a:ext cx="279140" cy="13162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Arrow Connector 42">
            <a:extLst>
              <a:ext uri="{FF2B5EF4-FFF2-40B4-BE49-F238E27FC236}">
                <a16:creationId xmlns:a16="http://schemas.microsoft.com/office/drawing/2014/main" id="{6E0C82BE-AB28-4F5A-952B-C99440789C97}"/>
              </a:ext>
            </a:extLst>
          </p:cNvPr>
          <p:cNvCxnSpPr>
            <a:cxnSpLocks/>
          </p:cNvCxnSpPr>
          <p:nvPr/>
        </p:nvCxnSpPr>
        <p:spPr>
          <a:xfrm flipH="1">
            <a:off x="3554838" y="5785513"/>
            <a:ext cx="623663"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grpSp>
        <p:nvGrpSpPr>
          <p:cNvPr id="60" name="Group 59">
            <a:extLst>
              <a:ext uri="{FF2B5EF4-FFF2-40B4-BE49-F238E27FC236}">
                <a16:creationId xmlns:a16="http://schemas.microsoft.com/office/drawing/2014/main" id="{70B7A7DD-C587-4332-8D95-57B21A2C42BC}"/>
              </a:ext>
            </a:extLst>
          </p:cNvPr>
          <p:cNvGrpSpPr/>
          <p:nvPr/>
        </p:nvGrpSpPr>
        <p:grpSpPr>
          <a:xfrm>
            <a:off x="1003039" y="2802277"/>
            <a:ext cx="5010074" cy="3251739"/>
            <a:chOff x="1373580" y="2760441"/>
            <a:chExt cx="5010074" cy="3251739"/>
          </a:xfrm>
        </p:grpSpPr>
        <p:sp>
          <p:nvSpPr>
            <p:cNvPr id="10" name="Arc 9">
              <a:extLst>
                <a:ext uri="{FF2B5EF4-FFF2-40B4-BE49-F238E27FC236}">
                  <a16:creationId xmlns:a16="http://schemas.microsoft.com/office/drawing/2014/main" id="{20933610-7BBD-4FD4-802C-C9E4836044FA}"/>
                </a:ext>
              </a:extLst>
            </p:cNvPr>
            <p:cNvSpPr/>
            <p:nvPr/>
          </p:nvSpPr>
          <p:spPr>
            <a:xfrm rot="12070080">
              <a:off x="2537461" y="2760441"/>
              <a:ext cx="3846193" cy="1805940"/>
            </a:xfrm>
            <a:prstGeom prst="arc">
              <a:avLst>
                <a:gd name="adj1" fmla="val 16200000"/>
                <a:gd name="adj2" fmla="val 20967630"/>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grpSp>
          <p:nvGrpSpPr>
            <p:cNvPr id="59" name="Group 58">
              <a:extLst>
                <a:ext uri="{FF2B5EF4-FFF2-40B4-BE49-F238E27FC236}">
                  <a16:creationId xmlns:a16="http://schemas.microsoft.com/office/drawing/2014/main" id="{8D084555-599A-455D-9CA9-922D6A7F644A}"/>
                </a:ext>
              </a:extLst>
            </p:cNvPr>
            <p:cNvGrpSpPr/>
            <p:nvPr/>
          </p:nvGrpSpPr>
          <p:grpSpPr>
            <a:xfrm>
              <a:off x="1373580" y="2863359"/>
              <a:ext cx="3643558" cy="3148821"/>
              <a:chOff x="1391510" y="2843902"/>
              <a:chExt cx="3643558" cy="3148821"/>
            </a:xfrm>
          </p:grpSpPr>
          <p:cxnSp>
            <p:nvCxnSpPr>
              <p:cNvPr id="5" name="Straight Connector 4">
                <a:extLst>
                  <a:ext uri="{FF2B5EF4-FFF2-40B4-BE49-F238E27FC236}">
                    <a16:creationId xmlns:a16="http://schemas.microsoft.com/office/drawing/2014/main" id="{64D85B1A-88D5-477F-848B-8918A5116280}"/>
                  </a:ext>
                </a:extLst>
              </p:cNvPr>
              <p:cNvCxnSpPr>
                <a:cxnSpLocks/>
              </p:cNvCxnSpPr>
              <p:nvPr/>
            </p:nvCxnSpPr>
            <p:spPr>
              <a:xfrm>
                <a:off x="1765935" y="3083859"/>
                <a:ext cx="0" cy="1853901"/>
              </a:xfrm>
              <a:prstGeom prst="line">
                <a:avLst/>
              </a:prstGeom>
              <a:ln>
                <a:headEnd type="triangle"/>
              </a:ln>
            </p:spPr>
            <p:style>
              <a:lnRef idx="2">
                <a:schemeClr val="dk1"/>
              </a:lnRef>
              <a:fillRef idx="0">
                <a:schemeClr val="dk1"/>
              </a:fillRef>
              <a:effectRef idx="1">
                <a:schemeClr val="dk1"/>
              </a:effectRef>
              <a:fontRef idx="minor">
                <a:schemeClr val="tx1"/>
              </a:fontRef>
            </p:style>
          </p:cxnSp>
          <p:cxnSp>
            <p:nvCxnSpPr>
              <p:cNvPr id="7" name="Straight Connector 6">
                <a:extLst>
                  <a:ext uri="{FF2B5EF4-FFF2-40B4-BE49-F238E27FC236}">
                    <a16:creationId xmlns:a16="http://schemas.microsoft.com/office/drawing/2014/main" id="{F3A07564-4EA4-4B14-A3BA-A1FCF9A8F76D}"/>
                  </a:ext>
                </a:extLst>
              </p:cNvPr>
              <p:cNvCxnSpPr>
                <a:cxnSpLocks/>
              </p:cNvCxnSpPr>
              <p:nvPr/>
            </p:nvCxnSpPr>
            <p:spPr>
              <a:xfrm>
                <a:off x="1765935" y="4928573"/>
                <a:ext cx="2886075" cy="0"/>
              </a:xfrm>
              <a:prstGeom prst="line">
                <a:avLst/>
              </a:prstGeom>
              <a:ln>
                <a:tailEnd type="triangle"/>
              </a:ln>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AB7164EC-EE46-4482-ACB8-9503250E6D92}"/>
                  </a:ext>
                </a:extLst>
              </p:cNvPr>
              <p:cNvCxnSpPr>
                <a:stCxn id="10" idx="2"/>
              </p:cNvCxnSpPr>
              <p:nvPr/>
            </p:nvCxnSpPr>
            <p:spPr>
              <a:xfrm flipH="1" flipV="1">
                <a:off x="1765935" y="3326130"/>
                <a:ext cx="907285" cy="187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06B7615-767E-43D7-B031-86EB7F80C994}"/>
                  </a:ext>
                </a:extLst>
              </p:cNvPr>
              <p:cNvCxnSpPr>
                <a:cxnSpLocks/>
              </p:cNvCxnSpPr>
              <p:nvPr/>
            </p:nvCxnSpPr>
            <p:spPr>
              <a:xfrm flipH="1">
                <a:off x="1765935" y="4491955"/>
                <a:ext cx="235032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1EE2947-F767-4A39-BA65-B11DB23E2AD9}"/>
                  </a:ext>
                </a:extLst>
              </p:cNvPr>
              <p:cNvCxnSpPr>
                <a:cxnSpLocks/>
              </p:cNvCxnSpPr>
              <p:nvPr/>
            </p:nvCxnSpPr>
            <p:spPr>
              <a:xfrm flipH="1" flipV="1">
                <a:off x="2673221" y="3411662"/>
                <a:ext cx="20450" cy="1487999"/>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12D3D09-44A5-4C3E-8A29-934E530AAA51}"/>
                  </a:ext>
                </a:extLst>
              </p:cNvPr>
              <p:cNvCxnSpPr>
                <a:cxnSpLocks/>
                <a:endCxn id="10" idx="0"/>
              </p:cNvCxnSpPr>
              <p:nvPr/>
            </p:nvCxnSpPr>
            <p:spPr>
              <a:xfrm flipH="1" flipV="1">
                <a:off x="4134492" y="4505454"/>
                <a:ext cx="9246" cy="432306"/>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2691168-BF1D-433B-A4D2-03FACDE4DE5F}"/>
                  </a:ext>
                </a:extLst>
              </p:cNvPr>
              <p:cNvCxnSpPr>
                <a:cxnSpLocks/>
              </p:cNvCxnSpPr>
              <p:nvPr/>
            </p:nvCxnSpPr>
            <p:spPr>
              <a:xfrm flipH="1">
                <a:off x="1765935" y="5439922"/>
                <a:ext cx="3126105" cy="15795"/>
              </a:xfrm>
              <a:prstGeom prst="line">
                <a:avLst/>
              </a:prstGeom>
            </p:spPr>
            <p:style>
              <a:lnRef idx="2">
                <a:schemeClr val="dk1"/>
              </a:lnRef>
              <a:fillRef idx="0">
                <a:schemeClr val="dk1"/>
              </a:fillRef>
              <a:effectRef idx="1">
                <a:schemeClr val="dk1"/>
              </a:effectRef>
              <a:fontRef idx="minor">
                <a:schemeClr val="tx1"/>
              </a:fontRef>
            </p:style>
          </p:cxnSp>
          <p:cxnSp>
            <p:nvCxnSpPr>
              <p:cNvPr id="30" name="Straight Connector 29">
                <a:extLst>
                  <a:ext uri="{FF2B5EF4-FFF2-40B4-BE49-F238E27FC236}">
                    <a16:creationId xmlns:a16="http://schemas.microsoft.com/office/drawing/2014/main" id="{3A7E2C4E-BDB7-45A1-B051-35F1D9EA6398}"/>
                  </a:ext>
                </a:extLst>
              </p:cNvPr>
              <p:cNvCxnSpPr>
                <a:cxnSpLocks/>
              </p:cNvCxnSpPr>
              <p:nvPr/>
            </p:nvCxnSpPr>
            <p:spPr>
              <a:xfrm flipH="1">
                <a:off x="1765935" y="5949981"/>
                <a:ext cx="3126105" cy="15795"/>
              </a:xfrm>
              <a:prstGeom prst="line">
                <a:avLst/>
              </a:prstGeom>
            </p:spPr>
            <p:style>
              <a:lnRef idx="3">
                <a:schemeClr val="dk1"/>
              </a:lnRef>
              <a:fillRef idx="0">
                <a:schemeClr val="dk1"/>
              </a:fillRef>
              <a:effectRef idx="2">
                <a:schemeClr val="dk1"/>
              </a:effectRef>
              <a:fontRef idx="minor">
                <a:schemeClr val="tx1"/>
              </a:fontRef>
            </p:style>
          </p:cxnSp>
          <p:cxnSp>
            <p:nvCxnSpPr>
              <p:cNvPr id="32" name="Straight Connector 31">
                <a:extLst>
                  <a:ext uri="{FF2B5EF4-FFF2-40B4-BE49-F238E27FC236}">
                    <a16:creationId xmlns:a16="http://schemas.microsoft.com/office/drawing/2014/main" id="{FB8AA808-EF56-47AB-9825-E848FE4DA387}"/>
                  </a:ext>
                </a:extLst>
              </p:cNvPr>
              <p:cNvCxnSpPr/>
              <p:nvPr/>
            </p:nvCxnSpPr>
            <p:spPr>
              <a:xfrm flipV="1">
                <a:off x="1765935" y="5439922"/>
                <a:ext cx="0" cy="537006"/>
              </a:xfrm>
              <a:prstGeom prst="line">
                <a:avLst/>
              </a:prstGeom>
            </p:spPr>
            <p:style>
              <a:lnRef idx="2">
                <a:schemeClr val="dk1"/>
              </a:lnRef>
              <a:fillRef idx="0">
                <a:schemeClr val="dk1"/>
              </a:fillRef>
              <a:effectRef idx="1">
                <a:schemeClr val="dk1"/>
              </a:effectRef>
              <a:fontRef idx="minor">
                <a:schemeClr val="tx1"/>
              </a:fontRef>
            </p:style>
          </p:cxnSp>
          <p:cxnSp>
            <p:nvCxnSpPr>
              <p:cNvPr id="34" name="Straight Connector 33">
                <a:extLst>
                  <a:ext uri="{FF2B5EF4-FFF2-40B4-BE49-F238E27FC236}">
                    <a16:creationId xmlns:a16="http://schemas.microsoft.com/office/drawing/2014/main" id="{4DDE7CB7-3454-49B1-90C4-EA2A14763B25}"/>
                  </a:ext>
                </a:extLst>
              </p:cNvPr>
              <p:cNvCxnSpPr>
                <a:cxnSpLocks/>
              </p:cNvCxnSpPr>
              <p:nvPr/>
            </p:nvCxnSpPr>
            <p:spPr>
              <a:xfrm flipV="1">
                <a:off x="2693671" y="5455717"/>
                <a:ext cx="0" cy="537006"/>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0D3596D-7FEB-40AE-8CC2-C0190525F586}"/>
                  </a:ext>
                </a:extLst>
              </p:cNvPr>
              <p:cNvCxnSpPr>
                <a:cxnSpLocks/>
              </p:cNvCxnSpPr>
              <p:nvPr/>
            </p:nvCxnSpPr>
            <p:spPr>
              <a:xfrm flipV="1">
                <a:off x="4141833" y="5428770"/>
                <a:ext cx="0" cy="537006"/>
              </a:xfrm>
              <a:prstGeom prst="line">
                <a:avLst/>
              </a:prstGeom>
            </p:spPr>
            <p:style>
              <a:lnRef idx="3">
                <a:schemeClr val="dk1"/>
              </a:lnRef>
              <a:fillRef idx="0">
                <a:schemeClr val="dk1"/>
              </a:fillRef>
              <a:effectRef idx="2">
                <a:schemeClr val="dk1"/>
              </a:effectRef>
              <a:fontRef idx="minor">
                <a:schemeClr val="tx1"/>
              </a:fontRef>
            </p:style>
          </p:cxnSp>
          <p:sp>
            <p:nvSpPr>
              <p:cNvPr id="44" name="TextBox 43">
                <a:extLst>
                  <a:ext uri="{FF2B5EF4-FFF2-40B4-BE49-F238E27FC236}">
                    <a16:creationId xmlns:a16="http://schemas.microsoft.com/office/drawing/2014/main" id="{CF0B21AD-66B9-4F42-BD40-FD3EE8152B88}"/>
                  </a:ext>
                </a:extLst>
              </p:cNvPr>
              <p:cNvSpPr txBox="1"/>
              <p:nvPr/>
            </p:nvSpPr>
            <p:spPr>
              <a:xfrm>
                <a:off x="1431701" y="2843902"/>
                <a:ext cx="306494" cy="369332"/>
              </a:xfrm>
              <a:prstGeom prst="rect">
                <a:avLst/>
              </a:prstGeom>
              <a:noFill/>
            </p:spPr>
            <p:txBody>
              <a:bodyPr wrap="none" rtlCol="0">
                <a:spAutoFit/>
              </a:bodyPr>
              <a:lstStyle/>
              <a:p>
                <a:r>
                  <a:rPr lang="en-GB" i="1" dirty="0"/>
                  <a:t>p</a:t>
                </a:r>
              </a:p>
            </p:txBody>
          </p:sp>
          <p:sp>
            <p:nvSpPr>
              <p:cNvPr id="46" name="TextBox 45">
                <a:extLst>
                  <a:ext uri="{FF2B5EF4-FFF2-40B4-BE49-F238E27FC236}">
                    <a16:creationId xmlns:a16="http://schemas.microsoft.com/office/drawing/2014/main" id="{AAC03C70-779E-423F-89F0-3055CBB7BB27}"/>
                  </a:ext>
                </a:extLst>
              </p:cNvPr>
              <p:cNvSpPr txBox="1"/>
              <p:nvPr/>
            </p:nvSpPr>
            <p:spPr>
              <a:xfrm>
                <a:off x="4718956" y="4698773"/>
                <a:ext cx="316112" cy="369332"/>
              </a:xfrm>
              <a:prstGeom prst="rect">
                <a:avLst/>
              </a:prstGeom>
              <a:noFill/>
            </p:spPr>
            <p:txBody>
              <a:bodyPr wrap="none" rtlCol="0">
                <a:spAutoFit/>
              </a:bodyPr>
              <a:lstStyle/>
              <a:p>
                <a:r>
                  <a:rPr lang="en-GB" i="1" dirty="0"/>
                  <a:t>V</a:t>
                </a:r>
              </a:p>
            </p:txBody>
          </p:sp>
          <p:sp>
            <p:nvSpPr>
              <p:cNvPr id="48" name="TextBox 47">
                <a:extLst>
                  <a:ext uri="{FF2B5EF4-FFF2-40B4-BE49-F238E27FC236}">
                    <a16:creationId xmlns:a16="http://schemas.microsoft.com/office/drawing/2014/main" id="{CE6E0E55-27ED-457F-9435-12B40C371722}"/>
                  </a:ext>
                </a:extLst>
              </p:cNvPr>
              <p:cNvSpPr txBox="1"/>
              <p:nvPr/>
            </p:nvSpPr>
            <p:spPr>
              <a:xfrm>
                <a:off x="1433768" y="3131704"/>
                <a:ext cx="385042" cy="369332"/>
              </a:xfrm>
              <a:prstGeom prst="rect">
                <a:avLst/>
              </a:prstGeom>
              <a:noFill/>
            </p:spPr>
            <p:txBody>
              <a:bodyPr wrap="none" rtlCol="0">
                <a:spAutoFit/>
              </a:bodyPr>
              <a:lstStyle/>
              <a:p>
                <a:r>
                  <a:rPr lang="en-GB" i="1" dirty="0"/>
                  <a:t>p</a:t>
                </a:r>
                <a:r>
                  <a:rPr lang="en-GB" i="1" baseline="-25000" dirty="0"/>
                  <a:t>2</a:t>
                </a:r>
                <a:endParaRPr lang="en-GB" i="1" dirty="0"/>
              </a:p>
            </p:txBody>
          </p:sp>
          <p:sp>
            <p:nvSpPr>
              <p:cNvPr id="50" name="TextBox 49">
                <a:extLst>
                  <a:ext uri="{FF2B5EF4-FFF2-40B4-BE49-F238E27FC236}">
                    <a16:creationId xmlns:a16="http://schemas.microsoft.com/office/drawing/2014/main" id="{6F3A9FF1-5CE4-4507-864D-5330E4EF741B}"/>
                  </a:ext>
                </a:extLst>
              </p:cNvPr>
              <p:cNvSpPr txBox="1"/>
              <p:nvPr/>
            </p:nvSpPr>
            <p:spPr>
              <a:xfrm>
                <a:off x="1391510" y="4254585"/>
                <a:ext cx="385042" cy="369332"/>
              </a:xfrm>
              <a:prstGeom prst="rect">
                <a:avLst/>
              </a:prstGeom>
              <a:noFill/>
            </p:spPr>
            <p:txBody>
              <a:bodyPr wrap="none" rtlCol="0">
                <a:spAutoFit/>
              </a:bodyPr>
              <a:lstStyle/>
              <a:p>
                <a:r>
                  <a:rPr lang="en-GB" i="1" dirty="0"/>
                  <a:t>p</a:t>
                </a:r>
                <a:r>
                  <a:rPr lang="en-GB" i="1" baseline="-25000" dirty="0"/>
                  <a:t>1</a:t>
                </a:r>
                <a:endParaRPr lang="en-GB" i="1" dirty="0"/>
              </a:p>
            </p:txBody>
          </p:sp>
          <p:sp>
            <p:nvSpPr>
              <p:cNvPr id="54" name="TextBox 53">
                <a:extLst>
                  <a:ext uri="{FF2B5EF4-FFF2-40B4-BE49-F238E27FC236}">
                    <a16:creationId xmlns:a16="http://schemas.microsoft.com/office/drawing/2014/main" id="{AD17B6C3-4435-49D4-B9DB-EF35BDA1A6A2}"/>
                  </a:ext>
                </a:extLst>
              </p:cNvPr>
              <p:cNvSpPr txBox="1"/>
              <p:nvPr/>
            </p:nvSpPr>
            <p:spPr>
              <a:xfrm>
                <a:off x="3943309" y="4986220"/>
                <a:ext cx="394660" cy="369332"/>
              </a:xfrm>
              <a:prstGeom prst="rect">
                <a:avLst/>
              </a:prstGeom>
              <a:noFill/>
            </p:spPr>
            <p:txBody>
              <a:bodyPr wrap="none" rtlCol="0">
                <a:spAutoFit/>
              </a:bodyPr>
              <a:lstStyle/>
              <a:p>
                <a:r>
                  <a:rPr lang="en-GB" i="1" dirty="0"/>
                  <a:t>V</a:t>
                </a:r>
                <a:r>
                  <a:rPr lang="en-GB" i="1" baseline="-25000" dirty="0"/>
                  <a:t>1</a:t>
                </a:r>
                <a:endParaRPr lang="en-GB" i="1" dirty="0"/>
              </a:p>
            </p:txBody>
          </p:sp>
          <p:sp>
            <p:nvSpPr>
              <p:cNvPr id="56" name="TextBox 55">
                <a:extLst>
                  <a:ext uri="{FF2B5EF4-FFF2-40B4-BE49-F238E27FC236}">
                    <a16:creationId xmlns:a16="http://schemas.microsoft.com/office/drawing/2014/main" id="{B9373F30-A914-4BA4-A9D8-07258D6FB1C0}"/>
                  </a:ext>
                </a:extLst>
              </p:cNvPr>
              <p:cNvSpPr txBox="1"/>
              <p:nvPr/>
            </p:nvSpPr>
            <p:spPr>
              <a:xfrm>
                <a:off x="2496341" y="4983323"/>
                <a:ext cx="394660" cy="369332"/>
              </a:xfrm>
              <a:prstGeom prst="rect">
                <a:avLst/>
              </a:prstGeom>
              <a:noFill/>
            </p:spPr>
            <p:txBody>
              <a:bodyPr wrap="none" rtlCol="0">
                <a:spAutoFit/>
              </a:bodyPr>
              <a:lstStyle/>
              <a:p>
                <a:r>
                  <a:rPr lang="en-GB" i="1" dirty="0"/>
                  <a:t>V</a:t>
                </a:r>
                <a:r>
                  <a:rPr lang="en-GB" i="1" baseline="-25000" dirty="0"/>
                  <a:t>2</a:t>
                </a:r>
                <a:endParaRPr lang="en-GB" i="1" dirty="0"/>
              </a:p>
            </p:txBody>
          </p:sp>
          <p:sp>
            <p:nvSpPr>
              <p:cNvPr id="58" name="TextBox 57">
                <a:extLst>
                  <a:ext uri="{FF2B5EF4-FFF2-40B4-BE49-F238E27FC236}">
                    <a16:creationId xmlns:a16="http://schemas.microsoft.com/office/drawing/2014/main" id="{A0546687-84AC-44F1-BD2F-E8632984A0C9}"/>
                  </a:ext>
                </a:extLst>
              </p:cNvPr>
              <p:cNvSpPr txBox="1"/>
              <p:nvPr/>
            </p:nvSpPr>
            <p:spPr>
              <a:xfrm>
                <a:off x="2956762" y="3411662"/>
                <a:ext cx="1080052" cy="369332"/>
              </a:xfrm>
              <a:prstGeom prst="rect">
                <a:avLst/>
              </a:prstGeom>
              <a:noFill/>
            </p:spPr>
            <p:txBody>
              <a:bodyPr wrap="square" rtlCol="0">
                <a:spAutoFit/>
              </a:bodyPr>
              <a:lstStyle/>
              <a:p>
                <a:r>
                  <a:rPr lang="en-GB" i="1" dirty="0" err="1"/>
                  <a:t>pV</a:t>
                </a:r>
                <a:r>
                  <a:rPr lang="en-GB" i="1" baseline="30000" dirty="0" err="1"/>
                  <a:t>n</a:t>
                </a:r>
                <a:r>
                  <a:rPr lang="en-GB" dirty="0"/>
                  <a:t> = </a:t>
                </a:r>
                <a:r>
                  <a:rPr lang="en-GB" i="1" dirty="0"/>
                  <a:t>C</a:t>
                </a:r>
              </a:p>
            </p:txBody>
          </p:sp>
        </p:grpSp>
      </p:grpSp>
      <p:sp>
        <p:nvSpPr>
          <p:cNvPr id="61" name="TextBox 60">
            <a:extLst>
              <a:ext uri="{FF2B5EF4-FFF2-40B4-BE49-F238E27FC236}">
                <a16:creationId xmlns:a16="http://schemas.microsoft.com/office/drawing/2014/main" id="{3A7102E7-7E04-4229-86B7-7D57B4C3BAAB}"/>
              </a:ext>
            </a:extLst>
          </p:cNvPr>
          <p:cNvSpPr txBox="1"/>
          <p:nvPr/>
        </p:nvSpPr>
        <p:spPr>
          <a:xfrm>
            <a:off x="5086101" y="3377663"/>
            <a:ext cx="6100463" cy="2708434"/>
          </a:xfrm>
          <a:prstGeom prst="rect">
            <a:avLst/>
          </a:prstGeom>
          <a:noFill/>
        </p:spPr>
        <p:txBody>
          <a:bodyPr wrap="square" rtlCol="0">
            <a:spAutoFit/>
          </a:bodyPr>
          <a:lstStyle/>
          <a:p>
            <a:r>
              <a:rPr lang="en-GB" sz="2400" dirty="0"/>
              <a:t>Direction of arrow on p/V diagram indicates if process is either </a:t>
            </a:r>
            <a:r>
              <a:rPr lang="en-GB" sz="2400" i="1" dirty="0"/>
              <a:t>expansion</a:t>
            </a:r>
            <a:r>
              <a:rPr lang="en-GB" sz="2400" dirty="0"/>
              <a:t> or </a:t>
            </a:r>
            <a:r>
              <a:rPr lang="en-GB" sz="2400" i="1" dirty="0"/>
              <a:t>compression</a:t>
            </a:r>
            <a:r>
              <a:rPr lang="en-GB" sz="2400" dirty="0"/>
              <a:t>. </a:t>
            </a:r>
          </a:p>
          <a:p>
            <a:endParaRPr lang="en-GB" sz="100" dirty="0"/>
          </a:p>
          <a:p>
            <a:endParaRPr lang="en-GB" sz="100" dirty="0"/>
          </a:p>
          <a:p>
            <a:r>
              <a:rPr lang="en-GB" sz="2400" dirty="0"/>
              <a:t>In this case, piston moving right to left, and volume is reducing in cylinder with accompanying increase in pressure.  There will be an increase in temperature of gas as work is done on the piston (in moving it).</a:t>
            </a:r>
          </a:p>
        </p:txBody>
      </p:sp>
    </p:spTree>
    <p:extLst>
      <p:ext uri="{BB962C8B-B14F-4D97-AF65-F5344CB8AC3E}">
        <p14:creationId xmlns:p14="http://schemas.microsoft.com/office/powerpoint/2010/main" val="1769061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6D0B1-855D-48ED-BCF4-5266BAE16672}"/>
              </a:ext>
            </a:extLst>
          </p:cNvPr>
          <p:cNvSpPr>
            <a:spLocks noGrp="1"/>
          </p:cNvSpPr>
          <p:nvPr>
            <p:ph type="title"/>
          </p:nvPr>
        </p:nvSpPr>
        <p:spPr>
          <a:xfrm>
            <a:off x="872196" y="114921"/>
            <a:ext cx="10515600" cy="681447"/>
          </a:xfrm>
        </p:spPr>
        <p:txBody>
          <a:bodyPr>
            <a:normAutofit/>
          </a:bodyPr>
          <a:lstStyle/>
          <a:p>
            <a:pPr algn="ctr"/>
            <a:r>
              <a:rPr lang="en-GB" sz="4000" dirty="0"/>
              <a:t>Gas processes</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8CF258A9-E73C-4F4E-A4B9-2C58B6F8911D}"/>
                  </a:ext>
                </a:extLst>
              </p:cNvPr>
              <p:cNvSpPr>
                <a:spLocks noGrp="1"/>
              </p:cNvSpPr>
              <p:nvPr>
                <p:ph idx="1"/>
              </p:nvPr>
            </p:nvSpPr>
            <p:spPr>
              <a:xfrm>
                <a:off x="804204" y="902969"/>
                <a:ext cx="10515600" cy="5697533"/>
              </a:xfrm>
            </p:spPr>
            <p:txBody>
              <a:bodyPr>
                <a:normAutofit fontScale="92500" lnSpcReduction="10000"/>
              </a:bodyPr>
              <a:lstStyle/>
              <a:p>
                <a:pPr marL="0" indent="0">
                  <a:buNone/>
                </a:pPr>
                <a:r>
                  <a:rPr lang="en-GB" sz="2400" dirty="0"/>
                  <a:t>Recall the combined Boyle’s and Charles’ law which states	 </a:t>
                </a:r>
                <a14:m>
                  <m:oMath xmlns:m="http://schemas.openxmlformats.org/officeDocument/2006/math">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𝑝</m:t>
                            </m:r>
                          </m:e>
                          <m:sub>
                            <m:r>
                              <a:rPr lang="en-GB" sz="2400" i="1">
                                <a:latin typeface="Cambria Math" panose="02040503050406030204" pitchFamily="18" charset="0"/>
                              </a:rPr>
                              <m:t>1</m:t>
                            </m:r>
                          </m:sub>
                        </m:sSub>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i="1">
                                <a:latin typeface="Cambria Math" panose="02040503050406030204" pitchFamily="18" charset="0"/>
                              </a:rPr>
                              <m:t>1</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rPr>
                              <m:t>𝑇</m:t>
                            </m:r>
                          </m:e>
                          <m:sub>
                            <m:r>
                              <a:rPr lang="en-GB" sz="2400" i="1">
                                <a:latin typeface="Cambria Math" panose="02040503050406030204" pitchFamily="18" charset="0"/>
                              </a:rPr>
                              <m:t>1</m:t>
                            </m:r>
                          </m:sub>
                        </m:sSub>
                      </m:den>
                    </m:f>
                    <m:r>
                      <a:rPr lang="en-GB" sz="2400" b="0" i="1" smtClean="0">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𝑝</m:t>
                            </m:r>
                          </m:e>
                          <m:sub>
                            <m:r>
                              <a:rPr lang="en-GB" sz="2400" b="0" i="1" smtClean="0">
                                <a:latin typeface="Cambria Math" panose="02040503050406030204" pitchFamily="18" charset="0"/>
                              </a:rPr>
                              <m:t>2</m:t>
                            </m:r>
                          </m:sub>
                        </m:sSub>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b="0" i="1" smtClean="0">
                                <a:latin typeface="Cambria Math" panose="02040503050406030204" pitchFamily="18" charset="0"/>
                              </a:rPr>
                              <m:t>2</m:t>
                            </m:r>
                          </m:sub>
                        </m:sSub>
                      </m:num>
                      <m:den>
                        <m:sSub>
                          <m:sSubPr>
                            <m:ctrlPr>
                              <a:rPr lang="en-GB" sz="2400" i="1">
                                <a:latin typeface="Cambria Math" panose="02040503050406030204" pitchFamily="18" charset="0"/>
                              </a:rPr>
                            </m:ctrlPr>
                          </m:sSubPr>
                          <m:e>
                            <m:r>
                              <a:rPr lang="en-GB" sz="2400" i="1">
                                <a:latin typeface="Cambria Math" panose="02040503050406030204" pitchFamily="18" charset="0"/>
                              </a:rPr>
                              <m:t>𝑇</m:t>
                            </m:r>
                          </m:e>
                          <m:sub>
                            <m:r>
                              <a:rPr lang="en-GB" sz="2400" b="0" i="1" smtClean="0">
                                <a:latin typeface="Cambria Math" panose="02040503050406030204" pitchFamily="18" charset="0"/>
                              </a:rPr>
                              <m:t>2</m:t>
                            </m:r>
                          </m:sub>
                        </m:sSub>
                      </m:den>
                    </m:f>
                  </m:oMath>
                </a14:m>
                <a:endParaRPr lang="en-GB" sz="2400" dirty="0"/>
              </a:p>
              <a:p>
                <a:pPr marL="0" indent="0">
                  <a:buNone/>
                </a:pPr>
                <a:r>
                  <a:rPr lang="en-GB" sz="2400" dirty="0"/>
                  <a:t>So, if applied to constant pressure, constant volume or isothermal (constant temp) processes, matter of just ‘removing’ the constant term before calculating.</a:t>
                </a:r>
              </a:p>
              <a:p>
                <a:pPr marL="0" indent="0">
                  <a:buNone/>
                </a:pPr>
                <a:r>
                  <a:rPr lang="en-GB" sz="2400" dirty="0"/>
                  <a:t>Now consider the following </a:t>
                </a:r>
                <a:r>
                  <a:rPr lang="en-GB" sz="2400" i="1" dirty="0"/>
                  <a:t>non-flow</a:t>
                </a:r>
                <a:r>
                  <a:rPr lang="en-GB" sz="2400" dirty="0"/>
                  <a:t> processes, e.g. gas in a closed cylinder.</a:t>
                </a:r>
              </a:p>
              <a:p>
                <a:pPr marL="0" indent="0">
                  <a:buNone/>
                </a:pPr>
                <a:endParaRPr lang="en-GB" sz="100" dirty="0"/>
              </a:p>
              <a:p>
                <a:pPr marL="0" indent="0">
                  <a:buNone/>
                </a:pPr>
                <a:r>
                  <a:rPr lang="en-GB" sz="2400" b="1" dirty="0"/>
                  <a:t>Adiabatic compression &amp; expansion </a:t>
                </a:r>
                <a:r>
                  <a:rPr lang="en-GB" sz="2400" dirty="0"/>
                  <a:t>– no heat transfer (perfectly insulated system)</a:t>
                </a:r>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000" b="1" dirty="0"/>
              </a:p>
              <a:p>
                <a:pPr marL="0" indent="0">
                  <a:buNone/>
                </a:pPr>
                <a:r>
                  <a:rPr lang="en-GB" sz="2000" b="1" dirty="0"/>
                  <a:t>Note: </a:t>
                </a:r>
                <a:r>
                  <a:rPr lang="en-GB" sz="2000" dirty="0"/>
                  <a:t>perfect insulation is not possible, hence this process is not practical and cannot be achieved.</a:t>
                </a:r>
                <a:endParaRPr lang="en-GB" sz="2000" b="1" dirty="0"/>
              </a:p>
            </p:txBody>
          </p:sp>
        </mc:Choice>
        <mc:Fallback>
          <p:sp>
            <p:nvSpPr>
              <p:cNvPr id="3" name="Content Placeholder 2">
                <a:extLst>
                  <a:ext uri="{FF2B5EF4-FFF2-40B4-BE49-F238E27FC236}">
                    <a16:creationId xmlns:a16="http://schemas.microsoft.com/office/drawing/2014/main" id="{8CF258A9-E73C-4F4E-A4B9-2C58B6F8911D}"/>
                  </a:ext>
                </a:extLst>
              </p:cNvPr>
              <p:cNvSpPr>
                <a:spLocks noGrp="1" noRot="1" noChangeAspect="1" noMove="1" noResize="1" noEditPoints="1" noAdjustHandles="1" noChangeArrowheads="1" noChangeShapeType="1" noTextEdit="1"/>
              </p:cNvSpPr>
              <p:nvPr>
                <p:ph idx="1"/>
              </p:nvPr>
            </p:nvSpPr>
            <p:spPr>
              <a:xfrm>
                <a:off x="804204" y="902969"/>
                <a:ext cx="10515600" cy="5697533"/>
              </a:xfrm>
              <a:blipFill>
                <a:blip r:embed="rId2"/>
                <a:stretch>
                  <a:fillRect l="-754" t="-856"/>
                </a:stretch>
              </a:blipFill>
            </p:spPr>
            <p:txBody>
              <a:bodyPr/>
              <a:lstStyle/>
              <a:p>
                <a:r>
                  <a:rPr lang="en-GB">
                    <a:noFill/>
                  </a:rPr>
                  <a:t> </a:t>
                </a:r>
              </a:p>
            </p:txBody>
          </p:sp>
        </mc:Fallback>
      </mc:AlternateContent>
      <p:grpSp>
        <p:nvGrpSpPr>
          <p:cNvPr id="4" name="Group 3">
            <a:extLst>
              <a:ext uri="{FF2B5EF4-FFF2-40B4-BE49-F238E27FC236}">
                <a16:creationId xmlns:a16="http://schemas.microsoft.com/office/drawing/2014/main" id="{EE872522-C0BF-4CE2-93D5-3ED9EE9E00DB}"/>
              </a:ext>
            </a:extLst>
          </p:cNvPr>
          <p:cNvGrpSpPr/>
          <p:nvPr/>
        </p:nvGrpSpPr>
        <p:grpSpPr>
          <a:xfrm>
            <a:off x="872196" y="3206115"/>
            <a:ext cx="4614806" cy="2868191"/>
            <a:chOff x="1373580" y="2760441"/>
            <a:chExt cx="5010074" cy="3235944"/>
          </a:xfrm>
        </p:grpSpPr>
        <p:sp>
          <p:nvSpPr>
            <p:cNvPr id="5" name="Arc 4">
              <a:extLst>
                <a:ext uri="{FF2B5EF4-FFF2-40B4-BE49-F238E27FC236}">
                  <a16:creationId xmlns:a16="http://schemas.microsoft.com/office/drawing/2014/main" id="{91C59CD8-414E-4A88-BADA-525E3B169116}"/>
                </a:ext>
              </a:extLst>
            </p:cNvPr>
            <p:cNvSpPr/>
            <p:nvPr/>
          </p:nvSpPr>
          <p:spPr>
            <a:xfrm rot="12070080">
              <a:off x="2537461" y="2760441"/>
              <a:ext cx="3846193" cy="1805940"/>
            </a:xfrm>
            <a:prstGeom prst="arc">
              <a:avLst>
                <a:gd name="adj1" fmla="val 16200000"/>
                <a:gd name="adj2" fmla="val 20967630"/>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grpSp>
          <p:nvGrpSpPr>
            <p:cNvPr id="6" name="Group 5">
              <a:extLst>
                <a:ext uri="{FF2B5EF4-FFF2-40B4-BE49-F238E27FC236}">
                  <a16:creationId xmlns:a16="http://schemas.microsoft.com/office/drawing/2014/main" id="{C3B80430-CBC4-4CF5-A87D-B1A830EBB875}"/>
                </a:ext>
              </a:extLst>
            </p:cNvPr>
            <p:cNvGrpSpPr/>
            <p:nvPr/>
          </p:nvGrpSpPr>
          <p:grpSpPr>
            <a:xfrm>
              <a:off x="1373580" y="2863359"/>
              <a:ext cx="3643558" cy="3133026"/>
              <a:chOff x="1391510" y="2843902"/>
              <a:chExt cx="3643558" cy="3133026"/>
            </a:xfrm>
          </p:grpSpPr>
          <p:cxnSp>
            <p:nvCxnSpPr>
              <p:cNvPr id="7" name="Straight Connector 6">
                <a:extLst>
                  <a:ext uri="{FF2B5EF4-FFF2-40B4-BE49-F238E27FC236}">
                    <a16:creationId xmlns:a16="http://schemas.microsoft.com/office/drawing/2014/main" id="{853BA4C9-1D14-4936-A30E-A5E9B148742F}"/>
                  </a:ext>
                </a:extLst>
              </p:cNvPr>
              <p:cNvCxnSpPr>
                <a:cxnSpLocks/>
              </p:cNvCxnSpPr>
              <p:nvPr/>
            </p:nvCxnSpPr>
            <p:spPr>
              <a:xfrm>
                <a:off x="1765935" y="3083859"/>
                <a:ext cx="0" cy="1853901"/>
              </a:xfrm>
              <a:prstGeom prst="line">
                <a:avLst/>
              </a:prstGeom>
              <a:ln>
                <a:headEnd type="triangle"/>
              </a:ln>
            </p:spPr>
            <p:style>
              <a:lnRef idx="2">
                <a:schemeClr val="dk1"/>
              </a:lnRef>
              <a:fillRef idx="0">
                <a:schemeClr val="dk1"/>
              </a:fillRef>
              <a:effectRef idx="1">
                <a:schemeClr val="dk1"/>
              </a:effectRef>
              <a:fontRef idx="minor">
                <a:schemeClr val="tx1"/>
              </a:fontRef>
            </p:style>
          </p:cxnSp>
          <p:cxnSp>
            <p:nvCxnSpPr>
              <p:cNvPr id="8" name="Straight Connector 7">
                <a:extLst>
                  <a:ext uri="{FF2B5EF4-FFF2-40B4-BE49-F238E27FC236}">
                    <a16:creationId xmlns:a16="http://schemas.microsoft.com/office/drawing/2014/main" id="{6E289F29-9CFA-450E-9435-07BBE0328AE8}"/>
                  </a:ext>
                </a:extLst>
              </p:cNvPr>
              <p:cNvCxnSpPr>
                <a:cxnSpLocks/>
              </p:cNvCxnSpPr>
              <p:nvPr/>
            </p:nvCxnSpPr>
            <p:spPr>
              <a:xfrm>
                <a:off x="1765935" y="4928573"/>
                <a:ext cx="2886075" cy="0"/>
              </a:xfrm>
              <a:prstGeom prst="line">
                <a:avLst/>
              </a:prstGeom>
              <a:ln>
                <a:tailEnd type="triangle"/>
              </a:ln>
            </p:spPr>
            <p:style>
              <a:lnRef idx="2">
                <a:schemeClr val="dk1"/>
              </a:lnRef>
              <a:fillRef idx="0">
                <a:schemeClr val="dk1"/>
              </a:fillRef>
              <a:effectRef idx="1">
                <a:schemeClr val="dk1"/>
              </a:effectRef>
              <a:fontRef idx="minor">
                <a:schemeClr val="tx1"/>
              </a:fontRef>
            </p:style>
          </p:cxnSp>
          <p:cxnSp>
            <p:nvCxnSpPr>
              <p:cNvPr id="9" name="Straight Connector 8">
                <a:extLst>
                  <a:ext uri="{FF2B5EF4-FFF2-40B4-BE49-F238E27FC236}">
                    <a16:creationId xmlns:a16="http://schemas.microsoft.com/office/drawing/2014/main" id="{6EB97112-A675-4F81-95B4-FD32B5495BEA}"/>
                  </a:ext>
                </a:extLst>
              </p:cNvPr>
              <p:cNvCxnSpPr>
                <a:stCxn id="5" idx="2"/>
              </p:cNvCxnSpPr>
              <p:nvPr/>
            </p:nvCxnSpPr>
            <p:spPr>
              <a:xfrm flipH="1" flipV="1">
                <a:off x="1765935" y="3326130"/>
                <a:ext cx="907285" cy="187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721C7F-3A14-4B58-A06F-44F37067C404}"/>
                  </a:ext>
                </a:extLst>
              </p:cNvPr>
              <p:cNvCxnSpPr>
                <a:cxnSpLocks/>
              </p:cNvCxnSpPr>
              <p:nvPr/>
            </p:nvCxnSpPr>
            <p:spPr>
              <a:xfrm flipH="1">
                <a:off x="1765935" y="4491955"/>
                <a:ext cx="235032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717701C-C824-42F3-ADD3-B2F9A50B0A14}"/>
                  </a:ext>
                </a:extLst>
              </p:cNvPr>
              <p:cNvCxnSpPr>
                <a:cxnSpLocks/>
              </p:cNvCxnSpPr>
              <p:nvPr/>
            </p:nvCxnSpPr>
            <p:spPr>
              <a:xfrm flipH="1" flipV="1">
                <a:off x="2673221" y="3411662"/>
                <a:ext cx="20450" cy="1487999"/>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20C5479-6F9E-4193-ABC3-D2DE0B2F01E8}"/>
                  </a:ext>
                </a:extLst>
              </p:cNvPr>
              <p:cNvCxnSpPr>
                <a:cxnSpLocks/>
                <a:endCxn id="5" idx="0"/>
              </p:cNvCxnSpPr>
              <p:nvPr/>
            </p:nvCxnSpPr>
            <p:spPr>
              <a:xfrm flipH="1" flipV="1">
                <a:off x="4134492" y="4505454"/>
                <a:ext cx="9246" cy="432306"/>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F6B5CC4-700C-4692-8913-42E95918C28C}"/>
                  </a:ext>
                </a:extLst>
              </p:cNvPr>
              <p:cNvCxnSpPr>
                <a:cxnSpLocks/>
              </p:cNvCxnSpPr>
              <p:nvPr/>
            </p:nvCxnSpPr>
            <p:spPr>
              <a:xfrm flipH="1">
                <a:off x="1765935" y="5439922"/>
                <a:ext cx="3126105" cy="15795"/>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9935E352-E26E-463A-80B4-CA3664E590C4}"/>
                  </a:ext>
                </a:extLst>
              </p:cNvPr>
              <p:cNvCxnSpPr>
                <a:cxnSpLocks/>
              </p:cNvCxnSpPr>
              <p:nvPr/>
            </p:nvCxnSpPr>
            <p:spPr>
              <a:xfrm flipH="1">
                <a:off x="1765935" y="5949981"/>
                <a:ext cx="3126105" cy="15795"/>
              </a:xfrm>
              <a:prstGeom prst="line">
                <a:avLst/>
              </a:prstGeom>
            </p:spPr>
            <p:style>
              <a:lnRef idx="3">
                <a:schemeClr val="dk1"/>
              </a:lnRef>
              <a:fillRef idx="0">
                <a:schemeClr val="dk1"/>
              </a:fillRef>
              <a:effectRef idx="2">
                <a:schemeClr val="dk1"/>
              </a:effectRef>
              <a:fontRef idx="minor">
                <a:schemeClr val="tx1"/>
              </a:fontRef>
            </p:style>
          </p:cxnSp>
          <p:cxnSp>
            <p:nvCxnSpPr>
              <p:cNvPr id="15" name="Straight Connector 14">
                <a:extLst>
                  <a:ext uri="{FF2B5EF4-FFF2-40B4-BE49-F238E27FC236}">
                    <a16:creationId xmlns:a16="http://schemas.microsoft.com/office/drawing/2014/main" id="{C53C4A08-8044-406C-A0EC-54DE88EF7F5D}"/>
                  </a:ext>
                </a:extLst>
              </p:cNvPr>
              <p:cNvCxnSpPr/>
              <p:nvPr/>
            </p:nvCxnSpPr>
            <p:spPr>
              <a:xfrm flipV="1">
                <a:off x="1765935" y="5439922"/>
                <a:ext cx="0" cy="537006"/>
              </a:xfrm>
              <a:prstGeom prst="line">
                <a:avLst/>
              </a:prstGeom>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FC29EBCE-31FA-4C75-9054-4B174D4F9FF7}"/>
                  </a:ext>
                </a:extLst>
              </p:cNvPr>
              <p:cNvCxnSpPr>
                <a:cxnSpLocks/>
              </p:cNvCxnSpPr>
              <p:nvPr/>
            </p:nvCxnSpPr>
            <p:spPr>
              <a:xfrm flipV="1">
                <a:off x="2693670" y="5388004"/>
                <a:ext cx="0" cy="537006"/>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699F9B-F9A8-42A9-B9AB-82D58B6D8C79}"/>
                  </a:ext>
                </a:extLst>
              </p:cNvPr>
              <p:cNvCxnSpPr>
                <a:cxnSpLocks/>
              </p:cNvCxnSpPr>
              <p:nvPr/>
            </p:nvCxnSpPr>
            <p:spPr>
              <a:xfrm flipV="1">
                <a:off x="4141833" y="5428770"/>
                <a:ext cx="0" cy="537006"/>
              </a:xfrm>
              <a:prstGeom prst="line">
                <a:avLst/>
              </a:prstGeom>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65B6F5AE-5175-4B39-A228-D251C408DA29}"/>
                  </a:ext>
                </a:extLst>
              </p:cNvPr>
              <p:cNvSpPr txBox="1"/>
              <p:nvPr/>
            </p:nvSpPr>
            <p:spPr>
              <a:xfrm>
                <a:off x="1431701" y="2843902"/>
                <a:ext cx="306494" cy="369332"/>
              </a:xfrm>
              <a:prstGeom prst="rect">
                <a:avLst/>
              </a:prstGeom>
              <a:noFill/>
            </p:spPr>
            <p:txBody>
              <a:bodyPr wrap="none" rtlCol="0">
                <a:spAutoFit/>
              </a:bodyPr>
              <a:lstStyle/>
              <a:p>
                <a:r>
                  <a:rPr lang="en-GB" i="1" dirty="0"/>
                  <a:t>p</a:t>
                </a:r>
              </a:p>
            </p:txBody>
          </p:sp>
          <p:sp>
            <p:nvSpPr>
              <p:cNvPr id="19" name="TextBox 18">
                <a:extLst>
                  <a:ext uri="{FF2B5EF4-FFF2-40B4-BE49-F238E27FC236}">
                    <a16:creationId xmlns:a16="http://schemas.microsoft.com/office/drawing/2014/main" id="{20CD2FC9-8E3A-4201-8097-4420403D6E52}"/>
                  </a:ext>
                </a:extLst>
              </p:cNvPr>
              <p:cNvSpPr txBox="1"/>
              <p:nvPr/>
            </p:nvSpPr>
            <p:spPr>
              <a:xfrm>
                <a:off x="4718956" y="4698773"/>
                <a:ext cx="316112" cy="369332"/>
              </a:xfrm>
              <a:prstGeom prst="rect">
                <a:avLst/>
              </a:prstGeom>
              <a:noFill/>
            </p:spPr>
            <p:txBody>
              <a:bodyPr wrap="none" rtlCol="0">
                <a:spAutoFit/>
              </a:bodyPr>
              <a:lstStyle/>
              <a:p>
                <a:r>
                  <a:rPr lang="en-GB" i="1" dirty="0"/>
                  <a:t>V</a:t>
                </a:r>
              </a:p>
            </p:txBody>
          </p:sp>
          <p:sp>
            <p:nvSpPr>
              <p:cNvPr id="20" name="TextBox 19">
                <a:extLst>
                  <a:ext uri="{FF2B5EF4-FFF2-40B4-BE49-F238E27FC236}">
                    <a16:creationId xmlns:a16="http://schemas.microsoft.com/office/drawing/2014/main" id="{2F0D8B88-4906-497E-9068-F4CEE9007870}"/>
                  </a:ext>
                </a:extLst>
              </p:cNvPr>
              <p:cNvSpPr txBox="1"/>
              <p:nvPr/>
            </p:nvSpPr>
            <p:spPr>
              <a:xfrm>
                <a:off x="1433768" y="3131704"/>
                <a:ext cx="385042" cy="369332"/>
              </a:xfrm>
              <a:prstGeom prst="rect">
                <a:avLst/>
              </a:prstGeom>
              <a:noFill/>
            </p:spPr>
            <p:txBody>
              <a:bodyPr wrap="none" rtlCol="0">
                <a:spAutoFit/>
              </a:bodyPr>
              <a:lstStyle/>
              <a:p>
                <a:r>
                  <a:rPr lang="en-GB" i="1" dirty="0"/>
                  <a:t>p</a:t>
                </a:r>
                <a:r>
                  <a:rPr lang="en-GB" i="1" baseline="-25000" dirty="0"/>
                  <a:t>2</a:t>
                </a:r>
                <a:endParaRPr lang="en-GB" i="1" dirty="0"/>
              </a:p>
            </p:txBody>
          </p:sp>
          <p:sp>
            <p:nvSpPr>
              <p:cNvPr id="21" name="TextBox 20">
                <a:extLst>
                  <a:ext uri="{FF2B5EF4-FFF2-40B4-BE49-F238E27FC236}">
                    <a16:creationId xmlns:a16="http://schemas.microsoft.com/office/drawing/2014/main" id="{1893CA28-6BFD-42A7-91F0-C9C952194097}"/>
                  </a:ext>
                </a:extLst>
              </p:cNvPr>
              <p:cNvSpPr txBox="1"/>
              <p:nvPr/>
            </p:nvSpPr>
            <p:spPr>
              <a:xfrm>
                <a:off x="1391510" y="4254585"/>
                <a:ext cx="385042" cy="369332"/>
              </a:xfrm>
              <a:prstGeom prst="rect">
                <a:avLst/>
              </a:prstGeom>
              <a:noFill/>
            </p:spPr>
            <p:txBody>
              <a:bodyPr wrap="none" rtlCol="0">
                <a:spAutoFit/>
              </a:bodyPr>
              <a:lstStyle/>
              <a:p>
                <a:r>
                  <a:rPr lang="en-GB" i="1" dirty="0"/>
                  <a:t>p</a:t>
                </a:r>
                <a:r>
                  <a:rPr lang="en-GB" i="1" baseline="-25000" dirty="0"/>
                  <a:t>1</a:t>
                </a:r>
                <a:endParaRPr lang="en-GB" i="1" dirty="0"/>
              </a:p>
            </p:txBody>
          </p:sp>
          <p:sp>
            <p:nvSpPr>
              <p:cNvPr id="22" name="TextBox 21">
                <a:extLst>
                  <a:ext uri="{FF2B5EF4-FFF2-40B4-BE49-F238E27FC236}">
                    <a16:creationId xmlns:a16="http://schemas.microsoft.com/office/drawing/2014/main" id="{B4A066F3-6B14-4666-A748-C05A62941978}"/>
                  </a:ext>
                </a:extLst>
              </p:cNvPr>
              <p:cNvSpPr txBox="1"/>
              <p:nvPr/>
            </p:nvSpPr>
            <p:spPr>
              <a:xfrm>
                <a:off x="3943309" y="4986220"/>
                <a:ext cx="394660" cy="369332"/>
              </a:xfrm>
              <a:prstGeom prst="rect">
                <a:avLst/>
              </a:prstGeom>
              <a:noFill/>
            </p:spPr>
            <p:txBody>
              <a:bodyPr wrap="none" rtlCol="0">
                <a:spAutoFit/>
              </a:bodyPr>
              <a:lstStyle/>
              <a:p>
                <a:r>
                  <a:rPr lang="en-GB" i="1" dirty="0"/>
                  <a:t>V</a:t>
                </a:r>
                <a:r>
                  <a:rPr lang="en-GB" i="1" baseline="-25000" dirty="0"/>
                  <a:t>1</a:t>
                </a:r>
                <a:endParaRPr lang="en-GB" i="1" dirty="0"/>
              </a:p>
            </p:txBody>
          </p:sp>
          <p:sp>
            <p:nvSpPr>
              <p:cNvPr id="23" name="TextBox 22">
                <a:extLst>
                  <a:ext uri="{FF2B5EF4-FFF2-40B4-BE49-F238E27FC236}">
                    <a16:creationId xmlns:a16="http://schemas.microsoft.com/office/drawing/2014/main" id="{442650A4-E409-40A5-BDD1-5DA01E6B72F2}"/>
                  </a:ext>
                </a:extLst>
              </p:cNvPr>
              <p:cNvSpPr txBox="1"/>
              <p:nvPr/>
            </p:nvSpPr>
            <p:spPr>
              <a:xfrm>
                <a:off x="2496341" y="4983323"/>
                <a:ext cx="394660" cy="369332"/>
              </a:xfrm>
              <a:prstGeom prst="rect">
                <a:avLst/>
              </a:prstGeom>
              <a:noFill/>
            </p:spPr>
            <p:txBody>
              <a:bodyPr wrap="none" rtlCol="0">
                <a:spAutoFit/>
              </a:bodyPr>
              <a:lstStyle/>
              <a:p>
                <a:r>
                  <a:rPr lang="en-GB" i="1" dirty="0"/>
                  <a:t>V</a:t>
                </a:r>
                <a:r>
                  <a:rPr lang="en-GB" i="1" baseline="-25000" dirty="0"/>
                  <a:t>2</a:t>
                </a:r>
                <a:endParaRPr lang="en-GB" i="1" dirty="0"/>
              </a:p>
            </p:txBody>
          </p:sp>
          <p:sp>
            <p:nvSpPr>
              <p:cNvPr id="24" name="TextBox 23">
                <a:extLst>
                  <a:ext uri="{FF2B5EF4-FFF2-40B4-BE49-F238E27FC236}">
                    <a16:creationId xmlns:a16="http://schemas.microsoft.com/office/drawing/2014/main" id="{7CA9BC32-7768-4421-B010-DC8D4C18282A}"/>
                  </a:ext>
                </a:extLst>
              </p:cNvPr>
              <p:cNvSpPr txBox="1"/>
              <p:nvPr/>
            </p:nvSpPr>
            <p:spPr>
              <a:xfrm>
                <a:off x="2956762" y="3411662"/>
                <a:ext cx="1080052" cy="416687"/>
              </a:xfrm>
              <a:prstGeom prst="rect">
                <a:avLst/>
              </a:prstGeom>
              <a:noFill/>
            </p:spPr>
            <p:txBody>
              <a:bodyPr wrap="square" rtlCol="0">
                <a:spAutoFit/>
              </a:bodyPr>
              <a:lstStyle/>
              <a:p>
                <a:r>
                  <a:rPr lang="en-GB" i="1" dirty="0" err="1"/>
                  <a:t>pV</a:t>
                </a:r>
                <a:r>
                  <a:rPr lang="en-GB" i="1" baseline="30000" dirty="0" err="1"/>
                  <a:t>γ</a:t>
                </a:r>
                <a:r>
                  <a:rPr lang="en-GB" dirty="0"/>
                  <a:t> = </a:t>
                </a:r>
                <a:r>
                  <a:rPr lang="en-GB" i="1" dirty="0"/>
                  <a:t>C</a:t>
                </a:r>
              </a:p>
            </p:txBody>
          </p:sp>
        </p:grpSp>
      </p:grpSp>
      <p:sp>
        <p:nvSpPr>
          <p:cNvPr id="26" name="Arrow: Left 25">
            <a:extLst>
              <a:ext uri="{FF2B5EF4-FFF2-40B4-BE49-F238E27FC236}">
                <a16:creationId xmlns:a16="http://schemas.microsoft.com/office/drawing/2014/main" id="{7DFA4224-22CA-4DEA-BC58-384A79437CAF}"/>
              </a:ext>
            </a:extLst>
          </p:cNvPr>
          <p:cNvSpPr/>
          <p:nvPr/>
        </p:nvSpPr>
        <p:spPr>
          <a:xfrm rot="2050495">
            <a:off x="2565066" y="4309955"/>
            <a:ext cx="279140" cy="13162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8" name="Straight Arrow Connector 27">
            <a:extLst>
              <a:ext uri="{FF2B5EF4-FFF2-40B4-BE49-F238E27FC236}">
                <a16:creationId xmlns:a16="http://schemas.microsoft.com/office/drawing/2014/main" id="{250E3894-2908-45BA-B3BF-A84779DF89C7}"/>
              </a:ext>
            </a:extLst>
          </p:cNvPr>
          <p:cNvCxnSpPr>
            <a:cxnSpLocks/>
          </p:cNvCxnSpPr>
          <p:nvPr/>
        </p:nvCxnSpPr>
        <p:spPr>
          <a:xfrm flipH="1">
            <a:off x="3137643" y="5859808"/>
            <a:ext cx="623663"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C98430AF-C241-40BB-9B5C-94D0DCAEC5DE}"/>
              </a:ext>
            </a:extLst>
          </p:cNvPr>
          <p:cNvSpPr txBox="1"/>
          <p:nvPr/>
        </p:nvSpPr>
        <p:spPr>
          <a:xfrm>
            <a:off x="5637847" y="2971800"/>
            <a:ext cx="914400" cy="914400"/>
          </a:xfrm>
          <a:prstGeom prst="rect">
            <a:avLst/>
          </a:prstGeom>
          <a:noFill/>
        </p:spPr>
        <p:txBody>
          <a:bodyPr wrap="square" rtlCol="0">
            <a:spAutoFit/>
          </a:bodyPr>
          <a:lstStyle/>
          <a:p>
            <a:endParaRPr lang="en-GB" dirty="0"/>
          </a:p>
        </p:txBody>
      </p:sp>
      <p:sp>
        <p:nvSpPr>
          <p:cNvPr id="30" name="TextBox 29">
            <a:extLst>
              <a:ext uri="{FF2B5EF4-FFF2-40B4-BE49-F238E27FC236}">
                <a16:creationId xmlns:a16="http://schemas.microsoft.com/office/drawing/2014/main" id="{44EFE7C8-88BA-48B6-8A36-1A20266081F1}"/>
              </a:ext>
            </a:extLst>
          </p:cNvPr>
          <p:cNvSpPr txBox="1"/>
          <p:nvPr/>
        </p:nvSpPr>
        <p:spPr>
          <a:xfrm>
            <a:off x="5637847" y="2971800"/>
            <a:ext cx="914400" cy="914400"/>
          </a:xfrm>
          <a:prstGeom prst="rect">
            <a:avLst/>
          </a:prstGeom>
          <a:noFill/>
        </p:spPr>
        <p:txBody>
          <a:bodyPr wrap="square" rtlCol="0">
            <a:spAutoFit/>
          </a:bodyPr>
          <a:lstStyle/>
          <a:p>
            <a:endParaRPr lang="en-GB" dirty="0"/>
          </a:p>
        </p:txBody>
      </p:sp>
      <mc:AlternateContent xmlns:mc="http://schemas.openxmlformats.org/markup-compatibility/2006">
        <mc:Choice xmlns:a14="http://schemas.microsoft.com/office/drawing/2010/main" Requires="a14">
          <p:sp>
            <p:nvSpPr>
              <p:cNvPr id="31" name="TextBox 30">
                <a:extLst>
                  <a:ext uri="{FF2B5EF4-FFF2-40B4-BE49-F238E27FC236}">
                    <a16:creationId xmlns:a16="http://schemas.microsoft.com/office/drawing/2014/main" id="{0218F514-C7A1-4280-994B-83AE350E1E2F}"/>
                  </a:ext>
                </a:extLst>
              </p:cNvPr>
              <p:cNvSpPr txBox="1"/>
              <p:nvPr/>
            </p:nvSpPr>
            <p:spPr>
              <a:xfrm>
                <a:off x="4314826" y="3343373"/>
                <a:ext cx="6947216" cy="2811732"/>
              </a:xfrm>
              <a:prstGeom prst="rect">
                <a:avLst/>
              </a:prstGeom>
              <a:noFill/>
            </p:spPr>
            <p:txBody>
              <a:bodyPr wrap="square" rtlCol="0">
                <a:spAutoFit/>
              </a:bodyPr>
              <a:lstStyle/>
              <a:p>
                <a:r>
                  <a:rPr lang="en-GB" sz="2400" dirty="0"/>
                  <a:t>Index of compression &amp; expansion </a:t>
                </a:r>
                <a:r>
                  <a:rPr lang="el-GR" sz="2400" i="1" dirty="0"/>
                  <a:t>γ</a:t>
                </a:r>
                <a:r>
                  <a:rPr lang="en-GB" sz="2400" dirty="0"/>
                  <a:t> (ratio of specific heat capacities), for a reversible adiabatic process is:  </a:t>
                </a:r>
                <a14:m>
                  <m:oMath xmlns:m="http://schemas.openxmlformats.org/officeDocument/2006/math">
                    <m:r>
                      <a:rPr lang="en-GB" sz="2400" i="1" smtClean="0">
                        <a:latin typeface="Cambria Math" panose="02040503050406030204" pitchFamily="18" charset="0"/>
                        <a:ea typeface="Cambria Math" panose="02040503050406030204" pitchFamily="18" charset="0"/>
                      </a:rPr>
                      <m:t>𝛾</m:t>
                    </m:r>
                    <m:r>
                      <a:rPr lang="en-GB" sz="2400" b="0" i="1" smtClean="0">
                        <a:latin typeface="Cambria Math" panose="02040503050406030204" pitchFamily="18" charset="0"/>
                        <a:ea typeface="Cambria Math" panose="02040503050406030204" pitchFamily="18" charset="0"/>
                      </a:rPr>
                      <m:t>= </m:t>
                    </m:r>
                    <m:f>
                      <m:fPr>
                        <m:type m:val="skw"/>
                        <m:ctrlPr>
                          <a:rPr lang="en-GB" sz="2400" b="0" i="1" smtClean="0">
                            <a:latin typeface="Cambria Math" panose="02040503050406030204" pitchFamily="18" charset="0"/>
                            <a:ea typeface="Cambria Math" panose="02040503050406030204" pitchFamily="18" charset="0"/>
                          </a:rPr>
                        </m:ctrlPr>
                      </m:fPr>
                      <m:num>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𝑐</m:t>
                            </m:r>
                          </m:e>
                          <m:sub>
                            <m:r>
                              <a:rPr lang="en-GB" sz="2400" b="0" i="1" smtClean="0">
                                <a:latin typeface="Cambria Math" panose="02040503050406030204" pitchFamily="18" charset="0"/>
                                <a:ea typeface="Cambria Math" panose="02040503050406030204" pitchFamily="18" charset="0"/>
                              </a:rPr>
                              <m:t>𝑝</m:t>
                            </m:r>
                          </m:sub>
                        </m:sSub>
                      </m:num>
                      <m:den>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𝑐</m:t>
                            </m:r>
                          </m:e>
                          <m:sub>
                            <m:r>
                              <a:rPr lang="en-GB" sz="2400" b="0" i="1" smtClean="0">
                                <a:latin typeface="Cambria Math" panose="02040503050406030204" pitchFamily="18" charset="0"/>
                                <a:ea typeface="Cambria Math" panose="02040503050406030204" pitchFamily="18" charset="0"/>
                              </a:rPr>
                              <m:t>𝑣</m:t>
                            </m:r>
                          </m:sub>
                        </m:sSub>
                      </m:den>
                    </m:f>
                  </m:oMath>
                </a14:m>
                <a:endParaRPr lang="en-GB" sz="2400" dirty="0"/>
              </a:p>
              <a:p>
                <a:endParaRPr lang="en-GB" sz="800" dirty="0"/>
              </a:p>
              <a:p>
                <a:endParaRPr lang="en-GB" sz="100" dirty="0"/>
              </a:p>
              <a:p>
                <a:endParaRPr lang="en-GB" sz="100" dirty="0"/>
              </a:p>
              <a:p>
                <a:r>
                  <a:rPr lang="en-GB" sz="2400" dirty="0"/>
                  <a:t>Equation of curve is:</a:t>
                </a:r>
              </a:p>
              <a:p>
                <a:endParaRPr lang="en-GB" sz="800" dirty="0"/>
              </a:p>
              <a:p>
                <a:r>
                  <a:rPr lang="en-GB" sz="2400" dirty="0"/>
                  <a:t>	</a:t>
                </a:r>
                <a14:m>
                  <m:oMath xmlns:m="http://schemas.openxmlformats.org/officeDocument/2006/math">
                    <m:r>
                      <a:rPr lang="en-GB" sz="2400" b="0" i="1" smtClean="0">
                        <a:latin typeface="Cambria Math" panose="02040503050406030204" pitchFamily="18" charset="0"/>
                      </a:rPr>
                      <m:t>𝑝</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𝑉</m:t>
                        </m:r>
                      </m:e>
                      <m:sup>
                        <m:r>
                          <a:rPr lang="en-GB" sz="2400" b="0" i="1" smtClean="0">
                            <a:latin typeface="Cambria Math" panose="02040503050406030204" pitchFamily="18" charset="0"/>
                            <a:ea typeface="Cambria Math" panose="02040503050406030204" pitchFamily="18" charset="0"/>
                          </a:rPr>
                          <m:t>𝛾</m:t>
                        </m:r>
                      </m:sup>
                    </m:sSup>
                    <m:r>
                      <a:rPr lang="en-GB" sz="2400" b="0" i="1" smtClean="0">
                        <a:latin typeface="Cambria Math" panose="02040503050406030204" pitchFamily="18" charset="0"/>
                      </a:rPr>
                      <m:t>=</m:t>
                    </m:r>
                    <m:r>
                      <a:rPr lang="en-GB" sz="2400" b="0" i="1" smtClean="0">
                        <a:latin typeface="Cambria Math" panose="02040503050406030204" pitchFamily="18" charset="0"/>
                      </a:rPr>
                      <m:t>𝑐𝑜𝑛𝑠𝑡𝑎𝑛𝑡</m:t>
                    </m:r>
                  </m:oMath>
                </a14:m>
                <a:endParaRPr lang="en-GB" sz="2400" b="0" dirty="0"/>
              </a:p>
              <a:p>
                <a:endParaRPr lang="en-GB" sz="800" dirty="0"/>
              </a:p>
              <a:p>
                <a:endParaRPr lang="en-GB" sz="100" dirty="0"/>
              </a:p>
              <a:p>
                <a:r>
                  <a:rPr lang="en-GB" sz="2400" dirty="0"/>
                  <a:t>So,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𝑝</m:t>
                        </m:r>
                      </m:e>
                      <m:sub>
                        <m:r>
                          <a:rPr lang="en-GB" sz="2400" b="0" i="1" smtClean="0">
                            <a:latin typeface="Cambria Math" panose="02040503050406030204" pitchFamily="18" charset="0"/>
                          </a:rPr>
                          <m:t>1</m:t>
                        </m:r>
                      </m:sub>
                    </m:sSub>
                    <m:sSubSup>
                      <m:sSubSupPr>
                        <m:ctrlPr>
                          <a:rPr lang="en-GB" sz="2400" i="1" smtClean="0">
                            <a:latin typeface="Cambria Math" panose="02040503050406030204" pitchFamily="18" charset="0"/>
                          </a:rPr>
                        </m:ctrlPr>
                      </m:sSubSupPr>
                      <m:e>
                        <m:r>
                          <a:rPr lang="en-GB" sz="2400" b="0" i="1" smtClean="0">
                            <a:latin typeface="Cambria Math" panose="02040503050406030204" pitchFamily="18" charset="0"/>
                          </a:rPr>
                          <m:t>𝑉</m:t>
                        </m:r>
                      </m:e>
                      <m:sub>
                        <m:r>
                          <a:rPr lang="en-GB" sz="2400" b="0" i="1" smtClean="0">
                            <a:latin typeface="Cambria Math" panose="02040503050406030204" pitchFamily="18" charset="0"/>
                          </a:rPr>
                          <m:t>1</m:t>
                        </m:r>
                      </m:sub>
                      <m:sup>
                        <m:r>
                          <a:rPr lang="en-GB" sz="2400" i="1" smtClean="0">
                            <a:latin typeface="Cambria Math" panose="02040503050406030204" pitchFamily="18" charset="0"/>
                            <a:ea typeface="Cambria Math" panose="02040503050406030204" pitchFamily="18" charset="0"/>
                          </a:rPr>
                          <m:t>𝛾</m:t>
                        </m:r>
                      </m:sup>
                    </m:sSubSup>
                    <m:r>
                      <a:rPr lang="en-GB" sz="2400" b="0" i="1" smtClean="0">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𝑝</m:t>
                        </m:r>
                      </m:e>
                      <m:sub>
                        <m:r>
                          <a:rPr lang="en-GB" sz="2400" b="0" i="1" smtClean="0">
                            <a:latin typeface="Cambria Math" panose="02040503050406030204" pitchFamily="18" charset="0"/>
                          </a:rPr>
                          <m:t>2</m:t>
                        </m:r>
                      </m:sub>
                    </m:sSub>
                    <m:sSubSup>
                      <m:sSubSupPr>
                        <m:ctrlPr>
                          <a:rPr lang="en-GB" sz="2400" i="1">
                            <a:latin typeface="Cambria Math" panose="02040503050406030204" pitchFamily="18" charset="0"/>
                          </a:rPr>
                        </m:ctrlPr>
                      </m:sSubSupPr>
                      <m:e>
                        <m:r>
                          <a:rPr lang="en-GB" sz="2400" i="1">
                            <a:latin typeface="Cambria Math" panose="02040503050406030204" pitchFamily="18" charset="0"/>
                          </a:rPr>
                          <m:t>𝑉</m:t>
                        </m:r>
                      </m:e>
                      <m:sub>
                        <m:r>
                          <a:rPr lang="en-GB" sz="2400" b="0" i="1" smtClean="0">
                            <a:latin typeface="Cambria Math" panose="02040503050406030204" pitchFamily="18" charset="0"/>
                          </a:rPr>
                          <m:t>2</m:t>
                        </m:r>
                      </m:sub>
                      <m:sup>
                        <m:r>
                          <a:rPr lang="en-GB" sz="2400" i="1">
                            <a:latin typeface="Cambria Math" panose="02040503050406030204" pitchFamily="18" charset="0"/>
                            <a:ea typeface="Cambria Math" panose="02040503050406030204" pitchFamily="18" charset="0"/>
                          </a:rPr>
                          <m:t>𝛾</m:t>
                        </m:r>
                      </m:sup>
                    </m:sSubSup>
                  </m:oMath>
                </a14:m>
                <a:endParaRPr lang="en-GB" sz="2400" dirty="0"/>
              </a:p>
            </p:txBody>
          </p:sp>
        </mc:Choice>
        <mc:Fallback>
          <p:sp>
            <p:nvSpPr>
              <p:cNvPr id="31" name="TextBox 30">
                <a:extLst>
                  <a:ext uri="{FF2B5EF4-FFF2-40B4-BE49-F238E27FC236}">
                    <a16:creationId xmlns:a16="http://schemas.microsoft.com/office/drawing/2014/main" id="{0218F514-C7A1-4280-994B-83AE350E1E2F}"/>
                  </a:ext>
                </a:extLst>
              </p:cNvPr>
              <p:cNvSpPr txBox="1">
                <a:spLocks noRot="1" noChangeAspect="1" noMove="1" noResize="1" noEditPoints="1" noAdjustHandles="1" noChangeArrowheads="1" noChangeShapeType="1" noTextEdit="1"/>
              </p:cNvSpPr>
              <p:nvPr/>
            </p:nvSpPr>
            <p:spPr>
              <a:xfrm>
                <a:off x="4314826" y="3343373"/>
                <a:ext cx="6947216" cy="2811732"/>
              </a:xfrm>
              <a:prstGeom prst="rect">
                <a:avLst/>
              </a:prstGeom>
              <a:blipFill>
                <a:blip r:embed="rId3"/>
                <a:stretch>
                  <a:fillRect l="-1405" t="-1732" b="-3463"/>
                </a:stretch>
              </a:blipFill>
            </p:spPr>
            <p:txBody>
              <a:bodyPr/>
              <a:lstStyle/>
              <a:p>
                <a:r>
                  <a:rPr lang="en-GB">
                    <a:noFill/>
                  </a:rPr>
                  <a:t> </a:t>
                </a:r>
              </a:p>
            </p:txBody>
          </p:sp>
        </mc:Fallback>
      </mc:AlternateContent>
    </p:spTree>
    <p:extLst>
      <p:ext uri="{BB962C8B-B14F-4D97-AF65-F5344CB8AC3E}">
        <p14:creationId xmlns:p14="http://schemas.microsoft.com/office/powerpoint/2010/main" val="238990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2683-61C2-4579-BF1A-1724C8E3D0F0}"/>
              </a:ext>
            </a:extLst>
          </p:cNvPr>
          <p:cNvSpPr>
            <a:spLocks noGrp="1"/>
          </p:cNvSpPr>
          <p:nvPr>
            <p:ph type="title"/>
          </p:nvPr>
        </p:nvSpPr>
        <p:spPr>
          <a:xfrm>
            <a:off x="838200" y="222250"/>
            <a:ext cx="10515600" cy="652145"/>
          </a:xfrm>
        </p:spPr>
        <p:txBody>
          <a:bodyPr>
            <a:normAutofit fontScale="90000"/>
          </a:bodyPr>
          <a:lstStyle/>
          <a:p>
            <a:pPr algn="ctr"/>
            <a:r>
              <a:rPr lang="en-GB" sz="4400" dirty="0"/>
              <a:t>Gas processes</a:t>
            </a:r>
            <a:endParaRPr lang="en-GB" dirty="0"/>
          </a:p>
        </p:txBody>
      </p:sp>
      <p:sp>
        <p:nvSpPr>
          <p:cNvPr id="3" name="Content Placeholder 2">
            <a:extLst>
              <a:ext uri="{FF2B5EF4-FFF2-40B4-BE49-F238E27FC236}">
                <a16:creationId xmlns:a16="http://schemas.microsoft.com/office/drawing/2014/main" id="{ABCD9499-8457-4B18-9819-C292A32C6130}"/>
              </a:ext>
            </a:extLst>
          </p:cNvPr>
          <p:cNvSpPr>
            <a:spLocks noGrp="1"/>
          </p:cNvSpPr>
          <p:nvPr>
            <p:ph idx="1"/>
          </p:nvPr>
        </p:nvSpPr>
        <p:spPr>
          <a:xfrm>
            <a:off x="537209" y="1154430"/>
            <a:ext cx="11081385" cy="5022533"/>
          </a:xfrm>
        </p:spPr>
        <p:txBody>
          <a:bodyPr>
            <a:normAutofit/>
          </a:bodyPr>
          <a:lstStyle/>
          <a:p>
            <a:pPr marL="0" indent="0">
              <a:buNone/>
            </a:pPr>
            <a:r>
              <a:rPr lang="en-GB" sz="2400" b="1" dirty="0"/>
              <a:t>Polytropic compression &amp; expansion</a:t>
            </a:r>
            <a:r>
              <a:rPr lang="en-GB" sz="2400" dirty="0"/>
              <a:t> – </a:t>
            </a:r>
            <a:r>
              <a:rPr lang="en-GB" sz="2400" i="1" dirty="0"/>
              <a:t>real process </a:t>
            </a:r>
            <a:r>
              <a:rPr lang="en-GB" sz="2400" dirty="0"/>
              <a:t>(temp, pressure, volume all change)</a:t>
            </a:r>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r>
              <a:rPr lang="en-GB" sz="2400" dirty="0"/>
              <a:t>	This is the practical process – all real world gas processes are polytropic.</a:t>
            </a:r>
          </a:p>
        </p:txBody>
      </p:sp>
      <p:grpSp>
        <p:nvGrpSpPr>
          <p:cNvPr id="4" name="Group 3">
            <a:extLst>
              <a:ext uri="{FF2B5EF4-FFF2-40B4-BE49-F238E27FC236}">
                <a16:creationId xmlns:a16="http://schemas.microsoft.com/office/drawing/2014/main" id="{7167878E-13A6-474E-B406-7BD58E838360}"/>
              </a:ext>
            </a:extLst>
          </p:cNvPr>
          <p:cNvGrpSpPr/>
          <p:nvPr/>
        </p:nvGrpSpPr>
        <p:grpSpPr>
          <a:xfrm>
            <a:off x="573406" y="1482112"/>
            <a:ext cx="5010074" cy="3251739"/>
            <a:chOff x="1373580" y="2760441"/>
            <a:chExt cx="5010074" cy="3251739"/>
          </a:xfrm>
        </p:grpSpPr>
        <p:sp>
          <p:nvSpPr>
            <p:cNvPr id="5" name="Arc 4">
              <a:extLst>
                <a:ext uri="{FF2B5EF4-FFF2-40B4-BE49-F238E27FC236}">
                  <a16:creationId xmlns:a16="http://schemas.microsoft.com/office/drawing/2014/main" id="{5AB51EAE-62A8-406F-86FE-30D42C8FFDE9}"/>
                </a:ext>
              </a:extLst>
            </p:cNvPr>
            <p:cNvSpPr/>
            <p:nvPr/>
          </p:nvSpPr>
          <p:spPr>
            <a:xfrm rot="12070080">
              <a:off x="2537461" y="2760441"/>
              <a:ext cx="3846193" cy="1805940"/>
            </a:xfrm>
            <a:prstGeom prst="arc">
              <a:avLst>
                <a:gd name="adj1" fmla="val 16200000"/>
                <a:gd name="adj2" fmla="val 20967630"/>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grpSp>
          <p:nvGrpSpPr>
            <p:cNvPr id="6" name="Group 5">
              <a:extLst>
                <a:ext uri="{FF2B5EF4-FFF2-40B4-BE49-F238E27FC236}">
                  <a16:creationId xmlns:a16="http://schemas.microsoft.com/office/drawing/2014/main" id="{443DD33C-0240-4527-847D-263E8F7F1261}"/>
                </a:ext>
              </a:extLst>
            </p:cNvPr>
            <p:cNvGrpSpPr/>
            <p:nvPr/>
          </p:nvGrpSpPr>
          <p:grpSpPr>
            <a:xfrm>
              <a:off x="1373580" y="2863359"/>
              <a:ext cx="3643558" cy="3148821"/>
              <a:chOff x="1391510" y="2843902"/>
              <a:chExt cx="3643558" cy="3148821"/>
            </a:xfrm>
          </p:grpSpPr>
          <p:cxnSp>
            <p:nvCxnSpPr>
              <p:cNvPr id="7" name="Straight Connector 6">
                <a:extLst>
                  <a:ext uri="{FF2B5EF4-FFF2-40B4-BE49-F238E27FC236}">
                    <a16:creationId xmlns:a16="http://schemas.microsoft.com/office/drawing/2014/main" id="{85B606A1-1AFE-42DE-A689-FF8DC268665C}"/>
                  </a:ext>
                </a:extLst>
              </p:cNvPr>
              <p:cNvCxnSpPr>
                <a:cxnSpLocks/>
              </p:cNvCxnSpPr>
              <p:nvPr/>
            </p:nvCxnSpPr>
            <p:spPr>
              <a:xfrm>
                <a:off x="1765935" y="3083859"/>
                <a:ext cx="0" cy="1853901"/>
              </a:xfrm>
              <a:prstGeom prst="line">
                <a:avLst/>
              </a:prstGeom>
              <a:ln>
                <a:headEnd type="triangle"/>
              </a:ln>
            </p:spPr>
            <p:style>
              <a:lnRef idx="2">
                <a:schemeClr val="dk1"/>
              </a:lnRef>
              <a:fillRef idx="0">
                <a:schemeClr val="dk1"/>
              </a:fillRef>
              <a:effectRef idx="1">
                <a:schemeClr val="dk1"/>
              </a:effectRef>
              <a:fontRef idx="minor">
                <a:schemeClr val="tx1"/>
              </a:fontRef>
            </p:style>
          </p:cxnSp>
          <p:cxnSp>
            <p:nvCxnSpPr>
              <p:cNvPr id="8" name="Straight Connector 7">
                <a:extLst>
                  <a:ext uri="{FF2B5EF4-FFF2-40B4-BE49-F238E27FC236}">
                    <a16:creationId xmlns:a16="http://schemas.microsoft.com/office/drawing/2014/main" id="{2B8626DD-E4A1-4229-AF49-B1CD152CB861}"/>
                  </a:ext>
                </a:extLst>
              </p:cNvPr>
              <p:cNvCxnSpPr>
                <a:cxnSpLocks/>
              </p:cNvCxnSpPr>
              <p:nvPr/>
            </p:nvCxnSpPr>
            <p:spPr>
              <a:xfrm>
                <a:off x="1765935" y="4928573"/>
                <a:ext cx="2886075" cy="0"/>
              </a:xfrm>
              <a:prstGeom prst="line">
                <a:avLst/>
              </a:prstGeom>
              <a:ln>
                <a:tailEnd type="triangle"/>
              </a:ln>
            </p:spPr>
            <p:style>
              <a:lnRef idx="2">
                <a:schemeClr val="dk1"/>
              </a:lnRef>
              <a:fillRef idx="0">
                <a:schemeClr val="dk1"/>
              </a:fillRef>
              <a:effectRef idx="1">
                <a:schemeClr val="dk1"/>
              </a:effectRef>
              <a:fontRef idx="minor">
                <a:schemeClr val="tx1"/>
              </a:fontRef>
            </p:style>
          </p:cxnSp>
          <p:cxnSp>
            <p:nvCxnSpPr>
              <p:cNvPr id="9" name="Straight Connector 8">
                <a:extLst>
                  <a:ext uri="{FF2B5EF4-FFF2-40B4-BE49-F238E27FC236}">
                    <a16:creationId xmlns:a16="http://schemas.microsoft.com/office/drawing/2014/main" id="{B7AD1556-81F1-4304-8673-BD26B22DCB62}"/>
                  </a:ext>
                </a:extLst>
              </p:cNvPr>
              <p:cNvCxnSpPr>
                <a:stCxn id="5" idx="2"/>
              </p:cNvCxnSpPr>
              <p:nvPr/>
            </p:nvCxnSpPr>
            <p:spPr>
              <a:xfrm flipH="1" flipV="1">
                <a:off x="1765935" y="3326130"/>
                <a:ext cx="907285" cy="187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9AEE4AD-3835-456C-934E-81BA3F09BACF}"/>
                  </a:ext>
                </a:extLst>
              </p:cNvPr>
              <p:cNvCxnSpPr>
                <a:cxnSpLocks/>
              </p:cNvCxnSpPr>
              <p:nvPr/>
            </p:nvCxnSpPr>
            <p:spPr>
              <a:xfrm flipH="1">
                <a:off x="1765935" y="4491955"/>
                <a:ext cx="235032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69B5F7B-8954-4956-935F-E08B437DB571}"/>
                  </a:ext>
                </a:extLst>
              </p:cNvPr>
              <p:cNvCxnSpPr>
                <a:cxnSpLocks/>
              </p:cNvCxnSpPr>
              <p:nvPr/>
            </p:nvCxnSpPr>
            <p:spPr>
              <a:xfrm flipH="1" flipV="1">
                <a:off x="2673221" y="3411662"/>
                <a:ext cx="20450" cy="1487999"/>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CCB66A6-A62A-488B-9FA7-5869F25A9D19}"/>
                  </a:ext>
                </a:extLst>
              </p:cNvPr>
              <p:cNvCxnSpPr>
                <a:cxnSpLocks/>
                <a:endCxn id="5" idx="0"/>
              </p:cNvCxnSpPr>
              <p:nvPr/>
            </p:nvCxnSpPr>
            <p:spPr>
              <a:xfrm flipH="1" flipV="1">
                <a:off x="4134492" y="4505454"/>
                <a:ext cx="9246" cy="432306"/>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A655ADD-D057-4844-BD14-DB5B9B43D085}"/>
                  </a:ext>
                </a:extLst>
              </p:cNvPr>
              <p:cNvCxnSpPr>
                <a:cxnSpLocks/>
              </p:cNvCxnSpPr>
              <p:nvPr/>
            </p:nvCxnSpPr>
            <p:spPr>
              <a:xfrm flipH="1">
                <a:off x="1765935" y="5439922"/>
                <a:ext cx="3126105" cy="15795"/>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DF1A0848-90E7-46DA-88D2-FBE3D85A2262}"/>
                  </a:ext>
                </a:extLst>
              </p:cNvPr>
              <p:cNvCxnSpPr>
                <a:cxnSpLocks/>
              </p:cNvCxnSpPr>
              <p:nvPr/>
            </p:nvCxnSpPr>
            <p:spPr>
              <a:xfrm flipH="1">
                <a:off x="1765935" y="5949981"/>
                <a:ext cx="3126105" cy="15795"/>
              </a:xfrm>
              <a:prstGeom prst="line">
                <a:avLst/>
              </a:prstGeom>
            </p:spPr>
            <p:style>
              <a:lnRef idx="3">
                <a:schemeClr val="dk1"/>
              </a:lnRef>
              <a:fillRef idx="0">
                <a:schemeClr val="dk1"/>
              </a:fillRef>
              <a:effectRef idx="2">
                <a:schemeClr val="dk1"/>
              </a:effectRef>
              <a:fontRef idx="minor">
                <a:schemeClr val="tx1"/>
              </a:fontRef>
            </p:style>
          </p:cxnSp>
          <p:cxnSp>
            <p:nvCxnSpPr>
              <p:cNvPr id="15" name="Straight Connector 14">
                <a:extLst>
                  <a:ext uri="{FF2B5EF4-FFF2-40B4-BE49-F238E27FC236}">
                    <a16:creationId xmlns:a16="http://schemas.microsoft.com/office/drawing/2014/main" id="{C636D17D-F1C9-4604-82B8-D41621B6BBED}"/>
                  </a:ext>
                </a:extLst>
              </p:cNvPr>
              <p:cNvCxnSpPr/>
              <p:nvPr/>
            </p:nvCxnSpPr>
            <p:spPr>
              <a:xfrm flipV="1">
                <a:off x="1765935" y="5439922"/>
                <a:ext cx="0" cy="537006"/>
              </a:xfrm>
              <a:prstGeom prst="line">
                <a:avLst/>
              </a:prstGeom>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300EF4A6-10B7-468D-B942-CFDC610660E7}"/>
                  </a:ext>
                </a:extLst>
              </p:cNvPr>
              <p:cNvCxnSpPr>
                <a:cxnSpLocks/>
              </p:cNvCxnSpPr>
              <p:nvPr/>
            </p:nvCxnSpPr>
            <p:spPr>
              <a:xfrm flipV="1">
                <a:off x="2693671" y="5455717"/>
                <a:ext cx="0" cy="537006"/>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554B96C-CA8C-4CCC-83FB-D1FA55AAB2FD}"/>
                  </a:ext>
                </a:extLst>
              </p:cNvPr>
              <p:cNvCxnSpPr>
                <a:cxnSpLocks/>
              </p:cNvCxnSpPr>
              <p:nvPr/>
            </p:nvCxnSpPr>
            <p:spPr>
              <a:xfrm flipV="1">
                <a:off x="4141833" y="5428770"/>
                <a:ext cx="0" cy="537006"/>
              </a:xfrm>
              <a:prstGeom prst="line">
                <a:avLst/>
              </a:prstGeom>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2413D835-5F99-44D7-8D72-7294AA5AF084}"/>
                  </a:ext>
                </a:extLst>
              </p:cNvPr>
              <p:cNvSpPr txBox="1"/>
              <p:nvPr/>
            </p:nvSpPr>
            <p:spPr>
              <a:xfrm>
                <a:off x="1431701" y="2843902"/>
                <a:ext cx="306494" cy="369332"/>
              </a:xfrm>
              <a:prstGeom prst="rect">
                <a:avLst/>
              </a:prstGeom>
              <a:noFill/>
            </p:spPr>
            <p:txBody>
              <a:bodyPr wrap="none" rtlCol="0">
                <a:spAutoFit/>
              </a:bodyPr>
              <a:lstStyle/>
              <a:p>
                <a:r>
                  <a:rPr lang="en-GB" i="1" dirty="0"/>
                  <a:t>p</a:t>
                </a:r>
              </a:p>
            </p:txBody>
          </p:sp>
          <p:sp>
            <p:nvSpPr>
              <p:cNvPr id="19" name="TextBox 18">
                <a:extLst>
                  <a:ext uri="{FF2B5EF4-FFF2-40B4-BE49-F238E27FC236}">
                    <a16:creationId xmlns:a16="http://schemas.microsoft.com/office/drawing/2014/main" id="{28F8845A-E0A8-4273-8E50-1244C8DDDA26}"/>
                  </a:ext>
                </a:extLst>
              </p:cNvPr>
              <p:cNvSpPr txBox="1"/>
              <p:nvPr/>
            </p:nvSpPr>
            <p:spPr>
              <a:xfrm>
                <a:off x="4718956" y="4698773"/>
                <a:ext cx="316112" cy="369332"/>
              </a:xfrm>
              <a:prstGeom prst="rect">
                <a:avLst/>
              </a:prstGeom>
              <a:noFill/>
            </p:spPr>
            <p:txBody>
              <a:bodyPr wrap="none" rtlCol="0">
                <a:spAutoFit/>
              </a:bodyPr>
              <a:lstStyle/>
              <a:p>
                <a:r>
                  <a:rPr lang="en-GB" i="1" dirty="0"/>
                  <a:t>V</a:t>
                </a:r>
              </a:p>
            </p:txBody>
          </p:sp>
          <p:sp>
            <p:nvSpPr>
              <p:cNvPr id="20" name="TextBox 19">
                <a:extLst>
                  <a:ext uri="{FF2B5EF4-FFF2-40B4-BE49-F238E27FC236}">
                    <a16:creationId xmlns:a16="http://schemas.microsoft.com/office/drawing/2014/main" id="{839AAD2B-BC9A-4E50-8AB8-762604FE3029}"/>
                  </a:ext>
                </a:extLst>
              </p:cNvPr>
              <p:cNvSpPr txBox="1"/>
              <p:nvPr/>
            </p:nvSpPr>
            <p:spPr>
              <a:xfrm>
                <a:off x="1433768" y="3131704"/>
                <a:ext cx="385042" cy="369332"/>
              </a:xfrm>
              <a:prstGeom prst="rect">
                <a:avLst/>
              </a:prstGeom>
              <a:noFill/>
            </p:spPr>
            <p:txBody>
              <a:bodyPr wrap="none" rtlCol="0">
                <a:spAutoFit/>
              </a:bodyPr>
              <a:lstStyle/>
              <a:p>
                <a:r>
                  <a:rPr lang="en-GB" i="1" dirty="0"/>
                  <a:t>p</a:t>
                </a:r>
                <a:r>
                  <a:rPr lang="en-GB" i="1" baseline="-25000" dirty="0"/>
                  <a:t>2</a:t>
                </a:r>
                <a:endParaRPr lang="en-GB" i="1" dirty="0"/>
              </a:p>
            </p:txBody>
          </p:sp>
          <p:sp>
            <p:nvSpPr>
              <p:cNvPr id="21" name="TextBox 20">
                <a:extLst>
                  <a:ext uri="{FF2B5EF4-FFF2-40B4-BE49-F238E27FC236}">
                    <a16:creationId xmlns:a16="http://schemas.microsoft.com/office/drawing/2014/main" id="{882816A7-97D0-444D-BA20-A8F3B70399FB}"/>
                  </a:ext>
                </a:extLst>
              </p:cNvPr>
              <p:cNvSpPr txBox="1"/>
              <p:nvPr/>
            </p:nvSpPr>
            <p:spPr>
              <a:xfrm>
                <a:off x="1391510" y="4254585"/>
                <a:ext cx="385042" cy="369332"/>
              </a:xfrm>
              <a:prstGeom prst="rect">
                <a:avLst/>
              </a:prstGeom>
              <a:noFill/>
            </p:spPr>
            <p:txBody>
              <a:bodyPr wrap="none" rtlCol="0">
                <a:spAutoFit/>
              </a:bodyPr>
              <a:lstStyle/>
              <a:p>
                <a:r>
                  <a:rPr lang="en-GB" i="1" dirty="0"/>
                  <a:t>p</a:t>
                </a:r>
                <a:r>
                  <a:rPr lang="en-GB" i="1" baseline="-25000" dirty="0"/>
                  <a:t>1</a:t>
                </a:r>
                <a:endParaRPr lang="en-GB" i="1" dirty="0"/>
              </a:p>
            </p:txBody>
          </p:sp>
          <p:sp>
            <p:nvSpPr>
              <p:cNvPr id="22" name="TextBox 21">
                <a:extLst>
                  <a:ext uri="{FF2B5EF4-FFF2-40B4-BE49-F238E27FC236}">
                    <a16:creationId xmlns:a16="http://schemas.microsoft.com/office/drawing/2014/main" id="{FADFD508-E704-4490-8CD2-9AC1175BF593}"/>
                  </a:ext>
                </a:extLst>
              </p:cNvPr>
              <p:cNvSpPr txBox="1"/>
              <p:nvPr/>
            </p:nvSpPr>
            <p:spPr>
              <a:xfrm>
                <a:off x="3943309" y="4986220"/>
                <a:ext cx="394660" cy="369332"/>
              </a:xfrm>
              <a:prstGeom prst="rect">
                <a:avLst/>
              </a:prstGeom>
              <a:noFill/>
            </p:spPr>
            <p:txBody>
              <a:bodyPr wrap="none" rtlCol="0">
                <a:spAutoFit/>
              </a:bodyPr>
              <a:lstStyle/>
              <a:p>
                <a:r>
                  <a:rPr lang="en-GB" i="1" dirty="0"/>
                  <a:t>V</a:t>
                </a:r>
                <a:r>
                  <a:rPr lang="en-GB" i="1" baseline="-25000" dirty="0"/>
                  <a:t>1</a:t>
                </a:r>
                <a:endParaRPr lang="en-GB" i="1" dirty="0"/>
              </a:p>
            </p:txBody>
          </p:sp>
          <p:sp>
            <p:nvSpPr>
              <p:cNvPr id="23" name="TextBox 22">
                <a:extLst>
                  <a:ext uri="{FF2B5EF4-FFF2-40B4-BE49-F238E27FC236}">
                    <a16:creationId xmlns:a16="http://schemas.microsoft.com/office/drawing/2014/main" id="{321E5C13-BACA-416E-BED0-4584B75A5D15}"/>
                  </a:ext>
                </a:extLst>
              </p:cNvPr>
              <p:cNvSpPr txBox="1"/>
              <p:nvPr/>
            </p:nvSpPr>
            <p:spPr>
              <a:xfrm>
                <a:off x="2496341" y="4983323"/>
                <a:ext cx="394660" cy="369332"/>
              </a:xfrm>
              <a:prstGeom prst="rect">
                <a:avLst/>
              </a:prstGeom>
              <a:noFill/>
            </p:spPr>
            <p:txBody>
              <a:bodyPr wrap="none" rtlCol="0">
                <a:spAutoFit/>
              </a:bodyPr>
              <a:lstStyle/>
              <a:p>
                <a:r>
                  <a:rPr lang="en-GB" i="1" dirty="0"/>
                  <a:t>V</a:t>
                </a:r>
                <a:r>
                  <a:rPr lang="en-GB" i="1" baseline="-25000" dirty="0"/>
                  <a:t>2</a:t>
                </a:r>
                <a:endParaRPr lang="en-GB" i="1" dirty="0"/>
              </a:p>
            </p:txBody>
          </p:sp>
          <p:sp>
            <p:nvSpPr>
              <p:cNvPr id="24" name="TextBox 23">
                <a:extLst>
                  <a:ext uri="{FF2B5EF4-FFF2-40B4-BE49-F238E27FC236}">
                    <a16:creationId xmlns:a16="http://schemas.microsoft.com/office/drawing/2014/main" id="{6370BC82-5534-457F-B928-CB068A888E3E}"/>
                  </a:ext>
                </a:extLst>
              </p:cNvPr>
              <p:cNvSpPr txBox="1"/>
              <p:nvPr/>
            </p:nvSpPr>
            <p:spPr>
              <a:xfrm>
                <a:off x="2956762" y="3411662"/>
                <a:ext cx="1080052" cy="369332"/>
              </a:xfrm>
              <a:prstGeom prst="rect">
                <a:avLst/>
              </a:prstGeom>
              <a:noFill/>
            </p:spPr>
            <p:txBody>
              <a:bodyPr wrap="square" rtlCol="0">
                <a:spAutoFit/>
              </a:bodyPr>
              <a:lstStyle/>
              <a:p>
                <a:r>
                  <a:rPr lang="en-GB" i="1" dirty="0" err="1"/>
                  <a:t>pV</a:t>
                </a:r>
                <a:r>
                  <a:rPr lang="en-GB" i="1" baseline="30000" dirty="0" err="1"/>
                  <a:t>n</a:t>
                </a:r>
                <a:r>
                  <a:rPr lang="en-GB" dirty="0"/>
                  <a:t> = </a:t>
                </a:r>
                <a:r>
                  <a:rPr lang="en-GB" i="1" dirty="0"/>
                  <a:t>C</a:t>
                </a:r>
              </a:p>
            </p:txBody>
          </p:sp>
        </p:grpSp>
      </p:grpSp>
      <p:sp>
        <p:nvSpPr>
          <p:cNvPr id="26" name="Arrow: Left 25">
            <a:extLst>
              <a:ext uri="{FF2B5EF4-FFF2-40B4-BE49-F238E27FC236}">
                <a16:creationId xmlns:a16="http://schemas.microsoft.com/office/drawing/2014/main" id="{CFB0043E-0EBE-4F66-9EF7-857237BCD84A}"/>
              </a:ext>
            </a:extLst>
          </p:cNvPr>
          <p:cNvSpPr/>
          <p:nvPr/>
        </p:nvSpPr>
        <p:spPr>
          <a:xfrm rot="2050495">
            <a:off x="2403738" y="2730651"/>
            <a:ext cx="279140" cy="13162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8" name="Straight Arrow Connector 27">
            <a:extLst>
              <a:ext uri="{FF2B5EF4-FFF2-40B4-BE49-F238E27FC236}">
                <a16:creationId xmlns:a16="http://schemas.microsoft.com/office/drawing/2014/main" id="{85E49DD0-54A7-4ECF-97BB-50CDC36E9437}"/>
              </a:ext>
            </a:extLst>
          </p:cNvPr>
          <p:cNvCxnSpPr>
            <a:cxnSpLocks/>
          </p:cNvCxnSpPr>
          <p:nvPr/>
        </p:nvCxnSpPr>
        <p:spPr>
          <a:xfrm flipH="1">
            <a:off x="3025031" y="4436773"/>
            <a:ext cx="623663"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30" name="TextBox 29">
                <a:extLst>
                  <a:ext uri="{FF2B5EF4-FFF2-40B4-BE49-F238E27FC236}">
                    <a16:creationId xmlns:a16="http://schemas.microsoft.com/office/drawing/2014/main" id="{628CE4D9-432D-434D-91A3-047928EE2C97}"/>
                  </a:ext>
                </a:extLst>
              </p:cNvPr>
              <p:cNvSpPr txBox="1"/>
              <p:nvPr/>
            </p:nvSpPr>
            <p:spPr>
              <a:xfrm>
                <a:off x="4572173" y="2264746"/>
                <a:ext cx="6947216" cy="2200602"/>
              </a:xfrm>
              <a:prstGeom prst="rect">
                <a:avLst/>
              </a:prstGeom>
              <a:noFill/>
            </p:spPr>
            <p:txBody>
              <a:bodyPr wrap="square" rtlCol="0">
                <a:spAutoFit/>
              </a:bodyPr>
              <a:lstStyle/>
              <a:p>
                <a:r>
                  <a:rPr lang="en-GB" sz="2400" dirty="0"/>
                  <a:t>The index of polytropic compression &amp; expansion is </a:t>
                </a:r>
                <a:r>
                  <a:rPr lang="en-GB" sz="2400" i="1" dirty="0"/>
                  <a:t>n</a:t>
                </a:r>
                <a:r>
                  <a:rPr lang="en-GB" sz="2400" dirty="0"/>
                  <a:t>. </a:t>
                </a:r>
              </a:p>
              <a:p>
                <a:endParaRPr lang="en-GB" sz="2400" dirty="0"/>
              </a:p>
              <a:p>
                <a:r>
                  <a:rPr lang="en-GB" sz="2400" dirty="0"/>
                  <a:t>Equation of curve is:</a:t>
                </a:r>
              </a:p>
              <a:p>
                <a:endParaRPr lang="en-GB" sz="800" dirty="0"/>
              </a:p>
              <a:p>
                <a:r>
                  <a:rPr lang="en-GB" sz="2400" dirty="0"/>
                  <a:t>	</a:t>
                </a:r>
                <a14:m>
                  <m:oMath xmlns:m="http://schemas.openxmlformats.org/officeDocument/2006/math">
                    <m:r>
                      <a:rPr lang="en-GB" sz="2400" b="0" i="1" smtClean="0">
                        <a:latin typeface="Cambria Math" panose="02040503050406030204" pitchFamily="18" charset="0"/>
                      </a:rPr>
                      <m:t>𝑝</m:t>
                    </m:r>
                    <m:sSup>
                      <m:sSupPr>
                        <m:ctrlPr>
                          <a:rPr lang="en-GB" sz="2400" b="0" i="1" smtClean="0">
                            <a:latin typeface="Cambria Math" panose="02040503050406030204" pitchFamily="18" charset="0"/>
                          </a:rPr>
                        </m:ctrlPr>
                      </m:sSupPr>
                      <m:e>
                        <m:r>
                          <a:rPr lang="en-GB" sz="2400" b="0" i="1" smtClean="0">
                            <a:latin typeface="Cambria Math" panose="02040503050406030204" pitchFamily="18" charset="0"/>
                          </a:rPr>
                          <m:t>𝑉</m:t>
                        </m:r>
                      </m:e>
                      <m:sup>
                        <m:r>
                          <a:rPr lang="en-GB" sz="2400" b="0" i="1" smtClean="0">
                            <a:latin typeface="Cambria Math" panose="02040503050406030204" pitchFamily="18" charset="0"/>
                          </a:rPr>
                          <m:t>𝑛</m:t>
                        </m:r>
                      </m:sup>
                    </m:sSup>
                    <m:r>
                      <a:rPr lang="en-GB" sz="2400" b="0" i="1" smtClean="0">
                        <a:latin typeface="Cambria Math" panose="02040503050406030204" pitchFamily="18" charset="0"/>
                      </a:rPr>
                      <m:t>=</m:t>
                    </m:r>
                    <m:r>
                      <a:rPr lang="en-GB" sz="2400" b="0" i="1" smtClean="0">
                        <a:latin typeface="Cambria Math" panose="02040503050406030204" pitchFamily="18" charset="0"/>
                      </a:rPr>
                      <m:t>𝑐𝑜𝑛𝑠𝑡𝑎𝑛𝑡</m:t>
                    </m:r>
                  </m:oMath>
                </a14:m>
                <a:endParaRPr lang="en-GB" sz="2400" b="0" dirty="0"/>
              </a:p>
              <a:p>
                <a:endParaRPr lang="en-GB" sz="800" dirty="0"/>
              </a:p>
              <a:p>
                <a:endParaRPr lang="en-GB" sz="100" dirty="0"/>
              </a:p>
              <a:p>
                <a:r>
                  <a:rPr lang="en-GB" sz="2400" dirty="0"/>
                  <a:t>So,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𝑝</m:t>
                        </m:r>
                      </m:e>
                      <m:sub>
                        <m:r>
                          <a:rPr lang="en-GB" sz="2400" b="0" i="1" smtClean="0">
                            <a:latin typeface="Cambria Math" panose="02040503050406030204" pitchFamily="18" charset="0"/>
                          </a:rPr>
                          <m:t>1</m:t>
                        </m:r>
                      </m:sub>
                    </m:sSub>
                    <m:sSubSup>
                      <m:sSubSupPr>
                        <m:ctrlPr>
                          <a:rPr lang="en-GB" sz="2400" i="1" smtClean="0">
                            <a:latin typeface="Cambria Math" panose="02040503050406030204" pitchFamily="18" charset="0"/>
                          </a:rPr>
                        </m:ctrlPr>
                      </m:sSubSupPr>
                      <m:e>
                        <m:r>
                          <a:rPr lang="en-GB" sz="2400" b="0" i="1" smtClean="0">
                            <a:latin typeface="Cambria Math" panose="02040503050406030204" pitchFamily="18" charset="0"/>
                          </a:rPr>
                          <m:t>𝑉</m:t>
                        </m:r>
                      </m:e>
                      <m:sub>
                        <m:r>
                          <a:rPr lang="en-GB" sz="2400" b="0" i="1" smtClean="0">
                            <a:latin typeface="Cambria Math" panose="02040503050406030204" pitchFamily="18" charset="0"/>
                          </a:rPr>
                          <m:t>1</m:t>
                        </m:r>
                      </m:sub>
                      <m:sup>
                        <m:r>
                          <a:rPr lang="en-GB" sz="2400" b="0" i="1" smtClean="0">
                            <a:latin typeface="Cambria Math" panose="02040503050406030204" pitchFamily="18" charset="0"/>
                          </a:rPr>
                          <m:t>𝑛</m:t>
                        </m:r>
                      </m:sup>
                    </m:sSubSup>
                    <m:r>
                      <a:rPr lang="en-GB" sz="2400" b="0" i="1" smtClean="0">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𝑝</m:t>
                        </m:r>
                      </m:e>
                      <m:sub>
                        <m:r>
                          <a:rPr lang="en-GB" sz="2400" b="0" i="1" smtClean="0">
                            <a:latin typeface="Cambria Math" panose="02040503050406030204" pitchFamily="18" charset="0"/>
                          </a:rPr>
                          <m:t>2</m:t>
                        </m:r>
                      </m:sub>
                    </m:sSub>
                    <m:sSubSup>
                      <m:sSubSupPr>
                        <m:ctrlPr>
                          <a:rPr lang="en-GB" sz="2400" i="1">
                            <a:latin typeface="Cambria Math" panose="02040503050406030204" pitchFamily="18" charset="0"/>
                          </a:rPr>
                        </m:ctrlPr>
                      </m:sSubSupPr>
                      <m:e>
                        <m:r>
                          <a:rPr lang="en-GB" sz="2400" i="1">
                            <a:latin typeface="Cambria Math" panose="02040503050406030204" pitchFamily="18" charset="0"/>
                          </a:rPr>
                          <m:t>𝑉</m:t>
                        </m:r>
                      </m:e>
                      <m:sub>
                        <m:r>
                          <a:rPr lang="en-GB" sz="2400" b="0" i="1" smtClean="0">
                            <a:latin typeface="Cambria Math" panose="02040503050406030204" pitchFamily="18" charset="0"/>
                          </a:rPr>
                          <m:t>2</m:t>
                        </m:r>
                      </m:sub>
                      <m:sup>
                        <m:r>
                          <a:rPr lang="en-GB" sz="2400" b="0" i="1" smtClean="0">
                            <a:latin typeface="Cambria Math" panose="02040503050406030204" pitchFamily="18" charset="0"/>
                          </a:rPr>
                          <m:t>𝑛</m:t>
                        </m:r>
                      </m:sup>
                    </m:sSubSup>
                  </m:oMath>
                </a14:m>
                <a:endParaRPr lang="en-GB" sz="2400" dirty="0"/>
              </a:p>
            </p:txBody>
          </p:sp>
        </mc:Choice>
        <mc:Fallback>
          <p:sp>
            <p:nvSpPr>
              <p:cNvPr id="30" name="TextBox 29">
                <a:extLst>
                  <a:ext uri="{FF2B5EF4-FFF2-40B4-BE49-F238E27FC236}">
                    <a16:creationId xmlns:a16="http://schemas.microsoft.com/office/drawing/2014/main" id="{628CE4D9-432D-434D-91A3-047928EE2C97}"/>
                  </a:ext>
                </a:extLst>
              </p:cNvPr>
              <p:cNvSpPr txBox="1">
                <a:spLocks noRot="1" noChangeAspect="1" noMove="1" noResize="1" noEditPoints="1" noAdjustHandles="1" noChangeArrowheads="1" noChangeShapeType="1" noTextEdit="1"/>
              </p:cNvSpPr>
              <p:nvPr/>
            </p:nvSpPr>
            <p:spPr>
              <a:xfrm>
                <a:off x="4572173" y="2264746"/>
                <a:ext cx="6947216" cy="2200602"/>
              </a:xfrm>
              <a:prstGeom prst="rect">
                <a:avLst/>
              </a:prstGeom>
              <a:blipFill>
                <a:blip r:embed="rId2"/>
                <a:stretch>
                  <a:fillRect l="-1316" t="-2216" r="-614" b="-5263"/>
                </a:stretch>
              </a:blipFill>
            </p:spPr>
            <p:txBody>
              <a:bodyPr/>
              <a:lstStyle/>
              <a:p>
                <a:r>
                  <a:rPr lang="en-GB">
                    <a:noFill/>
                  </a:rPr>
                  <a:t> </a:t>
                </a:r>
              </a:p>
            </p:txBody>
          </p:sp>
        </mc:Fallback>
      </mc:AlternateContent>
    </p:spTree>
    <p:extLst>
      <p:ext uri="{BB962C8B-B14F-4D97-AF65-F5344CB8AC3E}">
        <p14:creationId xmlns:p14="http://schemas.microsoft.com/office/powerpoint/2010/main" val="3482079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2683-61C2-4579-BF1A-1724C8E3D0F0}"/>
              </a:ext>
            </a:extLst>
          </p:cNvPr>
          <p:cNvSpPr>
            <a:spLocks noGrp="1"/>
          </p:cNvSpPr>
          <p:nvPr>
            <p:ph type="title"/>
          </p:nvPr>
        </p:nvSpPr>
        <p:spPr>
          <a:xfrm>
            <a:off x="820101" y="314228"/>
            <a:ext cx="10515600" cy="652145"/>
          </a:xfrm>
        </p:spPr>
        <p:txBody>
          <a:bodyPr>
            <a:normAutofit fontScale="90000"/>
          </a:bodyPr>
          <a:lstStyle/>
          <a:p>
            <a:pPr algn="ctr"/>
            <a:r>
              <a:rPr lang="en-GB" sz="4400" dirty="0"/>
              <a:t>Gas processes</a:t>
            </a:r>
            <a:endParaRPr lang="en-GB" dirty="0"/>
          </a:p>
        </p:txBody>
      </p:sp>
      <p:sp>
        <p:nvSpPr>
          <p:cNvPr id="3" name="Content Placeholder 2">
            <a:extLst>
              <a:ext uri="{FF2B5EF4-FFF2-40B4-BE49-F238E27FC236}">
                <a16:creationId xmlns:a16="http://schemas.microsoft.com/office/drawing/2014/main" id="{ABCD9499-8457-4B18-9819-C292A32C6130}"/>
              </a:ext>
            </a:extLst>
          </p:cNvPr>
          <p:cNvSpPr>
            <a:spLocks noGrp="1"/>
          </p:cNvSpPr>
          <p:nvPr>
            <p:ph idx="1"/>
          </p:nvPr>
        </p:nvSpPr>
        <p:spPr>
          <a:xfrm>
            <a:off x="537209" y="1154430"/>
            <a:ext cx="11081385" cy="5022533"/>
          </a:xfrm>
        </p:spPr>
        <p:txBody>
          <a:bodyPr>
            <a:normAutofit/>
          </a:bodyPr>
          <a:lstStyle/>
          <a:p>
            <a:pPr marL="0" indent="0">
              <a:buNone/>
            </a:pPr>
            <a:r>
              <a:rPr lang="en-GB" sz="2400" b="1" dirty="0"/>
              <a:t>Isothermal process </a:t>
            </a:r>
            <a:r>
              <a:rPr lang="en-GB" sz="2400" dirty="0"/>
              <a:t>– adheres to Boyle’s law</a:t>
            </a:r>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endParaRPr lang="en-GB" sz="2400" b="1" dirty="0"/>
          </a:p>
          <a:p>
            <a:pPr marL="0" indent="0">
              <a:buNone/>
            </a:pPr>
            <a:r>
              <a:rPr lang="en-GB" sz="2400" dirty="0"/>
              <a:t>	Like adiabatic process, this process cannot be achieved in practice.</a:t>
            </a:r>
          </a:p>
        </p:txBody>
      </p:sp>
      <p:grpSp>
        <p:nvGrpSpPr>
          <p:cNvPr id="4" name="Group 3">
            <a:extLst>
              <a:ext uri="{FF2B5EF4-FFF2-40B4-BE49-F238E27FC236}">
                <a16:creationId xmlns:a16="http://schemas.microsoft.com/office/drawing/2014/main" id="{7167878E-13A6-474E-B406-7BD58E838360}"/>
              </a:ext>
            </a:extLst>
          </p:cNvPr>
          <p:cNvGrpSpPr/>
          <p:nvPr/>
        </p:nvGrpSpPr>
        <p:grpSpPr>
          <a:xfrm>
            <a:off x="573406" y="1482112"/>
            <a:ext cx="5010074" cy="3251739"/>
            <a:chOff x="1373580" y="2760441"/>
            <a:chExt cx="5010074" cy="3251739"/>
          </a:xfrm>
        </p:grpSpPr>
        <p:sp>
          <p:nvSpPr>
            <p:cNvPr id="5" name="Arc 4">
              <a:extLst>
                <a:ext uri="{FF2B5EF4-FFF2-40B4-BE49-F238E27FC236}">
                  <a16:creationId xmlns:a16="http://schemas.microsoft.com/office/drawing/2014/main" id="{5AB51EAE-62A8-406F-86FE-30D42C8FFDE9}"/>
                </a:ext>
              </a:extLst>
            </p:cNvPr>
            <p:cNvSpPr/>
            <p:nvPr/>
          </p:nvSpPr>
          <p:spPr>
            <a:xfrm rot="12070080">
              <a:off x="2537461" y="2760441"/>
              <a:ext cx="3846193" cy="1805940"/>
            </a:xfrm>
            <a:prstGeom prst="arc">
              <a:avLst>
                <a:gd name="adj1" fmla="val 16200000"/>
                <a:gd name="adj2" fmla="val 20967630"/>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grpSp>
          <p:nvGrpSpPr>
            <p:cNvPr id="6" name="Group 5">
              <a:extLst>
                <a:ext uri="{FF2B5EF4-FFF2-40B4-BE49-F238E27FC236}">
                  <a16:creationId xmlns:a16="http://schemas.microsoft.com/office/drawing/2014/main" id="{443DD33C-0240-4527-847D-263E8F7F1261}"/>
                </a:ext>
              </a:extLst>
            </p:cNvPr>
            <p:cNvGrpSpPr/>
            <p:nvPr/>
          </p:nvGrpSpPr>
          <p:grpSpPr>
            <a:xfrm>
              <a:off x="1373580" y="2863359"/>
              <a:ext cx="3643558" cy="3148821"/>
              <a:chOff x="1391510" y="2843902"/>
              <a:chExt cx="3643558" cy="3148821"/>
            </a:xfrm>
          </p:grpSpPr>
          <p:cxnSp>
            <p:nvCxnSpPr>
              <p:cNvPr id="7" name="Straight Connector 6">
                <a:extLst>
                  <a:ext uri="{FF2B5EF4-FFF2-40B4-BE49-F238E27FC236}">
                    <a16:creationId xmlns:a16="http://schemas.microsoft.com/office/drawing/2014/main" id="{85B606A1-1AFE-42DE-A689-FF8DC268665C}"/>
                  </a:ext>
                </a:extLst>
              </p:cNvPr>
              <p:cNvCxnSpPr>
                <a:cxnSpLocks/>
              </p:cNvCxnSpPr>
              <p:nvPr/>
            </p:nvCxnSpPr>
            <p:spPr>
              <a:xfrm>
                <a:off x="1765935" y="3083859"/>
                <a:ext cx="0" cy="1853901"/>
              </a:xfrm>
              <a:prstGeom prst="line">
                <a:avLst/>
              </a:prstGeom>
              <a:ln>
                <a:headEnd type="triangle"/>
              </a:ln>
            </p:spPr>
            <p:style>
              <a:lnRef idx="2">
                <a:schemeClr val="dk1"/>
              </a:lnRef>
              <a:fillRef idx="0">
                <a:schemeClr val="dk1"/>
              </a:fillRef>
              <a:effectRef idx="1">
                <a:schemeClr val="dk1"/>
              </a:effectRef>
              <a:fontRef idx="minor">
                <a:schemeClr val="tx1"/>
              </a:fontRef>
            </p:style>
          </p:cxnSp>
          <p:cxnSp>
            <p:nvCxnSpPr>
              <p:cNvPr id="8" name="Straight Connector 7">
                <a:extLst>
                  <a:ext uri="{FF2B5EF4-FFF2-40B4-BE49-F238E27FC236}">
                    <a16:creationId xmlns:a16="http://schemas.microsoft.com/office/drawing/2014/main" id="{2B8626DD-E4A1-4229-AF49-B1CD152CB861}"/>
                  </a:ext>
                </a:extLst>
              </p:cNvPr>
              <p:cNvCxnSpPr>
                <a:cxnSpLocks/>
              </p:cNvCxnSpPr>
              <p:nvPr/>
            </p:nvCxnSpPr>
            <p:spPr>
              <a:xfrm>
                <a:off x="1765935" y="4928573"/>
                <a:ext cx="2886075" cy="0"/>
              </a:xfrm>
              <a:prstGeom prst="line">
                <a:avLst/>
              </a:prstGeom>
              <a:ln>
                <a:tailEnd type="triangle"/>
              </a:ln>
            </p:spPr>
            <p:style>
              <a:lnRef idx="2">
                <a:schemeClr val="dk1"/>
              </a:lnRef>
              <a:fillRef idx="0">
                <a:schemeClr val="dk1"/>
              </a:fillRef>
              <a:effectRef idx="1">
                <a:schemeClr val="dk1"/>
              </a:effectRef>
              <a:fontRef idx="minor">
                <a:schemeClr val="tx1"/>
              </a:fontRef>
            </p:style>
          </p:cxnSp>
          <p:cxnSp>
            <p:nvCxnSpPr>
              <p:cNvPr id="9" name="Straight Connector 8">
                <a:extLst>
                  <a:ext uri="{FF2B5EF4-FFF2-40B4-BE49-F238E27FC236}">
                    <a16:creationId xmlns:a16="http://schemas.microsoft.com/office/drawing/2014/main" id="{B7AD1556-81F1-4304-8673-BD26B22DCB62}"/>
                  </a:ext>
                </a:extLst>
              </p:cNvPr>
              <p:cNvCxnSpPr>
                <a:stCxn id="5" idx="2"/>
              </p:cNvCxnSpPr>
              <p:nvPr/>
            </p:nvCxnSpPr>
            <p:spPr>
              <a:xfrm flipH="1" flipV="1">
                <a:off x="1765935" y="3326130"/>
                <a:ext cx="907285" cy="187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9AEE4AD-3835-456C-934E-81BA3F09BACF}"/>
                  </a:ext>
                </a:extLst>
              </p:cNvPr>
              <p:cNvCxnSpPr>
                <a:cxnSpLocks/>
              </p:cNvCxnSpPr>
              <p:nvPr/>
            </p:nvCxnSpPr>
            <p:spPr>
              <a:xfrm flipH="1">
                <a:off x="1765935" y="4491955"/>
                <a:ext cx="235032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69B5F7B-8954-4956-935F-E08B437DB571}"/>
                  </a:ext>
                </a:extLst>
              </p:cNvPr>
              <p:cNvCxnSpPr>
                <a:cxnSpLocks/>
              </p:cNvCxnSpPr>
              <p:nvPr/>
            </p:nvCxnSpPr>
            <p:spPr>
              <a:xfrm flipH="1" flipV="1">
                <a:off x="2673221" y="3411662"/>
                <a:ext cx="20450" cy="1487999"/>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CCB66A6-A62A-488B-9FA7-5869F25A9D19}"/>
                  </a:ext>
                </a:extLst>
              </p:cNvPr>
              <p:cNvCxnSpPr>
                <a:cxnSpLocks/>
                <a:endCxn id="5" idx="0"/>
              </p:cNvCxnSpPr>
              <p:nvPr/>
            </p:nvCxnSpPr>
            <p:spPr>
              <a:xfrm flipH="1" flipV="1">
                <a:off x="4134492" y="4505454"/>
                <a:ext cx="9246" cy="432306"/>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A655ADD-D057-4844-BD14-DB5B9B43D085}"/>
                  </a:ext>
                </a:extLst>
              </p:cNvPr>
              <p:cNvCxnSpPr>
                <a:cxnSpLocks/>
              </p:cNvCxnSpPr>
              <p:nvPr/>
            </p:nvCxnSpPr>
            <p:spPr>
              <a:xfrm flipH="1">
                <a:off x="1765935" y="5439922"/>
                <a:ext cx="3126105" cy="15795"/>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a:extLst>
                  <a:ext uri="{FF2B5EF4-FFF2-40B4-BE49-F238E27FC236}">
                    <a16:creationId xmlns:a16="http://schemas.microsoft.com/office/drawing/2014/main" id="{DF1A0848-90E7-46DA-88D2-FBE3D85A2262}"/>
                  </a:ext>
                </a:extLst>
              </p:cNvPr>
              <p:cNvCxnSpPr>
                <a:cxnSpLocks/>
              </p:cNvCxnSpPr>
              <p:nvPr/>
            </p:nvCxnSpPr>
            <p:spPr>
              <a:xfrm flipH="1">
                <a:off x="1765935" y="5949981"/>
                <a:ext cx="3126105" cy="15795"/>
              </a:xfrm>
              <a:prstGeom prst="line">
                <a:avLst/>
              </a:prstGeom>
            </p:spPr>
            <p:style>
              <a:lnRef idx="3">
                <a:schemeClr val="dk1"/>
              </a:lnRef>
              <a:fillRef idx="0">
                <a:schemeClr val="dk1"/>
              </a:fillRef>
              <a:effectRef idx="2">
                <a:schemeClr val="dk1"/>
              </a:effectRef>
              <a:fontRef idx="minor">
                <a:schemeClr val="tx1"/>
              </a:fontRef>
            </p:style>
          </p:cxnSp>
          <p:cxnSp>
            <p:nvCxnSpPr>
              <p:cNvPr id="15" name="Straight Connector 14">
                <a:extLst>
                  <a:ext uri="{FF2B5EF4-FFF2-40B4-BE49-F238E27FC236}">
                    <a16:creationId xmlns:a16="http://schemas.microsoft.com/office/drawing/2014/main" id="{C636D17D-F1C9-4604-82B8-D41621B6BBED}"/>
                  </a:ext>
                </a:extLst>
              </p:cNvPr>
              <p:cNvCxnSpPr/>
              <p:nvPr/>
            </p:nvCxnSpPr>
            <p:spPr>
              <a:xfrm flipV="1">
                <a:off x="1765935" y="5439922"/>
                <a:ext cx="0" cy="537006"/>
              </a:xfrm>
              <a:prstGeom prst="line">
                <a:avLst/>
              </a:prstGeom>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300EF4A6-10B7-468D-B942-CFDC610660E7}"/>
                  </a:ext>
                </a:extLst>
              </p:cNvPr>
              <p:cNvCxnSpPr>
                <a:cxnSpLocks/>
              </p:cNvCxnSpPr>
              <p:nvPr/>
            </p:nvCxnSpPr>
            <p:spPr>
              <a:xfrm flipV="1">
                <a:off x="2693671" y="5455717"/>
                <a:ext cx="0" cy="537006"/>
              </a:xfrm>
              <a:prstGeom prst="line">
                <a:avLst/>
              </a:prstGeom>
              <a:ln w="22225">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554B96C-CA8C-4CCC-83FB-D1FA55AAB2FD}"/>
                  </a:ext>
                </a:extLst>
              </p:cNvPr>
              <p:cNvCxnSpPr>
                <a:cxnSpLocks/>
              </p:cNvCxnSpPr>
              <p:nvPr/>
            </p:nvCxnSpPr>
            <p:spPr>
              <a:xfrm flipV="1">
                <a:off x="4141833" y="5428770"/>
                <a:ext cx="0" cy="537006"/>
              </a:xfrm>
              <a:prstGeom prst="line">
                <a:avLst/>
              </a:prstGeom>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2413D835-5F99-44D7-8D72-7294AA5AF084}"/>
                  </a:ext>
                </a:extLst>
              </p:cNvPr>
              <p:cNvSpPr txBox="1"/>
              <p:nvPr/>
            </p:nvSpPr>
            <p:spPr>
              <a:xfrm>
                <a:off x="1431701" y="2843902"/>
                <a:ext cx="306494" cy="369332"/>
              </a:xfrm>
              <a:prstGeom prst="rect">
                <a:avLst/>
              </a:prstGeom>
              <a:noFill/>
            </p:spPr>
            <p:txBody>
              <a:bodyPr wrap="none" rtlCol="0">
                <a:spAutoFit/>
              </a:bodyPr>
              <a:lstStyle/>
              <a:p>
                <a:r>
                  <a:rPr lang="en-GB" i="1" dirty="0"/>
                  <a:t>p</a:t>
                </a:r>
              </a:p>
            </p:txBody>
          </p:sp>
          <p:sp>
            <p:nvSpPr>
              <p:cNvPr id="19" name="TextBox 18">
                <a:extLst>
                  <a:ext uri="{FF2B5EF4-FFF2-40B4-BE49-F238E27FC236}">
                    <a16:creationId xmlns:a16="http://schemas.microsoft.com/office/drawing/2014/main" id="{28F8845A-E0A8-4273-8E50-1244C8DDDA26}"/>
                  </a:ext>
                </a:extLst>
              </p:cNvPr>
              <p:cNvSpPr txBox="1"/>
              <p:nvPr/>
            </p:nvSpPr>
            <p:spPr>
              <a:xfrm>
                <a:off x="4718956" y="4698773"/>
                <a:ext cx="316112" cy="369332"/>
              </a:xfrm>
              <a:prstGeom prst="rect">
                <a:avLst/>
              </a:prstGeom>
              <a:noFill/>
            </p:spPr>
            <p:txBody>
              <a:bodyPr wrap="none" rtlCol="0">
                <a:spAutoFit/>
              </a:bodyPr>
              <a:lstStyle/>
              <a:p>
                <a:r>
                  <a:rPr lang="en-GB" i="1" dirty="0"/>
                  <a:t>V</a:t>
                </a:r>
              </a:p>
            </p:txBody>
          </p:sp>
          <p:sp>
            <p:nvSpPr>
              <p:cNvPr id="20" name="TextBox 19">
                <a:extLst>
                  <a:ext uri="{FF2B5EF4-FFF2-40B4-BE49-F238E27FC236}">
                    <a16:creationId xmlns:a16="http://schemas.microsoft.com/office/drawing/2014/main" id="{839AAD2B-BC9A-4E50-8AB8-762604FE3029}"/>
                  </a:ext>
                </a:extLst>
              </p:cNvPr>
              <p:cNvSpPr txBox="1"/>
              <p:nvPr/>
            </p:nvSpPr>
            <p:spPr>
              <a:xfrm>
                <a:off x="1433768" y="3131704"/>
                <a:ext cx="385042" cy="369332"/>
              </a:xfrm>
              <a:prstGeom prst="rect">
                <a:avLst/>
              </a:prstGeom>
              <a:noFill/>
            </p:spPr>
            <p:txBody>
              <a:bodyPr wrap="none" rtlCol="0">
                <a:spAutoFit/>
              </a:bodyPr>
              <a:lstStyle/>
              <a:p>
                <a:r>
                  <a:rPr lang="en-GB" i="1" dirty="0"/>
                  <a:t>p</a:t>
                </a:r>
                <a:r>
                  <a:rPr lang="en-GB" i="1" baseline="-25000" dirty="0"/>
                  <a:t>2</a:t>
                </a:r>
                <a:endParaRPr lang="en-GB" i="1" dirty="0"/>
              </a:p>
            </p:txBody>
          </p:sp>
          <p:sp>
            <p:nvSpPr>
              <p:cNvPr id="21" name="TextBox 20">
                <a:extLst>
                  <a:ext uri="{FF2B5EF4-FFF2-40B4-BE49-F238E27FC236}">
                    <a16:creationId xmlns:a16="http://schemas.microsoft.com/office/drawing/2014/main" id="{882816A7-97D0-444D-BA20-A8F3B70399FB}"/>
                  </a:ext>
                </a:extLst>
              </p:cNvPr>
              <p:cNvSpPr txBox="1"/>
              <p:nvPr/>
            </p:nvSpPr>
            <p:spPr>
              <a:xfrm>
                <a:off x="1391510" y="4254585"/>
                <a:ext cx="385042" cy="369332"/>
              </a:xfrm>
              <a:prstGeom prst="rect">
                <a:avLst/>
              </a:prstGeom>
              <a:noFill/>
            </p:spPr>
            <p:txBody>
              <a:bodyPr wrap="none" rtlCol="0">
                <a:spAutoFit/>
              </a:bodyPr>
              <a:lstStyle/>
              <a:p>
                <a:r>
                  <a:rPr lang="en-GB" i="1" dirty="0"/>
                  <a:t>p</a:t>
                </a:r>
                <a:r>
                  <a:rPr lang="en-GB" i="1" baseline="-25000" dirty="0"/>
                  <a:t>1</a:t>
                </a:r>
                <a:endParaRPr lang="en-GB" i="1" dirty="0"/>
              </a:p>
            </p:txBody>
          </p:sp>
          <p:sp>
            <p:nvSpPr>
              <p:cNvPr id="22" name="TextBox 21">
                <a:extLst>
                  <a:ext uri="{FF2B5EF4-FFF2-40B4-BE49-F238E27FC236}">
                    <a16:creationId xmlns:a16="http://schemas.microsoft.com/office/drawing/2014/main" id="{FADFD508-E704-4490-8CD2-9AC1175BF593}"/>
                  </a:ext>
                </a:extLst>
              </p:cNvPr>
              <p:cNvSpPr txBox="1"/>
              <p:nvPr/>
            </p:nvSpPr>
            <p:spPr>
              <a:xfrm>
                <a:off x="3943309" y="4986220"/>
                <a:ext cx="394660" cy="369332"/>
              </a:xfrm>
              <a:prstGeom prst="rect">
                <a:avLst/>
              </a:prstGeom>
              <a:noFill/>
            </p:spPr>
            <p:txBody>
              <a:bodyPr wrap="none" rtlCol="0">
                <a:spAutoFit/>
              </a:bodyPr>
              <a:lstStyle/>
              <a:p>
                <a:r>
                  <a:rPr lang="en-GB" i="1" dirty="0"/>
                  <a:t>V</a:t>
                </a:r>
                <a:r>
                  <a:rPr lang="en-GB" i="1" baseline="-25000" dirty="0"/>
                  <a:t>1</a:t>
                </a:r>
                <a:endParaRPr lang="en-GB" i="1" dirty="0"/>
              </a:p>
            </p:txBody>
          </p:sp>
          <p:sp>
            <p:nvSpPr>
              <p:cNvPr id="23" name="TextBox 22">
                <a:extLst>
                  <a:ext uri="{FF2B5EF4-FFF2-40B4-BE49-F238E27FC236}">
                    <a16:creationId xmlns:a16="http://schemas.microsoft.com/office/drawing/2014/main" id="{321E5C13-BACA-416E-BED0-4584B75A5D15}"/>
                  </a:ext>
                </a:extLst>
              </p:cNvPr>
              <p:cNvSpPr txBox="1"/>
              <p:nvPr/>
            </p:nvSpPr>
            <p:spPr>
              <a:xfrm>
                <a:off x="2496341" y="4983323"/>
                <a:ext cx="394660" cy="369332"/>
              </a:xfrm>
              <a:prstGeom prst="rect">
                <a:avLst/>
              </a:prstGeom>
              <a:noFill/>
            </p:spPr>
            <p:txBody>
              <a:bodyPr wrap="none" rtlCol="0">
                <a:spAutoFit/>
              </a:bodyPr>
              <a:lstStyle/>
              <a:p>
                <a:r>
                  <a:rPr lang="en-GB" i="1" dirty="0"/>
                  <a:t>V</a:t>
                </a:r>
                <a:r>
                  <a:rPr lang="en-GB" i="1" baseline="-25000" dirty="0"/>
                  <a:t>2</a:t>
                </a:r>
                <a:endParaRPr lang="en-GB" i="1" dirty="0"/>
              </a:p>
            </p:txBody>
          </p:sp>
          <p:sp>
            <p:nvSpPr>
              <p:cNvPr id="24" name="TextBox 23">
                <a:extLst>
                  <a:ext uri="{FF2B5EF4-FFF2-40B4-BE49-F238E27FC236}">
                    <a16:creationId xmlns:a16="http://schemas.microsoft.com/office/drawing/2014/main" id="{6370BC82-5534-457F-B928-CB068A888E3E}"/>
                  </a:ext>
                </a:extLst>
              </p:cNvPr>
              <p:cNvSpPr txBox="1"/>
              <p:nvPr/>
            </p:nvSpPr>
            <p:spPr>
              <a:xfrm>
                <a:off x="2956762" y="3411662"/>
                <a:ext cx="1080052" cy="369332"/>
              </a:xfrm>
              <a:prstGeom prst="rect">
                <a:avLst/>
              </a:prstGeom>
              <a:noFill/>
            </p:spPr>
            <p:txBody>
              <a:bodyPr wrap="square" rtlCol="0">
                <a:spAutoFit/>
              </a:bodyPr>
              <a:lstStyle/>
              <a:p>
                <a:r>
                  <a:rPr lang="en-GB" i="1" dirty="0" err="1"/>
                  <a:t>pV</a:t>
                </a:r>
                <a:r>
                  <a:rPr lang="en-GB" dirty="0"/>
                  <a:t> = </a:t>
                </a:r>
                <a:r>
                  <a:rPr lang="en-GB" i="1" dirty="0"/>
                  <a:t>C</a:t>
                </a:r>
              </a:p>
            </p:txBody>
          </p:sp>
        </p:grpSp>
      </p:grpSp>
      <p:sp>
        <p:nvSpPr>
          <p:cNvPr id="26" name="Arrow: Left 25">
            <a:extLst>
              <a:ext uri="{FF2B5EF4-FFF2-40B4-BE49-F238E27FC236}">
                <a16:creationId xmlns:a16="http://schemas.microsoft.com/office/drawing/2014/main" id="{CFB0043E-0EBE-4F66-9EF7-857237BCD84A}"/>
              </a:ext>
            </a:extLst>
          </p:cNvPr>
          <p:cNvSpPr/>
          <p:nvPr/>
        </p:nvSpPr>
        <p:spPr>
          <a:xfrm rot="2050495">
            <a:off x="2403738" y="2730651"/>
            <a:ext cx="279140" cy="13162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8" name="Straight Arrow Connector 27">
            <a:extLst>
              <a:ext uri="{FF2B5EF4-FFF2-40B4-BE49-F238E27FC236}">
                <a16:creationId xmlns:a16="http://schemas.microsoft.com/office/drawing/2014/main" id="{85E49DD0-54A7-4ECF-97BB-50CDC36E9437}"/>
              </a:ext>
            </a:extLst>
          </p:cNvPr>
          <p:cNvCxnSpPr>
            <a:cxnSpLocks/>
          </p:cNvCxnSpPr>
          <p:nvPr/>
        </p:nvCxnSpPr>
        <p:spPr>
          <a:xfrm flipH="1">
            <a:off x="3025031" y="4436773"/>
            <a:ext cx="623663"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a14="http://schemas.microsoft.com/office/drawing/2010/main" Requires="a14">
          <p:sp>
            <p:nvSpPr>
              <p:cNvPr id="30" name="TextBox 29">
                <a:extLst>
                  <a:ext uri="{FF2B5EF4-FFF2-40B4-BE49-F238E27FC236}">
                    <a16:creationId xmlns:a16="http://schemas.microsoft.com/office/drawing/2014/main" id="{628CE4D9-432D-434D-91A3-047928EE2C97}"/>
                  </a:ext>
                </a:extLst>
              </p:cNvPr>
              <p:cNvSpPr txBox="1"/>
              <p:nvPr/>
            </p:nvSpPr>
            <p:spPr>
              <a:xfrm>
                <a:off x="4572173" y="2264746"/>
                <a:ext cx="6947216" cy="2601546"/>
              </a:xfrm>
              <a:prstGeom prst="rect">
                <a:avLst/>
              </a:prstGeom>
              <a:noFill/>
            </p:spPr>
            <p:txBody>
              <a:bodyPr wrap="square" rtlCol="0">
                <a:spAutoFit/>
              </a:bodyPr>
              <a:lstStyle/>
              <a:p>
                <a:r>
                  <a:rPr lang="en-GB" sz="2400" dirty="0"/>
                  <a:t>The temperature of the gas remains constant during the compression or expansion process. </a:t>
                </a:r>
              </a:p>
              <a:p>
                <a:endParaRPr lang="en-GB" sz="2400" dirty="0"/>
              </a:p>
              <a:p>
                <a:r>
                  <a:rPr lang="en-GB" sz="2400" dirty="0"/>
                  <a:t>Equation of curve is:</a:t>
                </a:r>
              </a:p>
              <a:p>
                <a:endParaRPr lang="en-GB" sz="800" dirty="0"/>
              </a:p>
              <a:p>
                <a:r>
                  <a:rPr lang="en-GB" sz="2400" dirty="0"/>
                  <a:t>	</a:t>
                </a:r>
                <a14:m>
                  <m:oMath xmlns:m="http://schemas.openxmlformats.org/officeDocument/2006/math">
                    <m:r>
                      <a:rPr lang="en-GB" sz="2400" b="0" i="1" smtClean="0">
                        <a:latin typeface="Cambria Math" panose="02040503050406030204" pitchFamily="18" charset="0"/>
                      </a:rPr>
                      <m:t>𝑝𝑉</m:t>
                    </m:r>
                    <m:r>
                      <a:rPr lang="en-GB" sz="2400" b="0" i="1" smtClean="0">
                        <a:latin typeface="Cambria Math" panose="02040503050406030204" pitchFamily="18" charset="0"/>
                      </a:rPr>
                      <m:t>=</m:t>
                    </m:r>
                    <m:r>
                      <a:rPr lang="en-GB" sz="2400" b="0" i="1" smtClean="0">
                        <a:latin typeface="Cambria Math" panose="02040503050406030204" pitchFamily="18" charset="0"/>
                      </a:rPr>
                      <m:t>𝑐𝑜𝑛𝑠𝑡𝑎𝑛𝑡</m:t>
                    </m:r>
                  </m:oMath>
                </a14:m>
                <a:endParaRPr lang="en-GB" sz="2400" b="0" dirty="0"/>
              </a:p>
              <a:p>
                <a:endParaRPr lang="en-GB" sz="800" dirty="0"/>
              </a:p>
              <a:p>
                <a:endParaRPr lang="en-GB" sz="100" dirty="0"/>
              </a:p>
              <a:p>
                <a:r>
                  <a:rPr lang="en-GB" sz="2400" dirty="0"/>
                  <a:t>So,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𝑝</m:t>
                        </m:r>
                      </m:e>
                      <m:sub>
                        <m:r>
                          <a:rPr lang="en-GB" sz="2400" b="0" i="1" smtClean="0">
                            <a:latin typeface="Cambria Math" panose="02040503050406030204" pitchFamily="18" charset="0"/>
                          </a:rPr>
                          <m:t>1</m:t>
                        </m:r>
                      </m:sub>
                    </m:sSub>
                    <m:sSubSup>
                      <m:sSubSupPr>
                        <m:ctrlPr>
                          <a:rPr lang="en-GB" sz="2400" i="1" smtClean="0">
                            <a:latin typeface="Cambria Math" panose="02040503050406030204" pitchFamily="18" charset="0"/>
                          </a:rPr>
                        </m:ctrlPr>
                      </m:sSubSupPr>
                      <m:e>
                        <m:r>
                          <a:rPr lang="en-GB" sz="2400" b="0" i="1" smtClean="0">
                            <a:latin typeface="Cambria Math" panose="02040503050406030204" pitchFamily="18" charset="0"/>
                          </a:rPr>
                          <m:t>𝑉</m:t>
                        </m:r>
                      </m:e>
                      <m:sub>
                        <m:r>
                          <a:rPr lang="en-GB" sz="2400" b="0" i="1" smtClean="0">
                            <a:latin typeface="Cambria Math" panose="02040503050406030204" pitchFamily="18" charset="0"/>
                          </a:rPr>
                          <m:t>1</m:t>
                        </m:r>
                      </m:sub>
                      <m:sup/>
                    </m:sSubSup>
                    <m:r>
                      <a:rPr lang="en-GB" sz="2400" b="0" i="1" smtClean="0">
                        <a:latin typeface="Cambria Math" panose="02040503050406030204" pitchFamily="18" charset="0"/>
                      </a:rPr>
                      <m:t>=</m:t>
                    </m:r>
                    <m:sSub>
                      <m:sSubPr>
                        <m:ctrlPr>
                          <a:rPr lang="en-GB" sz="2400" i="1">
                            <a:latin typeface="Cambria Math" panose="02040503050406030204" pitchFamily="18" charset="0"/>
                          </a:rPr>
                        </m:ctrlPr>
                      </m:sSubPr>
                      <m:e>
                        <m:r>
                          <a:rPr lang="en-GB" sz="2400" b="0" i="1" smtClean="0">
                            <a:latin typeface="Cambria Math" panose="02040503050406030204" pitchFamily="18" charset="0"/>
                          </a:rPr>
                          <m:t> </m:t>
                        </m:r>
                        <m:r>
                          <a:rPr lang="en-GB" sz="2400" i="1">
                            <a:latin typeface="Cambria Math" panose="02040503050406030204" pitchFamily="18" charset="0"/>
                          </a:rPr>
                          <m:t>𝑝</m:t>
                        </m:r>
                      </m:e>
                      <m:sub>
                        <m:r>
                          <a:rPr lang="en-GB" sz="2400" b="0" i="1" smtClean="0">
                            <a:latin typeface="Cambria Math" panose="02040503050406030204" pitchFamily="18" charset="0"/>
                          </a:rPr>
                          <m:t>2</m:t>
                        </m:r>
                      </m:sub>
                    </m:sSub>
                    <m:sSubSup>
                      <m:sSubSupPr>
                        <m:ctrlPr>
                          <a:rPr lang="en-GB" sz="2400" i="1">
                            <a:latin typeface="Cambria Math" panose="02040503050406030204" pitchFamily="18" charset="0"/>
                          </a:rPr>
                        </m:ctrlPr>
                      </m:sSubSupPr>
                      <m:e>
                        <m:r>
                          <a:rPr lang="en-GB" sz="2400" i="1">
                            <a:latin typeface="Cambria Math" panose="02040503050406030204" pitchFamily="18" charset="0"/>
                          </a:rPr>
                          <m:t>𝑉</m:t>
                        </m:r>
                      </m:e>
                      <m:sub>
                        <m:r>
                          <a:rPr lang="en-GB" sz="2400" b="0" i="1" smtClean="0">
                            <a:latin typeface="Cambria Math" panose="02040503050406030204" pitchFamily="18" charset="0"/>
                          </a:rPr>
                          <m:t>2</m:t>
                        </m:r>
                      </m:sub>
                      <m:sup/>
                    </m:sSubSup>
                  </m:oMath>
                </a14:m>
                <a:endParaRPr lang="en-GB" sz="2400" dirty="0"/>
              </a:p>
            </p:txBody>
          </p:sp>
        </mc:Choice>
        <mc:Fallback>
          <p:sp>
            <p:nvSpPr>
              <p:cNvPr id="30" name="TextBox 29">
                <a:extLst>
                  <a:ext uri="{FF2B5EF4-FFF2-40B4-BE49-F238E27FC236}">
                    <a16:creationId xmlns:a16="http://schemas.microsoft.com/office/drawing/2014/main" id="{628CE4D9-432D-434D-91A3-047928EE2C97}"/>
                  </a:ext>
                </a:extLst>
              </p:cNvPr>
              <p:cNvSpPr txBox="1">
                <a:spLocks noRot="1" noChangeAspect="1" noMove="1" noResize="1" noEditPoints="1" noAdjustHandles="1" noChangeArrowheads="1" noChangeShapeType="1" noTextEdit="1"/>
              </p:cNvSpPr>
              <p:nvPr/>
            </p:nvSpPr>
            <p:spPr>
              <a:xfrm>
                <a:off x="4572173" y="2264746"/>
                <a:ext cx="6947216" cy="2601546"/>
              </a:xfrm>
              <a:prstGeom prst="rect">
                <a:avLst/>
              </a:prstGeom>
              <a:blipFill>
                <a:blip r:embed="rId2"/>
                <a:stretch>
                  <a:fillRect l="-1316" t="-1878" b="-4930"/>
                </a:stretch>
              </a:blipFill>
            </p:spPr>
            <p:txBody>
              <a:bodyPr/>
              <a:lstStyle/>
              <a:p>
                <a:r>
                  <a:rPr lang="en-GB">
                    <a:noFill/>
                  </a:rPr>
                  <a:t> </a:t>
                </a:r>
              </a:p>
            </p:txBody>
          </p:sp>
        </mc:Fallback>
      </mc:AlternateContent>
    </p:spTree>
    <p:extLst>
      <p:ext uri="{BB962C8B-B14F-4D97-AF65-F5344CB8AC3E}">
        <p14:creationId xmlns:p14="http://schemas.microsoft.com/office/powerpoint/2010/main" val="20773134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3D743-447A-4EA2-AE69-DA777FF5DBC9}"/>
              </a:ext>
            </a:extLst>
          </p:cNvPr>
          <p:cNvSpPr>
            <a:spLocks noGrp="1"/>
          </p:cNvSpPr>
          <p:nvPr>
            <p:ph type="title"/>
          </p:nvPr>
        </p:nvSpPr>
        <p:spPr>
          <a:xfrm>
            <a:off x="838200" y="44767"/>
            <a:ext cx="10515600" cy="732155"/>
          </a:xfrm>
        </p:spPr>
        <p:txBody>
          <a:bodyPr>
            <a:normAutofit/>
          </a:bodyPr>
          <a:lstStyle/>
          <a:p>
            <a:pPr algn="ctr"/>
            <a:r>
              <a:rPr lang="en-GB" sz="4000" dirty="0"/>
              <a:t>Heat Engines</a:t>
            </a:r>
          </a:p>
        </p:txBody>
      </p:sp>
      <p:sp>
        <p:nvSpPr>
          <p:cNvPr id="3" name="Content Placeholder 2">
            <a:extLst>
              <a:ext uri="{FF2B5EF4-FFF2-40B4-BE49-F238E27FC236}">
                <a16:creationId xmlns:a16="http://schemas.microsoft.com/office/drawing/2014/main" id="{4C22E6E7-2C00-471F-AEBA-579D557B8F7B}"/>
              </a:ext>
            </a:extLst>
          </p:cNvPr>
          <p:cNvSpPr>
            <a:spLocks noGrp="1"/>
          </p:cNvSpPr>
          <p:nvPr>
            <p:ph idx="1"/>
          </p:nvPr>
        </p:nvSpPr>
        <p:spPr>
          <a:xfrm>
            <a:off x="285750" y="720090"/>
            <a:ext cx="11704320" cy="5806440"/>
          </a:xfrm>
        </p:spPr>
        <p:txBody>
          <a:bodyPr>
            <a:normAutofit/>
          </a:bodyPr>
          <a:lstStyle/>
          <a:p>
            <a:pPr marL="0" indent="0">
              <a:buNone/>
            </a:pPr>
            <a:r>
              <a:rPr lang="en-GB" sz="2400" dirty="0"/>
              <a:t>When a process or series of processes returns a working fluid to its initial state, a thermodynamic </a:t>
            </a:r>
            <a:r>
              <a:rPr lang="en-GB" sz="2400" i="1" dirty="0"/>
              <a:t>cycle</a:t>
            </a:r>
            <a:r>
              <a:rPr lang="en-GB" sz="2400" dirty="0"/>
              <a:t> has taken place.</a:t>
            </a:r>
          </a:p>
          <a:p>
            <a:pPr marL="0" indent="0">
              <a:buNone/>
            </a:pPr>
            <a:r>
              <a:rPr lang="en-GB" sz="2400" dirty="0"/>
              <a:t>In a cycle the net change in any property must be zero, and on a </a:t>
            </a:r>
            <a:r>
              <a:rPr lang="en-GB" sz="2400" i="1" dirty="0"/>
              <a:t>p/V</a:t>
            </a:r>
            <a:r>
              <a:rPr lang="en-GB" sz="2400" dirty="0"/>
              <a:t> diagram the processes involved must form a closed path; typically 4 processes for a </a:t>
            </a:r>
            <a:r>
              <a:rPr lang="en-GB" sz="2400" i="1" dirty="0"/>
              <a:t>heat engine</a:t>
            </a:r>
            <a:r>
              <a:rPr lang="en-GB" sz="2400" dirty="0"/>
              <a:t>.</a:t>
            </a:r>
          </a:p>
          <a:p>
            <a:pPr marL="0" indent="0">
              <a:buNone/>
            </a:pPr>
            <a:r>
              <a:rPr lang="en-GB" sz="2400" dirty="0"/>
              <a:t>The primary objective of a heat engine is to accept heat transfer and give out a useful work transfer.</a:t>
            </a:r>
          </a:p>
          <a:p>
            <a:pPr marL="0" indent="0">
              <a:buNone/>
            </a:pPr>
            <a:r>
              <a:rPr lang="en-GB" sz="2400" dirty="0"/>
              <a:t>We will firstly consider a heat engine cycle in general terms.</a:t>
            </a:r>
          </a:p>
          <a:p>
            <a:pPr marL="0" indent="0">
              <a:buNone/>
            </a:pPr>
            <a:endParaRPr lang="en-GB" sz="2400" dirty="0"/>
          </a:p>
        </p:txBody>
      </p:sp>
      <p:pic>
        <p:nvPicPr>
          <p:cNvPr id="1026" name="Picture 2" descr="What is the Kelvin Planck statement? - Quora">
            <a:extLst>
              <a:ext uri="{FF2B5EF4-FFF2-40B4-BE49-F238E27FC236}">
                <a16:creationId xmlns:a16="http://schemas.microsoft.com/office/drawing/2014/main" id="{E2212C39-C133-4204-9F6C-B63F37D2D1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994" y="3623310"/>
            <a:ext cx="4904467" cy="31210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68EB66D-67F1-41B4-AB8D-9F1C20F08557}"/>
              </a:ext>
            </a:extLst>
          </p:cNvPr>
          <p:cNvSpPr txBox="1"/>
          <p:nvPr/>
        </p:nvSpPr>
        <p:spPr>
          <a:xfrm>
            <a:off x="5542461" y="3571875"/>
            <a:ext cx="6579055" cy="3046988"/>
          </a:xfrm>
          <a:prstGeom prst="rect">
            <a:avLst/>
          </a:prstGeom>
          <a:noFill/>
        </p:spPr>
        <p:txBody>
          <a:bodyPr wrap="square" rtlCol="0">
            <a:spAutoFit/>
          </a:bodyPr>
          <a:lstStyle/>
          <a:p>
            <a:r>
              <a:rPr lang="en-GB" sz="2400" dirty="0"/>
              <a:t>Diagram on left shows heat engine in which the working fluid accepts heat energy Q</a:t>
            </a:r>
            <a:r>
              <a:rPr lang="en-GB" sz="2400" baseline="-25000" dirty="0"/>
              <a:t>1</a:t>
            </a:r>
            <a:r>
              <a:rPr lang="en-GB" sz="2400" dirty="0"/>
              <a:t> from high temp energy source, and provides work transfer W</a:t>
            </a:r>
            <a:r>
              <a:rPr lang="en-GB" sz="2400" baseline="-25000" dirty="0"/>
              <a:t>E</a:t>
            </a:r>
            <a:r>
              <a:rPr lang="en-GB" sz="2400" dirty="0"/>
              <a:t>.</a:t>
            </a:r>
          </a:p>
          <a:p>
            <a:r>
              <a:rPr lang="en-GB" sz="2400" dirty="0"/>
              <a:t>In this </a:t>
            </a:r>
            <a:r>
              <a:rPr lang="en-GB" sz="2400" i="1" dirty="0"/>
              <a:t>ideal</a:t>
            </a:r>
            <a:r>
              <a:rPr lang="en-GB" sz="2400" dirty="0"/>
              <a:t> case W</a:t>
            </a:r>
            <a:r>
              <a:rPr lang="en-GB" sz="2400" baseline="-25000" dirty="0"/>
              <a:t>E</a:t>
            </a:r>
            <a:r>
              <a:rPr lang="en-GB" sz="2400" dirty="0"/>
              <a:t> = Q</a:t>
            </a:r>
            <a:r>
              <a:rPr lang="en-GB" sz="2400" baseline="-25000" dirty="0"/>
              <a:t>1</a:t>
            </a:r>
            <a:r>
              <a:rPr lang="en-GB" sz="2400" dirty="0"/>
              <a:t> but is </a:t>
            </a:r>
            <a:r>
              <a:rPr lang="en-GB" sz="2400" i="1" dirty="0"/>
              <a:t>impossible</a:t>
            </a:r>
            <a:r>
              <a:rPr lang="en-GB" sz="2400" dirty="0"/>
              <a:t> to attain in practice because heat is always transferred to a </a:t>
            </a:r>
            <a:r>
              <a:rPr lang="en-GB" sz="2400" i="1" dirty="0"/>
              <a:t>second energy reservoir at lower temperature</a:t>
            </a:r>
            <a:r>
              <a:rPr lang="en-GB" sz="2400" dirty="0"/>
              <a:t>.</a:t>
            </a:r>
          </a:p>
          <a:p>
            <a:r>
              <a:rPr lang="en-GB" sz="2400" dirty="0"/>
              <a:t>Consider T</a:t>
            </a:r>
            <a:r>
              <a:rPr lang="en-GB" sz="2400" baseline="-25000" dirty="0"/>
              <a:t>2</a:t>
            </a:r>
            <a:r>
              <a:rPr lang="en-GB" sz="2400" dirty="0"/>
              <a:t> as surrounding environment.</a:t>
            </a:r>
          </a:p>
        </p:txBody>
      </p:sp>
    </p:spTree>
    <p:extLst>
      <p:ext uri="{BB962C8B-B14F-4D97-AF65-F5344CB8AC3E}">
        <p14:creationId xmlns:p14="http://schemas.microsoft.com/office/powerpoint/2010/main" val="3999815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D1BCD-BAAA-4B15-A7F0-86F461D94E08}"/>
              </a:ext>
            </a:extLst>
          </p:cNvPr>
          <p:cNvSpPr>
            <a:spLocks noGrp="1"/>
          </p:cNvSpPr>
          <p:nvPr>
            <p:ph type="title"/>
          </p:nvPr>
        </p:nvSpPr>
        <p:spPr>
          <a:xfrm>
            <a:off x="838200" y="239396"/>
            <a:ext cx="10515600" cy="680720"/>
          </a:xfrm>
        </p:spPr>
        <p:txBody>
          <a:bodyPr>
            <a:normAutofit/>
          </a:bodyPr>
          <a:lstStyle/>
          <a:p>
            <a:pPr algn="ctr"/>
            <a:r>
              <a:rPr lang="en-GB" sz="4000" dirty="0"/>
              <a:t>Heat engines &amp; thermal efficiency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EA7CEB94-CC9B-442B-B239-DB43E0C94121}"/>
                  </a:ext>
                </a:extLst>
              </p:cNvPr>
              <p:cNvSpPr>
                <a:spLocks noGrp="1"/>
              </p:cNvSpPr>
              <p:nvPr>
                <p:ph idx="1"/>
              </p:nvPr>
            </p:nvSpPr>
            <p:spPr>
              <a:xfrm>
                <a:off x="198120" y="1011556"/>
                <a:ext cx="11795760" cy="5674994"/>
              </a:xfrm>
            </p:spPr>
            <p:txBody>
              <a:bodyPr>
                <a:normAutofit/>
              </a:bodyPr>
              <a:lstStyle/>
              <a:p>
                <a:pPr marL="0" indent="0">
                  <a:buNone/>
                </a:pPr>
                <a:r>
                  <a:rPr lang="en-GB" sz="2400" dirty="0"/>
                  <a:t>As seen in second diagram, W</a:t>
                </a:r>
                <a:r>
                  <a:rPr lang="en-GB" sz="2400" baseline="-25000" dirty="0"/>
                  <a:t>E</a:t>
                </a:r>
                <a:r>
                  <a:rPr lang="en-GB" sz="2400" dirty="0"/>
                  <a:t> = Q</a:t>
                </a:r>
                <a:r>
                  <a:rPr lang="en-GB" sz="2400" baseline="-25000" dirty="0"/>
                  <a:t>1</a:t>
                </a:r>
                <a:r>
                  <a:rPr lang="en-GB" sz="2400" dirty="0"/>
                  <a:t> – Q</a:t>
                </a:r>
                <a:r>
                  <a:rPr lang="en-GB" sz="2400" baseline="-25000" dirty="0"/>
                  <a:t>2 </a:t>
                </a:r>
                <a:r>
                  <a:rPr lang="en-GB" sz="2400" dirty="0"/>
                  <a:t>which accounts for </a:t>
                </a:r>
                <a:r>
                  <a:rPr lang="en-GB" sz="2400" i="1" dirty="0"/>
                  <a:t>real</a:t>
                </a:r>
                <a:r>
                  <a:rPr lang="en-GB" sz="2400" dirty="0"/>
                  <a:t> case of heat energy loss to surroundings.  This energy balance provides the basis for the </a:t>
                </a:r>
                <a:r>
                  <a:rPr lang="en-GB" sz="2400" i="1" dirty="0"/>
                  <a:t>Second Law of Thermodynamics</a:t>
                </a:r>
                <a:r>
                  <a:rPr lang="en-GB" sz="2400" dirty="0"/>
                  <a:t>.</a:t>
                </a:r>
              </a:p>
              <a:p>
                <a:pPr marL="0" indent="0">
                  <a:buNone/>
                </a:pPr>
                <a:r>
                  <a:rPr lang="en-GB" sz="2400" dirty="0">
                    <a:solidFill>
                      <a:schemeClr val="tx1">
                        <a:lumMod val="65000"/>
                        <a:lumOff val="35000"/>
                      </a:schemeClr>
                    </a:solidFill>
                  </a:rPr>
                  <a:t> </a:t>
                </a:r>
                <a:r>
                  <a:rPr lang="en-GB" sz="2400" i="1" dirty="0">
                    <a:solidFill>
                      <a:schemeClr val="tx1">
                        <a:lumMod val="65000"/>
                        <a:lumOff val="35000"/>
                      </a:schemeClr>
                    </a:solidFill>
                  </a:rPr>
                  <a:t>‘It is impossible for a heat engine to produce work if it exchanges heat energy from a single heat reservoir’.</a:t>
                </a:r>
                <a:endParaRPr lang="en-GB" sz="1600" i="1" dirty="0">
                  <a:solidFill>
                    <a:schemeClr val="tx1">
                      <a:lumMod val="65000"/>
                      <a:lumOff val="35000"/>
                    </a:schemeClr>
                  </a:solidFill>
                </a:endParaRPr>
              </a:p>
              <a:p>
                <a:pPr marL="0" indent="0">
                  <a:buNone/>
                </a:pPr>
                <a:r>
                  <a:rPr lang="en-GB" sz="2400" dirty="0"/>
                  <a:t>Formulation of the second law is predominantly due to </a:t>
                </a:r>
                <a:r>
                  <a:rPr lang="en-GB" sz="2400" i="1" dirty="0" err="1"/>
                  <a:t>Sadi</a:t>
                </a:r>
                <a:r>
                  <a:rPr lang="en-GB" sz="2400" i="1" dirty="0"/>
                  <a:t> Carnot </a:t>
                </a:r>
                <a:r>
                  <a:rPr lang="en-GB" sz="2400" dirty="0"/>
                  <a:t>in the 19</a:t>
                </a:r>
                <a:r>
                  <a:rPr lang="en-GB" sz="2400" baseline="30000" dirty="0"/>
                  <a:t>th</a:t>
                </a:r>
                <a:r>
                  <a:rPr lang="en-GB" sz="2400" dirty="0"/>
                  <a:t> century.</a:t>
                </a:r>
              </a:p>
              <a:p>
                <a:pPr marL="0" indent="0">
                  <a:buNone/>
                </a:pPr>
                <a:r>
                  <a:rPr lang="en-GB" sz="2400" dirty="0"/>
                  <a:t>Thermal efficiency of a heat engine is given by the ratio of amount of work energy provided, to the amount of heat energy supplied.  In simple terms, thermal efficiency is a measure of successful energy conversion.</a:t>
                </a:r>
              </a:p>
              <a:p>
                <a:pPr marL="0" indent="0">
                  <a:buNone/>
                </a:pPr>
                <a:endParaRPr lang="en-GB" sz="100" dirty="0"/>
              </a:p>
              <a:p>
                <a:pPr marL="0" indent="0">
                  <a:buNone/>
                </a:pPr>
                <a:r>
                  <a:rPr lang="en-GB" sz="2400" dirty="0"/>
                  <a:t>Thermal efficiency, 	</a:t>
                </a:r>
                <a14:m>
                  <m:oMath xmlns:m="http://schemas.openxmlformats.org/officeDocument/2006/math">
                    <m:sSub>
                      <m:sSubPr>
                        <m:ctrlPr>
                          <a:rPr lang="en-GB" sz="2400" i="1" smtClean="0">
                            <a:latin typeface="Cambria Math" panose="02040503050406030204" pitchFamily="18" charset="0"/>
                          </a:rPr>
                        </m:ctrlPr>
                      </m:sSubPr>
                      <m:e>
                        <m:r>
                          <a:rPr lang="en-GB" sz="2400" i="1" smtClean="0">
                            <a:latin typeface="Cambria Math" panose="02040503050406030204" pitchFamily="18" charset="0"/>
                            <a:ea typeface="Cambria Math" panose="02040503050406030204" pitchFamily="18" charset="0"/>
                          </a:rPr>
                          <m:t>𝜂</m:t>
                        </m:r>
                      </m:e>
                      <m:sub>
                        <m:r>
                          <a:rPr lang="en-GB" sz="2400" b="0" i="1" smtClean="0">
                            <a:latin typeface="Cambria Math" panose="02040503050406030204" pitchFamily="18" charset="0"/>
                          </a:rPr>
                          <m:t>𝑡h</m:t>
                        </m:r>
                      </m:sub>
                    </m:sSub>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𝑤𝑜𝑟𝑘</m:t>
                        </m:r>
                        <m:r>
                          <a:rPr lang="en-GB" sz="2400" b="0" i="1" smtClean="0">
                            <a:latin typeface="Cambria Math" panose="02040503050406030204" pitchFamily="18" charset="0"/>
                          </a:rPr>
                          <m:t> </m:t>
                        </m:r>
                        <m:r>
                          <a:rPr lang="en-GB" sz="2400" b="0" i="1" smtClean="0">
                            <a:latin typeface="Cambria Math" panose="02040503050406030204" pitchFamily="18" charset="0"/>
                          </a:rPr>
                          <m:t>𝑡𝑟𝑎𝑛𝑠𝑓𝑒𝑟</m:t>
                        </m:r>
                        <m:r>
                          <a:rPr lang="en-GB" sz="2400" b="0" i="1" smtClean="0">
                            <a:latin typeface="Cambria Math" panose="02040503050406030204" pitchFamily="18" charset="0"/>
                          </a:rPr>
                          <m:t> </m:t>
                        </m:r>
                        <m:r>
                          <a:rPr lang="en-GB" sz="2400" b="0" i="1" smtClean="0">
                            <a:latin typeface="Cambria Math" panose="02040503050406030204" pitchFamily="18" charset="0"/>
                          </a:rPr>
                          <m:t>𝑓𝑟𝑜𝑚</m:t>
                        </m:r>
                        <m:r>
                          <a:rPr lang="en-GB" sz="2400" b="0" i="1" smtClean="0">
                            <a:latin typeface="Cambria Math" panose="02040503050406030204" pitchFamily="18" charset="0"/>
                          </a:rPr>
                          <m:t> </m:t>
                        </m:r>
                        <m:r>
                          <a:rPr lang="en-GB" sz="2400" b="0" i="1" smtClean="0">
                            <a:latin typeface="Cambria Math" panose="02040503050406030204" pitchFamily="18" charset="0"/>
                          </a:rPr>
                          <m:t>𝑒𝑛𝑔𝑖𝑛𝑒</m:t>
                        </m:r>
                      </m:num>
                      <m:den>
                        <m:r>
                          <a:rPr lang="en-GB" sz="2400" b="0" i="1" smtClean="0">
                            <a:latin typeface="Cambria Math" panose="02040503050406030204" pitchFamily="18" charset="0"/>
                          </a:rPr>
                          <m:t>h𝑒𝑎𝑡</m:t>
                        </m:r>
                        <m:r>
                          <a:rPr lang="en-GB" sz="2400" b="0" i="1" smtClean="0">
                            <a:latin typeface="Cambria Math" panose="02040503050406030204" pitchFamily="18" charset="0"/>
                          </a:rPr>
                          <m:t> </m:t>
                        </m:r>
                        <m:r>
                          <a:rPr lang="en-GB" sz="2400" b="0" i="1" smtClean="0">
                            <a:latin typeface="Cambria Math" panose="02040503050406030204" pitchFamily="18" charset="0"/>
                          </a:rPr>
                          <m:t>𝑡𝑟𝑎𝑛𝑠𝑓𝑒𝑟</m:t>
                        </m:r>
                        <m:r>
                          <a:rPr lang="en-GB" sz="2400" b="0" i="1" smtClean="0">
                            <a:latin typeface="Cambria Math" panose="02040503050406030204" pitchFamily="18" charset="0"/>
                          </a:rPr>
                          <m:t> </m:t>
                        </m:r>
                        <m:r>
                          <a:rPr lang="en-GB" sz="2400" b="0" i="1" smtClean="0">
                            <a:latin typeface="Cambria Math" panose="02040503050406030204" pitchFamily="18" charset="0"/>
                          </a:rPr>
                          <m:t>𝑡𝑜</m:t>
                        </m:r>
                        <m:r>
                          <a:rPr lang="en-GB" sz="2400" b="0" i="1" smtClean="0">
                            <a:latin typeface="Cambria Math" panose="02040503050406030204" pitchFamily="18" charset="0"/>
                          </a:rPr>
                          <m:t> </m:t>
                        </m:r>
                        <m:r>
                          <a:rPr lang="en-GB" sz="2400" b="0" i="1" smtClean="0">
                            <a:latin typeface="Cambria Math" panose="02040503050406030204" pitchFamily="18" charset="0"/>
                          </a:rPr>
                          <m:t>𝑒𝑛𝑔𝑖𝑛𝑒</m:t>
                        </m:r>
                      </m:den>
                    </m:f>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𝑊</m:t>
                            </m:r>
                          </m:e>
                          <m:sub>
                            <m:r>
                              <a:rPr lang="en-GB" sz="2400" b="0" i="1" smtClean="0">
                                <a:latin typeface="Cambria Math" panose="02040503050406030204" pitchFamily="18" charset="0"/>
                              </a:rPr>
                              <m:t>𝐸</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𝑄</m:t>
                            </m:r>
                          </m:e>
                          <m:sub>
                            <m:r>
                              <a:rPr lang="en-GB" sz="2400" b="0" i="1" smtClean="0">
                                <a:latin typeface="Cambria Math" panose="02040503050406030204" pitchFamily="18" charset="0"/>
                              </a:rPr>
                              <m:t>1</m:t>
                            </m:r>
                          </m:sub>
                        </m:sSub>
                      </m:den>
                    </m:f>
                  </m:oMath>
                </a14:m>
                <a:endParaRPr lang="en-GB" sz="2400" dirty="0"/>
              </a:p>
              <a:p>
                <a:pPr marL="0" indent="0">
                  <a:buNone/>
                </a:pPr>
                <a:endParaRPr lang="en-GB" sz="100" dirty="0"/>
              </a:p>
              <a:p>
                <a:pPr marL="0" indent="0">
                  <a:buNone/>
                </a:pPr>
                <a:r>
                  <a:rPr lang="en-GB" sz="2400" dirty="0"/>
                  <a:t>Hence,		 </a:t>
                </a:r>
                <a14:m>
                  <m:oMath xmlns:m="http://schemas.openxmlformats.org/officeDocument/2006/math">
                    <m:sSub>
                      <m:sSubPr>
                        <m:ctrlPr>
                          <a:rPr lang="en-GB" sz="2400" i="1" smtClean="0">
                            <a:latin typeface="Cambria Math" panose="02040503050406030204" pitchFamily="18" charset="0"/>
                          </a:rPr>
                        </m:ctrlPr>
                      </m:sSubPr>
                      <m:e>
                        <m:r>
                          <a:rPr lang="en-GB" sz="2400" i="1" smtClean="0">
                            <a:latin typeface="Cambria Math" panose="02040503050406030204" pitchFamily="18" charset="0"/>
                            <a:ea typeface="Cambria Math" panose="02040503050406030204" pitchFamily="18" charset="0"/>
                          </a:rPr>
                          <m:t>𝜂</m:t>
                        </m:r>
                      </m:e>
                      <m:sub>
                        <m:r>
                          <a:rPr lang="en-GB" sz="2400" b="0" i="1" smtClean="0">
                            <a:latin typeface="Cambria Math" panose="02040503050406030204" pitchFamily="18" charset="0"/>
                          </a:rPr>
                          <m:t>𝑡h</m:t>
                        </m:r>
                      </m:sub>
                    </m:sSub>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𝑄</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𝑄</m:t>
                            </m:r>
                          </m:e>
                          <m:sub>
                            <m:r>
                              <a:rPr lang="en-GB" sz="2400" b="0" i="1" smtClean="0">
                                <a:latin typeface="Cambria Math" panose="02040503050406030204" pitchFamily="18" charset="0"/>
                              </a:rPr>
                              <m:t>2</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𝑄</m:t>
                            </m:r>
                          </m:e>
                          <m:sub>
                            <m:r>
                              <a:rPr lang="en-GB" sz="2400" b="0" i="1" smtClean="0">
                                <a:latin typeface="Cambria Math" panose="02040503050406030204" pitchFamily="18" charset="0"/>
                              </a:rPr>
                              <m:t>1</m:t>
                            </m:r>
                          </m:sub>
                        </m:sSub>
                      </m:den>
                    </m:f>
                    <m:r>
                      <a:rPr lang="en-GB" sz="2400" b="0" i="1" smtClean="0">
                        <a:latin typeface="Cambria Math" panose="02040503050406030204" pitchFamily="18" charset="0"/>
                      </a:rPr>
                      <m:t>=1−</m:t>
                    </m:r>
                    <m:f>
                      <m:fPr>
                        <m:ctrlPr>
                          <a:rPr lang="en-GB" sz="2400" b="0" i="1" smtClean="0">
                            <a:latin typeface="Cambria Math" panose="02040503050406030204" pitchFamily="18" charset="0"/>
                          </a:rPr>
                        </m:ctrlPr>
                      </m:fPr>
                      <m:num>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𝑄</m:t>
                            </m:r>
                          </m:e>
                          <m:sub>
                            <m:r>
                              <a:rPr lang="en-GB" sz="2400" b="0" i="1" smtClean="0">
                                <a:latin typeface="Cambria Math" panose="02040503050406030204" pitchFamily="18" charset="0"/>
                              </a:rPr>
                              <m:t>2</m:t>
                            </m:r>
                          </m:sub>
                        </m:sSub>
                      </m:num>
                      <m:den>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𝑄</m:t>
                            </m:r>
                          </m:e>
                          <m:sub>
                            <m:r>
                              <a:rPr lang="en-GB" sz="2400" b="0" i="1" smtClean="0">
                                <a:latin typeface="Cambria Math" panose="02040503050406030204" pitchFamily="18" charset="0"/>
                              </a:rPr>
                              <m:t>1</m:t>
                            </m:r>
                          </m:sub>
                        </m:sSub>
                      </m:den>
                    </m:f>
                  </m:oMath>
                </a14:m>
                <a:endParaRPr lang="en-GB" sz="2400" dirty="0"/>
              </a:p>
              <a:p>
                <a:pPr marL="0" indent="0">
                  <a:buNone/>
                </a:pPr>
                <a:endParaRPr lang="en-GB" sz="100" dirty="0"/>
              </a:p>
              <a:p>
                <a:pPr marL="0" indent="0">
                  <a:buNone/>
                </a:pPr>
                <a:r>
                  <a:rPr lang="en-GB" sz="2400" dirty="0"/>
                  <a:t>We could therefore state that thermal efficiency </a:t>
                </a:r>
                <a14:m>
                  <m:oMath xmlns:m="http://schemas.openxmlformats.org/officeDocument/2006/math">
                    <m:r>
                      <a:rPr lang="en-GB" sz="2400" b="0" i="1" smtClean="0">
                        <a:latin typeface="Cambria Math" panose="02040503050406030204" pitchFamily="18" charset="0"/>
                      </a:rPr>
                      <m:t>=1−</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h𝑒𝑎𝑡</m:t>
                        </m:r>
                        <m:r>
                          <a:rPr lang="en-GB" sz="2400" b="0" i="1" smtClean="0">
                            <a:latin typeface="Cambria Math" panose="02040503050406030204" pitchFamily="18" charset="0"/>
                          </a:rPr>
                          <m:t> </m:t>
                        </m:r>
                        <m:r>
                          <a:rPr lang="en-GB" sz="2400" b="0" i="1" smtClean="0">
                            <a:latin typeface="Cambria Math" panose="02040503050406030204" pitchFamily="18" charset="0"/>
                          </a:rPr>
                          <m:t>𝑟𝑒𝑗𝑒𝑐𝑡𝑒𝑑</m:t>
                        </m:r>
                      </m:num>
                      <m:den>
                        <m:r>
                          <a:rPr lang="en-GB" sz="2400" b="0" i="1" smtClean="0">
                            <a:latin typeface="Cambria Math" panose="02040503050406030204" pitchFamily="18" charset="0"/>
                          </a:rPr>
                          <m:t>h𝑒𝑎𝑡</m:t>
                        </m:r>
                        <m:r>
                          <a:rPr lang="en-GB" sz="2400" b="0" i="1" smtClean="0">
                            <a:latin typeface="Cambria Math" panose="02040503050406030204" pitchFamily="18" charset="0"/>
                          </a:rPr>
                          <m:t> </m:t>
                        </m:r>
                        <m:r>
                          <a:rPr lang="en-GB" sz="2400" b="0" i="1" smtClean="0">
                            <a:latin typeface="Cambria Math" panose="02040503050406030204" pitchFamily="18" charset="0"/>
                          </a:rPr>
                          <m:t>𝑠𝑢𝑝𝑝𝑙𝑖𝑒𝑑</m:t>
                        </m:r>
                      </m:den>
                    </m:f>
                  </m:oMath>
                </a14:m>
                <a:endParaRPr lang="en-GB" sz="2400" dirty="0"/>
              </a:p>
            </p:txBody>
          </p:sp>
        </mc:Choice>
        <mc:Fallback xmlns="">
          <p:sp>
            <p:nvSpPr>
              <p:cNvPr id="3" name="Content Placeholder 2">
                <a:extLst>
                  <a:ext uri="{FF2B5EF4-FFF2-40B4-BE49-F238E27FC236}">
                    <a16:creationId xmlns:a16="http://schemas.microsoft.com/office/drawing/2014/main" id="{EA7CEB94-CC9B-442B-B239-DB43E0C94121}"/>
                  </a:ext>
                </a:extLst>
              </p:cNvPr>
              <p:cNvSpPr>
                <a:spLocks noGrp="1" noRot="1" noChangeAspect="1" noMove="1" noResize="1" noEditPoints="1" noAdjustHandles="1" noChangeArrowheads="1" noChangeShapeType="1" noTextEdit="1"/>
              </p:cNvSpPr>
              <p:nvPr>
                <p:ph idx="1"/>
              </p:nvPr>
            </p:nvSpPr>
            <p:spPr>
              <a:xfrm>
                <a:off x="198120" y="1011556"/>
                <a:ext cx="11795760" cy="5674994"/>
              </a:xfrm>
              <a:blipFill>
                <a:blip r:embed="rId2"/>
                <a:stretch>
                  <a:fillRect l="-827" t="-1504" r="-568"/>
                </a:stretch>
              </a:blipFill>
            </p:spPr>
            <p:txBody>
              <a:bodyPr/>
              <a:lstStyle/>
              <a:p>
                <a:r>
                  <a:rPr lang="en-GB">
                    <a:noFill/>
                  </a:rPr>
                  <a:t> </a:t>
                </a:r>
              </a:p>
            </p:txBody>
          </p:sp>
        </mc:Fallback>
      </mc:AlternateContent>
    </p:spTree>
    <p:extLst>
      <p:ext uri="{BB962C8B-B14F-4D97-AF65-F5344CB8AC3E}">
        <p14:creationId xmlns:p14="http://schemas.microsoft.com/office/powerpoint/2010/main" val="3446674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A89DD-C87D-4AE3-9D69-C29070E3A434}"/>
              </a:ext>
            </a:extLst>
          </p:cNvPr>
          <p:cNvSpPr>
            <a:spLocks noGrp="1"/>
          </p:cNvSpPr>
          <p:nvPr>
            <p:ph type="title"/>
          </p:nvPr>
        </p:nvSpPr>
        <p:spPr>
          <a:xfrm>
            <a:off x="781050" y="102236"/>
            <a:ext cx="10515600" cy="635000"/>
          </a:xfrm>
        </p:spPr>
        <p:txBody>
          <a:bodyPr>
            <a:normAutofit fontScale="90000"/>
          </a:bodyPr>
          <a:lstStyle/>
          <a:p>
            <a:pPr algn="ctr"/>
            <a:r>
              <a:rPr lang="en-GB" sz="4000" i="1" dirty="0"/>
              <a:t>Ideal</a:t>
            </a:r>
            <a:r>
              <a:rPr lang="en-GB" sz="4000" dirty="0"/>
              <a:t> heat engine cycle</a:t>
            </a:r>
          </a:p>
        </p:txBody>
      </p:sp>
      <p:sp>
        <p:nvSpPr>
          <p:cNvPr id="3" name="Content Placeholder 2">
            <a:extLst>
              <a:ext uri="{FF2B5EF4-FFF2-40B4-BE49-F238E27FC236}">
                <a16:creationId xmlns:a16="http://schemas.microsoft.com/office/drawing/2014/main" id="{9597C449-E72E-430E-AFEA-7668788A66BF}"/>
              </a:ext>
            </a:extLst>
          </p:cNvPr>
          <p:cNvSpPr>
            <a:spLocks noGrp="1"/>
          </p:cNvSpPr>
          <p:nvPr>
            <p:ph idx="1"/>
          </p:nvPr>
        </p:nvSpPr>
        <p:spPr>
          <a:xfrm>
            <a:off x="194309" y="788670"/>
            <a:ext cx="11812905" cy="5869305"/>
          </a:xfrm>
        </p:spPr>
        <p:txBody>
          <a:bodyPr>
            <a:normAutofit/>
          </a:bodyPr>
          <a:lstStyle/>
          <a:p>
            <a:pPr marL="0" indent="0">
              <a:buNone/>
            </a:pPr>
            <a:r>
              <a:rPr lang="en-GB" sz="2400" dirty="0"/>
              <a:t>In an </a:t>
            </a:r>
            <a:r>
              <a:rPr lang="en-GB" sz="2400" i="1" dirty="0"/>
              <a:t>ideal</a:t>
            </a:r>
            <a:r>
              <a:rPr lang="en-GB" sz="2400" dirty="0"/>
              <a:t> heat engine all processes are considered as </a:t>
            </a:r>
            <a:r>
              <a:rPr lang="en-GB" sz="2400" i="1" dirty="0"/>
              <a:t>reversible</a:t>
            </a:r>
            <a:r>
              <a:rPr lang="en-GB" sz="2400" dirty="0"/>
              <a:t> and there are </a:t>
            </a:r>
            <a:r>
              <a:rPr lang="en-GB" sz="2400" i="1" dirty="0"/>
              <a:t>no losses</a:t>
            </a:r>
            <a:r>
              <a:rPr lang="en-GB" sz="2400" dirty="0"/>
              <a:t>.  Such an engine would be the </a:t>
            </a:r>
            <a:r>
              <a:rPr lang="en-GB" sz="2400" i="1" dirty="0"/>
              <a:t>theoretically</a:t>
            </a:r>
            <a:r>
              <a:rPr lang="en-GB" sz="2400" dirty="0"/>
              <a:t> most efficient device between the chosen temperature limits of the reservoirs.</a:t>
            </a:r>
          </a:p>
          <a:p>
            <a:pPr marL="0" indent="0">
              <a:buNone/>
            </a:pPr>
            <a:r>
              <a:rPr lang="en-GB" sz="2400" dirty="0"/>
              <a:t>This idea is known as </a:t>
            </a:r>
            <a:r>
              <a:rPr lang="en-GB" sz="2400" i="1" dirty="0"/>
              <a:t>Carnot’s Principle </a:t>
            </a:r>
            <a:r>
              <a:rPr lang="en-GB" sz="2400" dirty="0"/>
              <a:t>and the Carnot cycle is shown below;</a:t>
            </a:r>
          </a:p>
          <a:p>
            <a:pPr marL="0" indent="0">
              <a:buNone/>
            </a:pPr>
            <a:endParaRPr lang="en-GB" sz="2400" dirty="0"/>
          </a:p>
        </p:txBody>
      </p:sp>
      <p:pic>
        <p:nvPicPr>
          <p:cNvPr id="2050" name="Picture 2">
            <a:extLst>
              <a:ext uri="{FF2B5EF4-FFF2-40B4-BE49-F238E27FC236}">
                <a16:creationId xmlns:a16="http://schemas.microsoft.com/office/drawing/2014/main" id="{61ED6927-F06A-40D7-8DE8-3F0183E953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87" y="2537459"/>
            <a:ext cx="5095874" cy="38233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F90FB2-2800-47B8-8D2E-94E4294BE935}"/>
              </a:ext>
            </a:extLst>
          </p:cNvPr>
          <p:cNvSpPr txBox="1"/>
          <p:nvPr/>
        </p:nvSpPr>
        <p:spPr>
          <a:xfrm>
            <a:off x="4943475" y="2668905"/>
            <a:ext cx="7054216" cy="3416320"/>
          </a:xfrm>
          <a:prstGeom prst="rect">
            <a:avLst/>
          </a:prstGeom>
          <a:noFill/>
        </p:spPr>
        <p:txBody>
          <a:bodyPr wrap="square" rtlCol="0">
            <a:spAutoFit/>
          </a:bodyPr>
          <a:lstStyle/>
          <a:p>
            <a:r>
              <a:rPr lang="en-GB" sz="2400" dirty="0"/>
              <a:t>Consider a piston moving in a cylinder containing a gas, a non-flow cycle involving compression &amp; expansion.</a:t>
            </a:r>
          </a:p>
          <a:p>
            <a:endParaRPr lang="en-GB" sz="2400" dirty="0"/>
          </a:p>
          <a:p>
            <a:r>
              <a:rPr lang="en-GB" sz="2400" dirty="0"/>
              <a:t>AB – isothermal expansion (</a:t>
            </a:r>
            <a:r>
              <a:rPr lang="en-GB" sz="2400" i="1" dirty="0" err="1"/>
              <a:t>pV</a:t>
            </a:r>
            <a:r>
              <a:rPr lang="en-GB" sz="2400" i="1" dirty="0"/>
              <a:t> = C</a:t>
            </a:r>
            <a:r>
              <a:rPr lang="en-GB" sz="2400" dirty="0"/>
              <a:t>); heat energy in, </a:t>
            </a:r>
            <a:r>
              <a:rPr lang="en-GB" sz="2400" i="1" dirty="0">
                <a:solidFill>
                  <a:srgbClr val="FF0000"/>
                </a:solidFill>
              </a:rPr>
              <a:t>Q</a:t>
            </a:r>
            <a:r>
              <a:rPr lang="en-GB" sz="2400" i="1" baseline="-25000" dirty="0">
                <a:solidFill>
                  <a:srgbClr val="FF0000"/>
                </a:solidFill>
              </a:rPr>
              <a:t>1</a:t>
            </a:r>
            <a:r>
              <a:rPr lang="en-GB" sz="2400" dirty="0"/>
              <a:t>.</a:t>
            </a:r>
          </a:p>
          <a:p>
            <a:r>
              <a:rPr lang="en-GB" sz="2400" dirty="0"/>
              <a:t>BC – adiabatic expansion (</a:t>
            </a:r>
            <a:r>
              <a:rPr lang="en-GB" sz="2400" i="1" dirty="0" err="1"/>
              <a:t>pV</a:t>
            </a:r>
            <a:r>
              <a:rPr lang="en-GB" sz="2400" i="1" baseline="30000" dirty="0" err="1"/>
              <a:t>γ</a:t>
            </a:r>
            <a:r>
              <a:rPr lang="en-GB" sz="2400" i="1" dirty="0"/>
              <a:t> = C</a:t>
            </a:r>
            <a:r>
              <a:rPr lang="en-GB" sz="2400" dirty="0"/>
              <a:t>);  gas is cooled.</a:t>
            </a:r>
          </a:p>
          <a:p>
            <a:r>
              <a:rPr lang="en-GB" sz="2400" dirty="0"/>
              <a:t>CD – isothermal compression; heat energy rejected, </a:t>
            </a:r>
            <a:r>
              <a:rPr lang="en-GB" sz="2400" i="1" dirty="0">
                <a:solidFill>
                  <a:srgbClr val="0070C0"/>
                </a:solidFill>
              </a:rPr>
              <a:t>Q</a:t>
            </a:r>
            <a:r>
              <a:rPr lang="en-GB" sz="2400" i="1" baseline="-25000" dirty="0">
                <a:solidFill>
                  <a:srgbClr val="0070C0"/>
                </a:solidFill>
              </a:rPr>
              <a:t>2</a:t>
            </a:r>
            <a:r>
              <a:rPr lang="en-GB" sz="2400" dirty="0"/>
              <a:t>.</a:t>
            </a:r>
          </a:p>
          <a:p>
            <a:r>
              <a:rPr lang="en-GB" sz="2400" dirty="0"/>
              <a:t>DA – adiabatic compression; gas heated but no losses.</a:t>
            </a:r>
          </a:p>
          <a:p>
            <a:endParaRPr lang="en-GB" sz="2400" dirty="0"/>
          </a:p>
          <a:p>
            <a:r>
              <a:rPr lang="en-GB" sz="2400" dirty="0"/>
              <a:t>The above cycle is impossible to attain practically.</a:t>
            </a:r>
          </a:p>
        </p:txBody>
      </p:sp>
    </p:spTree>
    <p:extLst>
      <p:ext uri="{BB962C8B-B14F-4D97-AF65-F5344CB8AC3E}">
        <p14:creationId xmlns:p14="http://schemas.microsoft.com/office/powerpoint/2010/main" val="903852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CEE5-02F7-45D7-857D-8EB3BCC9D455}"/>
              </a:ext>
            </a:extLst>
          </p:cNvPr>
          <p:cNvSpPr>
            <a:spLocks noGrp="1"/>
          </p:cNvSpPr>
          <p:nvPr>
            <p:ph type="title"/>
          </p:nvPr>
        </p:nvSpPr>
        <p:spPr>
          <a:xfrm>
            <a:off x="838200" y="142241"/>
            <a:ext cx="10515600" cy="669290"/>
          </a:xfrm>
        </p:spPr>
        <p:txBody>
          <a:bodyPr>
            <a:normAutofit/>
          </a:bodyPr>
          <a:lstStyle/>
          <a:p>
            <a:pPr algn="ctr"/>
            <a:r>
              <a:rPr lang="en-GB" sz="4000" i="1" dirty="0"/>
              <a:t>Carnot efficiency </a:t>
            </a:r>
            <a:r>
              <a:rPr lang="en-GB" sz="4000" dirty="0"/>
              <a:t>of a heat engine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5E6F0214-FC89-4040-875F-456947BFF830}"/>
                  </a:ext>
                </a:extLst>
              </p:cNvPr>
              <p:cNvSpPr>
                <a:spLocks noGrp="1"/>
              </p:cNvSpPr>
              <p:nvPr>
                <p:ph idx="1"/>
              </p:nvPr>
            </p:nvSpPr>
            <p:spPr>
              <a:xfrm>
                <a:off x="240029" y="857250"/>
                <a:ext cx="11687175" cy="5319713"/>
              </a:xfrm>
            </p:spPr>
            <p:txBody>
              <a:bodyPr>
                <a:normAutofit/>
              </a:bodyPr>
              <a:lstStyle/>
              <a:p>
                <a:pPr marL="0" indent="0">
                  <a:buNone/>
                </a:pPr>
                <a:r>
                  <a:rPr lang="en-GB" sz="2400" dirty="0"/>
                  <a:t>Applying the non-flow energy equation and the equations for work done substituted into the thermal efficiency </a:t>
                </a:r>
                <a14:m>
                  <m:oMath xmlns:m="http://schemas.openxmlformats.org/officeDocument/2006/math">
                    <m:sSub>
                      <m:sSubPr>
                        <m:ctrlPr>
                          <a:rPr lang="en-GB" sz="2400" i="1" smtClean="0">
                            <a:latin typeface="Cambria Math" panose="02040503050406030204" pitchFamily="18" charset="0"/>
                          </a:rPr>
                        </m:ctrlPr>
                      </m:sSubPr>
                      <m:e>
                        <m:r>
                          <a:rPr lang="en-GB" sz="2400" i="1" smtClean="0">
                            <a:latin typeface="Cambria Math" panose="02040503050406030204" pitchFamily="18" charset="0"/>
                            <a:ea typeface="Cambria Math" panose="02040503050406030204" pitchFamily="18" charset="0"/>
                          </a:rPr>
                          <m:t>𝜂</m:t>
                        </m:r>
                      </m:e>
                      <m:sub>
                        <m:r>
                          <a:rPr lang="en-GB" sz="2400" b="0" i="1" smtClean="0">
                            <a:latin typeface="Cambria Math" panose="02040503050406030204" pitchFamily="18" charset="0"/>
                          </a:rPr>
                          <m:t>𝑡h</m:t>
                        </m:r>
                      </m:sub>
                    </m:sSub>
                    <m:r>
                      <a:rPr lang="en-GB" sz="2400" b="0" i="1" smtClean="0">
                        <a:latin typeface="Cambria Math" panose="02040503050406030204" pitchFamily="18" charset="0"/>
                      </a:rPr>
                      <m:t> </m:t>
                    </m:r>
                  </m:oMath>
                </a14:m>
                <a:r>
                  <a:rPr lang="en-GB" sz="2400" dirty="0"/>
                  <a:t>relationship previously derived, yields an expression for the Carnot cycle.</a:t>
                </a:r>
              </a:p>
              <a:p>
                <a:pPr marL="0" indent="0">
                  <a:buNone/>
                </a:pPr>
                <a:r>
                  <a:rPr lang="en-GB" sz="2400" dirty="0"/>
                  <a:t>This expression is the </a:t>
                </a:r>
                <a:r>
                  <a:rPr lang="en-GB" sz="2400" i="1" dirty="0"/>
                  <a:t>Carnot efficiency </a:t>
                </a:r>
                <a:r>
                  <a:rPr lang="en-GB" sz="2400" dirty="0"/>
                  <a:t>and is given as;</a:t>
                </a:r>
              </a:p>
              <a:p>
                <a:pPr marL="0" indent="0">
                  <a:buNone/>
                </a:pPr>
                <a:r>
                  <a:rPr lang="en-GB" sz="2400" dirty="0"/>
                  <a:t>				 Carnot efficiency, </a:t>
                </a:r>
                <a14:m>
                  <m:oMath xmlns:m="http://schemas.openxmlformats.org/officeDocument/2006/math">
                    <m:r>
                      <a:rPr lang="en-GB" sz="2400" i="1" smtClean="0">
                        <a:latin typeface="Cambria Math" panose="02040503050406030204" pitchFamily="18" charset="0"/>
                        <a:ea typeface="Cambria Math" panose="02040503050406030204" pitchFamily="18" charset="0"/>
                      </a:rPr>
                      <m:t>𝜂</m:t>
                    </m:r>
                    <m:r>
                      <a:rPr lang="en-GB" sz="2400" b="0" i="1" smtClean="0">
                        <a:latin typeface="Cambria Math" panose="02040503050406030204" pitchFamily="18" charset="0"/>
                        <a:ea typeface="Cambria Math" panose="02040503050406030204" pitchFamily="18" charset="0"/>
                      </a:rPr>
                      <m:t>=1−</m:t>
                    </m:r>
                    <m:f>
                      <m:fPr>
                        <m:ctrlPr>
                          <a:rPr lang="en-GB" sz="2400" b="0" i="1" smtClean="0">
                            <a:latin typeface="Cambria Math" panose="02040503050406030204" pitchFamily="18" charset="0"/>
                            <a:ea typeface="Cambria Math" panose="02040503050406030204" pitchFamily="18" charset="0"/>
                          </a:rPr>
                        </m:ctrlPr>
                      </m:fPr>
                      <m:num>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2</m:t>
                            </m:r>
                          </m:sub>
                        </m:sSub>
                      </m:num>
                      <m:den>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1</m:t>
                            </m:r>
                          </m:sub>
                        </m:sSub>
                      </m:den>
                    </m:f>
                  </m:oMath>
                </a14:m>
                <a:endParaRPr lang="en-GB" sz="2400" dirty="0"/>
              </a:p>
              <a:p>
                <a:pPr marL="0" indent="0">
                  <a:buNone/>
                </a:pPr>
                <a:r>
                  <a:rPr lang="en-GB" sz="2400" dirty="0"/>
                  <a:t>Efficiency of an ideal heat engine is therefore independent of the gas used and only depends on cycle temperatures.  For efficiency to be a maximum, T</a:t>
                </a:r>
                <a:r>
                  <a:rPr lang="en-GB" sz="2400" baseline="-25000" dirty="0"/>
                  <a:t>1 </a:t>
                </a:r>
                <a:r>
                  <a:rPr lang="en-GB" sz="2400" dirty="0"/>
                  <a:t>should be as high as possible, and T</a:t>
                </a:r>
                <a:r>
                  <a:rPr lang="en-GB" sz="2400" baseline="-25000" dirty="0"/>
                  <a:t>2</a:t>
                </a:r>
                <a:r>
                  <a:rPr lang="en-GB" sz="2400" dirty="0"/>
                  <a:t> as low as possible.</a:t>
                </a:r>
              </a:p>
              <a:p>
                <a:pPr marL="0" indent="0">
                  <a:buNone/>
                </a:pPr>
                <a:r>
                  <a:rPr lang="en-GB" sz="2400" dirty="0"/>
                  <a:t>We cannot create the cycle in practice due to reversible processes and heat energy supplied and rejected at constant temperature.</a:t>
                </a:r>
              </a:p>
              <a:p>
                <a:pPr marL="0" indent="0">
                  <a:buNone/>
                </a:pPr>
                <a:r>
                  <a:rPr lang="en-GB" sz="2400" dirty="0"/>
                  <a:t>Carnot efficiency does however provide a means of rating the </a:t>
                </a:r>
                <a:r>
                  <a:rPr lang="en-GB" sz="2400" i="1" dirty="0"/>
                  <a:t>effectiveness of a cycle or power plant </a:t>
                </a:r>
                <a:r>
                  <a:rPr lang="en-GB" sz="2400" dirty="0"/>
                  <a:t>(ideal or not), by allowing us to evaluate a maximum theoretical efficiency based on T</a:t>
                </a:r>
                <a:r>
                  <a:rPr lang="en-GB" sz="2400" baseline="-25000" dirty="0"/>
                  <a:t>2</a:t>
                </a:r>
                <a:r>
                  <a:rPr lang="en-GB" sz="2400" dirty="0"/>
                  <a:t> and T</a:t>
                </a:r>
                <a:r>
                  <a:rPr lang="en-GB" sz="2400" baseline="-25000" dirty="0"/>
                  <a:t>1</a:t>
                </a:r>
                <a:r>
                  <a:rPr lang="en-GB" sz="2400" dirty="0"/>
                  <a:t>.</a:t>
                </a:r>
              </a:p>
            </p:txBody>
          </p:sp>
        </mc:Choice>
        <mc:Fallback xmlns="">
          <p:sp>
            <p:nvSpPr>
              <p:cNvPr id="3" name="Content Placeholder 2">
                <a:extLst>
                  <a:ext uri="{FF2B5EF4-FFF2-40B4-BE49-F238E27FC236}">
                    <a16:creationId xmlns:a16="http://schemas.microsoft.com/office/drawing/2014/main" id="{5E6F0214-FC89-4040-875F-456947BFF830}"/>
                  </a:ext>
                </a:extLst>
              </p:cNvPr>
              <p:cNvSpPr>
                <a:spLocks noGrp="1" noRot="1" noChangeAspect="1" noMove="1" noResize="1" noEditPoints="1" noAdjustHandles="1" noChangeArrowheads="1" noChangeShapeType="1" noTextEdit="1"/>
              </p:cNvSpPr>
              <p:nvPr>
                <p:ph idx="1"/>
              </p:nvPr>
            </p:nvSpPr>
            <p:spPr>
              <a:xfrm>
                <a:off x="240029" y="857250"/>
                <a:ext cx="11687175" cy="5319713"/>
              </a:xfrm>
              <a:blipFill>
                <a:blip r:embed="rId2"/>
                <a:stretch>
                  <a:fillRect l="-782" t="-1606" r="-1251" b="-115"/>
                </a:stretch>
              </a:blipFill>
            </p:spPr>
            <p:txBody>
              <a:bodyPr/>
              <a:lstStyle/>
              <a:p>
                <a:r>
                  <a:rPr lang="en-GB">
                    <a:noFill/>
                  </a:rPr>
                  <a:t> </a:t>
                </a:r>
              </a:p>
            </p:txBody>
          </p:sp>
        </mc:Fallback>
      </mc:AlternateContent>
    </p:spTree>
    <p:extLst>
      <p:ext uri="{BB962C8B-B14F-4D97-AF65-F5344CB8AC3E}">
        <p14:creationId xmlns:p14="http://schemas.microsoft.com/office/powerpoint/2010/main" val="1840060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62244-35A8-47C8-B4F4-B5D1B32BEF5C}"/>
              </a:ext>
            </a:extLst>
          </p:cNvPr>
          <p:cNvSpPr>
            <a:spLocks noGrp="1"/>
          </p:cNvSpPr>
          <p:nvPr>
            <p:ph type="title"/>
          </p:nvPr>
        </p:nvSpPr>
        <p:spPr>
          <a:xfrm>
            <a:off x="838200" y="96520"/>
            <a:ext cx="10515600" cy="686435"/>
          </a:xfrm>
        </p:spPr>
        <p:txBody>
          <a:bodyPr/>
          <a:lstStyle/>
          <a:p>
            <a:pPr algn="ctr"/>
            <a:r>
              <a:rPr kumimoji="0" lang="en-GB" sz="4000" b="0" i="1" u="none" strike="noStrike" kern="1200" cap="none" spc="0" normalizeH="0" baseline="0" noProof="0" dirty="0">
                <a:ln>
                  <a:noFill/>
                </a:ln>
                <a:solidFill>
                  <a:prstClr val="black"/>
                </a:solidFill>
                <a:effectLst/>
                <a:uLnTx/>
                <a:uFillTx/>
                <a:latin typeface="Calibri Light" panose="020F0302020204030204"/>
                <a:ea typeface="+mj-ea"/>
                <a:cs typeface="+mj-cs"/>
              </a:rPr>
              <a:t>Carnot efficiency </a:t>
            </a:r>
            <a:r>
              <a:rPr lang="en-GB" sz="4000" dirty="0">
                <a:solidFill>
                  <a:prstClr val="black"/>
                </a:solidFill>
                <a:latin typeface="Calibri Light" panose="020F0302020204030204"/>
              </a:rPr>
              <a:t>- Example</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04C4160B-BF4A-41CD-A9D0-D231DA795FA7}"/>
                  </a:ext>
                </a:extLst>
              </p:cNvPr>
              <p:cNvSpPr>
                <a:spLocks noGrp="1"/>
              </p:cNvSpPr>
              <p:nvPr>
                <p:ph idx="1"/>
              </p:nvPr>
            </p:nvSpPr>
            <p:spPr>
              <a:xfrm>
                <a:off x="838200" y="988695"/>
                <a:ext cx="10515600" cy="5394008"/>
              </a:xfrm>
            </p:spPr>
            <p:txBody>
              <a:bodyPr>
                <a:normAutofit/>
              </a:bodyPr>
              <a:lstStyle/>
              <a:p>
                <a:pPr marL="0" indent="0">
                  <a:buNone/>
                </a:pPr>
                <a:r>
                  <a:rPr lang="en-GB" sz="2400" dirty="0"/>
                  <a:t>A diesel engine operates between a maximum cycle temperature of 600 °C and a minimum temperature of 65 °C.  Determine the Carnot efficiency of the plant.</a:t>
                </a:r>
              </a:p>
              <a:p>
                <a:pPr marL="0" indent="0">
                  <a:buNone/>
                </a:pPr>
                <a:endParaRPr lang="en-GB" sz="200" dirty="0"/>
              </a:p>
              <a:p>
                <a:pPr marL="0" indent="0">
                  <a:buNone/>
                </a:pPr>
                <a:r>
                  <a:rPr lang="en-GB" sz="2400" dirty="0"/>
                  <a:t>Knowing, 	 Carnot efficiency, </a:t>
                </a:r>
                <a14:m>
                  <m:oMath xmlns:m="http://schemas.openxmlformats.org/officeDocument/2006/math">
                    <m:r>
                      <a:rPr lang="en-GB" sz="2400" i="1" smtClean="0">
                        <a:latin typeface="Cambria Math" panose="02040503050406030204" pitchFamily="18" charset="0"/>
                        <a:ea typeface="Cambria Math" panose="02040503050406030204" pitchFamily="18" charset="0"/>
                      </a:rPr>
                      <m:t>𝜂</m:t>
                    </m:r>
                    <m:r>
                      <a:rPr lang="en-GB" sz="2400" b="0" i="1" smtClean="0">
                        <a:latin typeface="Cambria Math" panose="02040503050406030204" pitchFamily="18" charset="0"/>
                        <a:ea typeface="Cambria Math" panose="02040503050406030204" pitchFamily="18" charset="0"/>
                      </a:rPr>
                      <m:t>=1−</m:t>
                    </m:r>
                    <m:f>
                      <m:fPr>
                        <m:ctrlPr>
                          <a:rPr lang="en-GB" sz="2400" b="0" i="1" smtClean="0">
                            <a:latin typeface="Cambria Math" panose="02040503050406030204" pitchFamily="18" charset="0"/>
                            <a:ea typeface="Cambria Math" panose="02040503050406030204" pitchFamily="18" charset="0"/>
                          </a:rPr>
                        </m:ctrlPr>
                      </m:fPr>
                      <m:num>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2</m:t>
                            </m:r>
                          </m:sub>
                        </m:sSub>
                      </m:num>
                      <m:den>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1</m:t>
                            </m:r>
                          </m:sub>
                        </m:sSub>
                      </m:den>
                    </m:f>
                  </m:oMath>
                </a14:m>
                <a:endParaRPr lang="en-GB" sz="2400" dirty="0"/>
              </a:p>
              <a:p>
                <a:pPr marL="0" indent="0">
                  <a:buNone/>
                </a:pPr>
                <a:r>
                  <a:rPr lang="en-GB" sz="2400" dirty="0"/>
                  <a:t>where,		 T</a:t>
                </a:r>
                <a:r>
                  <a:rPr lang="en-GB" sz="2400" baseline="-25000" dirty="0"/>
                  <a:t>1</a:t>
                </a:r>
                <a:r>
                  <a:rPr lang="en-GB" sz="2400" dirty="0"/>
                  <a:t> = 600 °C + 273 = 873 K</a:t>
                </a:r>
              </a:p>
              <a:p>
                <a:pPr marL="0" indent="0">
                  <a:buNone/>
                </a:pPr>
                <a:r>
                  <a:rPr lang="en-GB" sz="2400" dirty="0"/>
                  <a:t>and,		T</a:t>
                </a:r>
                <a:r>
                  <a:rPr lang="en-GB" sz="2400" baseline="-25000" dirty="0"/>
                  <a:t>2</a:t>
                </a:r>
                <a:r>
                  <a:rPr lang="en-GB" sz="2400" dirty="0"/>
                  <a:t> = 65 °C + 273 = 338 K</a:t>
                </a:r>
              </a:p>
              <a:p>
                <a:pPr marL="0" indent="0">
                  <a:buNone/>
                </a:pPr>
                <a:endParaRPr lang="en-GB" sz="2400" dirty="0"/>
              </a:p>
              <a:p>
                <a:pPr marL="0" indent="0">
                  <a:buNone/>
                </a:pPr>
                <a:r>
                  <a:rPr lang="en-GB" sz="2400" dirty="0"/>
                  <a:t>Hence,		 Carnot efficiency, </a:t>
                </a:r>
                <a14:m>
                  <m:oMath xmlns:m="http://schemas.openxmlformats.org/officeDocument/2006/math">
                    <m:r>
                      <a:rPr lang="en-GB" sz="2400" i="1" smtClean="0">
                        <a:latin typeface="Cambria Math" panose="02040503050406030204" pitchFamily="18" charset="0"/>
                        <a:ea typeface="Cambria Math" panose="02040503050406030204" pitchFamily="18" charset="0"/>
                      </a:rPr>
                      <m:t>𝜂</m:t>
                    </m:r>
                    <m:r>
                      <a:rPr lang="en-GB" sz="2400" b="0" i="1" smtClean="0">
                        <a:latin typeface="Cambria Math" panose="02040503050406030204" pitchFamily="18" charset="0"/>
                        <a:ea typeface="Cambria Math" panose="02040503050406030204" pitchFamily="18" charset="0"/>
                      </a:rPr>
                      <m:t>=1−</m:t>
                    </m:r>
                    <m:f>
                      <m:fPr>
                        <m:ctrlPr>
                          <a:rPr lang="en-GB" sz="2400" b="0" i="1" smtClean="0">
                            <a:latin typeface="Cambria Math" panose="02040503050406030204" pitchFamily="18" charset="0"/>
                            <a:ea typeface="Cambria Math" panose="02040503050406030204" pitchFamily="18" charset="0"/>
                          </a:rPr>
                        </m:ctrlPr>
                      </m:fPr>
                      <m:num>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2</m:t>
                            </m:r>
                          </m:sub>
                        </m:sSub>
                      </m:num>
                      <m:den>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1</m:t>
                            </m:r>
                          </m:sub>
                        </m:sSub>
                      </m:den>
                    </m:f>
                  </m:oMath>
                </a14:m>
                <a:endParaRPr lang="en-GB" sz="2400" dirty="0"/>
              </a:p>
              <a:p>
                <a:pPr marL="0" indent="0">
                  <a:buNone/>
                </a:pPr>
                <a:r>
                  <a:rPr lang="en-GB" sz="2400" dirty="0"/>
                  <a:t>So,		</a:t>
                </a:r>
                <a:r>
                  <a:rPr lang="en-GB" sz="2400" dirty="0">
                    <a:ea typeface="Cambria Math" panose="02040503050406030204" pitchFamily="18" charset="0"/>
                  </a:rPr>
                  <a:t> </a:t>
                </a:r>
                <a14:m>
                  <m:oMath xmlns:m="http://schemas.openxmlformats.org/officeDocument/2006/math">
                    <m:r>
                      <a:rPr lang="en-GB" sz="2400" i="1" smtClean="0">
                        <a:latin typeface="Cambria Math" panose="02040503050406030204" pitchFamily="18" charset="0"/>
                        <a:ea typeface="Cambria Math" panose="02040503050406030204" pitchFamily="18" charset="0"/>
                      </a:rPr>
                      <m:t>𝜂</m:t>
                    </m:r>
                    <m:r>
                      <a:rPr lang="en-GB" sz="2400" b="0" i="1" smtClean="0">
                        <a:latin typeface="Cambria Math" panose="02040503050406030204" pitchFamily="18" charset="0"/>
                        <a:ea typeface="Cambria Math" panose="02040503050406030204" pitchFamily="18" charset="0"/>
                      </a:rPr>
                      <m:t>=1−</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338</m:t>
                        </m:r>
                      </m:num>
                      <m:den>
                        <m:r>
                          <a:rPr lang="en-GB" sz="2400" b="0" i="1" smtClean="0">
                            <a:latin typeface="Cambria Math" panose="02040503050406030204" pitchFamily="18" charset="0"/>
                            <a:ea typeface="Cambria Math" panose="02040503050406030204" pitchFamily="18" charset="0"/>
                          </a:rPr>
                          <m:t>873</m:t>
                        </m:r>
                      </m:den>
                    </m:f>
                  </m:oMath>
                </a14:m>
                <a:r>
                  <a:rPr lang="en-GB" sz="2400" dirty="0"/>
                  <a:t> = 0.613</a:t>
                </a:r>
              </a:p>
              <a:p>
                <a:pPr marL="0" indent="0">
                  <a:buNone/>
                </a:pPr>
                <a:endParaRPr lang="en-GB" sz="2000" dirty="0"/>
              </a:p>
              <a:p>
                <a:pPr marL="0" indent="0">
                  <a:buNone/>
                </a:pPr>
                <a:r>
                  <a:rPr lang="en-GB" sz="2400" dirty="0"/>
                  <a:t>Therefore, Carnot efficiency of the cycle is 61.3%</a:t>
                </a:r>
              </a:p>
            </p:txBody>
          </p:sp>
        </mc:Choice>
        <mc:Fallback xmlns="">
          <p:sp>
            <p:nvSpPr>
              <p:cNvPr id="3" name="Content Placeholder 2">
                <a:extLst>
                  <a:ext uri="{FF2B5EF4-FFF2-40B4-BE49-F238E27FC236}">
                    <a16:creationId xmlns:a16="http://schemas.microsoft.com/office/drawing/2014/main" id="{04C4160B-BF4A-41CD-A9D0-D231DA795FA7}"/>
                  </a:ext>
                </a:extLst>
              </p:cNvPr>
              <p:cNvSpPr>
                <a:spLocks noGrp="1" noRot="1" noChangeAspect="1" noMove="1" noResize="1" noEditPoints="1" noAdjustHandles="1" noChangeArrowheads="1" noChangeShapeType="1" noTextEdit="1"/>
              </p:cNvSpPr>
              <p:nvPr>
                <p:ph idx="1"/>
              </p:nvPr>
            </p:nvSpPr>
            <p:spPr>
              <a:xfrm>
                <a:off x="838200" y="988695"/>
                <a:ext cx="10515600" cy="5394008"/>
              </a:xfrm>
              <a:blipFill>
                <a:blip r:embed="rId2"/>
                <a:stretch>
                  <a:fillRect l="-928" t="-1582"/>
                </a:stretch>
              </a:blipFill>
            </p:spPr>
            <p:txBody>
              <a:bodyPr/>
              <a:lstStyle/>
              <a:p>
                <a:r>
                  <a:rPr lang="en-GB">
                    <a:noFill/>
                  </a:rPr>
                  <a:t> </a:t>
                </a:r>
              </a:p>
            </p:txBody>
          </p:sp>
        </mc:Fallback>
      </mc:AlternateContent>
      <p:pic>
        <p:nvPicPr>
          <p:cNvPr id="5" name="Picture 2">
            <a:extLst>
              <a:ext uri="{FF2B5EF4-FFF2-40B4-BE49-F238E27FC236}">
                <a16:creationId xmlns:a16="http://schemas.microsoft.com/office/drawing/2014/main" id="{DFB273D5-B1ED-414D-8683-2BCD63E6E5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6609" y="2175327"/>
            <a:ext cx="4697731" cy="35246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5005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2913B-59DA-4F6E-A517-27B9A8C7690C}"/>
              </a:ext>
            </a:extLst>
          </p:cNvPr>
          <p:cNvSpPr>
            <a:spLocks noGrp="1"/>
          </p:cNvSpPr>
          <p:nvPr>
            <p:ph type="title"/>
          </p:nvPr>
        </p:nvSpPr>
        <p:spPr>
          <a:xfrm>
            <a:off x="838200" y="302261"/>
            <a:ext cx="10515600" cy="646430"/>
          </a:xfrm>
        </p:spPr>
        <p:txBody>
          <a:bodyPr>
            <a:normAutofit/>
          </a:bodyPr>
          <a:lstStyle/>
          <a:p>
            <a:pPr algn="ctr"/>
            <a:r>
              <a:rPr lang="en-GB" sz="4000" dirty="0"/>
              <a:t>Comments on 2</a:t>
            </a:r>
            <a:r>
              <a:rPr lang="en-GB" sz="4000" baseline="30000" dirty="0"/>
              <a:t>nd</a:t>
            </a:r>
            <a:r>
              <a:rPr lang="en-GB" sz="4000" dirty="0"/>
              <a:t> Law of Thermodynamics</a:t>
            </a:r>
          </a:p>
        </p:txBody>
      </p:sp>
      <p:sp>
        <p:nvSpPr>
          <p:cNvPr id="3" name="Content Placeholder 2">
            <a:extLst>
              <a:ext uri="{FF2B5EF4-FFF2-40B4-BE49-F238E27FC236}">
                <a16:creationId xmlns:a16="http://schemas.microsoft.com/office/drawing/2014/main" id="{CFDE6F8F-3E13-4FDD-9C97-DAEB533A873F}"/>
              </a:ext>
            </a:extLst>
          </p:cNvPr>
          <p:cNvSpPr>
            <a:spLocks noGrp="1"/>
          </p:cNvSpPr>
          <p:nvPr>
            <p:ph idx="1"/>
          </p:nvPr>
        </p:nvSpPr>
        <p:spPr>
          <a:xfrm>
            <a:off x="502919" y="1205866"/>
            <a:ext cx="11212831" cy="5422582"/>
          </a:xfrm>
        </p:spPr>
        <p:txBody>
          <a:bodyPr>
            <a:normAutofit/>
          </a:bodyPr>
          <a:lstStyle/>
          <a:p>
            <a:pPr marL="0" lvl="0" indent="0">
              <a:lnSpc>
                <a:spcPct val="115000"/>
              </a:lnSpc>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Heat engines must reject heat.  It is not possible to achieve complete conversion of heat to work;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W ≠ Q</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Systems in stable equilibrium cannot change without the action of some external agent.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In all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real</a:t>
            </a:r>
            <a:r>
              <a:rPr lang="en-GB" sz="2400" dirty="0">
                <a:effectLst/>
                <a:latin typeface="Calibri" panose="020F0502020204030204" pitchFamily="34" charset="0"/>
                <a:ea typeface="Calibri" panose="020F0502020204030204" pitchFamily="34" charset="0"/>
                <a:cs typeface="Times New Roman" panose="02020603050405020304" pitchFamily="18" charset="0"/>
              </a:rPr>
              <a:t> (i.e. non-reversible) processes, energy is degraded to a less useful form – see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entropy </a:t>
            </a:r>
            <a:r>
              <a:rPr lang="en-GB" sz="2400" dirty="0">
                <a:effectLst/>
                <a:latin typeface="Calibri" panose="020F0502020204030204" pitchFamily="34" charset="0"/>
                <a:ea typeface="Calibri" panose="020F0502020204030204" pitchFamily="34" charset="0"/>
                <a:cs typeface="Times New Roman" panose="02020603050405020304" pitchFamily="18" charset="0"/>
              </a:rPr>
              <a:t>(s)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a measure of the randomness or disorder of a system.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efficiency of a continuous heating-to-working transformation is limited and the transformation is always associated with the requirement for cooling.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spcAft>
                <a:spcPts val="10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actual efficiency of reversible heating-to-working transformations is limited by the temperatures of the higher and lower thermal reservoirs.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70067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E3D8A-3DF9-49D9-AC35-BA65A9FDD1B8}"/>
              </a:ext>
            </a:extLst>
          </p:cNvPr>
          <p:cNvSpPr>
            <a:spLocks noGrp="1"/>
          </p:cNvSpPr>
          <p:nvPr>
            <p:ph type="title"/>
          </p:nvPr>
        </p:nvSpPr>
        <p:spPr>
          <a:xfrm>
            <a:off x="838200" y="365126"/>
            <a:ext cx="10515600" cy="692150"/>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Comments on 2</a:t>
            </a:r>
            <a:r>
              <a:rPr kumimoji="0" lang="en-GB" sz="4000" b="0" i="0" u="none" strike="noStrike" kern="1200" cap="none" spc="0" normalizeH="0" baseline="30000" noProof="0" dirty="0">
                <a:ln>
                  <a:noFill/>
                </a:ln>
                <a:solidFill>
                  <a:prstClr val="black"/>
                </a:solidFill>
                <a:effectLst/>
                <a:uLnTx/>
                <a:uFillTx/>
                <a:latin typeface="Calibri Light" panose="020F0302020204030204"/>
                <a:ea typeface="+mj-ea"/>
                <a:cs typeface="+mj-cs"/>
              </a:rPr>
              <a:t>nd</a:t>
            </a: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 Law of Thermodynamics</a:t>
            </a:r>
            <a:endParaRPr lang="en-GB" dirty="0"/>
          </a:p>
        </p:txBody>
      </p:sp>
      <p:sp>
        <p:nvSpPr>
          <p:cNvPr id="3" name="Content Placeholder 2">
            <a:extLst>
              <a:ext uri="{FF2B5EF4-FFF2-40B4-BE49-F238E27FC236}">
                <a16:creationId xmlns:a16="http://schemas.microsoft.com/office/drawing/2014/main" id="{85EA4ED9-174B-4F3C-999D-3190F902129F}"/>
              </a:ext>
            </a:extLst>
          </p:cNvPr>
          <p:cNvSpPr>
            <a:spLocks noGrp="1"/>
          </p:cNvSpPr>
          <p:nvPr>
            <p:ph idx="1"/>
          </p:nvPr>
        </p:nvSpPr>
        <p:spPr>
          <a:xfrm>
            <a:off x="497205" y="1205865"/>
            <a:ext cx="11178540" cy="4971098"/>
          </a:xfrm>
        </p:spPr>
        <p:txBody>
          <a:bodyPr>
            <a:normAutofit/>
          </a:bodyPr>
          <a:lstStyle/>
          <a:p>
            <a:pPr marL="0" lvl="0" indent="0">
              <a:lnSpc>
                <a:spcPct val="115000"/>
              </a:lnSpc>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Measure of success of conversion of heat-to-work is called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thermal efficiency</a:t>
            </a:r>
            <a:r>
              <a:rPr lang="en-GB" sz="2400" dirty="0">
                <a:effectLst/>
                <a:latin typeface="Calibri" panose="020F0502020204030204" pitchFamily="34" charset="0"/>
                <a:ea typeface="Calibri" panose="020F0502020204030204" pitchFamily="34" charset="0"/>
                <a:cs typeface="Times New Roman" panose="02020603050405020304" pitchFamily="18" charset="0"/>
              </a:rPr>
              <a:t>, which has a maximum possible value,  η =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max</a:t>
            </a:r>
            <a:r>
              <a:rPr lang="en-GB" sz="2400" dirty="0">
                <a:effectLst/>
                <a:latin typeface="Calibri" panose="020F0502020204030204" pitchFamily="34" charset="0"/>
                <a:ea typeface="Calibri" panose="020F0502020204030204" pitchFamily="34" charset="0"/>
                <a:cs typeface="Times New Roman" panose="02020603050405020304" pitchFamily="18" charset="0"/>
              </a:rPr>
              <a:t> –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min</a:t>
            </a:r>
            <a:r>
              <a:rPr lang="en-GB" sz="2400" baseline="-250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max</a:t>
            </a:r>
            <a:r>
              <a:rPr lang="en-GB" sz="2400" baseline="-250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is the efficiency of the reversible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Carnot cycle</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efficiency of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real</a:t>
            </a:r>
            <a:r>
              <a:rPr lang="en-GB" sz="2400" dirty="0">
                <a:effectLst/>
                <a:latin typeface="Calibri" panose="020F0502020204030204" pitchFamily="34" charset="0"/>
                <a:ea typeface="Calibri" panose="020F0502020204030204" pitchFamily="34" charset="0"/>
                <a:cs typeface="Times New Roman" panose="02020603050405020304" pitchFamily="18" charset="0"/>
              </a:rPr>
              <a:t>, non-reversible heat engines cannot exceed that of a reversible heat engine operating between the same temperature limits.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Thermal efficiency is improved by increasing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max</a:t>
            </a:r>
            <a:r>
              <a:rPr lang="en-GB" sz="2400" dirty="0">
                <a:effectLst/>
                <a:latin typeface="Calibri" panose="020F0502020204030204" pitchFamily="34" charset="0"/>
                <a:ea typeface="Calibri" panose="020F0502020204030204" pitchFamily="34" charset="0"/>
                <a:cs typeface="Times New Roman" panose="02020603050405020304" pitchFamily="18" charset="0"/>
              </a:rPr>
              <a:t> and decreasing </a:t>
            </a:r>
            <a:r>
              <a:rPr lang="en-GB" sz="2400" dirty="0" err="1">
                <a:effectLst/>
                <a:latin typeface="Calibri" panose="020F0502020204030204" pitchFamily="34" charset="0"/>
                <a:ea typeface="Calibri" panose="020F0502020204030204" pitchFamily="34" charset="0"/>
                <a:cs typeface="Times New Roman" panose="02020603050405020304" pitchFamily="18" charset="0"/>
              </a:rPr>
              <a:t>T</a:t>
            </a:r>
            <a:r>
              <a:rPr lang="en-GB" sz="2400" baseline="-25000" dirty="0" err="1">
                <a:effectLst/>
                <a:latin typeface="Calibri" panose="020F0502020204030204" pitchFamily="34" charset="0"/>
                <a:ea typeface="Calibri" panose="020F0502020204030204" pitchFamily="34" charset="0"/>
                <a:cs typeface="Times New Roman" panose="02020603050405020304" pitchFamily="18" charset="0"/>
              </a:rPr>
              <a:t>min</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Most losses are caused by friction or heat transfer across a large temperature difference.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15000"/>
              </a:lnSpc>
              <a:spcAft>
                <a:spcPts val="10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Losses can be quantified by a process efficiency, the most useful being </a:t>
            </a:r>
            <a:r>
              <a:rPr lang="en-GB" sz="2400" i="1" dirty="0">
                <a:effectLst/>
                <a:latin typeface="Calibri" panose="020F0502020204030204" pitchFamily="34" charset="0"/>
                <a:ea typeface="Calibri" panose="020F0502020204030204" pitchFamily="34" charset="0"/>
                <a:cs typeface="Times New Roman" panose="02020603050405020304" pitchFamily="18" charset="0"/>
              </a:rPr>
              <a:t>isentropic efficiency</a:t>
            </a:r>
            <a:r>
              <a:rPr lang="en-GB" sz="2400" dirty="0">
                <a:effectLst/>
                <a:latin typeface="Calibri" panose="020F0502020204030204" pitchFamily="34" charset="0"/>
                <a:ea typeface="Calibri" panose="020F0502020204030204" pitchFamily="34" charset="0"/>
                <a:cs typeface="Times New Roman" panose="02020603050405020304" pitchFamily="18" charset="0"/>
              </a:rPr>
              <a:t> of an adiabatic process.  A</a:t>
            </a:r>
            <a:r>
              <a:rPr lang="en-GB" sz="2400" dirty="0">
                <a:latin typeface="Calibri" panose="020F0502020204030204" pitchFamily="34" charset="0"/>
                <a:ea typeface="Calibri" panose="020F0502020204030204" pitchFamily="34" charset="0"/>
                <a:cs typeface="Times New Roman" panose="02020603050405020304" pitchFamily="18" charset="0"/>
              </a:rPr>
              <a:t> reversible adiabatic process is </a:t>
            </a:r>
            <a:r>
              <a:rPr lang="en-GB" sz="2400" i="1" dirty="0">
                <a:latin typeface="Calibri" panose="020F0502020204030204" pitchFamily="34" charset="0"/>
                <a:ea typeface="Calibri" panose="020F0502020204030204" pitchFamily="34" charset="0"/>
                <a:cs typeface="Times New Roman" panose="02020603050405020304" pitchFamily="18" charset="0"/>
              </a:rPr>
              <a:t>isentropic</a:t>
            </a:r>
            <a:r>
              <a:rPr lang="en-GB" sz="2400" dirty="0">
                <a:latin typeface="Calibri" panose="020F0502020204030204" pitchFamily="34" charset="0"/>
                <a:ea typeface="Calibri" panose="020F0502020204030204" pitchFamily="34" charset="0"/>
                <a:cs typeface="Times New Roman" panose="02020603050405020304" pitchFamily="18" charset="0"/>
              </a:rPr>
              <a:t>, i.e. no change in entropy (see </a:t>
            </a:r>
            <a:r>
              <a:rPr lang="en-GB" sz="2400" i="1" dirty="0">
                <a:latin typeface="Calibri" panose="020F0502020204030204" pitchFamily="34" charset="0"/>
                <a:ea typeface="Calibri" panose="020F0502020204030204" pitchFamily="34" charset="0"/>
                <a:cs typeface="Times New Roman" panose="02020603050405020304" pitchFamily="18" charset="0"/>
              </a:rPr>
              <a:t>T-s</a:t>
            </a:r>
            <a:r>
              <a:rPr lang="en-GB" sz="2400" dirty="0">
                <a:latin typeface="Calibri" panose="020F0502020204030204" pitchFamily="34" charset="0"/>
                <a:ea typeface="Calibri" panose="020F0502020204030204" pitchFamily="34" charset="0"/>
                <a:cs typeface="Times New Roman" panose="02020603050405020304" pitchFamily="18" charset="0"/>
              </a:rPr>
              <a:t> diagram).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1449243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E891B-7E06-4E3F-8119-7B05596307B4}"/>
              </a:ext>
            </a:extLst>
          </p:cNvPr>
          <p:cNvSpPr>
            <a:spLocks noGrp="1"/>
          </p:cNvSpPr>
          <p:nvPr>
            <p:ph type="title"/>
          </p:nvPr>
        </p:nvSpPr>
        <p:spPr>
          <a:xfrm>
            <a:off x="838200" y="334962"/>
            <a:ext cx="10515600" cy="692150"/>
          </a:xfrm>
        </p:spPr>
        <p:txBody>
          <a:bodyPr>
            <a:normAutofit/>
          </a:bodyPr>
          <a:lstStyle/>
          <a:p>
            <a:pPr algn="ctr"/>
            <a:r>
              <a:rPr lang="en-GB" sz="4000" dirty="0"/>
              <a:t>Temperature – entropy (</a:t>
            </a:r>
            <a:r>
              <a:rPr lang="en-GB" sz="4000" i="1" dirty="0"/>
              <a:t>T-s</a:t>
            </a:r>
            <a:r>
              <a:rPr lang="en-GB" sz="4000" dirty="0"/>
              <a:t>) diagram</a:t>
            </a:r>
          </a:p>
        </p:txBody>
      </p:sp>
      <p:sp>
        <p:nvSpPr>
          <p:cNvPr id="3" name="Content Placeholder 2">
            <a:extLst>
              <a:ext uri="{FF2B5EF4-FFF2-40B4-BE49-F238E27FC236}">
                <a16:creationId xmlns:a16="http://schemas.microsoft.com/office/drawing/2014/main" id="{3E9B4E28-D28C-4770-8A5A-C797BB23D5BF}"/>
              </a:ext>
            </a:extLst>
          </p:cNvPr>
          <p:cNvSpPr>
            <a:spLocks noGrp="1"/>
          </p:cNvSpPr>
          <p:nvPr>
            <p:ph idx="1"/>
          </p:nvPr>
        </p:nvSpPr>
        <p:spPr>
          <a:xfrm>
            <a:off x="428625" y="1114425"/>
            <a:ext cx="11372850" cy="5062538"/>
          </a:xfrm>
        </p:spPr>
        <p:txBody>
          <a:bodyPr>
            <a:normAutofit/>
          </a:bodyPr>
          <a:lstStyle/>
          <a:p>
            <a:pPr marL="0" indent="0">
              <a:buNone/>
            </a:pPr>
            <a:r>
              <a:rPr lang="en-GB" sz="2400" dirty="0"/>
              <a:t>We know a process </a:t>
            </a:r>
            <a:r>
              <a:rPr lang="en-GB" sz="2400" i="1" dirty="0"/>
              <a:t>cannot</a:t>
            </a:r>
            <a:r>
              <a:rPr lang="en-GB" sz="2400" dirty="0"/>
              <a:t> in reality be reversible nor adiabatic, thus it is </a:t>
            </a:r>
            <a:r>
              <a:rPr lang="en-GB" sz="2400" i="1" dirty="0"/>
              <a:t>not possible </a:t>
            </a:r>
            <a:r>
              <a:rPr lang="en-GB" sz="2400" dirty="0"/>
              <a:t>to have a process where there is </a:t>
            </a:r>
            <a:r>
              <a:rPr lang="en-GB" sz="2400" i="1" dirty="0"/>
              <a:t>no change in entropy</a:t>
            </a:r>
            <a:r>
              <a:rPr lang="en-GB" sz="2400" dirty="0"/>
              <a:t>.</a:t>
            </a:r>
          </a:p>
          <a:p>
            <a:pPr marL="0" indent="0">
              <a:buNone/>
            </a:pPr>
            <a:r>
              <a:rPr lang="en-GB" sz="2400" dirty="0"/>
              <a:t>Entropy (s) is always greater after a process has taken place compared to the value at the start of </a:t>
            </a:r>
            <a:r>
              <a:rPr lang="en-GB" sz="2400"/>
              <a:t>the process.</a:t>
            </a:r>
          </a:p>
          <a:p>
            <a:pPr marL="0" indent="0">
              <a:buNone/>
            </a:pPr>
            <a:endParaRPr lang="en-GB" sz="2400" dirty="0"/>
          </a:p>
        </p:txBody>
      </p:sp>
      <p:pic>
        <p:nvPicPr>
          <p:cNvPr id="3074" name="Picture 2" descr="Ch8, Lesson C, Page 4 - Isentropic Efficiency and TS &amp; HS Diagrams">
            <a:extLst>
              <a:ext uri="{FF2B5EF4-FFF2-40B4-BE49-F238E27FC236}">
                <a16:creationId xmlns:a16="http://schemas.microsoft.com/office/drawing/2014/main" id="{3FCB01B4-8F91-4D4D-AC4F-EE69BCA46B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 y="2851785"/>
            <a:ext cx="4821580" cy="36712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AEC6A21-CDF2-47BA-A111-3E85AF4EFB4A}"/>
              </a:ext>
            </a:extLst>
          </p:cNvPr>
          <p:cNvSpPr txBox="1"/>
          <p:nvPr/>
        </p:nvSpPr>
        <p:spPr>
          <a:xfrm>
            <a:off x="5543550" y="2503170"/>
            <a:ext cx="6320791" cy="4278094"/>
          </a:xfrm>
          <a:prstGeom prst="rect">
            <a:avLst/>
          </a:prstGeom>
          <a:noFill/>
        </p:spPr>
        <p:txBody>
          <a:bodyPr wrap="square" rtlCol="0">
            <a:spAutoFit/>
          </a:bodyPr>
          <a:lstStyle/>
          <a:p>
            <a:r>
              <a:rPr lang="en-GB" sz="2400" dirty="0"/>
              <a:t>The two red contours shown on the T-s diagram represent lines of constant pressure.</a:t>
            </a:r>
          </a:p>
          <a:p>
            <a:endParaRPr lang="en-GB" sz="800" dirty="0"/>
          </a:p>
          <a:p>
            <a:endParaRPr lang="en-GB" sz="200" dirty="0"/>
          </a:p>
          <a:p>
            <a:endParaRPr lang="en-GB" sz="200" dirty="0"/>
          </a:p>
          <a:p>
            <a:r>
              <a:rPr lang="en-GB" sz="2400" dirty="0"/>
              <a:t>Process 1-2s indicates </a:t>
            </a:r>
            <a:r>
              <a:rPr lang="en-GB" sz="2400" i="1" dirty="0"/>
              <a:t>isentropic process </a:t>
            </a:r>
            <a:r>
              <a:rPr lang="en-GB" sz="2400" dirty="0"/>
              <a:t>– no change in entropy (</a:t>
            </a:r>
            <a:r>
              <a:rPr lang="en-GB" sz="2400" i="1" dirty="0"/>
              <a:t>reversible adiabatic </a:t>
            </a:r>
            <a:r>
              <a:rPr lang="en-GB" sz="2400" dirty="0"/>
              <a:t>process).</a:t>
            </a:r>
          </a:p>
          <a:p>
            <a:endParaRPr lang="en-GB" sz="800" dirty="0"/>
          </a:p>
          <a:p>
            <a:endParaRPr lang="en-GB" sz="200" dirty="0"/>
          </a:p>
          <a:p>
            <a:r>
              <a:rPr lang="en-GB" sz="2400" dirty="0"/>
              <a:t>In reality, the process will be given as 1-2</a:t>
            </a:r>
            <a:r>
              <a:rPr lang="en-GB" sz="2400" baseline="-25000" dirty="0"/>
              <a:t>act</a:t>
            </a:r>
            <a:r>
              <a:rPr lang="en-GB" sz="2400" dirty="0"/>
              <a:t> and there will be a consequential increase in entropy.</a:t>
            </a:r>
          </a:p>
          <a:p>
            <a:endParaRPr lang="en-GB" sz="800" dirty="0"/>
          </a:p>
          <a:p>
            <a:endParaRPr lang="en-GB" sz="200" dirty="0"/>
          </a:p>
          <a:p>
            <a:r>
              <a:rPr lang="en-GB" sz="2400" dirty="0"/>
              <a:t>Isentropic efficiency is determined for power plants taking into account the temperature differences between T</a:t>
            </a:r>
            <a:r>
              <a:rPr lang="en-GB" sz="2400" baseline="-25000" dirty="0"/>
              <a:t>1</a:t>
            </a:r>
            <a:r>
              <a:rPr lang="en-GB" sz="2400" dirty="0"/>
              <a:t> and T</a:t>
            </a:r>
            <a:r>
              <a:rPr lang="en-GB" sz="2400" baseline="-25000" dirty="0"/>
              <a:t>2,act</a:t>
            </a:r>
            <a:r>
              <a:rPr lang="en-GB" sz="2400" dirty="0"/>
              <a:t> </a:t>
            </a:r>
            <a:r>
              <a:rPr lang="en-GB" sz="2400" i="1" dirty="0"/>
              <a:t>&amp;</a:t>
            </a:r>
            <a:r>
              <a:rPr lang="en-GB" sz="2400" dirty="0"/>
              <a:t> T</a:t>
            </a:r>
            <a:r>
              <a:rPr lang="en-GB" sz="2400" baseline="-25000" dirty="0"/>
              <a:t>1</a:t>
            </a:r>
            <a:r>
              <a:rPr lang="en-GB" sz="2400" dirty="0"/>
              <a:t> and T</a:t>
            </a:r>
            <a:r>
              <a:rPr lang="en-GB" sz="2400" baseline="-25000" dirty="0"/>
              <a:t>2s</a:t>
            </a:r>
            <a:r>
              <a:rPr lang="en-GB" sz="2400" dirty="0"/>
              <a:t>.</a:t>
            </a:r>
          </a:p>
          <a:p>
            <a:endParaRPr lang="en-GB" sz="2400" dirty="0"/>
          </a:p>
        </p:txBody>
      </p:sp>
    </p:spTree>
    <p:extLst>
      <p:ext uri="{BB962C8B-B14F-4D97-AF65-F5344CB8AC3E}">
        <p14:creationId xmlns:p14="http://schemas.microsoft.com/office/powerpoint/2010/main" val="1002789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DB89-6FB7-45F7-BBD4-1678E2DEACAF}"/>
              </a:ext>
            </a:extLst>
          </p:cNvPr>
          <p:cNvSpPr>
            <a:spLocks noGrp="1"/>
          </p:cNvSpPr>
          <p:nvPr>
            <p:ph type="title"/>
          </p:nvPr>
        </p:nvSpPr>
        <p:spPr>
          <a:xfrm>
            <a:off x="838200" y="140336"/>
            <a:ext cx="10515600" cy="760730"/>
          </a:xfrm>
        </p:spPr>
        <p:txBody>
          <a:bodyPr>
            <a:normAutofit/>
          </a:bodyPr>
          <a:lstStyle/>
          <a:p>
            <a:pPr algn="ctr"/>
            <a:r>
              <a:rPr lang="en-GB" sz="4000" dirty="0"/>
              <a:t>Isentropic efficiency</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64126369-9B39-4C5B-8A3A-E95AAFF9D4C6}"/>
                  </a:ext>
                </a:extLst>
              </p:cNvPr>
              <p:cNvSpPr>
                <a:spLocks noGrp="1"/>
              </p:cNvSpPr>
              <p:nvPr>
                <p:ph idx="1"/>
              </p:nvPr>
            </p:nvSpPr>
            <p:spPr>
              <a:xfrm>
                <a:off x="378373" y="1021976"/>
                <a:ext cx="11578590" cy="5469970"/>
              </a:xfrm>
            </p:spPr>
            <p:txBody>
              <a:bodyPr>
                <a:normAutofit/>
              </a:bodyPr>
              <a:lstStyle/>
              <a:p>
                <a:pPr marL="0" indent="0">
                  <a:buNone/>
                </a:pPr>
                <a:r>
                  <a:rPr lang="en-GB" sz="2400" dirty="0"/>
                  <a:t>Consider the following T-s diagram that represents a single expansion process.</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This expression indicates that if the isentropic temperature drop is known (</a:t>
                </a:r>
                <a14:m>
                  <m:oMath xmlns:m="http://schemas.openxmlformats.org/officeDocument/2006/math">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1</m:t>
                        </m:r>
                      </m:sub>
                    </m:sSub>
                    <m:r>
                      <a:rPr lang="en-GB" sz="2400" b="0" i="1" smtClean="0">
                        <a:latin typeface="Cambria Math" panose="02040503050406030204" pitchFamily="18" charset="0"/>
                        <a:ea typeface="Cambria Math" panose="02040503050406030204" pitchFamily="18" charset="0"/>
                      </a:rPr>
                      <m:t>−</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2′</m:t>
                        </m:r>
                      </m:sub>
                    </m:sSub>
                  </m:oMath>
                </a14:m>
                <a:r>
                  <a:rPr lang="en-GB" sz="2400" dirty="0"/>
                  <a:t>) , then the actual temperature drop (</a:t>
                </a:r>
                <a14:m>
                  <m:oMath xmlns:m="http://schemas.openxmlformats.org/officeDocument/2006/math">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𝑇</m:t>
                        </m:r>
                      </m:e>
                      <m:sub>
                        <m:r>
                          <a:rPr lang="en-GB" sz="2400" i="1">
                            <a:latin typeface="Cambria Math" panose="02040503050406030204" pitchFamily="18" charset="0"/>
                            <a:ea typeface="Cambria Math" panose="02040503050406030204" pitchFamily="18" charset="0"/>
                          </a:rPr>
                          <m:t>1</m:t>
                        </m:r>
                      </m:sub>
                    </m:sSub>
                    <m:r>
                      <a:rPr lang="en-GB" sz="2400" i="1">
                        <a:latin typeface="Cambria Math" panose="02040503050406030204" pitchFamily="18" charset="0"/>
                        <a:ea typeface="Cambria Math" panose="02040503050406030204" pitchFamily="18" charset="0"/>
                      </a:rPr>
                      <m:t>−</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𝑇</m:t>
                        </m:r>
                      </m:e>
                      <m:sub>
                        <m:r>
                          <a:rPr lang="en-GB" sz="2400" i="1">
                            <a:latin typeface="Cambria Math" panose="02040503050406030204" pitchFamily="18" charset="0"/>
                            <a:ea typeface="Cambria Math" panose="02040503050406030204" pitchFamily="18" charset="0"/>
                          </a:rPr>
                          <m:t>2</m:t>
                        </m:r>
                      </m:sub>
                    </m:sSub>
                  </m:oMath>
                </a14:m>
                <a:r>
                  <a:rPr lang="en-GB" sz="2400" dirty="0"/>
                  <a:t>) can be found by multiplying by the isentropic efficiency value.</a:t>
                </a:r>
              </a:p>
            </p:txBody>
          </p:sp>
        </mc:Choice>
        <mc:Fallback xmlns="">
          <p:sp>
            <p:nvSpPr>
              <p:cNvPr id="3" name="Content Placeholder 2">
                <a:extLst>
                  <a:ext uri="{FF2B5EF4-FFF2-40B4-BE49-F238E27FC236}">
                    <a16:creationId xmlns:a16="http://schemas.microsoft.com/office/drawing/2014/main" id="{64126369-9B39-4C5B-8A3A-E95AAFF9D4C6}"/>
                  </a:ext>
                </a:extLst>
              </p:cNvPr>
              <p:cNvSpPr>
                <a:spLocks noGrp="1" noRot="1" noChangeAspect="1" noMove="1" noResize="1" noEditPoints="1" noAdjustHandles="1" noChangeArrowheads="1" noChangeShapeType="1" noTextEdit="1"/>
              </p:cNvSpPr>
              <p:nvPr>
                <p:ph idx="1"/>
              </p:nvPr>
            </p:nvSpPr>
            <p:spPr>
              <a:xfrm>
                <a:off x="378373" y="1021976"/>
                <a:ext cx="11578590" cy="5469970"/>
              </a:xfrm>
              <a:blipFill>
                <a:blip r:embed="rId2"/>
                <a:stretch>
                  <a:fillRect l="-790" t="-1561"/>
                </a:stretch>
              </a:blipFill>
            </p:spPr>
            <p:txBody>
              <a:bodyPr/>
              <a:lstStyle/>
              <a:p>
                <a:r>
                  <a:rPr lang="en-GB">
                    <a:noFill/>
                  </a:rPr>
                  <a:t> </a:t>
                </a:r>
              </a:p>
            </p:txBody>
          </p:sp>
        </mc:Fallback>
      </mc:AlternateContent>
      <p:grpSp>
        <p:nvGrpSpPr>
          <p:cNvPr id="49" name="Group 48">
            <a:extLst>
              <a:ext uri="{FF2B5EF4-FFF2-40B4-BE49-F238E27FC236}">
                <a16:creationId xmlns:a16="http://schemas.microsoft.com/office/drawing/2014/main" id="{46F2CF63-CC8C-4D2B-98B4-FB0CD916D61B}"/>
              </a:ext>
            </a:extLst>
          </p:cNvPr>
          <p:cNvGrpSpPr/>
          <p:nvPr/>
        </p:nvGrpSpPr>
        <p:grpSpPr>
          <a:xfrm>
            <a:off x="-203201" y="365126"/>
            <a:ext cx="5623860" cy="3943786"/>
            <a:chOff x="-278764" y="365126"/>
            <a:chExt cx="5638342" cy="3786455"/>
          </a:xfrm>
        </p:grpSpPr>
        <p:sp>
          <p:nvSpPr>
            <p:cNvPr id="16" name="Arc 15">
              <a:extLst>
                <a:ext uri="{FF2B5EF4-FFF2-40B4-BE49-F238E27FC236}">
                  <a16:creationId xmlns:a16="http://schemas.microsoft.com/office/drawing/2014/main" id="{F67F7A21-7260-4ABF-A6CE-8D2E3742D8CA}"/>
                </a:ext>
              </a:extLst>
            </p:cNvPr>
            <p:cNvSpPr/>
            <p:nvPr/>
          </p:nvSpPr>
          <p:spPr>
            <a:xfrm rot="8316738">
              <a:off x="347526" y="728283"/>
              <a:ext cx="5012052" cy="2354578"/>
            </a:xfrm>
            <a:prstGeom prst="arc">
              <a:avLst>
                <a:gd name="adj1" fmla="val 13844301"/>
                <a:gd name="adj2" fmla="val 20210074"/>
              </a:avLst>
            </a:prstGeom>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p>
          </p:txBody>
        </p:sp>
        <p:grpSp>
          <p:nvGrpSpPr>
            <p:cNvPr id="48" name="Group 47">
              <a:extLst>
                <a:ext uri="{FF2B5EF4-FFF2-40B4-BE49-F238E27FC236}">
                  <a16:creationId xmlns:a16="http://schemas.microsoft.com/office/drawing/2014/main" id="{B147ECC8-673E-4EBE-8D4A-798D5A5C3F29}"/>
                </a:ext>
              </a:extLst>
            </p:cNvPr>
            <p:cNvGrpSpPr/>
            <p:nvPr/>
          </p:nvGrpSpPr>
          <p:grpSpPr>
            <a:xfrm>
              <a:off x="-278764" y="365126"/>
              <a:ext cx="5012052" cy="3786455"/>
              <a:chOff x="-177164" y="278703"/>
              <a:chExt cx="5012052" cy="3786455"/>
            </a:xfrm>
          </p:grpSpPr>
          <p:cxnSp>
            <p:nvCxnSpPr>
              <p:cNvPr id="5" name="Straight Arrow Connector 4">
                <a:extLst>
                  <a:ext uri="{FF2B5EF4-FFF2-40B4-BE49-F238E27FC236}">
                    <a16:creationId xmlns:a16="http://schemas.microsoft.com/office/drawing/2014/main" id="{742CF7EE-D481-4F92-BAE4-B6ED76646653}"/>
                  </a:ext>
                </a:extLst>
              </p:cNvPr>
              <p:cNvCxnSpPr>
                <a:cxnSpLocks/>
              </p:cNvCxnSpPr>
              <p:nvPr/>
            </p:nvCxnSpPr>
            <p:spPr>
              <a:xfrm flipV="1">
                <a:off x="1285875" y="1731645"/>
                <a:ext cx="0" cy="215455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267CEC55-4AA6-499D-9F37-19AEDE6D1784}"/>
                  </a:ext>
                </a:extLst>
              </p:cNvPr>
              <p:cNvCxnSpPr>
                <a:cxnSpLocks/>
              </p:cNvCxnSpPr>
              <p:nvPr/>
            </p:nvCxnSpPr>
            <p:spPr>
              <a:xfrm flipV="1">
                <a:off x="1285875" y="3886200"/>
                <a:ext cx="314896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Arc 13">
                <a:extLst>
                  <a:ext uri="{FF2B5EF4-FFF2-40B4-BE49-F238E27FC236}">
                    <a16:creationId xmlns:a16="http://schemas.microsoft.com/office/drawing/2014/main" id="{A5D601B7-743B-4A48-8963-93CE8916D8EF}"/>
                  </a:ext>
                </a:extLst>
              </p:cNvPr>
              <p:cNvSpPr/>
              <p:nvPr/>
            </p:nvSpPr>
            <p:spPr>
              <a:xfrm rot="8316738">
                <a:off x="-177164" y="278703"/>
                <a:ext cx="5012052" cy="2354578"/>
              </a:xfrm>
              <a:prstGeom prst="arc">
                <a:avLst>
                  <a:gd name="adj1" fmla="val 13844301"/>
                  <a:gd name="adj2" fmla="val 20210074"/>
                </a:avLst>
              </a:prstGeom>
            </p:spPr>
            <p:style>
              <a:lnRef idx="2">
                <a:schemeClr val="accent2"/>
              </a:lnRef>
              <a:fillRef idx="0">
                <a:schemeClr val="accent2"/>
              </a:fillRef>
              <a:effectRef idx="1">
                <a:schemeClr val="accent2"/>
              </a:effectRef>
              <a:fontRef idx="minor">
                <a:schemeClr val="tx1"/>
              </a:fontRef>
            </p:style>
            <p:txBody>
              <a:bodyPr rtlCol="0" anchor="ctr"/>
              <a:lstStyle/>
              <a:p>
                <a:pPr algn="ctr"/>
                <a:endParaRPr lang="en-GB"/>
              </a:p>
            </p:txBody>
          </p:sp>
          <p:cxnSp>
            <p:nvCxnSpPr>
              <p:cNvPr id="18" name="Straight Connector 17">
                <a:extLst>
                  <a:ext uri="{FF2B5EF4-FFF2-40B4-BE49-F238E27FC236}">
                    <a16:creationId xmlns:a16="http://schemas.microsoft.com/office/drawing/2014/main" id="{20964B97-6EFF-4EDF-9DDB-228E492493B2}"/>
                  </a:ext>
                </a:extLst>
              </p:cNvPr>
              <p:cNvCxnSpPr/>
              <p:nvPr/>
            </p:nvCxnSpPr>
            <p:spPr>
              <a:xfrm>
                <a:off x="2686050" y="2664096"/>
                <a:ext cx="0" cy="777240"/>
              </a:xfrm>
              <a:prstGeom prst="line">
                <a:avLst/>
              </a:prstGeom>
              <a:ln w="9525" cap="flat" cmpd="sng" algn="ctr">
                <a:solidFill>
                  <a:schemeClr val="dk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20" name="Straight Connector 19">
                <a:extLst>
                  <a:ext uri="{FF2B5EF4-FFF2-40B4-BE49-F238E27FC236}">
                    <a16:creationId xmlns:a16="http://schemas.microsoft.com/office/drawing/2014/main" id="{FEE12AE4-D6F2-414B-B162-F91BA57828BD}"/>
                  </a:ext>
                </a:extLst>
              </p:cNvPr>
              <p:cNvCxnSpPr/>
              <p:nvPr/>
            </p:nvCxnSpPr>
            <p:spPr>
              <a:xfrm>
                <a:off x="2668905" y="2651760"/>
                <a:ext cx="440055" cy="531495"/>
              </a:xfrm>
              <a:prstGeom prst="line">
                <a:avLst/>
              </a:prstGeom>
            </p:spPr>
            <p:style>
              <a:lnRef idx="2">
                <a:schemeClr val="dk1"/>
              </a:lnRef>
              <a:fillRef idx="0">
                <a:schemeClr val="dk1"/>
              </a:fillRef>
              <a:effectRef idx="1">
                <a:schemeClr val="dk1"/>
              </a:effectRef>
              <a:fontRef idx="minor">
                <a:schemeClr val="tx1"/>
              </a:fontRef>
            </p:style>
          </p:cxnSp>
          <p:sp>
            <p:nvSpPr>
              <p:cNvPr id="22" name="Arrow: Down 21">
                <a:extLst>
                  <a:ext uri="{FF2B5EF4-FFF2-40B4-BE49-F238E27FC236}">
                    <a16:creationId xmlns:a16="http://schemas.microsoft.com/office/drawing/2014/main" id="{C351FFC2-E25C-4C14-A6EC-ED4FA2BC17AA}"/>
                  </a:ext>
                </a:extLst>
              </p:cNvPr>
              <p:cNvSpPr/>
              <p:nvPr/>
            </p:nvSpPr>
            <p:spPr>
              <a:xfrm>
                <a:off x="2620329" y="2790198"/>
                <a:ext cx="131442" cy="337180"/>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Down 23">
                <a:extLst>
                  <a:ext uri="{FF2B5EF4-FFF2-40B4-BE49-F238E27FC236}">
                    <a16:creationId xmlns:a16="http://schemas.microsoft.com/office/drawing/2014/main" id="{B05EE983-F93D-425F-9CE5-A63F62C14160}"/>
                  </a:ext>
                </a:extLst>
              </p:cNvPr>
              <p:cNvSpPr/>
              <p:nvPr/>
            </p:nvSpPr>
            <p:spPr>
              <a:xfrm rot="19367895">
                <a:off x="2823187" y="2748916"/>
                <a:ext cx="131442" cy="337180"/>
              </a:xfrm>
              <a:prstGeom prst="downArrow">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a:extLst>
                  <a:ext uri="{FF2B5EF4-FFF2-40B4-BE49-F238E27FC236}">
                    <a16:creationId xmlns:a16="http://schemas.microsoft.com/office/drawing/2014/main" id="{3614D47C-98FD-4B98-A887-30AE0B523C89}"/>
                  </a:ext>
                </a:extLst>
              </p:cNvPr>
              <p:cNvCxnSpPr/>
              <p:nvPr/>
            </p:nvCxnSpPr>
            <p:spPr>
              <a:xfrm flipH="1">
                <a:off x="1285875" y="2651760"/>
                <a:ext cx="1383030" cy="12336"/>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C473620-E313-436D-AC56-F0052A34E718}"/>
                  </a:ext>
                </a:extLst>
              </p:cNvPr>
              <p:cNvCxnSpPr>
                <a:cxnSpLocks/>
              </p:cNvCxnSpPr>
              <p:nvPr/>
            </p:nvCxnSpPr>
            <p:spPr>
              <a:xfrm flipH="1">
                <a:off x="1285875" y="3429650"/>
                <a:ext cx="1383030" cy="12336"/>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C09E03-3256-4339-B884-D7921302C564}"/>
                  </a:ext>
                </a:extLst>
              </p:cNvPr>
              <p:cNvCxnSpPr>
                <a:cxnSpLocks/>
              </p:cNvCxnSpPr>
              <p:nvPr/>
            </p:nvCxnSpPr>
            <p:spPr>
              <a:xfrm flipH="1" flipV="1">
                <a:off x="1294449" y="3181558"/>
                <a:ext cx="1814511" cy="914"/>
              </a:xfrm>
              <a:prstGeom prst="line">
                <a:avLst/>
              </a:prstGeom>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833C9D54-6359-4B7A-865B-B49A294ECAA9}"/>
                  </a:ext>
                </a:extLst>
              </p:cNvPr>
              <p:cNvSpPr txBox="1"/>
              <p:nvPr/>
            </p:nvSpPr>
            <p:spPr>
              <a:xfrm>
                <a:off x="799351" y="2368029"/>
                <a:ext cx="550352" cy="461665"/>
              </a:xfrm>
              <a:prstGeom prst="rect">
                <a:avLst/>
              </a:prstGeom>
              <a:noFill/>
            </p:spPr>
            <p:txBody>
              <a:bodyPr wrap="square" rtlCol="0">
                <a:spAutoFit/>
              </a:bodyPr>
              <a:lstStyle/>
              <a:p>
                <a:r>
                  <a:rPr lang="en-GB" sz="2400" dirty="0"/>
                  <a:t>T</a:t>
                </a:r>
                <a:r>
                  <a:rPr lang="en-GB" sz="2400" baseline="-25000" dirty="0"/>
                  <a:t>1</a:t>
                </a:r>
                <a:endParaRPr lang="en-GB" sz="2400" dirty="0"/>
              </a:p>
            </p:txBody>
          </p:sp>
          <p:sp>
            <p:nvSpPr>
              <p:cNvPr id="35" name="TextBox 34">
                <a:extLst>
                  <a:ext uri="{FF2B5EF4-FFF2-40B4-BE49-F238E27FC236}">
                    <a16:creationId xmlns:a16="http://schemas.microsoft.com/office/drawing/2014/main" id="{42D91ECB-DDD5-4E10-A55B-171D2EFA9B21}"/>
                  </a:ext>
                </a:extLst>
              </p:cNvPr>
              <p:cNvSpPr txBox="1"/>
              <p:nvPr/>
            </p:nvSpPr>
            <p:spPr>
              <a:xfrm>
                <a:off x="4515393" y="3603493"/>
                <a:ext cx="314660" cy="461665"/>
              </a:xfrm>
              <a:prstGeom prst="rect">
                <a:avLst/>
              </a:prstGeom>
              <a:noFill/>
            </p:spPr>
            <p:txBody>
              <a:bodyPr wrap="square" rtlCol="0">
                <a:spAutoFit/>
              </a:bodyPr>
              <a:lstStyle/>
              <a:p>
                <a:r>
                  <a:rPr lang="en-GB" sz="2400" dirty="0"/>
                  <a:t>s</a:t>
                </a:r>
              </a:p>
            </p:txBody>
          </p:sp>
          <p:sp>
            <p:nvSpPr>
              <p:cNvPr id="37" name="TextBox 36">
                <a:extLst>
                  <a:ext uri="{FF2B5EF4-FFF2-40B4-BE49-F238E27FC236}">
                    <a16:creationId xmlns:a16="http://schemas.microsoft.com/office/drawing/2014/main" id="{EE640966-BB3A-4D62-B8B7-6923D3E9EFEB}"/>
                  </a:ext>
                </a:extLst>
              </p:cNvPr>
              <p:cNvSpPr txBox="1"/>
              <p:nvPr/>
            </p:nvSpPr>
            <p:spPr>
              <a:xfrm>
                <a:off x="885283" y="1500812"/>
                <a:ext cx="314660" cy="461665"/>
              </a:xfrm>
              <a:prstGeom prst="rect">
                <a:avLst/>
              </a:prstGeom>
              <a:noFill/>
            </p:spPr>
            <p:txBody>
              <a:bodyPr wrap="square" rtlCol="0">
                <a:spAutoFit/>
              </a:bodyPr>
              <a:lstStyle/>
              <a:p>
                <a:r>
                  <a:rPr lang="en-GB" sz="2400" dirty="0"/>
                  <a:t>T</a:t>
                </a:r>
              </a:p>
            </p:txBody>
          </p:sp>
          <p:sp>
            <p:nvSpPr>
              <p:cNvPr id="39" name="TextBox 38">
                <a:extLst>
                  <a:ext uri="{FF2B5EF4-FFF2-40B4-BE49-F238E27FC236}">
                    <a16:creationId xmlns:a16="http://schemas.microsoft.com/office/drawing/2014/main" id="{23FAC124-8B26-45CC-810B-0C4E0A98A7B1}"/>
                  </a:ext>
                </a:extLst>
              </p:cNvPr>
              <p:cNvSpPr txBox="1"/>
              <p:nvPr/>
            </p:nvSpPr>
            <p:spPr>
              <a:xfrm>
                <a:off x="807130" y="2808379"/>
                <a:ext cx="550352" cy="461665"/>
              </a:xfrm>
              <a:prstGeom prst="rect">
                <a:avLst/>
              </a:prstGeom>
              <a:noFill/>
            </p:spPr>
            <p:txBody>
              <a:bodyPr wrap="square" rtlCol="0">
                <a:spAutoFit/>
              </a:bodyPr>
              <a:lstStyle/>
              <a:p>
                <a:r>
                  <a:rPr lang="en-GB" sz="2400" dirty="0"/>
                  <a:t>T</a:t>
                </a:r>
                <a:r>
                  <a:rPr lang="en-GB" sz="2400" baseline="-25000" dirty="0"/>
                  <a:t>2</a:t>
                </a:r>
                <a:endParaRPr lang="en-GB" sz="2400" dirty="0"/>
              </a:p>
            </p:txBody>
          </p:sp>
          <p:sp>
            <p:nvSpPr>
              <p:cNvPr id="41" name="TextBox 40">
                <a:extLst>
                  <a:ext uri="{FF2B5EF4-FFF2-40B4-BE49-F238E27FC236}">
                    <a16:creationId xmlns:a16="http://schemas.microsoft.com/office/drawing/2014/main" id="{5C97CEEE-5627-4CBA-82D8-664E00836874}"/>
                  </a:ext>
                </a:extLst>
              </p:cNvPr>
              <p:cNvSpPr txBox="1"/>
              <p:nvPr/>
            </p:nvSpPr>
            <p:spPr>
              <a:xfrm>
                <a:off x="828043" y="3181558"/>
                <a:ext cx="550352" cy="461665"/>
              </a:xfrm>
              <a:prstGeom prst="rect">
                <a:avLst/>
              </a:prstGeom>
              <a:noFill/>
            </p:spPr>
            <p:txBody>
              <a:bodyPr wrap="square" rtlCol="0">
                <a:spAutoFit/>
              </a:bodyPr>
              <a:lstStyle/>
              <a:p>
                <a:r>
                  <a:rPr lang="en-GB" sz="2400" dirty="0"/>
                  <a:t>T</a:t>
                </a:r>
                <a:r>
                  <a:rPr lang="en-GB" sz="2400" baseline="-25000" dirty="0"/>
                  <a:t>2’</a:t>
                </a:r>
                <a:endParaRPr lang="en-GB" sz="2400" dirty="0"/>
              </a:p>
            </p:txBody>
          </p:sp>
          <p:sp>
            <p:nvSpPr>
              <p:cNvPr id="43" name="TextBox 42">
                <a:extLst>
                  <a:ext uri="{FF2B5EF4-FFF2-40B4-BE49-F238E27FC236}">
                    <a16:creationId xmlns:a16="http://schemas.microsoft.com/office/drawing/2014/main" id="{4798FFA5-463E-420C-B7B6-B38AFFD733F6}"/>
                  </a:ext>
                </a:extLst>
              </p:cNvPr>
              <p:cNvSpPr txBox="1"/>
              <p:nvPr/>
            </p:nvSpPr>
            <p:spPr>
              <a:xfrm>
                <a:off x="2511465" y="2134298"/>
                <a:ext cx="314660" cy="461665"/>
              </a:xfrm>
              <a:prstGeom prst="rect">
                <a:avLst/>
              </a:prstGeom>
              <a:noFill/>
            </p:spPr>
            <p:txBody>
              <a:bodyPr wrap="square" rtlCol="0">
                <a:spAutoFit/>
              </a:bodyPr>
              <a:lstStyle/>
              <a:p>
                <a:r>
                  <a:rPr lang="en-GB" sz="2400" dirty="0"/>
                  <a:t>1</a:t>
                </a:r>
              </a:p>
            </p:txBody>
          </p:sp>
          <p:sp>
            <p:nvSpPr>
              <p:cNvPr id="45" name="TextBox 44">
                <a:extLst>
                  <a:ext uri="{FF2B5EF4-FFF2-40B4-BE49-F238E27FC236}">
                    <a16:creationId xmlns:a16="http://schemas.microsoft.com/office/drawing/2014/main" id="{8CB8ED19-C5AF-4752-85D6-71BE80680DA2}"/>
                  </a:ext>
                </a:extLst>
              </p:cNvPr>
              <p:cNvSpPr txBox="1"/>
              <p:nvPr/>
            </p:nvSpPr>
            <p:spPr>
              <a:xfrm>
                <a:off x="3186668" y="2967335"/>
                <a:ext cx="314660" cy="461665"/>
              </a:xfrm>
              <a:prstGeom prst="rect">
                <a:avLst/>
              </a:prstGeom>
              <a:noFill/>
            </p:spPr>
            <p:txBody>
              <a:bodyPr wrap="square" rtlCol="0">
                <a:spAutoFit/>
              </a:bodyPr>
              <a:lstStyle/>
              <a:p>
                <a:r>
                  <a:rPr lang="en-GB" sz="2400" dirty="0"/>
                  <a:t>2</a:t>
                </a:r>
              </a:p>
            </p:txBody>
          </p:sp>
          <p:sp>
            <p:nvSpPr>
              <p:cNvPr id="47" name="TextBox 46">
                <a:extLst>
                  <a:ext uri="{FF2B5EF4-FFF2-40B4-BE49-F238E27FC236}">
                    <a16:creationId xmlns:a16="http://schemas.microsoft.com/office/drawing/2014/main" id="{841BACF9-1A2D-42A2-A86B-C39D4345B5E3}"/>
                  </a:ext>
                </a:extLst>
              </p:cNvPr>
              <p:cNvSpPr txBox="1"/>
              <p:nvPr/>
            </p:nvSpPr>
            <p:spPr>
              <a:xfrm>
                <a:off x="2548792" y="3426343"/>
                <a:ext cx="440054" cy="461665"/>
              </a:xfrm>
              <a:prstGeom prst="rect">
                <a:avLst/>
              </a:prstGeom>
              <a:noFill/>
            </p:spPr>
            <p:txBody>
              <a:bodyPr wrap="square" rtlCol="0">
                <a:spAutoFit/>
              </a:bodyPr>
              <a:lstStyle/>
              <a:p>
                <a:r>
                  <a:rPr lang="en-GB" sz="2400" dirty="0"/>
                  <a:t>2’</a:t>
                </a:r>
              </a:p>
            </p:txBody>
          </p:sp>
        </p:grpSp>
      </p:grpSp>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C31A5EE2-0676-49B4-A6FD-727669216D0A}"/>
                  </a:ext>
                </a:extLst>
              </p:cNvPr>
              <p:cNvSpPr txBox="1"/>
              <p:nvPr/>
            </p:nvSpPr>
            <p:spPr>
              <a:xfrm>
                <a:off x="5211864" y="2275427"/>
                <a:ext cx="5372065" cy="1676293"/>
              </a:xfrm>
              <a:prstGeom prst="rect">
                <a:avLst/>
              </a:prstGeom>
              <a:noFill/>
            </p:spPr>
            <p:txBody>
              <a:bodyPr wrap="square" rtlCol="0">
                <a:spAutoFit/>
              </a:bodyPr>
              <a:lstStyle/>
              <a:p>
                <a:r>
                  <a:rPr lang="en-GB" sz="2400" dirty="0"/>
                  <a:t>The isentropic efficiency of this process is </a:t>
                </a:r>
              </a:p>
              <a:p>
                <a:r>
                  <a:rPr lang="en-GB" sz="2400" dirty="0"/>
                  <a:t>determined as;</a:t>
                </a:r>
              </a:p>
              <a:p>
                <a:r>
                  <a:rPr lang="en-GB" sz="2400" dirty="0"/>
                  <a:t>		</a:t>
                </a:r>
                <a14:m>
                  <m:oMath xmlns:m="http://schemas.openxmlformats.org/officeDocument/2006/math">
                    <m:r>
                      <a:rPr lang="en-GB" sz="2400" i="1" smtClean="0">
                        <a:latin typeface="Cambria Math" panose="02040503050406030204" pitchFamily="18" charset="0"/>
                        <a:ea typeface="Cambria Math" panose="02040503050406030204" pitchFamily="18" charset="0"/>
                      </a:rPr>
                      <m:t>𝜂</m:t>
                    </m:r>
                    <m:r>
                      <a:rPr lang="en-GB" sz="2400" b="0" i="1" smtClean="0">
                        <a:latin typeface="Cambria Math" panose="02040503050406030204" pitchFamily="18" charset="0"/>
                        <a:ea typeface="Cambria Math" panose="02040503050406030204" pitchFamily="18" charset="0"/>
                      </a:rPr>
                      <m:t>= </m:t>
                    </m:r>
                    <m:f>
                      <m:fPr>
                        <m:ctrlPr>
                          <a:rPr lang="en-GB" sz="2400" b="0" i="1" smtClean="0">
                            <a:latin typeface="Cambria Math" panose="02040503050406030204" pitchFamily="18" charset="0"/>
                            <a:ea typeface="Cambria Math" panose="02040503050406030204" pitchFamily="18" charset="0"/>
                          </a:rPr>
                        </m:ctrlPr>
                      </m:fPr>
                      <m:num>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1</m:t>
                            </m:r>
                          </m:sub>
                        </m:sSub>
                        <m:r>
                          <a:rPr lang="en-GB" sz="2400" b="0" i="1" smtClean="0">
                            <a:latin typeface="Cambria Math" panose="02040503050406030204" pitchFamily="18" charset="0"/>
                            <a:ea typeface="Cambria Math" panose="02040503050406030204" pitchFamily="18" charset="0"/>
                          </a:rPr>
                          <m:t>−</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𝑇</m:t>
                            </m:r>
                          </m:e>
                          <m:sub>
                            <m:r>
                              <a:rPr lang="en-GB" sz="2400" b="0" i="1" smtClean="0">
                                <a:latin typeface="Cambria Math" panose="02040503050406030204" pitchFamily="18" charset="0"/>
                                <a:ea typeface="Cambria Math" panose="02040503050406030204" pitchFamily="18" charset="0"/>
                              </a:rPr>
                              <m:t>2</m:t>
                            </m:r>
                          </m:sub>
                        </m:sSub>
                      </m:num>
                      <m:den>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𝑇</m:t>
                            </m:r>
                          </m:e>
                          <m:sub>
                            <m:r>
                              <a:rPr lang="en-GB" sz="2400" i="1">
                                <a:latin typeface="Cambria Math" panose="02040503050406030204" pitchFamily="18" charset="0"/>
                                <a:ea typeface="Cambria Math" panose="02040503050406030204" pitchFamily="18" charset="0"/>
                              </a:rPr>
                              <m:t>1</m:t>
                            </m:r>
                          </m:sub>
                        </m:sSub>
                        <m:r>
                          <a:rPr lang="en-GB" sz="2400" i="1">
                            <a:latin typeface="Cambria Math" panose="02040503050406030204" pitchFamily="18" charset="0"/>
                            <a:ea typeface="Cambria Math" panose="02040503050406030204" pitchFamily="18" charset="0"/>
                          </a:rPr>
                          <m:t>−</m:t>
                        </m:r>
                        <m:sSub>
                          <m:sSubPr>
                            <m:ctrlPr>
                              <a:rPr lang="en-GB" sz="2400" i="1">
                                <a:latin typeface="Cambria Math" panose="02040503050406030204" pitchFamily="18" charset="0"/>
                                <a:ea typeface="Cambria Math" panose="02040503050406030204" pitchFamily="18" charset="0"/>
                              </a:rPr>
                            </m:ctrlPr>
                          </m:sSubPr>
                          <m:e>
                            <m:r>
                              <a:rPr lang="en-GB" sz="2400" i="1">
                                <a:latin typeface="Cambria Math" panose="02040503050406030204" pitchFamily="18" charset="0"/>
                                <a:ea typeface="Cambria Math" panose="02040503050406030204" pitchFamily="18" charset="0"/>
                              </a:rPr>
                              <m:t>𝑇</m:t>
                            </m:r>
                          </m:e>
                          <m:sub>
                            <m:r>
                              <a:rPr lang="en-GB" sz="2400" i="1">
                                <a:latin typeface="Cambria Math" panose="02040503050406030204" pitchFamily="18" charset="0"/>
                                <a:ea typeface="Cambria Math" panose="02040503050406030204" pitchFamily="18" charset="0"/>
                              </a:rPr>
                              <m:t>2</m:t>
                            </m:r>
                          </m:sub>
                        </m:sSub>
                        <m:r>
                          <a:rPr lang="en-GB" sz="2400" b="0" i="1" smtClean="0">
                            <a:latin typeface="Cambria Math" panose="02040503050406030204" pitchFamily="18" charset="0"/>
                            <a:ea typeface="Cambria Math" panose="02040503050406030204" pitchFamily="18" charset="0"/>
                          </a:rPr>
                          <m:t>′</m:t>
                        </m:r>
                      </m:den>
                    </m:f>
                    <m:r>
                      <a:rPr lang="en-GB" sz="2400" b="0" i="1" smtClean="0">
                        <a:latin typeface="Cambria Math" panose="02040503050406030204" pitchFamily="18" charset="0"/>
                        <a:ea typeface="Cambria Math" panose="02040503050406030204" pitchFamily="18" charset="0"/>
                      </a:rPr>
                      <m:t> </m:t>
                    </m:r>
                  </m:oMath>
                </a14:m>
                <a:endParaRPr lang="en-GB" sz="2400" b="0" dirty="0">
                  <a:ea typeface="Cambria Math" panose="02040503050406030204" pitchFamily="18" charset="0"/>
                </a:endParaRPr>
              </a:p>
              <a:p>
                <a:endParaRPr lang="en-GB" dirty="0"/>
              </a:p>
            </p:txBody>
          </p:sp>
        </mc:Choice>
        <mc:Fallback xmlns="">
          <p:sp>
            <p:nvSpPr>
              <p:cNvPr id="50" name="TextBox 49">
                <a:extLst>
                  <a:ext uri="{FF2B5EF4-FFF2-40B4-BE49-F238E27FC236}">
                    <a16:creationId xmlns:a16="http://schemas.microsoft.com/office/drawing/2014/main" id="{C31A5EE2-0676-49B4-A6FD-727669216D0A}"/>
                  </a:ext>
                </a:extLst>
              </p:cNvPr>
              <p:cNvSpPr txBox="1">
                <a:spLocks noRot="1" noChangeAspect="1" noMove="1" noResize="1" noEditPoints="1" noAdjustHandles="1" noChangeArrowheads="1" noChangeShapeType="1" noTextEdit="1"/>
              </p:cNvSpPr>
              <p:nvPr/>
            </p:nvSpPr>
            <p:spPr>
              <a:xfrm>
                <a:off x="5211864" y="2275427"/>
                <a:ext cx="5372065" cy="1676293"/>
              </a:xfrm>
              <a:prstGeom prst="rect">
                <a:avLst/>
              </a:prstGeom>
              <a:blipFill>
                <a:blip r:embed="rId3"/>
                <a:stretch>
                  <a:fillRect l="-1816" t="-2909" r="-1476"/>
                </a:stretch>
              </a:blipFill>
            </p:spPr>
            <p:txBody>
              <a:bodyPr/>
              <a:lstStyle/>
              <a:p>
                <a:r>
                  <a:rPr lang="en-GB">
                    <a:noFill/>
                  </a:rPr>
                  <a:t> </a:t>
                </a:r>
              </a:p>
            </p:txBody>
          </p:sp>
        </mc:Fallback>
      </mc:AlternateContent>
    </p:spTree>
    <p:extLst>
      <p:ext uri="{BB962C8B-B14F-4D97-AF65-F5344CB8AC3E}">
        <p14:creationId xmlns:p14="http://schemas.microsoft.com/office/powerpoint/2010/main" val="33001651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2971</TotalTime>
  <Words>1628</Words>
  <Application>Microsoft Office PowerPoint</Application>
  <PresentationFormat>Widescreen</PresentationFormat>
  <Paragraphs>196</Paragraphs>
  <Slides>14</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14</vt:i4>
      </vt:variant>
    </vt:vector>
  </HeadingPairs>
  <TitlesOfParts>
    <vt:vector size="21" baseType="lpstr">
      <vt:lpstr>Arial</vt:lpstr>
      <vt:lpstr>Calibri</vt:lpstr>
      <vt:lpstr>Calibri Light</vt:lpstr>
      <vt:lpstr>Cambria Math</vt:lpstr>
      <vt:lpstr>Office Theme</vt:lpstr>
      <vt:lpstr>Office Theme</vt:lpstr>
      <vt:lpstr>Office Theme</vt:lpstr>
      <vt:lpstr>Second Law of Thermodynamics &amp; Carnot Cycle/Efficiency</vt:lpstr>
      <vt:lpstr>Pressure/volume (p/V) diagram</vt:lpstr>
      <vt:lpstr>Gas processes</vt:lpstr>
      <vt:lpstr>Gas processes</vt:lpstr>
      <vt:lpstr>Gas processes</vt:lpstr>
      <vt:lpstr>Heat Engines</vt:lpstr>
      <vt:lpstr>Heat engines &amp; thermal efficiency</vt:lpstr>
      <vt:lpstr>Ideal heat engine cycle</vt:lpstr>
      <vt:lpstr>Carnot efficiency of a heat engine</vt:lpstr>
      <vt:lpstr>Carnot efficiency - Example</vt:lpstr>
      <vt:lpstr>Comments on 2nd Law of Thermodynamics</vt:lpstr>
      <vt:lpstr>Comments on 2nd Law of Thermodynamics</vt:lpstr>
      <vt:lpstr>Temperature – entropy (T-s) diagram</vt:lpstr>
      <vt:lpstr>Isentropic efficiency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Second Law of Thermodynamics &amp; Carnot Cycle/Efficency</dc:title>
  <dc:creator>Robert Goodson</dc:creator>
  <cp:lastModifiedBy>Robert Goodson</cp:lastModifiedBy>
  <cp:revision>44</cp:revision>
  <dcterms:created xsi:type="dcterms:W3CDTF">2020-10-19T10:44:53Z</dcterms:created>
  <dcterms:modified xsi:type="dcterms:W3CDTF">2021-03-12T10:28:27Z</dcterms:modified>
</cp:coreProperties>
</file>