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26"/>
  </p:notesMasterIdLst>
  <p:sldIdLst>
    <p:sldId id="342" r:id="rId2"/>
    <p:sldId id="365" r:id="rId3"/>
    <p:sldId id="380" r:id="rId4"/>
    <p:sldId id="409" r:id="rId5"/>
    <p:sldId id="366" r:id="rId6"/>
    <p:sldId id="391" r:id="rId7"/>
    <p:sldId id="367" r:id="rId8"/>
    <p:sldId id="368" r:id="rId9"/>
    <p:sldId id="369" r:id="rId10"/>
    <p:sldId id="370" r:id="rId11"/>
    <p:sldId id="372" r:id="rId12"/>
    <p:sldId id="410" r:id="rId13"/>
    <p:sldId id="381" r:id="rId14"/>
    <p:sldId id="392" r:id="rId15"/>
    <p:sldId id="396" r:id="rId16"/>
    <p:sldId id="395" r:id="rId17"/>
    <p:sldId id="394" r:id="rId18"/>
    <p:sldId id="398" r:id="rId19"/>
    <p:sldId id="397" r:id="rId20"/>
    <p:sldId id="411" r:id="rId21"/>
    <p:sldId id="404" r:id="rId22"/>
    <p:sldId id="407" r:id="rId23"/>
    <p:sldId id="373" r:id="rId24"/>
    <p:sldId id="363"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83BD75-5475-4E7A-875B-8F82BAD3C2DE}" v="10" dt="2023-10-02T12:05:01.2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3314" autoAdjust="0"/>
  </p:normalViewPr>
  <p:slideViewPr>
    <p:cSldViewPr snapToGrid="0">
      <p:cViewPr varScale="1">
        <p:scale>
          <a:sx n="62" d="100"/>
          <a:sy n="62" d="100"/>
        </p:scale>
        <p:origin x="195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B183BD75-5475-4E7A-875B-8F82BAD3C2DE}"/>
    <pc:docChg chg="undo custSel addSld delSld modSld">
      <pc:chgData name="Hoang Dang Nguyen" userId="1de6b3a7-5191-4a0c-8968-b8f905305e1d" providerId="ADAL" clId="{B183BD75-5475-4E7A-875B-8F82BAD3C2DE}" dt="2023-10-02T12:05:18.580" v="93" actId="20577"/>
      <pc:docMkLst>
        <pc:docMk/>
      </pc:docMkLst>
      <pc:sldChg chg="del">
        <pc:chgData name="Hoang Dang Nguyen" userId="1de6b3a7-5191-4a0c-8968-b8f905305e1d" providerId="ADAL" clId="{B183BD75-5475-4E7A-875B-8F82BAD3C2DE}" dt="2023-10-02T11:54:33.668" v="0" actId="47"/>
        <pc:sldMkLst>
          <pc:docMk/>
          <pc:sldMk cId="2388187305" sldId="400"/>
        </pc:sldMkLst>
      </pc:sldChg>
      <pc:sldChg chg="add del">
        <pc:chgData name="Hoang Dang Nguyen" userId="1de6b3a7-5191-4a0c-8968-b8f905305e1d" providerId="ADAL" clId="{B183BD75-5475-4E7A-875B-8F82BAD3C2DE}" dt="2023-10-02T11:54:39.803" v="2" actId="47"/>
        <pc:sldMkLst>
          <pc:docMk/>
          <pc:sldMk cId="1233194692" sldId="406"/>
        </pc:sldMkLst>
      </pc:sldChg>
      <pc:sldChg chg="addSp delSp modSp new mod modAnim modNotesTx">
        <pc:chgData name="Hoang Dang Nguyen" userId="1de6b3a7-5191-4a0c-8968-b8f905305e1d" providerId="ADAL" clId="{B183BD75-5475-4E7A-875B-8F82BAD3C2DE}" dt="2023-10-02T11:57:30.810" v="30"/>
        <pc:sldMkLst>
          <pc:docMk/>
          <pc:sldMk cId="4245952963" sldId="409"/>
        </pc:sldMkLst>
        <pc:spChg chg="mod">
          <ac:chgData name="Hoang Dang Nguyen" userId="1de6b3a7-5191-4a0c-8968-b8f905305e1d" providerId="ADAL" clId="{B183BD75-5475-4E7A-875B-8F82BAD3C2DE}" dt="2023-10-02T11:56:44.951" v="15" actId="20577"/>
          <ac:spMkLst>
            <pc:docMk/>
            <pc:sldMk cId="4245952963" sldId="409"/>
            <ac:spMk id="2" creationId="{5D8E43D5-0B43-449C-E6BE-7776B2B3C52F}"/>
          </ac:spMkLst>
        </pc:spChg>
        <pc:spChg chg="del">
          <ac:chgData name="Hoang Dang Nguyen" userId="1de6b3a7-5191-4a0c-8968-b8f905305e1d" providerId="ADAL" clId="{B183BD75-5475-4E7A-875B-8F82BAD3C2DE}" dt="2023-10-02T11:56:47.486" v="16" actId="478"/>
          <ac:spMkLst>
            <pc:docMk/>
            <pc:sldMk cId="4245952963" sldId="409"/>
            <ac:spMk id="3" creationId="{5EB334FA-F232-298E-A016-68C15A32B38C}"/>
          </ac:spMkLst>
        </pc:spChg>
        <pc:picChg chg="add mod">
          <ac:chgData name="Hoang Dang Nguyen" userId="1de6b3a7-5191-4a0c-8968-b8f905305e1d" providerId="ADAL" clId="{B183BD75-5475-4E7A-875B-8F82BAD3C2DE}" dt="2023-10-02T11:57:21.878" v="22" actId="1076"/>
          <ac:picMkLst>
            <pc:docMk/>
            <pc:sldMk cId="4245952963" sldId="409"/>
            <ac:picMk id="4" creationId="{C053AFCF-6F2A-0403-41C4-1B54898CF394}"/>
          </ac:picMkLst>
        </pc:picChg>
      </pc:sldChg>
      <pc:sldChg chg="addSp delSp modSp add mod modAnim modNotesTx">
        <pc:chgData name="Hoang Dang Nguyen" userId="1de6b3a7-5191-4a0c-8968-b8f905305e1d" providerId="ADAL" clId="{B183BD75-5475-4E7A-875B-8F82BAD3C2DE}" dt="2023-10-02T12:03:17.152" v="64"/>
        <pc:sldMkLst>
          <pc:docMk/>
          <pc:sldMk cId="577126590" sldId="410"/>
        </pc:sldMkLst>
        <pc:spChg chg="del mod">
          <ac:chgData name="Hoang Dang Nguyen" userId="1de6b3a7-5191-4a0c-8968-b8f905305e1d" providerId="ADAL" clId="{B183BD75-5475-4E7A-875B-8F82BAD3C2DE}" dt="2023-10-02T11:58:15.897" v="40" actId="478"/>
          <ac:spMkLst>
            <pc:docMk/>
            <pc:sldMk cId="577126590" sldId="410"/>
            <ac:spMk id="20483" creationId="{D0E50951-01F4-8A92-4A22-F181247B230A}"/>
          </ac:spMkLst>
        </pc:spChg>
        <pc:picChg chg="add mod">
          <ac:chgData name="Hoang Dang Nguyen" userId="1de6b3a7-5191-4a0c-8968-b8f905305e1d" providerId="ADAL" clId="{B183BD75-5475-4E7A-875B-8F82BAD3C2DE}" dt="2023-10-02T12:02:59.300" v="56" actId="1076"/>
          <ac:picMkLst>
            <pc:docMk/>
            <pc:sldMk cId="577126590" sldId="410"/>
            <ac:picMk id="2" creationId="{42864CC7-9AB4-49D0-2A6A-AEA08160728B}"/>
          </ac:picMkLst>
        </pc:picChg>
      </pc:sldChg>
      <pc:sldChg chg="modSp new del mod">
        <pc:chgData name="Hoang Dang Nguyen" userId="1de6b3a7-5191-4a0c-8968-b8f905305e1d" providerId="ADAL" clId="{B183BD75-5475-4E7A-875B-8F82BAD3C2DE}" dt="2023-10-02T11:58:07.938" v="37" actId="680"/>
        <pc:sldMkLst>
          <pc:docMk/>
          <pc:sldMk cId="2142998961" sldId="410"/>
        </pc:sldMkLst>
        <pc:spChg chg="mod">
          <ac:chgData name="Hoang Dang Nguyen" userId="1de6b3a7-5191-4a0c-8968-b8f905305e1d" providerId="ADAL" clId="{B183BD75-5475-4E7A-875B-8F82BAD3C2DE}" dt="2023-10-02T11:58:07.258" v="36" actId="20577"/>
          <ac:spMkLst>
            <pc:docMk/>
            <pc:sldMk cId="2142998961" sldId="410"/>
            <ac:spMk id="2" creationId="{8849B51A-6F15-8357-62A9-113B3878008F}"/>
          </ac:spMkLst>
        </pc:spChg>
      </pc:sldChg>
      <pc:sldChg chg="addSp delSp modSp add mod modAnim modNotesTx">
        <pc:chgData name="Hoang Dang Nguyen" userId="1de6b3a7-5191-4a0c-8968-b8f905305e1d" providerId="ADAL" clId="{B183BD75-5475-4E7A-875B-8F82BAD3C2DE}" dt="2023-10-02T12:05:18.580" v="93" actId="20577"/>
        <pc:sldMkLst>
          <pc:docMk/>
          <pc:sldMk cId="3100613455" sldId="411"/>
        </pc:sldMkLst>
        <pc:spChg chg="add del mod">
          <ac:chgData name="Hoang Dang Nguyen" userId="1de6b3a7-5191-4a0c-8968-b8f905305e1d" providerId="ADAL" clId="{B183BD75-5475-4E7A-875B-8F82BAD3C2DE}" dt="2023-10-02T12:04:46.765" v="81" actId="478"/>
          <ac:spMkLst>
            <pc:docMk/>
            <pc:sldMk cId="3100613455" sldId="411"/>
            <ac:spMk id="2" creationId="{E7CD792D-D656-7062-D0DA-4B674680435A}"/>
          </ac:spMkLst>
        </pc:spChg>
        <pc:spChg chg="mod">
          <ac:chgData name="Hoang Dang Nguyen" userId="1de6b3a7-5191-4a0c-8968-b8f905305e1d" providerId="ADAL" clId="{B183BD75-5475-4E7A-875B-8F82BAD3C2DE}" dt="2023-10-02T12:04:42.051" v="79" actId="20577"/>
          <ac:spMkLst>
            <pc:docMk/>
            <pc:sldMk cId="3100613455" sldId="411"/>
            <ac:spMk id="27650" creationId="{3B1C1B49-420C-7BBE-2411-351495DE2219}"/>
          </ac:spMkLst>
        </pc:spChg>
        <pc:spChg chg="del">
          <ac:chgData name="Hoang Dang Nguyen" userId="1de6b3a7-5191-4a0c-8968-b8f905305e1d" providerId="ADAL" clId="{B183BD75-5475-4E7A-875B-8F82BAD3C2DE}" dt="2023-10-02T12:04:44.324" v="80" actId="478"/>
          <ac:spMkLst>
            <pc:docMk/>
            <pc:sldMk cId="3100613455" sldId="411"/>
            <ac:spMk id="27651" creationId="{7C9839D8-B1AD-4D42-2362-994BFB14ADD7}"/>
          </ac:spMkLst>
        </pc:spChg>
        <pc:spChg chg="del">
          <ac:chgData name="Hoang Dang Nguyen" userId="1de6b3a7-5191-4a0c-8968-b8f905305e1d" providerId="ADAL" clId="{B183BD75-5475-4E7A-875B-8F82BAD3C2DE}" dt="2023-10-02T12:05:01.228" v="83" actId="478"/>
          <ac:spMkLst>
            <pc:docMk/>
            <pc:sldMk cId="3100613455" sldId="411"/>
            <ac:spMk id="27655" creationId="{500638E5-86E5-282D-8C6C-6D8B1405CB1F}"/>
          </ac:spMkLst>
        </pc:spChg>
        <pc:picChg chg="add mod">
          <ac:chgData name="Hoang Dang Nguyen" userId="1de6b3a7-5191-4a0c-8968-b8f905305e1d" providerId="ADAL" clId="{B183BD75-5475-4E7A-875B-8F82BAD3C2DE}" dt="2023-10-02T12:05:10.460" v="87" actId="14100"/>
          <ac:picMkLst>
            <pc:docMk/>
            <pc:sldMk cId="3100613455" sldId="411"/>
            <ac:picMk id="3" creationId="{5E44B6CB-B46A-7E7A-B0AD-AF6B1C823D3E}"/>
          </ac:picMkLst>
        </pc:picChg>
        <pc:picChg chg="del">
          <ac:chgData name="Hoang Dang Nguyen" userId="1de6b3a7-5191-4a0c-8968-b8f905305e1d" providerId="ADAL" clId="{B183BD75-5475-4E7A-875B-8F82BAD3C2DE}" dt="2023-10-02T12:04:44.324" v="80" actId="478"/>
          <ac:picMkLst>
            <pc:docMk/>
            <pc:sldMk cId="3100613455" sldId="411"/>
            <ac:picMk id="27654" creationId="{122E74E8-477D-5C55-91C7-126077CB781E}"/>
          </ac:picMkLst>
        </pc:picChg>
      </pc:sldChg>
    </pc:docChg>
  </pc:docChgLst>
  <pc:docChgLst>
    <pc:chgData name="Hoang Dang Nguyen" userId="1de6b3a7-5191-4a0c-8968-b8f905305e1d" providerId="ADAL" clId="{AB90B1CE-8C18-434C-9F3B-6261D604BB61}"/>
    <pc:docChg chg="undo custSel addSld delSld modSld">
      <pc:chgData name="Hoang Dang Nguyen" userId="1de6b3a7-5191-4a0c-8968-b8f905305e1d" providerId="ADAL" clId="{AB90B1CE-8C18-434C-9F3B-6261D604BB61}" dt="2023-09-21T10:41:42.603" v="1075" actId="20577"/>
      <pc:docMkLst>
        <pc:docMk/>
      </pc:docMkLst>
      <pc:sldChg chg="del">
        <pc:chgData name="Hoang Dang Nguyen" userId="1de6b3a7-5191-4a0c-8968-b8f905305e1d" providerId="ADAL" clId="{AB90B1CE-8C18-434C-9F3B-6261D604BB61}" dt="2023-09-20T13:32:47.443" v="1" actId="47"/>
        <pc:sldMkLst>
          <pc:docMk/>
          <pc:sldMk cId="3661340027" sldId="256"/>
        </pc:sldMkLst>
      </pc:sldChg>
      <pc:sldChg chg="del">
        <pc:chgData name="Hoang Dang Nguyen" userId="1de6b3a7-5191-4a0c-8968-b8f905305e1d" providerId="ADAL" clId="{AB90B1CE-8C18-434C-9F3B-6261D604BB61}" dt="2023-09-20T14:42:41.455" v="684" actId="47"/>
        <pc:sldMkLst>
          <pc:docMk/>
          <pc:sldMk cId="2543127053" sldId="257"/>
        </pc:sldMkLst>
      </pc:sldChg>
      <pc:sldChg chg="add">
        <pc:chgData name="Hoang Dang Nguyen" userId="1de6b3a7-5191-4a0c-8968-b8f905305e1d" providerId="ADAL" clId="{AB90B1CE-8C18-434C-9F3B-6261D604BB61}" dt="2023-09-20T13:32:45.768" v="0"/>
        <pc:sldMkLst>
          <pc:docMk/>
          <pc:sldMk cId="0" sldId="342"/>
        </pc:sldMkLst>
      </pc:sldChg>
      <pc:sldChg chg="add del">
        <pc:chgData name="Hoang Dang Nguyen" userId="1de6b3a7-5191-4a0c-8968-b8f905305e1d" providerId="ADAL" clId="{AB90B1CE-8C18-434C-9F3B-6261D604BB61}" dt="2023-09-21T09:43:09.634" v="1066"/>
        <pc:sldMkLst>
          <pc:docMk/>
          <pc:sldMk cId="0" sldId="363"/>
        </pc:sldMkLst>
      </pc:sldChg>
      <pc:sldChg chg="add">
        <pc:chgData name="Hoang Dang Nguyen" userId="1de6b3a7-5191-4a0c-8968-b8f905305e1d" providerId="ADAL" clId="{AB90B1CE-8C18-434C-9F3B-6261D604BB61}" dt="2023-09-20T13:32:45.768" v="0"/>
        <pc:sldMkLst>
          <pc:docMk/>
          <pc:sldMk cId="0" sldId="365"/>
        </pc:sldMkLst>
      </pc:sldChg>
      <pc:sldChg chg="add">
        <pc:chgData name="Hoang Dang Nguyen" userId="1de6b3a7-5191-4a0c-8968-b8f905305e1d" providerId="ADAL" clId="{AB90B1CE-8C18-434C-9F3B-6261D604BB61}" dt="2023-09-20T13:32:45.768" v="0"/>
        <pc:sldMkLst>
          <pc:docMk/>
          <pc:sldMk cId="0" sldId="366"/>
        </pc:sldMkLst>
      </pc:sldChg>
      <pc:sldChg chg="add">
        <pc:chgData name="Hoang Dang Nguyen" userId="1de6b3a7-5191-4a0c-8968-b8f905305e1d" providerId="ADAL" clId="{AB90B1CE-8C18-434C-9F3B-6261D604BB61}" dt="2023-09-20T13:32:45.768" v="0"/>
        <pc:sldMkLst>
          <pc:docMk/>
          <pc:sldMk cId="0" sldId="367"/>
        </pc:sldMkLst>
      </pc:sldChg>
      <pc:sldChg chg="add">
        <pc:chgData name="Hoang Dang Nguyen" userId="1de6b3a7-5191-4a0c-8968-b8f905305e1d" providerId="ADAL" clId="{AB90B1CE-8C18-434C-9F3B-6261D604BB61}" dt="2023-09-20T13:32:45.768" v="0"/>
        <pc:sldMkLst>
          <pc:docMk/>
          <pc:sldMk cId="0" sldId="368"/>
        </pc:sldMkLst>
      </pc:sldChg>
      <pc:sldChg chg="add">
        <pc:chgData name="Hoang Dang Nguyen" userId="1de6b3a7-5191-4a0c-8968-b8f905305e1d" providerId="ADAL" clId="{AB90B1CE-8C18-434C-9F3B-6261D604BB61}" dt="2023-09-20T13:32:45.768" v="0"/>
        <pc:sldMkLst>
          <pc:docMk/>
          <pc:sldMk cId="0" sldId="369"/>
        </pc:sldMkLst>
      </pc:sldChg>
      <pc:sldChg chg="add">
        <pc:chgData name="Hoang Dang Nguyen" userId="1de6b3a7-5191-4a0c-8968-b8f905305e1d" providerId="ADAL" clId="{AB90B1CE-8C18-434C-9F3B-6261D604BB61}" dt="2023-09-20T13:32:45.768" v="0"/>
        <pc:sldMkLst>
          <pc:docMk/>
          <pc:sldMk cId="0" sldId="370"/>
        </pc:sldMkLst>
      </pc:sldChg>
      <pc:sldChg chg="add">
        <pc:chgData name="Hoang Dang Nguyen" userId="1de6b3a7-5191-4a0c-8968-b8f905305e1d" providerId="ADAL" clId="{AB90B1CE-8C18-434C-9F3B-6261D604BB61}" dt="2023-09-20T13:32:45.768" v="0"/>
        <pc:sldMkLst>
          <pc:docMk/>
          <pc:sldMk cId="0" sldId="372"/>
        </pc:sldMkLst>
      </pc:sldChg>
      <pc:sldChg chg="modSp add mod">
        <pc:chgData name="Hoang Dang Nguyen" userId="1de6b3a7-5191-4a0c-8968-b8f905305e1d" providerId="ADAL" clId="{AB90B1CE-8C18-434C-9F3B-6261D604BB61}" dt="2023-09-21T10:39:06.474" v="1069" actId="20577"/>
        <pc:sldMkLst>
          <pc:docMk/>
          <pc:sldMk cId="0" sldId="373"/>
        </pc:sldMkLst>
        <pc:spChg chg="mod">
          <ac:chgData name="Hoang Dang Nguyen" userId="1de6b3a7-5191-4a0c-8968-b8f905305e1d" providerId="ADAL" clId="{AB90B1CE-8C18-434C-9F3B-6261D604BB61}" dt="2023-09-21T10:39:06.474" v="1069" actId="20577"/>
          <ac:spMkLst>
            <pc:docMk/>
            <pc:sldMk cId="0" sldId="373"/>
            <ac:spMk id="3" creationId="{A8877173-0B8D-9226-4FC7-18706D590CDD}"/>
          </ac:spMkLst>
        </pc:spChg>
      </pc:sldChg>
      <pc:sldChg chg="addSp modSp add">
        <pc:chgData name="Hoang Dang Nguyen" userId="1de6b3a7-5191-4a0c-8968-b8f905305e1d" providerId="ADAL" clId="{AB90B1CE-8C18-434C-9F3B-6261D604BB61}" dt="2023-09-20T13:33:09.507" v="2"/>
        <pc:sldMkLst>
          <pc:docMk/>
          <pc:sldMk cId="0" sldId="380"/>
        </pc:sldMkLst>
        <pc:picChg chg="add mod">
          <ac:chgData name="Hoang Dang Nguyen" userId="1de6b3a7-5191-4a0c-8968-b8f905305e1d" providerId="ADAL" clId="{AB90B1CE-8C18-434C-9F3B-6261D604BB61}" dt="2023-09-20T13:33:09.507" v="2"/>
          <ac:picMkLst>
            <pc:docMk/>
            <pc:sldMk cId="0" sldId="380"/>
            <ac:picMk id="2" creationId="{170AD86A-75AC-5086-4D0B-5461FEFD741F}"/>
          </ac:picMkLst>
        </pc:picChg>
      </pc:sldChg>
      <pc:sldChg chg="add">
        <pc:chgData name="Hoang Dang Nguyen" userId="1de6b3a7-5191-4a0c-8968-b8f905305e1d" providerId="ADAL" clId="{AB90B1CE-8C18-434C-9F3B-6261D604BB61}" dt="2023-09-20T13:32:45.768" v="0"/>
        <pc:sldMkLst>
          <pc:docMk/>
          <pc:sldMk cId="0" sldId="381"/>
        </pc:sldMkLst>
      </pc:sldChg>
      <pc:sldChg chg="modSp add mod">
        <pc:chgData name="Hoang Dang Nguyen" userId="1de6b3a7-5191-4a0c-8968-b8f905305e1d" providerId="ADAL" clId="{AB90B1CE-8C18-434C-9F3B-6261D604BB61}" dt="2023-09-21T10:41:42.603" v="1075" actId="20577"/>
        <pc:sldMkLst>
          <pc:docMk/>
          <pc:sldMk cId="0" sldId="391"/>
        </pc:sldMkLst>
        <pc:spChg chg="mod">
          <ac:chgData name="Hoang Dang Nguyen" userId="1de6b3a7-5191-4a0c-8968-b8f905305e1d" providerId="ADAL" clId="{AB90B1CE-8C18-434C-9F3B-6261D604BB61}" dt="2023-09-21T10:41:42.603" v="1075" actId="20577"/>
          <ac:spMkLst>
            <pc:docMk/>
            <pc:sldMk cId="0" sldId="391"/>
            <ac:spMk id="11270" creationId="{50A86F05-4160-E090-5A73-98EFF64A91FC}"/>
          </ac:spMkLst>
        </pc:spChg>
      </pc:sldChg>
      <pc:sldChg chg="add">
        <pc:chgData name="Hoang Dang Nguyen" userId="1de6b3a7-5191-4a0c-8968-b8f905305e1d" providerId="ADAL" clId="{AB90B1CE-8C18-434C-9F3B-6261D604BB61}" dt="2023-09-20T13:32:45.768" v="0"/>
        <pc:sldMkLst>
          <pc:docMk/>
          <pc:sldMk cId="0" sldId="392"/>
        </pc:sldMkLst>
      </pc:sldChg>
      <pc:sldChg chg="add">
        <pc:chgData name="Hoang Dang Nguyen" userId="1de6b3a7-5191-4a0c-8968-b8f905305e1d" providerId="ADAL" clId="{AB90B1CE-8C18-434C-9F3B-6261D604BB61}" dt="2023-09-20T13:32:45.768" v="0"/>
        <pc:sldMkLst>
          <pc:docMk/>
          <pc:sldMk cId="0" sldId="394"/>
        </pc:sldMkLst>
      </pc:sldChg>
      <pc:sldChg chg="add">
        <pc:chgData name="Hoang Dang Nguyen" userId="1de6b3a7-5191-4a0c-8968-b8f905305e1d" providerId="ADAL" clId="{AB90B1CE-8C18-434C-9F3B-6261D604BB61}" dt="2023-09-20T13:32:45.768" v="0"/>
        <pc:sldMkLst>
          <pc:docMk/>
          <pc:sldMk cId="0" sldId="395"/>
        </pc:sldMkLst>
      </pc:sldChg>
      <pc:sldChg chg="add">
        <pc:chgData name="Hoang Dang Nguyen" userId="1de6b3a7-5191-4a0c-8968-b8f905305e1d" providerId="ADAL" clId="{AB90B1CE-8C18-434C-9F3B-6261D604BB61}" dt="2023-09-20T13:32:45.768" v="0"/>
        <pc:sldMkLst>
          <pc:docMk/>
          <pc:sldMk cId="0" sldId="396"/>
        </pc:sldMkLst>
      </pc:sldChg>
      <pc:sldChg chg="add">
        <pc:chgData name="Hoang Dang Nguyen" userId="1de6b3a7-5191-4a0c-8968-b8f905305e1d" providerId="ADAL" clId="{AB90B1CE-8C18-434C-9F3B-6261D604BB61}" dt="2023-09-20T13:32:45.768" v="0"/>
        <pc:sldMkLst>
          <pc:docMk/>
          <pc:sldMk cId="0" sldId="397"/>
        </pc:sldMkLst>
      </pc:sldChg>
      <pc:sldChg chg="add">
        <pc:chgData name="Hoang Dang Nguyen" userId="1de6b3a7-5191-4a0c-8968-b8f905305e1d" providerId="ADAL" clId="{AB90B1CE-8C18-434C-9F3B-6261D604BB61}" dt="2023-09-20T13:32:45.768" v="0"/>
        <pc:sldMkLst>
          <pc:docMk/>
          <pc:sldMk cId="0" sldId="398"/>
        </pc:sldMkLst>
      </pc:sldChg>
      <pc:sldChg chg="add">
        <pc:chgData name="Hoang Dang Nguyen" userId="1de6b3a7-5191-4a0c-8968-b8f905305e1d" providerId="ADAL" clId="{AB90B1CE-8C18-434C-9F3B-6261D604BB61}" dt="2023-09-20T13:32:45.768" v="0"/>
        <pc:sldMkLst>
          <pc:docMk/>
          <pc:sldMk cId="2388187305" sldId="400"/>
        </pc:sldMkLst>
      </pc:sldChg>
      <pc:sldChg chg="modSp add mod">
        <pc:chgData name="Hoang Dang Nguyen" userId="1de6b3a7-5191-4a0c-8968-b8f905305e1d" providerId="ADAL" clId="{AB90B1CE-8C18-434C-9F3B-6261D604BB61}" dt="2023-09-20T13:34:06.323" v="74" actId="20577"/>
        <pc:sldMkLst>
          <pc:docMk/>
          <pc:sldMk cId="714084256" sldId="401"/>
        </pc:sldMkLst>
        <pc:spChg chg="mod">
          <ac:chgData name="Hoang Dang Nguyen" userId="1de6b3a7-5191-4a0c-8968-b8f905305e1d" providerId="ADAL" clId="{AB90B1CE-8C18-434C-9F3B-6261D604BB61}" dt="2023-09-20T13:34:06.323" v="74" actId="20577"/>
          <ac:spMkLst>
            <pc:docMk/>
            <pc:sldMk cId="714084256" sldId="401"/>
            <ac:spMk id="12" creationId="{3C976E9C-3007-A345-D8C5-097FC6FF0039}"/>
          </ac:spMkLst>
        </pc:spChg>
      </pc:sldChg>
      <pc:sldChg chg="add">
        <pc:chgData name="Hoang Dang Nguyen" userId="1de6b3a7-5191-4a0c-8968-b8f905305e1d" providerId="ADAL" clId="{AB90B1CE-8C18-434C-9F3B-6261D604BB61}" dt="2023-09-20T13:32:45.768" v="0"/>
        <pc:sldMkLst>
          <pc:docMk/>
          <pc:sldMk cId="261271788" sldId="402"/>
        </pc:sldMkLst>
      </pc:sldChg>
      <pc:sldChg chg="modSp add mod">
        <pc:chgData name="Hoang Dang Nguyen" userId="1de6b3a7-5191-4a0c-8968-b8f905305e1d" providerId="ADAL" clId="{AB90B1CE-8C18-434C-9F3B-6261D604BB61}" dt="2023-09-20T13:34:52.940" v="127" actId="6549"/>
        <pc:sldMkLst>
          <pc:docMk/>
          <pc:sldMk cId="2124964315" sldId="404"/>
        </pc:sldMkLst>
        <pc:spChg chg="mod">
          <ac:chgData name="Hoang Dang Nguyen" userId="1de6b3a7-5191-4a0c-8968-b8f905305e1d" providerId="ADAL" clId="{AB90B1CE-8C18-434C-9F3B-6261D604BB61}" dt="2023-09-20T13:34:52.940" v="127" actId="6549"/>
          <ac:spMkLst>
            <pc:docMk/>
            <pc:sldMk cId="2124964315" sldId="404"/>
            <ac:spMk id="3" creationId="{362B46A2-8D14-3CF2-4830-85B7761379B4}"/>
          </ac:spMkLst>
        </pc:spChg>
        <pc:spChg chg="mod">
          <ac:chgData name="Hoang Dang Nguyen" userId="1de6b3a7-5191-4a0c-8968-b8f905305e1d" providerId="ADAL" clId="{AB90B1CE-8C18-434C-9F3B-6261D604BB61}" dt="2023-09-20T13:34:47.107" v="122" actId="21"/>
          <ac:spMkLst>
            <pc:docMk/>
            <pc:sldMk cId="2124964315" sldId="404"/>
            <ac:spMk id="6" creationId="{12C77B3C-9D92-ACE7-D4D2-B345FB18B400}"/>
          </ac:spMkLst>
        </pc:spChg>
      </pc:sldChg>
      <pc:sldChg chg="add">
        <pc:chgData name="Hoang Dang Nguyen" userId="1de6b3a7-5191-4a0c-8968-b8f905305e1d" providerId="ADAL" clId="{AB90B1CE-8C18-434C-9F3B-6261D604BB61}" dt="2023-09-20T13:32:45.768" v="0"/>
        <pc:sldMkLst>
          <pc:docMk/>
          <pc:sldMk cId="4288001336" sldId="405"/>
        </pc:sldMkLst>
      </pc:sldChg>
      <pc:sldChg chg="add">
        <pc:chgData name="Hoang Dang Nguyen" userId="1de6b3a7-5191-4a0c-8968-b8f905305e1d" providerId="ADAL" clId="{AB90B1CE-8C18-434C-9F3B-6261D604BB61}" dt="2023-09-20T13:32:45.768" v="0"/>
        <pc:sldMkLst>
          <pc:docMk/>
          <pc:sldMk cId="1233194692" sldId="406"/>
        </pc:sldMkLst>
      </pc:sldChg>
      <pc:sldChg chg="modSp add mod modNotesTx">
        <pc:chgData name="Hoang Dang Nguyen" userId="1de6b3a7-5191-4a0c-8968-b8f905305e1d" providerId="ADAL" clId="{AB90B1CE-8C18-434C-9F3B-6261D604BB61}" dt="2023-09-21T09:23:20.115" v="1065" actId="20577"/>
        <pc:sldMkLst>
          <pc:docMk/>
          <pc:sldMk cId="3814033428" sldId="407"/>
        </pc:sldMkLst>
        <pc:spChg chg="mod">
          <ac:chgData name="Hoang Dang Nguyen" userId="1de6b3a7-5191-4a0c-8968-b8f905305e1d" providerId="ADAL" clId="{AB90B1CE-8C18-434C-9F3B-6261D604BB61}" dt="2023-09-21T09:23:20.115" v="1065" actId="20577"/>
          <ac:spMkLst>
            <pc:docMk/>
            <pc:sldMk cId="3814033428" sldId="407"/>
            <ac:spMk id="3" creationId="{1115277C-4362-B22D-0C37-362DB9B801AC}"/>
          </ac:spMkLst>
        </pc:spChg>
      </pc:sldChg>
      <pc:sldChg chg="addSp modSp add mod modNotesTx">
        <pc:chgData name="Hoang Dang Nguyen" userId="1de6b3a7-5191-4a0c-8968-b8f905305e1d" providerId="ADAL" clId="{AB90B1CE-8C18-434C-9F3B-6261D604BB61}" dt="2023-09-21T09:14:52.855" v="999" actId="20577"/>
        <pc:sldMkLst>
          <pc:docMk/>
          <pc:sldMk cId="290787176" sldId="408"/>
        </pc:sldMkLst>
        <pc:spChg chg="add mod">
          <ac:chgData name="Hoang Dang Nguyen" userId="1de6b3a7-5191-4a0c-8968-b8f905305e1d" providerId="ADAL" clId="{AB90B1CE-8C18-434C-9F3B-6261D604BB61}" dt="2023-09-20T13:42:22.810" v="371" actId="1076"/>
          <ac:spMkLst>
            <pc:docMk/>
            <pc:sldMk cId="290787176" sldId="408"/>
            <ac:spMk id="2" creationId="{FF76BB6B-B5FE-A1A2-091B-8D534A430396}"/>
          </ac:spMkLst>
        </pc:spChg>
        <pc:spChg chg="mod">
          <ac:chgData name="Hoang Dang Nguyen" userId="1de6b3a7-5191-4a0c-8968-b8f905305e1d" providerId="ADAL" clId="{AB90B1CE-8C18-434C-9F3B-6261D604BB61}" dt="2023-09-20T14:22:39.545" v="683"/>
          <ac:spMkLst>
            <pc:docMk/>
            <pc:sldMk cId="290787176" sldId="408"/>
            <ac:spMk id="9218" creationId="{4E088C09-A337-52A5-8063-1E9134F65A62}"/>
          </ac:spMkLst>
        </pc:spChg>
        <pc:spChg chg="mod">
          <ac:chgData name="Hoang Dang Nguyen" userId="1de6b3a7-5191-4a0c-8968-b8f905305e1d" providerId="ADAL" clId="{AB90B1CE-8C18-434C-9F3B-6261D604BB61}" dt="2023-09-20T13:47:18.890" v="681" actId="20577"/>
          <ac:spMkLst>
            <pc:docMk/>
            <pc:sldMk cId="290787176" sldId="408"/>
            <ac:spMk id="9219" creationId="{E4088145-02D0-5CB0-D664-EDE0E96BCBE0}"/>
          </ac:spMkLst>
        </pc:spChg>
        <pc:picChg chg="add mod">
          <ac:chgData name="Hoang Dang Nguyen" userId="1de6b3a7-5191-4a0c-8968-b8f905305e1d" providerId="ADAL" clId="{AB90B1CE-8C18-434C-9F3B-6261D604BB61}" dt="2023-09-20T13:41:22.488" v="310" actId="1076"/>
          <ac:picMkLst>
            <pc:docMk/>
            <pc:sldMk cId="290787176" sldId="408"/>
            <ac:picMk id="1026" creationId="{2C705E9E-4DD2-92E0-FB0C-87238C0E4BDC}"/>
          </ac:picMkLst>
        </pc:picChg>
      </pc:sldChg>
      <pc:sldChg chg="add del">
        <pc:chgData name="Hoang Dang Nguyen" userId="1de6b3a7-5191-4a0c-8968-b8f905305e1d" providerId="ADAL" clId="{AB90B1CE-8C18-434C-9F3B-6261D604BB61}" dt="2023-09-21T09:52:34.288" v="1067" actId="47"/>
        <pc:sldMkLst>
          <pc:docMk/>
          <pc:sldMk cId="4129856098" sldId="409"/>
        </pc:sldMkLst>
      </pc:sldChg>
    </pc:docChg>
  </pc:docChgLst>
  <pc:docChgLst>
    <pc:chgData name="Hoang Dang Nguyen" userId="1de6b3a7-5191-4a0c-8968-b8f905305e1d" providerId="ADAL" clId="{CA864B57-2345-4295-9CEA-04E7975C1BB1}"/>
    <pc:docChg chg="delSld">
      <pc:chgData name="Hoang Dang Nguyen" userId="1de6b3a7-5191-4a0c-8968-b8f905305e1d" providerId="ADAL" clId="{CA864B57-2345-4295-9CEA-04E7975C1BB1}" dt="2023-10-02T12:22:21.106" v="4" actId="47"/>
      <pc:docMkLst>
        <pc:docMk/>
      </pc:docMkLst>
      <pc:sldChg chg="del">
        <pc:chgData name="Hoang Dang Nguyen" userId="1de6b3a7-5191-4a0c-8968-b8f905305e1d" providerId="ADAL" clId="{CA864B57-2345-4295-9CEA-04E7975C1BB1}" dt="2023-10-02T12:22:13.239" v="1" actId="47"/>
        <pc:sldMkLst>
          <pc:docMk/>
          <pc:sldMk cId="714084256" sldId="401"/>
        </pc:sldMkLst>
      </pc:sldChg>
      <pc:sldChg chg="del">
        <pc:chgData name="Hoang Dang Nguyen" userId="1de6b3a7-5191-4a0c-8968-b8f905305e1d" providerId="ADAL" clId="{CA864B57-2345-4295-9CEA-04E7975C1BB1}" dt="2023-10-02T12:22:18.862" v="2" actId="47"/>
        <pc:sldMkLst>
          <pc:docMk/>
          <pc:sldMk cId="261271788" sldId="402"/>
        </pc:sldMkLst>
      </pc:sldChg>
      <pc:sldChg chg="del">
        <pc:chgData name="Hoang Dang Nguyen" userId="1de6b3a7-5191-4a0c-8968-b8f905305e1d" providerId="ADAL" clId="{CA864B57-2345-4295-9CEA-04E7975C1BB1}" dt="2023-10-02T12:22:20.162" v="3" actId="47"/>
        <pc:sldMkLst>
          <pc:docMk/>
          <pc:sldMk cId="4288001336" sldId="405"/>
        </pc:sldMkLst>
      </pc:sldChg>
      <pc:sldChg chg="del">
        <pc:chgData name="Hoang Dang Nguyen" userId="1de6b3a7-5191-4a0c-8968-b8f905305e1d" providerId="ADAL" clId="{CA864B57-2345-4295-9CEA-04E7975C1BB1}" dt="2023-10-02T12:22:21.106" v="4" actId="47"/>
        <pc:sldMkLst>
          <pc:docMk/>
          <pc:sldMk cId="1233194692" sldId="406"/>
        </pc:sldMkLst>
      </pc:sldChg>
      <pc:sldChg chg="del">
        <pc:chgData name="Hoang Dang Nguyen" userId="1de6b3a7-5191-4a0c-8968-b8f905305e1d" providerId="ADAL" clId="{CA864B57-2345-4295-9CEA-04E7975C1BB1}" dt="2023-10-02T12:22:06.895" v="0" actId="47"/>
        <pc:sldMkLst>
          <pc:docMk/>
          <pc:sldMk cId="290787176" sldId="408"/>
        </pc:sldMkLst>
      </pc:sldChg>
    </pc:docChg>
  </pc:docChgLst>
  <pc:docChgLst>
    <pc:chgData name="Hoang Dang Nguyen" userId="1de6b3a7-5191-4a0c-8968-b8f905305e1d" providerId="ADAL" clId="{5DF5C864-30D2-4468-A82F-233504C09182}"/>
    <pc:docChg chg="modSld modMainMaster">
      <pc:chgData name="Hoang Dang Nguyen" userId="1de6b3a7-5191-4a0c-8968-b8f905305e1d" providerId="ADAL" clId="{5DF5C864-30D2-4468-A82F-233504C09182}" dt="2023-09-20T13:25:19.967" v="0"/>
      <pc:docMkLst>
        <pc:docMk/>
      </pc:docMkLst>
      <pc:sldChg chg="modSp">
        <pc:chgData name="Hoang Dang Nguyen" userId="1de6b3a7-5191-4a0c-8968-b8f905305e1d" providerId="ADAL" clId="{5DF5C864-30D2-4468-A82F-233504C09182}" dt="2023-09-20T13:25:19.967" v="0"/>
        <pc:sldMkLst>
          <pc:docMk/>
          <pc:sldMk cId="3661340027" sldId="256"/>
        </pc:sldMkLst>
        <pc:spChg chg="mod">
          <ac:chgData name="Hoang Dang Nguyen" userId="1de6b3a7-5191-4a0c-8968-b8f905305e1d" providerId="ADAL" clId="{5DF5C864-30D2-4468-A82F-233504C09182}" dt="2023-09-20T13:25:19.967" v="0"/>
          <ac:spMkLst>
            <pc:docMk/>
            <pc:sldMk cId="3661340027" sldId="256"/>
            <ac:spMk id="4" creationId="{F7F435BA-7D13-2A2A-3218-88D775370155}"/>
          </ac:spMkLst>
        </pc:spChg>
        <pc:spChg chg="mod">
          <ac:chgData name="Hoang Dang Nguyen" userId="1de6b3a7-5191-4a0c-8968-b8f905305e1d" providerId="ADAL" clId="{5DF5C864-30D2-4468-A82F-233504C09182}" dt="2023-09-20T13:25:19.967" v="0"/>
          <ac:spMkLst>
            <pc:docMk/>
            <pc:sldMk cId="3661340027" sldId="256"/>
            <ac:spMk id="5" creationId="{D5520C09-344C-5086-48D5-55B49BD92B42}"/>
          </ac:spMkLst>
        </pc:spChg>
        <pc:spChg chg="mod">
          <ac:chgData name="Hoang Dang Nguyen" userId="1de6b3a7-5191-4a0c-8968-b8f905305e1d" providerId="ADAL" clId="{5DF5C864-30D2-4468-A82F-233504C09182}" dt="2023-09-20T13:25:19.967" v="0"/>
          <ac:spMkLst>
            <pc:docMk/>
            <pc:sldMk cId="3661340027" sldId="256"/>
            <ac:spMk id="6" creationId="{5E33CEC2-4CCC-CBE6-2D77-B35CDDBE7A37}"/>
          </ac:spMkLst>
        </pc:spChg>
      </pc:sldChg>
      <pc:sldMasterChg chg="modSp modSldLayout">
        <pc:chgData name="Hoang Dang Nguyen" userId="1de6b3a7-5191-4a0c-8968-b8f905305e1d" providerId="ADAL" clId="{5DF5C864-30D2-4468-A82F-233504C09182}" dt="2023-09-20T13:25:19.967" v="0"/>
        <pc:sldMasterMkLst>
          <pc:docMk/>
          <pc:sldMasterMk cId="1297012552" sldId="2147483650"/>
        </pc:sldMasterMkLst>
        <pc:spChg chg="mod">
          <ac:chgData name="Hoang Dang Nguyen" userId="1de6b3a7-5191-4a0c-8968-b8f905305e1d" providerId="ADAL" clId="{5DF5C864-30D2-4468-A82F-233504C09182}" dt="2023-09-20T13:25:19.967" v="0"/>
          <ac:spMkLst>
            <pc:docMk/>
            <pc:sldMasterMk cId="1297012552" sldId="2147483650"/>
            <ac:spMk id="4" creationId="{120753DE-CDF2-3A70-F374-C39104479BA5}"/>
          </ac:spMkLst>
        </pc:spChg>
        <pc:spChg chg="mod">
          <ac:chgData name="Hoang Dang Nguyen" userId="1de6b3a7-5191-4a0c-8968-b8f905305e1d" providerId="ADAL" clId="{5DF5C864-30D2-4468-A82F-233504C09182}" dt="2023-09-20T13:25:19.967" v="0"/>
          <ac:spMkLst>
            <pc:docMk/>
            <pc:sldMasterMk cId="1297012552" sldId="2147483650"/>
            <ac:spMk id="6" creationId="{8C428B4E-29EA-F6CE-AB70-F9447AE6A863}"/>
          </ac:spMkLst>
        </pc:spChg>
        <pc:spChg chg="mod">
          <ac:chgData name="Hoang Dang Nguyen" userId="1de6b3a7-5191-4a0c-8968-b8f905305e1d" providerId="ADAL" clId="{5DF5C864-30D2-4468-A82F-233504C09182}" dt="2023-09-20T13:25:19.967" v="0"/>
          <ac:spMkLst>
            <pc:docMk/>
            <pc:sldMasterMk cId="1297012552" sldId="2147483650"/>
            <ac:spMk id="1026" creationId="{33E9FF1B-67D2-3290-BB63-5D347C50FA88}"/>
          </ac:spMkLst>
        </pc:spChg>
        <pc:spChg chg="mod">
          <ac:chgData name="Hoang Dang Nguyen" userId="1de6b3a7-5191-4a0c-8968-b8f905305e1d" providerId="ADAL" clId="{5DF5C864-30D2-4468-A82F-233504C09182}" dt="2023-09-20T13:25:19.967" v="0"/>
          <ac:spMkLst>
            <pc:docMk/>
            <pc:sldMasterMk cId="1297012552" sldId="2147483650"/>
            <ac:spMk id="1027" creationId="{E5FF2184-C087-A594-151D-0BF63EBA5DDC}"/>
          </ac:spMkLst>
        </pc:spChg>
        <pc:sldLayoutChg chg="modSp">
          <pc:chgData name="Hoang Dang Nguyen" userId="1de6b3a7-5191-4a0c-8968-b8f905305e1d" providerId="ADAL" clId="{5DF5C864-30D2-4468-A82F-233504C09182}" dt="2023-09-20T13:25:19.967" v="0"/>
          <pc:sldLayoutMkLst>
            <pc:docMk/>
            <pc:sldMasterMk cId="1297012552" sldId="2147483650"/>
            <pc:sldLayoutMk cId="2704473638" sldId="2147483651"/>
          </pc:sldLayoutMkLst>
          <pc:spChg chg="mod">
            <ac:chgData name="Hoang Dang Nguyen" userId="1de6b3a7-5191-4a0c-8968-b8f905305e1d" providerId="ADAL" clId="{5DF5C864-30D2-4468-A82F-233504C09182}" dt="2023-09-20T13:25:19.967" v="0"/>
            <ac:spMkLst>
              <pc:docMk/>
              <pc:sldMasterMk cId="1297012552" sldId="2147483650"/>
              <pc:sldLayoutMk cId="2704473638" sldId="214748365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4" creationId="{03BF8CE1-620C-8EF8-80A0-01FDC5668FFD}"/>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5" creationId="{2E7C71EF-7BE2-E495-ED93-2F86E2F0DC9F}"/>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670981451" sldId="2147483652"/>
          </pc:sldLayoutMkLst>
          <pc:spChg chg="mod">
            <ac:chgData name="Hoang Dang Nguyen" userId="1de6b3a7-5191-4a0c-8968-b8f905305e1d" providerId="ADAL" clId="{5DF5C864-30D2-4468-A82F-233504C09182}" dt="2023-09-20T13:25:19.967" v="0"/>
            <ac:spMkLst>
              <pc:docMk/>
              <pc:sldMasterMk cId="1297012552" sldId="2147483650"/>
              <pc:sldLayoutMk cId="670981451" sldId="2147483652"/>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670981451" sldId="2147483652"/>
              <ac:spMk id="5" creationId="{187DF35D-8F8B-031B-ED97-C527A0C661F3}"/>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047955019" sldId="2147483653"/>
          </pc:sldLayoutMkLst>
          <pc:spChg chg="mod">
            <ac:chgData name="Hoang Dang Nguyen" userId="1de6b3a7-5191-4a0c-8968-b8f905305e1d" providerId="ADAL" clId="{5DF5C864-30D2-4468-A82F-233504C09182}" dt="2023-09-20T13:25:19.967" v="0"/>
            <ac:spMkLst>
              <pc:docMk/>
              <pc:sldMasterMk cId="1297012552" sldId="2147483650"/>
              <pc:sldLayoutMk cId="1047955019" sldId="2147483653"/>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047955019" sldId="2147483653"/>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098441978" sldId="2147483654"/>
          </pc:sldLayoutMkLst>
          <pc:spChg chg="mod">
            <ac:chgData name="Hoang Dang Nguyen" userId="1de6b3a7-5191-4a0c-8968-b8f905305e1d" providerId="ADAL" clId="{5DF5C864-30D2-4468-A82F-233504C09182}" dt="2023-09-20T13:25:19.967" v="0"/>
            <ac:spMkLst>
              <pc:docMk/>
              <pc:sldMasterMk cId="1297012552" sldId="2147483650"/>
              <pc:sldLayoutMk cId="3098441978" sldId="2147483654"/>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098441978" sldId="2147483654"/>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04693733" sldId="2147483655"/>
          </pc:sldLayoutMkLst>
          <pc:spChg chg="mod">
            <ac:chgData name="Hoang Dang Nguyen" userId="1de6b3a7-5191-4a0c-8968-b8f905305e1d" providerId="ADAL" clId="{5DF5C864-30D2-4468-A82F-233504C09182}" dt="2023-09-20T13:25:19.967" v="0"/>
            <ac:spMkLst>
              <pc:docMk/>
              <pc:sldMasterMk cId="1297012552" sldId="2147483650"/>
              <pc:sldLayoutMk cId="704693733" sldId="214748365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4"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5"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6"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789567457" sldId="2147483658"/>
          </pc:sldLayoutMkLst>
          <pc:spChg chg="mod">
            <ac:chgData name="Hoang Dang Nguyen" userId="1de6b3a7-5191-4a0c-8968-b8f905305e1d" providerId="ADAL" clId="{5DF5C864-30D2-4468-A82F-233504C09182}" dt="2023-09-20T13:25:19.967" v="0"/>
            <ac:spMkLst>
              <pc:docMk/>
              <pc:sldMasterMk cId="1297012552" sldId="2147483650"/>
              <pc:sldLayoutMk cId="1789567457" sldId="2147483658"/>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539240596" sldId="2147483659"/>
          </pc:sldLayoutMkLst>
          <pc:spChg chg="mod">
            <ac:chgData name="Hoang Dang Nguyen" userId="1de6b3a7-5191-4a0c-8968-b8f905305e1d" providerId="ADAL" clId="{5DF5C864-30D2-4468-A82F-233504C09182}" dt="2023-09-20T13:25:19.967" v="0"/>
            <ac:spMkLst>
              <pc:docMk/>
              <pc:sldMasterMk cId="1297012552" sldId="2147483650"/>
              <pc:sldLayoutMk cId="1539240596" sldId="2147483659"/>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192073434" sldId="2147483661"/>
          </pc:sldLayoutMkLst>
          <pc:spChg chg="mod">
            <ac:chgData name="Hoang Dang Nguyen" userId="1de6b3a7-5191-4a0c-8968-b8f905305e1d" providerId="ADAL" clId="{5DF5C864-30D2-4468-A82F-233504C09182}" dt="2023-09-20T13:25:19.967" v="0"/>
            <ac:spMkLst>
              <pc:docMk/>
              <pc:sldMasterMk cId="1297012552" sldId="2147483650"/>
              <pc:sldLayoutMk cId="4192073434" sldId="214748366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192073434" sldId="2147483661"/>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7194917" sldId="2147483667"/>
          </pc:sldLayoutMkLst>
          <pc:spChg chg="mod">
            <ac:chgData name="Hoang Dang Nguyen" userId="1de6b3a7-5191-4a0c-8968-b8f905305e1d" providerId="ADAL" clId="{5DF5C864-30D2-4468-A82F-233504C09182}" dt="2023-09-20T13:25:19.967" v="0"/>
            <ac:spMkLst>
              <pc:docMk/>
              <pc:sldMasterMk cId="1297012552" sldId="2147483650"/>
              <pc:sldLayoutMk cId="77194917" sldId="214748366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7194917" sldId="214748366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103775201" sldId="2147483669"/>
          </pc:sldLayoutMkLst>
          <pc:spChg chg="mod">
            <ac:chgData name="Hoang Dang Nguyen" userId="1de6b3a7-5191-4a0c-8968-b8f905305e1d" providerId="ADAL" clId="{5DF5C864-30D2-4468-A82F-233504C09182}" dt="2023-09-20T13:25:19.967" v="0"/>
            <ac:spMkLst>
              <pc:docMk/>
              <pc:sldMasterMk cId="1297012552" sldId="2147483650"/>
              <pc:sldLayoutMk cId="3103775201" sldId="214748366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103775201" sldId="214748366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047460266" sldId="2147483671"/>
          </pc:sldLayoutMkLst>
          <pc:spChg chg="mod">
            <ac:chgData name="Hoang Dang Nguyen" userId="1de6b3a7-5191-4a0c-8968-b8f905305e1d" providerId="ADAL" clId="{5DF5C864-30D2-4468-A82F-233504C09182}" dt="2023-09-20T13:25:19.967" v="0"/>
            <ac:spMkLst>
              <pc:docMk/>
              <pc:sldMasterMk cId="1297012552" sldId="2147483650"/>
              <pc:sldLayoutMk cId="4047460266" sldId="214748367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047460266" sldId="2147483671"/>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115292161" sldId="2147483673"/>
          </pc:sldLayoutMkLst>
          <pc:spChg chg="mod">
            <ac:chgData name="Hoang Dang Nguyen" userId="1de6b3a7-5191-4a0c-8968-b8f905305e1d" providerId="ADAL" clId="{5DF5C864-30D2-4468-A82F-233504C09182}" dt="2023-09-20T13:25:19.967" v="0"/>
            <ac:spMkLst>
              <pc:docMk/>
              <pc:sldMasterMk cId="1297012552" sldId="2147483650"/>
              <pc:sldLayoutMk cId="1115292161" sldId="2147483673"/>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115292161" sldId="2147483673"/>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829623015" sldId="2147483675"/>
          </pc:sldLayoutMkLst>
          <pc:spChg chg="mod">
            <ac:chgData name="Hoang Dang Nguyen" userId="1de6b3a7-5191-4a0c-8968-b8f905305e1d" providerId="ADAL" clId="{5DF5C864-30D2-4468-A82F-233504C09182}" dt="2023-09-20T13:25:19.967" v="0"/>
            <ac:spMkLst>
              <pc:docMk/>
              <pc:sldMasterMk cId="1297012552" sldId="2147483650"/>
              <pc:sldLayoutMk cId="2829623015" sldId="214748367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829623015" sldId="2147483675"/>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940630683" sldId="2147483677"/>
          </pc:sldLayoutMkLst>
          <pc:spChg chg="mod">
            <ac:chgData name="Hoang Dang Nguyen" userId="1de6b3a7-5191-4a0c-8968-b8f905305e1d" providerId="ADAL" clId="{5DF5C864-30D2-4468-A82F-233504C09182}" dt="2023-09-20T13:25:19.967" v="0"/>
            <ac:spMkLst>
              <pc:docMk/>
              <pc:sldMasterMk cId="1297012552" sldId="2147483650"/>
              <pc:sldLayoutMk cId="2940630683" sldId="214748367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940630683" sldId="214748367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76128282" sldId="2147483679"/>
          </pc:sldLayoutMkLst>
          <pc:spChg chg="mod">
            <ac:chgData name="Hoang Dang Nguyen" userId="1de6b3a7-5191-4a0c-8968-b8f905305e1d" providerId="ADAL" clId="{5DF5C864-30D2-4468-A82F-233504C09182}" dt="2023-09-20T13:25:19.967" v="0"/>
            <ac:spMkLst>
              <pc:docMk/>
              <pc:sldMasterMk cId="1297012552" sldId="2147483650"/>
              <pc:sldLayoutMk cId="376128282" sldId="214748367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76128282" sldId="2147483679"/>
              <ac:spMk id="4"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D6328-E28E-4C93-B3C7-B7F631943A93}" type="datetimeFigureOut">
              <a:rPr lang="en-GB" smtClean="0"/>
              <a:t>02/10/2023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5397A7-8CE3-4802-96CA-82AA1E29CA12}" type="slidenum">
              <a:rPr lang="en-GB" smtClean="0"/>
              <a:t>‹#›</a:t>
            </a:fld>
            <a:endParaRPr lang="en-GB"/>
          </a:p>
        </p:txBody>
      </p:sp>
    </p:spTree>
    <p:extLst>
      <p:ext uri="{BB962C8B-B14F-4D97-AF65-F5344CB8AC3E}">
        <p14:creationId xmlns:p14="http://schemas.microsoft.com/office/powerpoint/2010/main" val="3124643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DA81B656-4F6F-4380-9B96-A3079360A83B}" type="slidenum">
              <a:rPr lang="en-GB" altLang="en-US" smtClean="0"/>
              <a:pPr>
                <a:defRPr/>
              </a:pPr>
              <a:t>1</a:t>
            </a:fld>
            <a:endParaRPr lang="en-GB" altLang="en-US"/>
          </a:p>
        </p:txBody>
      </p:sp>
    </p:spTree>
    <p:extLst>
      <p:ext uri="{BB962C8B-B14F-4D97-AF65-F5344CB8AC3E}">
        <p14:creationId xmlns:p14="http://schemas.microsoft.com/office/powerpoint/2010/main" val="35293254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DA81B656-4F6F-4380-9B96-A3079360A83B}" type="slidenum">
              <a:rPr lang="en-GB" altLang="en-US" smtClean="0"/>
              <a:pPr>
                <a:defRPr/>
              </a:pPr>
              <a:t>3</a:t>
            </a:fld>
            <a:endParaRPr lang="en-GB" altLang="en-US"/>
          </a:p>
        </p:txBody>
      </p:sp>
    </p:spTree>
    <p:extLst>
      <p:ext uri="{BB962C8B-B14F-4D97-AF65-F5344CB8AC3E}">
        <p14:creationId xmlns:p14="http://schemas.microsoft.com/office/powerpoint/2010/main" val="38571362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https://www.youtube.com/watch?v=ibrxIP0H84M</a:t>
            </a:r>
          </a:p>
          <a:p>
            <a:r>
              <a:rPr lang="en-GB" dirty="0"/>
              <a:t>1:47</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F0F0F"/>
                </a:solidFill>
                <a:effectLst/>
                <a:latin typeface="YouTube Sans"/>
              </a:rPr>
              <a:t>What is Strategy?</a:t>
            </a:r>
          </a:p>
          <a:p>
            <a:endParaRPr lang="en-GB" dirty="0"/>
          </a:p>
        </p:txBody>
      </p:sp>
      <p:sp>
        <p:nvSpPr>
          <p:cNvPr id="4" name="Slide Number Placeholder 3"/>
          <p:cNvSpPr>
            <a:spLocks noGrp="1"/>
          </p:cNvSpPr>
          <p:nvPr>
            <p:ph type="sldNum" sz="quarter" idx="5"/>
          </p:nvPr>
        </p:nvSpPr>
        <p:spPr/>
        <p:txBody>
          <a:bodyPr/>
          <a:lstStyle/>
          <a:p>
            <a:fld id="{855397A7-8CE3-4802-96CA-82AA1E29CA12}" type="slidenum">
              <a:rPr lang="en-GB" smtClean="0"/>
              <a:t>4</a:t>
            </a:fld>
            <a:endParaRPr lang="en-GB"/>
          </a:p>
        </p:txBody>
      </p:sp>
    </p:spTree>
    <p:extLst>
      <p:ext uri="{BB962C8B-B14F-4D97-AF65-F5344CB8AC3E}">
        <p14:creationId xmlns:p14="http://schemas.microsoft.com/office/powerpoint/2010/main" val="22511149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22165820-782E-D596-59A2-F870F90932BF}"/>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7D77E2EF-E95A-8EA5-A528-56494B53E8A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dirty="0">
                <a:cs typeface="Arial" panose="020B0604020202020204" pitchFamily="34" charset="0"/>
              </a:rPr>
              <a:t>Strategic management </a:t>
            </a:r>
            <a:r>
              <a:rPr lang="en-US" altLang="en-US" dirty="0">
                <a:cs typeface="Arial" panose="020B0604020202020204" pitchFamily="34" charset="0"/>
              </a:rPr>
              <a:t>is what managers do to develop the organization’s strategies. It’s an important task involving all the basic management functions—planning, organizing, leading, and controlling. What are an organization’s </a:t>
            </a:r>
            <a:r>
              <a:rPr lang="en-US" altLang="en-US" b="1" dirty="0">
                <a:cs typeface="Arial" panose="020B0604020202020204" pitchFamily="34" charset="0"/>
              </a:rPr>
              <a:t>strategies</a:t>
            </a:r>
            <a:r>
              <a:rPr lang="en-US" altLang="en-US" dirty="0">
                <a:cs typeface="Arial" panose="020B0604020202020204" pitchFamily="34" charset="0"/>
              </a:rPr>
              <a:t>? They’re the plans for how the organization will do whatever it’s in business to do, how it will compete successfully, and how it will attract and satisfy its customers in order to achieve its goals. </a:t>
            </a:r>
          </a:p>
          <a:p>
            <a:pPr eaLnBrk="1" hangingPunct="1"/>
            <a:endParaRPr lang="en-US" altLang="en-US" dirty="0">
              <a:cs typeface="Arial" panose="020B0604020202020204" pitchFamily="34" charset="0"/>
            </a:endParaRPr>
          </a:p>
          <a:p>
            <a:pPr eaLnBrk="1" hangingPunct="1"/>
            <a:r>
              <a:rPr lang="en-US" altLang="en-US" dirty="0">
                <a:cs typeface="Arial" panose="020B0604020202020204" pitchFamily="34" charset="0"/>
              </a:rPr>
              <a:t>One term often used in strategic management is </a:t>
            </a:r>
            <a:r>
              <a:rPr lang="en-US" altLang="en-US" b="1" dirty="0">
                <a:cs typeface="Arial" panose="020B0604020202020204" pitchFamily="34" charset="0"/>
              </a:rPr>
              <a:t>business model</a:t>
            </a:r>
            <a:r>
              <a:rPr lang="en-US" altLang="en-US" dirty="0">
                <a:cs typeface="Arial" panose="020B0604020202020204" pitchFamily="34" charset="0"/>
              </a:rPr>
              <a:t>, which simply is how a company is going to make money. It focuses on two things: (1) whether customers will value what the company is providing and (2) whether the company can make any money doing that.</a:t>
            </a:r>
          </a:p>
        </p:txBody>
      </p:sp>
      <p:sp>
        <p:nvSpPr>
          <p:cNvPr id="10244" name="Slide Number Placeholder 3">
            <a:extLst>
              <a:ext uri="{FF2B5EF4-FFF2-40B4-BE49-F238E27FC236}">
                <a16:creationId xmlns:a16="http://schemas.microsoft.com/office/drawing/2014/main" id="{EB7454CA-DC16-6E88-C270-1A8729F6423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A9DFB14-8B2A-4B2B-BBF8-413465CE1E97}" type="slidenum">
              <a:rPr lang="en-GB" altLang="en-US" smtClean="0">
                <a:latin typeface="Verdana" panose="020B0604030504040204" pitchFamily="34" charset="0"/>
              </a:rPr>
              <a:pPr/>
              <a:t>5</a:t>
            </a:fld>
            <a:endParaRPr lang="en-GB"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7FBFB237-3DAA-1837-227E-2BED7DFEF16C}"/>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A7B3FAD4-F223-5391-92FB-E93059B4FB9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What is your favourite organisation? (McDonald? Google? Tesla?) What are their vision and mission. Do you like them? Do you want to work with them or for them, given their current vision and mission statements?</a:t>
            </a:r>
          </a:p>
        </p:txBody>
      </p:sp>
      <p:sp>
        <p:nvSpPr>
          <p:cNvPr id="13316" name="Slide Number Placeholder 3">
            <a:extLst>
              <a:ext uri="{FF2B5EF4-FFF2-40B4-BE49-F238E27FC236}">
                <a16:creationId xmlns:a16="http://schemas.microsoft.com/office/drawing/2014/main" id="{67DA950B-8F09-2896-636F-BD74439C2A5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476B57-EB82-41A2-96A3-EF586CA50061}" type="slidenum">
              <a:rPr lang="en-GB" altLang="en-US" smtClean="0">
                <a:latin typeface="Verdana" panose="020B0604030504040204" pitchFamily="34" charset="0"/>
              </a:rPr>
              <a:pPr/>
              <a:t>7</a:t>
            </a:fld>
            <a:endParaRPr lang="en-GB"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1186C073-CB3B-0B02-A8BD-844B6C18CE7E}"/>
              </a:ext>
            </a:extLst>
          </p:cNvPr>
          <p:cNvSpPr>
            <a:spLocks noGrp="1" noRot="1" noChangeAspect="1" noChangeArrowheads="1" noTextEdit="1"/>
          </p:cNvSpPr>
          <p:nvPr>
            <p:ph type="sldImg"/>
          </p:nvPr>
        </p:nvSpPr>
        <p:spPr>
          <a:ln/>
        </p:spPr>
      </p:sp>
      <p:sp>
        <p:nvSpPr>
          <p:cNvPr id="15363" name="Notes Placeholder 2">
            <a:extLst>
              <a:ext uri="{FF2B5EF4-FFF2-40B4-BE49-F238E27FC236}">
                <a16:creationId xmlns:a16="http://schemas.microsoft.com/office/drawing/2014/main" id="{27A3887F-14BB-F2B1-8C1B-0F8014AB2AC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Or “What should be done” (take opportunities, avoid/transform threats)</a:t>
            </a:r>
          </a:p>
        </p:txBody>
      </p:sp>
      <p:sp>
        <p:nvSpPr>
          <p:cNvPr id="15364" name="Slide Number Placeholder 3">
            <a:extLst>
              <a:ext uri="{FF2B5EF4-FFF2-40B4-BE49-F238E27FC236}">
                <a16:creationId xmlns:a16="http://schemas.microsoft.com/office/drawing/2014/main" id="{A71C0EA5-06EC-2132-99EF-33AA9FB9019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DFC8B60-1F52-425A-9E56-024A3B299FF2}" type="slidenum">
              <a:rPr lang="en-GB" altLang="en-US" smtClean="0">
                <a:latin typeface="Verdana" panose="020B0604030504040204" pitchFamily="34" charset="0"/>
              </a:rPr>
              <a:pPr/>
              <a:t>8</a:t>
            </a:fld>
            <a:endParaRPr lang="en-GB"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C9AE8F59-F14E-B36E-0415-F0F50165E3FD}"/>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A25FDB8B-F570-6D76-A86D-A92FC32E3A9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Or “What could be done” (capitalise on / build strengths, alleviate/remedy weaknesses)</a:t>
            </a:r>
          </a:p>
        </p:txBody>
      </p:sp>
      <p:sp>
        <p:nvSpPr>
          <p:cNvPr id="17412" name="Slide Number Placeholder 3">
            <a:extLst>
              <a:ext uri="{FF2B5EF4-FFF2-40B4-BE49-F238E27FC236}">
                <a16:creationId xmlns:a16="http://schemas.microsoft.com/office/drawing/2014/main" id="{1984E276-76A0-BCF5-8F79-A2E205F8778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FF0295A-B3C5-4F74-9151-5E22656191C7}" type="slidenum">
              <a:rPr lang="en-GB" altLang="en-US" smtClean="0">
                <a:latin typeface="Verdana" panose="020B0604030504040204" pitchFamily="34" charset="0"/>
              </a:rPr>
              <a:pPr/>
              <a:t>9</a:t>
            </a:fld>
            <a:endParaRPr lang="en-GB"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https://www.youtube.com/watch?v=ZwFyASop8nc</a:t>
            </a:r>
          </a:p>
          <a:p>
            <a:r>
              <a:rPr lang="en-GB" dirty="0"/>
              <a:t>3:01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F0F0F"/>
                </a:solidFill>
                <a:effectLst/>
                <a:latin typeface="YouTube Sans"/>
              </a:rPr>
              <a:t>Ethics Case Study: It was Just a Careless Mistake</a:t>
            </a:r>
          </a:p>
          <a:p>
            <a:endParaRPr lang="en-GB" dirty="0"/>
          </a:p>
        </p:txBody>
      </p:sp>
      <p:sp>
        <p:nvSpPr>
          <p:cNvPr id="4" name="Slide Number Placeholder 3"/>
          <p:cNvSpPr>
            <a:spLocks noGrp="1"/>
          </p:cNvSpPr>
          <p:nvPr>
            <p:ph type="sldNum" sz="quarter" idx="5"/>
          </p:nvPr>
        </p:nvSpPr>
        <p:spPr/>
        <p:txBody>
          <a:bodyPr/>
          <a:lstStyle/>
          <a:p>
            <a:fld id="{855397A7-8CE3-4802-96CA-82AA1E29CA12}" type="slidenum">
              <a:rPr lang="en-GB" smtClean="0"/>
              <a:t>12</a:t>
            </a:fld>
            <a:endParaRPr lang="en-GB"/>
          </a:p>
        </p:txBody>
      </p:sp>
    </p:spTree>
    <p:extLst>
      <p:ext uri="{BB962C8B-B14F-4D97-AF65-F5344CB8AC3E}">
        <p14:creationId xmlns:p14="http://schemas.microsoft.com/office/powerpoint/2010/main" val="772869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D9E04128-A8BC-3A7D-55B8-183CDFDAB808}"/>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406E9CED-E8D4-6171-5DE1-2B4EAD360A0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Which view do you agree, and why?</a:t>
            </a:r>
          </a:p>
        </p:txBody>
      </p:sp>
      <p:sp>
        <p:nvSpPr>
          <p:cNvPr id="24580" name="Slide Number Placeholder 3">
            <a:extLst>
              <a:ext uri="{FF2B5EF4-FFF2-40B4-BE49-F238E27FC236}">
                <a16:creationId xmlns:a16="http://schemas.microsoft.com/office/drawing/2014/main" id="{BB974173-4323-D26D-188A-885A17754D2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7E6C823-9C31-435A-B235-C4FF4D4E36F0}" type="slidenum">
              <a:rPr lang="en-GB" altLang="en-US" smtClean="0">
                <a:latin typeface="Verdana" panose="020B0604030504040204" pitchFamily="34" charset="0"/>
              </a:rPr>
              <a:pPr/>
              <a:t>16</a:t>
            </a:fld>
            <a:endParaRPr lang="en-GB" altLang="en-US">
              <a:latin typeface="Verdana" panose="020B060403050404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F0F0F"/>
                </a:solidFill>
                <a:effectLst/>
                <a:latin typeface="YouTube Sans"/>
              </a:rPr>
              <a:t>Edward Snowden: The Ethics of Whistleblowing - Hero or Traitor?</a:t>
            </a:r>
          </a:p>
          <a:p>
            <a:r>
              <a:rPr lang="en-GB" dirty="0"/>
              <a:t>3:29</a:t>
            </a:r>
          </a:p>
          <a:p>
            <a:endParaRPr lang="en-GB" dirty="0"/>
          </a:p>
        </p:txBody>
      </p:sp>
      <p:sp>
        <p:nvSpPr>
          <p:cNvPr id="4" name="Slide Number Placeholder 3"/>
          <p:cNvSpPr>
            <a:spLocks noGrp="1"/>
          </p:cNvSpPr>
          <p:nvPr>
            <p:ph type="sldNum" sz="quarter" idx="5"/>
          </p:nvPr>
        </p:nvSpPr>
        <p:spPr/>
        <p:txBody>
          <a:bodyPr/>
          <a:lstStyle/>
          <a:p>
            <a:fld id="{855397A7-8CE3-4802-96CA-82AA1E29CA12}" type="slidenum">
              <a:rPr lang="en-GB" smtClean="0"/>
              <a:t>20</a:t>
            </a:fld>
            <a:endParaRPr lang="en-GB"/>
          </a:p>
        </p:txBody>
      </p:sp>
    </p:spTree>
    <p:extLst>
      <p:ext uri="{BB962C8B-B14F-4D97-AF65-F5344CB8AC3E}">
        <p14:creationId xmlns:p14="http://schemas.microsoft.com/office/powerpoint/2010/main" val="15238501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example, some strengths of Apple are mentioned.</a:t>
            </a:r>
          </a:p>
        </p:txBody>
      </p:sp>
      <p:sp>
        <p:nvSpPr>
          <p:cNvPr id="4" name="Slide Number Placeholder 3"/>
          <p:cNvSpPr>
            <a:spLocks noGrp="1"/>
          </p:cNvSpPr>
          <p:nvPr>
            <p:ph type="sldNum" sz="quarter" idx="5"/>
          </p:nvPr>
        </p:nvSpPr>
        <p:spPr/>
        <p:txBody>
          <a:bodyPr/>
          <a:lstStyle/>
          <a:p>
            <a:fld id="{855397A7-8CE3-4802-96CA-82AA1E29CA12}" type="slidenum">
              <a:rPr lang="en-GB" smtClean="0"/>
              <a:t>22</a:t>
            </a:fld>
            <a:endParaRPr lang="en-GB"/>
          </a:p>
        </p:txBody>
      </p:sp>
    </p:spTree>
    <p:extLst>
      <p:ext uri="{BB962C8B-B14F-4D97-AF65-F5344CB8AC3E}">
        <p14:creationId xmlns:p14="http://schemas.microsoft.com/office/powerpoint/2010/main" val="39166120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ibrxIP0H84M?feature=oembed" TargetMode="Externa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ZwFyASop8nc?feature=oembed" TargetMode="External"/><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57sPn6pQzUM?feature=oembed" TargetMode="External"/><Relationship Id="rId4" Type="http://schemas.openxmlformats.org/officeDocument/2006/relationships/image" Target="../media/image10.jpeg"/></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uk.finance.yahoo.com/news/business-guru-scott-galloway-touts-183602039.html"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23.xml.rels><?xml version="1.0" encoding="UTF-8" standalone="yes"?>
<Relationships xmlns="http://schemas.openxmlformats.org/package/2006/relationships"><Relationship Id="rId2" Type="http://schemas.openxmlformats.org/officeDocument/2006/relationships/hyperlink" Target="https://citt.ufl.edu/resources/the-learning-process/designing-the-learning-experience/blooms-taxonomy/"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F61E5988-1A50-20E1-9AFB-2B662FB9D26C}"/>
              </a:ext>
            </a:extLst>
          </p:cNvPr>
          <p:cNvSpPr>
            <a:spLocks noGrp="1"/>
          </p:cNvSpPr>
          <p:nvPr>
            <p:ph type="ctrTitle"/>
          </p:nvPr>
        </p:nvSpPr>
        <p:spPr>
          <a:xfrm>
            <a:off x="2555875" y="3060700"/>
            <a:ext cx="4392613" cy="936625"/>
          </a:xfrm>
        </p:spPr>
        <p:txBody>
          <a:bodyPr/>
          <a:lstStyle/>
          <a:p>
            <a:r>
              <a:rPr lang="en-GB" altLang="en-US" b="1"/>
              <a:t>LCBB4003</a:t>
            </a:r>
          </a:p>
        </p:txBody>
      </p:sp>
      <p:sp>
        <p:nvSpPr>
          <p:cNvPr id="6147" name="Title 1">
            <a:extLst>
              <a:ext uri="{FF2B5EF4-FFF2-40B4-BE49-F238E27FC236}">
                <a16:creationId xmlns:a16="http://schemas.microsoft.com/office/drawing/2014/main" id="{8C472611-E65F-0272-3A50-E31BDDC0C4D6}"/>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a:p>
        </p:txBody>
      </p:sp>
      <p:sp>
        <p:nvSpPr>
          <p:cNvPr id="6148" name="TextBox 1">
            <a:extLst>
              <a:ext uri="{FF2B5EF4-FFF2-40B4-BE49-F238E27FC236}">
                <a16:creationId xmlns:a16="http://schemas.microsoft.com/office/drawing/2014/main" id="{C64CE26C-19DF-DD02-25E2-9D118F6A26BC}"/>
              </a:ext>
            </a:extLst>
          </p:cNvPr>
          <p:cNvSpPr txBox="1">
            <a:spLocks noChangeArrowheads="1"/>
          </p:cNvSpPr>
          <p:nvPr/>
        </p:nvSpPr>
        <p:spPr bwMode="auto">
          <a:xfrm>
            <a:off x="250825" y="3962400"/>
            <a:ext cx="5184775" cy="181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FFFF00"/>
                </a:solidFill>
                <a:latin typeface="Arial" panose="020B0604020202020204" pitchFamily="34" charset="0"/>
              </a:rPr>
              <a:t>Week 2: Session 1: LECTURE</a:t>
            </a:r>
          </a:p>
          <a:p>
            <a:pPr>
              <a:spcBef>
                <a:spcPct val="0"/>
              </a:spcBef>
              <a:buFontTx/>
              <a:buNone/>
            </a:pPr>
            <a:r>
              <a:rPr lang="en-GB" altLang="en-US" sz="2800" b="1" dirty="0">
                <a:solidFill>
                  <a:srgbClr val="FFFF00"/>
                </a:solidFill>
                <a:latin typeface="Arial" panose="020B0604020202020204" pitchFamily="34" charset="0"/>
              </a:rPr>
              <a:t>Strategic management, ethics, </a:t>
            </a:r>
            <a:r>
              <a:rPr lang="en-GB" altLang="en-US" sz="2800" b="1">
                <a:solidFill>
                  <a:srgbClr val="FFFF00"/>
                </a:solidFill>
                <a:latin typeface="Arial" panose="020B0604020202020204" pitchFamily="34" charset="0"/>
              </a:rPr>
              <a:t>and corporate social responsibility (CSR).</a:t>
            </a:r>
            <a:endParaRPr lang="en-GB" altLang="en-US" sz="2800" b="1" dirty="0">
              <a:solidFill>
                <a:srgbClr val="FFFF00"/>
              </a:solidFill>
              <a:latin typeface="Arial" panose="020B0604020202020204" pitchFamily="34" charset="0"/>
            </a:endParaRPr>
          </a:p>
        </p:txBody>
      </p:sp>
      <p:sp>
        <p:nvSpPr>
          <p:cNvPr id="5" name="Subtitle 4">
            <a:extLst>
              <a:ext uri="{FF2B5EF4-FFF2-40B4-BE49-F238E27FC236}">
                <a16:creationId xmlns:a16="http://schemas.microsoft.com/office/drawing/2014/main" id="{6665F97C-7B58-E0ED-D4DD-057161068527}"/>
              </a:ext>
            </a:extLst>
          </p:cNvPr>
          <p:cNvSpPr txBox="1">
            <a:spLocks/>
          </p:cNvSpPr>
          <p:nvPr/>
        </p:nvSpPr>
        <p:spPr bwMode="auto">
          <a:xfrm>
            <a:off x="629692" y="1299458"/>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Introducing the Modern Workplace </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CEE9A102-3503-CF1A-E024-EA8067891A0F}"/>
              </a:ext>
            </a:extLst>
          </p:cNvPr>
          <p:cNvSpPr>
            <a:spLocks noGrp="1"/>
          </p:cNvSpPr>
          <p:nvPr>
            <p:ph type="title"/>
          </p:nvPr>
        </p:nvSpPr>
        <p:spPr/>
        <p:txBody>
          <a:bodyPr/>
          <a:lstStyle/>
          <a:p>
            <a:r>
              <a:rPr lang="en-GB" altLang="en-US" dirty="0">
                <a:latin typeface="Arial" panose="020B0604020202020204" pitchFamily="34" charset="0"/>
                <a:cs typeface="Arial" panose="020B0604020202020204" pitchFamily="34" charset="0"/>
              </a:rPr>
              <a:t>Lesson Aims</a:t>
            </a:r>
          </a:p>
        </p:txBody>
      </p:sp>
      <p:sp>
        <p:nvSpPr>
          <p:cNvPr id="7171" name="Content Placeholder 2">
            <a:extLst>
              <a:ext uri="{FF2B5EF4-FFF2-40B4-BE49-F238E27FC236}">
                <a16:creationId xmlns:a16="http://schemas.microsoft.com/office/drawing/2014/main" id="{BCC6AB96-DDCB-E749-96D0-190226FEE195}"/>
              </a:ext>
            </a:extLst>
          </p:cNvPr>
          <p:cNvSpPr>
            <a:spLocks noGrp="1"/>
          </p:cNvSpPr>
          <p:nvPr>
            <p:ph idx="1"/>
          </p:nvPr>
        </p:nvSpPr>
        <p:spPr>
          <a:xfrm>
            <a:off x="457200" y="1600200"/>
            <a:ext cx="8229600" cy="3916363"/>
          </a:xfrm>
        </p:spPr>
        <p:txBody>
          <a:bodyPr/>
          <a:lstStyle/>
          <a:p>
            <a:pPr marL="0" indent="0" algn="just" eaLnBrk="1" hangingPunct="1">
              <a:buFont typeface="Arial" panose="020B0604020202020204" pitchFamily="34" charset="0"/>
              <a:buNone/>
              <a:defRPr/>
            </a:pPr>
            <a:r>
              <a:rPr lang="en-GB" altLang="en-US" sz="2800" dirty="0">
                <a:latin typeface="Arial" panose="020B0604020202020204" pitchFamily="34" charset="0"/>
                <a:cs typeface="Arial" panose="020B0604020202020204" pitchFamily="34" charset="0"/>
              </a:rPr>
              <a:t>By the end of this session, students should be aware of:</a:t>
            </a:r>
            <a:r>
              <a:rPr lang="en-GB" altLang="en-US" sz="2000" dirty="0">
                <a:latin typeface="Arial" panose="020B0604020202020204" pitchFamily="34" charset="0"/>
                <a:cs typeface="Arial" panose="020B0604020202020204" pitchFamily="34" charset="0"/>
              </a:rPr>
              <a:t> </a:t>
            </a:r>
          </a:p>
          <a:p>
            <a:pPr marL="355600" indent="-355600" eaLnBrk="1" hangingPunct="1">
              <a:buFont typeface="Myriad Pro"/>
              <a:buAutoNum type="arabicPeriod"/>
              <a:defRPr/>
            </a:pPr>
            <a:endParaRPr lang="en-GB" altLang="en-US" sz="2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4A76807-9C96-9658-E31A-8CD4B948E94C}"/>
              </a:ext>
            </a:extLst>
          </p:cNvPr>
          <p:cNvSpPr>
            <a:spLocks noGrp="1"/>
          </p:cNvSpPr>
          <p:nvPr>
            <p:ph type="dt" sz="quarter" idx="10"/>
          </p:nvPr>
        </p:nvSpPr>
        <p:spPr/>
        <p:txBody>
          <a:bodyPr/>
          <a:lstStyle/>
          <a:p>
            <a:pPr>
              <a:defRPr/>
            </a:pPr>
            <a:fld id="{A537843A-38BC-484B-8097-D4EBC93D768D}" type="datetime1">
              <a:rPr lang="en-GB" altLang="en-US" smtClean="0">
                <a:latin typeface="Arial" panose="020B0604020202020204" pitchFamily="34" charset="0"/>
                <a:cs typeface="Arial" panose="020B0604020202020204" pitchFamily="34" charset="0"/>
              </a:rPr>
              <a:pPr>
                <a:defRPr/>
              </a:pPr>
              <a:t>02/10/2023</a:t>
            </a:fld>
            <a:endParaRPr lang="en-GB" altLang="en-US">
              <a:latin typeface="Arial" panose="020B0604020202020204" pitchFamily="34" charset="0"/>
              <a:cs typeface="Arial" panose="020B0604020202020204" pitchFamily="34" charset="0"/>
            </a:endParaRPr>
          </a:p>
        </p:txBody>
      </p:sp>
      <p:sp>
        <p:nvSpPr>
          <p:cNvPr id="7173" name="Slide Number Placeholder 4">
            <a:extLst>
              <a:ext uri="{FF2B5EF4-FFF2-40B4-BE49-F238E27FC236}">
                <a16:creationId xmlns:a16="http://schemas.microsoft.com/office/drawing/2014/main" id="{8826B9ED-E95C-63BA-E050-971F6ADB65D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0940DE3-F529-4617-B755-37EA3AAE0B57}" type="slidenum">
              <a:rPr lang="en-GB" altLang="en-US" sz="1200" smtClean="0">
                <a:solidFill>
                  <a:srgbClr val="898989"/>
                </a:solidFill>
                <a:latin typeface="Arial" panose="020B0604020202020204" pitchFamily="34" charset="0"/>
              </a:rPr>
              <a:pPr>
                <a:spcBef>
                  <a:spcPct val="0"/>
                </a:spcBef>
                <a:buFontTx/>
                <a:buNone/>
              </a:pPr>
              <a:t>2</a:t>
            </a:fld>
            <a:endParaRPr lang="en-GB" altLang="en-US" sz="1200">
              <a:solidFill>
                <a:srgbClr val="898989"/>
              </a:solidFill>
              <a:latin typeface="Arial" panose="020B0604020202020204" pitchFamily="34" charset="0"/>
            </a:endParaRPr>
          </a:p>
        </p:txBody>
      </p:sp>
      <p:graphicFrame>
        <p:nvGraphicFramePr>
          <p:cNvPr id="2" name="Table 2">
            <a:extLst>
              <a:ext uri="{FF2B5EF4-FFF2-40B4-BE49-F238E27FC236}">
                <a16:creationId xmlns:a16="http://schemas.microsoft.com/office/drawing/2014/main" id="{8B0A04D5-ABEF-C019-0044-D848B0A16252}"/>
              </a:ext>
            </a:extLst>
          </p:cNvPr>
          <p:cNvGraphicFramePr>
            <a:graphicFrameLocks noGrp="1"/>
          </p:cNvGraphicFramePr>
          <p:nvPr/>
        </p:nvGraphicFramePr>
        <p:xfrm>
          <a:off x="457200" y="2708275"/>
          <a:ext cx="8435976" cy="3421063"/>
        </p:xfrm>
        <a:graphic>
          <a:graphicData uri="http://schemas.openxmlformats.org/drawingml/2006/table">
            <a:tbl>
              <a:tblPr>
                <a:tableStyleId>{5C22544A-7EE6-4342-B048-85BDC9FD1C3A}</a:tableStyleId>
              </a:tblPr>
              <a:tblGrid>
                <a:gridCol w="4217988">
                  <a:extLst>
                    <a:ext uri="{9D8B030D-6E8A-4147-A177-3AD203B41FA5}">
                      <a16:colId xmlns:a16="http://schemas.microsoft.com/office/drawing/2014/main" val="20000"/>
                    </a:ext>
                  </a:extLst>
                </a:gridCol>
                <a:gridCol w="4217988">
                  <a:extLst>
                    <a:ext uri="{9D8B030D-6E8A-4147-A177-3AD203B41FA5}">
                      <a16:colId xmlns:a16="http://schemas.microsoft.com/office/drawing/2014/main" val="20001"/>
                    </a:ext>
                  </a:extLst>
                </a:gridCol>
              </a:tblGrid>
              <a:tr h="3421063">
                <a:tc>
                  <a:txBody>
                    <a:bodyPr/>
                    <a:lstStyle/>
                    <a:p>
                      <a:pPr marL="355600" indent="-355600" eaLnBrk="1" hangingPunct="1">
                        <a:buFont typeface="Myriad Pro"/>
                        <a:buAutoNum type="arabicPeriod"/>
                      </a:pPr>
                      <a:r>
                        <a:rPr lang="en-GB" altLang="en-US" sz="2400" dirty="0">
                          <a:latin typeface="Arial" panose="020B0604020202020204" pitchFamily="34" charset="0"/>
                          <a:cs typeface="Arial" panose="020B0604020202020204" pitchFamily="34" charset="0"/>
                        </a:rPr>
                        <a:t>Strategic management</a:t>
                      </a:r>
                    </a:p>
                    <a:p>
                      <a:pPr marL="355600" indent="-355600" eaLnBrk="1" hangingPunct="1">
                        <a:buFont typeface="Myriad Pro"/>
                        <a:buAutoNum type="arabicPeriod"/>
                      </a:pPr>
                      <a:r>
                        <a:rPr lang="en-US" altLang="en-US" sz="2400" dirty="0">
                          <a:latin typeface="Arial" panose="020B0604020202020204" pitchFamily="34" charset="0"/>
                          <a:cs typeface="Arial" panose="020B0604020202020204" pitchFamily="34" charset="0"/>
                        </a:rPr>
                        <a:t>Vision, mission statements, and </a:t>
                      </a:r>
                      <a:r>
                        <a:rPr lang="en-US" altLang="en-US" sz="2400" dirty="0" err="1">
                          <a:latin typeface="Arial" panose="020B0604020202020204" pitchFamily="34" charset="0"/>
                          <a:cs typeface="Arial" panose="020B0604020202020204" pitchFamily="34" charset="0"/>
                        </a:rPr>
                        <a:t>organisational</a:t>
                      </a:r>
                      <a:r>
                        <a:rPr lang="en-US" altLang="en-US" sz="2400" dirty="0">
                          <a:latin typeface="Arial" panose="020B0604020202020204" pitchFamily="34" charset="0"/>
                          <a:cs typeface="Arial" panose="020B0604020202020204" pitchFamily="34" charset="0"/>
                        </a:rPr>
                        <a:t> goals</a:t>
                      </a:r>
                    </a:p>
                    <a:p>
                      <a:pPr marL="355600" indent="-355600" eaLnBrk="1" hangingPunct="1">
                        <a:buFont typeface="Myriad Pro"/>
                        <a:buAutoNum type="arabicPeriod"/>
                      </a:pPr>
                      <a:r>
                        <a:rPr lang="en-US" altLang="en-US" sz="2400" dirty="0">
                          <a:latin typeface="Arial" panose="020B0604020202020204" pitchFamily="34" charset="0"/>
                          <a:cs typeface="Arial" panose="020B0604020202020204" pitchFamily="34" charset="0"/>
                        </a:rPr>
                        <a:t>External analysis</a:t>
                      </a:r>
                    </a:p>
                    <a:p>
                      <a:pPr marL="355600" indent="-355600" eaLnBrk="1" hangingPunct="1">
                        <a:buFont typeface="Myriad Pro"/>
                        <a:buAutoNum type="arabicPeriod"/>
                      </a:pPr>
                      <a:r>
                        <a:rPr lang="en-US" altLang="en-US" sz="2400" dirty="0">
                          <a:latin typeface="Arial" panose="020B0604020202020204" pitchFamily="34" charset="0"/>
                          <a:cs typeface="Arial" panose="020B0604020202020204" pitchFamily="34" charset="0"/>
                        </a:rPr>
                        <a:t>Internal analysis</a:t>
                      </a:r>
                    </a:p>
                    <a:p>
                      <a:pPr marL="355600" indent="-355600" eaLnBrk="1" hangingPunct="1">
                        <a:buFont typeface="Myriad Pro"/>
                        <a:buAutoNum type="arabicPeriod"/>
                      </a:pPr>
                      <a:r>
                        <a:rPr lang="en-US" altLang="en-US" sz="2400" dirty="0">
                          <a:latin typeface="Arial" panose="020B0604020202020204" pitchFamily="34" charset="0"/>
                          <a:cs typeface="Arial" panose="020B0604020202020204" pitchFamily="34" charset="0"/>
                        </a:rPr>
                        <a:t>SWOT</a:t>
                      </a:r>
                    </a:p>
                    <a:p>
                      <a:pPr marL="355600" indent="-355600" eaLnBrk="1" hangingPunct="1">
                        <a:buFont typeface="Myriad Pro"/>
                        <a:buAutoNum type="arabicPeriod"/>
                      </a:pPr>
                      <a:endParaRPr lang="en-US" altLang="en-US" sz="2400" dirty="0">
                        <a:latin typeface="Arial" panose="020B0604020202020204" pitchFamily="34" charset="0"/>
                        <a:cs typeface="Arial" panose="020B0604020202020204" pitchFamily="34" charset="0"/>
                      </a:endParaRPr>
                    </a:p>
                  </a:txBody>
                  <a:tcPr marL="91448" marR="91448" marT="45722" marB="45722">
                    <a:lnL w="12700" cmpd="sng">
                      <a:noFill/>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457200" marR="0" lvl="0" indent="-457200" algn="l" defTabSz="914400" rtl="0" eaLnBrk="1" fontAlgn="auto" latinLnBrk="0" hangingPunct="1">
                        <a:lnSpc>
                          <a:spcPct val="100000"/>
                        </a:lnSpc>
                        <a:spcBef>
                          <a:spcPts val="0"/>
                        </a:spcBef>
                        <a:spcAft>
                          <a:spcPts val="0"/>
                        </a:spcAft>
                        <a:buClrTx/>
                        <a:buSzTx/>
                        <a:buFont typeface="+mj-lt"/>
                        <a:buAutoNum type="arabicPeriod" startAt="6"/>
                        <a:tabLst/>
                        <a:defRPr/>
                      </a:pPr>
                      <a:r>
                        <a:rPr lang="en-US" altLang="en-US" sz="2400" dirty="0">
                          <a:latin typeface="Arial" panose="020B0604020202020204" pitchFamily="34" charset="0"/>
                          <a:cs typeface="Arial" panose="020B0604020202020204" pitchFamily="34" charset="0"/>
                        </a:rPr>
                        <a:t>Formulate, implement strategy and evaluate results</a:t>
                      </a:r>
                    </a:p>
                    <a:p>
                      <a:pPr marL="457200" indent="-457200" eaLnBrk="1" hangingPunct="1">
                        <a:buFont typeface="+mj-lt"/>
                        <a:buAutoNum type="arabicPeriod" startAt="6"/>
                      </a:pPr>
                      <a:r>
                        <a:rPr lang="en-US" sz="2400" dirty="0">
                          <a:latin typeface="Arial" panose="020B0604020202020204" pitchFamily="34" charset="0"/>
                          <a:cs typeface="Arial" panose="020B0604020202020204" pitchFamily="34" charset="0"/>
                        </a:rPr>
                        <a:t>Ethics</a:t>
                      </a:r>
                    </a:p>
                    <a:p>
                      <a:pPr marL="457200" indent="-457200" eaLnBrk="1" hangingPunct="1">
                        <a:buFont typeface="+mj-lt"/>
                        <a:buAutoNum type="arabicPeriod" startAt="6"/>
                      </a:pPr>
                      <a:r>
                        <a:rPr lang="en-GB" altLang="en-US" sz="2400" dirty="0">
                          <a:latin typeface="Arial" panose="020B0604020202020204" pitchFamily="34" charset="0"/>
                          <a:cs typeface="Arial" panose="020B0604020202020204" pitchFamily="34" charset="0"/>
                        </a:rPr>
                        <a:t>Corporate social responsibility (CSR)</a:t>
                      </a:r>
                    </a:p>
                    <a:p>
                      <a:pPr marL="457200" indent="-457200" eaLnBrk="1" hangingPunct="1">
                        <a:buFont typeface="+mj-lt"/>
                        <a:buAutoNum type="arabicPeriod" startAt="6"/>
                      </a:pPr>
                      <a:r>
                        <a:rPr lang="en-GB" sz="2400" dirty="0">
                          <a:latin typeface="Arial" panose="020B0604020202020204" pitchFamily="34" charset="0"/>
                          <a:cs typeface="Arial" panose="020B0604020202020204" pitchFamily="34" charset="0"/>
                        </a:rPr>
                        <a:t>Stakeholders</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startAt="6"/>
                        <a:tabLst/>
                        <a:defRPr/>
                      </a:pPr>
                      <a:r>
                        <a:rPr lang="en-US" sz="2400" dirty="0">
                          <a:latin typeface="Arial" panose="020B0604020202020204" pitchFamily="34" charset="0"/>
                          <a:cs typeface="Arial" panose="020B0604020202020204" pitchFamily="34" charset="0"/>
                        </a:rPr>
                        <a:t>Making ethical decisions</a:t>
                      </a:r>
                      <a:endParaRPr lang="en-GB" sz="2400" dirty="0">
                        <a:latin typeface="Arial" panose="020B0604020202020204" pitchFamily="34" charset="0"/>
                        <a:cs typeface="Arial" panose="020B0604020202020204" pitchFamily="34" charset="0"/>
                      </a:endParaRPr>
                    </a:p>
                  </a:txBody>
                  <a:tcPr marL="91448" marR="91448" marT="45722" marB="45722">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7EF16BD5-51F0-B7BE-1B61-0E5754A7C08C}"/>
              </a:ext>
            </a:extLst>
          </p:cNvPr>
          <p:cNvSpPr>
            <a:spLocks noGrp="1"/>
          </p:cNvSpPr>
          <p:nvPr>
            <p:ph type="title"/>
          </p:nvPr>
        </p:nvSpPr>
        <p:spPr/>
        <p:txBody>
          <a:bodyPr/>
          <a:lstStyle/>
          <a:p>
            <a:r>
              <a:rPr lang="en-GB" altLang="en-US"/>
              <a:t>Main materials</a:t>
            </a:r>
          </a:p>
        </p:txBody>
      </p:sp>
      <p:sp>
        <p:nvSpPr>
          <p:cNvPr id="8195" name="Content Placeholder 2">
            <a:extLst>
              <a:ext uri="{FF2B5EF4-FFF2-40B4-BE49-F238E27FC236}">
                <a16:creationId xmlns:a16="http://schemas.microsoft.com/office/drawing/2014/main" id="{2D8CDF16-03D9-4D75-37AF-5B9516B12845}"/>
              </a:ext>
            </a:extLst>
          </p:cNvPr>
          <p:cNvSpPr>
            <a:spLocks noGrp="1"/>
          </p:cNvSpPr>
          <p:nvPr>
            <p:ph idx="1"/>
          </p:nvPr>
        </p:nvSpPr>
        <p:spPr>
          <a:xfrm>
            <a:off x="457200" y="1600200"/>
            <a:ext cx="8229600" cy="3916363"/>
          </a:xfrm>
        </p:spPr>
        <p:txBody>
          <a:bodyPr/>
          <a:lstStyle/>
          <a:p>
            <a:r>
              <a:rPr lang="en-GB" altLang="en-US" dirty="0"/>
              <a:t>Chapter 16 of </a:t>
            </a:r>
            <a:r>
              <a:rPr lang="en-GB" altLang="en-US" dirty="0">
                <a:cs typeface="Calibri" panose="020F0502020204030204" pitchFamily="34" charset="0"/>
              </a:rPr>
              <a:t>Mullins, L. J. (2019) Organisational behaviour in the workplace. 12th Ed. Harlow: Pearson Education Limited.</a:t>
            </a:r>
          </a:p>
          <a:p>
            <a:endParaRPr lang="en-GB" altLang="en-US" dirty="0">
              <a:cs typeface="Calibri" panose="020F0502020204030204" pitchFamily="34" charset="0"/>
            </a:endParaRPr>
          </a:p>
          <a:p>
            <a:endParaRPr lang="en-GB" altLang="en-US" dirty="0"/>
          </a:p>
        </p:txBody>
      </p:sp>
      <p:sp>
        <p:nvSpPr>
          <p:cNvPr id="4" name="Date Placeholder 3">
            <a:extLst>
              <a:ext uri="{FF2B5EF4-FFF2-40B4-BE49-F238E27FC236}">
                <a16:creationId xmlns:a16="http://schemas.microsoft.com/office/drawing/2014/main" id="{0EA61390-C129-B2A0-A6AC-9FF8F77F6298}"/>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8197" name="Slide Number Placeholder 4">
            <a:extLst>
              <a:ext uri="{FF2B5EF4-FFF2-40B4-BE49-F238E27FC236}">
                <a16:creationId xmlns:a16="http://schemas.microsoft.com/office/drawing/2014/main" id="{E4141423-CB44-B859-AA92-8267EFF1B31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C8BE587-3354-4BD3-80EF-37AA48354185}"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pic>
        <p:nvPicPr>
          <p:cNvPr id="2" name="Picture 2">
            <a:extLst>
              <a:ext uri="{FF2B5EF4-FFF2-40B4-BE49-F238E27FC236}">
                <a16:creationId xmlns:a16="http://schemas.microsoft.com/office/drawing/2014/main" id="{170AD86A-75AC-5086-4D0B-5461FEFD74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4981" y="3362037"/>
            <a:ext cx="5721567" cy="31895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E43D5-0B43-449C-E6BE-7776B2B3C52F}"/>
              </a:ext>
            </a:extLst>
          </p:cNvPr>
          <p:cNvSpPr>
            <a:spLocks noGrp="1"/>
          </p:cNvSpPr>
          <p:nvPr>
            <p:ph type="title"/>
          </p:nvPr>
        </p:nvSpPr>
        <p:spPr/>
        <p:txBody>
          <a:bodyPr/>
          <a:lstStyle/>
          <a:p>
            <a:r>
              <a:rPr lang="en-GB" dirty="0"/>
              <a:t>Strategy</a:t>
            </a:r>
          </a:p>
        </p:txBody>
      </p:sp>
      <p:pic>
        <p:nvPicPr>
          <p:cNvPr id="4" name="Online Media 3" title="What is Strategy?">
            <a:hlinkClick r:id="" action="ppaction://media"/>
            <a:extLst>
              <a:ext uri="{FF2B5EF4-FFF2-40B4-BE49-F238E27FC236}">
                <a16:creationId xmlns:a16="http://schemas.microsoft.com/office/drawing/2014/main" id="{C053AFCF-6F2A-0403-41C4-1B54898CF394}"/>
              </a:ext>
            </a:extLst>
          </p:cNvPr>
          <p:cNvPicPr>
            <a:picLocks noRot="1" noChangeAspect="1"/>
          </p:cNvPicPr>
          <p:nvPr>
            <a:videoFile r:link="rId1"/>
          </p:nvPr>
        </p:nvPicPr>
        <p:blipFill>
          <a:blip r:embed="rId4"/>
          <a:stretch>
            <a:fillRect/>
          </a:stretch>
        </p:blipFill>
        <p:spPr>
          <a:xfrm>
            <a:off x="894292" y="1341438"/>
            <a:ext cx="7355416" cy="5516562"/>
          </a:xfrm>
          <a:prstGeom prst="rect">
            <a:avLst/>
          </a:prstGeom>
        </p:spPr>
      </p:pic>
    </p:spTree>
    <p:extLst>
      <p:ext uri="{BB962C8B-B14F-4D97-AF65-F5344CB8AC3E}">
        <p14:creationId xmlns:p14="http://schemas.microsoft.com/office/powerpoint/2010/main" val="4245952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E088C09-A337-52A5-8063-1E9134F65A62}"/>
              </a:ext>
            </a:extLst>
          </p:cNvPr>
          <p:cNvSpPr>
            <a:spLocks noGrp="1"/>
          </p:cNvSpPr>
          <p:nvPr>
            <p:ph type="title"/>
          </p:nvPr>
        </p:nvSpPr>
        <p:spPr/>
        <p:txBody>
          <a:bodyPr/>
          <a:lstStyle/>
          <a:p>
            <a:r>
              <a:rPr lang="en-US" altLang="en-US"/>
              <a:t>1. Strategic management</a:t>
            </a:r>
            <a:endParaRPr lang="en-GB" altLang="en-US"/>
          </a:p>
        </p:txBody>
      </p:sp>
      <p:sp>
        <p:nvSpPr>
          <p:cNvPr id="9219" name="Content Placeholder 2">
            <a:extLst>
              <a:ext uri="{FF2B5EF4-FFF2-40B4-BE49-F238E27FC236}">
                <a16:creationId xmlns:a16="http://schemas.microsoft.com/office/drawing/2014/main" id="{E4088145-02D0-5CB0-D664-EDE0E96BCBE0}"/>
              </a:ext>
            </a:extLst>
          </p:cNvPr>
          <p:cNvSpPr>
            <a:spLocks noGrp="1"/>
          </p:cNvSpPr>
          <p:nvPr>
            <p:ph idx="1"/>
          </p:nvPr>
        </p:nvSpPr>
        <p:spPr>
          <a:xfrm>
            <a:off x="457200" y="1600200"/>
            <a:ext cx="8229600" cy="3916363"/>
          </a:xfrm>
        </p:spPr>
        <p:txBody>
          <a:bodyPr/>
          <a:lstStyle/>
          <a:p>
            <a:r>
              <a:rPr lang="en-US" altLang="en-US" sz="2400" b="1" dirty="0"/>
              <a:t>Strategic management</a:t>
            </a:r>
            <a:r>
              <a:rPr lang="en-US" altLang="en-US" sz="2400" dirty="0"/>
              <a:t>: what managers do to develop the organization’s strategies</a:t>
            </a:r>
          </a:p>
          <a:p>
            <a:r>
              <a:rPr lang="en-US" altLang="en-US" sz="2400" b="1" dirty="0"/>
              <a:t>Strategies</a:t>
            </a:r>
            <a:r>
              <a:rPr lang="en-US" altLang="en-US" sz="2400" dirty="0"/>
              <a:t>: the plans for how the organization will do what it’s in business to do, how it will compete successfully, and how it will attract and satisfy its customers in order to achieve its goals</a:t>
            </a:r>
          </a:p>
          <a:p>
            <a:r>
              <a:rPr lang="en-US" altLang="en-US" sz="2400" b="1" dirty="0"/>
              <a:t>Business model</a:t>
            </a:r>
            <a:r>
              <a:rPr lang="en-US" altLang="en-US" sz="2400" dirty="0"/>
              <a:t>: how a company is going to make money</a:t>
            </a:r>
          </a:p>
          <a:p>
            <a:endParaRPr lang="en-GB" altLang="en-US" sz="2400" dirty="0"/>
          </a:p>
        </p:txBody>
      </p:sp>
      <p:sp>
        <p:nvSpPr>
          <p:cNvPr id="4" name="Date Placeholder 3">
            <a:extLst>
              <a:ext uri="{FF2B5EF4-FFF2-40B4-BE49-F238E27FC236}">
                <a16:creationId xmlns:a16="http://schemas.microsoft.com/office/drawing/2014/main" id="{80FEFF52-BF87-E56F-8300-304B8BFB9781}"/>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52EA0701-2A1A-A95E-F436-D586228E49E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AE3581A-EF95-49A9-96A3-967EDE5F5F01}"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B283DAFD-7970-48FF-11C9-E0D84B0EF4D8}"/>
              </a:ext>
            </a:extLst>
          </p:cNvPr>
          <p:cNvSpPr>
            <a:spLocks noGrp="1"/>
          </p:cNvSpPr>
          <p:nvPr>
            <p:ph type="title"/>
          </p:nvPr>
        </p:nvSpPr>
        <p:spPr/>
        <p:txBody>
          <a:bodyPr/>
          <a:lstStyle/>
          <a:p>
            <a:r>
              <a:rPr lang="en-US" altLang="en-US"/>
              <a:t>2. Strategic Management Process</a:t>
            </a:r>
            <a:endParaRPr lang="en-GB" altLang="en-US"/>
          </a:p>
        </p:txBody>
      </p:sp>
      <p:sp>
        <p:nvSpPr>
          <p:cNvPr id="4" name="Date Placeholder 3">
            <a:extLst>
              <a:ext uri="{FF2B5EF4-FFF2-40B4-BE49-F238E27FC236}">
                <a16:creationId xmlns:a16="http://schemas.microsoft.com/office/drawing/2014/main" id="{EF1DF6A4-8B12-7011-5087-3A62433EFA37}"/>
              </a:ext>
            </a:extLst>
          </p:cNvPr>
          <p:cNvSpPr>
            <a:spLocks noGrp="1"/>
          </p:cNvSpPr>
          <p:nvPr>
            <p:ph type="dt" sz="quarter" idx="10"/>
          </p:nvPr>
        </p:nvSpPr>
        <p:spPr/>
        <p:txBody>
          <a:bodyPr/>
          <a:lstStyle/>
          <a:p>
            <a:pPr>
              <a:defRPr/>
            </a:pPr>
            <a:fld id="{6F129C48-C1A4-447A-BD35-1EC6C6FBF90F}" type="datetime1">
              <a:rPr lang="en-GB" altLang="en-US" smtClean="0"/>
              <a:pPr>
                <a:defRPr/>
              </a:pPr>
              <a:t>02/10/2023</a:t>
            </a:fld>
            <a:endParaRPr lang="en-GB" altLang="en-US"/>
          </a:p>
        </p:txBody>
      </p:sp>
      <p:sp>
        <p:nvSpPr>
          <p:cNvPr id="11268" name="Slide Number Placeholder 4">
            <a:extLst>
              <a:ext uri="{FF2B5EF4-FFF2-40B4-BE49-F238E27FC236}">
                <a16:creationId xmlns:a16="http://schemas.microsoft.com/office/drawing/2014/main" id="{5ADCC004-4070-572C-C11C-7C8C664D823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66CBBAF-107F-4F76-9DFF-71C72969DBA1}"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pic>
        <p:nvPicPr>
          <p:cNvPr id="11269" name="Picture Placeholder 6" descr="A flowchart shows the steps in strategic management process.&#10;Long description is available in notes,&#10;press F6">
            <a:extLst>
              <a:ext uri="{FF2B5EF4-FFF2-40B4-BE49-F238E27FC236}">
                <a16:creationId xmlns:a16="http://schemas.microsoft.com/office/drawing/2014/main" id="{A0263077-3BFA-C72A-88D2-594F013D0AA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440" t="-31" r="1031" b="31"/>
          <a:stretch>
            <a:fillRect/>
          </a:stretch>
        </p:blipFill>
        <p:spPr>
          <a:xfrm>
            <a:off x="107950" y="1874838"/>
            <a:ext cx="9036050" cy="2536825"/>
          </a:xfrm>
        </p:spPr>
      </p:pic>
      <p:sp>
        <p:nvSpPr>
          <p:cNvPr id="11270" name="TextBox 7">
            <a:extLst>
              <a:ext uri="{FF2B5EF4-FFF2-40B4-BE49-F238E27FC236}">
                <a16:creationId xmlns:a16="http://schemas.microsoft.com/office/drawing/2014/main" id="{50A86F05-4160-E090-5A73-98EFF64A91FC}"/>
              </a:ext>
            </a:extLst>
          </p:cNvPr>
          <p:cNvSpPr txBox="1">
            <a:spLocks noChangeArrowheads="1"/>
          </p:cNvSpPr>
          <p:nvPr/>
        </p:nvSpPr>
        <p:spPr bwMode="auto">
          <a:xfrm>
            <a:off x="2286000" y="4638675"/>
            <a:ext cx="457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400" dirty="0">
                <a:latin typeface="Arial" panose="020B0604020202020204" pitchFamily="34" charset="0"/>
              </a:rPr>
              <a:t>(Robbins and Coulter, 2021)</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FD20825C-DEFE-2EDA-8CDD-ACD17232445D}"/>
              </a:ext>
            </a:extLst>
          </p:cNvPr>
          <p:cNvSpPr>
            <a:spLocks noGrp="1"/>
          </p:cNvSpPr>
          <p:nvPr>
            <p:ph type="title"/>
          </p:nvPr>
        </p:nvSpPr>
        <p:spPr/>
        <p:txBody>
          <a:bodyPr/>
          <a:lstStyle/>
          <a:p>
            <a:r>
              <a:rPr lang="en-US" altLang="en-US"/>
              <a:t>2. Vision, mission statements, and organizational goals</a:t>
            </a:r>
            <a:endParaRPr lang="en-GB" altLang="en-US"/>
          </a:p>
        </p:txBody>
      </p:sp>
      <p:sp>
        <p:nvSpPr>
          <p:cNvPr id="12291" name="Content Placeholder 2">
            <a:extLst>
              <a:ext uri="{FF2B5EF4-FFF2-40B4-BE49-F238E27FC236}">
                <a16:creationId xmlns:a16="http://schemas.microsoft.com/office/drawing/2014/main" id="{27738B23-E78F-79D0-4339-A38A8DE3F9F3}"/>
              </a:ext>
            </a:extLst>
          </p:cNvPr>
          <p:cNvSpPr>
            <a:spLocks noGrp="1"/>
          </p:cNvSpPr>
          <p:nvPr>
            <p:ph idx="1"/>
          </p:nvPr>
        </p:nvSpPr>
        <p:spPr>
          <a:xfrm>
            <a:off x="457200" y="1600200"/>
            <a:ext cx="8229600" cy="3916363"/>
          </a:xfrm>
        </p:spPr>
        <p:txBody>
          <a:bodyPr/>
          <a:lstStyle/>
          <a:p>
            <a:pPr hangingPunct="1">
              <a:spcBef>
                <a:spcPts val="600"/>
              </a:spcBef>
            </a:pPr>
            <a:r>
              <a:rPr lang="en-GB" altLang="en-US" sz="2000" b="1"/>
              <a:t>Vision statement</a:t>
            </a:r>
            <a:r>
              <a:rPr lang="en-GB" altLang="en-US" sz="2000"/>
              <a:t> provides the overall frame of reference of what the organisation would like to reach and how it will look.</a:t>
            </a:r>
          </a:p>
          <a:p>
            <a:pPr hangingPunct="1">
              <a:spcBef>
                <a:spcPts val="600"/>
              </a:spcBef>
            </a:pPr>
            <a:r>
              <a:rPr lang="en-GB" altLang="en-US" sz="2000" b="1"/>
              <a:t>Mission statement </a:t>
            </a:r>
            <a:r>
              <a:rPr lang="en-GB" altLang="en-US" sz="2000"/>
              <a:t>defines what the organisation aims to achieve, and its core business and activities.</a:t>
            </a:r>
          </a:p>
          <a:p>
            <a:pPr hangingPunct="1">
              <a:spcBef>
                <a:spcPts val="600"/>
              </a:spcBef>
            </a:pPr>
            <a:r>
              <a:rPr lang="en-GB" altLang="en-US" sz="2000" b="1"/>
              <a:t>Organisational goals</a:t>
            </a:r>
            <a:r>
              <a:rPr lang="en-GB" altLang="en-US" sz="2000"/>
              <a:t>: identifies expectations and determine the nature of the organisational inputs and outputs.</a:t>
            </a:r>
          </a:p>
          <a:p>
            <a:pPr hangingPunct="1">
              <a:spcBef>
                <a:spcPts val="600"/>
              </a:spcBef>
            </a:pPr>
            <a:r>
              <a:rPr lang="en-GB" altLang="en-US" sz="2000"/>
              <a:t>“The extent to which an organisation is successful in attaining its goals is a basis for the evaluation of organisational performance and effectiveness” (Mullins, 2019, p.610).</a:t>
            </a:r>
          </a:p>
        </p:txBody>
      </p:sp>
      <p:sp>
        <p:nvSpPr>
          <p:cNvPr id="4" name="Date Placeholder 3">
            <a:extLst>
              <a:ext uri="{FF2B5EF4-FFF2-40B4-BE49-F238E27FC236}">
                <a16:creationId xmlns:a16="http://schemas.microsoft.com/office/drawing/2014/main" id="{2910B467-3F91-5C40-C3AE-1294B51333E0}"/>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2293" name="Slide Number Placeholder 4">
            <a:extLst>
              <a:ext uri="{FF2B5EF4-FFF2-40B4-BE49-F238E27FC236}">
                <a16:creationId xmlns:a16="http://schemas.microsoft.com/office/drawing/2014/main" id="{24AE6728-3146-C307-9E13-3D3F2F287E0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4445D7F-5E4B-4DE5-9F4F-68AED4E42CFA}"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EB2C9BFA-0222-2B2C-D4F3-C83E22DD7E7A}"/>
              </a:ext>
            </a:extLst>
          </p:cNvPr>
          <p:cNvSpPr>
            <a:spLocks noGrp="1"/>
          </p:cNvSpPr>
          <p:nvPr>
            <p:ph type="title"/>
          </p:nvPr>
        </p:nvSpPr>
        <p:spPr/>
        <p:txBody>
          <a:bodyPr/>
          <a:lstStyle/>
          <a:p>
            <a:r>
              <a:rPr lang="en-US" altLang="en-US"/>
              <a:t>3. External analysis</a:t>
            </a:r>
            <a:endParaRPr lang="en-GB" altLang="en-US"/>
          </a:p>
        </p:txBody>
      </p:sp>
      <p:sp>
        <p:nvSpPr>
          <p:cNvPr id="14339" name="Content Placeholder 2">
            <a:extLst>
              <a:ext uri="{FF2B5EF4-FFF2-40B4-BE49-F238E27FC236}">
                <a16:creationId xmlns:a16="http://schemas.microsoft.com/office/drawing/2014/main" id="{4AA0673E-2B82-4B21-856D-1B4D7B5E8625}"/>
              </a:ext>
            </a:extLst>
          </p:cNvPr>
          <p:cNvSpPr>
            <a:spLocks noGrp="1"/>
          </p:cNvSpPr>
          <p:nvPr>
            <p:ph idx="1"/>
          </p:nvPr>
        </p:nvSpPr>
        <p:spPr>
          <a:xfrm>
            <a:off x="457200" y="1600200"/>
            <a:ext cx="8229600" cy="3916363"/>
          </a:xfrm>
        </p:spPr>
        <p:txBody>
          <a:bodyPr/>
          <a:lstStyle/>
          <a:p>
            <a:pPr algn="just" hangingPunct="1">
              <a:spcBef>
                <a:spcPts val="1200"/>
              </a:spcBef>
            </a:pPr>
            <a:r>
              <a:rPr lang="en-GB" altLang="en-US" sz="2400">
                <a:cs typeface="Times New Roman" panose="02020603050405020304" pitchFamily="18" charset="0"/>
              </a:rPr>
              <a:t>Help identifying Opportunities and Threats.</a:t>
            </a:r>
          </a:p>
          <a:p>
            <a:pPr algn="just" hangingPunct="1">
              <a:spcBef>
                <a:spcPts val="1200"/>
              </a:spcBef>
            </a:pPr>
            <a:r>
              <a:rPr lang="en-GB" altLang="en-US" sz="2400">
                <a:cs typeface="Times New Roman" panose="02020603050405020304" pitchFamily="18" charset="0"/>
              </a:rPr>
              <a:t>Opportunities: favourable conditions and usually arise from the nature of changes in the external environment.</a:t>
            </a:r>
          </a:p>
          <a:p>
            <a:pPr algn="just" hangingPunct="1">
              <a:spcBef>
                <a:spcPts val="1200"/>
              </a:spcBef>
            </a:pPr>
            <a:r>
              <a:rPr lang="en-GB" altLang="en-US" sz="2400">
                <a:cs typeface="Times New Roman" panose="02020603050405020304" pitchFamily="18" charset="0"/>
              </a:rPr>
              <a:t>Threats: unfavourable situations that arise from external developments likely to endanger the operations and effectiveness of the organisation.</a:t>
            </a:r>
          </a:p>
          <a:p>
            <a:pPr algn="just" hangingPunct="1">
              <a:spcBef>
                <a:spcPts val="1200"/>
              </a:spcBef>
            </a:pPr>
            <a:r>
              <a:rPr lang="en-GB" altLang="en-US" sz="2400">
                <a:cs typeface="Times New Roman" panose="02020603050405020304" pitchFamily="18" charset="0"/>
              </a:rPr>
              <a:t>PESTEL analysis is most widely used.</a:t>
            </a:r>
          </a:p>
          <a:p>
            <a:pPr algn="just" hangingPunct="1">
              <a:spcBef>
                <a:spcPts val="1200"/>
              </a:spcBef>
            </a:pPr>
            <a:r>
              <a:rPr lang="en-GB" altLang="en-US" sz="2400">
                <a:cs typeface="Times New Roman" panose="02020603050405020304" pitchFamily="18" charset="0"/>
              </a:rPr>
              <a:t>PESTEL: Political, Economic, Societal, Technological, Environment, and Legal factors</a:t>
            </a:r>
          </a:p>
        </p:txBody>
      </p:sp>
      <p:sp>
        <p:nvSpPr>
          <p:cNvPr id="4" name="Date Placeholder 3">
            <a:extLst>
              <a:ext uri="{FF2B5EF4-FFF2-40B4-BE49-F238E27FC236}">
                <a16:creationId xmlns:a16="http://schemas.microsoft.com/office/drawing/2014/main" id="{FBDBE5FD-D4E1-2935-5B97-236F003B54BB}"/>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4341" name="Slide Number Placeholder 4">
            <a:extLst>
              <a:ext uri="{FF2B5EF4-FFF2-40B4-BE49-F238E27FC236}">
                <a16:creationId xmlns:a16="http://schemas.microsoft.com/office/drawing/2014/main" id="{3082A764-9EED-9DA0-B5A0-C9C0A43E612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5D33B1A-3F3E-4655-8C1B-A742E8F86767}"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31502488-01BC-A3AC-9FA4-CEC2184D983B}"/>
              </a:ext>
            </a:extLst>
          </p:cNvPr>
          <p:cNvSpPr>
            <a:spLocks noGrp="1"/>
          </p:cNvSpPr>
          <p:nvPr>
            <p:ph type="title"/>
          </p:nvPr>
        </p:nvSpPr>
        <p:spPr/>
        <p:txBody>
          <a:bodyPr/>
          <a:lstStyle/>
          <a:p>
            <a:r>
              <a:rPr lang="en-US" altLang="en-US"/>
              <a:t>4. Internal analysis</a:t>
            </a:r>
            <a:endParaRPr lang="en-GB" altLang="en-US"/>
          </a:p>
        </p:txBody>
      </p:sp>
      <p:sp>
        <p:nvSpPr>
          <p:cNvPr id="16387" name="Content Placeholder 2">
            <a:extLst>
              <a:ext uri="{FF2B5EF4-FFF2-40B4-BE49-F238E27FC236}">
                <a16:creationId xmlns:a16="http://schemas.microsoft.com/office/drawing/2014/main" id="{55B980CB-8AEB-D8CE-F9AF-C0CEA7098752}"/>
              </a:ext>
            </a:extLst>
          </p:cNvPr>
          <p:cNvSpPr>
            <a:spLocks noGrp="1"/>
          </p:cNvSpPr>
          <p:nvPr>
            <p:ph idx="1"/>
          </p:nvPr>
        </p:nvSpPr>
        <p:spPr>
          <a:xfrm>
            <a:off x="457200" y="1600200"/>
            <a:ext cx="8229600" cy="3916363"/>
          </a:xfrm>
        </p:spPr>
        <p:txBody>
          <a:bodyPr/>
          <a:lstStyle/>
          <a:p>
            <a:pPr algn="just" hangingPunct="1">
              <a:spcBef>
                <a:spcPts val="1200"/>
              </a:spcBef>
            </a:pPr>
            <a:r>
              <a:rPr lang="en-GB" altLang="en-US" sz="2000">
                <a:cs typeface="Times New Roman" panose="02020603050405020304" pitchFamily="18" charset="0"/>
              </a:rPr>
              <a:t>Help identifying Strengths and Weaknesses</a:t>
            </a:r>
          </a:p>
          <a:p>
            <a:pPr algn="just" hangingPunct="1">
              <a:spcBef>
                <a:spcPts val="1200"/>
              </a:spcBef>
            </a:pPr>
            <a:r>
              <a:rPr lang="en-GB" altLang="en-US" sz="2000">
                <a:cs typeface="Times New Roman" panose="02020603050405020304" pitchFamily="18" charset="0"/>
              </a:rPr>
              <a:t>Strengths: positive aspects or distinctive attributes or competencies which provide a significant market advantage or upon which the organisation can build.</a:t>
            </a:r>
          </a:p>
          <a:p>
            <a:pPr algn="just" hangingPunct="1">
              <a:spcBef>
                <a:spcPts val="1200"/>
              </a:spcBef>
            </a:pPr>
            <a:r>
              <a:rPr lang="en-GB" altLang="en-US" sz="2000">
                <a:cs typeface="Times New Roman" panose="02020603050405020304" pitchFamily="18" charset="0"/>
              </a:rPr>
              <a:t>Weaknesses: negative aspects or deficiencies in the present competencies or resources of the organisation, or its image or reputation, which limit its effectiveness and which need to be corrected or need action taken to minimise their effect.</a:t>
            </a:r>
          </a:p>
          <a:p>
            <a:pPr algn="just" hangingPunct="1">
              <a:spcBef>
                <a:spcPts val="1200"/>
              </a:spcBef>
            </a:pPr>
            <a:r>
              <a:rPr lang="en-GB" altLang="en-US" sz="2000">
                <a:cs typeface="Times New Roman" panose="02020603050405020304" pitchFamily="18" charset="0"/>
              </a:rPr>
              <a:t>Tools: competence analysis, value chain analysis, benchmarking, etc.</a:t>
            </a:r>
            <a:endParaRPr lang="en-GB" altLang="en-US" sz="2400">
              <a:cs typeface="Calibri" panose="020F0502020204030204" pitchFamily="34" charset="0"/>
            </a:endParaRPr>
          </a:p>
        </p:txBody>
      </p:sp>
      <p:sp>
        <p:nvSpPr>
          <p:cNvPr id="4" name="Date Placeholder 3">
            <a:extLst>
              <a:ext uri="{FF2B5EF4-FFF2-40B4-BE49-F238E27FC236}">
                <a16:creationId xmlns:a16="http://schemas.microsoft.com/office/drawing/2014/main" id="{181C6C3C-AE59-0E79-1142-1BE6243D4FE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6389" name="Slide Number Placeholder 4">
            <a:extLst>
              <a:ext uri="{FF2B5EF4-FFF2-40B4-BE49-F238E27FC236}">
                <a16:creationId xmlns:a16="http://schemas.microsoft.com/office/drawing/2014/main" id="{CDBBA732-17EF-03D1-25BD-5B1989B7DAB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69F9E6D-1341-488F-AB3A-8C95E9036C53}"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3A8817C0-0792-BBC5-3E62-3A781385326C}"/>
              </a:ext>
            </a:extLst>
          </p:cNvPr>
          <p:cNvSpPr>
            <a:spLocks noGrp="1"/>
          </p:cNvSpPr>
          <p:nvPr>
            <p:ph type="title"/>
          </p:nvPr>
        </p:nvSpPr>
        <p:spPr/>
        <p:txBody>
          <a:bodyPr/>
          <a:lstStyle/>
          <a:p>
            <a:r>
              <a:rPr lang="en-US" altLang="en-US"/>
              <a:t>5. SWOT analysis</a:t>
            </a:r>
            <a:endParaRPr lang="en-GB" altLang="en-US"/>
          </a:p>
        </p:txBody>
      </p:sp>
      <p:sp>
        <p:nvSpPr>
          <p:cNvPr id="4" name="Date Placeholder 3">
            <a:extLst>
              <a:ext uri="{FF2B5EF4-FFF2-40B4-BE49-F238E27FC236}">
                <a16:creationId xmlns:a16="http://schemas.microsoft.com/office/drawing/2014/main" id="{7108C31E-39F0-EFC9-F3D7-B56762483DBF}"/>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8436" name="Slide Number Placeholder 4">
            <a:extLst>
              <a:ext uri="{FF2B5EF4-FFF2-40B4-BE49-F238E27FC236}">
                <a16:creationId xmlns:a16="http://schemas.microsoft.com/office/drawing/2014/main" id="{C83B546F-B63C-94FF-B3E2-9E7D48AC331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B05A075-E051-45A0-A37F-209B2E938979}"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graphicFrame>
        <p:nvGraphicFramePr>
          <p:cNvPr id="6" name="Table 6">
            <a:extLst>
              <a:ext uri="{FF2B5EF4-FFF2-40B4-BE49-F238E27FC236}">
                <a16:creationId xmlns:a16="http://schemas.microsoft.com/office/drawing/2014/main" id="{13E14CBF-9617-9507-3DB9-390A296A8B32}"/>
              </a:ext>
            </a:extLst>
          </p:cNvPr>
          <p:cNvGraphicFramePr>
            <a:graphicFrameLocks noGrp="1"/>
          </p:cNvGraphicFramePr>
          <p:nvPr>
            <p:ph idx="1"/>
          </p:nvPr>
        </p:nvGraphicFramePr>
        <p:xfrm>
          <a:off x="2124075" y="3879850"/>
          <a:ext cx="5543550" cy="1377950"/>
        </p:xfrm>
        <a:graphic>
          <a:graphicData uri="http://schemas.openxmlformats.org/drawingml/2006/table">
            <a:tbl>
              <a:tblPr>
                <a:tableStyleId>{5C22544A-7EE6-4342-B048-85BDC9FD1C3A}</a:tableStyleId>
              </a:tblPr>
              <a:tblGrid>
                <a:gridCol w="2771775">
                  <a:extLst>
                    <a:ext uri="{9D8B030D-6E8A-4147-A177-3AD203B41FA5}">
                      <a16:colId xmlns:a16="http://schemas.microsoft.com/office/drawing/2014/main" val="20000"/>
                    </a:ext>
                  </a:extLst>
                </a:gridCol>
                <a:gridCol w="2771775">
                  <a:extLst>
                    <a:ext uri="{9D8B030D-6E8A-4147-A177-3AD203B41FA5}">
                      <a16:colId xmlns:a16="http://schemas.microsoft.com/office/drawing/2014/main" val="20001"/>
                    </a:ext>
                  </a:extLst>
                </a:gridCol>
              </a:tblGrid>
              <a:tr h="688975">
                <a:tc>
                  <a:txBody>
                    <a:bodyPr/>
                    <a:lstStyle/>
                    <a:p>
                      <a:r>
                        <a:rPr lang="en-GB" sz="3200" dirty="0"/>
                        <a:t>Strengths</a:t>
                      </a:r>
                    </a:p>
                  </a:txBody>
                  <a:tcPr marL="91422" marR="91422" marT="45707" marB="4570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r>
                        <a:rPr lang="en-GB" sz="3200" dirty="0"/>
                        <a:t>Opportunities</a:t>
                      </a:r>
                    </a:p>
                  </a:txBody>
                  <a:tcPr marL="91422" marR="91422" marT="45707" marB="4570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extLst>
                  <a:ext uri="{0D108BD9-81ED-4DB2-BD59-A6C34878D82A}">
                    <a16:rowId xmlns:a16="http://schemas.microsoft.com/office/drawing/2014/main" val="10000"/>
                  </a:ext>
                </a:extLst>
              </a:tr>
              <a:tr h="688975">
                <a:tc>
                  <a:txBody>
                    <a:bodyPr/>
                    <a:lstStyle/>
                    <a:p>
                      <a:r>
                        <a:rPr lang="en-GB" sz="3200" dirty="0"/>
                        <a:t>Weaknesses</a:t>
                      </a:r>
                    </a:p>
                  </a:txBody>
                  <a:tcPr marL="91422" marR="91422" marT="45707" marB="4570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r>
                        <a:rPr lang="en-GB" sz="3200" dirty="0"/>
                        <a:t>Threats</a:t>
                      </a:r>
                    </a:p>
                  </a:txBody>
                  <a:tcPr marL="91422" marR="91422" marT="45707" marB="4570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extLst>
                  <a:ext uri="{0D108BD9-81ED-4DB2-BD59-A6C34878D82A}">
                    <a16:rowId xmlns:a16="http://schemas.microsoft.com/office/drawing/2014/main" val="10001"/>
                  </a:ext>
                </a:extLst>
              </a:tr>
            </a:tbl>
          </a:graphicData>
        </a:graphic>
      </p:graphicFrame>
      <p:sp>
        <p:nvSpPr>
          <p:cNvPr id="18448" name="Content Placeholder 2">
            <a:extLst>
              <a:ext uri="{FF2B5EF4-FFF2-40B4-BE49-F238E27FC236}">
                <a16:creationId xmlns:a16="http://schemas.microsoft.com/office/drawing/2014/main" id="{60CEB6E9-8DB2-4F34-BCE0-20F525BD66E2}"/>
              </a:ext>
            </a:extLst>
          </p:cNvPr>
          <p:cNvSpPr txBox="1">
            <a:spLocks/>
          </p:cNvSpPr>
          <p:nvPr/>
        </p:nvSpPr>
        <p:spPr bwMode="auto">
          <a:xfrm>
            <a:off x="457200" y="1600200"/>
            <a:ext cx="8229600" cy="1973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just" hangingPunct="1">
              <a:spcBef>
                <a:spcPts val="1200"/>
              </a:spcBef>
            </a:pPr>
            <a:r>
              <a:rPr lang="en-GB" altLang="en-US" sz="2800">
                <a:cs typeface="Calibri" panose="020F0502020204030204" pitchFamily="34" charset="0"/>
              </a:rPr>
              <a:t>Use strengths to capitalise on opportunities and neutralise threats</a:t>
            </a:r>
          </a:p>
          <a:p>
            <a:pPr algn="just" hangingPunct="1">
              <a:spcBef>
                <a:spcPts val="1200"/>
              </a:spcBef>
            </a:pPr>
            <a:r>
              <a:rPr lang="en-GB" altLang="en-US" sz="2800">
                <a:cs typeface="Calibri" panose="020F0502020204030204" pitchFamily="34" charset="0"/>
              </a:rPr>
              <a:t>Remedy weaknesses to avoid missing opportunities and meeting threats.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83123439-5988-D8CC-EFE8-64B80555889B}"/>
              </a:ext>
            </a:extLst>
          </p:cNvPr>
          <p:cNvSpPr>
            <a:spLocks noGrp="1"/>
          </p:cNvSpPr>
          <p:nvPr>
            <p:ph type="title"/>
          </p:nvPr>
        </p:nvSpPr>
        <p:spPr/>
        <p:txBody>
          <a:bodyPr/>
          <a:lstStyle/>
          <a:p>
            <a:r>
              <a:rPr lang="en-US" altLang="en-US" dirty="0">
                <a:cs typeface="Arial" panose="020B0604020202020204" pitchFamily="34" charset="0"/>
              </a:rPr>
              <a:t>6. Formulate, implement strategy and evaluate results</a:t>
            </a:r>
            <a:endParaRPr lang="en-GB" altLang="en-US" dirty="0">
              <a:cs typeface="Arial" panose="020B0604020202020204" pitchFamily="34" charset="0"/>
            </a:endParaRPr>
          </a:p>
        </p:txBody>
      </p:sp>
      <p:sp>
        <p:nvSpPr>
          <p:cNvPr id="19459" name="Content Placeholder 2">
            <a:extLst>
              <a:ext uri="{FF2B5EF4-FFF2-40B4-BE49-F238E27FC236}">
                <a16:creationId xmlns:a16="http://schemas.microsoft.com/office/drawing/2014/main" id="{5E477B82-FBE1-38BC-26F7-3891EBA75272}"/>
              </a:ext>
            </a:extLst>
          </p:cNvPr>
          <p:cNvSpPr>
            <a:spLocks noGrp="1"/>
          </p:cNvSpPr>
          <p:nvPr>
            <p:ph idx="1"/>
          </p:nvPr>
        </p:nvSpPr>
        <p:spPr>
          <a:xfrm>
            <a:off x="457200" y="1600200"/>
            <a:ext cx="8229600" cy="3916363"/>
          </a:xfrm>
        </p:spPr>
        <p:txBody>
          <a:bodyPr/>
          <a:lstStyle/>
          <a:p>
            <a:r>
              <a:rPr lang="en-GB" altLang="en-US" sz="2400" dirty="0"/>
              <a:t>Formulate strategy: to identify the actions to be taken base on the external, internal, and SWOT analyses.</a:t>
            </a:r>
          </a:p>
          <a:p>
            <a:r>
              <a:rPr lang="en-GB" altLang="en-US" sz="2400" dirty="0"/>
              <a:t>Implement strategy: to perform the actions identified in the previous step.</a:t>
            </a:r>
          </a:p>
          <a:p>
            <a:r>
              <a:rPr lang="en-GB" altLang="en-US" sz="2400" dirty="0"/>
              <a:t>Evaluate result: to monitor the situation and make necessary adjustment in order to ensure the goal attainment of the organisation.</a:t>
            </a:r>
          </a:p>
        </p:txBody>
      </p:sp>
      <p:sp>
        <p:nvSpPr>
          <p:cNvPr id="4" name="Date Placeholder 3">
            <a:extLst>
              <a:ext uri="{FF2B5EF4-FFF2-40B4-BE49-F238E27FC236}">
                <a16:creationId xmlns:a16="http://schemas.microsoft.com/office/drawing/2014/main" id="{C0CFE776-26A1-78BE-EBEF-37B5ACF1EA34}"/>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9461" name="Slide Number Placeholder 4">
            <a:extLst>
              <a:ext uri="{FF2B5EF4-FFF2-40B4-BE49-F238E27FC236}">
                <a16:creationId xmlns:a16="http://schemas.microsoft.com/office/drawing/2014/main" id="{ED9BE544-53AF-9198-E8B9-22B46E44723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86C74F0-6924-49B8-9439-00954EA548B3}"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8619D0A1-6FCE-956B-4248-78828F5AD415}"/>
              </a:ext>
            </a:extLst>
          </p:cNvPr>
          <p:cNvSpPr>
            <a:spLocks noGrp="1"/>
          </p:cNvSpPr>
          <p:nvPr>
            <p:ph type="title"/>
          </p:nvPr>
        </p:nvSpPr>
        <p:spPr/>
        <p:txBody>
          <a:bodyPr/>
          <a:lstStyle/>
          <a:p>
            <a:r>
              <a:rPr lang="en-GB" altLang="en-US"/>
              <a:t>7. Ethics</a:t>
            </a:r>
          </a:p>
        </p:txBody>
      </p:sp>
      <p:sp>
        <p:nvSpPr>
          <p:cNvPr id="4" name="Date Placeholder 3">
            <a:extLst>
              <a:ext uri="{FF2B5EF4-FFF2-40B4-BE49-F238E27FC236}">
                <a16:creationId xmlns:a16="http://schemas.microsoft.com/office/drawing/2014/main" id="{E278E4C7-D6F9-D6AA-E8FD-E503678E2D28}"/>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20485" name="Slide Number Placeholder 4">
            <a:extLst>
              <a:ext uri="{FF2B5EF4-FFF2-40B4-BE49-F238E27FC236}">
                <a16:creationId xmlns:a16="http://schemas.microsoft.com/office/drawing/2014/main" id="{1F82EEA7-6280-B6D9-9A47-19B8E7CB020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8E1477D-9197-458E-A9F0-3E4660A8E464}"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pic>
        <p:nvPicPr>
          <p:cNvPr id="2" name="Online Media 1" title="Ethics Case Study: It was Just a Careless Mistake">
            <a:hlinkClick r:id="" action="ppaction://media"/>
            <a:extLst>
              <a:ext uri="{FF2B5EF4-FFF2-40B4-BE49-F238E27FC236}">
                <a16:creationId xmlns:a16="http://schemas.microsoft.com/office/drawing/2014/main" id="{42864CC7-9AB4-49D0-2A6A-AEA08160728B}"/>
              </a:ext>
            </a:extLst>
          </p:cNvPr>
          <p:cNvPicPr>
            <a:picLocks noRot="1" noChangeAspect="1"/>
          </p:cNvPicPr>
          <p:nvPr>
            <a:videoFile r:link="rId1"/>
          </p:nvPr>
        </p:nvPicPr>
        <p:blipFill>
          <a:blip r:embed="rId4"/>
          <a:stretch>
            <a:fillRect/>
          </a:stretch>
        </p:blipFill>
        <p:spPr>
          <a:xfrm>
            <a:off x="0" y="1691640"/>
            <a:ext cx="9144000" cy="5166360"/>
          </a:xfrm>
          <a:prstGeom prst="rect">
            <a:avLst/>
          </a:prstGeom>
        </p:spPr>
      </p:pic>
    </p:spTree>
    <p:extLst>
      <p:ext uri="{BB962C8B-B14F-4D97-AF65-F5344CB8AC3E}">
        <p14:creationId xmlns:p14="http://schemas.microsoft.com/office/powerpoint/2010/main" val="577126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8619D0A1-6FCE-956B-4248-78828F5AD415}"/>
              </a:ext>
            </a:extLst>
          </p:cNvPr>
          <p:cNvSpPr>
            <a:spLocks noGrp="1"/>
          </p:cNvSpPr>
          <p:nvPr>
            <p:ph type="title"/>
          </p:nvPr>
        </p:nvSpPr>
        <p:spPr/>
        <p:txBody>
          <a:bodyPr/>
          <a:lstStyle/>
          <a:p>
            <a:r>
              <a:rPr lang="en-GB" altLang="en-US"/>
              <a:t>7. Ethics</a:t>
            </a:r>
          </a:p>
        </p:txBody>
      </p:sp>
      <p:sp>
        <p:nvSpPr>
          <p:cNvPr id="20483" name="Content Placeholder 2">
            <a:extLst>
              <a:ext uri="{FF2B5EF4-FFF2-40B4-BE49-F238E27FC236}">
                <a16:creationId xmlns:a16="http://schemas.microsoft.com/office/drawing/2014/main" id="{D0E50951-01F4-8A92-4A22-F181247B230A}"/>
              </a:ext>
            </a:extLst>
          </p:cNvPr>
          <p:cNvSpPr>
            <a:spLocks noGrp="1"/>
          </p:cNvSpPr>
          <p:nvPr>
            <p:ph idx="1"/>
          </p:nvPr>
        </p:nvSpPr>
        <p:spPr>
          <a:xfrm>
            <a:off x="457200" y="1600200"/>
            <a:ext cx="8229600" cy="3916363"/>
          </a:xfrm>
        </p:spPr>
        <p:txBody>
          <a:bodyPr/>
          <a:lstStyle/>
          <a:p>
            <a:r>
              <a:rPr lang="en-GB" altLang="en-US" sz="2400"/>
              <a:t>Ethics is concerned with the study of morality: practices and activities that are considered to be importantly right or wrong, together with the rules that govern those activities and the values to which those activities relate.</a:t>
            </a:r>
          </a:p>
          <a:p>
            <a:r>
              <a:rPr lang="en-GB" altLang="en-US" sz="2400"/>
              <a:t>Ethics seeks to understand what makes good things good, for example, in ways that can be generalised to other similar cases.</a:t>
            </a:r>
          </a:p>
          <a:p>
            <a:r>
              <a:rPr lang="en-GB" altLang="en-US" sz="2400"/>
              <a:t>Business ethics can be seen as an example of applied ethics – business ethics seeks to explore the implications of general ethics for the conduct of business.</a:t>
            </a:r>
          </a:p>
        </p:txBody>
      </p:sp>
      <p:sp>
        <p:nvSpPr>
          <p:cNvPr id="4" name="Date Placeholder 3">
            <a:extLst>
              <a:ext uri="{FF2B5EF4-FFF2-40B4-BE49-F238E27FC236}">
                <a16:creationId xmlns:a16="http://schemas.microsoft.com/office/drawing/2014/main" id="{E278E4C7-D6F9-D6AA-E8FD-E503678E2D28}"/>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20485" name="Slide Number Placeholder 4">
            <a:extLst>
              <a:ext uri="{FF2B5EF4-FFF2-40B4-BE49-F238E27FC236}">
                <a16:creationId xmlns:a16="http://schemas.microsoft.com/office/drawing/2014/main" id="{1F82EEA7-6280-B6D9-9A47-19B8E7CB020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8E1477D-9197-458E-A9F0-3E4660A8E464}"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E3E35666-95CA-D624-4D1C-DCF913D649B9}"/>
              </a:ext>
            </a:extLst>
          </p:cNvPr>
          <p:cNvSpPr>
            <a:spLocks noGrp="1"/>
          </p:cNvSpPr>
          <p:nvPr>
            <p:ph type="title"/>
          </p:nvPr>
        </p:nvSpPr>
        <p:spPr/>
        <p:txBody>
          <a:bodyPr/>
          <a:lstStyle/>
          <a:p>
            <a:r>
              <a:rPr lang="en-GB" altLang="en-US"/>
              <a:t>8. Corporate social responsibility (CSR)</a:t>
            </a:r>
          </a:p>
        </p:txBody>
      </p:sp>
      <p:sp>
        <p:nvSpPr>
          <p:cNvPr id="3" name="Content Placeholder 2">
            <a:extLst>
              <a:ext uri="{FF2B5EF4-FFF2-40B4-BE49-F238E27FC236}">
                <a16:creationId xmlns:a16="http://schemas.microsoft.com/office/drawing/2014/main" id="{683EBB8B-626A-7BFE-0CCC-DEF0C9202D91}"/>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defRPr/>
            </a:pPr>
            <a:r>
              <a:rPr lang="en-GB" altLang="en-US" sz="2400" dirty="0">
                <a:ea typeface="Calibri" panose="020F0502020204030204" pitchFamily="34" charset="0"/>
              </a:rPr>
              <a:t>Why </a:t>
            </a:r>
            <a:r>
              <a:rPr lang="en-GB" altLang="en-US" sz="2400" dirty="0"/>
              <a:t>should organisations be ethical?</a:t>
            </a:r>
          </a:p>
          <a:p>
            <a:pPr marL="457200" indent="-457200">
              <a:buFont typeface="+mj-lt"/>
              <a:buAutoNum type="arabicPeriod"/>
              <a:defRPr/>
            </a:pPr>
            <a:r>
              <a:rPr lang="en-GB" sz="2400" dirty="0"/>
              <a:t>Legal changes that have made some aspects of CSR compulsory;</a:t>
            </a:r>
          </a:p>
          <a:p>
            <a:pPr marL="457200" indent="-457200">
              <a:buFont typeface="+mj-lt"/>
              <a:buAutoNum type="arabicPeriod"/>
              <a:defRPr/>
            </a:pPr>
            <a:r>
              <a:rPr lang="en-GB" sz="2400" dirty="0"/>
              <a:t>Increased public interest in environmental and ethical issues from consumers and potential employees;</a:t>
            </a:r>
          </a:p>
          <a:p>
            <a:pPr marL="457200" indent="-457200">
              <a:buFont typeface="+mj-lt"/>
              <a:buAutoNum type="arabicPeriod"/>
              <a:defRPr/>
            </a:pPr>
            <a:r>
              <a:rPr lang="en-GB" sz="2400" dirty="0"/>
              <a:t>A convincing business case linking CSR to better performance;</a:t>
            </a:r>
          </a:p>
          <a:p>
            <a:pPr marL="457200" indent="-457200">
              <a:buFont typeface="+mj-lt"/>
              <a:buAutoNum type="arabicPeriod"/>
              <a:defRPr/>
            </a:pPr>
            <a:r>
              <a:rPr lang="en-GB" sz="2400" dirty="0"/>
              <a:t>Shareholder pressure on businesses to show they operate ethically and sustainably.</a:t>
            </a:r>
            <a:endParaRPr lang="en-GB" altLang="en-US" sz="2400" dirty="0"/>
          </a:p>
        </p:txBody>
      </p:sp>
      <p:sp>
        <p:nvSpPr>
          <p:cNvPr id="4" name="Date Placeholder 3">
            <a:extLst>
              <a:ext uri="{FF2B5EF4-FFF2-40B4-BE49-F238E27FC236}">
                <a16:creationId xmlns:a16="http://schemas.microsoft.com/office/drawing/2014/main" id="{E87D16D7-C569-1EF2-421C-0AF1F32AEB40}"/>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21509" name="Slide Number Placeholder 4">
            <a:extLst>
              <a:ext uri="{FF2B5EF4-FFF2-40B4-BE49-F238E27FC236}">
                <a16:creationId xmlns:a16="http://schemas.microsoft.com/office/drawing/2014/main" id="{D0B19196-D1F2-22C5-8F08-7BDED1D447C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2A54F77-B852-46A4-8819-8FE9C0F34570}"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44F74D71-0006-3507-13DF-E3736BDC9416}"/>
              </a:ext>
            </a:extLst>
          </p:cNvPr>
          <p:cNvSpPr>
            <a:spLocks noGrp="1"/>
          </p:cNvSpPr>
          <p:nvPr>
            <p:ph type="title"/>
          </p:nvPr>
        </p:nvSpPr>
        <p:spPr/>
        <p:txBody>
          <a:bodyPr/>
          <a:lstStyle/>
          <a:p>
            <a:r>
              <a:rPr lang="en-GB" altLang="en-US"/>
              <a:t>8. Corporate social responsibility (CSR)</a:t>
            </a:r>
          </a:p>
        </p:txBody>
      </p:sp>
      <p:sp>
        <p:nvSpPr>
          <p:cNvPr id="22531" name="Content Placeholder 2">
            <a:extLst>
              <a:ext uri="{FF2B5EF4-FFF2-40B4-BE49-F238E27FC236}">
                <a16:creationId xmlns:a16="http://schemas.microsoft.com/office/drawing/2014/main" id="{A8116FF6-8DA0-63A7-3144-E7045E7FF8E8}"/>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pPr>
            <a:endParaRPr lang="en-GB" altLang="en-US" sz="2400"/>
          </a:p>
        </p:txBody>
      </p:sp>
      <p:sp>
        <p:nvSpPr>
          <p:cNvPr id="4" name="Date Placeholder 3">
            <a:extLst>
              <a:ext uri="{FF2B5EF4-FFF2-40B4-BE49-F238E27FC236}">
                <a16:creationId xmlns:a16="http://schemas.microsoft.com/office/drawing/2014/main" id="{A7DE5AEF-65F5-DB50-CD3F-FF5E4429C1E2}"/>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22533" name="Slide Number Placeholder 4">
            <a:extLst>
              <a:ext uri="{FF2B5EF4-FFF2-40B4-BE49-F238E27FC236}">
                <a16:creationId xmlns:a16="http://schemas.microsoft.com/office/drawing/2014/main" id="{C433A219-D0F1-4318-05F7-AC0A6A7A0BA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5B5A70F-543C-40D2-B472-73AE63F9FDF6}"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pic>
        <p:nvPicPr>
          <p:cNvPr id="22534" name="Picture 4">
            <a:extLst>
              <a:ext uri="{FF2B5EF4-FFF2-40B4-BE49-F238E27FC236}">
                <a16:creationId xmlns:a16="http://schemas.microsoft.com/office/drawing/2014/main" id="{6A591C45-0516-54B4-4D9B-DD269E415D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4850" y="1417638"/>
            <a:ext cx="7169150" cy="5453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5" name="TextBox 5">
            <a:extLst>
              <a:ext uri="{FF2B5EF4-FFF2-40B4-BE49-F238E27FC236}">
                <a16:creationId xmlns:a16="http://schemas.microsoft.com/office/drawing/2014/main" id="{AEB7DACF-96F6-73BF-0B92-26E2C86228A8}"/>
              </a:ext>
            </a:extLst>
          </p:cNvPr>
          <p:cNvSpPr txBox="1">
            <a:spLocks noChangeArrowheads="1"/>
          </p:cNvSpPr>
          <p:nvPr/>
        </p:nvSpPr>
        <p:spPr bwMode="auto">
          <a:xfrm>
            <a:off x="131763" y="4508500"/>
            <a:ext cx="24955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dirty="0">
                <a:latin typeface="Arial" panose="020B0604020202020204" pitchFamily="34" charset="0"/>
              </a:rPr>
              <a:t>Mullins (2019, p. 616)</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85574351-6E2E-C83A-A685-00EF8190BD34}"/>
              </a:ext>
            </a:extLst>
          </p:cNvPr>
          <p:cNvSpPr>
            <a:spLocks noGrp="1"/>
          </p:cNvSpPr>
          <p:nvPr>
            <p:ph type="title"/>
          </p:nvPr>
        </p:nvSpPr>
        <p:spPr/>
        <p:txBody>
          <a:bodyPr/>
          <a:lstStyle/>
          <a:p>
            <a:r>
              <a:rPr lang="en-GB" altLang="en-US"/>
              <a:t>9. Stakeholders</a:t>
            </a:r>
          </a:p>
        </p:txBody>
      </p:sp>
      <p:sp>
        <p:nvSpPr>
          <p:cNvPr id="23555" name="Content Placeholder 2">
            <a:extLst>
              <a:ext uri="{FF2B5EF4-FFF2-40B4-BE49-F238E27FC236}">
                <a16:creationId xmlns:a16="http://schemas.microsoft.com/office/drawing/2014/main" id="{A234F142-831D-30E6-BE14-22C001E4834D}"/>
              </a:ext>
            </a:extLst>
          </p:cNvPr>
          <p:cNvSpPr>
            <a:spLocks noGrp="1"/>
          </p:cNvSpPr>
          <p:nvPr>
            <p:ph idx="1"/>
          </p:nvPr>
        </p:nvSpPr>
        <p:spPr>
          <a:xfrm>
            <a:off x="457200" y="1600200"/>
            <a:ext cx="8229600" cy="3916363"/>
          </a:xfrm>
        </p:spPr>
        <p:txBody>
          <a:bodyPr/>
          <a:lstStyle/>
          <a:p>
            <a:r>
              <a:rPr lang="en-GB" altLang="en-US" sz="2000">
                <a:cs typeface="Calibri" panose="020F0502020204030204" pitchFamily="34" charset="0"/>
              </a:rPr>
              <a:t>O</a:t>
            </a:r>
            <a:r>
              <a:rPr lang="en-GB" altLang="en-US" sz="2000"/>
              <a:t>rganisational stakeholders: individuals or groups who have an interest in and/or are affected by the goals, operations or activities of the organisation or the behaviour of its members.</a:t>
            </a:r>
          </a:p>
          <a:p>
            <a:r>
              <a:rPr lang="en-GB" altLang="en-US" sz="2000"/>
              <a:t>Shareholder-centred view (Milton Friedman’ s view): the social responsibility of business is to make as much money as possible for the shareholders, within the law and the rules of the game (fair competition, no deception or fraud, and so on).</a:t>
            </a:r>
          </a:p>
          <a:p>
            <a:r>
              <a:rPr lang="en-GB" altLang="en-US" sz="2000"/>
              <a:t>Stakeholder theory (Charles Handy’s view): the proper responsibility of a business community is to create wealth for the whole society.</a:t>
            </a:r>
          </a:p>
        </p:txBody>
      </p:sp>
      <p:sp>
        <p:nvSpPr>
          <p:cNvPr id="4" name="Date Placeholder 3">
            <a:extLst>
              <a:ext uri="{FF2B5EF4-FFF2-40B4-BE49-F238E27FC236}">
                <a16:creationId xmlns:a16="http://schemas.microsoft.com/office/drawing/2014/main" id="{16A5CE3A-AAD8-B475-725F-C8B6CE69A70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23557" name="Slide Number Placeholder 4">
            <a:extLst>
              <a:ext uri="{FF2B5EF4-FFF2-40B4-BE49-F238E27FC236}">
                <a16:creationId xmlns:a16="http://schemas.microsoft.com/office/drawing/2014/main" id="{4CC5E885-C623-F075-464F-39FB14655C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77DDCBC-BBBD-4EBF-8F1B-BFA9E2369BF7}"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FA1AF6BB-5C23-5DFC-F6E1-73F166AE6229}"/>
              </a:ext>
            </a:extLst>
          </p:cNvPr>
          <p:cNvSpPr>
            <a:spLocks noGrp="1"/>
          </p:cNvSpPr>
          <p:nvPr>
            <p:ph type="title"/>
          </p:nvPr>
        </p:nvSpPr>
        <p:spPr/>
        <p:txBody>
          <a:bodyPr/>
          <a:lstStyle/>
          <a:p>
            <a:r>
              <a:rPr lang="en-GB" altLang="en-US"/>
              <a:t>10. Making ethical decisions</a:t>
            </a:r>
          </a:p>
        </p:txBody>
      </p:sp>
      <p:sp>
        <p:nvSpPr>
          <p:cNvPr id="3" name="Content Placeholder 2">
            <a:extLst>
              <a:ext uri="{FF2B5EF4-FFF2-40B4-BE49-F238E27FC236}">
                <a16:creationId xmlns:a16="http://schemas.microsoft.com/office/drawing/2014/main" id="{F00A660B-C565-4AC9-30B2-06FB8139772A}"/>
              </a:ext>
            </a:extLst>
          </p:cNvPr>
          <p:cNvSpPr>
            <a:spLocks noGrp="1"/>
          </p:cNvSpPr>
          <p:nvPr>
            <p:ph idx="1"/>
          </p:nvPr>
        </p:nvSpPr>
        <p:spPr>
          <a:xfrm>
            <a:off x="457200" y="1600200"/>
            <a:ext cx="8229600" cy="3916363"/>
          </a:xfrm>
        </p:spPr>
        <p:txBody>
          <a:bodyPr/>
          <a:lstStyle/>
          <a:p>
            <a:pPr marL="0" indent="0">
              <a:spcBef>
                <a:spcPts val="600"/>
              </a:spcBef>
              <a:buFont typeface="Arial" panose="020B0604020202020204" pitchFamily="34" charset="0"/>
              <a:buNone/>
              <a:defRPr/>
            </a:pPr>
            <a:r>
              <a:rPr lang="en-US" sz="1600" b="1" dirty="0"/>
              <a:t>When faced with an ethical dilemma, consider using one or more of these tests:</a:t>
            </a:r>
            <a:endParaRPr lang="en-US" sz="1600" dirty="0"/>
          </a:p>
          <a:p>
            <a:pPr>
              <a:spcBef>
                <a:spcPts val="600"/>
              </a:spcBef>
              <a:buFont typeface="+mj-lt"/>
              <a:buAutoNum type="arabicPeriod"/>
              <a:defRPr/>
            </a:pPr>
            <a:r>
              <a:rPr lang="en-IN" sz="1600" dirty="0"/>
              <a:t>The Golden Rule Test: Would I want people to do this to me?</a:t>
            </a:r>
          </a:p>
          <a:p>
            <a:pPr>
              <a:spcBef>
                <a:spcPts val="600"/>
              </a:spcBef>
              <a:buFont typeface="+mj-lt"/>
              <a:buAutoNum type="arabicPeriod"/>
              <a:defRPr/>
            </a:pPr>
            <a:r>
              <a:rPr lang="en-IN" sz="1600" dirty="0"/>
              <a:t>The What-If-Everybody-Did-This Test: Would I want everyone to do this? Would I want to live in that kind of world?</a:t>
            </a:r>
          </a:p>
          <a:p>
            <a:pPr>
              <a:spcBef>
                <a:spcPts val="600"/>
              </a:spcBef>
              <a:buFont typeface="+mj-lt"/>
              <a:buAutoNum type="arabicPeriod"/>
              <a:defRPr/>
            </a:pPr>
            <a:r>
              <a:rPr lang="en-IN" sz="1600" dirty="0"/>
              <a:t>The Family Test: How would my parents/spouse/significant other/children feel if they found out I did this?</a:t>
            </a:r>
          </a:p>
          <a:p>
            <a:pPr>
              <a:spcBef>
                <a:spcPts val="600"/>
              </a:spcBef>
              <a:buFont typeface="+mj-lt"/>
              <a:buAutoNum type="arabicPeriod"/>
              <a:defRPr/>
            </a:pPr>
            <a:r>
              <a:rPr lang="en-IN" sz="1600" dirty="0"/>
              <a:t>The Conscience Test: Does this action go against my conscience? Will I feel guilty afterwards?</a:t>
            </a:r>
          </a:p>
          <a:p>
            <a:pPr>
              <a:spcBef>
                <a:spcPts val="600"/>
              </a:spcBef>
              <a:buFont typeface="+mj-lt"/>
              <a:buAutoNum type="arabicPeriod"/>
              <a:defRPr/>
            </a:pPr>
            <a:r>
              <a:rPr lang="en-IN" sz="1600" dirty="0"/>
              <a:t>The Front Page/Social Media Test: How would I feel if this action was reported on the front page of my hometown newspaper or splashed across social media outlets for all to see?</a:t>
            </a:r>
          </a:p>
          <a:p>
            <a:pPr marL="0" indent="0">
              <a:spcBef>
                <a:spcPts val="600"/>
              </a:spcBef>
              <a:buFont typeface="Arial" panose="020B0604020202020204" pitchFamily="34" charset="0"/>
              <a:buNone/>
              <a:defRPr/>
            </a:pPr>
            <a:r>
              <a:rPr lang="en-US" sz="1000" i="1" dirty="0"/>
              <a:t>Source: </a:t>
            </a:r>
            <a:r>
              <a:rPr lang="en-US" sz="1000" dirty="0"/>
              <a:t>Based on T. </a:t>
            </a:r>
            <a:r>
              <a:rPr lang="en-US" sz="1000" dirty="0" err="1"/>
              <a:t>Lickona</a:t>
            </a:r>
            <a:r>
              <a:rPr lang="en-US" sz="1000" dirty="0"/>
              <a:t>, </a:t>
            </a:r>
            <a:r>
              <a:rPr lang="en-US" sz="1000" i="1" dirty="0"/>
              <a:t>Character Matters: How to Help Our Children Develop Good Judgment Integrity, and Other Essential Virtues </a:t>
            </a:r>
            <a:r>
              <a:rPr lang="en-US" sz="1000" dirty="0"/>
              <a:t>(New York: Touchstone Publishing, 2004); A. Goodman, “The Dilemma: Addicted and Conflicted About Laughing at the Afflicted,” Institute for Global Ethics, June 3, 2013, globalethics.org; and G. </a:t>
            </a:r>
            <a:r>
              <a:rPr lang="en-US" sz="1000" dirty="0" err="1"/>
              <a:t>Enck</a:t>
            </a:r>
            <a:r>
              <a:rPr lang="en-US" sz="1000" dirty="0"/>
              <a:t>, “Six-Step Framework for Ethical Decision Making,” </a:t>
            </a:r>
            <a:r>
              <a:rPr lang="en-US" sz="1000" i="1" dirty="0"/>
              <a:t>Journal of Health Services Research and Policy </a:t>
            </a:r>
            <a:r>
              <a:rPr lang="en-US" sz="1000" dirty="0"/>
              <a:t>(January 2014): pp. 62–64</a:t>
            </a:r>
            <a:r>
              <a:rPr lang="en-US" sz="1000" i="1" dirty="0"/>
              <a:t>.</a:t>
            </a:r>
            <a:endParaRPr lang="en-US" sz="1000" dirty="0"/>
          </a:p>
          <a:p>
            <a:pPr marL="0" indent="0">
              <a:spcBef>
                <a:spcPts val="600"/>
              </a:spcBef>
              <a:buFont typeface="Arial" panose="020B0604020202020204" pitchFamily="34" charset="0"/>
              <a:buNone/>
              <a:defRPr/>
            </a:pPr>
            <a:endParaRPr lang="en-IN" sz="1000" dirty="0"/>
          </a:p>
        </p:txBody>
      </p:sp>
      <p:sp>
        <p:nvSpPr>
          <p:cNvPr id="4" name="Date Placeholder 3">
            <a:extLst>
              <a:ext uri="{FF2B5EF4-FFF2-40B4-BE49-F238E27FC236}">
                <a16:creationId xmlns:a16="http://schemas.microsoft.com/office/drawing/2014/main" id="{3EF2E3F3-7718-2E45-F10A-5101058CEDB7}"/>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25605" name="Slide Number Placeholder 4">
            <a:extLst>
              <a:ext uri="{FF2B5EF4-FFF2-40B4-BE49-F238E27FC236}">
                <a16:creationId xmlns:a16="http://schemas.microsoft.com/office/drawing/2014/main" id="{2A507BC7-2C13-8FB0-7D65-09CE4A35DE5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396C971-6145-4DA0-8EAF-1A95C21085DE}"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4273E110-C26A-ACCB-EF61-499DC82B3C55}"/>
              </a:ext>
            </a:extLst>
          </p:cNvPr>
          <p:cNvSpPr>
            <a:spLocks noGrp="1"/>
          </p:cNvSpPr>
          <p:nvPr>
            <p:ph type="title"/>
          </p:nvPr>
        </p:nvSpPr>
        <p:spPr/>
        <p:txBody>
          <a:bodyPr/>
          <a:lstStyle/>
          <a:p>
            <a:r>
              <a:rPr lang="en-GB" altLang="en-US"/>
              <a:t>10. Making ethical decisions</a:t>
            </a:r>
          </a:p>
        </p:txBody>
      </p:sp>
      <p:pic>
        <p:nvPicPr>
          <p:cNvPr id="26627" name="Content Placeholder 4">
            <a:extLst>
              <a:ext uri="{FF2B5EF4-FFF2-40B4-BE49-F238E27FC236}">
                <a16:creationId xmlns:a16="http://schemas.microsoft.com/office/drawing/2014/main" id="{38B893E6-8251-4680-A4CE-10E703107D7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357313" y="1125538"/>
            <a:ext cx="7783512" cy="5732462"/>
          </a:xfrm>
        </p:spPr>
      </p:pic>
      <p:sp>
        <p:nvSpPr>
          <p:cNvPr id="4" name="Date Placeholder 3">
            <a:extLst>
              <a:ext uri="{FF2B5EF4-FFF2-40B4-BE49-F238E27FC236}">
                <a16:creationId xmlns:a16="http://schemas.microsoft.com/office/drawing/2014/main" id="{27BC1C59-81BA-C1D6-CE4D-75A36F7A8FA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26629" name="Slide Number Placeholder 4">
            <a:extLst>
              <a:ext uri="{FF2B5EF4-FFF2-40B4-BE49-F238E27FC236}">
                <a16:creationId xmlns:a16="http://schemas.microsoft.com/office/drawing/2014/main" id="{F7DCDF7C-057E-6064-84FC-08AD6262165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140A3CD-FE7D-45EE-9AF2-5DC4C3BF3B96}"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
        <p:nvSpPr>
          <p:cNvPr id="26630" name="TextBox 7">
            <a:extLst>
              <a:ext uri="{FF2B5EF4-FFF2-40B4-BE49-F238E27FC236}">
                <a16:creationId xmlns:a16="http://schemas.microsoft.com/office/drawing/2014/main" id="{38501323-2376-785F-96B3-777E3A638FC8}"/>
              </a:ext>
            </a:extLst>
          </p:cNvPr>
          <p:cNvSpPr txBox="1">
            <a:spLocks noChangeArrowheads="1"/>
          </p:cNvSpPr>
          <p:nvPr/>
        </p:nvSpPr>
        <p:spPr bwMode="auto">
          <a:xfrm>
            <a:off x="-6350" y="4797425"/>
            <a:ext cx="21844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1800">
                <a:latin typeface="Arial" panose="020B0604020202020204" pitchFamily="34" charset="0"/>
              </a:rPr>
              <a:t>(Mullins, 2019, p.627)</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3B1C1B49-420C-7BBE-2411-351495DE2219}"/>
              </a:ext>
            </a:extLst>
          </p:cNvPr>
          <p:cNvSpPr>
            <a:spLocks noGrp="1"/>
          </p:cNvSpPr>
          <p:nvPr>
            <p:ph type="title"/>
          </p:nvPr>
        </p:nvSpPr>
        <p:spPr/>
        <p:txBody>
          <a:bodyPr/>
          <a:lstStyle/>
          <a:p>
            <a:r>
              <a:rPr lang="en-GB" altLang="en-US"/>
              <a:t>10. Making ethical decisions</a:t>
            </a:r>
          </a:p>
        </p:txBody>
      </p:sp>
      <p:sp>
        <p:nvSpPr>
          <p:cNvPr id="27651" name="Content Placeholder 2">
            <a:extLst>
              <a:ext uri="{FF2B5EF4-FFF2-40B4-BE49-F238E27FC236}">
                <a16:creationId xmlns:a16="http://schemas.microsoft.com/office/drawing/2014/main" id="{7C9839D8-B1AD-4D42-2362-994BFB14ADD7}"/>
              </a:ext>
            </a:extLst>
          </p:cNvPr>
          <p:cNvSpPr>
            <a:spLocks noGrp="1"/>
          </p:cNvSpPr>
          <p:nvPr>
            <p:ph idx="1"/>
          </p:nvPr>
        </p:nvSpPr>
        <p:spPr>
          <a:xfrm>
            <a:off x="457200" y="1600200"/>
            <a:ext cx="5554663" cy="3916363"/>
          </a:xfrm>
        </p:spPr>
        <p:txBody>
          <a:bodyPr/>
          <a:lstStyle/>
          <a:p>
            <a:pPr>
              <a:spcBef>
                <a:spcPts val="600"/>
              </a:spcBef>
            </a:pPr>
            <a:r>
              <a:rPr lang="en-GB" altLang="en-US" sz="2400" b="1"/>
              <a:t>Code of conduct: </a:t>
            </a:r>
            <a:r>
              <a:rPr lang="en-GB" altLang="en-US" sz="2400"/>
              <a:t>provides clear guidance to employees about what is expected of them and to the outside world about the standards by which the organisation wishes to be judged.</a:t>
            </a:r>
          </a:p>
          <a:p>
            <a:pPr>
              <a:spcBef>
                <a:spcPts val="600"/>
              </a:spcBef>
            </a:pPr>
            <a:r>
              <a:rPr lang="en-GB" altLang="en-US" sz="2400" b="1"/>
              <a:t>Whistleblowing: </a:t>
            </a:r>
            <a:r>
              <a:rPr lang="en-US" altLang="en-US" sz="2400"/>
              <a:t>individual who raises ethical concerns or issues to others</a:t>
            </a:r>
            <a:endParaRPr lang="en-GB" altLang="en-US" sz="2400" b="1"/>
          </a:p>
          <a:p>
            <a:pPr>
              <a:spcBef>
                <a:spcPts val="600"/>
              </a:spcBef>
            </a:pPr>
            <a:endParaRPr lang="en-IN" altLang="en-US" sz="2400"/>
          </a:p>
        </p:txBody>
      </p:sp>
      <p:sp>
        <p:nvSpPr>
          <p:cNvPr id="4" name="Date Placeholder 3">
            <a:extLst>
              <a:ext uri="{FF2B5EF4-FFF2-40B4-BE49-F238E27FC236}">
                <a16:creationId xmlns:a16="http://schemas.microsoft.com/office/drawing/2014/main" id="{E1A65613-8F9B-79BC-1DBA-3D6DB5BFE7AA}"/>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27653" name="Slide Number Placeholder 4">
            <a:extLst>
              <a:ext uri="{FF2B5EF4-FFF2-40B4-BE49-F238E27FC236}">
                <a16:creationId xmlns:a16="http://schemas.microsoft.com/office/drawing/2014/main" id="{B4B2829E-D308-2BC8-A1F2-740142B2338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6E64A0C-7DD1-4045-B51A-BB38D252E6C9}"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pic>
        <p:nvPicPr>
          <p:cNvPr id="27654" name="Picture 2" descr="Edward Snowden - Wikipedia">
            <a:extLst>
              <a:ext uri="{FF2B5EF4-FFF2-40B4-BE49-F238E27FC236}">
                <a16:creationId xmlns:a16="http://schemas.microsoft.com/office/drawing/2014/main" id="{122E74E8-477D-5C55-91C7-126077CB78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88125" y="1773238"/>
            <a:ext cx="2184400" cy="263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5" name="TextBox 6">
            <a:extLst>
              <a:ext uri="{FF2B5EF4-FFF2-40B4-BE49-F238E27FC236}">
                <a16:creationId xmlns:a16="http://schemas.microsoft.com/office/drawing/2014/main" id="{500638E5-86E5-282D-8C6C-6D8B1405CB1F}"/>
              </a:ext>
            </a:extLst>
          </p:cNvPr>
          <p:cNvSpPr txBox="1">
            <a:spLocks noChangeArrowheads="1"/>
          </p:cNvSpPr>
          <p:nvPr/>
        </p:nvSpPr>
        <p:spPr bwMode="auto">
          <a:xfrm>
            <a:off x="6588125" y="4538663"/>
            <a:ext cx="2184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a:latin typeface="Arial" panose="020B0604020202020204" pitchFamily="34" charset="0"/>
              </a:rPr>
              <a:t>Edward Snowden</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3B1C1B49-420C-7BBE-2411-351495DE2219}"/>
              </a:ext>
            </a:extLst>
          </p:cNvPr>
          <p:cNvSpPr>
            <a:spLocks noGrp="1"/>
          </p:cNvSpPr>
          <p:nvPr>
            <p:ph type="title"/>
          </p:nvPr>
        </p:nvSpPr>
        <p:spPr/>
        <p:txBody>
          <a:bodyPr/>
          <a:lstStyle/>
          <a:p>
            <a:r>
              <a:rPr lang="en-GB" altLang="en-US" dirty="0"/>
              <a:t>Edward Snowden</a:t>
            </a:r>
          </a:p>
        </p:txBody>
      </p:sp>
      <p:sp>
        <p:nvSpPr>
          <p:cNvPr id="4" name="Date Placeholder 3">
            <a:extLst>
              <a:ext uri="{FF2B5EF4-FFF2-40B4-BE49-F238E27FC236}">
                <a16:creationId xmlns:a16="http://schemas.microsoft.com/office/drawing/2014/main" id="{E1A65613-8F9B-79BC-1DBA-3D6DB5BFE7AA}"/>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27653" name="Slide Number Placeholder 4">
            <a:extLst>
              <a:ext uri="{FF2B5EF4-FFF2-40B4-BE49-F238E27FC236}">
                <a16:creationId xmlns:a16="http://schemas.microsoft.com/office/drawing/2014/main" id="{B4B2829E-D308-2BC8-A1F2-740142B2338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6E64A0C-7DD1-4045-B51A-BB38D252E6C9}"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pic>
        <p:nvPicPr>
          <p:cNvPr id="3" name="Online Media 2" title="Edward Snowden: The Ethics of Whistleblowing - Hero or Traitor?">
            <a:hlinkClick r:id="" action="ppaction://media"/>
            <a:extLst>
              <a:ext uri="{FF2B5EF4-FFF2-40B4-BE49-F238E27FC236}">
                <a16:creationId xmlns:a16="http://schemas.microsoft.com/office/drawing/2014/main" id="{5E44B6CB-B46A-7E7A-B0AD-AF6B1C823D3E}"/>
              </a:ext>
            </a:extLst>
          </p:cNvPr>
          <p:cNvPicPr>
            <a:picLocks noRot="1" noChangeAspect="1"/>
          </p:cNvPicPr>
          <p:nvPr>
            <a:videoFile r:link="rId1"/>
          </p:nvPr>
        </p:nvPicPr>
        <p:blipFill>
          <a:blip r:embed="rId4"/>
          <a:stretch>
            <a:fillRect/>
          </a:stretch>
        </p:blipFill>
        <p:spPr>
          <a:xfrm>
            <a:off x="-23862" y="1744393"/>
            <a:ext cx="9167862" cy="5179842"/>
          </a:xfrm>
          <a:prstGeom prst="rect">
            <a:avLst/>
          </a:prstGeom>
        </p:spPr>
      </p:pic>
    </p:spTree>
    <p:extLst>
      <p:ext uri="{BB962C8B-B14F-4D97-AF65-F5344CB8AC3E}">
        <p14:creationId xmlns:p14="http://schemas.microsoft.com/office/powerpoint/2010/main" val="3100613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Keywords concept with a cartoon key and tag with the text Words on it  isolated on white, simple outline vector illustration Stock Vector Image &amp;  Art - Alamy">
            <a:extLst>
              <a:ext uri="{FF2B5EF4-FFF2-40B4-BE49-F238E27FC236}">
                <a16:creationId xmlns:a16="http://schemas.microsoft.com/office/drawing/2014/main" id="{075D9FC2-2AFE-8F41-70C6-3ED5B45ECA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4443"/>
          <a:stretch/>
        </p:blipFill>
        <p:spPr bwMode="auto">
          <a:xfrm>
            <a:off x="6948264" y="200387"/>
            <a:ext cx="1886148" cy="129150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390D44-9FCD-B0FF-6FF1-2956B6C2081B}"/>
              </a:ext>
            </a:extLst>
          </p:cNvPr>
          <p:cNvSpPr>
            <a:spLocks noGrp="1"/>
          </p:cNvSpPr>
          <p:nvPr>
            <p:ph type="title"/>
          </p:nvPr>
        </p:nvSpPr>
        <p:spPr/>
        <p:txBody>
          <a:bodyPr/>
          <a:lstStyle/>
          <a:p>
            <a:r>
              <a:rPr lang="en-GB" dirty="0"/>
              <a:t>Key terms</a:t>
            </a:r>
          </a:p>
        </p:txBody>
      </p:sp>
      <p:sp>
        <p:nvSpPr>
          <p:cNvPr id="3" name="Content Placeholder 2">
            <a:extLst>
              <a:ext uri="{FF2B5EF4-FFF2-40B4-BE49-F238E27FC236}">
                <a16:creationId xmlns:a16="http://schemas.microsoft.com/office/drawing/2014/main" id="{362B46A2-8D14-3CF2-4830-85B7761379B4}"/>
              </a:ext>
            </a:extLst>
          </p:cNvPr>
          <p:cNvSpPr>
            <a:spLocks noGrp="1"/>
          </p:cNvSpPr>
          <p:nvPr>
            <p:ph idx="1"/>
          </p:nvPr>
        </p:nvSpPr>
        <p:spPr>
          <a:xfrm>
            <a:off x="457200" y="1600201"/>
            <a:ext cx="3837709" cy="3917032"/>
          </a:xfrm>
          <a:custGeom>
            <a:avLst/>
            <a:gdLst>
              <a:gd name="connsiteX0" fmla="*/ 0 w 3837709"/>
              <a:gd name="connsiteY0" fmla="*/ 0 h 3917032"/>
              <a:gd name="connsiteX1" fmla="*/ 716372 w 3837709"/>
              <a:gd name="connsiteY1" fmla="*/ 0 h 3917032"/>
              <a:gd name="connsiteX2" fmla="*/ 1240859 w 3837709"/>
              <a:gd name="connsiteY2" fmla="*/ 0 h 3917032"/>
              <a:gd name="connsiteX3" fmla="*/ 1918855 w 3837709"/>
              <a:gd name="connsiteY3" fmla="*/ 0 h 3917032"/>
              <a:gd name="connsiteX4" fmla="*/ 2635227 w 3837709"/>
              <a:gd name="connsiteY4" fmla="*/ 0 h 3917032"/>
              <a:gd name="connsiteX5" fmla="*/ 3837709 w 3837709"/>
              <a:gd name="connsiteY5" fmla="*/ 0 h 3917032"/>
              <a:gd name="connsiteX6" fmla="*/ 3837709 w 3837709"/>
              <a:gd name="connsiteY6" fmla="*/ 692009 h 3917032"/>
              <a:gd name="connsiteX7" fmla="*/ 3837709 w 3837709"/>
              <a:gd name="connsiteY7" fmla="*/ 1423188 h 3917032"/>
              <a:gd name="connsiteX8" fmla="*/ 3837709 w 3837709"/>
              <a:gd name="connsiteY8" fmla="*/ 2154368 h 3917032"/>
              <a:gd name="connsiteX9" fmla="*/ 3837709 w 3837709"/>
              <a:gd name="connsiteY9" fmla="*/ 2885547 h 3917032"/>
              <a:gd name="connsiteX10" fmla="*/ 3837709 w 3837709"/>
              <a:gd name="connsiteY10" fmla="*/ 3917032 h 3917032"/>
              <a:gd name="connsiteX11" fmla="*/ 3313222 w 3837709"/>
              <a:gd name="connsiteY11" fmla="*/ 3917032 h 3917032"/>
              <a:gd name="connsiteX12" fmla="*/ 2750358 w 3837709"/>
              <a:gd name="connsiteY12" fmla="*/ 3917032 h 3917032"/>
              <a:gd name="connsiteX13" fmla="*/ 2110740 w 3837709"/>
              <a:gd name="connsiteY13" fmla="*/ 3917032 h 3917032"/>
              <a:gd name="connsiteX14" fmla="*/ 1586253 w 3837709"/>
              <a:gd name="connsiteY14" fmla="*/ 3917032 h 3917032"/>
              <a:gd name="connsiteX15" fmla="*/ 985012 w 3837709"/>
              <a:gd name="connsiteY15" fmla="*/ 3917032 h 3917032"/>
              <a:gd name="connsiteX16" fmla="*/ 0 w 3837709"/>
              <a:gd name="connsiteY16" fmla="*/ 3917032 h 3917032"/>
              <a:gd name="connsiteX17" fmla="*/ 0 w 3837709"/>
              <a:gd name="connsiteY17" fmla="*/ 3225023 h 3917032"/>
              <a:gd name="connsiteX18" fmla="*/ 0 w 3837709"/>
              <a:gd name="connsiteY18" fmla="*/ 2493844 h 3917032"/>
              <a:gd name="connsiteX19" fmla="*/ 0 w 3837709"/>
              <a:gd name="connsiteY19" fmla="*/ 1801835 h 3917032"/>
              <a:gd name="connsiteX20" fmla="*/ 0 w 3837709"/>
              <a:gd name="connsiteY20" fmla="*/ 1266507 h 3917032"/>
              <a:gd name="connsiteX21" fmla="*/ 0 w 3837709"/>
              <a:gd name="connsiteY21" fmla="*/ 731179 h 3917032"/>
              <a:gd name="connsiteX22" fmla="*/ 0 w 3837709"/>
              <a:gd name="connsiteY22"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837709" h="3917032" extrusionOk="0">
                <a:moveTo>
                  <a:pt x="0" y="0"/>
                </a:moveTo>
                <a:cubicBezTo>
                  <a:pt x="245845" y="-34738"/>
                  <a:pt x="495190" y="-23254"/>
                  <a:pt x="716372" y="0"/>
                </a:cubicBezTo>
                <a:cubicBezTo>
                  <a:pt x="937554" y="23254"/>
                  <a:pt x="1037487" y="-15172"/>
                  <a:pt x="1240859" y="0"/>
                </a:cubicBezTo>
                <a:cubicBezTo>
                  <a:pt x="1444231" y="15172"/>
                  <a:pt x="1642262" y="-18371"/>
                  <a:pt x="1918855" y="0"/>
                </a:cubicBezTo>
                <a:cubicBezTo>
                  <a:pt x="2195448" y="18371"/>
                  <a:pt x="2286265" y="33263"/>
                  <a:pt x="2635227" y="0"/>
                </a:cubicBezTo>
                <a:cubicBezTo>
                  <a:pt x="2984189" y="-33263"/>
                  <a:pt x="3310616" y="-38499"/>
                  <a:pt x="3837709" y="0"/>
                </a:cubicBezTo>
                <a:cubicBezTo>
                  <a:pt x="3871184" y="148044"/>
                  <a:pt x="3807832" y="410906"/>
                  <a:pt x="3837709" y="692009"/>
                </a:cubicBezTo>
                <a:cubicBezTo>
                  <a:pt x="3867586" y="973112"/>
                  <a:pt x="3847735" y="1133672"/>
                  <a:pt x="3837709" y="1423188"/>
                </a:cubicBezTo>
                <a:cubicBezTo>
                  <a:pt x="3827683" y="1712704"/>
                  <a:pt x="3823175" y="1804838"/>
                  <a:pt x="3837709" y="2154368"/>
                </a:cubicBezTo>
                <a:cubicBezTo>
                  <a:pt x="3852243" y="2503898"/>
                  <a:pt x="3809717" y="2713231"/>
                  <a:pt x="3837709" y="2885547"/>
                </a:cubicBezTo>
                <a:cubicBezTo>
                  <a:pt x="3865701" y="3057863"/>
                  <a:pt x="3803657" y="3406595"/>
                  <a:pt x="3837709" y="3917032"/>
                </a:cubicBezTo>
                <a:cubicBezTo>
                  <a:pt x="3719964" y="3923652"/>
                  <a:pt x="3426679" y="3912227"/>
                  <a:pt x="3313222" y="3917032"/>
                </a:cubicBezTo>
                <a:cubicBezTo>
                  <a:pt x="3199765" y="3921837"/>
                  <a:pt x="2993245" y="3918752"/>
                  <a:pt x="2750358" y="3917032"/>
                </a:cubicBezTo>
                <a:cubicBezTo>
                  <a:pt x="2507471" y="3915312"/>
                  <a:pt x="2422373" y="3891511"/>
                  <a:pt x="2110740" y="3917032"/>
                </a:cubicBezTo>
                <a:cubicBezTo>
                  <a:pt x="1799107" y="3942553"/>
                  <a:pt x="1756114" y="3894893"/>
                  <a:pt x="1586253" y="3917032"/>
                </a:cubicBezTo>
                <a:cubicBezTo>
                  <a:pt x="1416392" y="3939171"/>
                  <a:pt x="1173383" y="3894983"/>
                  <a:pt x="985012" y="3917032"/>
                </a:cubicBezTo>
                <a:cubicBezTo>
                  <a:pt x="796641" y="3939081"/>
                  <a:pt x="408032" y="3941551"/>
                  <a:pt x="0" y="3917032"/>
                </a:cubicBezTo>
                <a:cubicBezTo>
                  <a:pt x="-12664" y="3722212"/>
                  <a:pt x="-25243" y="3433104"/>
                  <a:pt x="0" y="3225023"/>
                </a:cubicBezTo>
                <a:cubicBezTo>
                  <a:pt x="25243" y="3016942"/>
                  <a:pt x="5411" y="2668514"/>
                  <a:pt x="0" y="2493844"/>
                </a:cubicBezTo>
                <a:cubicBezTo>
                  <a:pt x="-5411" y="2319174"/>
                  <a:pt x="6077" y="2072744"/>
                  <a:pt x="0" y="1801835"/>
                </a:cubicBezTo>
                <a:cubicBezTo>
                  <a:pt x="-6077" y="1530926"/>
                  <a:pt x="14491" y="1375558"/>
                  <a:pt x="0" y="1266507"/>
                </a:cubicBezTo>
                <a:cubicBezTo>
                  <a:pt x="-14491" y="1157456"/>
                  <a:pt x="-21127" y="854455"/>
                  <a:pt x="0" y="731179"/>
                </a:cubicBezTo>
                <a:cubicBezTo>
                  <a:pt x="21127" y="607903"/>
                  <a:pt x="16108" y="330602"/>
                  <a:pt x="0" y="0"/>
                </a:cubicBezTo>
                <a:close/>
              </a:path>
            </a:pathLst>
          </a:custGeom>
          <a:ln>
            <a:solidFill>
              <a:schemeClr val="accent3">
                <a:lumMod val="75000"/>
              </a:schemeClr>
            </a:solidFill>
            <a:prstDash val="lgDash"/>
            <a:extLst>
              <a:ext uri="{C807C97D-BFC1-408E-A445-0C87EB9F89A2}">
                <ask:lineSketchStyleProps xmlns:ask="http://schemas.microsoft.com/office/drawing/2018/sketchyshapes" sd="2441213965">
                  <ask:type>
                    <ask:lineSketchFreehand/>
                  </ask:type>
                </ask:lineSketchStyleProps>
              </a:ext>
            </a:extLst>
          </a:ln>
        </p:spPr>
        <p:txBody>
          <a:bodyPr/>
          <a:lstStyle/>
          <a:p>
            <a:r>
              <a:rPr lang="en-GB" sz="2000" dirty="0"/>
              <a:t>Strategy</a:t>
            </a:r>
          </a:p>
          <a:p>
            <a:r>
              <a:rPr lang="en-GB" sz="2000" dirty="0"/>
              <a:t>Strategic management</a:t>
            </a:r>
          </a:p>
          <a:p>
            <a:r>
              <a:rPr lang="en-GB" sz="2000" dirty="0"/>
              <a:t>Business model</a:t>
            </a:r>
          </a:p>
          <a:p>
            <a:r>
              <a:rPr lang="en-GB" sz="2000" dirty="0"/>
              <a:t>Vision statement</a:t>
            </a:r>
          </a:p>
          <a:p>
            <a:r>
              <a:rPr lang="en-GB" sz="2000" dirty="0"/>
              <a:t>Mission statement</a:t>
            </a:r>
          </a:p>
          <a:p>
            <a:r>
              <a:rPr lang="en-GB" sz="2000" dirty="0"/>
              <a:t>Organisational goal</a:t>
            </a:r>
          </a:p>
          <a:p>
            <a:r>
              <a:rPr lang="en-GB" sz="2000" dirty="0"/>
              <a:t>External analysis</a:t>
            </a:r>
          </a:p>
          <a:p>
            <a:r>
              <a:rPr lang="en-GB" sz="2000" dirty="0"/>
              <a:t>Internal analysis</a:t>
            </a:r>
          </a:p>
          <a:p>
            <a:r>
              <a:rPr lang="en-GB" sz="2000" dirty="0"/>
              <a:t>PESTEL</a:t>
            </a:r>
          </a:p>
          <a:p>
            <a:r>
              <a:rPr lang="en-GB" sz="2000" dirty="0"/>
              <a:t>Strengths</a:t>
            </a:r>
          </a:p>
        </p:txBody>
      </p:sp>
      <p:sp>
        <p:nvSpPr>
          <p:cNvPr id="4" name="Date Placeholder 3">
            <a:extLst>
              <a:ext uri="{FF2B5EF4-FFF2-40B4-BE49-F238E27FC236}">
                <a16:creationId xmlns:a16="http://schemas.microsoft.com/office/drawing/2014/main" id="{2BCD1C38-2A62-815C-2407-268504546D45}"/>
              </a:ext>
            </a:extLst>
          </p:cNvPr>
          <p:cNvSpPr>
            <a:spLocks noGrp="1"/>
          </p:cNvSpPr>
          <p:nvPr>
            <p:ph type="dt" sz="half" idx="10"/>
          </p:nvPr>
        </p:nvSpPr>
        <p:spPr/>
        <p:txBody>
          <a:bodyPr/>
          <a:lstStyle/>
          <a:p>
            <a:pPr>
              <a:defRPr/>
            </a:pPr>
            <a:fld id="{842CFAC4-2C7F-4861-A89F-BA2B10A35058}" type="datetime1">
              <a:rPr lang="en-GB" altLang="en-US" smtClean="0"/>
              <a:pPr>
                <a:defRPr/>
              </a:pPr>
              <a:t>02/10/2023</a:t>
            </a:fld>
            <a:endParaRPr lang="en-GB" altLang="en-US"/>
          </a:p>
        </p:txBody>
      </p:sp>
      <p:sp>
        <p:nvSpPr>
          <p:cNvPr id="5" name="Slide Number Placeholder 4">
            <a:extLst>
              <a:ext uri="{FF2B5EF4-FFF2-40B4-BE49-F238E27FC236}">
                <a16:creationId xmlns:a16="http://schemas.microsoft.com/office/drawing/2014/main" id="{09E8A505-7EF4-3F12-CE90-B4C00198E7A4}"/>
              </a:ext>
            </a:extLst>
          </p:cNvPr>
          <p:cNvSpPr>
            <a:spLocks noGrp="1"/>
          </p:cNvSpPr>
          <p:nvPr>
            <p:ph type="sldNum" sz="quarter" idx="12"/>
          </p:nvPr>
        </p:nvSpPr>
        <p:spPr/>
        <p:txBody>
          <a:bodyPr/>
          <a:lstStyle/>
          <a:p>
            <a:pPr>
              <a:defRPr/>
            </a:pPr>
            <a:fld id="{0A693F5B-1C3B-4885-B62D-B41009808F97}" type="slidenum">
              <a:rPr lang="en-GB" altLang="en-US" smtClean="0"/>
              <a:pPr>
                <a:defRPr/>
              </a:pPr>
              <a:t>21</a:t>
            </a:fld>
            <a:endParaRPr lang="en-GB" altLang="en-US"/>
          </a:p>
        </p:txBody>
      </p:sp>
      <p:sp>
        <p:nvSpPr>
          <p:cNvPr id="6" name="Content Placeholder 2">
            <a:extLst>
              <a:ext uri="{FF2B5EF4-FFF2-40B4-BE49-F238E27FC236}">
                <a16:creationId xmlns:a16="http://schemas.microsoft.com/office/drawing/2014/main" id="{12C77B3C-9D92-ACE7-D4D2-B345FB18B400}"/>
              </a:ext>
            </a:extLst>
          </p:cNvPr>
          <p:cNvSpPr txBox="1">
            <a:spLocks/>
          </p:cNvSpPr>
          <p:nvPr/>
        </p:nvSpPr>
        <p:spPr bwMode="auto">
          <a:xfrm>
            <a:off x="4853420" y="1600201"/>
            <a:ext cx="3837709" cy="3917032"/>
          </a:xfrm>
          <a:custGeom>
            <a:avLst/>
            <a:gdLst>
              <a:gd name="connsiteX0" fmla="*/ 0 w 3837709"/>
              <a:gd name="connsiteY0" fmla="*/ 0 h 3917032"/>
              <a:gd name="connsiteX1" fmla="*/ 562864 w 3837709"/>
              <a:gd name="connsiteY1" fmla="*/ 0 h 3917032"/>
              <a:gd name="connsiteX2" fmla="*/ 1164105 w 3837709"/>
              <a:gd name="connsiteY2" fmla="*/ 0 h 3917032"/>
              <a:gd name="connsiteX3" fmla="*/ 1842100 w 3837709"/>
              <a:gd name="connsiteY3" fmla="*/ 0 h 3917032"/>
              <a:gd name="connsiteX4" fmla="*/ 2404964 w 3837709"/>
              <a:gd name="connsiteY4" fmla="*/ 0 h 3917032"/>
              <a:gd name="connsiteX5" fmla="*/ 3006205 w 3837709"/>
              <a:gd name="connsiteY5" fmla="*/ 0 h 3917032"/>
              <a:gd name="connsiteX6" fmla="*/ 3837709 w 3837709"/>
              <a:gd name="connsiteY6" fmla="*/ 0 h 3917032"/>
              <a:gd name="connsiteX7" fmla="*/ 3837709 w 3837709"/>
              <a:gd name="connsiteY7" fmla="*/ 692009 h 3917032"/>
              <a:gd name="connsiteX8" fmla="*/ 3837709 w 3837709"/>
              <a:gd name="connsiteY8" fmla="*/ 1423188 h 3917032"/>
              <a:gd name="connsiteX9" fmla="*/ 3837709 w 3837709"/>
              <a:gd name="connsiteY9" fmla="*/ 2154368 h 3917032"/>
              <a:gd name="connsiteX10" fmla="*/ 3837709 w 3837709"/>
              <a:gd name="connsiteY10" fmla="*/ 2846377 h 3917032"/>
              <a:gd name="connsiteX11" fmla="*/ 3837709 w 3837709"/>
              <a:gd name="connsiteY11" fmla="*/ 3917032 h 3917032"/>
              <a:gd name="connsiteX12" fmla="*/ 3274845 w 3837709"/>
              <a:gd name="connsiteY12" fmla="*/ 3917032 h 3917032"/>
              <a:gd name="connsiteX13" fmla="*/ 2711981 w 3837709"/>
              <a:gd name="connsiteY13" fmla="*/ 3917032 h 3917032"/>
              <a:gd name="connsiteX14" fmla="*/ 2187494 w 3837709"/>
              <a:gd name="connsiteY14" fmla="*/ 3917032 h 3917032"/>
              <a:gd name="connsiteX15" fmla="*/ 1547876 w 3837709"/>
              <a:gd name="connsiteY15" fmla="*/ 3917032 h 3917032"/>
              <a:gd name="connsiteX16" fmla="*/ 908258 w 3837709"/>
              <a:gd name="connsiteY16" fmla="*/ 3917032 h 3917032"/>
              <a:gd name="connsiteX17" fmla="*/ 0 w 3837709"/>
              <a:gd name="connsiteY17" fmla="*/ 3917032 h 3917032"/>
              <a:gd name="connsiteX18" fmla="*/ 0 w 3837709"/>
              <a:gd name="connsiteY18" fmla="*/ 3264193 h 3917032"/>
              <a:gd name="connsiteX19" fmla="*/ 0 w 3837709"/>
              <a:gd name="connsiteY19" fmla="*/ 2533014 h 3917032"/>
              <a:gd name="connsiteX20" fmla="*/ 0 w 3837709"/>
              <a:gd name="connsiteY20" fmla="*/ 1841005 h 3917032"/>
              <a:gd name="connsiteX21" fmla="*/ 0 w 3837709"/>
              <a:gd name="connsiteY21" fmla="*/ 1109826 h 3917032"/>
              <a:gd name="connsiteX22" fmla="*/ 0 w 3837709"/>
              <a:gd name="connsiteY22" fmla="*/ 574498 h 3917032"/>
              <a:gd name="connsiteX23" fmla="*/ 0 w 3837709"/>
              <a:gd name="connsiteY23"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37709" h="3917032" extrusionOk="0">
                <a:moveTo>
                  <a:pt x="0" y="0"/>
                </a:moveTo>
                <a:cubicBezTo>
                  <a:pt x="279197" y="-15717"/>
                  <a:pt x="329150" y="2600"/>
                  <a:pt x="562864" y="0"/>
                </a:cubicBezTo>
                <a:cubicBezTo>
                  <a:pt x="796578" y="-2600"/>
                  <a:pt x="962782" y="17375"/>
                  <a:pt x="1164105" y="0"/>
                </a:cubicBezTo>
                <a:cubicBezTo>
                  <a:pt x="1365428" y="-17375"/>
                  <a:pt x="1545316" y="-2707"/>
                  <a:pt x="1842100" y="0"/>
                </a:cubicBezTo>
                <a:cubicBezTo>
                  <a:pt x="2138884" y="2707"/>
                  <a:pt x="2255078" y="20613"/>
                  <a:pt x="2404964" y="0"/>
                </a:cubicBezTo>
                <a:cubicBezTo>
                  <a:pt x="2554850" y="-20613"/>
                  <a:pt x="2791326" y="27993"/>
                  <a:pt x="3006205" y="0"/>
                </a:cubicBezTo>
                <a:cubicBezTo>
                  <a:pt x="3221084" y="-27993"/>
                  <a:pt x="3434851" y="-15827"/>
                  <a:pt x="3837709" y="0"/>
                </a:cubicBezTo>
                <a:cubicBezTo>
                  <a:pt x="3867200" y="255993"/>
                  <a:pt x="3819372" y="509466"/>
                  <a:pt x="3837709" y="692009"/>
                </a:cubicBezTo>
                <a:cubicBezTo>
                  <a:pt x="3856046" y="874552"/>
                  <a:pt x="3844659" y="1119253"/>
                  <a:pt x="3837709" y="1423188"/>
                </a:cubicBezTo>
                <a:cubicBezTo>
                  <a:pt x="3830759" y="1727123"/>
                  <a:pt x="3854461" y="1925884"/>
                  <a:pt x="3837709" y="2154368"/>
                </a:cubicBezTo>
                <a:cubicBezTo>
                  <a:pt x="3820957" y="2382852"/>
                  <a:pt x="3818435" y="2620781"/>
                  <a:pt x="3837709" y="2846377"/>
                </a:cubicBezTo>
                <a:cubicBezTo>
                  <a:pt x="3856983" y="3071973"/>
                  <a:pt x="3826311" y="3546939"/>
                  <a:pt x="3837709" y="3917032"/>
                </a:cubicBezTo>
                <a:cubicBezTo>
                  <a:pt x="3606762" y="3938247"/>
                  <a:pt x="3467033" y="3912502"/>
                  <a:pt x="3274845" y="3917032"/>
                </a:cubicBezTo>
                <a:cubicBezTo>
                  <a:pt x="3082657" y="3921562"/>
                  <a:pt x="2877095" y="3920676"/>
                  <a:pt x="2711981" y="3917032"/>
                </a:cubicBezTo>
                <a:cubicBezTo>
                  <a:pt x="2546867" y="3913388"/>
                  <a:pt x="2365286" y="3934527"/>
                  <a:pt x="2187494" y="3917032"/>
                </a:cubicBezTo>
                <a:cubicBezTo>
                  <a:pt x="2009702" y="3899537"/>
                  <a:pt x="1771223" y="3891365"/>
                  <a:pt x="1547876" y="3917032"/>
                </a:cubicBezTo>
                <a:cubicBezTo>
                  <a:pt x="1324529" y="3942699"/>
                  <a:pt x="1053520" y="3905961"/>
                  <a:pt x="908258" y="3917032"/>
                </a:cubicBezTo>
                <a:cubicBezTo>
                  <a:pt x="762996" y="3928103"/>
                  <a:pt x="433872" y="3887900"/>
                  <a:pt x="0" y="3917032"/>
                </a:cubicBezTo>
                <a:cubicBezTo>
                  <a:pt x="-20405" y="3758991"/>
                  <a:pt x="2153" y="3554223"/>
                  <a:pt x="0" y="3264193"/>
                </a:cubicBezTo>
                <a:cubicBezTo>
                  <a:pt x="-2153" y="2974163"/>
                  <a:pt x="-15549" y="2760119"/>
                  <a:pt x="0" y="2533014"/>
                </a:cubicBezTo>
                <a:cubicBezTo>
                  <a:pt x="15549" y="2305909"/>
                  <a:pt x="14825" y="2006986"/>
                  <a:pt x="0" y="1841005"/>
                </a:cubicBezTo>
                <a:cubicBezTo>
                  <a:pt x="-14825" y="1675024"/>
                  <a:pt x="-21645" y="1375260"/>
                  <a:pt x="0" y="1109826"/>
                </a:cubicBezTo>
                <a:cubicBezTo>
                  <a:pt x="21645" y="844392"/>
                  <a:pt x="-5146" y="791555"/>
                  <a:pt x="0" y="574498"/>
                </a:cubicBezTo>
                <a:cubicBezTo>
                  <a:pt x="5146" y="357441"/>
                  <a:pt x="-19193" y="154800"/>
                  <a:pt x="0" y="0"/>
                </a:cubicBezTo>
                <a:close/>
              </a:path>
            </a:pathLst>
          </a:custGeom>
          <a:noFill/>
          <a:ln w="9525">
            <a:solidFill>
              <a:srgbClr val="000000"/>
            </a:solidFill>
            <a:prstDash val="lgDash"/>
            <a:miter lim="800000"/>
            <a:headEnd/>
            <a:tailEnd/>
            <a:extLst>
              <a:ext uri="{C807C97D-BFC1-408E-A445-0C87EB9F89A2}">
                <ask:lineSketchStyleProps xmlns:ask="http://schemas.microsoft.com/office/drawing/2018/sketchyshapes" sd="2533799587">
                  <a:prstGeom prst="rect">
                    <a:avLst/>
                  </a:prstGeom>
                  <ask:type>
                    <ask:lineSketchFreehand/>
                  </ask:type>
                </ask:lineSketchStyleProps>
              </a:ext>
            </a:extLst>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t>Weaknesses</a:t>
            </a:r>
          </a:p>
          <a:p>
            <a:r>
              <a:rPr lang="en-GB" sz="2400" dirty="0"/>
              <a:t>Opportunities</a:t>
            </a:r>
          </a:p>
          <a:p>
            <a:r>
              <a:rPr lang="en-GB" sz="2400" dirty="0"/>
              <a:t>Threats</a:t>
            </a:r>
          </a:p>
          <a:p>
            <a:r>
              <a:rPr lang="en-GB" sz="2400" dirty="0"/>
              <a:t>SWOT</a:t>
            </a:r>
          </a:p>
          <a:p>
            <a:r>
              <a:rPr lang="en-GB" sz="2400" dirty="0"/>
              <a:t>Ethics</a:t>
            </a:r>
          </a:p>
          <a:p>
            <a:r>
              <a:rPr lang="en-GB" sz="2400" dirty="0"/>
              <a:t>CSR</a:t>
            </a:r>
          </a:p>
          <a:p>
            <a:r>
              <a:rPr lang="en-GB" sz="2400" dirty="0"/>
              <a:t>Stakeholders</a:t>
            </a:r>
          </a:p>
          <a:p>
            <a:r>
              <a:rPr lang="en-GB" sz="2400" dirty="0"/>
              <a:t>Code of conduct</a:t>
            </a:r>
          </a:p>
          <a:p>
            <a:r>
              <a:rPr lang="en-GB" sz="2400" dirty="0"/>
              <a:t>Whistleblowing</a:t>
            </a:r>
          </a:p>
        </p:txBody>
      </p:sp>
    </p:spTree>
    <p:extLst>
      <p:ext uri="{BB962C8B-B14F-4D97-AF65-F5344CB8AC3E}">
        <p14:creationId xmlns:p14="http://schemas.microsoft.com/office/powerpoint/2010/main" val="21249643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30774-A81E-1D91-87ED-E6F5CE327A30}"/>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1115277C-4362-B22D-0C37-362DB9B801AC}"/>
              </a:ext>
            </a:extLst>
          </p:cNvPr>
          <p:cNvSpPr>
            <a:spLocks noGrp="1"/>
          </p:cNvSpPr>
          <p:nvPr>
            <p:ph idx="1"/>
          </p:nvPr>
        </p:nvSpPr>
        <p:spPr/>
        <p:txBody>
          <a:bodyPr/>
          <a:lstStyle/>
          <a:p>
            <a:pPr marL="514350" indent="-514350">
              <a:buFont typeface="Arial" panose="020B0604020202020204" pitchFamily="34" charset="0"/>
              <a:buAutoNum type="arabicPeriod"/>
            </a:pPr>
            <a:r>
              <a:rPr lang="en-GB" sz="2000" dirty="0"/>
              <a:t>Review the key terms. Be prepared to explain them in the next class.</a:t>
            </a:r>
          </a:p>
          <a:p>
            <a:pPr marL="514350" indent="-514350">
              <a:buFont typeface="Arial" panose="020B0604020202020204" pitchFamily="34" charset="0"/>
              <a:buAutoNum type="arabicPeriod"/>
            </a:pPr>
            <a:r>
              <a:rPr lang="en-GB" sz="2000" dirty="0"/>
              <a:t>Read an article which is related to some of the key terms. Be prepared to explain it in the next class. For example: </a:t>
            </a:r>
            <a:r>
              <a:rPr lang="en-GB" sz="2000" dirty="0">
                <a:hlinkClick r:id="rId3"/>
              </a:rPr>
              <a:t>https://uk.finance.yahoo.com/news/business-guru-scott-galloway-touts-183602039.html</a:t>
            </a:r>
            <a:r>
              <a:rPr lang="en-GB" sz="2000" dirty="0"/>
              <a:t> </a:t>
            </a:r>
          </a:p>
          <a:p>
            <a:pPr marL="514350" indent="-514350">
              <a:buFont typeface="Arial" panose="020B0604020202020204" pitchFamily="34" charset="0"/>
              <a:buAutoNum type="arabicPeriod"/>
            </a:pPr>
            <a:r>
              <a:rPr lang="en-GB" sz="2000" dirty="0"/>
              <a:t>If you were to start a new company, what would be its name, industry</a:t>
            </a:r>
            <a:r>
              <a:rPr lang="en-GB" sz="2000"/>
              <a:t>, location</a:t>
            </a:r>
            <a:r>
              <a:rPr lang="en-GB" sz="2000" dirty="0"/>
              <a:t>, vision, mission, goals, and strategy? Email your work as an MS Word file to the lecturer before the next class. Your email should have the subject as: </a:t>
            </a:r>
            <a:r>
              <a:rPr lang="en-GB" sz="2000" dirty="0">
                <a:solidFill>
                  <a:srgbClr val="7030A0"/>
                </a:solidFill>
              </a:rPr>
              <a:t>Your full </a:t>
            </a:r>
            <a:r>
              <a:rPr lang="en-GB" sz="2000" dirty="0" err="1">
                <a:solidFill>
                  <a:srgbClr val="7030A0"/>
                </a:solidFill>
              </a:rPr>
              <a:t>name_Your</a:t>
            </a:r>
            <a:r>
              <a:rPr lang="en-GB" sz="2000" dirty="0">
                <a:solidFill>
                  <a:srgbClr val="7030A0"/>
                </a:solidFill>
              </a:rPr>
              <a:t> student </a:t>
            </a:r>
            <a:r>
              <a:rPr lang="en-GB" sz="2000" dirty="0" err="1">
                <a:solidFill>
                  <a:srgbClr val="7030A0"/>
                </a:solidFill>
              </a:rPr>
              <a:t>ID_IMW_Week</a:t>
            </a:r>
            <a:r>
              <a:rPr lang="en-GB" sz="2000" dirty="0">
                <a:solidFill>
                  <a:srgbClr val="7030A0"/>
                </a:solidFill>
              </a:rPr>
              <a:t> 2_strategy.</a:t>
            </a:r>
            <a:r>
              <a:rPr lang="en-GB" sz="2000" dirty="0"/>
              <a:t> </a:t>
            </a:r>
          </a:p>
        </p:txBody>
      </p:sp>
      <p:sp>
        <p:nvSpPr>
          <p:cNvPr id="4" name="Date Placeholder 3">
            <a:extLst>
              <a:ext uri="{FF2B5EF4-FFF2-40B4-BE49-F238E27FC236}">
                <a16:creationId xmlns:a16="http://schemas.microsoft.com/office/drawing/2014/main" id="{083489F6-910E-FC7F-F0CA-B5D3174914BE}"/>
              </a:ext>
            </a:extLst>
          </p:cNvPr>
          <p:cNvSpPr>
            <a:spLocks noGrp="1"/>
          </p:cNvSpPr>
          <p:nvPr>
            <p:ph type="dt" sz="half" idx="10"/>
          </p:nvPr>
        </p:nvSpPr>
        <p:spPr/>
        <p:txBody>
          <a:bodyPr/>
          <a:lstStyle/>
          <a:p>
            <a:pPr>
              <a:defRPr/>
            </a:pPr>
            <a:fld id="{842CFAC4-2C7F-4861-A89F-BA2B10A35058}" type="datetime1">
              <a:rPr lang="en-GB" altLang="en-US" smtClean="0"/>
              <a:pPr>
                <a:defRPr/>
              </a:pPr>
              <a:t>02/10/2023</a:t>
            </a:fld>
            <a:endParaRPr lang="en-GB" altLang="en-US"/>
          </a:p>
        </p:txBody>
      </p:sp>
      <p:sp>
        <p:nvSpPr>
          <p:cNvPr id="5" name="Slide Number Placeholder 4">
            <a:extLst>
              <a:ext uri="{FF2B5EF4-FFF2-40B4-BE49-F238E27FC236}">
                <a16:creationId xmlns:a16="http://schemas.microsoft.com/office/drawing/2014/main" id="{B1D8DBCE-DD6A-C2CC-ECBC-AF3F985931FC}"/>
              </a:ext>
            </a:extLst>
          </p:cNvPr>
          <p:cNvSpPr>
            <a:spLocks noGrp="1"/>
          </p:cNvSpPr>
          <p:nvPr>
            <p:ph type="sldNum" sz="quarter" idx="12"/>
          </p:nvPr>
        </p:nvSpPr>
        <p:spPr/>
        <p:txBody>
          <a:bodyPr/>
          <a:lstStyle/>
          <a:p>
            <a:pPr>
              <a:defRPr/>
            </a:pPr>
            <a:fld id="{0A693F5B-1C3B-4885-B62D-B41009808F97}" type="slidenum">
              <a:rPr lang="en-GB" altLang="en-US" smtClean="0"/>
              <a:pPr>
                <a:defRPr/>
              </a:pPr>
              <a:t>22</a:t>
            </a:fld>
            <a:endParaRPr lang="en-GB" altLang="en-US"/>
          </a:p>
        </p:txBody>
      </p:sp>
      <p:pic>
        <p:nvPicPr>
          <p:cNvPr id="6" name="Picture 2" descr="The Importance of Self Study - AnimationResources.org - Serving the Online  Animation Community AnimationResources.org – Serving the Online Animation  Community">
            <a:extLst>
              <a:ext uri="{FF2B5EF4-FFF2-40B4-BE49-F238E27FC236}">
                <a16:creationId xmlns:a16="http://schemas.microsoft.com/office/drawing/2014/main" id="{6D5A26AB-25C1-2E4F-2F3C-52F26213739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287"/>
          <a:stretch/>
        </p:blipFill>
        <p:spPr bwMode="auto">
          <a:xfrm>
            <a:off x="0" y="0"/>
            <a:ext cx="2729880" cy="1346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40334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736C181C-98BA-28D8-6783-7801546F61E6}"/>
              </a:ext>
            </a:extLst>
          </p:cNvPr>
          <p:cNvSpPr>
            <a:spLocks noGrp="1"/>
          </p:cNvSpPr>
          <p:nvPr>
            <p:ph type="title"/>
          </p:nvPr>
        </p:nvSpPr>
        <p:spPr/>
        <p:txBody>
          <a:bodyPr/>
          <a:lstStyle/>
          <a:p>
            <a:r>
              <a:rPr lang="en-GB" altLang="en-US" b="1"/>
              <a:t>References</a:t>
            </a:r>
            <a:endParaRPr lang="en-GB" altLang="en-US"/>
          </a:p>
        </p:txBody>
      </p:sp>
      <p:sp>
        <p:nvSpPr>
          <p:cNvPr id="3" name="Content Placeholder 2">
            <a:extLst>
              <a:ext uri="{FF2B5EF4-FFF2-40B4-BE49-F238E27FC236}">
                <a16:creationId xmlns:a16="http://schemas.microsoft.com/office/drawing/2014/main" id="{A8877173-0B8D-9226-4FC7-18706D590CDD}"/>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000" dirty="0">
                <a:ea typeface="Calibri" panose="020F0502020204030204" pitchFamily="34" charset="0"/>
              </a:rPr>
              <a:t>Mullins, L. J. (2019) </a:t>
            </a:r>
            <a:r>
              <a:rPr lang="en-GB" altLang="en-US" sz="2000" i="1" dirty="0">
                <a:ea typeface="Calibri" panose="020F0502020204030204" pitchFamily="34" charset="0"/>
              </a:rPr>
              <a:t>Organisational behaviour in the workplace</a:t>
            </a:r>
            <a:r>
              <a:rPr lang="en-GB" altLang="en-US" sz="2000" dirty="0">
                <a:ea typeface="Calibri" panose="020F0502020204030204" pitchFamily="34" charset="0"/>
              </a:rPr>
              <a:t>. 12th </a:t>
            </a:r>
            <a:r>
              <a:rPr lang="en-GB" altLang="en-US" sz="2000" dirty="0" err="1">
                <a:ea typeface="Calibri" panose="020F0502020204030204" pitchFamily="34" charset="0"/>
              </a:rPr>
              <a:t>edn</a:t>
            </a:r>
            <a:r>
              <a:rPr lang="en-GB" altLang="en-US" sz="2000" dirty="0">
                <a:ea typeface="Calibri" panose="020F0502020204030204" pitchFamily="34" charset="0"/>
              </a:rPr>
              <a:t>. Harlow: Pearson Education Limited.</a:t>
            </a:r>
          </a:p>
          <a:p>
            <a:pPr marL="514350" indent="-514350" algn="just">
              <a:buFont typeface="+mj-lt"/>
              <a:buAutoNum type="arabicPeriod"/>
              <a:defRPr/>
            </a:pPr>
            <a:r>
              <a:rPr lang="en-GB" altLang="en-US" sz="2000" dirty="0">
                <a:ea typeface="Calibri" panose="020F0502020204030204" pitchFamily="34" charset="0"/>
              </a:rPr>
              <a:t>Huczynski, A. and Buchanan, D.A. (2019) </a:t>
            </a:r>
            <a:r>
              <a:rPr lang="en-GB" altLang="en-US" sz="2000" i="1" dirty="0">
                <a:ea typeface="Calibri" panose="020F0502020204030204" pitchFamily="34" charset="0"/>
              </a:rPr>
              <a:t>Organizational behaviour</a:t>
            </a:r>
            <a:r>
              <a:rPr lang="en-GB" altLang="en-US" sz="2000" dirty="0">
                <a:ea typeface="Calibri" panose="020F0502020204030204" pitchFamily="34" charset="0"/>
              </a:rPr>
              <a:t>. 10th </a:t>
            </a:r>
            <a:r>
              <a:rPr lang="en-GB" altLang="en-US" sz="2000" dirty="0" err="1">
                <a:ea typeface="Calibri" panose="020F0502020204030204" pitchFamily="34" charset="0"/>
              </a:rPr>
              <a:t>edn</a:t>
            </a:r>
            <a:r>
              <a:rPr lang="en-GB" altLang="en-US" sz="2000" dirty="0">
                <a:ea typeface="Calibri" panose="020F0502020204030204" pitchFamily="34" charset="0"/>
              </a:rPr>
              <a:t>. Harlow: Pearson</a:t>
            </a:r>
          </a:p>
          <a:p>
            <a:pPr marL="514350" indent="-514350" algn="just">
              <a:buFont typeface="+mj-lt"/>
              <a:buAutoNum type="arabicPeriod"/>
              <a:defRPr/>
            </a:pPr>
            <a:r>
              <a:rPr lang="en-GB" altLang="en-US" sz="2000" dirty="0">
                <a:ea typeface="Calibri" panose="020F0502020204030204" pitchFamily="34" charset="0"/>
              </a:rPr>
              <a:t>Robbins, S., and Coulter, M. (2021) </a:t>
            </a:r>
            <a:r>
              <a:rPr lang="en-GB" altLang="en-US" sz="2000" i="1" dirty="0">
                <a:ea typeface="Calibri" panose="020F0502020204030204" pitchFamily="34" charset="0"/>
              </a:rPr>
              <a:t>Management, Global Edition</a:t>
            </a:r>
            <a:r>
              <a:rPr lang="en-GB" altLang="en-US" sz="2000" dirty="0">
                <a:ea typeface="Calibri" panose="020F0502020204030204" pitchFamily="34" charset="0"/>
              </a:rPr>
              <a:t>. 15th </a:t>
            </a:r>
            <a:r>
              <a:rPr lang="en-GB" altLang="en-US" sz="2000" dirty="0" err="1">
                <a:ea typeface="Calibri" panose="020F0502020204030204" pitchFamily="34" charset="0"/>
              </a:rPr>
              <a:t>edn</a:t>
            </a:r>
            <a:r>
              <a:rPr lang="en-GB" altLang="en-US" sz="2000" dirty="0">
                <a:ea typeface="Calibri" panose="020F0502020204030204" pitchFamily="34" charset="0"/>
              </a:rPr>
              <a:t>. Pearson.</a:t>
            </a:r>
          </a:p>
          <a:p>
            <a:pPr marL="514350" indent="-514350" algn="just">
              <a:buFont typeface="+mj-lt"/>
              <a:buAutoNum type="arabicPeriod"/>
              <a:defRPr/>
            </a:pPr>
            <a:r>
              <a:rPr lang="en-GB" altLang="en-US" sz="2000" dirty="0">
                <a:ea typeface="Calibri" panose="020F0502020204030204" pitchFamily="34" charset="0"/>
              </a:rPr>
              <a:t>Cole, G. A. and Kelly, P. (2020) </a:t>
            </a:r>
            <a:r>
              <a:rPr lang="en-GB" altLang="en-US" sz="2000" i="1" dirty="0">
                <a:ea typeface="Calibri" panose="020F0502020204030204" pitchFamily="34" charset="0"/>
              </a:rPr>
              <a:t>Management theory and practice</a:t>
            </a:r>
            <a:r>
              <a:rPr lang="en-GB" altLang="en-US" sz="2000" dirty="0">
                <a:ea typeface="Calibri" panose="020F0502020204030204" pitchFamily="34" charset="0"/>
              </a:rPr>
              <a:t>. 9th </a:t>
            </a:r>
            <a:r>
              <a:rPr lang="en-GB" altLang="en-US" sz="2000" dirty="0" err="1">
                <a:ea typeface="Calibri" panose="020F0502020204030204" pitchFamily="34" charset="0"/>
              </a:rPr>
              <a:t>edn</a:t>
            </a:r>
            <a:r>
              <a:rPr lang="en-GB" altLang="en-US" sz="2000" dirty="0">
                <a:ea typeface="Calibri" panose="020F0502020204030204" pitchFamily="34" charset="0"/>
              </a:rPr>
              <a:t>. Hampshire: Cengage Learning EMEA.</a:t>
            </a:r>
          </a:p>
          <a:p>
            <a:pPr marL="514350" indent="-514350" algn="just">
              <a:buFont typeface="+mj-lt"/>
              <a:buAutoNum type="arabicPeriod"/>
              <a:defRPr/>
            </a:pPr>
            <a:r>
              <a:rPr lang="en-GB" altLang="en-US" sz="2000" dirty="0"/>
              <a:t>University of Florida (no date) </a:t>
            </a:r>
            <a:r>
              <a:rPr lang="en-GB" altLang="en-US" sz="2000" i="1" dirty="0"/>
              <a:t>Bloom’s Taxonomy. </a:t>
            </a:r>
            <a:r>
              <a:rPr lang="en-GB" altLang="en-US" sz="2000" dirty="0"/>
              <a:t>Available at </a:t>
            </a:r>
            <a:r>
              <a:rPr lang="en-US" altLang="en-US" sz="2000" b="0" dirty="0">
                <a:cs typeface="Arial" panose="020B0604020202020204" pitchFamily="34" charset="0"/>
                <a:hlinkClick r:id="rId2"/>
              </a:rPr>
              <a:t>https://citt.ufl.edu/resources/the-learning-process/designing-the-learning-experience/blooms-taxonomy/</a:t>
            </a:r>
            <a:r>
              <a:rPr lang="en-US" altLang="en-US" sz="2000" b="0" dirty="0">
                <a:cs typeface="Arial" panose="020B0604020202020204" pitchFamily="34" charset="0"/>
              </a:rPr>
              <a:t> (Accessed: 20 Sep 2023)</a:t>
            </a:r>
          </a:p>
        </p:txBody>
      </p:sp>
      <p:sp>
        <p:nvSpPr>
          <p:cNvPr id="4" name="Date Placeholder 3">
            <a:extLst>
              <a:ext uri="{FF2B5EF4-FFF2-40B4-BE49-F238E27FC236}">
                <a16:creationId xmlns:a16="http://schemas.microsoft.com/office/drawing/2014/main" id="{3ACA2E92-C064-77A6-9A24-67B03BC18CDB}"/>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28677" name="Slide Number Placeholder 4">
            <a:extLst>
              <a:ext uri="{FF2B5EF4-FFF2-40B4-BE49-F238E27FC236}">
                <a16:creationId xmlns:a16="http://schemas.microsoft.com/office/drawing/2014/main" id="{B5D903B0-7EE0-CE65-0C4B-86039FA995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D21B17F-F71E-4192-AC73-B5EBC4CFFC57}" type="slidenum">
              <a:rPr lang="en-GB" altLang="en-US" sz="1200" smtClean="0">
                <a:solidFill>
                  <a:srgbClr val="898989"/>
                </a:solidFill>
              </a:rPr>
              <a:pPr>
                <a:spcBef>
                  <a:spcPct val="0"/>
                </a:spcBef>
                <a:buFontTx/>
                <a:buNone/>
              </a:pPr>
              <a:t>23</a:t>
            </a:fld>
            <a:endParaRPr lang="en-GB" altLang="en-US" sz="1200">
              <a:solidFill>
                <a:srgbClr val="898989"/>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A picture containing text, people&#10;&#10;Description automatically generated">
            <a:extLst>
              <a:ext uri="{FF2B5EF4-FFF2-40B4-BE49-F238E27FC236}">
                <a16:creationId xmlns:a16="http://schemas.microsoft.com/office/drawing/2014/main" id="{EE62FFE8-24DE-9EBD-0A5D-34D79FD48D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47D86E6C-B7F6-01BB-6F13-8351AA8B08A3}"/>
              </a:ext>
            </a:extLst>
          </p:cNvPr>
          <p:cNvSpPr>
            <a:spLocks noGrp="1"/>
          </p:cNvSpPr>
          <p:nvPr>
            <p:ph type="dt" sz="quarter" idx="10"/>
          </p:nvPr>
        </p:nvSpPr>
        <p:spPr/>
        <p:txBody>
          <a:bodyPr/>
          <a:lstStyle/>
          <a:p>
            <a:pPr>
              <a:defRPr/>
            </a:pPr>
            <a:fld id="{F3D86518-6479-48A0-A9D3-08C8076AEFA7}" type="datetime1">
              <a:rPr lang="en-GB" altLang="en-US"/>
              <a:pPr>
                <a:defRPr/>
              </a:pPr>
              <a:t>02/10/2023</a:t>
            </a:fld>
            <a:endParaRPr lang="en-GB" altLang="en-US"/>
          </a:p>
        </p:txBody>
      </p:sp>
      <p:sp>
        <p:nvSpPr>
          <p:cNvPr id="61444" name="Slide Number Placeholder 5">
            <a:extLst>
              <a:ext uri="{FF2B5EF4-FFF2-40B4-BE49-F238E27FC236}">
                <a16:creationId xmlns:a16="http://schemas.microsoft.com/office/drawing/2014/main" id="{7B9180F5-5C52-3E6F-A7CA-CE8578A0710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D84B19C-EF48-48E0-BD34-B76259A2D549}" type="slidenum">
              <a:rPr lang="en-GB" altLang="en-US" sz="1200" smtClean="0">
                <a:solidFill>
                  <a:srgbClr val="898989"/>
                </a:solidFill>
              </a:rPr>
              <a:pPr>
                <a:spcBef>
                  <a:spcPct val="0"/>
                </a:spcBef>
                <a:buFontTx/>
                <a:buNone/>
              </a:pPr>
              <a:t>24</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CE9DFBAE-00D4-6BF8-1873-9A387BF03DA1}"/>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dirty="0">
                <a:solidFill>
                  <a:schemeClr val="tx1"/>
                </a:solidFill>
              </a:rPr>
              <a:t>I have a question…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TotalTime>
  <Words>1733</Words>
  <Application>Microsoft Office PowerPoint</Application>
  <PresentationFormat>On-screen Show (4:3)</PresentationFormat>
  <Paragraphs>186</Paragraphs>
  <Slides>24</Slides>
  <Notes>11</Notes>
  <HiddenSlides>0</HiddenSlides>
  <MMClips>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Aharoni</vt:lpstr>
      <vt:lpstr>Arial</vt:lpstr>
      <vt:lpstr>Calibri</vt:lpstr>
      <vt:lpstr>Myriad Pro</vt:lpstr>
      <vt:lpstr>Verdana</vt:lpstr>
      <vt:lpstr>YouTube Sans</vt:lpstr>
      <vt:lpstr>20140311PresentationUWTSDTemplate</vt:lpstr>
      <vt:lpstr>LCBB4003</vt:lpstr>
      <vt:lpstr>Lesson Aims</vt:lpstr>
      <vt:lpstr>Main materials</vt:lpstr>
      <vt:lpstr>Strategy</vt:lpstr>
      <vt:lpstr>1. Strategic management</vt:lpstr>
      <vt:lpstr>2. Strategic Management Process</vt:lpstr>
      <vt:lpstr>2. Vision, mission statements, and organizational goals</vt:lpstr>
      <vt:lpstr>3. External analysis</vt:lpstr>
      <vt:lpstr>4. Internal analysis</vt:lpstr>
      <vt:lpstr>5. SWOT analysis</vt:lpstr>
      <vt:lpstr>6. Formulate, implement strategy and evaluate results</vt:lpstr>
      <vt:lpstr>7. Ethics</vt:lpstr>
      <vt:lpstr>7. Ethics</vt:lpstr>
      <vt:lpstr>8. Corporate social responsibility (CSR)</vt:lpstr>
      <vt:lpstr>8. Corporate social responsibility (CSR)</vt:lpstr>
      <vt:lpstr>9. Stakeholders</vt:lpstr>
      <vt:lpstr>10. Making ethical decisions</vt:lpstr>
      <vt:lpstr>10. Making ethical decisions</vt:lpstr>
      <vt:lpstr>10. Making ethical decisions</vt:lpstr>
      <vt:lpstr>Edward Snowden</vt:lpstr>
      <vt:lpstr>Key terms</vt:lpstr>
      <vt:lpstr>Homework</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2023-10-02T12:22:28Z</dcterms:modified>
</cp:coreProperties>
</file>