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696" r:id="rId4"/>
  </p:sldMasterIdLst>
  <p:sldIdLst>
    <p:sldId id="256" r:id="rId5"/>
    <p:sldId id="258" r:id="rId6"/>
    <p:sldId id="257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68" autoAdjust="0"/>
    <p:restoredTop sz="94660"/>
  </p:normalViewPr>
  <p:slideViewPr>
    <p:cSldViewPr snapToGrid="0">
      <p:cViewPr varScale="1">
        <p:scale>
          <a:sx n="84" d="100"/>
          <a:sy n="84" d="100"/>
        </p:scale>
        <p:origin x="-394" y="-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CA2A7B-CEF0-4FA7-BFFE-355A7F67C5A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0241066-F2CB-44B6-ADAA-305D76D82C6E}">
      <dgm:prSet/>
      <dgm:spPr/>
      <dgm:t>
        <a:bodyPr/>
        <a:lstStyle/>
        <a:p>
          <a:pPr rtl="0"/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The PRECEDE-PROCEED Model is a nine-phase evidence-based framework, which is essential to plan, design, implement and evaluate health promotion interventions (Taylor et al., 2021).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CBF053-9F6E-4F0B-AC9C-5FC33B8FFFC8}" type="parTrans" cxnId="{63845B1C-50BD-43AD-AEF4-D52BB29D354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63BE89-4808-4A01-A1EB-F6A129D2B220}" type="sibTrans" cxnId="{63845B1C-50BD-43AD-AEF4-D52BB29D354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B61D4B-C647-464C-9E73-DD536E80E7F9}">
      <dgm:prSet/>
      <dgm:spPr/>
      <dgm:t>
        <a:bodyPr/>
        <a:lstStyle/>
        <a:p>
          <a:pPr rtl="0"/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This model will help in planning a mobile-based new healthy-eating digital intervention, by ensuring it is locally relevant and sufficient to cure obesity (Taylor et al., 2021). 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0F6B99-F5B6-4CEB-B6F2-F296E4DFFA5E}" type="parTrans" cxnId="{25B4AA42-2DAA-458D-B4C6-A8E6BA05EA2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8D22DD-70F8-436E-A845-F0CE12A059CE}" type="sibTrans" cxnId="{25B4AA42-2DAA-458D-B4C6-A8E6BA05EA2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44BA5B-1254-41A3-A1E7-15468245A003}">
      <dgm:prSet/>
      <dgm:spPr/>
      <dgm:t>
        <a:bodyPr/>
        <a:lstStyle/>
        <a:p>
          <a:pPr rtl="0"/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PROCEED will be implemented to guide the app design, implementation and its continuous improvement, to prevent adolescents’ obesity (</a:t>
          </a:r>
          <a:r>
            <a:rPr lang="en-US" dirty="0" err="1" smtClean="0">
              <a:latin typeface="Arial" panose="020B0604020202020204" pitchFamily="34" charset="0"/>
              <a:cs typeface="Arial" panose="020B0604020202020204" pitchFamily="34" charset="0"/>
            </a:rPr>
            <a:t>Molassiotis</a:t>
          </a:r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 et a., 2022).     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E0875B-F6D9-46FA-BDD6-79FAA06F2DC3}" type="parTrans" cxnId="{5429F509-C5C8-4CDC-A404-C955A6DC5CD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E9FB0-4F61-44AE-AF15-B58A5955110D}" type="sibTrans" cxnId="{5429F509-C5C8-4CDC-A404-C955A6DC5CD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9F0FA9-0C2E-4DF7-9DCD-91769416FA5F}" type="pres">
      <dgm:prSet presAssocID="{C5CA2A7B-CEF0-4FA7-BFFE-355A7F67C5A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5BFBD70-38C4-4805-89F3-C17E18EF7140}" type="pres">
      <dgm:prSet presAssocID="{00241066-F2CB-44B6-ADAA-305D76D82C6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290866-2CA0-4DB7-BF58-DF288412CF16}" type="pres">
      <dgm:prSet presAssocID="{2663BE89-4808-4A01-A1EB-F6A129D2B220}" presName="spacer" presStyleCnt="0"/>
      <dgm:spPr/>
    </dgm:pt>
    <dgm:pt modelId="{947A6137-48B3-4397-BD7B-92DE38CC81F0}" type="pres">
      <dgm:prSet presAssocID="{46B61D4B-C647-464C-9E73-DD536E80E7F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C1D6DF3-90CA-4437-A4BD-24EF84C95E4D}" type="pres">
      <dgm:prSet presAssocID="{5A8D22DD-70F8-436E-A845-F0CE12A059CE}" presName="spacer" presStyleCnt="0"/>
      <dgm:spPr/>
    </dgm:pt>
    <dgm:pt modelId="{8E8ECF65-F253-45F4-B76C-CFBBA6DBBF69}" type="pres">
      <dgm:prSet presAssocID="{EC44BA5B-1254-41A3-A1E7-15468245A00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429F509-C5C8-4CDC-A404-C955A6DC5CD5}" srcId="{C5CA2A7B-CEF0-4FA7-BFFE-355A7F67C5AE}" destId="{EC44BA5B-1254-41A3-A1E7-15468245A003}" srcOrd="2" destOrd="0" parTransId="{E5E0875B-F6D9-46FA-BDD6-79FAA06F2DC3}" sibTransId="{EA4E9FB0-4F61-44AE-AF15-B58A5955110D}"/>
    <dgm:cxn modelId="{8BEF9EA0-04B1-4F79-9F9A-8D167DB50A7A}" type="presOf" srcId="{EC44BA5B-1254-41A3-A1E7-15468245A003}" destId="{8E8ECF65-F253-45F4-B76C-CFBBA6DBBF69}" srcOrd="0" destOrd="0" presId="urn:microsoft.com/office/officeart/2005/8/layout/vList2"/>
    <dgm:cxn modelId="{F3588493-1299-4981-A1BC-11F006077AC4}" type="presOf" srcId="{C5CA2A7B-CEF0-4FA7-BFFE-355A7F67C5AE}" destId="{059F0FA9-0C2E-4DF7-9DCD-91769416FA5F}" srcOrd="0" destOrd="0" presId="urn:microsoft.com/office/officeart/2005/8/layout/vList2"/>
    <dgm:cxn modelId="{941CD0C3-288C-4E72-BE25-2DE72A7375DD}" type="presOf" srcId="{46B61D4B-C647-464C-9E73-DD536E80E7F9}" destId="{947A6137-48B3-4397-BD7B-92DE38CC81F0}" srcOrd="0" destOrd="0" presId="urn:microsoft.com/office/officeart/2005/8/layout/vList2"/>
    <dgm:cxn modelId="{900463F8-5FAD-494C-AB63-2C1BD44549FB}" type="presOf" srcId="{00241066-F2CB-44B6-ADAA-305D76D82C6E}" destId="{A5BFBD70-38C4-4805-89F3-C17E18EF7140}" srcOrd="0" destOrd="0" presId="urn:microsoft.com/office/officeart/2005/8/layout/vList2"/>
    <dgm:cxn modelId="{25B4AA42-2DAA-458D-B4C6-A8E6BA05EA2B}" srcId="{C5CA2A7B-CEF0-4FA7-BFFE-355A7F67C5AE}" destId="{46B61D4B-C647-464C-9E73-DD536E80E7F9}" srcOrd="1" destOrd="0" parTransId="{060F6B99-F5B6-4CEB-B6F2-F296E4DFFA5E}" sibTransId="{5A8D22DD-70F8-436E-A845-F0CE12A059CE}"/>
    <dgm:cxn modelId="{63845B1C-50BD-43AD-AEF4-D52BB29D3547}" srcId="{C5CA2A7B-CEF0-4FA7-BFFE-355A7F67C5AE}" destId="{00241066-F2CB-44B6-ADAA-305D76D82C6E}" srcOrd="0" destOrd="0" parTransId="{36CBF053-9F6E-4F0B-AC9C-5FC33B8FFFC8}" sibTransId="{2663BE89-4808-4A01-A1EB-F6A129D2B220}"/>
    <dgm:cxn modelId="{D8FE9A10-198C-4558-B43A-A905B27D624B}" type="presParOf" srcId="{059F0FA9-0C2E-4DF7-9DCD-91769416FA5F}" destId="{A5BFBD70-38C4-4805-89F3-C17E18EF7140}" srcOrd="0" destOrd="0" presId="urn:microsoft.com/office/officeart/2005/8/layout/vList2"/>
    <dgm:cxn modelId="{EC1D8188-3F70-462F-877F-3F803C5FE0F6}" type="presParOf" srcId="{059F0FA9-0C2E-4DF7-9DCD-91769416FA5F}" destId="{98290866-2CA0-4DB7-BF58-DF288412CF16}" srcOrd="1" destOrd="0" presId="urn:microsoft.com/office/officeart/2005/8/layout/vList2"/>
    <dgm:cxn modelId="{1F8813CE-7C72-421A-85B2-5E8138F63CB0}" type="presParOf" srcId="{059F0FA9-0C2E-4DF7-9DCD-91769416FA5F}" destId="{947A6137-48B3-4397-BD7B-92DE38CC81F0}" srcOrd="2" destOrd="0" presId="urn:microsoft.com/office/officeart/2005/8/layout/vList2"/>
    <dgm:cxn modelId="{6A156570-3B48-48EC-B411-9241AACFB0D9}" type="presParOf" srcId="{059F0FA9-0C2E-4DF7-9DCD-91769416FA5F}" destId="{9C1D6DF3-90CA-4437-A4BD-24EF84C95E4D}" srcOrd="3" destOrd="0" presId="urn:microsoft.com/office/officeart/2005/8/layout/vList2"/>
    <dgm:cxn modelId="{204BF941-5D46-4BCA-84CE-717893ED99C0}" type="presParOf" srcId="{059F0FA9-0C2E-4DF7-9DCD-91769416FA5F}" destId="{8E8ECF65-F253-45F4-B76C-CFBBA6DBBF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6E87D8-3555-4C47-8555-7F1412A7F7A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2F58DFC-5047-4BB7-8AD0-F8FF05496896}">
      <dgm:prSet custT="1"/>
      <dgm:spPr/>
      <dgm:t>
        <a:bodyPr/>
        <a:lstStyle/>
        <a:p>
          <a:pPr rtl="0"/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‘Implementation’ phase will support the launch of the AI-driven digital health intervention and make it widely accessible across the UK (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Kegler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 and Lyn, 2022). 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C005D0-A398-409F-B81D-D61D74E6CC8C}" type="parTrans" cxnId="{7C8E4D34-B5A7-4CC4-940E-666A7C08F2E0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B93A4D-DBFA-4ECA-A5D7-D7F806477BFA}" type="sibTrans" cxnId="{7C8E4D34-B5A7-4CC4-940E-666A7C08F2E0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6A43BA-6AD8-4820-918A-8FAC8D8652E0}">
      <dgm:prSet custT="1"/>
      <dgm:spPr/>
      <dgm:t>
        <a:bodyPr/>
        <a:lstStyle/>
        <a:p>
          <a:pPr rtl="0"/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The 'Process Evaluation’ phase will allow monitoring the user engagement and benefits of the healthy eating intervention against its planned objectives (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Esquenazi-Karonika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, 2024). 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FB5805-9484-4C34-AFFC-C70293302171}" type="parTrans" cxnId="{592D7A16-BF25-4A86-BFD6-C6649952754E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A36B21-7B6A-4076-8416-5ED26B90C828}" type="sibTrans" cxnId="{592D7A16-BF25-4A86-BFD6-C6649952754E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A85028-66D6-4870-AD37-892B8FFBF243}">
      <dgm:prSet custT="1"/>
      <dgm:spPr/>
      <dgm:t>
        <a:bodyPr/>
        <a:lstStyle/>
        <a:p>
          <a:pPr rtl="0"/>
          <a:r>
            <a:rPr lang="en-US" sz="1800" smtClean="0">
              <a:latin typeface="Arial" panose="020B0604020202020204" pitchFamily="34" charset="0"/>
              <a:cs typeface="Arial" panose="020B0604020202020204" pitchFamily="34" charset="0"/>
            </a:rPr>
            <a:t>‘Impact evaluation’ phase will support in ensuring whether the intervention is befitting the UK-based adolescents or not and make changes accordingly (Kegler and Lyn, 2022) </a:t>
          </a: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E36A5E-8A01-4A12-9927-5D98E05E1068}" type="parTrans" cxnId="{EE43C85B-00E8-47F1-8FA1-3CCE25DCE305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322F97-63F2-49A1-A811-4B6AE1C761E1}" type="sibTrans" cxnId="{EE43C85B-00E8-47F1-8FA1-3CCE25DCE305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96FFC1-90AF-4EFF-BC90-57F2E550DC76}">
      <dgm:prSet custT="1"/>
      <dgm:spPr/>
      <dgm:t>
        <a:bodyPr/>
        <a:lstStyle/>
        <a:p>
          <a:pPr rtl="0"/>
          <a:r>
            <a:rPr lang="en-US" sz="1800" smtClean="0">
              <a:latin typeface="Arial" panose="020B0604020202020204" pitchFamily="34" charset="0"/>
              <a:cs typeface="Arial" panose="020B0604020202020204" pitchFamily="34" charset="0"/>
            </a:rPr>
            <a:t>‘Outcome Evaluation’ will assist in assessing the long-term improvements of the AI-driven healthy eating intervention over the UK-based adolescents (Kegler and Lyn, 2022).  </a:t>
          </a: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C3C38F-5FEF-4F17-B10A-73FF6A2E53E8}" type="parTrans" cxnId="{4E5BF0B1-2F5E-46C7-A577-C8E3D737617A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5C2AE6-004B-488C-AD19-791508CF4632}" type="sibTrans" cxnId="{4E5BF0B1-2F5E-46C7-A577-C8E3D737617A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360263-E60D-4D93-9EAC-EDC8B4E0A031}" type="pres">
      <dgm:prSet presAssocID="{176E87D8-3555-4C47-8555-7F1412A7F7AB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896C0D4D-3BC2-47A2-979B-757E2C780105}" type="pres">
      <dgm:prSet presAssocID="{42F58DFC-5047-4BB7-8AD0-F8FF05496896}" presName="thickLine" presStyleLbl="alignNode1" presStyleIdx="0" presStyleCnt="4"/>
      <dgm:spPr/>
    </dgm:pt>
    <dgm:pt modelId="{A4FFA23E-C4FE-4BDF-856A-B51566F24767}" type="pres">
      <dgm:prSet presAssocID="{42F58DFC-5047-4BB7-8AD0-F8FF05496896}" presName="horz1" presStyleCnt="0"/>
      <dgm:spPr/>
    </dgm:pt>
    <dgm:pt modelId="{63F2309C-AAEB-4A8C-8BCC-F5E860667397}" type="pres">
      <dgm:prSet presAssocID="{42F58DFC-5047-4BB7-8AD0-F8FF05496896}" presName="tx1" presStyleLbl="revTx" presStyleIdx="0" presStyleCnt="4"/>
      <dgm:spPr/>
      <dgm:t>
        <a:bodyPr/>
        <a:lstStyle/>
        <a:p>
          <a:endParaRPr lang="en-US"/>
        </a:p>
      </dgm:t>
    </dgm:pt>
    <dgm:pt modelId="{4930B4FE-9D74-41BF-A3C7-48153E43F70F}" type="pres">
      <dgm:prSet presAssocID="{42F58DFC-5047-4BB7-8AD0-F8FF05496896}" presName="vert1" presStyleCnt="0"/>
      <dgm:spPr/>
    </dgm:pt>
    <dgm:pt modelId="{27E2B4EF-D2E8-4856-A7F1-97DDA253BAF2}" type="pres">
      <dgm:prSet presAssocID="{876A43BA-6AD8-4820-918A-8FAC8D8652E0}" presName="thickLine" presStyleLbl="alignNode1" presStyleIdx="1" presStyleCnt="4"/>
      <dgm:spPr/>
    </dgm:pt>
    <dgm:pt modelId="{6397A022-ADFA-4636-8228-BB52CC35CE60}" type="pres">
      <dgm:prSet presAssocID="{876A43BA-6AD8-4820-918A-8FAC8D8652E0}" presName="horz1" presStyleCnt="0"/>
      <dgm:spPr/>
    </dgm:pt>
    <dgm:pt modelId="{ADE02696-540C-46CE-8326-D6055165C049}" type="pres">
      <dgm:prSet presAssocID="{876A43BA-6AD8-4820-918A-8FAC8D8652E0}" presName="tx1" presStyleLbl="revTx" presStyleIdx="1" presStyleCnt="4"/>
      <dgm:spPr/>
      <dgm:t>
        <a:bodyPr/>
        <a:lstStyle/>
        <a:p>
          <a:endParaRPr lang="en-US"/>
        </a:p>
      </dgm:t>
    </dgm:pt>
    <dgm:pt modelId="{DC09CB74-05E0-4883-9B49-F3B5416D38D5}" type="pres">
      <dgm:prSet presAssocID="{876A43BA-6AD8-4820-918A-8FAC8D8652E0}" presName="vert1" presStyleCnt="0"/>
      <dgm:spPr/>
    </dgm:pt>
    <dgm:pt modelId="{8774561A-B3B0-4D5D-A8C6-92BEAB153041}" type="pres">
      <dgm:prSet presAssocID="{4FA85028-66D6-4870-AD37-892B8FFBF243}" presName="thickLine" presStyleLbl="alignNode1" presStyleIdx="2" presStyleCnt="4"/>
      <dgm:spPr/>
    </dgm:pt>
    <dgm:pt modelId="{FE3BA572-5560-45CD-87EA-E09E4B8AE533}" type="pres">
      <dgm:prSet presAssocID="{4FA85028-66D6-4870-AD37-892B8FFBF243}" presName="horz1" presStyleCnt="0"/>
      <dgm:spPr/>
    </dgm:pt>
    <dgm:pt modelId="{C154EEC2-B658-4205-B931-786BBA8E98F2}" type="pres">
      <dgm:prSet presAssocID="{4FA85028-66D6-4870-AD37-892B8FFBF243}" presName="tx1" presStyleLbl="revTx" presStyleIdx="2" presStyleCnt="4"/>
      <dgm:spPr/>
      <dgm:t>
        <a:bodyPr/>
        <a:lstStyle/>
        <a:p>
          <a:endParaRPr lang="en-US"/>
        </a:p>
      </dgm:t>
    </dgm:pt>
    <dgm:pt modelId="{8F855BC1-B3B5-4681-B91D-9A4D1F85CF26}" type="pres">
      <dgm:prSet presAssocID="{4FA85028-66D6-4870-AD37-892B8FFBF243}" presName="vert1" presStyleCnt="0"/>
      <dgm:spPr/>
    </dgm:pt>
    <dgm:pt modelId="{E25E981B-B35D-4C1E-9C71-1E9FB56D2383}" type="pres">
      <dgm:prSet presAssocID="{5996FFC1-90AF-4EFF-BC90-57F2E550DC76}" presName="thickLine" presStyleLbl="alignNode1" presStyleIdx="3" presStyleCnt="4"/>
      <dgm:spPr/>
    </dgm:pt>
    <dgm:pt modelId="{32CB9AD8-12A9-472B-89F5-49B3774D7A1C}" type="pres">
      <dgm:prSet presAssocID="{5996FFC1-90AF-4EFF-BC90-57F2E550DC76}" presName="horz1" presStyleCnt="0"/>
      <dgm:spPr/>
    </dgm:pt>
    <dgm:pt modelId="{93480620-0993-4726-803B-2EE623A2E004}" type="pres">
      <dgm:prSet presAssocID="{5996FFC1-90AF-4EFF-BC90-57F2E550DC76}" presName="tx1" presStyleLbl="revTx" presStyleIdx="3" presStyleCnt="4"/>
      <dgm:spPr/>
      <dgm:t>
        <a:bodyPr/>
        <a:lstStyle/>
        <a:p>
          <a:endParaRPr lang="en-US"/>
        </a:p>
      </dgm:t>
    </dgm:pt>
    <dgm:pt modelId="{D7A5937F-7A3E-47CB-9D4E-5C0443DCC859}" type="pres">
      <dgm:prSet presAssocID="{5996FFC1-90AF-4EFF-BC90-57F2E550DC76}" presName="vert1" presStyleCnt="0"/>
      <dgm:spPr/>
    </dgm:pt>
  </dgm:ptLst>
  <dgm:cxnLst>
    <dgm:cxn modelId="{4E5BF0B1-2F5E-46C7-A577-C8E3D737617A}" srcId="{176E87D8-3555-4C47-8555-7F1412A7F7AB}" destId="{5996FFC1-90AF-4EFF-BC90-57F2E550DC76}" srcOrd="3" destOrd="0" parTransId="{EEC3C38F-5FEF-4F17-B10A-73FF6A2E53E8}" sibTransId="{DD5C2AE6-004B-488C-AD19-791508CF4632}"/>
    <dgm:cxn modelId="{A8FBECA1-F3EB-47A1-BF41-45785B68A589}" type="presOf" srcId="{5996FFC1-90AF-4EFF-BC90-57F2E550DC76}" destId="{93480620-0993-4726-803B-2EE623A2E004}" srcOrd="0" destOrd="0" presId="urn:microsoft.com/office/officeart/2008/layout/LinedList"/>
    <dgm:cxn modelId="{1BA3EB61-0CA1-42AA-BD7F-81B35A288838}" type="presOf" srcId="{876A43BA-6AD8-4820-918A-8FAC8D8652E0}" destId="{ADE02696-540C-46CE-8326-D6055165C049}" srcOrd="0" destOrd="0" presId="urn:microsoft.com/office/officeart/2008/layout/LinedList"/>
    <dgm:cxn modelId="{7C8E4D34-B5A7-4CC4-940E-666A7C08F2E0}" srcId="{176E87D8-3555-4C47-8555-7F1412A7F7AB}" destId="{42F58DFC-5047-4BB7-8AD0-F8FF05496896}" srcOrd="0" destOrd="0" parTransId="{0BC005D0-A398-409F-B81D-D61D74E6CC8C}" sibTransId="{CBB93A4D-DBFA-4ECA-A5D7-D7F806477BFA}"/>
    <dgm:cxn modelId="{EE43C85B-00E8-47F1-8FA1-3CCE25DCE305}" srcId="{176E87D8-3555-4C47-8555-7F1412A7F7AB}" destId="{4FA85028-66D6-4870-AD37-892B8FFBF243}" srcOrd="2" destOrd="0" parTransId="{DFE36A5E-8A01-4A12-9927-5D98E05E1068}" sibTransId="{CA322F97-63F2-49A1-A811-4B6AE1C761E1}"/>
    <dgm:cxn modelId="{A53EAAAF-43A6-4301-A1C1-C4D7531F2C91}" type="presOf" srcId="{4FA85028-66D6-4870-AD37-892B8FFBF243}" destId="{C154EEC2-B658-4205-B931-786BBA8E98F2}" srcOrd="0" destOrd="0" presId="urn:microsoft.com/office/officeart/2008/layout/LinedList"/>
    <dgm:cxn modelId="{9A0F0424-1D06-4C21-BEF3-6C9B0CEDE514}" type="presOf" srcId="{42F58DFC-5047-4BB7-8AD0-F8FF05496896}" destId="{63F2309C-AAEB-4A8C-8BCC-F5E860667397}" srcOrd="0" destOrd="0" presId="urn:microsoft.com/office/officeart/2008/layout/LinedList"/>
    <dgm:cxn modelId="{CAAE3DB3-B28F-4D7D-905A-60966D59B49A}" type="presOf" srcId="{176E87D8-3555-4C47-8555-7F1412A7F7AB}" destId="{B3360263-E60D-4D93-9EAC-EDC8B4E0A031}" srcOrd="0" destOrd="0" presId="urn:microsoft.com/office/officeart/2008/layout/LinedList"/>
    <dgm:cxn modelId="{592D7A16-BF25-4A86-BFD6-C6649952754E}" srcId="{176E87D8-3555-4C47-8555-7F1412A7F7AB}" destId="{876A43BA-6AD8-4820-918A-8FAC8D8652E0}" srcOrd="1" destOrd="0" parTransId="{96FB5805-9484-4C34-AFFC-C70293302171}" sibTransId="{ECA36B21-7B6A-4076-8416-5ED26B90C828}"/>
    <dgm:cxn modelId="{E03E51E8-2A5E-485C-AAC7-9F7937D67056}" type="presParOf" srcId="{B3360263-E60D-4D93-9EAC-EDC8B4E0A031}" destId="{896C0D4D-3BC2-47A2-979B-757E2C780105}" srcOrd="0" destOrd="0" presId="urn:microsoft.com/office/officeart/2008/layout/LinedList"/>
    <dgm:cxn modelId="{C60D1C4B-A078-42D2-A5D4-FB84C716EE8F}" type="presParOf" srcId="{B3360263-E60D-4D93-9EAC-EDC8B4E0A031}" destId="{A4FFA23E-C4FE-4BDF-856A-B51566F24767}" srcOrd="1" destOrd="0" presId="urn:microsoft.com/office/officeart/2008/layout/LinedList"/>
    <dgm:cxn modelId="{A11FF93F-6904-4BC3-B8AE-A4B1805B279C}" type="presParOf" srcId="{A4FFA23E-C4FE-4BDF-856A-B51566F24767}" destId="{63F2309C-AAEB-4A8C-8BCC-F5E860667397}" srcOrd="0" destOrd="0" presId="urn:microsoft.com/office/officeart/2008/layout/LinedList"/>
    <dgm:cxn modelId="{067FE7E3-748F-4699-B423-1A1087575340}" type="presParOf" srcId="{A4FFA23E-C4FE-4BDF-856A-B51566F24767}" destId="{4930B4FE-9D74-41BF-A3C7-48153E43F70F}" srcOrd="1" destOrd="0" presId="urn:microsoft.com/office/officeart/2008/layout/LinedList"/>
    <dgm:cxn modelId="{0CEE293E-D14A-4994-8967-1A1961D5CA1A}" type="presParOf" srcId="{B3360263-E60D-4D93-9EAC-EDC8B4E0A031}" destId="{27E2B4EF-D2E8-4856-A7F1-97DDA253BAF2}" srcOrd="2" destOrd="0" presId="urn:microsoft.com/office/officeart/2008/layout/LinedList"/>
    <dgm:cxn modelId="{6032EA2B-9BAA-4BF2-927B-E9E890E84A20}" type="presParOf" srcId="{B3360263-E60D-4D93-9EAC-EDC8B4E0A031}" destId="{6397A022-ADFA-4636-8228-BB52CC35CE60}" srcOrd="3" destOrd="0" presId="urn:microsoft.com/office/officeart/2008/layout/LinedList"/>
    <dgm:cxn modelId="{666155F2-5BD6-4398-A849-14A0855A7859}" type="presParOf" srcId="{6397A022-ADFA-4636-8228-BB52CC35CE60}" destId="{ADE02696-540C-46CE-8326-D6055165C049}" srcOrd="0" destOrd="0" presId="urn:microsoft.com/office/officeart/2008/layout/LinedList"/>
    <dgm:cxn modelId="{B0B8671C-A4F4-4337-9966-A1DF9F10D867}" type="presParOf" srcId="{6397A022-ADFA-4636-8228-BB52CC35CE60}" destId="{DC09CB74-05E0-4883-9B49-F3B5416D38D5}" srcOrd="1" destOrd="0" presId="urn:microsoft.com/office/officeart/2008/layout/LinedList"/>
    <dgm:cxn modelId="{57DC9D9D-C917-4A83-A1FB-50F1280E9AFA}" type="presParOf" srcId="{B3360263-E60D-4D93-9EAC-EDC8B4E0A031}" destId="{8774561A-B3B0-4D5D-A8C6-92BEAB153041}" srcOrd="4" destOrd="0" presId="urn:microsoft.com/office/officeart/2008/layout/LinedList"/>
    <dgm:cxn modelId="{78578B8A-4943-414C-B864-7F8FB66716BD}" type="presParOf" srcId="{B3360263-E60D-4D93-9EAC-EDC8B4E0A031}" destId="{FE3BA572-5560-45CD-87EA-E09E4B8AE533}" srcOrd="5" destOrd="0" presId="urn:microsoft.com/office/officeart/2008/layout/LinedList"/>
    <dgm:cxn modelId="{C9710B78-440A-4BE3-B733-5B747F902DF8}" type="presParOf" srcId="{FE3BA572-5560-45CD-87EA-E09E4B8AE533}" destId="{C154EEC2-B658-4205-B931-786BBA8E98F2}" srcOrd="0" destOrd="0" presId="urn:microsoft.com/office/officeart/2008/layout/LinedList"/>
    <dgm:cxn modelId="{39034CFD-F123-4349-9436-6C0967E607AA}" type="presParOf" srcId="{FE3BA572-5560-45CD-87EA-E09E4B8AE533}" destId="{8F855BC1-B3B5-4681-B91D-9A4D1F85CF26}" srcOrd="1" destOrd="0" presId="urn:microsoft.com/office/officeart/2008/layout/LinedList"/>
    <dgm:cxn modelId="{811583A7-9771-48A0-9093-29631E1B96BC}" type="presParOf" srcId="{B3360263-E60D-4D93-9EAC-EDC8B4E0A031}" destId="{E25E981B-B35D-4C1E-9C71-1E9FB56D2383}" srcOrd="6" destOrd="0" presId="urn:microsoft.com/office/officeart/2008/layout/LinedList"/>
    <dgm:cxn modelId="{96568AE0-4059-4750-9146-818716F98066}" type="presParOf" srcId="{B3360263-E60D-4D93-9EAC-EDC8B4E0A031}" destId="{32CB9AD8-12A9-472B-89F5-49B3774D7A1C}" srcOrd="7" destOrd="0" presId="urn:microsoft.com/office/officeart/2008/layout/LinedList"/>
    <dgm:cxn modelId="{085D336A-5377-4BF4-BC36-13B780687239}" type="presParOf" srcId="{32CB9AD8-12A9-472B-89F5-49B3774D7A1C}" destId="{93480620-0993-4726-803B-2EE623A2E004}" srcOrd="0" destOrd="0" presId="urn:microsoft.com/office/officeart/2008/layout/LinedList"/>
    <dgm:cxn modelId="{6566F072-C47E-4554-BDF6-7846E2BE10FD}" type="presParOf" srcId="{32CB9AD8-12A9-472B-89F5-49B3774D7A1C}" destId="{D7A5937F-7A3E-47CB-9D4E-5C0443DCC8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BFBD70-38C4-4805-89F3-C17E18EF7140}">
      <dsp:nvSpPr>
        <dsp:cNvPr id="0" name=""/>
        <dsp:cNvSpPr/>
      </dsp:nvSpPr>
      <dsp:spPr>
        <a:xfrm>
          <a:off x="0" y="117437"/>
          <a:ext cx="6798366" cy="14929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The PRECEDE-PROCEED Model is a nine-phase evidence-based framework, which is essential to plan, design, implement and evaluate health promotion interventions (Taylor et al., 2021).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7437"/>
        <a:ext cx="6798366" cy="1492920"/>
      </dsp:txXfrm>
    </dsp:sp>
    <dsp:sp modelId="{947A6137-48B3-4397-BD7B-92DE38CC81F0}">
      <dsp:nvSpPr>
        <dsp:cNvPr id="0" name=""/>
        <dsp:cNvSpPr/>
      </dsp:nvSpPr>
      <dsp:spPr>
        <a:xfrm>
          <a:off x="0" y="1673717"/>
          <a:ext cx="6798366" cy="14929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This model will help in planning a mobile-based new healthy-eating digital intervention, by ensuring it is locally relevant and sufficient to cure obesity (Taylor et al., 2021). 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73717"/>
        <a:ext cx="6798366" cy="1492920"/>
      </dsp:txXfrm>
    </dsp:sp>
    <dsp:sp modelId="{8E8ECF65-F253-45F4-B76C-CFBBA6DBBF69}">
      <dsp:nvSpPr>
        <dsp:cNvPr id="0" name=""/>
        <dsp:cNvSpPr/>
      </dsp:nvSpPr>
      <dsp:spPr>
        <a:xfrm>
          <a:off x="0" y="3229998"/>
          <a:ext cx="6798366" cy="14929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PROCEED will be implemented to guide the app design, implementation and its continuous improvement, to prevent adolescents’ obesity (</a:t>
          </a:r>
          <a:r>
            <a:rPr lang="en-US" sz="22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Molassiotis</a:t>
          </a: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 et a., 2022).     </a:t>
          </a:r>
          <a:endParaRPr lang="en-IN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29998"/>
        <a:ext cx="6798366" cy="14929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96C0D4D-3BC2-47A2-979B-757E2C780105}">
      <dsp:nvSpPr>
        <dsp:cNvPr id="0" name=""/>
        <dsp:cNvSpPr/>
      </dsp:nvSpPr>
      <dsp:spPr>
        <a:xfrm>
          <a:off x="0" y="0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2309C-AAEB-4A8C-8BCC-F5E860667397}">
      <dsp:nvSpPr>
        <dsp:cNvPr id="0" name=""/>
        <dsp:cNvSpPr/>
      </dsp:nvSpPr>
      <dsp:spPr>
        <a:xfrm>
          <a:off x="0" y="0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‘Implementation’ phase will support the launch of the AI-driven digital health intervention and make it widely accessible across the UK (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Kegler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 and Lyn, 2022). 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8549640" cy="1087834"/>
      </dsp:txXfrm>
    </dsp:sp>
    <dsp:sp modelId="{27E2B4EF-D2E8-4856-A7F1-97DDA253BAF2}">
      <dsp:nvSpPr>
        <dsp:cNvPr id="0" name=""/>
        <dsp:cNvSpPr/>
      </dsp:nvSpPr>
      <dsp:spPr>
        <a:xfrm>
          <a:off x="0" y="1087834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02696-540C-46CE-8326-D6055165C049}">
      <dsp:nvSpPr>
        <dsp:cNvPr id="0" name=""/>
        <dsp:cNvSpPr/>
      </dsp:nvSpPr>
      <dsp:spPr>
        <a:xfrm>
          <a:off x="0" y="1087834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The 'Process Evaluation’ phase will allow monitoring the user engagement and benefits of the healthy eating intervention against its planned objectives (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Esquenazi-Karonika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, 2024). 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87834"/>
        <a:ext cx="8549640" cy="1087834"/>
      </dsp:txXfrm>
    </dsp:sp>
    <dsp:sp modelId="{8774561A-B3B0-4D5D-A8C6-92BEAB153041}">
      <dsp:nvSpPr>
        <dsp:cNvPr id="0" name=""/>
        <dsp:cNvSpPr/>
      </dsp:nvSpPr>
      <dsp:spPr>
        <a:xfrm>
          <a:off x="0" y="2175669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54EEC2-B658-4205-B931-786BBA8E98F2}">
      <dsp:nvSpPr>
        <dsp:cNvPr id="0" name=""/>
        <dsp:cNvSpPr/>
      </dsp:nvSpPr>
      <dsp:spPr>
        <a:xfrm>
          <a:off x="0" y="2175669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latin typeface="Arial" panose="020B0604020202020204" pitchFamily="34" charset="0"/>
              <a:cs typeface="Arial" panose="020B0604020202020204" pitchFamily="34" charset="0"/>
            </a:rPr>
            <a:t>‘Impact evaluation’ phase will support in ensuring whether the intervention is befitting the UK-based adolescents or not and make changes accordingly (Kegler and Lyn, 2022) </a:t>
          </a:r>
          <a:endParaRPr lang="en-IN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75669"/>
        <a:ext cx="8549640" cy="1087834"/>
      </dsp:txXfrm>
    </dsp:sp>
    <dsp:sp modelId="{E25E981B-B35D-4C1E-9C71-1E9FB56D2383}">
      <dsp:nvSpPr>
        <dsp:cNvPr id="0" name=""/>
        <dsp:cNvSpPr/>
      </dsp:nvSpPr>
      <dsp:spPr>
        <a:xfrm>
          <a:off x="0" y="3263503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80620-0993-4726-803B-2EE623A2E004}">
      <dsp:nvSpPr>
        <dsp:cNvPr id="0" name=""/>
        <dsp:cNvSpPr/>
      </dsp:nvSpPr>
      <dsp:spPr>
        <a:xfrm>
          <a:off x="0" y="3263503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latin typeface="Arial" panose="020B0604020202020204" pitchFamily="34" charset="0"/>
              <a:cs typeface="Arial" panose="020B0604020202020204" pitchFamily="34" charset="0"/>
            </a:rPr>
            <a:t>‘Outcome Evaluation’ will assist in assessing the long-term improvements of the AI-driven healthy eating intervention over the UK-based adolescents (Kegler and Lyn, 2022).  </a:t>
          </a:r>
          <a:endParaRPr lang="en-IN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63503"/>
        <a:ext cx="854964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14569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91064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7752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54934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32942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97036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864923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7321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78146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20586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188663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460206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584408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714228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43932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08488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55262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5654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877977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print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89442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75683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78662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706626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215447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773948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743148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499252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6060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916343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990743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345993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739880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14792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1181960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082264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1580055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2392960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40715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663454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511517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5055437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544387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9301988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342695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51073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95024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34760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4D0923A-B58F-44D5-B1C7-2EAF86496D35}" type="datetimeFigureOut">
              <a:rPr lang="en-GB" smtClean="0"/>
              <a:pPr/>
              <a:t>03/08/2026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B5182AF-C01C-45E8-B6C0-74C5E0C6974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017135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m/books?hl=en&amp;lr=&amp;id=OfZSEAAAQBAJ&amp;oi=fnd&amp;pg=PA173&amp;dq=PRECEDE+PROCEED+model+Kegler+and+Lyn,+2022&amp;ots=MYmR0JYASq&amp;sig=NfWw37pseKZYygk5VlhuNgyR6Xk" TargetMode="External"/><Relationship Id="rId3" Type="http://schemas.openxmlformats.org/officeDocument/2006/relationships/hyperlink" Target="https://www.mdpi.com/1660-4601/19/20/13392" TargetMode="External"/><Relationship Id="rId7" Type="http://schemas.openxmlformats.org/officeDocument/2006/relationships/hyperlink" Target="https://books.google.com/books?hl=en&amp;lr=&amp;id=_9UZEQAAQBAJ&amp;oi=fnd&amp;pg=PA240&amp;dq=Process+Evaluation+phase+of++PRECEDE-PROCEED+model+Monitor+program+delivery+and+see+if+it+goes+as+planned.&amp;ots=PEjm45_nzF&amp;sig=ZA98uVNSlnFf1uqsnLDEPksQXrk" TargetMode="External"/><Relationship Id="rId2" Type="http://schemas.openxmlformats.org/officeDocument/2006/relationships/hyperlink" Target="https://www.mdpi.com/1660-4601/18/12/6456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connectsci.au/ib/article-pdf/doi/10.1071/IB24029/1360152/ib24029.pdf" TargetMode="External"/><Relationship Id="rId5" Type="http://schemas.openxmlformats.org/officeDocument/2006/relationships/hyperlink" Target="https://www.csulb.edu/sites/default/files/document/2019_garcia_gatdula_et_al.pdf" TargetMode="External"/><Relationship Id="rId4" Type="http://schemas.openxmlformats.org/officeDocument/2006/relationships/hyperlink" Target="https://books.google.com/books?hl=en&amp;lr=&amp;id=OfZSEAAAQBAJ&amp;oi=fnd&amp;pg=PA73&amp;dq=Social+Assessment+under+PRECEDE%E2%80%93PROCEED:+Define+the+community's+overall+quality+of+life+and+social+needs.&amp;ots=MYmR0A0FQq&amp;sig=4IxIEo3zDGvpYR3RDLvE3fZUKX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3763147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Title: Population Health and Digital Health Promotion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LCHS7009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Lecturer’s Name: Diola Bijlhout, Dr Ping Wu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Title: Component 3 Group Project Presentation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Tufel Arab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smtClean="0">
                <a:latin typeface="Arial" panose="020B0604020202020204" pitchFamily="34" charset="0"/>
                <a:cs typeface="Arial" panose="020B0604020202020204" pitchFamily="34" charset="0"/>
              </a:rPr>
              <a:t>Student Number:2530247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2769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687" y="1365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Overview of PRECEDE-PROCEED Model (PPM)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215464631"/>
              </p:ext>
            </p:extLst>
          </p:nvPr>
        </p:nvGraphicFramePr>
        <p:xfrm>
          <a:off x="566530" y="1500809"/>
          <a:ext cx="6798366" cy="4840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utoShape 2" descr="data:image/png;base64,iVBORw0KGgoAAAANSUhEUgAAAiYAAAEECAYAAAAcQv/mAAAQAElEQVR4Aey9BYCd1Zn//zmvXR2Pu0BCCA7BXYJLaWlLqXtL3Y1tu/vb3e72v9r1yta9tBSKuzuBQIAEYsQzGb/26v97brh0ykLSlmaXpvPmPvf4ec95/DxnZuJkL/MnTRpZloZZmtSzNI2zJFUxy7I4jfStetXZ+jGIs3QX4CJLsixNBXGiNM2SWDgXTWLhv6HGdBe8c2zOX9MyzCyWwyzO6sJ2I0tV3g6qS21bmqWijRqzNE0z+4RKImWasqK6NE2bbWk6lqbpHxYHFs8W6kmW2TQW3tN0+zuyZiFUTSLypFkYR6JD3IQwTUTRTPl0DJ7FV5r+4XFRyyxd7Lzb8d5oNFSTZWkS6auRVdOsSbdMwiJVlllIotQWm/Vpmo7RZxfiILPKqpFkaZYJ36KRUvtxeJk/cRwQxz4pOa3UwaRgInAjD1RP6jIGuw4HmSM0pzGZm2GMIbP4Nj4OLlEjHMO9xccuBC8JMJnwneQwNp94GMmESX3cLCDJMhLXIXUyJNDYxzeoLUNVtjgGuxADXhZhIWcSpYnkIiJJ62RINtyYWAIkSmD0z3c9TJIJUrwUcoJduLSxqYWBvMVxtQFhLAqA7/uiDQIHTEBBdHIFSVZVWf3cCMdLMCbEo84f5hmb5UUx4EtvCWy7J5siJaZPJjmyNS9jyAItzk+keGUcTUpsKmR+ROqHREaM46p9DLA03RUQE+NJocqxpRbFOL4jhOuTGkq5/HPvtY6LdDAt2BVr+VOc0+IVEnC2Q+KkZG5CIllIVWeM03RAZO5IHUcKV7SRGx9HUrImIhuDXYoDMk9WzoJDEmfNvOcWRISclRxcx1UeHa7SZiq/BFVijCFTjzH67GIezVLcvIfJ+WBcwighFSmMs12PZakMjBx+xy2ROQEJDlESi5aeDGSOMfrsWvqEkoFYTr3VV/ZgZTKDwlWiAi/vJ5B+desuXt3D0cnUdwrNhWN88ZkMo7xdxkBEDHcJSDwxMnR5yXHOdyW4kBgD0reJjZg8i3uDwliIWAJ72uDZ+rH0pdHFZEhBuhgpVQvIIbSpYxwyyYMXS5UqaqI7WZEkJdM/MQKJm0nkE1Ip3TEIdhkeapKFumOIBVFm8W3QdQBxI2lGrSwtjL58T/RSGkuOIgyhnMrIxPwx0uaPas1uhMV5KFNnJdH6kU2fRDKTykGR0BBKxqxP2ZDTEscpjsnjNDsxRp9drD+yOMLHwZcDb3WdshjPtQkv70fxThNkkMtIxTjWq3Jcu3CDsYyFPN4xEA13ER6sJCsMmtQiMUsiyGT6YoWrlQ8UFm2GtJ59t0KjWBijxx+MHqYprbHmS8lk+OSfNNOMBCPjhgRahwzRxOiUByYxkDjkTUH5vNW7YwC7DAd5YT6nq05Xjnhe0URHDqERzQKrt9IaqU7ssaJXWRoiwuEZD2Mc3NTDl8V0d+HaxuYGEzo4sSe9Bche5B3hPwnlcEQ4BmIdpAIvwhXNCooM5yVjjhOpLSGWx+Jq2BjArsJBjpKIYI+/AgMjYV2aDRzh/WX9SXWHO1AdITGGWCf2KJKTEhuyaoQbgonqY7ALcZBYXMvRcH1FqnTEEBUw+ufKIJpQdGhUtuM/buBIARsxVpMmKhPWtrftwvU137Ubz09kcSyeV5o2MuHYwSRSExU5Jkrr0rZ1kyIy4XlqU9dH7nqMB+96giVLVrL03sfGYIc4eGn4WXHPGh69+ymW3vW0cL6ce+94krvuWErSEI0cGUHpLZ2jQKp2YPOA2h9l6X1rWXbP0yxfspYx+rw0/O8Mf088uJInlqwRntfwwK2PUNky1KSFkSMSC3yZ3HUrt3DPjY/wiOi45N6VPHTnch66ZwVLm+N27fp2tv7dvf2BB1dx520Ps2H1FtEFPM+TRkslLc3iy/fLDOX4py98lTee/2ne+ea/4n3v+3ve8c7/x1ve9nk+8N6/5R1v/f/GYBfi4BVv+Sh/9U9fRQc/uSMBYShvUMKsgwX/+A//ztve/Le8/S1f5p3PW8Pzy2N0+v349O1v+wve+c6/4h1v/3808+/4S9791r8Qz/8Fn3z/P5I2IpxEDotO7jaaWOmv8g//+lXe+KHP8KaP/QWv//jfj8EuxMGr338Jb/jYX/KWT3+Zt33673jHR7/E5//qP3j8yXWKKso5kWo1unIzeNz94GO8+xNf4KL3f5pXf/DTXPShz47RZhfSxvL+6z52CRd+8DO86QOf5SOf+SvuuGsJiB6OIlehrhGy0OOaa+7mvZ/8a97+yS/z1kv+njd96q95w0f/H2/+8BfH6LOL6fOmT36Rd33qi/z8l9eQ1jIdgeWcSJc5kpuX9aeeS3hk4zruWLOKK1c8yXcefZAfr3qcn69bwbdXLOEnq5eNwS7EwR1Ll/Poyk3Ez3JJLijgZGCA/q0josVjTfz/dM3jzdTSY3TelsfgpfDoE/x47ZP8dM2TwvXj/HTVE/xI/P+z1U9y5YbV+LVYwuzhZTFZFFLsLlLL+QwEeda7Puvy4RjsQhw80xWwqhDzlNtgna5xel0YiEPybZITk2ASQ5pmZDqdx4USq2p1+ru62dLdzVO5YIw2u5A2lvdXl0usLRbZLNz3KcrrFNqwCiyJEgIvwHjyUwouvSZhpR+zwkSs0TXc1qKhL2CMPruYPptEgEEddINyG67vKCKcKlqSCWRgXo4fe/qz4Ec1yu4E+gspXiGhvbODku7WXbeMKRZoc1LS9gBP8dJO38MUQgpeEXIO+Tz4nkfOAy/I0aaN+wbyhTbafaX5IqW8Ici1E0ippCq3+T7tXoSbDyi5Rm0efuA2IdBEFnKB5nwWbHl3g1zepwX1YkDOCbR/CbCxnJJCBvZnHTynjaDYRqcJyIJMY1zKgUW6oShEBzlDmxvg5FNyuRylvAeq73QznEIXjroWPE3q5dTfoVQoU8oFtBFSyBVps2MKGUWNj9sm4jsJTq5Eh9ugTevyPYfgWZrsrmkhEC08l4Lrky8Vm/wciD6JFOd4ESEKwBhIRBTjB8SKnhQaJapuIlTX8TMXL0pJJBu5WH1lJEv23j1NdIbPyGcOppoSG/G738D+DARWLfhFitWaojEGP0kkQwW8elU63aOgt5nUyCGCIIFc7FAyDlkjRz6rN2ndqI2on49IvVuD/Q2CvJzCHL7kosFwIaEQB+TDCESfxERKXOxTCIXzUpuueQZ0xdlPkAXCdIVSIsKogxfVyUwbbQ0HJ9UVaVwkV9e8pE0cmqhDfUOM5DGrG4qZT+AGmHpGznWatAgaIY4DxTjBN5nyRdqiQcsgmqXcTC1NikmtSVeb353BDyGfDNPwI7IkIC++x03JhC8jWcGAW1e9myPKagRpTEfk4McpkS/8JS75eod4fYT2OG7ir2hSXJPhpQ651KUe+9vxHaakjvKat5QVSRMHP61LbzUgMsrnmzQJtIacaJyPMs3r4Ohd9tfH/czgaqxNbdnC7kwbu7fMqxGlPlYnpX5GKjueZa7kgpf348lQpUlEEAQiNNRq2kiSUsqLkeo1EglpVEtIPTFCmorwHlUJrHVe6mEmhQxuqSDmaTBiUigE1OIqVUdzpTUyMWNY30ZcLINpIJ5UW77Zp1Ier/aM5z9Z9j/rnt/nj6X8/L3Ycio82vS32YMZqVMrZ1KgCaGVv6JPPvOoC5GWNomcOzd2qIuOcS3CCvWwnD+3UpNwJ8SBiy8nMvRc+mtDol1MVCgwEteoEJPUUuppibbGFhnPHCUxb5/TQVQbJPPd32aJf9R9LB1GQ2szrbpW+cXSrF7BkUPjNoTPwMENctTltLhuWUZLdDLgFnJYB2V4OCNqxBg5HfVahUTjAt/FuD71ep1YspbL+XJLXMliJENnGHZyNKiTyHnxCoOiXydD1QYdbZOJqbzYsv6k6o0xz+23RTdjjPDvYEwBosk4JiAV32fOEDUfyUmJLBjBBBIqI1zLCW84FeE6xBNe8yWXkUQ0iuvNeWI5NTEujpz7WAa0rnwo56hictKNZQoykGU0n2hpjCHwPEacdv7UnywOyetwGkUN8Fw82ZXMF08bT05+gucFhIUtkLQTeSWGpX+yME+jPozrurI/EYEjCciBJWUprFM1Idu8YQqSgIxOkqiMJ52I3pUI7J/kqrl1oqL7gvaFsQfn5Y4D2cimMxKLoI7nkpdiTI1PXB2knBPzOB6dUqyJnJchGUMTVsjplDnYMBI+g6NTSnWoQlvg4SRihCim4EAUQh5Dw+miXOiUQoaSjGGq02UmT3d6IAXdt6nJOFaZGGOey+P8Om/b/pgBPc9fv6p+vVdb2AEEVAnjAKfYTrEkp7B3qwyXT1jME8iBazQiGTQwI1USOSSOk5KlAV6HsK9waiQHxbHKNYOc8NpeLNGQQ9mRz5PFGX65A+KEIM1oc2JGdMqQraThBmRW8PWO569/dysz6hm9t1HVL5qtlDpIwz7coQEpyJS0P8Q1MfHgBjbXIwIZvSgeoZDVaZPi7cy7OrVFdPmGUG31epWG6OB4HklQolYd0QnH4HkOxrGy16BRVd8qBDWXIOunyyrzoRGdRIuMPb+JAev02xpjjE2oJj5bYtGnnmIGK/jDg3LGDf0MkUjP1cX3fmxI5eyVnAgn1wYNSOWwlwNf10QJuVJRRtIIXIY0j6u5XUWBPdcR3TdRkcykKmdyXpw0IYpThisVsNFN/rQf4xnielV4TJv4q9UqVGUDYvF2FNYY6VuJG7RRSRuMiD5dpR4i6jheD2QVQselU/KRi3wdZlMSMvJJQBcBseNQc0UzvcNXuDI1VRxFA+KawZWshcNe06F31A89VraNMdhUxedSm/9TA+flvuEkS+kolwkUMQmTFBT2tAJr6sOEQ/0wsom+/gozxheZWPJIFR71xDqe6+J5RTkdRYpugP2bG35QxMdp5ovlLrwkk2mrM1TdRsGtYcRwQ26RYeOwvhri5L3nmKPFLBZfNp8ZdGLMbPG3hpdjR7uX56/rheqe36dVznIeOTkSw42K/IeGnMU2Kc0+2LpaAl9j/PgeprQFtMvwOboqkykUDaFS7cdxC5TL7Vjn0Z7SA+MyIifSswZwpEJRUZbhSgPHJKR+nkhIr/dvphgOkrptTVq21jGWvjAGxskYpWmB8QsO4cgF49lzRsDmEbjg7PN51fwpJCM1cm3tilaFJE5AI2mQ+AWSNN+MnLQVCjpR5rHKM8gVCByD5xpyfkC1UafSb1i4aC6z9y/j6qRuvG7sr/w5XRGNvPfCi/oTq23JkzGmuXNjtqdRFDFZDvoR+8xg/71y8hN8euYfxFvOPoAC4+kMPdFCfO61Uyp2YKQLqzJ6sdOG8duJNT51PGr1sKmnEjn4eTnyvgM2sjyps8zpB8ygO4C+ukOc60ChRkqlEoX2HoLGQHM9f8pfqQ6qnpxuI34Ow1D2IlA0MMF3PQ7dawaHLzqI8sggfnESb3vVsRR6N5AFnfi5iDTzdZ1WpBo41CU7QV00VOQ9zJWoaEvR7gAAEABJREFUy/kwJk9RFsZv1MjSCBN4+HJyRmohE8a3ManTI5I9k1pjNKRkSOltB/40H+dlv+3MIRRhK5URErkO1ovtmjCFf/rSX/BfX/lnvvDhN9PtGD70vndzwZGz6R1sNMPOXdkgm4carNm8gZQaSS5Pn7zhgcoAke/pFNGgtyIDN5TR0TYbz+mUd5xw4SmncNWXPsE3/uKLvPbAOTxfqbTKL3u8/ZYLNMb8j57G/M+6/9Hp2YrhsEiuUKGsO9dKWOIjn3gv3/rbT/OtL/8lXUXD29/7bt501AFslqPS0KndyXI03JBgZEjiF1CRMau6yDkcIFRKsUBfpZ/IywiTKn7B4BWKah8k6ZjKNV/7Micfsh9htSYl6zy7it03MeaFaWHMC9c/HxNDctJDr4OvfukLfPa1b+Cf//wLnDl/JoefcCx7TvQY7h2iUk1I2yaxrTpM71AflTCmKmemPjDMtk3PEOuKrTI8zNCWtcL7CPFQH41aVbrT4xUXnsnnXvMWvvGev+bCU+czENXJOzGFkTK+IjHPX8+fWtkY85wOsXs3xuDohGz1SD1scNwF5/Lvn3orn3rfJ/ns689lxrTpvPbIQwg3rWNTZR1ZuJF+RRbX9w4ykIS4UR9uNkL/4Dr6FfnInDyR6NbfP0g+rpKlIbXhIWZOmcRHP3gxr3/7B/jKJe9lvK6EGgTkPJ96ZYRtimgVTI0/+cfL6azr6FDlErgBrmiSCl5z7tl85c8+ylsv/hh//9bXMHvWVN7yqvOYEg3T27ucYrVKv2xTr6LqgyPbaIQjuKUcGzevZ2BoM3Uno1LbxhbRZjBtMCArNJh6wn2D1y0+hZ/97SV8+vj5ci5TWTWX1mNMS65TVVlQ8if4eQma/X8HW7ruJpCnWdTJzbhiHJ0aCuVunfwm849f/itm7bmAd520L32NlMmdRU48aD90CJF3WubgBXN45VlnMU1htBEJ7iF778Wphx9MwfUpSIjPPP4Yjp1fJhlazbZGSK3UzsQpPTxy/41c8k//xY1LliG3WCcV/mQeY0xzr8ZsT5uFHXzZH84MCYnSDrJSgeP3aOdnX/8Wj9XhktcupjIyQIcfcebJZzK13ceeEudNmsCpp51Ij+ozXQ1M7J7EGUccwvi2sqJgAxy3cB7HLDqUUq1PuE9kBIeJdYZ8yytPY/rs2RwyvUyjATmdcnawtLEmYcDLCnSXuvC3PsLrP/QZvn/HvbxNJ/L+jes554hj+Ye/+gLHze4kkBPxgTeew99f8lEuPHZP/KiX97/ufP7ur/+CGT1lZs+Yyl99/GI+JmM3f3I7mT3UAY9eeQWv+fhH+fmqx5k+eRLF4QHyRY+BYsiQ+6erWIWa5seYF5AjHaSEPuI4Zmo2ntsu/Tqnv+USTjp0Bp0Tc3g9k/jSF97D59/2GopenmP3mcc3PvNaPv/mcxknMzZ+1v787Z99hE+ccQipnJa3nn8aX/p/f8Ex+82V0zhAQVc7lcFevviXX+KCj3yJfad1Mjc/Ql0n/1TryecDcrkCjptrrvFP+cvBwRgDzQh7QFivkOrquFTIc/uVP+MdF76fvY6YyfwoZl1/lXd+4v18++Pv1kHXY97sPfh/l7yff/vIhzmgy6OjK+CfPvNhvvD6VxIoQnLRSYfytY9+mrfI0ewWrYt+Ea/ks7J/K3c/tZyR4jD2Z7OMMSAnp0WHLEuaWeu8NjN/gl/Oy33PxrgkYgpr0Iw9aShuUmlEmEYVN46I1F4bqoqZYs4+4ww+8KGP8ak3nkpYnMg7X3EiZx9zDF9631s4/Zjj+OIH38WbzziBWT3j+fSbL+S1i0/mwx/+OBedcIhOhTFB4hANDnHcsSfyZx//CEfNGS8FnDVRZLYnzbz9MkbMZDO7GbSEoZXubHtuOqywsSGTAvWCBKfWwJgCNV+sVW/g6vS9+MyzefNbP8hn3nsh7XmH91z0OhYdewTfuOT9LJQx+7u/+CveeuqxLJg4kTeffQ6ff8eFvP6sM/nYa86mJocyjTMOP/xw2mRcv3fN/Xg6NRq5KolOIjtb3596e0qFraKJn+/hrz/5Ps477CB+dtuDuD1TiEWvLY0al7zlPCbnE7r9hKKuNz9zwfHsN28yr7ngfPo3rWeiolbvfvvbmJJrsNecWXz0ba/Fhr09x2VT2yy+93d/y9sOncmjdyxjwO/CkqUwvJm2rP1PHf1yrH8TBS25Mma7/qjqgHT44lfxN1/6GOuXD7DhyS30jA94aMUWzjjrBE6f2U5X50TW6/7tjFPO573H7c87zjyWvSeUeGb1ABecdSrvOvd46gP9fO69b2TquHbqiaGqE/0zvSO89tzTuGvJ42ytJBTyeemzVNcHKb6fY1hXQL+5uj/Nkm5idNBpgOvQ1taGjRhau3LE4Yfwpb/5IpvXruV+RdYXzupi+VNP03ngkbzvxEXkggL++nUsmDeH1517Eu8493wOmjKFdU/cy4EHH8QnX/tqtm1ezac+dCH7zJ5IVKniZDG33Hgf2/oD0WPic46J5QsLxpgmEYzZntIs/el9OS/3Lac6mnn+9mUaI2KlGUb3qh2lIp//3GdZ88i9fPWOzUwtpfzoq//Ih778fY6d161wZ0KvToX1aIj5c8ezeWALK5Y/wqMP342TczjjtGPoG9zEUBhy9LwSZXdIVzoZX//xpZzx/j/nytvv433ve9tz6DFG7362ZMyv889W/dEmVhiev/gXqnt+n1Y5S11yun7xoi2YwTpbO/fknRe/iQW1Xr74w+sod5f4+Q8v571f/BsOnt7NONFyxbqVBFKKC8b7BDKG9y55kI3PPMHWbRs45fQTqQ6sb4ZGFx24hxyZPGnQxYcvOoceOTWTp89i1t4HM6HDEKYJu/vzYrR4sfrn48PFo8uvU3XaGYkH+M9//Wd+dP9ydL3N939xDf913b3NIeMmTWfC7H2IvUl05jzW6hrnkn/7DlMmjGfauA7mz9mDiXnYsnkjld71Uqol0jQlGl7HWy75Cz7/ret5/VvPpKToZhyHmPwMuY615txjX2CMwT4tujmO06yLnZiB2gAb7ryGi7/ydUYULdn22NN8++s/YtlTvRSm7Un3jOnMnd7GiCIeoZvnL75/BY+tW8s+e05l4ZzpFBr9uPIGa1ueITAxma53aooAH3PqORw/NeGTX/4aj1e6FEUu4egkH0YZsWgX+L5d0p82CB9kDfL5HNWwSrVRxyu3018LSYzDyocv5z1/82P6FZ0d2PoY3/jO5dz84GN0tuVYMKGbSXNnsjmK6Olo57++9wNufGoZB+y3N7Om70XWVSIrT+Dxp5/CywWYJMVLKljPXTeeDG7dipWh0QQwxsh5zEZX/UnmnZf7rjPPIddwmqeASCcBT9ET+zczLAN98COf4KP/fi2hGSTIdbPZG8+Edo8sMhx2wOG884yjSXRV4BbHMV0nwlvvXcYFr3wV5xy+gIfWVSjGwzz0xGPc8niKk4ViPo/zTziKBXvMYNJkIyVcJzOpbgeTJoijhK6UTKE2C9vLqvoj/hhjfmP1xpimwmxVGqNyhvacCbbXGqP89iwkMcbxSXTVYqRkJzDE3//dV3jjn/8ba2tFutpKRIS4nXl1NSw47Hje+6qjYMsmBrsnE0gJ9D16A+WFJ/DBi85g5arVOEGBFY8/yg0PrADdmZd0pLnpriVsKezJcXPbmThtDl35gtbjtlax26aZY0iN0CAYvUlbJ3GQohNxnr0xSYwhdiASWmyqFpU7aJfhKpgKX/vuL7nioQ14aZly4FHu7GZ62SMJikyYvieL9/bJaWzD95g1d29O32cSe82fw54z9uO6Gy4j7+1JNa2zZj2MxP1N2fjIBefyd++5kPOPmsf9a0OK9U1kfhuWboEOFZkWvTuDK5wnriFxwNVGfUsL1Rk5HmJQTOo+K0+xjFCMg6s6r3mlmToZ+bbxbFryCP/4/dvolbPenUC+VKTYOYGSruACL8epB8+glBtHKZDR7OjmDUfPZWKui8WLj+bhpY/zeKONCW7KPRsz+ofq5BNXJ/TpfPtz7yQvgn7wfe/QYa0MQ+uJc20Y30PBLhKd3rVk/hfhf/1dqd6YyQkzcdqkjyPaiCWRClPZkLkeZIE+0lK2jzeJclhnD7fB0qf6+advXUNUi+h2amT+dHo6OiiXphHInszd50Bmd/i6OptIezLM2cceSE/bRE4+5kjWrXmCtWs3MCXrZWMfrN04jO+71Gnnza99JWcdOZvTzr6AxUccCLUBfLnxJgN7vee6viKSMa6ul1SlHbDbAnLWcAyRNh9rl4lSCQwSJ0umly/E8mCjLMVGSIyTYT1PR4z2q5tvxcm3UWovEmpjjz2+lCf76mzr28DlS9fyyNNPcuk9S8EtcfkN9xClORafeha33/84P/z5Nfz7v32NQtcMFvZMZfkzK/EMUqohOWU++tZ3ML9jMn/xj/8gHEmRGFcIsqj6TTDNejXtxh/r0dtTnjFC0LP7zLLtedsWey71JMILhKOcx5W33EFvlFLSaQIn4f57lvDkhhHSoRFuX7qB+++6k19e9yAdXZP41fX3EsqK7nvwcYwMN/jmD3/FD77/MzYPpszdc19WrR9iSO+q6gT+X9/5Jn/9la/w/331m/zL9y9l5ZZeGd1nF7Q7J1mGsVFCgdgfC1Z2bWoNX+qKFpYthQOpWBz1c3UdY8GOi5Ma/Sr/+X99l97Mxyt65Msuf//1/+LmJ9aycs0m/ua/f8UNt1zHp758GTfffzsf/7uf8+AjS7l3xVb+5Xs/5Cu/+Dnf+P6P+PrN17Ns+UquefhhstQlldH8yc13cfuTa/jpjXfyd1/7b+JCiUjrGUl04hRL2DXszoDwbSEDxKoyLxkNHVxqWYyVG1tv5UTNzY+lW6COOemOkp/j2muu4Ju3PkD71HHCXZkVTzzM577xI5y2gH/75re58u5H+OyX/03po/zlv3+fn978ALcsXcWdy9fzvj//By695lf8y3d/yF3LV/Fz6cSqdOFw3BDNYz71N//E3Y+t4fFVW3VtY3BFr8waAkWJTRRh17A708buze4xJ2fQF86t3PDsoyJNI6iyzp6YRkQpF1BXKKMqJ+9nd9/Of15zJd2zZtDn+Gzdso6/+JevMSCH81e/+hnfvv5+/vu7/813dLX8X9/5If906e3c9MCTPLxqIxf/9Ve5+Y57+LOvfJt71m3j0lvuok9XprGiWl5g2Fod5p+/9xP+8SdXsG1gECNecBwXYwyO8XD0Ds/zsOu1e9idwTWOHESw+soH6S8wgFSIvl/Gn5yfJ5HyTWo14rDSzK9buZovf/1bbB6pa1MpHfJivyKjddfjz+hOfDV/8/1refrpFXzoS//Gx778ZT4upXzFkiW8/TOf5AP/9J88HaYsWb+WN37+//H2L/4tt0g55wsT8ZIy/3HDTZzzsU/y4T/7B1ZVxdJCnCNUjQbLMK2yzf+xQ2svNm3txeYtGGMwxkntFUgAABAASURBVDQ5xFitSqZytr3crHfIOR5RfZg0jPnHr39XjoiOCFLYE3SN89Wf/YzLnljFYKWPD3/9h6yrbOND//A1PvovX+G9X/pnbl3+FB/5h6/wvi9cwl2bh3h083re+v/+Py7+f3/JD+68j3xbl/R+rFNJmc5xE/jJNbfxsxvvpXPCJK0h3S68Wk5r3btlKjw3aaF9atPPfVwMqWO2l+XAyB7ipSC9iqsxtiHvJwxLC1913zIGyakR8jrWP7TsSZb1Nmg0Gly/9Cl1Tfnl3cv54S9/yc/vW46XuXz3Vzfyg1/dxGCpROaV+cYN1/KD7/2Ce1evZLwcy1Q0XrpmC9/50S/5yXU3U/UKOIUi1TgmVwhw5ORbJbvbguPgC7cWrLMRZA7aNYGMjGf1htoN2x2WTHJjoyqhGLTmpNSkhaO8y7KH7+eOzTVS0SR1SwzIAP7ikZU6wSfcet8SNtVSVmzq478vu4rr71/K0o29PLZ2k5yRn/DopmHcQhu3PrSUb19xA/evWCPchxR0WFu3dRs/uvp6/vXHV/Gja2/l6U29cuQdfF3fBEGAfVJ97c60sXsbkTDUvAwLDSdrnswtLZDcGGMwxkCc4AgKGRRUbiu18/Tq9Tz81DPSLw6hX5bhrHGdHI9aLsfyxx/i0fUJQwN9fPVXN3PFtddy29pB1vT28e/f+g63reqje3wXD6zewr/pEPyrO+/H/m2UUjFHtTIsp+Vuvn7pFXzjqluxdGqIV5oRA70/IsUexJUlTGPsHnZnMMYIx+Do8GTEj67duHDgKP/y/kh6QpPiS6BL5ZyI5tBZyOF0TZAwl0DG0P6Z4c6Oibh+Qao3JfM7GFcu0NEzjfHlHoUzexjXPo7JpU7KxfEypEVyYUZ7aQI95Q689jzD4SD5fEZn0WW8QqlTJk6gP4swroN0D5r1f4Ct3x1g9N5a+2nVtZjDnv6aiMCyz/ZaYwy+Ts4KmdDmBxRwcbxOUqdEEEv8KxUm5MqkkUeb7rXLhW5yqcfE9smkaZ4Zk/dkYrmT9kIP43NFfLeDTjdPR8d0uhVybs93Y2IoiVndJGnm/XwHQXkycSWkoNBra727dSqno0UPSwe7V3uVY8FSQs02QeQQGHAd0cCQSfnmrcIVzktOHqee4iua5Sg03VPslBwUKIXD+EFCQX3KhZRx3VPp6CpSDCMmjiszoW0STuyTEw07OycyddwUeronkfRXyYUJJdFr6vS5dOS6KGYlggZ0OjnsO9LhkGao1p7Sd1OwvxYaSjM0BFZPWQNjDUuM+F9UyRx9yYHTd5M2toj41pN8BGocH7jkC1OFr4SyrpM7ghxdHdMoqr27vYOi59Bd8BnXWZZ0GUqlAkUJxZSJ4wi8HAUp9LZ8F23lCaJnibLxKSrKXFTvcaJd98Rp+PkSQZDHaI1Rraqr7u10cfHZ3enjCo+OcORJaBzpESNg1CNs0AgcorzHQFTB/pkC6+xneLhZgUCOYSAHwY9ifKeMl6a0eQG+20m749Dd2cWErjbK5XbkZzKpp5M2Oee1vs2May8zvmcy42SbvBg86cA2t7BdZiZMo6Otm7pk0dN8JvNwRCH5UYoaZNi1OqkWupvKTYvv7JWzxbdxHW0WmvrN0qpZehl/ZTJIBQmWvXsLqxUcN1DYrU5NirQhjezIIMZRjWGdVRKl9geWfCciietUa0NUGyM4+Ty1RlWOcZV6HGFPcnFSBSGjJgVifz3MzftUFMZzNWeiq6P+qEG+vVOtNCFVvQXL1xZsfncBux8Lo/djyxZ+zRpGzoRVtgIxTqvek2LFuERZRCj8ZZ4iXEGAK6x5+Rx14d3LZcRZgyQaxJOyTaIhGhpTrY2IJnXqoaiQ1kkMOCYi1tgwaTRT++t0iYynK1qlUtwNOaKpLx7Q+/IFn9Fr3h3zlgbWAfkNEC9aEtj9OjJ6VtkaY5oksUJuQ9TWQIZqqKvWV/jYc+q4XtKUhbrjUZeCdb1U8pSQSV6cciClUKFXjkyM6OEmDFSGiDW/fUcoYxgqHL1FMpaJFlXN5cqJd0yNkVo/oUlE05CQlBGFqq3MmUKJSFGT3Rkcx8GCm4E1fs2QtAxKkAjxolMi/KXiZ2R08nJECqlDKTaUBR3SymkAFTnwqeML10MMaaJMOK43QhrKV8IR0qTOkPSYHwRkOb1PstSIK8r71KTnYuE89lyquvJ0JY+Jk5AQicYhseSpquu81I3wcy5ofKI+DddhWON2Z9rYvZUiaFOoqii8F3ERy4sSRryekUoG8qJPMfMJRBtHLa4RIWUjSrInbWmRRA5LllXkuOSFbw/jJVSFu9SHYV2ZWZ1U0VV2ltao6foylkdhTI1CVztDI1sJ68PSbxX8cpk6DlVNn+iaxuo8RzRKc5ozlyN2AN9tQupofQKjst3D7gyhSYm0bXsrkgr/Vq8ZfTlCx8v6EwQ+I0MSTtdQFAEdfHn8dX0HFHxHDkrcVIZ119fJwCP0fFIJrSW0FcRAwmx/TqXge5AmFDUmE0NZB8SRA5KKAUt1n86oiFczuA0PI23hJgHOljqe6+JI6bfAdZxm2XUcXGf3gNF7c53te2rVGWMwxoCUq7FCh8EYSZdq7GegPkhoDZ2bUSjlpUCrYrSs6aQMC7+OY8irPZGSLkphVio1chLRnBwYhxij+4eihNNTP5cESyMnjcj5PiYNMTrNOFKociOJ9F6TS4ldSEzMQL2x29DAdZwX3Isj3Dtqs1cDFmzedRwcTLM/eiTHWCdFVSTCeSZcW2fCQqqTXyYn2wureMJnphNYqmuaRNctJqxjpJD9qIT9v3As7+d1YvcbBexBoCPXrfeIrgZ8KZBiClaeMkVdXMlTLKczl8Sir1G7o7kyipLXfM4XHbPmHNZA785gsqyJc+s4ihTbaSKaKWOLWGdFGsWSBnuVUJWcDAcZfUHKVj8mET0KMmilIE/eFYItPRojFIKc2hLpqza80NBeaCeVfqqNxBTl1AQysmnDo61QwEhejGjRKfkL63VSRQlS0bckWhSiSP0T8qKZ10hw6xGuIl0FvadEwO5MG7s3i+d+P2XEz7DXOqF0mCWMK6GxtHFs9CoVu0biYS9HpINw5kEsXRPJ2Q7jBgUiMK4qGzjCayr5cWg0ZSGXupikgNuIRasOwkrWjH7Fok1n0EabnEBHjktUr2nuFCPZ9R2DI5o7kstcDG49xFTreI2oCX6YiuYJgdYUJOzWNDKKZkl5YXVWiuggwMF+bO7lC4lOAR06ebn5AmFFxJOrWhDjmFpIptNC2c3w3YCchNN3Ajxt1BWzOU3uylC8BAVXCHWiCCX8FZ1GTEERFD+gIePmuQ2qhYhN7hBxO/i6N3CyKm4xIhmX4UigLbgSdl/ax0vQO8CWdxdo7cmmrT3ZvAXLMBYshzjGUfJrp0QFOqUYPeHatSe+ao0elQNFM7qDApH9bSopx7oEOdLpOrbK1ssIiz4jEkobPg3VXpPRG3Hklnhg73Dr1oFRXeQ7EmBDIOEHKW7HU+jaCm2ddjmpnlt8cTqIXq29/FGnKfjaiyO+Njrd2SsAux9f9SbWF2AMZFJ20rVYIbd0K+qU2Jn5NHIOI2oLiwWsYh4WbUIp6bToUfNdhl1DWihhrySqObPdyfccBt2YEU1Y1YsG3ZCaE+vUqHYHeuXQyEaS5AKqecOQm9KbhlQ1ri+tUtMChnRKD3NQl3zuzhDr1G3lIwNi4TJUhKgiHh8WD1ucCoU4MkZqfu5jjGnWGWMYzhySfMZgVmcQn7qMYEMKbsiDuskYyCwdIkY0byS91cj7pIHDsAxbqNP8Nhm9YRttzGX01Suit09Fjn7WVmJYtLBriETnmsbX5UxaaMg4h24qR6m+29PH1cES18HSx8qGpRV6LF0Q/muBh/2P+eqSkUw6zEZojQuVtEaTFuLv0C8wFNWpEIs6Psbi34RUNeuwaFQTrS1tBhTZoi2PzVfk1PTLJtnDWVwIGJZkUTJEuZRBzW11X0OH6FDyWRO/2NSCzceif01RTgu7s+zYvXUTUE4cbKTRUQTP0sXSSmqGl/VjjKE2PMJARXfhjksibzKs19A5ASNmKVbFLkMhZdXVBmPoH6bdLcJIittwaasYOiuQ648pDKT01A25bXUKw9A+lOIoDaouPdU8xT6PmvqZRoC3Vf37MtIwwZ4QW4CMRCu/PY3VvvuCPTlbYQUjrxY9NjWS8ZRIp7FkYBD78yTpcIO8PY0NVfEGR3AGKxRMntxQQrmSI99fxRE+x40kak+ZIJyXhjKKQ4guIR31gFJ/nUA0Gld3KAyKPiMZTiXGqccYOTnZSEhOpwpXdQzVSCrs1rjPdK9tIVGKrrCMTmWp8s064cFECUkmHpXDkokyiUA+CoGku4xHtwlYKL7eJ+lgTqXMgnoX+4YFDoyLzB5wWZh2sdDmJQf7NUrsbTz2G86xZz3hULebeTWXeWqfpzH7N4oq59h7MGCRP5EDqmX2quSZK5gfdnKQN4n59SL7R216Z44DNG7fep75ikTuzrAgLrGH9mrxNCfKMyPOMTn0GFc3ilJk2BO6/ZkTKzxtDZptezTy7CtcHVAtcmDSzZ61gP00dl6ti0MVrZqfdrJHPcc+1Tb2zYrsR1n0M+xR9dgnLTBf4cO9Ff/es66yaHuw6WbfRo6Fgn2SLtGpnTnDvuYss2fcyTzVza6XmRuWmR+3sSAusLdgfs3b7emzX7XAPrUCc4WbibIHZdEgkzOZyqmoO6mkJCSoJExLi8yy/JqU2DsSftI880yRvaWn5lU7OTxrFz7b2LfWIRlwWJCoHJaYr8jIIqfALNFmf9F+QdU08wcrLrx3WhId1b/exv7ik/0aPgsrDgckZfaqlpgXdbBnlGOPMGAvvX9enG/m56vvHuKR2Vrz7iw7dm8dJqCkg6snuyofD/tYPebYzMsRjDEYY3CqKcectohPnHQe7zvpdD60+Dg+ePoredtJi/nAKefytlPP48Nnnsk7Fp/Fh047lQ+dcy5vPmExHz7jVN63eDHvOfVk3nba6Vx85um878zFvOOMs3n3GWfwwTNP5R2nn8HFp5/GB09ezLtOPYV3nbWYj5x6Ou8/9VTedfaZvFfj3nfKabx/8enY9OKTT+W9Jy1u5lvlD552Nh849SzVnaF+ZzbBlt+/eHv+faec0Wz7fdNn52nO+2L50XO3+oxeg82PhlYfm9qxF598Oi2w5RbYug+dcS4nH7kvRoyjQwWJTnhGpzVX6V6L5vDecy7gPccdxYdPP4t3nf6KJs4uPkf0OesVfOjEY/jA6afz9tOO4gOnnS8anCqcn8bFp5zNO846kXcvPrVJn/eKDm85ZbHGn67xwv1Jx/PeM07j7YtP4wOi47uE44+cfAzvO/1s3qaxH9Cc7zj9PD56xkk7xa3d4/8ltHC5s/T5a2z1v/jks/jQKWfyXvHyB089g/csPkO8cDafPPlsXnPCMfh5R06i5IRASjbGzVLe+Lk3c8k+eHaEAAAQAElEQVRffJxPfu5iPvvZD/CZT13MJZ99n+ADKn+ET37yA3zx8x/hM594N5/61Af5wp+9n0995gN86hOf5jOXvJc/u+QTfOSj7+fzl7yPz33y/Xz+0x/hY5d8hM99+sN86s8/zGc17pNfeD+fvuQDXPJpjf/0+/jMR9/J5z/7weZ8n/3cx/j0Zz7SzH9O7TuCSz7zIVpg+332Ux/Ags3bepvuCC75nNbzmQ/ymU9/oAmfVb4Ftq6Vf7F0R3P/Nm0fu+RtfPTPPsUnL3kPH/3su/mEcP3hv30f7TO6MM1IboLneU0a7X3oHvzlP36CD33u3XxQuP3Qn7+3ifdLLvlQM/2zP/son/r0h0QX0eCzH+bPPvdB/uzjF/Mx4f8vPvsJlS/mix+7mA9f8ik+97nP8gXh/XOfeT8fF40+8ZmP8rnPf5xPf/LdooPGa+wnhPvPfvI9opHGXfLBZvpZjfnsZz/CJ0V3S6PWHkfjvIX3Vl2rzwulFq+feR7uW+XPffZD4pkP/p/Ch774Ht73+ffxmc9ezEf/+cPscfhckhQ8x5XrIMck8TjhgqP54t+8l49/5u184gsf5SPi44+Itz8lXvwz4f6Tyn/sE+/lEsnSRyUrn5bsWLp8Sv0+97mP8vFPfIAvXPJRPi3a2fLnP/cRPvXJD2nfH+bPPvse1b+Pz37m43z84x/ROj6q8gf4jOh2yaffzyWfUh+9w6af/YRk6bMfE/3fxxc0xxc/82HN8UEsPSx8TvS0YPMWbP6PHS4R7j795Y9y5KuOIpZdMb6Pp4OWw8v8afTkOOKiszj3Y29l8Xtex4nvfA0nvfd1nPqB13Pyey/kFOUtLL74IhZf/GuwdaNh8cUXPdf35Pf8etyp73v9b4xbfPGv57Btp73/DewI7FwWRr/L5hdffFHzfTsa+9u02bl2BIsvvug31mfXvPjiixi9ptF5O9fii3+9x9Ya7DgLo8unvf/1vPGdb+GcV5+NbmuI0wSDg1FI2P5xqHNedVrz3Xbc4ou3v9O+66R3v7a5d/su27YjOO23wK+dx8Lii7ev2+Yt2HftbPyO3v3btNn3WFh88fZ3L754e2rrLOxsjp2tr9Vu5zlN+LawPf+GZ3H7Ok59n4XXP5tepPrXcMb7LuKMD16AJ0F2PZ573JzP5KlTmLPHPPbeex96Dp73kmDcIfOx0Jqn+6A96TpwjybYvG2zMH7RXs1+z8+3xr1YOnouO99osG0vNm50vX3nC8HoNb1Qu60bPc/vk99z4QL22HsvbLpg/31ZsO8+TJ87m0J7ERyRxTFgBEo7erqYtedc9tpnYbP/nL3m0T0Kn3a/Fkavw67RQqvO9m/lbTruoHnsCGyf54+xdXbOFrTKNv1doTXH6LQ1xwu9t9X2v5XO23tBE9dz589j+pxZdI3rwbXXO6KJ/bks48K4KZ3M33chC0SX2fP3ZPZec5tj9jpg353Kjt2jBUu30dB5wFws7GyfL4Y3O6eF0XO+UH5n87/c2+ftNZ/Zc+cwbvx4fM/HgIKLGVZ0lP1f/vwOr3OyBrkkpj4wRGVgG1mjQlIboTY8SFTVzV1lgPC3gMZIPy2w/Vv50Wl9uA8Lo+tqQ9vYEbT62zlHg53Dlnc09rdps3PsCOz7Ldj3tcD2j6oWP4PP4ca22XoLNt+C1hrsHBZGl2tDfWyrC9dZQhhH4LikRoxDSrVep5IY4uoIka7ZwpEhLDREl1Zq86PnrA72YuE337Fj/Np1hi9CX9vWmmtXpS/27lb9H/a9feI1C7/GSX2oX3X9VEa2URnsoyoerQ4NUhseUL7WlCQbAk11ykiTpFm21ztJFmN/Ey2r1HkpwEgdC041xFQajE7dWtScOx2pYaH1Hpu30CrvKDU1zSugqrl1Feg8C7be5nc0ttk2XCMT2DW+ENi2HcJLxE81iajoSnOwVqFfsjAY1mhIX8WiRKzrgkSg22DsdY6li02rOhlWwjrD6mv32QKLA5tvpa283afFZzJcbeLbli3YOpv+NvD8vs8vt+aw9RZa5Z2mO8P9S8TvTt+/k/ktji2u65KHFj3sD9FHkpdIeqyRhsQyh5HaR+IaQ7Iv9rebKlGNPunQnb2/RSvLqy2wdGvldzY+Hqpg6Wrh+X1bc4+erzWvrbPw/DF/bGUrD5Yu1q5IZCQtYIx5+TsmgVxa13HIFH8LggBfJ0T7GwSp7gkd1f++4MprtmCMkPDsPLZsoTWnMQYbht0R2P4tsONs3qYtsOUdwY7mtm0vNs/oeptn1GOMwdbZ99o5bGrB1hmzva2Vt+0WbLsFm7dg8xYyz8gpiQk8V1cFKcQyJEA+XyBNJdJOhuPyHLjqb8HWeb6DKzzb+SxY2lmweQuj22z5hcD2sWu1YIzZzrSj6PVCY36XOjv/aHj+WPveHcHosTb//PG/S9mOtzB6TAtfgePhC7e+myn1cD0H33Uw6HHAGINRObNeik7n1iA2fzVeZeclQCYat0BCiM3b1IKRYm+BLY+GVv3O3j16vtF5O5ct72x86z2jUzu2BaPrXyi/s/l31m6jiLFJMIFo4ns44k2efVwMrnEIXPCN2lyD/eFL+zNbVhkbyYZdpxEeW6nds4VUDo8F22bBrsN1wKYWWnWeVPmOwI6xYMdYsONa72qVbToabB8Lo+teLG/7PR/s+1rwYuP+t+ozo8OTcGTxjh5LHg8X3zHkXZ/AcVGX5jVCQ4evzKiTry9tIFN2Z+u0e7f4tDSzYPO2rgU7G2/bbd/Rqc1bsPUW7JytuUfnbZvt92Lwx1BvnUYrQ6loJHRbScDSQKxuiy9fiOSQZGIeJ5/HKNTTyDIyOSj5Yrnp6cYS/AgZT3FRQ16whVB5W9dqG51v1dnUgm2zYPOJ3mPB5m3dbwu2fwvsu1vw247/bfq15mylrTF2vS1orcG2WTxYaPVvpbatBba/zds2m1oYnbdlxCqB52GMsTIhR8Mnk1NopDiNaGH7W7B9W/O18rbegi1bsO0WbN7C6DZbfiGw/S3YNtvfgs3bOgs2/1LAzjEanj+XbbN19r0WnxZs3tbZtueDrf+DgjRpKIiE/0i8HuKzfX6HUGJrw9GZIlpq1t15qhqagi2C4Ylu9jdFXgqkvssLQSLHyM5r0x2B7bMjsGMjaaEd9dlRmx0/Gp7fd3TbC+Wf3/93LSOd44ounsCVo9F0FlVnMqlayYmVFR3GMfafyGPUZo2k7W+dztb7WjjOAu85fNv1ttptasutfjZv6yI5qzsC2280fm15NNg5RsPz+45ue6H86LnsWAsv1O//qs6TDFhcW8HQGQr7q9RWXkhUI7nRN7Y+cD0KOR/Xk/GwNkdS5smR/F3X/bvu/4XobedogcVvaw2tulZ5dFur7o8t9QIfZ5RDbwCdo5BK4GX9eI6PiRIShZIjhY7TekiQOHiJGKgW42du88f+Wmmgc30r30pfqM62WbBtFmx+NNg6C17qsCOwfUaPa+VzRt74s2tp1b1QuqO5bVtrjH3PaGjVOzG4iWniwb5zNNg+LzZHq9/odtvfwug6HSXEJIZE+LYKFT1GShbVBnIUW2uy87XyrTla84xOR+dH97P1LwS2j4XW3K3U1ll4oTF/yDr7DvvOVjo6b+te6rt2NIdts7yei50mff3Uxf7GjZd6+FYGxJuO9UhEC/S4zq/F2dYbYzBSsi8FAs3tpYjHMpw4fS61eSuXjgzti82/o7bWGE+8ZMHNwPa3YPMWbL7V70VT6QZXvGnBrtOuy+ZHpzb/YvCi8/6WePONEK++USPE/rZgous0I0vnylExxmCMQJsxcvDVU469i+e4Tec+DuVaxkmTRlbO7FrsntW9iQub2roWtPr8Rlk0MTsANH8LWuNs2nqPbbN5WzcaXqhudHsrb3Hdgufj2PJHq99LT9Mmnn7XedI4buLaGjtjjPAvMB6IRvoCjP6J+cTnRpEUEhf7W3BZpHrdL+zsfZ5GW7C0svDb4q01r/0NO0sDC606O4edy4LNt8CWLbTKNm2N+WNNrU2xMpPKiefZ548iYmLvyu1/ikXOxS/n8IsBsZMSytv1Cr7SSL5tjA2nJqq3YPMRcbPN5i3YsoUwi5r1NrXl0W32vtGCrbdg2+x8OwLbrwWtOW25NTYVJ+0IdjS3bWvN1UrtvK28TVt9bN6+vwW2n22zYN9vU9vn+WDrnw+t/rbe10nC8ovjuhjPpS5Fl0npSsIJQ+GdjEinQwthmjyXl6+EhcwDO59dT+vdNm/rbJt9x47A7qc1rtWvVbZtrbrfN7XraMELzWHfYd9n19xqt3lbZ9taY23aav9DpqEMWuQkJMKzfBEsTlMpVfsOq05jGcJMkpzZgiWUwCphK+jN07oNSb8EiOz7BaHkzf7RKbuGTNGSVKdJm08dQ/Yi8++orTXG9rEQa38W7P5sasHmW/1eLE21jtFg12YBRXos2PwO4UXWnv2W9cjYWXEw6m9Pf67kBMfTbsBeP9t2MCSSEfSkRl8WZ0rs30BBMmX3acHuuSVDtmzB6DRp+1gcWbB1Nm2tL7W02AHYsRZa/W1qx4+ex5ZtfQta/Vtpq/6FUssTqWhgcWzxba+0LNi8hUx4+b+ExAqGaIRwbnFv7V8zYiL8248lRyr5aURR888f2H5+LsD3fRzHeVHebu3J0syCxacFi8vR0Or3+6aj527NYd9jwba16v5YUyO95RkHV9Cih6379RHL1r4MQZFK7B2tq3hoXK0i9xdf3JRFdRwpZU9MZSEwLjkpBAs2b+ss2HwLxGqMBttu7xkttPq0UltnwU1hR2DnGA12/tYcdi2OTnM7gh3NbdvsXK05bWphdF2HrrTa8sXmfaldhx1jweZtX7sHuw4LrXG23vZ5MWit17ankgD790piKdYEJLAeSNAzqV7Xd7Aq2NLDVXsrn3MdLBSkVFtzmeed6lr19h07ArsPC3bto8HWWdjRWNvWes+LpaP7jM631mvfYcG+O/cC/DV6zOh8a7yt2xHYddl2m46GVh2690ZRAZIYJ02weG6mwr+Rw2AdRyNJFkkwrX8Sdld5ayRtNO2lQJApOpO66EigaI1H3gQUnNxzYCN2FkyUKbL5a7B1vw0E4iBfUc8W2AhUK2/Tnc1BQwIqMLpfs+BEMBps3Y7gpeDGjrUnPvRYGqSiSSMJidOIxNa5UlcyjPbnfoz0k1aqtkS3PxlGDokr+Sh6eUp+gbwTPBf5tfu20MKNxYl91/NxbOt2hh87jx1vodXfzkOo1QhadTZtgZ3T9rdg8zuCrK6dCv+O8O7JU7Xgi18s2PyOxv5vtMk8gPSRkZNh6WPBOlM0BcaQqUPmqItogZxZFUU5h1QejP0bTi2cvFhqcdQCi2tLs5zxm/QsuDl2tkdLd9vfjrXvsP0tbdJ6TKIbAju3bbN9bF8LNm/rbJvt/38Jds0vBRxEA0UcMx14hfjmx8qU08y9nL+Mwp54EmgHN8gRaxMpDsb1iY0hxsUU9pxndgAAEABJREFU2smq61lx3zIaHtRNXt5vRq6U8cid1/PYmm34uRFMvY1GkBF7DZwRl7Rs2LR5BavXDZHJQ0bOTlVCZZX/mtVL2LClgiPmykxKaiIKxXZcM0IWu1JBHokTgxR1FBuhN6XhZLheSlFCUCHk6aXLCDNfzN8gNAWtK9D4GsPO9v6xRsXaW+poD8bVfICEQzdUmj8BnVK1AvWieZ2UVfu56epfMhLntM8Yd2gbt9x8PQ/feLP0c0zsF6UQC6RZg9jLUd+wnJtuvJO+LVtZs/JxnCxPkvokXkZkairX9Z4QY8QcctkyrcXxtDbtwRjVSdGkspBGgu0ZR1jPcLVEQ6rUaF9Z871BztM+Iwx5wtRRjy1c+8N/45vfuZTrbrh2+zsLNcYHJX70tX9h66CLV64RJlqPolx5zee4Rbx8gZwrAhofU/Tx3ALGiRnv6l3tZfpXLOHau5fS5gYI7fiar+6Illp7kLf9DVa/1FTOeSWcPBTa89z3i//mqltXki/mcFy9zU2wBiHV+3zR1kYfCm3twrfcLauZ/Iyib/jFV/+LjUMjBKL78LpVfOu//parLv0WdyxdTSjjXCpk5PIutVT7pp1c0VDIe1Qrw/znf/yQEVI8v0BJUT48OdK6+nKyAFMqkusKeObRpdy/dAWFQoFcoYi2oPUJfe0duNpIqVzgrl/8M/fduYFiVzeh1m3H+2mdSK6CFWCtWANGfTJwxH+2TYgn0/5eCjQMZIr6iWPI5zLuufoy/uMb/8B1l13LlkoNGz1yiy45L6G9s50bL/0KN9/7CJO7i1RlfMUh5Ma1EUh+UsllKDkruBUQXuoDa7jxxpuxv/EVFAxBWfyrA0gkTnM8g6VL5oum4i9H40ulNu3bwZ5m/bKPr3l+/I2vsmpblUI5ouG2NfnHFCGTrjCylqWiQ6C5M+NQDxqUcu2YxtN8+2vfp+5KNl8ifhLh2k0NieZ3Y60188gcFzcTISTTlg5GhxOjYuqAazwkOAROkWxoNd/72r/yg2/9iJvuuI00H1H0c6Tq4hdKbHpqCTfeuVS4FbXb2ti0/lZ+/LNfkm8v4jhlgjaviY8siOlQ/1QMpOVs5zfhcmDzKq65+W6yXEjmlCgENXKa55EHruKyq26j1OZoHW2YDnDFU0XhXp1I1Ke9mHDvLdezdmAYXzqxWM7h5KSjYuG/o418wcOt9vKTf/n/eKbRQZobouAH9G16kO//59fpc3xSJ8b3UrxCGzgVPLeAWyhIKoZx0hL5ktPk/XrSIAgC0cbRfmKMH9BWDhQZdxAKsXrBFw/EKthUnUm01kIpjzEFKDWEf5eCaSMtpuRyPhYz+UJJPCJkWpuhQ6xrHFzX4FkZFz0sHewLLK1EQlzpdS8NFfWNcRKNkx7YmexErosYSvytdcc1HOPTEL2vvPpHXP7zHzMgHZ3pfTnhtK3DYSgawRN/ONLVJfHw8IZlXHXd7TRyRUpaWyZ90tHWzm0//Rr3LllJuS1P3TF4ccjl//kFHnpGtBROrd5yCz6JgbzooiAPmRfQcHK0F1yaj3HJOQGZ3mPyqWQ1gmIOx1N7mmFKQMHBcWMKRdHIxMQ+OO0O9mbC7j31Y9xcgZxkD7ePnFfC/keSdp+Rq7lN+pJ0jEbrhRmZ9sizjzFa07P5P9rEc1I84Xvl6pX8x7//C+ueXofr1+nIdTSZfvkTT7JpzZOUCuPw3RHcrERHIdcUrMDNU+3vp39gC2UjZi759OSLeKWAysAIdTkq5ZxDlkYU8z0sfeh61m9wKUkJBr6P4+bEiFB0avIhAsb3tLPi4Ud5ev1mcnGdjVu3qE9CyW+j4DoE7hC+N5EuKkRBkZzemZlEgpKqnxggbOBmPsUgEaO0i4EzSmI2ySmu75CkdZ54bCWNRoOiIiUP33c399zzGBv7VvPtr34bE3j40Sbte5zel7F1Wx/Ll97HyHCdgVoBry0kr7Wi+1M/N47UlCmI6azydMUY9g/c2P90L9VpAZztDMyOn0AKpTJSI01jdUzxhZdMgrls2TJe/crzOfWUM/DdOnHFZeXKRxkeaJDEAwxva5DzU9KhAQZ0r2uiQZY//Di91Qpp0s/KJU/RP7gJ1/X46y/9JXffeg9+RxezesokrmHLhg1ytp6ivTieWmUjfYN9rFn+FCMjKeV8xuqVD/P0sqeExxz2P/6r1Rq0d+SVHyKq1Vn+xCOEI1VGojqNviHRbYnyDayyjwdrrFu+go39vXLiuiXcIb3rHidM2jn3de/kgHlTmCKnZPkarfPR1ZQ7EinC9Sy/fyX9fRnl9kGiofX4ToGobyW3PriMzJkAYR+VxjZWLl3ChqUrMOUik7rb5WwbrfVh1m8ewjge65beJ1ytpCjDEzdiao268ItA+BJtMmlRx3HwxBvs4icKU9G0AVkHsRnksYcf4Kwz3w1mOXfc9gjT5XSsW7lSMrZe/JThxEU5ZgOse2oNgbCSCVbcdSebtsb4wSDpthojXp5c1E+tZpgyaTKdhTLPPPMMTzz8MIVyCV9Kc9u2rQRORqO/jy2iR2NwgGVPLSfvumxcvYw1qzeKz0vUayPE6h/rxOUT0tvby6onHiN1fEx9mGc2rWXN8mfwi0UmlDrYsHk5yx/fRFivag8pu/qxdDKilX1PlqWYNCGVrCRJQlUR4M1re7nw3Rdy9FGHketvsLp3iGfWPEaunhDIQZ3YOR7Hidm65imeWTfAyIaNFEse29Yv46nHnqKtUMAM1Xh61XJ6V28QnSIefWgpumels6ONWePL1L1Ook2PsPypzRjJhrt1LVuSgO6cYd36pax5eA1Z+zgqGWxd8Qjrl97ByvUR02Z0Sf8UcUspjy99kpGhCN8d4cn77uWZjQPkSwXxc0LJb4jKZRpZhS3azxNPPMjSR1fSWcoxODjMes2ZJOpb28K6p1fg0EG+KHlf9jSbNq6RDPdIP2zjyVVrKDg53Ho/9z/+lByFumR0iPVPP86Q+CCtD7F65Sq8pEG5kOfpxx+XHtlIrIhNQfRft/Vptixfj6d9XXP5T/nWf39LuE5xxTOOaNCM/IYJ8hNEjgyM4aU+TqOi+dqpid8ixyMX9PLQHb9i7eMNXnnhK8l5bRREr9WPP8ijS59hRtdEOVoOG555lNWre8nly8yZOZmsnrJq1WNsXb0JKXHCakSkKHOqfbmycdVtm3h41SaW3vpLfMlL2hhmpXRUJj4aqoVsFl4HhodoC2DVU09j5cfuuSY71PfEEgYH6vj5DgZXLaM2MkjiBPStWc+2NWv0HqT/HtY+IgpJjm3PrObJR5dRzBe0rga9Wzaq/CA5ZxLLl9/Ml//8L+nrr8h+RS8VfS863nnRlj+Shkxebi7bICKHnHba4Tx01x10tJd54O4r+eH3LqV341raVL7tiqv48ZU/4Vff+Q433voQP/3+f4g5evHjBkmWcfuVP+V7P1Ofb/wb67dVJCjDVKoN7rrlam68/lb65cB87z+/zH9+88dSwuv46Y++yTXX3cqWjSu5/45bufaqX7BxXT+/+N7X+Yd//Q7R8CaSFG6/6uc8sr5C0rtMp8372dy3nMt/dg33XHsFwwrXBXJ8IimoRx97mJt++Qsee3w5g5tX8oMfXsovLvsx9918O2lc4dLLfsGVV/6Cob4Q13cJPJ8sGmLe/sdyxrH78aiEfLC3zj23XMn3v/YvLF0zSEcRcm5OBqXCSF/EqjXL+OYPvs3jD9zPLZdfS1/ViIlXcdttd+D7flOAAz+PwSUl0fq1AXb8xHFMUUrfjs80yshwGo13UodrrpWArtpAo9YrfP9Se3uQgcEafb2rufqyG8myCt/56jcZrmzhip9dyeNSYBs3rWFk6xDbtq3lmp9expp1vfSrbtOmIdZI+S5ftoKVy+7juhvv4MG7buKma29S+WH+9T++xdqnH+PqG68nHhlmZHgrj9x9N9dfdz/lrjYpzkzCuY2cjwzbRlZrrmuvuJLhoX6+9u9fFx4e59IfXMb6tU/zy5/9iuUrlqn/MGURMSn4JFJuA3I4b79FJ3xFsh689x5uv+kGrfOZplK44sdXsHHTE1z+k/+mb/0gnV0FNq96giuvuZ/+1bfx4x//VPj2uf2yS7Vu0ejnN9Kvdz0lZ+qx+27noaWPa6/PiJ82kFRHuP/mq7n2pkek1DpxdKKxgupYjSoHMvMcUpNicc8ufnydwuvVBNwBPGcqBZ2grr7lUp55rMre+07hnptu5oE77+PRB+7h4WXLpaxcHn/iKdHlCm6//jYqIwNy/nu54cpf8NCjK7jqh9/C93J89/s/ZO2qlSxb+iiPLhEub32AJ5fcybXX3i76PMrtt95FKNr85PvfF01W8JV/+zpbdYDo0yHjmY1ruemyn7J+4yA5L8O4kgVR2GsMsGHDOh6562buuvdhlt17Bz/9xQ2a9x6+++Mfs+GJZVx7zQ2i/Up6t24g8CUguxh/mXSLGF2ncIO97rHGwjEZnj1oxBHD8SDX/vRqhocz7r/vOvHPD3js7oe59MqbJevreEpO1rIH7+XWW29ny8oV5HI51jz+MA/KOXjiwQe46467uO8mjbvyJh649Sp++sPLeWr5A1z/q+s0vpcHH1jCqiUq3/6AeOp6rr/6drp7pjA+b7j77nu5/e5HePr+27j+lhtZ9tgTPPmwePhH/82Sp57gifuWsGndaq6/4grufvBB1q1exdDmtfT3rufmK6+Sw1gV/iUbMn5ZIyCubuDJ5b1c8JqzWP/EEzokVPnxt77Ghq0DROEIV3/3OyxftVYRxgoPXn4VS598nNuvvZPHnrmHn3/nZ5LfjWzoXc6PvvXdpm52afC9//5PlohHfvK1r3Db3Q9y//WXSdc9xZP33ym+eYjbrr2cZ9Zs4Yaff5dfXXsD999wNTfceh/DW1exZs167J+WiKJIJMiwuHd9D6G/SfVURr2ZeQlfBb9ERkykw6vUHiadwPw992Ck+iA//O9fMm58D7fffA32oHb/zbdx84138fjD93D9TTfLZq1m65Ze7rnzThpDm9nW288tV/yUJcueoE0HRqTnXQzFXCq9fgtnXPQ2vP6Vcmjh+mt+ycP33UelnrHkjiu47a4l+FmD5fddr4PQKpbedikP6hD7+O2Xc80dT5NUQh782X9wxW2PE+nIcN/3v8SPf/UQ9wh/l11+K8seuonb73qQRu8W7rzmdsnmcq761bWsf+oxfvT9n7P6ybu59EdXMqAD1/qn1zZlMXBfAuJ2MtTqu510eXk35/MOI729PLzsUQ5ZdAAbV61j7ZpN3Hb97Zx84gmUFObCK7HinpuYtOAQeuJeNo8U2Wt2mXvvfozezetkhFazfuWDTJt5INN1sH3gkTWsXbmcTboCWf7owxI+Q3d3FycctogTTj2Vgihy/733c8yxxyKbx7Rpe7JmxV088NA6TjzhQE45/lwmTmjngfvvx5chWbFmNeuefAiT6+Hyb/8j+e6ZrF36IDfecooLVNoAABAASURBVKcUjbxs12O8GLhDRuC6q29gsHeDTsxrOfGkY3QqeIJrr7tSJ/2Y0884iYJfxgpUvVKnTeHV6676KT+88mHe9t538vgV/0l93IG86uwjuPFnP2RLNdapcjzr5Z1v1Unj6p9fwZEnncPhhx1EIGfhjjtv5skVq5pC67pGadQUXnuas1TPnMwmO4UwjDHGVSSkjtGYOIYgyDF7zgymTp3ePGXngwKvf8ObmDxlvOQ31kmoqrU55PJ5nnzkIYYVtXj9u1/PwfssIBoYoebWWf3Io/ZvDLFo7zkccswplL0GfUMJ99zwc446+UzeftGreOShB4gqNfbcYxEnnXgQq9etIBxu4Bqf4d61rFy1XmrDyAh52/eRNii4OWJFSp587FFqvUPkFGY94xWnU0gDlt5zF66uWl79houY2NHDSCNR2LmGG1Ypdkyka9osJuRdHrr5BvY57CjOvOBUtigqVx0ucOFbzqXMkIS4gj+uQwbjGron7cEH3vUOelc9xtonH6FR9Zm7cG+OOeYoqAzRPzzCo7deyaLjz2DxKUco0ufQiAz5kY08uaZX7mFOii/EyMC5xsMYSESWVC1No7d9V7vs2yhkHujUZ6NOoRSfEZ0nT9uTBXv1cN/dD3HrDVeRNBz6Btaydv1W/HzGfvsfwemnHc26NRuwpr+Cw7Ynb5VBmsakSfDE3XcQjJvP3KldDOtEff1Vl3HscafypgvP4uGHllMb3Igj+vXoaigU/pPhLeQ6Z4q+R1FUKDwOSgyveYJlqzbRJQFs6ADhB3myxlDTWfOSmMeXrYCoysQpC1l8wj5kkrEHFbmZPeswLnzDmfQo8laXY77LEPfsxIlxQE6kyIejf+hp0s1VRm1Fp4PZB8ymvVwCOd9T5u7Ne999EU8/soQN2wZoJMMslUHe97AzOOPoA3F7erjz6qtZsWor5XzKCslvUu1lr32O4JADpjM8EnDqGYex8un1ulatURMvPXTdD9n7iPP48LtfwxIZn031OsHIADffegfHnPJKXvOqk3hYuBnc8DR4HSxYeBjz950JwzVF8Z5m64qtvPa9b+CYQ/cj6a2S5g2rl97PM30VyopOjOjao7OYZ/NTj3LX0lW4uTwPXvtTKrHHnFlTGdjaL56uMXvaFLH8MMPVYa657OfYA81g75Ns3tbFnD3LRL3P4JdnM25qCU/R3roccTeJOPS4xcybUJRMzeXIeZN5aMVmbr7i50SJS11O/MYtg2ThNuYvPI4zFx/EitUDLJg3m6OOPo7xE3ooKKqEHmMMRrKjbPPjuJYIzezv/VV1GuK5bZQUifdMQH+9Qtek/fn0p77A1rW38W//+f8pkrqCQ454De98zeHc/si93H/dHZxwyhs595VHEiuKVh2ULgxqkJaIK2tYtnwjiYnJbGTUD0hr/dx91wP0qp+NvDx831Jm7zEXy+c18X53dwf1SlWHgBFuvPLn4oGYJBxWNGwzPZM6KMQjhLFh0tSZ5KIalVoFzc4Rhx7BfvNnUm8UFNnejydW9nLXbb/imeWb8HMhz2zYRFQfxHfHcdErX8E6HRDHT5rLIQcexP6H7aX3Jb833nY20NlZh5d7u+f7PCDPcd3GjTp1PsKalU+z+unVQqzL+O6JBAo3GsvgXialOINcLqEYdOOXXJ2q63heHsfNSOKMcT2TxMR5efoyVvJYM52M3/qW97B63cPccN09+EEmZvEkEANMmTif7nElHrjnLu5fupxABq+m8OugjKRPyEjiyKBFzD/0GCrL7+SRJ4fZ6wgx09aUgdpmFh52PIcs3ItQBrImRvnZz34mBo8V3q5hFJpu7+ikvb1TRikhiWKtM6Cts0seco2c6zTXOVSpyPhP41WvfjuHiVEGBjbgOGVFjHooyCIkWZ5qGMo/TpEngAkT8mEBew+56KSDGFxxu5yylRx//IlUKsNkmavQJ5rDI9GbtRB29jgKkSpIQqRTSSDHKtIpJE0tjgxezmvicsqkaTJAW7j7vkfZtG0dBb+dSIb+8SeWs3HreqZPmqd19upq4EGeWrGGG266gjTOEeQ0hx9IkVVZseIp6vJ47NXdtJlzZMAe4PY772L69OnNJQ4NDQt/IUWF6x99ZCl33XUX48ePp14Pqci4DQ9tpU04HVQ05Uff/T4dPV1qG6HeaFCp14iE43q9yrhxE3SFNMR9Sx5kQE5De5srJ8ZRlKqD0ER0dJeo1yOmTZ6lU9AjPPDgajpl5GrRELfecz94XXSM76J/YBPz9tyf5euf5rbLr9O8s+iY1s2Kh27jRkXaeubsjzwqXCnHKVMmsWTJEpY/+Qy33HILD+p0WiqVhLuR5unG+DFxGGGMEY3EqxnNiInnec2979IvKcdUV4+u+MqV81qNq3QWJpLlEwblTNo/4Y3rccjhR+pgcBCbBoZwPJfeoSHkR/HzS3/KehmwjsBQaUQcJGX4w29/jQUHHi481rDXkvvteyD33Hs7DzzwOOMmlOhWuHvtmpU89NAS7HVHXjyQykGy8KurrhRdhvDcvOgds6l3G2lYo1Qq8viTy7j77jvlhBaIRdMwzagLb3WFugcHepk5czYrnl7Og0sepa9vqyI3uxRzz05umqmnJJFUpU35SEX7rCnTYZxSLpcZEr5ygS8+X8Ftt93GhAkT8HM5Bisjcq5m8vDSZTz59AbszxTMmruAknh56sy5nHnuOWSuw1C1Ijmp4OYD7bmhcVXCJAbhZuoeC1mz7CGuuuE2ZsyajfxqIq/EzGnTeOD+67nlzsdYOP8AvGQr1996o3DTYPq4yWwZ7KWtrUTUqHGXomJPKAry88t/iT24FHTlPSSZG5KTk3M8sUDG3bpWnrmn5NGUmDV9nGj6AEecehor7xFtl6xg3+MPYXjtM9x9yyPsdeJ+mErKSYvPZNqkMrN1aOxTFOuG66/isKNPY92qpdx8293ar0Os6Gvf0AhuUNQ+G6pz5YTsi/EDDj/qRPY9eCEj1ZDMtMl4b8MRHm1+2fInm/xldZO9ns6sd9ikxh/uK44bFHLj9O4RktjRxC7rNi5nsD9hztzpFPKdTJEDvvSxe5v6bfasBUyfMUGRqut5bOlK0QhcDHfcfDOPPbm8qfOHh4dFx6IOMUO4vuEhyYbbPo7OtgIHSn6ekHMzSTqwTbbtlz/9PlP3PZoFEwv8VBGOPfY5gElBg5kHHMdhBy6gbfpezJuQ4zs/+Sntc/dlcjnml5f9jLWNnOzBAFYfGteTbNapSmZmzp1NW1cn3RPGc+bZZ8seeNjfPuwfjMRnKVFcYGPvJp54cj3lzjK76rGY3FVz/6/Mm+HRP7KVj37sC7zmLW/jdW+8gOFtdQ469gC+/tXvku+cQlcxoDxzIcWkRto1iXF5CWz7RKZN7qLYPp7unhLtE/eio5zgFCczdXKJjp6ZMnI5hTAfkYFso2diOwsOOoUnlt3BoARq/JRJchhC8qVxxE5EZ/dsusc7HLjoDFY9fT+b+mKmzZhKsa2bmVPaqJUmMF2nu5Ne/QbcpC5iB3R0FknsbxOIMcaPnyjD5zBz5nSSoI1JE8eByTF++iSOOfI4atU6P738Gin0eRBHEgI5GeOmscfCA+kph2zbOMxhr3kH2x67ie/+7CYWnXgMk7om0DmxjXGd0+meOZkTTjiBOy7/Fdfd8SC5WdMYF28DLyfFmCfJUlyDnBIHYyQqUurWMWMnT6a1FHNFDTQYk2GNgZ8rc8zxJ/O4FNkjyx5mxvQ9Oeyog1m1bhPnveZVEsy9OOzwgxTNWMe557yCifOns/j081i3/Gnc9gInnHYOeWngo844k57OEie+4o1QWU/HzP04YOFUDj3ttXTlYkZij7PPfRWz5u3BkUctJHPHcagM3oFHHqxT3wImTJ/PUUcfyv4HHcZBB87HXiO1d3Tyqle9inrqyaG7gJ5Z0znrlFMJsoBDjjuCBQcfzNGHHsq6lRs566LX4sX9NOI8k/Y8gLmzJ3L3jVfwhO6Gjzv31UzqzPH08lXM0DtPOmURj96zigNOPIc5+8/gyH1PYJ8jDuPo+RO4f6vDORecQ9a/kT2POI33v/u9XP3tv6A0/zgO2n8fjj7ndfjhAGvXbeDEM85l773m0LnHwZx4xEEs2O9gZs2dQpJEkIB1Fl3Hx0amrLJlFz++m8mBgCAfYqKARSedxqa195P4e/Dmt7ySk05/BdNnd7OuL8N3ahx23FnsMaebYuc0Dj3qEM4+/5V0l8scevJr2GOmodQ5T1GmVzOxw2Gc+OLwIw/X6fE8csWGnIyMCy86U/MdxNHHHcrWbcOceebpdIqOpx5zoIx3yGkXvIFiGnGo+GWvWdMUOTudhXvOpre3j/n7H8Qhhx4sWZ7BqccfybSFB3DQQXModszn+KMWSXaOZNaCdnr7clz4+jfjOuEuxh5kOpvalzgOOBmSESPaBap1yJU7OOz4Q7jjmjvZunUbCuQSDW5m89Y6J7/y1eypiOMRhx/DsWecQd4bJutayOHil72POZ5FB89j7cYKjbTO7H0OYZ99ZzBuxv4cduR8jD+Rs195uvTaNMnZwRxz8rkEziB99RJnnXcCM2bvz777zeNE8X27GzGYFDjl7FPYNgBvf+s7mD9vHL/43k845tyLOGDvRZx64an06sBQz3K85u1vIK1mLDr13OZp+9izX0G36L51qE+HrTN5/3sv5IijjuV14vGe9jKPPfY4x8n5OO7YI3lixTPMmb83i089jrNf8QaMC5tGQmZ1lXmmdwMzFxzLeYuPYtWGx9ljn9NZfNKhHH3S6RS9lP1POJc5E/KM2/twFi2czfHnvIZSW1kHmyHNU+XgY85m/DiP8oQ9OVg0P+iwU5i95wy2bO5tOieu6+KICKkoQuv5AzgqZVOU7nSoOSmxqVP284xvc7j1zl+R7zqc17327Ryx+Dg5ymuJyrN45emnccw5Z9DdFvHUU72MGz+Vo044mOOOPYfpe06STOzD0YcdyJ4HHcnCebOasjd92h5c+I53ccrJx3D6Ba9n371nK8pUlb7zePVrL2CgTzoKh7PPPpuTz3glPRM6GRyuU1QUq2/bNvrcEq997fmkOnglslevuuBCjj/2KMbPnMYe+x3GQQfPJt82l0WHzuOgIxZz4NH7snFLBakZJk2bz3EnHih5H8dR4ruZM2dw0hkn0b8lpNoYamHyD546f/AZ/5cnHBru5YLXfVyOBDytu/1DjziSE088jIOPPY3zXnU2r3jdW5k/fzqnvPJNdLf7HHvqqzji0LlMn3cYhx6+P3vsfRDHyHiddP5FTBvXyR4HH8GBe83myOPPFIPvx/wDD+AV57+FffefxcQ5h/LWN56pKMUhnKcQfqXS4NBjFnPOWady7uvfJ+O3h4zhnrzlXW+hrb2LCy58PZ0FV0J1Nhe96VU0+hJ6DtqH0xefw8K99yDf2SZl5eGXi1xw/ms47sxzeeVrzmOOlMGZZy0mVtTlmDNOpqf7n+bKAAAQAElEQVRrKuefd4EY4nwueIOUuOs3T5J7H34Cp8gIrxioUAocJuu0f/aFr+OU81/LgXOm0j5tNmeffzYz5x/AESccysKDD+fCd13EAfvtjVsPqJgyRx9zvBytBnmdtLQY7MkcOSXGGHK649wZOT3foa6ohD291xo1PM8nMzmOP+FUXv2613H48UeQy3UI10dIAI9h4f6H0tZWYv8D9uWsc87ngMOOJJWjNm+//XjlK19JZ1sHU+bsy+lnncIxp55FlxyTnpl7c9riIxWWnMWhi/Yn8rvkZB3B4SecTp0G4yW4C/aagR90c/ghB5Hm8xx/0hkcftIpzJZDNn3GHuy9cAbVWkaUeey7/34cp/aDjjiYrvGT2P/gAxjSHezC/ebjF7vY/5D91X4q+y9ahFvukXMyTGd7jle86c2c/6q3sM+CWaRujRNPP48TTjyagaqD/Q/z3vj6C5k4ayrGy3Ps4SdqrpR9DzyWV55/Kh3jS6SMB0XWbleUbfKe87H/4dvMWbNoeEVeff45HHn4IfI9XI5ffJYc68W6bpyiEPc+TJ01qRkpQcrH0sMqWCMapXFii7sUYoWE86XxiihFDFc2s/+RZ/O6c87hhFecgi+lbMP1J8gJPv6U08gLt7Pn7c3cGVNo65zMXvvMJdfVw+ITj+OAk85izykd+KUujl58Jm1BjN8+noO155p2fc4553H8GacTKaoyqCjHwQcfwimnn8m+hy5i/JRZHHzQ3tq9T27CVM46/VwOO+lk8Xs7+x1+JCj6Zk/xbts4Djl8ESdLVvaZO43O2QvlTE7CLfRwoORtSOs76bQTOVLXgvsqHO0wsktx15r8N07qkg/H9UgUBSgWS5xz6nmc94bzOeigubheF4cfcwJnvO48OvLQOX4Oe86bSex4vPIVZ7H/occID/tQz3wOWXQAi886g87ODuYsPIA5U3vomTqfvdS/EExi/t7zaRc+DjzsCFzXcNKZ53HsqWdQdOp0zT+EhXMnY4odchLO5bhTj1aUKaLUNYfHHl7CKkWf5y9cKN24P8YNmDx7RjOUP23OHLpmzuGUM87j6FOOoRz40imH0VH0QP32OvBQ6YKqohaD9EyawoEH7s/xRxzN7KOOI3BDDtvvRA4/+1RypYQgmcRprzqdg+W8Z57DooNPYtEp+zcjDAcuOJ5jXnUATtLBwgMOoautyNz9D2NSZ55xs/YSLWcxHCWc94ozOObkE/Ew7LH/IvabN4GOKfPYa+YkGk7CGacupqOjg2KxiOd5TRnKkhQF0Gk+xjSTl/KVaLKR6hZypgfXOifZatrbZ3HBa97Jcacfq0PNFjrG7yH9dQEHn3wItWgdjayHc069kKOP3Z+Jk6ewUDbBdYoce+KJnPmaC5k9dQrj581j7tTJDAz2MW7qnkzVgXX9hm1kfoEDDz+YeXvtIwf/AtonTGT2uDJHnf865s2aqbl9jjr9dE455qhmVG3+ngdxyrnnMnv6ZDp7JnCaZHd8Z7dk81C6x+UpjJvGvgum4xemcYJkZ8tQnYN0iDzjtFfoQNtB98Tx7Lf3XiSez4EH7Y9jMg45/CgO3ncOu/Jg5PBH9jx/ucbNsa0yQKnYiZsvEpkaWZRjOBnAk/dal3EfrimsGRvSICBVeaCyVYohj6+rgrqYMwiKDMYhjYoiETlHTOajkpSkwoYSaj9X1lVHg5GkSpAWqMV1GR+DK4EYbhhMIyTWqVCehNpGiN0COS+hHkGj0U/m9RAqLDooQx/XPPJFtXeXQcJlr0ESMgmNoe64OG5KNZYQJQ3NniN0E6LQ4BmPoNDGoKJDxSBHrPUOK3SYpKEUUEn39zW9LKMRlMkrItRodJNmVRqKPET5PL5M+LbhhA35kPEFQ2HTCHuffhEz58zGOA423KnX62QupRHksQIcxzE7e9LE9ki1/oxcLoeNvETCcS1KpaAGtMWYWj3W1caIaNOgFrpyAiISbby3v8q2aJgynfTXhtjcP0whKanfiO6v64xUKtQb2oPmGqhWQfe3/cJZvd5ornOkppe7dcK0SHWkJvqEVCuDcj6KOhVHTZwkaUwjTKhUB4TPoMkTtbDBQKXBUG1Yd7oNhk1IontxdO3lCtdbagMMJBG14QolCeJAJaYeFBjoHSEZGKCqmYaFrGhwmCHd8ZZ8oz0mbNV1Qay1RXXDQFTDiRwGMxjQmHB4iAP2248TzzlaSvQkTjvzIvFXH1UpysBz2TJYpTq4jbyU/dqRGCv0teoIAyMVWj/o6umdNooVC+lZlorHfHb145tAbkNVcmPIe530NYZJqqKVNuYIb35QYqi/wmA1Jp+2U61vIxFd6sJfWK8SiUer4mV7994Y9hiIBxgYapDz84RJKBrXCU2d2pBhW209pWAiFELqVZe+4X76qyE0Ruir1hCSyfwcW8THIyNVGmkoHqvSlnObvDcQpk256B2OiaoDDKceWZxRSWtEtQpJLqBfh4Nq1CcnS/Ox6x9PhiuzJ3OBdZ4c8UOKQz2MyYyvfW0lG4ShwRH2OeFIjtp/Aes2DDEkmSSJSSTDbox4KyJr9LF5cCuBjrIjdVfoGCGVPPTXh3HqmkP4TqXnXDKqwpu0CUPDIzQIqSgyURe9asMZg+GIONhnWP17q6nYfoB0IOLUM07gmOP35/BT3sq8ffYlrGzBldORjBh6h7fR0HuqtRybazGV4UFcV3NUhqRZpD8SQxQOkeY6aWQJaW2EaqR3idYRIzrw+AxHofijirE61EkZ0vVMokPNiPi/of3bA04U5PTeGkOSvVSrDBs1XeUkjAz344r29gp4qFqTHDv09fVR0ZpcXS8MhINU+/sY0NWSKxwYvya2CbFOvL0urNVqTR3l+g4SaYwxqOIlM4CCiJTzXXjxRvzYJYpm0h9V6BVeKooiuV67cLWNoaRCWGsQed1aU4UR9amNRNQa2ptwkNdV5DbRYE3/FrKaQ1VYTeWkF/M54bNATfhM3bxk0aWexlSHq2wVjhLxiMyPcN1gSLoi8stE9SHRKyJqVKgNN9hWT4klt1IkDDcy5UOqckAcN6WeuaT2t/6cgHCgQRakDCjaUpe+TfT+1E2I6g4jjSpxUiFqxNLJhriq/RK8ZPy92ATOizW8XOqbQq3FtFJln/sYY3DFZcbzJaBVAim6WGYucUfIR22igxiTmMANMFTxkozQqOyXpBok7TpxZqlLJmYuBAn4Ddy6ByZHmKko5yJ0QwoyTCF2jpxOyhG5OCIvBmikEIjBMjGVFcRcEOP4RSnxrXh04psaRvethWyE2PUIsga+E0keMowYChNi/xZKzriYOMVLUwUtUnwvxDo/roQ3F+WJgjo1J8aTEQy8Dqppg7znkJOycxxIwgjX0ZodGQ85TZkEU53B+Ph6pxNF2neg9aT0hBDiMNxRlKe8F0XtOYtroLpUDoUnw9iIqjhSFmSe6nf2cdQtxk0d6VFHa1LeqVMR07dpTovWhqc9+dpj5ONKTbpSGnW3QF57yik8nJhI+DIUAkNoGmSpi/QhxklwvbzwMUIWFQgCDy/OYUQXk5VJhScvK2DcAXJyHBKNM6J30UVr0rqzmMDJqJuYnN4QuHUSOUkNjSt7qjMlPAmeXaOvtYRZhBBGSXzhSQX4QaZoBrT5VRk4D99Xu1ugSIVqVCLv1dTdEFucae6c6dCJz6DdC3+GxHWwJ0VPYzITMCS+KXZMZcakbrx0mETKICBsKl7XNXp3oZkvqy7LkuYcXt4jCD2M9pGi9zueNoauuhz1Spv5HX1FmSPORXybid0y7SojFg5S3wej+fQeX5DgY0yGUe/IDBOkpaYCr3kBbXKekIzFWZ1CnJLkJVsNGS3XVf9hIredPEM0gmGM20Zi1CeVvDklzVrHngZ9N6WQiVdzGZYmiZyNzORI3BqB10UqR66g+RpAo5Hhqj6XtYtqESWtKdC4xPgklQzfa+DokFBwOygZqIln4sSjLEc6Eg/7pk5aKlOSMnaNR5QNk7ldwvkIflrDc3xS0duR46LXqewSSTfY3aQ4eJrTOoOZHJ9UzqWYm0C0q2s9QdQg9BMZF09KPSNTf6O57HscE5CZiJREuDPCTYwxSh0PUQBRkiiN8ITvnFMRrXPgF0jdBllmcE0ZSjmtEcrirSQLhD9P+4O8+CvxchS8EihCZFz0pHgmJueWsfqhYDK9P5WERZScSOMcPD/Dl4wgPebJITeFPCU5aw31yjkBeUe8nbaT+NvfUxo/E3vNZupDhG4eXw5mQ3zse0XhCRzhuizOCxyjGVxc0cyRzHlOin2cKCJwPWKNddUjk9zn0wyjOTIrc1bviZ8S5X08rRfa5KRFgYPv+CBdnBZ8AtFRRCZz3KaT7vk5Uuk2TdRch02N42lB2p9xcDFkOY+i45BkKXHWrS51NLi5xsDzMcaoLADhO0MVvNTHlTxYWY1MSbxsMG6VQGuWuOJKdhAPuXLgAtEX6dNAToVNXa1RS8XyYc7JM5IMURKtpFVIgwaFyCPKJcRpgis9puWTVz41iH98HDclb4xoG2u6PI62Y+UqyBoIvTh+gO8kZEFGSXYxw8PS2E1qmkD4ybl4Ev9AdLQ/gJs5NSytjOiTdwtCS0rmZiRJDuNXyVuhSMCVfYuogl8Sn+ul6rkrPs6umPSPac4gCMSfpklYx3GaDFuXcASehEYU7snlCAse7aaIKYZkSZ1E+aqiKyUxjlsoEOlUaBml1vCxd76+FEVVp/tG6hAnCY64KpXcpgjdTkBF3nuKRySBTcSwtSgG38cKn3SGpMahVChrbCYhNJo/xXcdxI1ilAT7aBixFLHN7wiMMTiO09wjzz5Zlkle0+fmerb6ZZlkukNPkyKOV5OQusKBFL8cB9eEEuQcWX2EEaedhk7xPSWoEEi31Zko76Qe+zqRRLhybjLHJzWOcJ7g6LQeJxnWGGWiQ6j5bGrx37CnBPUNgjyVekMnIEmvK6UjgxamJVwZkUojoFh05DyaJt/EUk4kkDkZFUV5chprjGnSx+LaAnqen6pql3/yUkBVnYjE2bSV8/hBQE9nF4mMVKwIgzFSPq6vfcSKYKRkTkpRSqem/ebzRXwx5LYM6dcGOf2rukan3hoTOyZRtUZaTpPjyMhSIDAF6oqOBG5CuW2KcNGPcXJSunViXaNVZNDavXaqMjC+WxR+QoznEklWjOsIhQVcGuRyOSKTiW6pFK+hX/KRumDwKRUjejq6yRT9qMUNSsajL+fiKkLQrojiiAysl2gunUQzayB1unfaO+RQGdErIyiWcHXqq2o8km/Hcahaxz6TPDiB3h+rn6Ggk7t16vRKYsejatdFRlpwoa40rpCX8bXjbXTLRhxb8mjr+CN7LG+Ohj+y5Y8tdzfDgLOb7ed33o79q5OJnAcLVsFIBzcVo+cYcq7D+mWr2GjDlskADYXYAtNOmovx88OkIy4jNvwvQ+cQ4cQBvoFYJz7Hh1xbB5nj6vqiRmZcCjkfT4rUd11MarDKVT82+AAAEABJREFUz/cKpPKsQynJVKo3lsG0hs5GQRKty8iDNTKoHcWc5kmba3M1Xr4FrozEzjbcUjatfq2yTe1+W/Uv11S2nlTmwnPAeK7OZg26ZYBqlU2sfXwFQXk8+biGHwQMpzkKmVwTE4tmGWU3xeLc/uZDI8qexXmBkWod4/o6gYVydiAoBHJgEpLMkPNyxDJENV0Nebriy8lI6tDYNIRB5tKnEG1bsZ0orJDhU9R1YEHXGbGcTLRS2z8ST6BWz5NzawmFSkotzp8Patqln0aj0eQZ3xhuvv46vvvd7/LDH31fVxtVOtrK5MttRHLqMj+nveRJ4iFSt5PNGx7jznvvp1QqUQx8gnIXJos0piTj3qarlor4z6VQbCOvcHOi94RRSll5jM+wwszju9rJ5FF4mruzrUhQ6mRkYKvm7MDPefji31Q4LSl8XG5vo67ohCdnoyDnwkimtm56mm/95zdISkUc0d6XHPRufJJv/Ms3qSQZiUmxkYKeuExUgEE5hV1uG3XTwNf4fE57UugtrGs9SY2J5YKcKoeG5LpDcpXmilgZKxfz5ApFAs9gTF6pw8hInc62doyTEJmMIFegpHxVVxZF0bU9cLCy7DgOFowxz6U8+2TigWezL9ukxY/PX+CL1T+/3x9FeWyRf3QYcP7oVvwHXrAr5SjdgiPF0jT4JBgXGvUqOeNw9a9+yve+eiW5nhw2lOYHMfWsgG98ygVHDopPFtXwUmhvy0up5cg5sUJfngxglZIUdUH3msVABk/hayMDVsw5tCnUnMQhgZSX77t4jsHRqa2QD2jP52lX/3KpQFlK0Cr3h+65g0TOjJHxsw5FGMf4bsDv8hhjpHhNc8gfi+Jp7tEFRdLJ3BD7q9OKhHPrzdfyjX/7D522UyLyFPN+03D6OgkXA49SIWe9AZ24EwpBgSAIZEhS8qJFqVQi5/u0F3zh3dHkDdp1ki7mPV1FpTKaOcZ3tOHIQfHkHObEE5kp0eaHjBs3BVdRnJLo0t7ezhPLHmL9M5sot3URRY0mfnOer7GOeCh6DtfNzP/BV85zCcNY/AoP3Xsn++23H69+9avJi+8HtvazesWTiiL5FBTpqFXquI5D3DeCX8zRJodruDJAffMGVq3fhBckrF/6SPM3SPySqyhFlS19G9m8ppfxClfFyTCb126kpnmybJhnnl7VxIMjXt2y9Rk2rHqGto4AZyhk3ca1jGzdQHtOOFxyJ//8D/+Bp7W6umayvw4pT5CS7n6qW4epSC7CuqHkhWxcvZrHHriLp55aR/e4EoNDI1TWPQWKUmbJECOb18vZKOrefJP2tkZRmwplMY/rZhqzmqKcmTirsXHDNuq6rsjkCK1b+zQjQ8NUB7fSv61fEaOMgpyW5Y8vIxwYFPUj/NCwaePThEOxHNk8P/nvb3DTLbfpXUmTqp74wTootmBly6YGY5MxGMPAGAZ+Rww4v2P/3a57JocgS9PmvqxiyWS87VVOQafE3k3raZ8wlx5vHU+uq2CGavzslz/gyZVPMdRb5/LLfsAjDz2Kq1Pm0gce4ic/+S6rn9pAo7KFG664ihVPPkZloE/OzS944K67GNy6nl/94pf87Mff4YZrrub2m2/k5it+iecmrFrxBFf94lIeW/oQQ9u2cNXPf84vfvZTbtUpd0vvAP/85b/lsquuwZEjE+ke1/MCUntf2Vz5i39ZJWlhdA9jDMZsh9H1L8e83asWK8PqEMmIBH4HteG1hLU8++49m6WPLSOva52rfvlLbr93CdW+rdxw9eXceu8jBGmDJ5c+wKU/+xFPPLoUIwfymst/zi03XE9/3xZuufZXLHnwAbZuWCu6/IKf/eT73HvLjdx4441c9sPvCdcp29au5Jprr+K+m29WiL/K9aLJpVdeyXU/+V7z13v/45//nh9976fYHzZ0dOKOFS2x7BSFdXw5pRanxmzHtTHGFp8DY36z/FzDHzATJyFBvoznuATi9YeFr6dXr9LVTI1//ed/5Ykl9/OLK25k1SP3c/WVV8l5y3PDL37KY8tXsm39eu69+Rr+/evfpyijf9NNN4g/H+a6S7/P02s2ce2lP+BXV17LTZKD5l91/fHXuO7We/jJ1/+ZG2+7m7uuu5KHH1pKOrJVOLyJJbdfz5KlT3DPlb/gBz+9jHtvuoZ7br+HTetX8vB9j9G/ZS3PPPUMm+RoXPaTX1GrVekqlsmyBnk5hmljK6uWb+IV557GyieeUlRnI1d87xss29RL0reGS7/9XR54/AlFzYZ46M77eeLxh7j6iqvZtnUlP/yvr/JM7yC9a5dx5be/ybLNfZTCIb72L//EY8se50f/8U/cet8SLv/Wv7Ny/VaeuO82HhfP3Hz5lXJYalyuMfYvil72nf9iyZNreWbl49z74BLsYw8KNvJi4fmyZtv/wPAHnc4YI/Ey/2NOY8wL1v+PjmMVYxjYBRj4k3dMmobPIlaRDBv2ts6J4zuKfpS5+bpraZsyg72ndvLw0tWsWncbG1eETJs4mU1b72blij7mzZnNg4pm3HP7nXR0lvnlL69g47qnefShB5kzYyZrZQSefvJx5sycQxTWWPrQwxx3zNHcctPNLFy4gGeefJJlS5fw4x99n+lTpvCryy9n25atLH1wCYuOPJynHnuMAZ3aFu2/kEMWHYU9mRUKJTKjRdvQgZLd+ZPJ+YqzQEa1BlFOkaaCnJGbqYy0s8+Bc7F/6rnSu4GHH7ifydP3oKargofvu4epeyzU6foJLvvxT9hj7lwuu+wy1qxcwfLHH2WuyvaE/ODddzBVOPdNxkMPPsgxxx7BjVdfzby95rNxzSpWr1rLpd/7JkG5nUfuuImlK9ex9qG7mTZ/P8qNQVasXM8xRx7KUUccS14RF7xM1xp5OQE+aZzIcfy/p4w1lLVGjElScoqSdI8b3zQ4tZGh5jrPe+3ridevwBk3B+RQP73kEZzx05js1OmrRHhD/cw6/AT2mdYlR+4WLnjrmzlGeL/tjkdJ6ts4/NgzOG7RDB58aiPF6jD7HHs8i/acQN2dyNGHzJNxX8G1V/2QTRuG6emC+x98ijwVZuyxL6ccfySPPbiUBfscwBFHLGLhXvMolXPkHI8lukbq13VQmEaUHL9Zt+zRB+QwbVI0B5aJdrGu58qdBfJ1l9Ct09lepKCrow29a7ni55cp6uGxef1ynlo3SM+4Mu7QJtxCNwX18wc3MZKIPopyHX7CaXSlWtP+R3DEnlO4/eEnuPon3xEti/Ru2sKKZcsVgRnksKPP4aCFE1m5dpADDt2H4084RX1Eb88TrdMmaMZmlMimGZlNXtZgjHnR9Rnz4m0vOmisYQwDfwAM/Mk7Jkah62aYX8oFOSfW4Huew2D/NlYuX86jK9coVL+UB2+8l30OO5OjDu/g21/9jpyTU1h8xnx+8P0f8cwzG6k3hii0jeOAww5i3p77cO65Z/Jf//kNpk6dwWlnnsFPfnwpy596mslydLrGjycottE9YSK+Xrhp0ybiWIotSjjgkEMot3dinY/uiVMoBi7lUifoBJ4r6/Qog1etVsl0rWOdqJ3xgDGmaYh21u/l2u4HRV1e1cjsdYTTRqIw/JIHHmfDtm088sSjPHrbZSQ9c3nb6y7ghh/8F31ZDxe+9iKu+ubf8+iajboCaijSQvPvtfR0dnHB+a/kRz/5KZVqnbe+5U384Ic/VuTjGXq6J9DV1UUpl6dr/GQcXHr7BqmODBOJLvstOoSe9m4ZthwTeqY2f9YijBzixjB5r9DEcSQj12g0SMKIYimP67pYxwA9xhh9b/+8UN32lj/8t9EaCqVicx018U1XzzimTpuhNcpZMS4DtTrtbkQ938Oecydx+aVXMO/wIygpSrFtpEosmbDOez3zhaNOHnjgAZY9/Qxz5szSnIbBWoOhag0bwRuq2TkNm3QdgpfD4iITJqfNnKWrshzjps3mjMWnMFJL8QtlKnp3ILmLnRLrtzzNmtXr+I/vfEVDO3BNSGgKVEyVdCSiWHR49NEnaJs4g1RXnD6DPLrsaU4653zuvPIHPLJigMXnnqRIyS089HivnNaJ5PLjOPnU45mz5wEcdeqxPHL3XTz82GoOP+UEHr7xJpbqqgkTkMpBCVOH4eFB+gaquLpa3WPe3rrCyTjuzLM4VE7IOvFCKE5MtZ+kUaeucWuelsOi8JgxpumMuMK1MUZ4ybBPi842PwZjGBjDwG+PgT95x8QqD6t40yhWyDtH82ony9i8cQPz9pjLm971Ot7+tj9nn9kNrrtzBWFfjb3mzmRj3yo2ru2jvb2DUxefxfyF8+gfTpg4fRLb+qo89fQK5syer/wA63Q/P37iVHomjKfU3kVDp9eO7nE0MuiRMdxrwUJOPvkUGcIBZu0xn9Txae+eSCTDYY1pKuflkIMP5PY77tIZLMX1fVIDqZTib09qmgrT7tfC7zLu/7JvFmuv3gBOWsZ3AwYHVym8vwdvfuereOtb38tpJx/PPTpdP7NqJeO7uoUfw0rhfsrk8Rx00EGcfMpprJPjN2HKVPx8gadWrWb8pKnEGOyfxJ8+Y7YMYUBHzwTk+zBB0bDEceWk9DQdx3Nf+UoZxhGyzonM7ixjxk2lmCQ4pS5F1bo59JADWaIoQ2WkgafrP1fGyXV9OTMRUSiL9yzyWjgfnbbyz3bZJYn9TZFKLWrOfcKxx7Di6ZVcpWvEwPc44fiTxRR15h22mEnllNkLF7LvouOZOS6jMGWhohj7M2v/Qzhk+lTq5XG84rWvYOWShxi/5yEsWrSA/Q48lMlTJ9A9/QD2nzeVfU86lR45dnsdfjrz9xxH56SZ7Lvvvhx+zGnsu88sVm0MKRVi5u1zLFNnTKajezL7HrAv46bO5YjjDmBbb4UL3nAuI9WM0888kTY5gEeceDQFv0C1vpVZc/fiDe96B0edeArvf/cbyec7ePLhB1l0xkUs2m86Sx94gr2PPIFTTz6Ys09/s2R0PRXKdBQaPCJnds7RZ3D0wXuw9tFlzD/9Qg5fMJejjz8VE9c56MRXMHdCG9P3P5YD5k3nzNe+iSSJ2CznKTVDHHfGa8m3pYrK7cW+C6Zz4GEn0V7IMTQ01HTAHB1wLFiaWpxbhDvGscnLGux6X2yBO2p7sTFj9WMY+ENgwEHXAfqAwqKxZmxCkiknnaVvy5y7HPQe2WoZle3vtPa2+fMTCuMatXlJjcDEOr3RPJnlCBU110rdAkZLfSkQ6ARE5pC5Hjb87slB0avonDyLUy96O/mhCgNdJc5/w9s5dO+Z7HXSuZx21rFMnzmDA6RwX/PqV1CaNI3jT381Rx28F7MnTiLo6uHQE8/iFa84lakzZ3HEUadwxvmnMH/vwzjvNafimjJvefOF5PA5/vUXMXnCdBYdeQyHnXQC08dNpL2zjde88w149TpHXPBaZk7tZMEp5/DaxYdTj8ClQSCbl2nt5nfYvyNj3ILnxpGq9oXB8obQT2p8nR7ByYNw7CUAABAASURBVGJMUrVVxPp2jYcr5WvnIs1+gxbPL9s+LwSJqStqlFDUidxLPFLtKXZdjDHkEwMK0eeiNuKcIc5G8P3pnPOGV9NebmOgZjj5gjdw3AELmHvEYl7xpjex56xpLDzmVM58xSvo6pnFQSedwTG6Jpg7YxJ5GcL5Bx7OBeedxX57L2DPRSfyyvPP1lXCEVzw2rPxdXI/793vpiuts/ii1zNnag+zDzyaoxafJsM7m4ZO0he++Z10dMIex57JwftMYtw+J/PGt5wsWtZJogDs8VuQyrn1xNEW36P3bcstsPVpYqMqRtjUzrMUTxExVzzoZRF5J8SkDRzb0bgylJnwnZGlMa6jMa6GiYeMMbh6X4ZH3YFEdLJ/E6fh5MiZHCW3QV399jrxTN79mgs4+4zT6Zm1gEOOO5ggK7H/UQfJePu0de3B4vOO0xpcpszdl73nzWT2ggOYt2AqDFeZNHMBZ57/BhYdenDTOZt7+CnMKsGEufuwlxyNhfsdwfTxJabvuTf7Tx1P2/R9OOCg2aRxkUXHHc9pp51Id/t4ph64JwfNmgRdU7FXIrkg4CRdCc3fay7z9zqOE08/nWNPOJ4ZEydy2FEnUHBGqIcl9jviFNqDCts2VemQM3TUoQs56vhzOPxYXa3lJrDoxDM4+aQjKEq+8jPm8urzXsXB++5PqZjn2JPP4dTjDiPfOZ5FJ5zL6UcuJGibxEFHHkZ3W5m9FOkcXywx88CFzJ8+C7+jkzPPPJejDj2IDjOVfQ7Zl5ldBSbPO5A9p4+nZ8JszjrrRPJBDj9Xoi5erXo+RrqkgCF2aD6pyk3yiUaxa5py2xB/J24BxxG9jYM3BrsMBxbHsZOnLsfRjzMU5MQYIzohFeVgpMlilT0dNrIsoRG0E0tmHMl6mozRZlfzZugi247oY7D6y0ticGLZGkQcA5kH+jwLiSpkAcMqxqiRF36MefG2Fx7xArWx3hOFUrRaUJY0GcauyjhS6xLY2LgS8oBIirWRGHRdTpiiNKOqI26My66ETEwdpZ6MopSOV8TxS6RiXFvv5dq0FiOfzgEvh5tTeyCF8ywkMtyp47MjsH0s2PFevoQFm7d1FuzYVmrzLWjVveS9yyGIdwB+0iCJGxjh3DqoiC7WcZQcy+Ak2KjOjmBn6/PScVSTAn3ig5o0uBHOnMSoLmJLOiwjyw6hHka4foAX5Ijk3VqweVtn2+wfW2rv7ADHEOod9tdSg3xOhq5BoVTc4dzWP7dg57JzppjmO2ydzYdyIjLx6I7A9t0RtJuinAqXMM2ouDCiqE610MWQ08GWpE28FsgptOArbYFHmLmKuDlkWUum0mbGlh05Rp6cExNXke+G/a0W+8fd+nUF0Vevsa1WbUJvtcKgZG9HMBA2sGD72PT5YOt/G7DjWv1G5+16dgS2r137iPY0LKVlweZtnW2zY+2+Xghsm+2zK8FY2YhreDo8ucK3p+iLdQqtjCCnJDUii7OdSLKLonWKZ8c0qiB62L2MQcKuwoHFsRGuLc5dOf6WBqII1sY0aYMjgwhukuDK3tEYxLG/PWlpKhnaVesam3c7zX17yEpCjFVcIkxmtn85qXKhiGKvM5BjkNQr2L/4hshl3O1Ey6SQXxiavWzP3xuQMjaeVqOFGZORaJFICdmfuWhobbI1WK+tPXBo86HsoVOTS0fepbvgUHKTXQpFnWqCNMRCyc30roy8XCELdi15QnwppYKJtD7bFlJ0Yspeiq2z7Ta1YPOjIad7fFtupa29jK6z+R1Ba8zvn2a09vU/Uu23u+xrL664BYycEowHjovrQMHSw0ko7wB2tq58foT2XEJX3tDhay4zLLxV6NF11bTyJHK6ctgReI6hkAsoytkIPBcLNm/rbJsj3i3K2PuuJ+ZHffPYvI5LzdPujua2bXaOcrGABTu3a2i+Ix/4msfZ6frsHDuCQX8tntugxynTo+hF2Yh/zDZ6TIUZpJQ8sDxYFD8VbV6p5buik5HTVQOjHqP+voGOYsCE9gITO/PM7ig1YVZ7kZlthSbYvK2f01nG5n8fsON/m3Gtfq3UjmnlbbozsGu263whsG2jx9u5LbxQna3fEYweY/PP72vrRkOrfXJXmcmdBaZ25JjWFjC5o0BnKYfjoKf5pdR+UqTCGNeeY0pXkSl2TPd22oyedyz/h8XJVOHY4tri3OLe0gDJiaXIdnDkmkC3ZGNKV4kZ3WWmSW4mik5Whsbo8Yelx/PxOVl4H18ukPed7eQwBgTNkg1b+QpdIQ/fDYqM6E7a/nBXJQkgHMFELwy2jXBYfX5/iPAZCQ1VndorjRRXEQZHC/M9R3mHHBFTO30WTCmxz9QS8yeVmT+xjYVT29l3YoF9pyndhXDA9DYOmNHehP2nlWmC6vYX7Kf1LJrZzQHTO5qwv9axz5Qy+01t48AZneqrcWqzeQutfjZvwZYPmtn13Fg7vgWj22zfFwLb56XvvywcvjhM7izRXvBEC/Q4ckAdibXBNRnFwNPYl4b/hePaWTA1YK+pnuibZ/+p4zhkynj2ndDG3G7DwVPyO4RF04ocMNFvgs1bGF0+dHqJ/ca72PrDZ7ax/wSvOd8Rs9o5cFLQzO/oHbbPgRMDDpqUe67vIVMLWmOhOedBk3PsCJp9bf8XgSOnzuSQ6V3sN93ngCk+h01s59DJPcJrnrkzY+GkTVBiH/H/vuK3hZOL7Cv+Wjitiz3H5a0MYx9jjE3wRJ3uos80KeTpXXlmt7nMafeY2+E3YY5kaW6X8oI5nR47g9kdLnt0Bk2wfW15boenubydjrX9W2DHjYZW/c7SWVp7q8+sdgcLvy57crrcF12Hfd/cZ/f9Ymlrrt83ndJdYIqcklk9JeG8wFThfVxbDtdSQySxcaxmpFFlTzBJ10HThPcZPTmmyxBa2oyBeMnSeReAxbHFtcW5xb2lgcigSGMmSQF78LW0GlcuMH1cmWktWopOk3uKTdkZo8+uo8+Mrpwc+xI5SwQFRixtLDiODEykk5eCE01iDQ1VOfO1b+bAU17BUWe9gQPOenMTDjz7LYyGF6sf3ee3yR9y6qs47lVv5MgzXsUJZ53P4PAIyEEKwzqSa+Uj3CzSKVqnR90n2GhEzonlzoR4Jmymvo1a7Bx+r772rt/X+y24ipxY8JRasHmjNbhpAy8Lt4NCgLbsaj3Ppco/197q97zU9m31GZ1v1b1Y+lL3HmhvOwIdHJonPdLM8ouuE5qJThkGo1P7S31/Loa87hEdCqK1h1G4HkXMPD/Fscd/+94dgGscMmkXCyajGRWxeQu2zREX2bxta+XtXmzepjsD2y9VRNGC7WvLmX2fYvU2b+fdEdgxOwIvqhPrX91A5AoZ4iUnAi/JAW1YvrP0yYtOBTnpNm3Wie+M6tSp+bHGL9OaJMTaMdhfgQ7kRiJZGQ3GxBiT/E7QGt8ahyJkFlrlXZk6Wn9rfrR2C63y6LZW3fNTNH5H8Pz+v2vZF/YDmTjrEHqiYyDceI7BqN5eI3qigTHSulbBql+gegu+aGXUf0drG2uLeak4sDi2uLY4t4BogGhhaWJpI3JgZcaVTHiSJ0tDT30sTa0EvtT3j43fMQ29lKZTYvGO7HsmfS6iy75I6fsKczcJpDtzjMea3kHWVxM21mFV2NaElY0yo6FV/1LTdboEf2ogYmMlZcO2kebPjmS6pw0UlnfIyNw8mbHi72iJFjwwAYZADKV6RVrYlWDf/SwYJ5Axfh7YdWg9dk0ZvtBXUJ9cc33GeTYd1cf2ez40x6lvq96Os3Wt8g7Tl7j3DI8dAXISkaCmutKyqYt95AEoscbwJeM+p4lSo2sJyMSUDU+ujqJ39gc8840B7A+v7QiQcvfEEhas0bJg8xZsW2adSLUb9cMqHl1POVJCtt61ee1rR/PbPq7tozE2b/s2U5WNwJZfCiD+9lNXzlkkSriEXo7QOmQycPlI16qqtfRBPJhmrnwcUWB0PpOMCIwxGGOkY0UbnTzsfrVs7NgXglTOYJLumPZ2nO1n00yqwqa/Lu98rO3/BwXxembhWZzYuUevx+Yt2HoLo/O2vCtAXjFCuiCBpsMqfhY9rGw4iCYC1YgO0mYyiEiWEC/a9ixF9f8HeByFv2x3z1scix4W5wj3mWiQiZctTSx17JW0zTdBtlACRoumRnK02+PnD07/342fkQ41xuowV5Ii+6lvSwvHGEfkMnIIGhhRyf71Qq8oZ8DP4RbaKLlhE8pexGho1b/U1Cm2EZQ6SYMSXqHc/HseeK54I2muKxETJVppU5AzbUB5W45tagzJLgb7np2BXYPt00ptPsq2i4LN7wxGj2v1faG6Vtvo1PbbtSBaSJiNHJTMpsK7ZSElGGPQ1w5hZ2uT70vqWt4bUXSgRk7G2F+7hPC+bxHf9NfUrrpkp1C/+s+wULtSfQU2b6E5Vm3htV+gfs3nqWquhvI11TXzqmv2Uf2LpXYe29eOsX2a5Ss/15yrqtTW7Qhsnx1B5aY/J772A6RXvYv4xi+SPHY9DAwKp8K7HygVjjFkgHEc+9XMO66ooLIVaiQp4KjeUR9PfTRWCgfHgITFpKqySjfTLM+Csb2lEHi2/GKpZmB7m3Iaru9nyyrsZOz2cX+4fnbNFkbPO7ps8xZa7aPzrbo/dGqMMNIEV0j2BRb3ooO23aSNxRF61McY9VUWHBzXx9if2bLtY7DLeMri2OLa4tyi3hgDFtBj8W5lR7KRiSaZ45MZKz8+zT7NSJcIafuNwa6hEdsfY0QXZbd/I2rESHdl5HRSQ0QyNpROhusa4rBBrNPZjiCSAnwpkKaxnJEY1zjN1Bij5UmwrdAqZz+eXZfC2MaCmMgRk4h9dMWTCLRWld1dBPbdzwdXnnQL7DpaYNfQynvCoc2PrrN5C7begs1bsHkLNm/B5i3YvAWbfyGwbS8dLA5fHCz+Mwym6ZSk0usJ+moeLGybET12BDtbXz7dLKrmGKIMlYjo1i8z8N3T6f/xOxm87Z+Jbv7SDiG+5Us0bvjrJiS3/g0WWmXbFt/8t9Sv/yvCG79EcsuXqV3367ztt7P5Gzf+dXPO+Ja/aa4jlLNk8/Y9Nt3ZeNtnRzB85Reo3vrfNO74EbVf/TmV751C9efnEz9+OSb1MeI1slgUSLfnm79Cb8vCvnhe37/+SHZEDqwTb4xp1ht7PeTEoAgMz7sKMc3TSsKOUkz0XLvNW2j1t/O18rsyte+x0HqHzVuw5Vbayj+/bOt3JaS6khFlJO1yDB0jnAuEe1uvgnCX2aQJNpdJjix9bN4eXnbl2sbmTrA4trhu4tzivkmJ7V/G2JZn84huyqbP9mnSNEsYw+GO9cNLxU/aRLuDlRcLIoFkKcXJdCgrKKbo4ILrgB9b3YPJymRSaL4VtrRGQ3faUVV1g5sYrg7S6+VpD9WXYUpZiSSCQJO5irSkcYbvDOInDsaJKSvqMmIMnhVihalTfHwpzFSDFE1XGD+lqtOf57qjc33FAAAQAElEQVTksgpG+UyOiSeHxBpkcMBooRYcgzEG+xjjYozZpYB99/PANN9r3+3aZTwHxpj/kTfmN+uM+f3Lz03+bMYYgzEvFVzN8eJg8S+U00TBc/s22DpjDM2MLbwIGGM0/4tD5HSRT6q0pWDu+VsGf/lF8cNWknF7EPghFIs7hKxQxJS3g81bGF2mVKAFmSKBTtv2vq26nc1vSkXsnM/v90J1z+/z25Td7hyOTmlp3idtLxPkXXIrb2Tkqg/BphUSUsv7LrA9dXTSRocBVWCMUeIote3QLOnLGH3ReiwFt4OR3FmgOX573c7yo/vbvIXWmNH5Vt2uSO17LLTmtnkLttxKW/nnl239rgRHesoR5i3Gm6AvfXAU9QVHRLCAejwLoo2xcgRIFer7t6MDvwPNxvr+GqcWx0ZYbuLc4t7mBds/jhIHY+2eOhljeDYryhmMcWEM77sUBw6u5gfHcZpgC0bYd9jJU2vonlvGI5DrefAhc7jotefxtle8kknRCK9/y/kcPG8GW6sDFNtcRTyG6A0j8jmjKIxPVcKZNqoMhi5BoZ164pBUh2hPhmnIqfHyHYw9f9oYsH9UDSdHo38jm5+4hnx7QJq4eJU+jOM2T//bTzvZbpkPMk/7zAizxvZTQ5aTM1Ig6l/P8GM//9NmjrHd/4ExMDbdGAb+ODCwU8fEK9gT7TADjTyvPOcIvMEttHVO5G/ffDqF8T0smDqVjnyNsN5H3c2x59R2ilmNwaggX6hGz5S9aNNbsr71zO0p0tHexUiWx/c8slr/HweWxla5yzBgMkdxMRdn4AniNQ/IR1GEwuQpK4qC8XdLZ2S0o+XEsZz4hLT5k6q6KsMHpw2v3oBVV+wyvI9NPIaBMQyMYeDligFnZwsLR1JyQUycxVRqI5iBXmpRiElCogSOnz2Pj73vQ5w4dyoH77Wf0ml85q1v5djps/nI61/HK47cm66OTs4/5VhOO/kk3nbheSyaXqJvuIZf7NjZ68fad3cMOMj5AD+s0OllhGEoI20U1kubEQRjDMbsvmCvMxMy3MylkIFjf+ZK1zWBB/nGBsaeF8fAWMsYBsYwsHtiwNnZtjr8mP60QECVmlvgyCOP1nXMAH/+o3vpyDlcffPl/HJVL4uO3IeVGx+jN2mQnzmZBZNDBgMH+xcsHSnc95x3AhvXrqSno51F86dh//8CN9WpcGcLGGvfrTGQOA0c4ubPNHlBmSxOSExM5PnYH4zerTevzWWOIdNdtsl8cqkEJavQ0L+6JDN2AvUY+4xhYAwDYxj408KA1N9ONuzWITJ4XhnX8bl32RK+/r1fsKI3oq2tTafbNvK1jFxY4F2vexMLx02hu9DJxGIbl33je0zYY1/efM5RPLluE9O7C1x+1ZVc/uA6xhehVqvt5OVjzbs7BhIiRUQykqxANQwoBtsdkkjuCu7uvnvtz/XInIQ4SUiNg+MpamJS5fPUkZCoy9hnDANjGBjDwJ8SBnbqmAxHKe1BTOb73H/HAzy8sZ8ol6ezVOfG2x/l3m01ausf57Zlm7ni5luo1ROuu/tObt1Q4Ygjj+XhJ5/m0l9ezl///D6GvTamTxzPkO7VO90ajcJ4xp4/bQy4qSyxcUndWC5Kremk2L/UKHNNhtp2c/Q4iYuvCFHiJtj/AdW4Bi91CLIU40S7+e7HtjeGgTEMjGHgf2Jgp46J47dTSSOKzjZuvP4B7n6qn572BjlvmJ/95Fqergzz0CMPcfX9j/P4Yw/wLz+9ln/93ne4e9VafnL97fzHT67gkT6X9csf4puXXsUPNMfw4BAbkzKFqP9/rmisZrfAwG+7CTeyLgjETo18PqQa1VC4gEKWEWc7Zc/f9jUv2352/75n5JhF1I1LmHg4cYofhfi6Pn3ZLnxsYWMYGMPAGAZ2EQZ2qvld3XcbAgXWywTFEE/XOWmSI6WDcifkI5dCqSyjImXqd1LsKNCeH0cuM5QViW4r5PEDQyFXxCvkKClUTxBQMAYcdxdta2zalwsGsgQyLSYUZITKh9RTReBUFhMpEpdixF2+IidJaPC8QEbaEJpMNzkZDScjqDkEpkCUymlJHLyshNtQ3s1jgwpJLpFRDwg0j/FjRpwG9k/OmyyPKz60f7gnTcskMvWOHKC65hwxPoV6GfvLMKnGZYEcpDTUWlxC8XTi5sCE1MKEsl/SdWZNy3U0hwvUtIYCiZyqaqA2ozYTE6d5Qr3bVezHtTv1E+zf6zFJphGu2L2AxYf9QfIsiaHgUVU0Uj4IpaiAMSOYNIfrxVQCMHEB9FYLmQa+IKhHthtDVXuznwjhV7xEWlGxSqRNW1Bh7DOGgTEM7GYYcF7qfkb/6uML5V/q/C+P8WOr+H0xEFPX0BDfGv00wCQBeSOrQkhiQrXt+JNzO0jcCgkNfL+LLKuROCNk+TaiaBjyJXIjIcV4EOtspKFLV5LKCchh/08cz6sSy3EJi/3kYodMr0y9IlOymOFShcwJ8TCYkSqZ6YCsQrlkKKQjciKKFLryDFX7if28enk4TkBNTlKcVXHLGd5QL21MIJED45HRZdqoVTqJ3JRiw6Xe8LTyBh2OR9wYwnUz2oJ2jBuRDQzjaIzFgHU6jDE2qz1mzdRgnSAH1OvFwKTImdl9IZ+KLqKndVzdBDJTJJOD6ZoEx1QYe8YwMIaB3Q8DVuvtcFcv5GyMrtvhYDWO7vtCeXUZ++zGGPCcnHYX0EgN8gsIZbBj4zfrHBkYdvKkkYxPPkekk3Ii58b3O8gU8Rh2GxRNQFgflrFvx3Fccm5ImLaRpO2Uiy5D9ZB6pUBa66agdzpJjVJWZlIloleOhYlTEq/cXFdRURHXC3FNGwNhoxk1yTkpjeFhUkVPillMwf6l4rBC2cQYP0djYITxbolhGc98KY8TDCg/Qlpu4Kad+IpyREFGsaQ1MYLvQZxm9I0MgdqLhS6M/VkSRUWMfBFjDPbRLRbG+iRG61NVsgOwON2dwTjiFdE7E4JSPyY2Qob4xkQJTlKy6BqDMQyMYWB3wMCoPezUMRnVdyw7hoHfGQPG1EjsKM/H/r85vr1aUTkW2DYlO/ykcYPMbd/eJ6mQRMjJ8YjjEC9O8IKCnIQGg3KAHF2ZtBHSr+uQoXpMm5yTNt+n3e2jWoWoUGZTwWGwUSUt5fCiBl69SjVx2ei6NHSn4isiU0w9UkVIKk5KFwHFzKUS+YRBnpr61bMcTiNlvObuCzTe8SHMU6lDEHWS84YZiYep+g6Znaue0qf1aKH4roMvJ4YsYkhOCnq2O+xGzpWDfWzZkf21qZsm7AicJJKB3n3BNHySJMFEmSIkVUVLLIYiUj/DmMwWxmAMA2MY2M0wsF0T7mabGtvOywcDqU63LhF5GWJTH8bEdQLlfWLFCWTQd7LUfK5ILazgZHnKJkeS1SmXepgQjMdT5KJoUjYnDTq8kEIU0VC5q1ST01EnkkHb5oe6htHJ2qvh1/sojTuA3OGvIRgqksx5ldrydPsJPV4/HcYw7EbNqAmmoTWHDDjtpCbE8QuQDFB0Q3ADGskIw7lxkBYo4GlfBn/qcQRd2lADuoodlKou3YkjgxrRU5ys9cQysjXKfkrqV8icEawAuhgyRVc0UmkmSDFGdXHcTI0xL5o6rovj7r6QKOCWeg44DkZ4FqmE64o4KoeNFFmcjcEYBl6GGBhb0kvAgPMSxo4NHcPAzjGQ+WTWgsi41u3/l2QNvB2VuqRyWmx2R+DKmXEUto+cPI18D8k+r8c58hPU9jiXygl/x1AWkFdbMhTTG5d0NQNebYRa5BHq3ZHe4yU+bTUYjALKjRkUZpxO0uinrXsCTj5PNCwHoQ8qjQauN5GRaDOpnItGo0DiDJDlQopyaqrVlETzBcN9BEVDLd4qI1ll0BnGCRM6SvNoBBNohJAM9jNoqtSTIWq6Gsrqm4hSn5qumQa2VkmydoKGdc6Qg2LIjGMz2McYg0tGHNVo3Pn3O4Tqbf8fuzOE2n/9zr8jvu2fGbnzX2jc+P8R3f8dgjjDSw1jzxgGxjCw+2FA2nD329TYjl4+GHBMndhzSXWlkdf1Rrp1PZnxiXRX4VHf6UKjwKNQ6sAxNbK+DbS7XeTrvcT3f51S/zA9x1xAe9YNc8+n84DFeHpfvXM+Pfucy6RZh9Gud7lRL8nEkygdcCbRtLlUaxvxdBIfWXcrrpyMZNYigr3Owcw5lM7Y4E+cS+fMo2nb/2w628ZRH86IyrNoP+CVpHNOw5+0L4Qpea2la+HJdM0+jcQdYGjoRszgELnxe9CYfQQdB16Imbs/WdDDcGECE2Ycyri9zqRt0WvoLM/BcxWFwcEYV07JdiPbvL4xGUIPiRyT6k8/yY4g/Pln2J2h8f1Pk/3gU9Qu+wgDV3yK+lUfp3bv32Pq/dgfXGbs+d/BwNhbxjDwv4gB56W+yxiDMS8OL3X+sfF/5BgIt7NYfcODZNd+gpFfvIdky6PNnzvJou1tO9phHBUJky3gOjhpmYZfoqoB4WBGWJjI1kqVbO5baD/6MzgDTzEybn/SRR8i2rCGwQknYg44nbC8P9kh76RQWYeZeAROV0CUTaDzhH8l61xIcb83EwUDGHcWg+EQxTN/QDTnCCr9fbgn/hOl4iTqC99IrtjNSCUif9SHKBb3IDny7+RgzSYYqDA0cRbm8C9Qah9HcabWc8rnqWxch7//x+nsmkt+3lvJeubQ543DWfR2KtXHaHghzR8zMW5ThhIy7YzmD8RazCS6yvEXHM6OwJ2/iN0ZzH4HkVt4MKX5h5KfvJCS167olBzaoFvY8hl7xjAwhoHdDwNW/+10V/YUZzsZY2yCo/teV/fatmCSiJFGSlaP8BrD1II8kU7HWwcMDcXDc9K8xmS6NxekEY6bUM0aGM2RU2jdzvFSIH528HaV/mzh2SRNU51Eo+2A8i8AdtzuDLzAni16RJbtRtGiRQiwNFYiZa8RNqNOtk7JDj8W/8Kw+lTQxT9JYumrKwrNkYYR1aU3EXz7NEa+eThbrvsv2pwaXs/e5NFIP9C4HX8cT1cpDRfXG89IbgR3JKMoAz/uuNcQt43gPHQpUbuM1Jp/Y2jZUoK2o+jpKOEUuohNQn7CQtw55+ENXU3fEjlHj/4cBgYpuxlRuIlcupWoUWZo2iF4W68mSMDtXUf86C8Zfuoask0biA+4kHHd46k/8hPall/JtnWP0zjsLNrlYDF7L8Khp/HXraar4lEp1ulLE/zlvyBbdivZ0yuJZ82QUzOVaOQJgkevIj+0VZdYqRwQCFxIJCeJa/B1PeEoVGIjTIm1veNmUHrHHU0ov/NOXgja3nUXuzN0vPMugnfdiXn3HXQe+xlGdDWW+SWQDhEG+T2fsWFjGBjDwMsYA87O1maMaZ7mjDHbnYssI5XBtwYo1omubcY8PvOGszj73HNYuN98nKFtdHb08PVPns8BnRmVLKWe6DVuDj/LYRQqL+cLcl4iGvq3s/fvrN1rdXh2XXZt+Apd6AAAEABJREFUcpOatdaBstcGFqwSa0GGIwO8HUwWyUDsvhBljgzfdhDZRDvpdOFK5EQ2EPtrmE1ktb6yZHu9+rSqdpS6UYinvrEmb3gZbuxSzKo4vU9j/mkBIz88jcEnrqUY5Wgvp0R7nULddYhq4W9FfWOKFLRYr1HB/vJL1Fag1uijf/VNVO7+Owp9w6RhjYG0gJOPaU9zhJEiJ4N3U3riBwxdewlpfiaunOOyeG8oq+C1lalFHiaFVAYuuepNFDcMERzzLzR6ZhLIeaonm5msdt/kGalXSLyEWkmyEEPXSDumVmX49r8lve9S2k77OuGC/ahVBoiTHMW4h3457LlcgbrvMhxMI6nVcOe+keDQc1i97KtEgwluMp6xZwwDYxgYw8AYBn4TA85vFndesqfoFlgnYMasmZwwu4sbLv0Oj65cRSP02HeveZywaD7HHHE09SjEyfk4sirNX52MDC4ylFmC8aX5eYmPHAv7q5dGhsdxkBOVoexzTlQMWEgxz8YOjGp+/YmNz+4MRtuVbyL8gxGCHEFm68iwT2KEF4swYccgTCnKQDNVXnW2z44g9DOss5k6bQSpIXMGqDjt0D2R6IS/p33ceOKCHNLUoZF2YjpPJ5+C6xfI2792tqPJ1RZnnijnQxjKsXXxwxjTP0Sx2qCrfxNeGTrcLkq6DnF0NVTfchuN/jbcSYfglsfjjd+fxrJ/IT/+bGqLDmTC3mdq51XxiEOtPI7+8kyK+7wKp/9hfKdLjsQwda+TtqPfTnXW2VTa8/Qsv4zB4TrFBeeR7HU87ozJZE9cQ+Ho1zOkq5+RkUGKTkahYAjopOwMki+F2m+NzkKBXG2EcrlKHCpSEtUpy1H3ij6BnBb+EM/YHGMYGMPAGAZ2Iww4O9tLywmx/YwxMnBOE4zZnt+yZjkPbw1557vexaIF8/ELJY7caxp/+90bmDtnD9plfHJJSJpGJFLejudTs86Kxruuy0t/tAUZJVCqyTKjVHNjQWVfxlVmTaf6SBALQnTEFjSa4Kl9dwY3bWzfM9q3BTlyRlGsVLjJBPaTYmyCvLntqXBp5D4a82w9L/4EqUsiMgap+rghid+JHyWaq8xIUGdbNSJMQzIZ8M5uORDT9gRFPHASQuNp0I4/qVshzmXEfty8/uCZK0hWXI6fDpEUyvQ6ZTYu/wq1p66SY5DC4Grqq39BzhSpt00iqvSTr6xhwy1/Q6FjKrXl/0Z0851E+RHSm79A99BahqsJ/sQ96Xv44xR7+xTN8/GfeZJE1zeNWz5BWKnh3vNlzNYhCp2T6F/yBfoGRqht20px0gLcJ/4Z8/RjDD76H4SD99G//pu6xrmPrFxg8KHv4K5/kkGvh3Dld0kfugpv1rvwFx5Jo3/9jjc/1jqGgTEMjGHgTxADsuI73rV1TFo9jPm1oTLGYIyhd+1aLv6bb3Lj0g188vXnssfkHKccMJ11/S77zJ/MkfPnkOh6h6yG0ek6zTko6o9jnYlIhqQ1+e+bap5UIYFEU9lUq8LI2TA69VvIar1Q2Ug2soV0cBOpjEHW/wxZ/zoYWE+25cndGuK+1STbViNriRnaCrVBTFKV2xEJT7FS8Jq4dxRJUC7z5Z8Y1TjPgpIdfIyjMUZOTxxqvpBqGuN7GrvkewQ/fh3dtQG6930X9clHUynMotrhkeULOFlds6qfvp/3+Y2ik9hrvwKZU9AVS0bSt4TGpvuI5OQOEVHIuwRDT5D1PU3WjMxsw1t7B8lT1zD8yM8oDa5hOEmYVLmX+iM/p7byXrJN1ytqEVN65lbsfxoYrP8F4T3fx9n2FLXYoc10Mbz6Cryl36Ar7hWvNjBmG8ljP6P+8C+1hvWMZxulrdfTePTH9K27Uc5XF7lNj1Kui/sGluM98zD1duGxvgTW3kvByRF0LyDpmUGxlG13Ssp5xp4xDIxhYAwDYxj4TQzs1DIYI+WqMdZBGQ32GseWp02ZyuGH7S2HpJtVK1Zx/PHHsnHtCgY3PcPSLSmHH3gwWdLAWsBUl/pJ2MBzXDwjA4WnmV/aJ9Nwu0TdUMh4gHVGiGqk1X6Sgc1yRjbLMdpMNLwdkkovSbWPtNZPWunDxNXdGnz7d0AaQ/IL+4lHtHc5J5EgHd4G9UHtXbRJM4wxgozf9alpSGrpGARNx8Y4ipDIEA/d+DG908Ps9zZy5/wT7W/+AcWT/0xsYAcUiN0y9o9l7ex9rrpnUR3iSM5ImVSENrq/8Qrtipo4+NVB2t3peneBSsNATqtxx2HyER1BTLVY1BVNAwXp8EyeesEhygXgVBgojEceBSMll1KpjW2RQzlXJrvnLdSyKWR5j02mh0HxqkeOxvgSaRDRZjoY8EuEcoC74zzdbpl8W0ZY8hnQFZMfe6S5DtxGQJwrkvMb1O77JxgukHV1MnjjxymteZpKUGbsGcPAGAbGMDCGgd/EgPObxf9ZMsZgzHYY3WrM9rp6mnD47EkU65v57Fd/wkOPr+XL//1L7ltyH5/+yo9YsXUA09ZDak/WcYKrKImjMamRrdnp20e/8YXzmQyXpqIJWQi1IUVHtpINbSKrbNKNQQPHnuJ1fRHofb7r4HsunlJXJ/swc9ml8H88P9qnkTF3ZLode6USV8jktKXDWwgHNgpHclAi4UxtYHsZEG1pPmnze0dfhQQiI8TqiihWFKRtmxy+770Fd/MmGnscTf6cLxMK37XO8Zh5R1MQvUJd4wxpUnsFpGSHH+ONEORqkA5Tl4ObejH2B3bDOMWPa8RZnpq/CZPW8YM6xhnHCL1sScQKhXHkGzFJDjkRBjdfpt1E5ET3kXwHWb2iKExCR1RmK8N0KloUFAfZuOZR8oObFeUoUAq3kpfT5WredKBCqZDSH0XEfg7XlOkP8uS192ikj4FGJ+THU8xNYlh473Kr5OsNBvI9co4fVcTmx0RrbqA0vAbrmJXTbYw9YxgYw8AYBsYw8JsYkEX5zYodlTLrBaiDMQbHGjvByk1b+befP8APfnEVm90OHrnvPpYOFvEmTyfQ/f33rr6BuFAmTgOdzh3apcgdGRX0NNi54VO3HX4c2dHmunSiTioyXiPbiCrb5ACN4Dlxc6z9YU9sR0FmHBQgINbdj4VAhmp3hrpQIF9QxtzBcV3hJCMwCX7WINCVTljdRtawkZO6rnAyUgOWKpkwlxHreycfdSzSy0ji4Q9n9H7rFZgtT5DICel43beotncRyCHtqOfI9C9JPXImozuqN53GncxOo17G0cWJ43aRxW1ad6b5GsRxgvEDMt9DGbzMJw47CZNeurMOpmRd+BU5YQ2fsuuwuTSOsNpLod7JkByc9qE6+XxIb6GAX6tScNvIvDo17WG8J6elZOhPGwSJwcm85t836XChLifGlD26G31k4ukkl7AtNri5gAnOZgJnEzV3G2ljmDjyhfMML2yQ89uJehw5LBVcOhjGI0pzjD1jGBjDwBgGxjDwmxhwwiRWjTSuTZRPjEcgReyEdSJfRpyEzKQyVs0UaelmPsk0wMmQjqajMyLtHkd7VsMrF/DcIQpOSMP1KXWUmoo5SGpkQcKAaZBoXhTFyGlex+SJFenIHB971ROZgCwzOgGPUJdJsmbSOh6yfzSfLAGdUG1eKyDTPEaGNqzLGIw8jZ9tJNF7qp725BjbDdlBsN5IExKVU1w1WbDv2p0h56QygXI1UtEvTWnuVXjNnoWc6xAOrSfqX4WJKk18RfrO5LhYnFmUZVlFXNAgbtbLvUiUEX/UlSR+TY5NG+VwmC2XvpfcpnsZnDCD9nP+nKxjKkX1wfMhDwYf1yJdK8LPy2jniEScJInwRI+CHN5UYZRUzkumOj+rEei+J0pGxIN1fL0rwSURX/kuJBnaRYIYSHUGx2s0HZS6Cak6Wp2npnxKGKaMr49g/7+bil8hb1wa9medEp/ORkQlpznFz34i3tP6qn6I04ib/UJXC2eEvBtrzoL2EJIPI0IKRIqI+JKZQIs3qebMcqRpASGLvOerPSUi0D4TVUX4oUe7rn7s+jw5QZ5mayjqk6ODIHLlBKENVYjlHbqiC6KZasY+L4oBMcCLto01jGFgDAN/rBhwcnjIWiFfhNDLUZcxb3gpTuCTC13cKLdDcEIp3h3AzsbXZICM6+AbB0dGKtOVQoqMn8ljTQLPezJblmFppspnjkusk3A68Axe3eCG4yjU2/EbLjUZi1TtY+DyYjiopVWCnMGvD8Im4bCWWY6gKiOdJDkc0aeRlnDlMIhTqMl5QM5lGuTEHyNkilxkyg/96GLcZT8i7JrCxAu/STbpeIJUc7Ljxzc+RhDpPTU5TogXLBg3R2aCHQ/eDVodHyI5gY0sIXZd8PLCR54MB5Oa3WCHY1sYw8AYBn43DIz1dmpuSuKEwoTOdjr9ddWHdHoblKOSymGpgxfvEDI3Ykews/F5r6GzZ4ipjuA3Qop2PjkpieNBqHdbBS1jaFV0plVmastUp6y+Mxq1Xtxav+755c44Dg073tVcnkMh69QJNhsDhT3SF4F8pdCMeGT5DtF5BCqP4aVDFIV+10tUZ8g5GRgP2U61JUSypmlcUWSqjOeUqV/5UaKnvkvJZARn/CPx7OM1Z4PM0Zzs+ElTB5GUROtL5JgYETrJREtcRWhktXc8/I++1XUCYiE29ULhyxUeHNLEJRMuMsVZ/ug3OLaBMQyMYWAMA78jBhQxkdFJQqlAv6kYM7+L0OmiQU5lCE20S6Gq9zT8HiKnU1dHHUQyUFlSpyGbiGNIdXa0VzmtfaUYW6PvFCcOyQ1tllMzoLUaYkV50v+fvbMAtO2o7v5vZuvRK8/jDiEQCASSQHCXAqVKKRRqFJdSpS31UoEKpZQa9MNanEJLcQuSIAlEIIS4PL96ZOvM99/n5YVAk/tCbi5JXu5+e5299+yRNWvWrPWfNeeep/oqrcBrRuTVlVr9u3WSFMObIZMuM7YDCgE54phsXDAeLWKlAXUxJpP0YIATYGi28SJTEOlt6GIC7yk++1qWPvG3TCmt/Kl/JL73jyCsidUWyEjQYv+43dzVV6XGEsIwJNQWn7G1nHLJZMy1pXdz5Q6WdCsQYpBWN39KLxm7ytNsVQYCZ1Go+4Olo+v9WJfAugTWJXALJSDXH2C16qVycgZDKiOnVDptiViiqENieitSavusRAcq3zU1yDVF1mO1JeAUyo6CiiaqLcZkpA3GGGiMtz6b02HwVPhigC0LCtthKEdoGdKqdspFjvCtDZjZ4yCM12kFGZTJLEHcohoPKRcXSANPJFm7WmJLupKlk14EWDMgN17iTynGFQ2IMV97C/UnXqFxC8ke9Nu07vtcwmZP0CpbAG2BQ92teIa2qV/1ShObjEYNJ2q/AVJ2Mu5N6kFMlaERa0iIFSgPKYml/9YanJUQD+Kur3dtXQLrErhzSmCtuba1HIFMI6G1wgEpy64NdY5ZuJxduy9jvOeaFWm0+2pWogOVrxeuYrjrO0R7vkG+tIOdWag+h3Lu2BAAABAASURBVEQuFxYpdI8coxyXVueTB30EIlPl+GwJL0AVKO7TFlgJfIVLLSZpEy4PiS+9hHzuqnVaQQbhFReRLi3Q0VZOMLUFJNdw/gr8YDdjiT3UVotFwIUugbcChIYoDVk8/z0M/velFLln5rSnkz7mDwhLrzwhPoJREwnxqUbqAGdgqGtPrUKVrpXGM1SaETjxGs8DlL7TvzZGs0/URIi8+h95jzE5I8kyqzt3+v6td2BdAusSWJfADyoBG9oxWrTJ+SMK6JQjfuWwi/jIqR/nrAd8iv+9/8fWlN53r8/zwQd8gf964Fd50bHfYWM4Vh9iUIi7+TLud6P5TukNgZHTotCefL5MKRxj/TymXlT6NLY+gvqaHSx/4fUsffAZFO969jqtIIOljz2fvf/7qwwvfD9kNd4KnPiEwBUkcpTGeJqjkXyk1bwtFrDbv8Tgw39IvTDP8F4/RvTY1ylSolERIIElqJ0CKnowVVN0RWrGt8QSdWawybSKWjBNzMZLL/e1zUF8mEAyN05zTwBFsSoTWMkAbaFBPH33g7jn611bl8AdRQLrfNzRJGBxXRr30XyBNdfKbVGeYttmywOOTbjnYZu439HRmtJ9jutzxjEhDzhqzOGdEUMX47QyD+qaZvXobywx7+XCrk9xJb7MCbR6L7UyH5sNEAaw8+MMP/87jL/+ZgK/SxGV5XWqbl4GTpGN+LKvUH38dycyc9EiRbtFXgqAmHkwQ22VGeJshDNCgdkcO/7jxczOXUTr8NPZ8tR/gLhLZo3GRluBtg9yrqYSwHRtDnwYAlVrZjbT6m9U2TZO2xq19LBx0hzkR+Fz9bcBJ6GAdQgmoFL0MuhupHfovVk/1iWwLoF1CdzVJGC98STqtZW/T7yXk+hri6SgVki9UPRklHlWosGoZLlSqH+5Yl7h56GcyijP2ZUZ7AHKNvU6ObzBsMSVMZgY74wMtKdMxZXRWlp8MTksjdHe97aiygYEgSHIQ2Lla/6EFd+iOPuN1DsuJGql6kMXbLBOK8lA23Z1r4eJHNnX/hG2f0uOskcyyMgVOfF0iIoxddjGFtey963Pon/dV/DbjiF+xnsIepvRkJNKzNBtbjV+EIQthFQ40GGocVWNaW2k9bjfw3RmCeaW6UYllcDpgcrf2d9bO01Qe0JXULUr6izDLo9JTnwq1ZnPwhgzoTt7P28t/86NMIokNYumxlaZ2lDWG8iThLAqmGyByW7d2voPxnLrfVqXwJ1dAna1HYjaIcV4iSBq01kuGe+VUylnaZkRe1W5MfsMqzE3fVWW1Z2uxpka42XYl3cxXN6DVTTF+Bov0LW6yg/+0pacyJYUfhPBsMDs/BIBY5oISFIX2horyeOW0pZZ+H8vJZw7h+VN23A/+j7oTK9aQM6lqJFJe5zwDDpP/X8s3e9H2WvabHIxXoj5YKbYzTOOezgBv2ikedS/O9ET/47pR/8ZkZnhrn4Y28aMh9hyJ5G2bjNFRXtcRbr721Bcc1cXz3r/1yVwUErggMDEGIMxN0+jxSkirfTyLfej+1Nvpv/Mf6R66K/TjafpBMmaC00Rf6zVmipwlON5qtEcYeDFsxdgcWve/p2+AddXZCmXzIwiTwXj7VcKqHSwEYwlT4KK1MPeD7yc6NsfIB51SZ/4BuIj7sEoba+6+2MzILUxiYCkE0Dibg9k40+/h94vXUzwyx+n9+wvHdTUftYXmP25T9H92Y/Qed5X6Lzw05iHv4hsaqNkuyC6a5+1H8DuHcz/9WkMP/xCNsUBgyJj7+tOZ/E9f3zXFs5679clcJBKwK62X71uTmsegkN/ivl7HUt63odJTngq3ONpLA2XBRDMinSg9oWJvifL90dta/XAO0sYRgSKmjSRkyQIcdpUaEAL68fKEvAWj8FWezCS5Qht5ZUVsaIlVbqBJlS+9D+/Q/HVf8EkAdGP/BNTd38ycbWMo2K1R4cuwiRQGm39lVoZCySFEG/dTHXIydjDD24qjjmd4Ih7ER1+b6pNp0B7M63akVYlPlx9RIo7+VEZ6ceRx9E67EE45yjaEaNMC55sgakH/uydvHfr7K9LYF0CNyUBuaKbSr7laUW1iE1j6jzEXnER2z/xAXbvGpAccU/SxE0cW+Pcbo5ueUvfzWk8k3qblKZeVxklxA0UwXqHcQZXKhOr7l7TxEFNVbCbJO5QNXv3ZaDoV6o9fCFN16EngMcX/oPBF15DX1KoHvm71Gc8BQqtYkkFKW4L+ZaUfp7m/1HySYvAJphKOuVGhHUKpjyo6P/0x0mc0lcfxNoOdZPv23hFjnxgmWt+bI279pHWI7Qpi3nEKxlWbXwx5tBiJ8mJT6I89pF3beGs935dAgepBFbtWWK/hUVFKpJwB1OzD+aQF/wDM0cljL7+QZJibaXWgBIjlGKwNwAVYwzeBRgTYC3rx4Ek0ISVmi/AJjGlDYizAbY1A3Gf+px/Zfl/XyIAUmFP+XXih72SyBQUaQcXSriKVLHKI9M4hcEMxocYFCWwOWU4xch2GIYoLT6oKbYCYAyp67HAtSeIBPBNpPuaWbvGE4g7waH5HAqbJluPYPbUn8GWbeYkn+i0F+LqOwH/6yyuS2BdAj+wBORdfuAy31PAmyEzORQmZByMya78LIP3P5fsirMh6H1P3rV4sHJmNjDgoJIj0+KTSlETK1RiWDfsB5K5YwZXFNgAgrDStkpJ6APqqz/D4qdfjTUjgrv9KOlP/DlR7bGKpETWkEvg3jRRqQO1sPL7VOthI7Bjmh/Uw4CJ1b6nLZ7ak7Rmu+jgpbGiAJaeon0Rpiq0rdZQxdiXDG3EXf6oQ7BDXF4TP/hVjGLHeNv9iI95NEkwuMuLZ10A6xI4GCWwamAyjAyLoSGJZmDxKpLP/Cfmui9oRR1RRY1DWRuxNdESWSy8jPkElcike6+gr2meGodZC6msXftr06sffq3GhghTEg6stk48vtum2HE+uz7/D8R7d+C2PpHO018viLdAYEswkqv3pIXGt7lnlYe3qiCmClIqEylyokdFwYhjnJ69XPbBTIkdUEuOWRBqvrRwLgYBw5Zt02m+QCVx3JXPMowopBtxPAW9jbhTf56tD3wOlWwO0o27smzW+74ugYNVAna1HetUAc0PoTH3RdyF72Nhc4eA42h+g8I2K+Bb0IAx5oZcxnz3fpIoJ9jsy3vV2sAN27yuIq3ka/ShlX6bBpA0/+NtIicXuopSRj6wKm1iojLBVhUmsgr9jgkUMg9toJV/QFw3zi+mUFV12CMPcsGbFLRKS4hwdkyz31+qjsQERNWYOBT4KVUgd8RqxDrkTFN8lBNphW8IKeVQrbY5PJlqKemMx02VRIWDUZesbWk1UR09iikaHn2kSEUZ4lXO+IzANnwUNF+Vscpbu4YXT88llGWLFmM5bvEQBpjhmND26RahjDiMAk/DommAhPJXqq9hoOl3E5lIfJdcfXFBl45dZKT+RYljFMaUC9cSfuSP2HTV1xmceAqtZ79dMpki8T11NMSbQATEEGj7RXerOitjaYY4UC1hVWOa+Lxz6KTWeE5eNhkOUrI+pvGxTf8lAgKrT18LnBRgRNzORwlOE68UNMWVNKxVYklJuCyjuV9LCgTawmae6FpKSL3H/QXVvZ6FDSqpRiRQZya0VjzglzSLZRLIoZjDN3JgRDMxG7lIFOvnugTWJXAbS6Axg6uqMvNjSCzj77yN/EtvolMNBSEuo2vkOJsJvKraV1/YRSPGqSM3oWxJimvHjKsBRZUximV1gyX6csjT+TyMO1TJshy+3pmcumqT1gkmHFI2Rrl1BHMKKQeJwfdmGFUFdSmDFQUsulBQIaKKW0QCNgEhPt7CYjDFXL8v4x6SxQlJdxGTj1gWiBinIVUSCBCMKSvLoDWgshFhErPLLRBEAnmBwdIhMj31oWB3uIhPKjLfEeyLWSorqpmNDIudLKg/3WJM27VpV7nAVx9jjDgBkmUGvqQM1UezyHSaUGd7yeqIKJJcyhFRp43f/h3KHV9h75aj2fyIvySMIoy2xVSRKtEpgGAar6RbY/SxyjMkx7shXnrkQksTOWh+Q6UBVbEdqVl/UFNOLGdniag0b5zcnqO2sSih1Dtu70PzoxYPpuHFZphgROAKMoHtPE0JpVNrSdYFWGlwc41MRNIQCYEPMYosrWXbTd2enkB5TS2AX8SzLCiipRkGigZbGsmwfqxLYF0Ct1wCtyinvUW5VsiUasVe1F2qKiZJW+TtaTnsFsb2CG24QskfzqvGeIR1SjyuCBSRCJiipX/tMCQOLD0ZukFRkhUx/XjMVNUj1rLQmE3K5Rl5S2TaIEe/PLiOTnIohfWiXYqQRBPqD5ZJXYsZGa1OMcArbyEgE4930RPACIuaqMhUZogtCmITCnRYmnJWy8C2s3TLPsjQTilEEo1DojKl6w2dylC5ZTmtmlaRYnyLMKiotNJuK1oVqB9W/AfRDN3IMHCb6TBk3I8Z2RFWzqRwELqu2uiQ5KG6UsgNQiyDbwyUeSFw0iPPM/F3FXlHdZ35O9gjH4SJQvYt4/mew+ipIV1WdVZ1QhB0VId0BiN5QqreehfgXIqXWzqYKQ6WcJRUhcFUNbF0IfeQSSLGFvq8fc9K8ziiVqQRnE8E6hFoiolaLeJ8r3iP1pS8qVV/RXP1RpE0zT0X7Etz0mLH2raPMzAZF2RDFpgWdIyQLDR3NGi6Wz/XJbAugdtaAna1FRbjEVMtSxJryo4z/ECTVxN5eVTLmKSrrX7V5TMZMQUYiP0Y0y4pRmNFQjLGiZ/c764KyqRD0U/I65ZA1QK5IiC12YkwAmHQkv1ZJDriTKZmt9HOrsUOCqbkSEg3sP2ep5InOTYdsOQrMjciSg2kNb5whJJDWFi6tq26DF5gLXYdgaSK/LBHkcQ5y6ZNHeRaB1YMtCJdkgHemnbY5RYVkUkYJS2GSULURDdcLKtYUAQjhizQLQcCE0vM+JpdqiEK5xiYWts7uUDRBiITkoufAqjSOcbhPFUnZm9gSRQ9CcqxeAgYqd7EjanaEd2H/xaduz8JBttV6ntVxBiDMUbpt80ZMgRfTuy/4lcYK97lqJs0Y9SO93p/8FJVdjRPNKZxgA8jMCXSxgkFBNzeR4DGwJVMhoKQ5rsvjS6NQICyi5WuriUZYwSurdo3E7KK3n0PrXH7XvajjjQ+ZoSPpxFSJ6xHWEVKq6jF+nEXl8B699dEAna1tSaypcNiQQ55DtffQnX4A6g7NXGnopLTX239qy1fuDbeJVQbTia+5+Nx1suYxlRbHkpy6Kly9n1m6oqgWIQcAmuxbqMARYmlhct20TIwOvoniI+5J2UTGdpwD6pBzaB3Ekfc83mYKiIepVq/ycm0ZrSyLChyR33vX8Q/7CUEpz6B+ogHU4Vb2eFTXD6m2W5xj/ptTDJFylj/5KDlpOLQE8pBlQI5RtGEcaAtJruErebxfpHEiEYVfUUUTO9QTH8jg9hSbXo4HsWjAAAQAElEQVQIW+/zs4qGWPWpomMMw3I7Y0VrWnh6S7n6ZGn7LfSzUJGJkMznFM4oWhJQCehEBbQP+VHq45+ksbsKeQK16UUSgKTBhLjh8A1ouOHp1t2MBNjEmVxwQewzfJFRK3LkgwQFgsRCfXCTQHDohnJ2A3KJcEgEzmGkk6WidUq6fU9XCazH0gFHcPlZ8NHfJf7fl2A++KuMP/QHjP7rV9eUxh/8dRoa/devTa7N/X4afujX17TtSd8+9BKyD/0G+adfjZk/n5HmVRnEmgqWYeVu37FZb31dAgepBFYNTEptYdDdSuW0hpo6k00/9m/MT22A0Zg0bN/uYusoChLIAVfdk0mOfIr4GRHK46Wzj6B7/IPZuLQkxw4L01tob+1gxrUcYobddixsbFHMHEorh8rOshxY/DE/SvSQ34INhxEFM8TjReY6G3BT20iSvdoqWVCkpcLkCVPHP5vR0jX4iz+G23MeHd13bYDfcAj5xuMJ5y7Ttk+NPC9By9GiJDNboR4wCgRA2odhNp+gdqbxpeDFxpOgdwQjgR8zjgi3PY/gtNfRDXu47Rcy/tqbCbTC22M2Yrao/pktjNttoqHHdjfrvk85m7JoRvSGyzKuHVzaJi/kDjVW8kEE7RmF7RPCbImxUKc36rNh3+H3XW7LzxaGRPWa0lENC2wkIKk2g9GQRKCQuTkOZspH11EM1celnSRLV9GpMkXDUqqgLblojG5LYd+Kupr/p6iVWOY//ufsftMT2PvJP2b40b+j89nXMvzSn1F+4e/WlPLPv4bsrNeQn/Vass+9ZkLNfZNeKn2t22+d9XryL/4F2cf/kuv+7nFEX/tXQh/SgJMpa2+FRO/QRdaZW5fAHUICq55ZVRXKiVk2VdDOcryZpjUe0tWkXdRq/fbuZaSIg2OIrccgB160e1RxBFFCXu5mWRGH8J4vE4h4Kvb43yA/4iRty2wiPvaBJNOPoXPqC8kC6ORDWi5SNGgaDjuR9qZjSYvtcvQPo3+vn6R37xcRn/iT1EsQdqYIGxCzsJO230u0NCewM0cdd0lPeS71iY8hO/Vn6G05kTxv0Xm0wMXsfeWgPMnD/4Zkg3hITqFz8jOY2fxkprc8Ru3dj/Zhj8Ae8miqM59NtalLtOlo7NYW2bajKI56MK2HPJ/AHMWmU19AsPlUygf8Nq0jTqGMj4HH/gPdM55PfK9fJjzzxcSmh/fLCs5XGBMIFFiSJGBxcJn6b7Rq34DTFovFKE6iZ3Rcf9EdwhKg1SOrPHLVsWgNC1GK6/Zh8QKWPvBStv/1SZSvO5qFf7r3QU3RX96X0Rseza5/fAR7X6u+/utDyc9+o7YLd0mykoc+b8/TKHI3+NzryT77F/TtiGDDDMP+DNXmLQLIU9DurimZ1iy2LepcT70N0JlR2oYJrXX7+fRm9voUO7OVrVzHwntfirv0E2g5AcXe23No1ttel8BBKwG72p4l7WYLYp6BabO708EHS3LGHca1I2wr1LDaBlZZfj5oMbIJaZAQdjbTOuGpdE98Cp1D7qZtDsPi8T/JVD8iOvddLBIIYDydNLuSved9BnvNlzHb7ke87WSqOiNxu6mvuBh/1ee4+orPEpiI3F+O+erryC76BPURp6v/PbJqQB5ALb9ijnwinPp0og0nUEV3Iz3sVHpffiPhJ95EPi6oW7W2jhLwngVt4USdShGdK+id9CKWl89h11f/kuH2z5Lt/gLDy/5L9xeTHvFYbFVgrnwf2dXfwHzzPLphf8JjfsgppFMJi199G72P/g3TJ/0KZTemmm4xPO/VLH/2bcxsfCLGO+q2+lSMCIIecViQ5TXt1jbwS+RxQbuI/o/0nSBJQ16m2eD+z/sfNCFVdKhdeKbU//iqL7Dzn59PeNbfstlfxZ7SK4K156Cm0i7i5y4mVOSkE+TEl55D+e4XMPjon+GLpR9UnLd5fjMG9+V/Y8YtMIxmKQcV03bI0sJeNrpculusKbl6kdovYRhMqEH+xi3j3dIk3boV2r8N3hXDRY4LKob5HAu2z+x4wOCr/0QiSdexQJKu6+e6BNYlcNtKwK62OiunYtrTDKMRbZkOWxiycI46mSYoV139atkTeBiyaWxY1D+3cD7hV9/D0tffyfA7X6TlAjb0tjBOYpKtd6c1/3HmL/wv6o33YfPpL8IcfiI2L1lMHIGMHHWsLZd5qmALzV/PuNBqe2YHo9wLiBQEbKIXLdF1LTpuRF1HcNG/kX3lgwwv/yZTvaNYDi5nScutsriMJN9OVI2p0j5LRc7GWmUWS5bbR2GmQur56wgTOQaF+jtbHo5VpCPaupH+ckadGubSowiUIXLKI0kVrsPUzGGUw2+SaOsn93upx4u00iNwi9cSujax2UnzVz7V5g7pPApJW8ZBTcoyRtsHozyEyhPZGOyQ7/8eicVMIiiWAGUQqfEJQLnpq7CFoEwpKnDK0tTnVSoXEGmuBF3K2GCqEcVHfgM/Pp+i32VcTNMKSoz4OJipkU8dhwStnuRTUXfamPYU43P/E875W7wrJC0JTp+N7HSZnPvu96VPEm7jj6b+Cc19Azt3Pnm7hS3GpMZR1JYwjtnHmdHorx1ZjX9AhPfaAhWB9PN6sj5c07addN1rUZPZkJZWGqGvGXag3n0ppswIfEYjI5w0WeRrN3lu0vYT68e6BG5HCeybozXe5XjmKMVLJb2l+U9Caz3cQU+7Wr4yOV8n5xrLWHXGOyj7hxJFUzSrPVPe/j13dhO7m4HobMMJUCz6IaVsW7t1KJn2zsfXfhOb7WH71V8kuuoChrvOoX/ssxjUWrGf919yGNvo2nnC6BDmmSEVCmgnh7C3tw1fheTJFNqFEAgbUMhY72pvZDTSfVHhe33J414MogHtqZrl8QX0y5NIZo4mOvJJDHsnE0l+xcISvU0z7N10BukxD8RnCwSXX0f/6LvJ5h1CsvnB2FOfS3ntx1g6/xOY2RNIw0U2jr361CZswzCeIkgSFq/9MsWmR5D2JPsjHyjQdA3xcDe+cyjIyPswIG9tpR6VLE4JPNoOtiwU4fIEdkQUy8gGMVU+ZmQ2gbZzViRnYAUK8TLiEcbFWFNgNEEQKLFG5eo5kLGfKOH8Lhb3XksDAENFY3xdygN4ZT24KZKTbcg1v0dTVTj1PZScfL6H+SvPnfT/+jl6u168xqxhwBiNW3NzFyFjK4bS7zgsFA21+DAmGGluDCuWghRjDN4aKilxFVgqPdc3oruImNa7eQeVQKR52ywIDbLpriXrAt6EZGGkBekdlGmxZUWrOlM5scBlxGFLjsdT7/kOJtfklTTakZYXq6p99YVbjGknKfHStymu+BSdJKYTgdv5aaK9l8K1/0Uxl7Lpob9EcOzT2No6jMVvvpZONsuGR76EaucXKfcsk+/+HIF3zG2/StGP/+Xo408j9nvhsg/LeSSEAjfxZf9D41RacYSNU8wlH6SnrZH+A36F6qQn4OcvZnju20mPfBz10cdir3wTo2qB6muvITnkp2gdd0/q7/wnrSBi/oI/0Yr0BPqP+AVoVUSf/lu60w+g+8Bfw3z7c+zNHIvb/3MCKKp7PYlozydh50XEw4txF3+e/H4/TXb4KVQXvwszuhb/rfdA4QjLEnvRewQQrISwpOBISFzn1GGKDYyiPANkbTWeljSK0aBKkaFJ+37yBhnlakVCx9JHfouFL/0DhVF9WAGV3YRKN2ZWn47E1+QL26kXdtAy9UTO+ErvDv5TXZcsDM7t66ukQxiUikxUjHdfIt3ykxf7gcHk4Yf40bTb0P4mb3y/P+1gvgahxsbWGh8taGTkbW007xPaiup1x9dQlvPU1QLWLRNoe8nWi6BnhSiZUNU8rxPrcpBe/PD1wIwW1K6THTGEvkWqrdlwvCArDO1m0XkHnbx2tXyNjBxTqrAmQxb2XkD+/udoG/hqqhbM22i11a+6fFkMSFxEfM2nGZz/LwS+TVlbFr4jh33p2bRNBue+isEn/4Xd33wNbnkRs+dS/Hl/xa4vvZ5dH32FBrCm/vYb5dD/i2kzx/LXX834ws/g579E8fW3McpkuAa7tGXzZg38ErJImAaRfuWfmPvKvxOc/X7shR9kOghwV78H+/X3UnzyD8k+8hridkBv/uvMvf8lJN/8d/Z+5E8Z7b6ctL2MP+uv4GN/RXHluexa/DxLX/xD6i/9Lkuf+hX644i+30nyoRfT+saHqPaczfDCD2PGA4IL30J57oeY/sKfEF5xPoVfwJ3/zwKMFU1Ewn7j73GupD12UIu0wmv4LWV4Y20dlFohCpkoavMB3HWXTKi+7tu47bq/nibPeud3XMRKZK76AslVXyF69wvIXv8ARXz+k5yUWlLCjibtG2MIqpzY5kSaMk5e2lhLLdDLQX5Ursar/43IbZBQemREPJ3U05JuGm0RKOEOJQVjjDDqPrpDMbYGzJTaqo6txkjTJIxaRNLTUqtPbzzl+19E8dr7U/71AyZU/c1pFH/zgAk1ac3z8O9PY53WZXB76cDSv96fpX85hfFfHMryaw4l/5vjKN7981qgyk+Zeg1mzG1TpV1tNakcXF0FVK6HFheE28+j9i0MlrQquN2PsE8eO6IoQLaeInBUSZukiWjYAtsKMNFhuJahF27R6ke+sjNNVsRM24xuWLOzDAhTQxBYlpNpoqBH7kYsmBYENZ32DK2klLOHrD2r/juCOCAIHd3xAoXZy8DPMiBUqL7NduYx2zr00zZLi47run1as1NqO6ATD7Bhm+b3PRbDDoPOeLIaS2e6qEpsfATL8Sy5/i3gBQDVPwm+aG8mqpcJtASPuynj8Ziy1cYkXbw15DZk8ou16n8hpOzyDJ9sQhqq8J7HVI6iiukHiUbOkGkPcvixP2fpH+/D4hvuPbk29/tp+Y2nTNIW3vBAVqLBvz+ccscnyDbPsDwvYPOOn8O+8UlUZ7+HaqmmkqbQtGi9xshIjyxF46U1Xq4OONiP5nd1Gh0yxuNsIGASaBxCddtKKoEwidf97Xfe1SIk3y9p70IC28Faq9lW42p0LRRxzBkO5hjtvPQGGu74DuMdl05opOs6Xcq6DG5fGXClFtnNT0kMrmM43M5472WU492YsIPz6fer+x3m2a6WEyNHRh1SO0vHL+M6m7BJn0hOuKUtntXWv9rytnQCBSUD2nLAEXXeOPoSGwaMfMgSJUvVEnXtFUlZJEiXKaKKIpkn1sp9OoqJRo3D1yCWyI8PmJKvCIxlJkqpfIJzFaNiGVodKoGYvK4Z50NcGDBqy/nHTr7H0+hB2ACiqiCtHEM5oyQO2VzkWEV2fBHTjhOF8gtCld8onmITM2r1yBZLSptgJOPZci/GTJMo8oC37BX4iBeWcF2BkNhQDsfE/RalIjmljaiCDibaIIM6pgrHAiQzWB8KJHmMlaUNrPrg8C6WuK3AjVO/oFzeSZTXxIWbXMOsuuG6/z7KClaibBRRSU5JuUi3yGgmRHHl56i+ZKYZdwAAEABJREFU+rfa9vsWQRBId2C/A6wJ8drKQkCliZyIoYP6dJHVONQ4X2PVU6u+O4HISlE9rzmlpDvMaYyR3pkb+PHe33B/sN5ENtAixGKINZ8qytSSyj54jVf8+D9i6pn/PqH+z76ZG+hZ/07vZ99E/5lvZvbpb1qndRncbjrQeeZH6T71P9nw42+he6+fIZTfSuQTZHCl03fc+WtXa1B2y4jayGGDRca2ZLiwW1XuxgQF243X/e17JianG/U0DmMCM6CrQUlMAGZZYEGOvpyir6hJ26XkgVZB4ylmaBFWMF+3WS4qYjn+cRji5dyNgFiWDxjVMcNsTFQNBRZqKkmyZQzT5ZiwFRNHnqDMGLkFfOiI6nlMWeCq7ap/imS5oC4C+q5FGdXsrjyLvUSRmoTeYpelFEpvKOsWnXpAL+5M+CWfR1iF9mCIVXuh6u5kA1oCF3Zcq61aUYiQlp8jFGiy2Tx5UJKMlogrB1hsXeJiS6K6nBygMQEYKyyQkdcOP4FwAd0HPo/gEb81ofCRv01DzXNz3U/JI3+NlSh6wq+SpluJFjxO/bHHnUnnGe+l++wPkxx9b5pIgaE5PJWWo95ESgvw2lJK7gD603C2ptREh0SRcxhFH636HIahRqCWHPyk6f0AwBijsWFCkxe348d+nm5HFn4oTdcuw2j7xsluRIEn0LXW6JSDHHvYQ4ju8wyCk58+IXuvn8beu7l/BuG9fxYrRxDc+2dYp3UZ3F46YO/9COKTHw2n/DTVEWew7GOGhBibyb4Mfihz6NY0Ind6E8V+gKTNWjWlSyVB/56Ej/k7epuOVih+lkB9nmpW9D9AXWuRdSyQ4eTkmi2OKLSMS8uSQhdlEMtB5wQaJpeXJIqshFq72sgwzncrOmG0RTMLQUWtqELmHd6PyPUvVCSkFY4EECwuaCGPC3L04zrBqJ5RVWFlxCpabKy6yN8QmRlM0cdGIYvxkFHgCNo9BookILATTBk2Lu/BRSV7uznd0uBiAQWzJDAzjXcSqMux8QxXa1up0PZPZYaMqxEbgh4jm6sPCUvxFCaoGWSBeI9phx2ol4lsQFp3xWuXIkg1RiOCMFa9sRyiTK00IREaKwJUPiC0hvCBLyR57B9NKH7MH5I85o9orjem6DF/SvSYm6f+mb9HvfG+ZEecTvwT/0H3Zz+IP+VHqdod8iZCI7nKF6s9aDyutWJEt64ouCsAE+skax9ofAyBgKsvc41JKU30mNBzex/GmJtlwZibf3ezhe5kL8KwpG3HaFpLPx1e0c3ctoi1WGlr4WGcxwjMu7rWuDnNNTeZT0Ygm7rCCXCuk1uXw+2kBwMtRI0Wr0We09eiecNgTFrJxvoWQ3p32NkoDlfHW2kSOTmozLH0jn0cYznQltHea3ujlLFaXeW3oLSTcI0iCjRNxY5KXq4SDxoLam1XRM33KYxempSyTAjjmoSxnIBARYRQY4QX8BirrHUtInKMDE8i8FJVe2RklMl6eoo2VFTsy6E0QqyMEs0h8BIWCdaOGLU8XZfgy5gmajSOMkKXUpkxPilwdUTiIqz48fWC+Emoy5L2OKLSNo70VzV7ArXfrEpbKou2X0oT4IzFm4zN41T1LGNI5NAiBuqjUAZVmNPVVpVXvjiIcQxpAFBHUZexoiaZIjOxUFLghiqXUIh3F43IXMWMHGStKI2rlBolAmw1jBawvsLIyDaE8lkBiYaaZ1+VE2PsxfTNEcUI95S/p/PLH6Fzr8dL1p5a9YVqO7LgPZKT9EdjhXpu3TKhz9WdNmP1A22NGXHjBC59YEGRqKEfk5lQwDIBphlIPlkk+eSGdtWSrHNQ73NFoaqwxiuyVYQzeDem1tadcTPUkmNpIjouolC+wga08hZG45QHGdR9TeCQUVRJBinJOKGilvxD4tJj5axijX8pIBXYikiy8WSUGqcl8YhLVC7E1WOCwBC7AIv40tZbk6/ZCjCSZeBrGjDoaksZx/ggIKg9ygaVkR4gngyNLjSkG42HvyGNAx3iUaKY5HJ4gUEmBBXNfzI5eXETH8aY72nDGDPJ1fDQ0OThFnw0snFFrD7VuFByrZAcDC31PZPeiguQzEONWxRUBLZkMja6j7yhylNiGzKSvHMrmYYJpXRyIRoT1sGka4WpKcIxwyCkKeNqg3ZcwEdYpTtFPU0jUAHAZhwqH5OlLQKn8WDlI3QtlkixyYjGjIstaeNYdRd4ZzROAV7tGvG4nzABDU2edW8OYrKas4gqkXW1dN5RVgGNbayrEHN9363ks06h7MZ36Ychj54xOGluLNvS2PmRFrW15hhK73DHPexqWTN+mUhRgJqSfLiXniaplWENzAKBjOxq6z9QeSfni6IWtnHE2soIfIswbFOrbSueDlT+rv7eWEvHzTAv9R0tw1SaaItqCHKsVaAIiwmkw4YmnzEGPeCR2ig9sBFW5Vcik7Rod/oESaKyAc3ROOTJVYCmua5EQSpWlM97OQA5f5fXdOjSF6oJwgX6ox1sMhuIRmOYabGbeVo1ckyWdlxBWdPubhGwHIA1tKMOabmTyHgiGdK9domewGToPMN0EWe3YQKLDXayKMfYVfnaLzHudci0BdZRmeY7O3OhIbNdEm8ZjzxtM0NWTjNbVPRMgq9HeBmAMtlCobSBbVE0uimQ4m0Ha0NC3a/U98k7Y66/GIneTO6x11/3Pa38aT1VjcBXjhUwEmckplCZDAlB17U986IPvQF51CIdeoI8o05Ddue5xqIrcBHhw1mqoIISFoqNYGaYEpjJBVx6aSW5LhNnXaaCEj9aIAr7HDLcQKDncR6zKWjRWe7QXx7jGeE0RnkRMo7Hkr3k3tsoMDyUvC27QwkjWGJmkFGGMQc6cg8t4ykFXpd8gonFr5dMww5lome9M3dhopqTLkuXrCRpK1xgCGKDDwrMgcXL+rEugZuSQKNON5V+i9NM0RhJB3aMa0/hTY9lpqmsqjbydKzt4fxYbQUy2hEUjoBELjagkPHAlKwfB5BAbgntCCME0Gol1OPttHxC5QutgQImhzG6NOPZPFvJ2kyIW+IgTSBDJQNuQ9UBRlejNI+OW1C+lreqqTFBRKz8VhGOuE5AkaGBhndnO2Ck0GQkY1guLpP2BBCKDXrtWDZThKGl+U8AB+USlaIvQ9/hGgGl9riFD3JiMVIpkjYqhzjTJh3NYQrxNoBOf4AtegIfNfjd9OI+dWkIpVd9RcTEDlW1zHSv4lqb0hbA2Ru2iJcXqdJY/OYExTJtX5JGI3yVi9ROFak+S6Fq1dLKZ6PH1+e4IVLh/PUpB75kAnWhmotDj/eSpIpmJpb77orMgStYZY52OKIQmGz7GcpjziC730+QpkewQcNSuSVaVayI3RwLnYJ4XHLYSU8ievDTGWdDys4suxSx6tiEJLXs8SMU3CRq+mEHLKkfnc6QbDhgsOlEyof/moBOD1ozkOa0hzFtRU+m6mXp+KFE5MyOx4TVFF5jlS5XB+ydt07tSWh1JP0wqDoBmg5+vIj59georvnailRe/WUOatpzKcV1F+F3XIDf8Q3cNefirvoSXPpF/OL2A8p3PcO6BG5KAjIPN5X8A6QljizSCsJZWgIjfv7b2GWtarTCsT79ASq6dVkj2daqVjfkSE1qMDJaVsa4xhNoNXvrar3rlOrUAWObY/MBhmm2b/8q9eWfJ4w6TH4gCslW1DjFhvgBD+8NQhU0Vw0NzWGlJ0rFmOazSbl5quuawNSYwGKb0LzKOpOR5wVV5zBMFNPOdov/itQkhNmAJIY6nmFDvRfKiOqQbczMHE0cWwGNnWwQyCmiQE5Odbe2kCVHsPUBP08v2cAgytmgf77XZjxskwcBee8QCulXIhmNA898HJAyhRntwbYOJ4sPpVXu1VbhkE4gx9dq0YCbopghsJGc4DTeOGwYYwRcGp31SEPNgfu/XzI3ln1z39D+dytdYxvgJxlijUGLQE2GetYTDR+6XdNzSYKY0paUPe1PSE77EbKFq+GMv8Afcv/JlpgT2BBCZHqUMadIyK7WoTCoSWxKuLiTjgBos108yJaYqWYZKWLhxgsUAhmYMW3fZ6FyBKNraX/7fwRjlzHLO9RXL0AxZJzkLIxzMgHI5gurrVZbeZYYFWOGs/0D9j1sogAO6WpIO6hw2r6sxWcwd8nk9yBG//JAVqLxvz6Ig5mW/vVxLPzDgxi97j5kr38gw396KKN/fghz//ZExh//TdaPdQncGgnYW1PoxmUsAc2eeJrL3NkZogf+LMkjn4U96l7aHy5unHVN7q2cTEAspzWCyDEuC0KfEckgB4qesH6sKAFrC5ztUkRjYiGHqfGQ0Vf+Hsbz1FF6Q1ljzOS+cYg3pkniSh8q55v3zVVe0Zh99dRe1r5JPxD5mDB0FLWAiOLq3hrKeISPE6aPfTq9+7yCwcN/l/Ckn6XNMkVY4ordpMU8y/K8Qwr8EU9jLm3hVUdXQMks7GKoqEMd99i7tMDG+/4m2c5vM8gdbQGWvW6PAM1I8hDAiOYIRyOiDMa2Juq1dL8gELILYQ6SLWfQPeKBJGVNx3gqShYLj0sLxqEnGS0y0vZFuTAmZEyDoSPx2QAuouhAvUcekeYwxujWNLeTqzH77icJK3xYRWuE0xl6q3G2oOewWCAsFon8cIWSt82rqbjFQhaQDLV6vuJcOl/5IqPd19I6bAt5MQX3+Sk23PfZTN3zRSQmIVm4nN4JT6E+9QV0NK5pPItTxCU69fnE93wuG05/BuX0YXD6b5KqT9lwDvvAZxIffi/Ghx0HSUrrqCfRPvnFVA/+PaaOfCqhq5g6+eepH/t3LJ/4Y9ipY0kEcsJsiZs79qeX0hOnkZPgpD8OUyG5FQK4A8rlOYEofwDSOA0OXooHS3TLklZR4zKoXIdUi524UAQsntovxvXrugR+IAnYHyj3TWQuMq1sTJu4voy5C96Bn7o34dRJ0AplhN1NlLhtk+RLCX2AkdOpbUwR9XVfa6Xq5aDC27axg7C2zDgqD669ldDspY3BXf01hgInLtRKXwJutgCarhtjMMY0t7ecvKcp0ZCd3O0reuP7fSk3/Wnlya3W/F5Rm1p11QIbtRy+MzHpIQ+jvfsTRJ9+HfHdnka29Rjs2FNuPpHo8DMZRbNsqCxLl76NztCTlpuY2zgjp3gGrenjcaMljjzkIVRHbsOGtRzP1Sy4FvVhjyPfeAJBOCDOOwyThPaWh9Peehq75/bSn74P9vDHU/YOY3nvJ7n60v8m6jhG4Sy+fzzTvbtLll2mx/OUW0/CbjqBmRMeRrjhKLLMUtqKUADLN1/+uOlufzdVfd7/0ADC5n7/df9983xz5ATsArXXlgytEEoRxIrwTFPF0ziSpoo1pTJ39IOavWovPP6RzDzqJcyecAr5xR/HHPNTsPU4dn/5v5ibOpmpU59MWUfUueR24dsZFocxPvUnMeK//51PMTzn71nceCZu+hj6diudQ08mCU9h87bHEMSbATsAABAASURBVO7YRXGPn1YcaivjE5/GcPtHlf/NFCc+nfSwDcTb7gnR1VSXvJNgeJ1kkBNJHgfqfOkCotiAxitzIVEIHTePnz6c6PF/QfiUV92lKX7sbxA87pX4J74KnvzHhI99BfnhJ1NIXpUVUjmQgNffr0vgJiRgbyLtB0rKtdIedmry6hIGH34p2X/9Dva9ryK+6EukycYfqK5bk7kyNRgHMuBZuoX+ofehsTdOofcqNKwfK0vABS2Jb0g4LBjJaS0f/hRobWXv199FePH/4hthSrbIjX2X9tWp4MO+mxU+G4fZ/Llkc71xNmNu2dgYG1LXAjeBJY68tl9EJVr4V+RRzNJUm3LqBJbzIX5UMJ55BNN3+0lIp9lw5h8w30nYdsafEfVLBkc/mfSpH8BuuQf+zOfjDzuD+eWALE0YTvdIo2NIH/obbJmaonfiLxPf97G4IGXLj38Me7czqBWJ23b3l5Dc88cYbpjV9tDdaW/7WTaf8grm04cz8+yPkmy6J9Hpz8eecKba3kr+wFfgNt4be8aryI88U/AgpWhZIsk60TYFBzr8vgw3ll9zPyEDk6vG5+aulYp7nMY4x4p/u/Bt3J4rCJ2nINTbtT1dq0dWGIGAEcWuy1j65v+wePbbcPd7Cb1txzLux3SOe6Q6Mq9tkqsJ45J89/nkC9vp7f0KHUWpKpezeMLjmHrQs6k7m5iZhtGlZ1M14HPbPcjmP6nxN8wujgk3HslsOE/rivNJR7twu6+h2vB42SdPcNHHSBdzvLodDjNaUXTAzidYAfcKY0uMsbiJPtaY/iG0HvRSWg/+jbs0xQ//I5KH/wHJQ36P9kNfSf/MFxHNnkyg7bu4lqAPKOH1DOsS+L8SWDUw6VpLqD3cftFia9RhsClmuCFnEDitfhZY60OLGJwMMwrrBt3D6R1xMkYGpCxzSAOMMbcrHaj/xty+/HlnaCncPjOaI9h8KlNP/jPiY06g77vkH/kdgYKSBljIA97QFWO8ZOplsv0NaTd3I/XAXp+fCbhBVXk56Jsr8X3pAVSKmjiM6inwlSPyPVIC1bZEa+Zk0jN/n/72/544ofYZv4Qt59kzdyEtcyz94x7KYDgkb29mxmzFXvc59n74Xwmvvob+MScRzX2W9p5raJ3zUYLDf45WNWD0uXeQf/Evybc8h2DjUcyN9pBf9KcsX3cVyQlnsPS1v2H27Lez48pPULdS8bIbY+bJ9p5P9q3/VgTgY3Q23pf+7P3ZVO7Bfv4tZNftJFrey+bxXsa+mRsCXGGfAx5mXw5jjNowkwdjzOTeeLAS8EoUC6CX2uocCGD5Yg7z+b9l6S0/hz/n/9HKd0/qW8uPYHkXSdsJUHRJF65lvOdy2YvLGfeOg/GA9vbL6Z//n/CZ32JeY9BOj6fUll+kvhlzKN70iY98GZ0tinZ9+B/ZtGeZYbiN+R3vIug+FPvIhzK++DP04ligZsS8xrrsHsWwZQQoMtqthGJ0Hrbq0rY9EgujIsbMbGFXLRtxgM53tDk3Kkq8YFwrqClqw0BRqFoAxZoIU921CdmPxvw6Rf/qqsL4GuqMyEjHNYYHEO/663UJ3KQENE1vMv0WJ9YOChMw1uo1C1p05kaE9RaSYExgV139AfkI1b4Ncxl7r7D7IuakpxI8/Le1NXEM0eIcVZ4dgEZ6v3YUaVU8HGT4YizHNAZX452lKnWvfdhiPKLWO1c2fI4os9GEnyZt/32V70tbi2usPeIyG1If+zi6j/41GX2N4QP/gLy3USvrb5L/1ysxNoMqEECxMtOWyepcQXN/S0ImSAeM0EVznRAYYzDcssOanLgKMTKAuakovaUVBJQCnlmopfMlH2b8seeTbXkIVpEOG2zDDS6lM91lcP6fEn7909reCwjkTDK3SHu0TGsDZKMxRBuwcaJIwjTDTQablozyXbTTjYw0PomosB2mBEzajTNrbcbEDu+WGIWeqOwSlkMa+B36lKTISLOcfhjgbB/nr2Bx6kTp40uJ/XkU117AsGOI80NIxIs3ixzw8BlLxlBd9F/U57yJxXPkxM/7O7Jz30D51X+l+PKbViT/1bcTfOlfMCpbXfhxsl3bmbr2sxTvfQ57//ExDM55KyxeRTOmY8/kKmVVdGiAgioHZO9AGUKBi+0Wkh2XwmGKbjz8OXQOexjp+X/C8oVvIWhtozz5efDwPyHcejR+dBGRFjmRxnih3s1Acop2nENadBg+9sehfTxVsEg0rCjnd9EXoI7nltgR1ZBFtPKvEH3lKwSP+lNmTn0ho9F1mMvPF5hdZChdyrXtS6p8xV7apTkQ+wxkw9IwIqw6lK6SvpSkqiPQvVe/fOBpaBJ8ClXdXY1wGJPhNS9C4xjbRACxJhtEpJKdk40wZu9Er0oPjb/wunpKpUle6+eaSkCWW/atZLEB0XTRMNEOEgaV5ror1rTt1VSuqbWa4mComC1mMFHOQKHTemMXV2xnebCB2rRZ68MvG7AtWjaSsy+pkxnaJ/0oGx73p8SP/Uu69/+VlenUl9BdQzKnvYTpM3+Z9CG/RXDaL5Pc/1e1y3AYvaPOJD3jZUyd9lI693sxrVNeOOGj/4CX0rv/S2+4X0vemrrDx7yS8smvwzzx9/Gto2Sst1PNbKL3gBfiI43uhW/FX/gltDDU6txhtcqsnMLaSjDGr/Xwsu9LooY4TBQjCfScM65rkjRmmp0M24fjl6/Ucw9zyElMXfIhzOajyK6+FJPPMVC+roBGHi4TC7jUAiiLgSHtHIbzQ8ZlwrLUtFVaiu3fpLfldHZuNrSPeRxRfjGtpV2MpxLmgGD+GhaXx5i7PZX4kFPp3ON06miWqdjrOgWtPk2kcGAUiehPyREeyVS9RFBex3DvebTGu+kq4mOCjN3ansrEg6o9wNmnXyww/MSfMXz7L+Df+yxGb38Zg7e9iOwdL2f4Hz+/Iu34j+ew+IEXMHznc1l8y3MovvM+8q0z7JFc+otfp3jPM9nx1h+jvOgjtDScpUDQWEbLuq7G+gCs3YLXRX0N25KA8oo3sfTJf2Dqig9TXPIGFi65gsBcx8KXXk+2++PY815HNLiCbPvHBJb+VgCgJtr9QdxX3wn555k/6x+Zueo8dn3sKbiLPsHmJGTpy7/B/Cf/kswtsDm7gOVPvwTvAnZf/jqCz/8dS7s+wtL5f0Ms67x8wd8w3nEuVpHcoNjFkBZB3GX9WJ0ECmPxishVojyPaLmEsonSTZeM3YigAJ9P0QRSQpMR2EUtMir5jRrvq9U1vl76gBIICw+XfZXuW5+Av+BNmCnP3p3fIHjDYxn8158fsPztlcHeFg2XyR5GyTHM/ux/M/0j76f9jHfDtoJ2sXxbVL9iHa7V1XtH84uoRhOiKsdUMjjukHtjTnw0PORlK5J5+HNZSwof/AukD/sFklN+iujRv0pwn5+TY42wWYC9/4sIHvk8/EN/aUL7+dj/zMN+eU15a9qL7/OT9I58CK67kcInMhqFjEepheljGckBu/k9LHzqlWS7doD2+m3gFSVIIJTMtRqS8Nf4tFRGqysttQJnSOJAzwHN0mvw7Q/T27lXLsaz9MW/ZyRzt+uKd7Fnfp7pk36SePOZ4HPyS99LvXs72c6zKK46S/3zZDv+m+Lyc+ilGeEln6GQI3bXvhvzjU8ydbdH0pvaxtyX/oxsfC3pRW+hlcwSpIaB0jphh9ahjyXfcx5+++coLr0Qs3wZ2QX/Kd0TgCovZukbb6HXOlHRm6twl16ES07BPPBX2R206Mhgb+y26e68+sCyE/8+tsRbjsUefgLREafAoScQbD2JZNtJxEfcZ0XaePiJTG3eQnrsCdh7noprTWMHJaFWs3MyWnbbGWw9/mnEG4/HU8lZlCRaZBAsUfjVz9867mjFNqtIyHXaattJsjTHaPclJEEfZ1I976RevJZk/lq8i2G0REcRqiztw3Anabk8AY5UV1EP5nDFDmyRMJqeIjUL+Ll5WmGfqDRqY6AVofoaDWDvMn7pCqaGyyT9GaK931Ie9S/p0K3VDANq7IHlv55jRQnExuMrS1wZgrbRmI5xI0M80viFMS71ilhGGE1Z7a1pjFPq5ks+xFjpIOvHmkrAxYZi9jCy665gdOXXWEo3EZQF9dUfp3N32ZI1bf3WV25vfdF9JW0KuwezzJzyD9jkYoq3P5fF7R22PukNDCu3L9Mafnot88bVmLryk1V1otV0PZ7HVnMKKWbE+fyKFGkrZU2pzOXPa0yxgFNUJ/rGP1LtvYDius/gv/0O7GhIou2mtMiJsjHhWvPzffU3XyxNyppUUYdQS0vje5jBAhIa/Ue+iuRup+Iv+SrxZ15BaVuK8ntqjbksELWAwhoO7aRqK+PlZfxcs39dByiqTqW05s+Hh9/+CIO9XyHbtIl459m0rrqY0F/J7LlvZ+Ebb8af+0ZiX1Jf+k7i+SWq3Z+Dqz/PTDKF2/FRzFXnUwdDRp/8c3U3ozO9gd0XvIfB1z/A4tf/Fp+1G1fNrq++m3LnDqZsTHd8FTu/9ib2fOXfsEsj6j2fJLvqHNr1JYy+8V468TTt8QLV+Z+m7WLKXODDLWu7bhkrw93ulIzGGXsLi900w4GOOoR5pgl//J/pvvg8kueeTeflX2XmFV8kecVnab/oSytS/bKLCJ73TaJnnsvssz/NhuOfjN81oLPhTDY94Q2kP/dueNRvUQn4ZL6WuwgxvotUgjrssdqjcUiDch4nQBBMtchCqIKI1pShckPoTwtojCiSHrlNCIwy9DZQqOHSWyKXUhbTAjJDxvNzTKseU0kmozmSsIvtTKvCknlF8aruNtmBJYLEME6nCPISoj57fA8fTMkRdgVHPHEgeZoaVD/rx6okYMwAExbYYKhlQc7ILNNrx0xVBaXROHjDwFZqw+l9DCahwSXNkxOYYf1YUwnEWqwHs1u0nfzbRGoprDN6+YjhcWdi7v5YpdwxT7tatvLlks2tQwnvewLVWe8h3qPV0EX/NNkWCHvt1VZ/wPJJtkzqPEHQiD3GkxCbjgxcB58HuDq6XYmqTePginATA63ux+f+i1YRMqz9lMWz/44yk32UA0PRCt/wWoV4PTf0Q+G9kIijnozIjG4ySjl9eQvKcpFk84l0Hvp7RHIowQXvxJ/9H+RxS/mWKKzhh/FHT957vLEaT3BOPkgApa5LoiSmX++mpWs1EkBILe0cxr4l57eBVhSz1JqWg4tpCVA43UVxG19WDK2TU+vIAZckLqDY3KJMSpr/6Ko7FZJW00SB0JedowpLOp0j6Hc2MKrmKGVb22FKt9xOJQeYm2lapkNtt1DLEDs3IC8G9KZgYfebqXaG+JMeA3YH5Vn/TrjX0Es30KkL8vGYAx2Bts4SV8uZSr/FU+iaEikVbbLMgBFDK1CNjiQi7Kh8FLC49RT8j7+a7i+/mfKMZ5PMHEJuR+SqMQoSjDEYOYzY9RWRUNlVnlGVkdoKWyPZF9LtipgQN1zSvK0IQLuCAAAQAElEQVQYNrIKArLKqe2cWAuMcfMXM2ZJoLKmrFv0oxpXQa89hewsQTBmg51lXIwJFJUtTEloA4H8wURPslFEXAu42ITCjBjXV1MFOa6uKLV9V9ap2jbC1naVvVsvjtzdqI41dh2CUUU3T3BlwJLJtJUa0lm6itnJ/4AoWQW18lXSgWWagax+GAZEzd6lz9wTVCH21J8gOPaMyXwZa76kZ7xC89zeYUWzas7CTkym0N1CtcDI7uGqLozbDkufxNc/hI6nGBvKMUBmRmR2TCkjK/tG1QxI4LErUTjGriHBiMjnxFpV9EbbKQ57IN3aimJmDn0YtV+S4x2gWY0JRmCH+/iJsn3XNeSt6Xcch2TFHqyzuMJTGY+XAw+10skGi3DCj2BOew4DAdDyU3+CUcg9FPgT2vohjK3sl4BJIONnqakCozatoiIlNtJVz0t5l25Uk+Udvc/ZZCucJl6cO2KFLEuB1loO3am8M20ZRcvYl3KNXSpp/3UmY0r74n7cZlnpTs67MIsERQLEpGYGP7yKZTk6l3aIlzxOTnBxOlUUrCLStsdyOi/HukA/6TPWyr2sZ4nrQxkNryO64O9Y+tr/o/jWB3DL15BFFSMBDR8ZyrBWGyuf3szSNhbqEudl7GMn52oJJJc0iDAar5Wo5RwaWJUfk5Ey9eCX0n/YrzE220goMFVNUiV0XMgE9JRjkK4iPssiW5m5W/DWIYPgewQYTB2oaksUhJRq00QzAodQhTMaD09FI9sWoa8n8zkW+B0FDld6Ms9EXiNqMsnf+DbjCIwzuDjXOEwRCHwggG+DFg1w9XKYrdqzJWoRmoJmu6EfJYzqIVa2oZY8WT9WJ4HakgZNFSN2f/Vd7H7Do1i65pNEm/u4K97J/BufxPCiz5FL1b0xGmFPpKiJ1YLANcXW6dZI4BaXyVLZsVo6L5l3H/H7lHkbNhxN/x5P0TyfDNwtruuHmdGutrGszjFTVzA93EC69WS27fSYrfeQwy1YqvLVVn/A8pW15CZEPhWjZVkcVDJCA6wfEcVGTkorJbMC+UgGf+2oMZ75vpmL3bCV+CG/iYtnaSdbCR/7l+I53de+HIMTL17OsG7uRc19k7aWhB/S7OOH8TJRq42tDaYagI2IZfibsGv8wFcRHHUyo9Ee+O+XoM1+4gq8qQ84PqvP4EBGDDkrF0pdvSWxNbl0K9fKl6mMBa3K5WVZ1CRcGNZU8YhBp5LDG6FpSOUHAoeBfPt44rzaTb8UznTG6f20tnEWKZOaTpQTLxbU7Q0UwYDUFbSrHRqvDpWcY2qHhC1NZh/QbC3FOHrVmKUipGUkP82FQCAiVKOFZDXVfEEzsWyOIjYUPaqohdVzyy8TlJZIgIgDHD4vQIDJ2wQjPfeC/IXaqJ0Kiv9KzytRIR6d8oemRagilWC7tSOsVq+Z7VOF6ov1qBqEtEBO3XuLV7lITpxVHpktBdYKSrVp4lLtZRQmo9acGJuCWPJYrgeEUUkDKMfBmEgLm0L9yzTm7WhIXZWTCFip6EgrhshX5OUOpoOIwlqcwNewGuIijX2xF6/xXw4cRbVMlaeEdY+6CKiV12hrKFB5J12yVkq8yv7d5YtXMUFVS0cTNh1zd8LFr+OW9hK7Hmb7LprvKnW2zRKGzbwJKTRXPM0EDKVyGuS7vADXVgCmqT6s6JQ5/ujH0D7uicT3eBqGASPN8ub1HZHsaplq113ceJnsU39G5z5/TP1zb6Z73xcRfvrXQUhttfUfqLwtM1IPbVrEWj3bvI2pG2pRysniWqxIXkO3hpTUVoaxpCrl3NKWeF2QSiyxFCdkxXaSOMWaZtIarA1p7nWHb+bsGvLF9XU3fJAcy7jyZK4ikAEnihhb8VUsMwTS6Rbdx/0ZidvBwkUfxH/5k6AohBajeru2pxbEApmhJpKTc/PIpwg8SZ66qYMeyaJlixx80ICIbJ52R7IsUvUjIvCbsTjqRLpAhTMRhAGly8R0m0r3qepZCrr0soRCEYVBvyZdXCa2hvl4llw15PKGJuwwKjYwJpEjXCINanzRpxY4SlyfJA2Zq5EOlnKWY5Z7Vn7eEhilq+0xcySKxswzyzCIaaJjXlEqMbLiadu1HGxJLh1xAqtGTrotTnP1odQWSCjnvRIF0iljEqqgQtMEbyQD6WRicskHrMbd2EJxiJzKxFQWPKHkHGFMM/orsnfAl6mUpBMbtdWmrAJspHlQRJM5EdcQZjFxMZ7M2Z7v6eoEOtr0fJ/KdaGIBRo9tQ8Igy2MNN+9xsDHSh+GtF0ba6c1cgHJKKaX9vF5QJBXxEkHTTsW7DIujnQ/YlyWJEFMEWVYRXBYP1YlgSqBKsgZmhK2nUb35JfQ6HfgrwPNu+h+r4RN99FYLim6leOlC5kAtSYHsaJ+k8bXP9ZMAhMZ23kizemxheDHfgf/QFHgSL1Zs3ZXW7FYXV0VpR0QBdNkV76O6j+fhxmeh/vQY1n41llENlxd5bekdBjSrHxlzvBhIXLIhk2uga2QpTsAeb1fOzIuJ2gMaRBKHgOxExOVFbKT2CCgdg2PHozH+1pOwU3ujUbGs+++ebdW1MtRK7uJwzZRERAmFU4r/1CcYBO6pbxHEDI64QlEp7+KflWw8/Mvg50XEVojnocsoUPdQFGMmjGZihTavqIpq1crnsqL+l1qle40lrHkFapsrSiJ0UAGkl5tNa42oHFkYoXStCTLlpzd0mSVPAyswIulDmPqKsQGqtTUcqzLNI7WalvHBgmBGVP5kLRqkSdLJMpbK1+g+qswxwoFJWVCszVQmIgmGlJLBu0sI5Qx9cFI10Ir9ha2SqmSoUCIoaP0kZxtEhqQw4wKaEke5fV8tTS8PmxRyilOec0XDatDdZiSUP1s+ptHIZWLCGwGpiLWJQgFGJwniVISGXEbeOl1hBqho+hLJJ6EcFiJmtzGBBPD1NxHBgjaYDs091Y8G9oEJIQwIWv1WunQxQr02bQizxyx5GRdiq9y3Y8ZmFQlVj6d6qpqA42cjdHFEWp8Gp68cThb4wTYPQWlIkNGMgvIqSiJgpwmT0iAkBPW7N0ne3QYCVERkjwYE0hfrWSZqwMjXQO10/StkGYbhZY6AkfNd5WCIiHRPCvVj7BsgfWqaOXTSmdqHyKsQ+wGNODWqj+FIj5QYIyZ0Mq13Pq3/sYsShe87EVDaM40JI5UeUaTbag7r/kjRaNSn3PJUUlreg5Ueyg5dOqKkexB9Mg/ZEpRxeVxHzu9kdYZzwSB6YQ23kr+6lCque5tNOFZxVd35rBLyiHR4F0BfkQz1pqZ0qfVVX1LSmuaqn8jJlcV8NVu9auY8IBUtOHl9iSxJH424kNLW7JPNtyLpNeTnHoYvVktb7UvNFeZkILK6rLXaFRqtiEJoByS11B7PWsu+kZSSuYA8RqrGlZ1Jr6HC+Y1BWYZLHye+U++jsFVl1G1uqRutKq6D4bCVePAZMgG5aJW2BtojEZEH2Rg4jzCNl7g+zpqjJmkeCnS5Ob2/AhrqVBKmz20HvJyyiMeRLrnOhY+9yoYi0+FZvs4BqGYDBIC1yKQQ4kLp8mgtAOdkTKov8aoLi26attWbQmhJpJDhkavD+azEgjxJhbQCYirSi64xschddwma5aj3L6HF1grZVMCOZvab2AgEFB35KirbfSYv32Z+yG0npQdOrEVaJQ+uw0E2putJRAzofimOLiN0wQ5dE4qlePHhhgRRmBN1MVqHurtcESiy1jOXx6HUI4gEahsnPVaUldtUgvkGUNLjsdpYRPc+4XCTEuYk59JoHlsxKIxXmxVIjchZdAVVsvbgJrN3mGLZSpKCqN5M3R0KIi0vdewt5YUlapdNit1YzLdL4YbKYkxZijOcl0PbmpUMhQ4CauaSD22E3ISClRFzciVeKlqYDJ8o6s+1baqx3nZ+VoCm+T8vx9Smf+b+IOkOE3QQs631a5o9ok3dQOmbU6nLFkQMv5B6joY89r2ImErIY0cLlqGdkGpkaryDJ8UUlwzoabvdwgg0jByI/JSNyPYCbP4Xofuo19DY2jst97H4Ev/jo8TvB8TqkwpSNFgqRCpVbPiNk6pK5+V1LX0ELpKq2HI65hCxtXLzNRa/a5c+s7/tg4lNa0erYNUfTYCsbmEWAQGp7Tv76FRQkO6/FDOZmxjjUdQ5wJN82yUHrdkbCrGxKXByCkczLRgZESLnJbAorMDOtGYfiemlhP+YZg3Y4xmiNcc0yTR/DLfP+rjjDJNod0irAe0pDveRDQ0qEYg8LKWFIonH8Q4OWdjLT6J6TzwpaT3eRzd016AkAneBnj0TiSci5sYkPA24a2TlPhS9ZseSE9jp7FSNCt3gkxhxFofNqgYWdRH2UA1l2KIcz3TpRQ/XrP6YCZcI+FAsm+uTuMMtcJXpaKMaFvAJtMoeLdPfy0YA1bhzMJAIBvHzRzKejNvbmFykBp8812SwTyjecPCoGR5CM0PndGdvYW1HLzZ6qxBhpkMhqXIvQIlh+JjRxJYXLSFuq73DdqNRLAfoBhjbpR6+9w6b2hpDTCUXTTeYe92Gp2H/aFC+zX15/4Uv+vrUsaOthqGWqEYjC0x2pKoAoX8lf9AXLvG+8pQhYocRLaQLGopbCD9yYmbfZsDVXAnf9+sJL2cnDP7+o0JyUuwCkt3tcrY3z1jzP7byXW/jkwe1vAjkKMptBXmtIWz5GsK8UXj78IlKjut8fIHNdXqvyull1XJMIrUdc9AselItrjZ3llD0V9ftZMx3zf2Xo7dK9XpoyHdUsj+RsbhLjub0f/+OYN3/zyL730m4w/8PNHHfpPBe1+wpjR61wvV5i+SvfvFzKmt8ftfTPnxP6Bc2k3+yb+atD18n/LoXcPL8D0vYPie5zF8r+h9z5+8H1z/7tZcl//jl1j60t+QL1wqHymYpHniA+lkIyBTNSJaWzLlZNusIpkszlIn56cWzXgO983/JX/rM8je8jOM/9/TGf37T99AzfPBQPP/8YvMv/05NOOw/NbnMP/vz2TxP38F/9HfIjznb0nzEQ3+MKYlPc4o3TImyCQhnQLR+rzJ095k6g+Q6BUuCxNwRzyZLY96FRse91K6j/otajmw7nDuB6jp4Mwapx18ngvVO1oyIHb7V4i1sjFSYHvNJyfApHHOxhis3TccPyynwy04rEfBuYAOFbWNaPaww4f8LvbwR5IsX8Lcx38HKz0z2mP21lCoH84UyDZIEff1Z6VmQh8rJiP9UdlcDjpWFCnwJaYOlB6vVPSgeLffdnoBujz0ONsjsSmJKwkViSKQDCXT79cJo3H5oQigewhF1CLQNp1tH8meMMYl2r71PWpTa4zNQU09RYVaiWWs8ejE2xTRS5hPthDEhvSH4Pe+f4wntrwZ+wb06xrKIZb/++tk73gEi5/+E4qvv4XWN95O9tk3kX/6ddgv/9OakvvKG4i/+m/wtTdizv4H3Dn/RP35v8PPf5PqrL/GnKN00Xf5eKP4lma9owAAEABJREFUadL+Ec5+g+5Xx194/juo//tXWfhn2aMv/gvWOJod5kTesKL9/eK7zZ+Nb9E3CJQEsuWezHYgqCk//+eU//Vsxt96J9nF7/o/tD+9ud6ZKfnGW4mlc8n5b6L9rbfR/dZ/YL72ZhY+/mp2v+83qd/3StJsLO8R4GXXQ9m20tWSl/xKE0q5mRGxN5N+i5MrA82X+lxtWDIbMQ//S4qNLTnfFDeZRbe4qoMyY5HtJIja1JFnce817P7cqwmLknG2xI4Pvepm+/z9juhmM67xi8YBWmpFRSIKckoSmijdhkf9MYPN23Dn/jf1F16DN1MUthY3IbXxmMpTC1ooYcXTNmCsqnHpLMNQDlDKSz2GUPpTOCmzvy3pDleXOqpJ6jECJUMBs0pArY2hmU+jcAPGaIJJgsbsu+r2h3oOepvZfO9nUS3O01+6nJ51Ak5j7MQxVhp3e3CTW2DJxcSuJl26lKDKOfz+T8Q384Dx2o+F95M2jNk3/s1nM2UaQrMx/8yrWfjsv5AujJntS18EIPMkxM30Mf0jKNu9NaWsM0PdThlN9UlaMWVP912lSZ+zjmxCq0txIyrbfcpOj6LdJW91WC1/I/W33YYNgytZ/vDL4Lz3az5p/ph9kYuJ8NbwY/LbcbJ7xlsCN8JovPIL30/12b+nmN+J1Va3iWIa2n/fXIMknbxrrndmKvtdMg3AUtxiMWwzbLXxUz2C6RnoT7F87utY/srrpaoGgwaqjrB0CCSnQIucmxsae3Mvbml6Hc3Q/IhTa+cHKD/7Rti9l8Wz/orqos9K6cTcLa3oIM0Xtw4jV2y+rgqmZu7Bxm2nU5BQ5gVbD3swYRhOIiUNEGkiJ40YjNEgipr7251sjndtCp9pnBMqrUhwFRx3P8L7/zrtVo+9n/9jzDXnasVQEzi00o9xCvU3yncg/o0xylLB9JEkh9xHcvFYB0WQ4lHkRO+NMRhzcFLdjP8kOhRSoT66MaZeIlM6Rz0WE1jJZ99pjNl3o89GX3RZ89NoO8088GX4o06jrBxpEVAOa+nsgDDSGJkAfxCTS2BYRQRBjwXbxtzjYZh7P1maGVGFwZrL/8bjLIjOPhXQBKkLXDYivOBtZG7Ack+LHyd+shBTxUSKttXl1TR/Fbi2NKbOM2hC9sJQUQF1WJOOxFtQEmh50pD1heyCnp2udUkoG9J8aXK1vIWaH0vhLEv9oxmPB4y+/WGBx0yt1oS15LTGIxSGBbmcLFpQSOjERUFx3psxCxl2+khMjeyZIWiAiyiURJp768wk/c5+NfmQyECquRCHllCSD6uMsBwR50t02o7xOW8izPdQmQBTgMSAqw0rDc93rR637vBZRFthzXlxF3Y3gkLx/d7hWgF72uOD/1v7HOAYVLvxLUMi1Fy1hnDS48m1iumGffwpT8DKAVlraQxQQ011zbMxZpLWPN8s/RBeOBvSfA0ksbLQvqBdW5ajkKrImX7QS3CHP4houMDCR19Cy8SadkyM4cj0MF4ay8pHIcBDYAl7G9hwzBmUI0sUtXBBjI2cDLE5qKm2lrqsCX1IEiYSRQnNtlh7lul7/ijqPTd37NeXm3t/W6R3fMl4yzFs/IX3Ys54MYtbjtOq+Ggq6bP3FUEQHNQU+xlm0pRo5mhaD/1zpn/qPRTtI4gll9BHt4WIV6zDSD9uyNB8b8LryddQlWSjIUs7r6DbS+QcRozLXVQdiwsH2LqkCmdBerWWZIMOzhvSOmQYR5hRm1qLmTiYVnpBLS8kPIsXaGoi95rR1NJqrzK3BV+Ng5su5/CLy8x2DMNrP0cwXMLRp1TbktaanhMb1+iBpq2jA+MlBguXUk3FhNmVkkV1A7mgll3bR7Wtbki/M98344pAVl1ZCm171lUgu2+x0tPQwbzbwNTcpTCcJ9NIOLssH1Gg9Q4rDY9V3lWdpr3ActmmU3lidx0D2ozkwMK6Jk9aq6r7lhTWYgYndGZtgECYkNiI5pvSlQrbWtsO4stIcFZSaKi5NxIiEqKtAwnRrSl1tORKizEYGXitNs0RpxFvOR1z7ENgy33wZYGXI7J4GjIKkTfP6sgNz03araXc1pShR3aDZo+PWuqh1VZjJAoTUQnpW6eWiwWsAEemd9Y4AhXwjYGTGoVhoyYigQVC6ANh0gWBUf+Uv8JuPJ7o/LPgU3/GUGVLm9IVHHaMlHP/6XTj8FopORnNWv1Ugrb8cjLxsWjBPPA3mXnsr1EXNXbn1RRjGbfxCLeGlKjuBYHrepjhB4UiNhleK9FyOKYeJ2vadtOvDYtLNN+tWRh7Qjma3vII0zuE7iNeRXHcmdAIXJqgm+85TWAxJvietJt8kNiLeiDt0ls5U09BpdtK3qK5ZihDvQcpIpTImaD3nua3aJpXXmMjXI1Jt9L6kb9i4y+dRfelX2Hm+VeRvPQ7pC++eEWyL7uE+GXfJn3B+bRecoHKfo3Wi88meYXKveRbdF7wbVov07tXXE7ykkvovuwc2s8/m+5LLyN+wYUr1t203X7R14le/k3il1xI78UX03vh14le8DVipfVe8GWSl1+its+l87KL1M6FJM//Gp2XnEv75ReRvuybB6w/Fo/Jyy6m9dwv0nrEL0NrlljyQ3JpLmtNXg7cTxqpcNbqrmaSlvSIly7BuqFWp04AoE2gbY3E5RrAFrXmYKJ3GI3vGpKtRxCnsr0VgXTKtca0ZF+HJhfYjqS5NYHxGHkqY4z433eqWzS0Wv5CUzEybawWfQrkkQ5HVEFNKuUNA7+vsbX8lB7E6l8ppbCyaV7zsiU5lDYjcFNYb28gIz+0n26cfme+N0GocWx0rCQQ2GrG2RuLE0kNiMyQcaxxb76j5TUecYwh1ohIX/R5c6e9uRe3ND0pK6wppJgRlTmcbtCmHfdU3BNou0I3t/S8Vfni0ZggOQyn8CW5x8uANtY1NovMhTK0SSjHbBAmmFAVWapEgmoFOF2rsMVaUh21qYIt+LIvRbX4pMPUKc+ifeJPYALZkDVuv1WmJGUb61qYcAoTdzAycBot0joXYFnCt2NCO0XWgJa2VlkmJfC7IN92wDGZ2nQs7dNeopVazN4vvAZz5TmEEq93I5o/IayqalKH92ZiUI0iMNZGWKmnF3ipxBMybm05TK+Im3nonxD+3Cdo/fgfqd4nEZ/xgjUlc79fYcvpP8XUQ18MD34W3dNfhrn/LzP7wOdhlL7W7e894/m0H/5sNpz5NMa6H/zYm0l/8WzS+z+PZmE8Ed4qPnw1wgZdvORbmQgNOGE+RxAYOY69JIqA+WAjXP5pRp/4E2x2HaFyp8GAzGr+uOsbt0b1BFgZljBtEXV6hN2+aGZF6iSzJPEmovbhhJ3DqJNjCPoCsslmomQjdmYjQVNX1CFobYLOUQRTh+s6QzCzecW6w+4MtrOZpL2BuLMFeqL+kYQzx2Da0t0ptdPaqDoOlePaRtA+hLive/ESpNsIG1IdTT03R00/bVu8Nd8V0LyRRGiOJlrVUHO/TusSWJfAbSsBu9rq/AQqGoyQYSln5s9/M8XiHmTv5NwagLLaFlYu75IulUJ3xIUMXzkJGQ0HBh9vZibsEBUZsfYew8EiwfL8hKLRPHZ5LyzuJhhcu6ZkF6/F5NeKr+20h1dRL16J33i4wg5HYpYuX9O2m765ai/leAd+aYfa24kZLmGEXn0U4DstYslvsDQHNUQECscNJwL3LoUkmdyv9GF8gBF4aJ34cPyeOez//ja+WATpgxdADsLGzakGYwRMlKBbYZLmE4xWgUBiW0RSGC/wUqYGe+z96Dzs10mf8GZaT/7bNaXoJ/6W+MlvJH/iX5A8+V9Fv0/vCf+IeerrSZ/8Z2vadtO3TU/9O1qPewPxY/6RjU98Hb0znkWxYTMEGQkDVntUAsaBxlbrN3yl+qxhlMxS4RmZDbiLv8jSW36UwT8/hvzKL0J6CHs1djhHLHAZ2O/lwAhYEoQIpWCMxdh4RfLhMk3kjUQtmppmH77CYbSirgNPJogKqk/NNFG8khgfpFR6cNLHA9XvfAtXRyqtU9E4fU5qixuQnQ0xTRgoDKitxxgtXEKLqgVb4yWYA9VP0PRP/JlAVavshF9Ul8Ha5pn1Y10CdyIJ3DlYXfXMygOLj2QY6kpz/XyWznol9dwO6iQi16psrcVgZUDrxryFY5qVdyDD0+nP4HdfTvWZ1zF+z88zes8vMnj3c0Q/z+A9z2b5Xc9h8V3PYundP8fyO5+7tvSuFzB470+Sve+ZZO95IXv/4+fY+e5nsUd8Lb7j2Wvbtvq29B8/O2m7/NDPsvy+n2T7O36Ka971chY/86+Yiz+LHRVauW7CpY4wDmmXGbgh3vQYBgrxH2AAnVxcs50WPe61bNp8FOOLP035qb+gjrtETnWpvBM1p5Eh982Nm3zKoYUCjQVGj15OCusJteUVYTFyUMIqCM2sKZmmrXJAqm291BcCV7uYf+tzYGEnqZUz8g1za0tNVKkyIcYYjKuJc4dzMVXQZbVHVC9TGCTNgEBA3bic9miJ4uL/ov3Pj2Tx7Y+kc/H7QQCyPOmxEnfObJGr2T6Zbet641Nz3RvlCdBITagZypUI2uR1SoH6p76FzfdSZCu8M5RBhPAHplYbAsuBLqgyI5lHpilRN48rUrO9bwIH1uF1baI8Q9VTWCgU6Wi2SmuBilLjjNqsVMBNkIn40dV5Vq5/0l+Dk51paD1KIuGun+sSWGMJaPqurgUTZ6pghJchtS7AatXc0oQ3zc84+wW9W9uzdiMQEClGEZQ9rLYG6ks+zvJnXsnOb7yWcv5ySkUm3PAa/Phq/OhaGF6NHW/XonQHJtu+tlTsIhrupBpsZzzaQ6fcSXdwiSIll2PyXax1+1V9LcPhdhYX56nygimF9mfmzsN87Q0sfOD5DD7/BjnlQk4wpdIKMwy7NNETm1YE2qY70OhZeZOwHlNuPhH/sN8WwEkZf+5vCC/9hJxFhK9LOVs5Db+vJqOLs3IGMvS6pWrJAWsVXyteU9aGwkWUPkQltCIdYawcyBrSohwmcYopCoZlTHbBR8gu+ne47EMMfW/N26/Vt0jAPgpqOfoS5ER9EmsbzOi5YrWHb8CNzQnrAjO6jpGiEfmeq7DvejGLF39SAYGIUbvFsAqZnj4ZozhNllhGboHQ3UTrRiN4I9LQsRKVxIQCPaFXXbWmaBlhbILZeznJnsuIVJ03KU6LmCCqEDZVRjVsLUZ6sFLdk3eq10hhVVLlwOozLXYSX/RO4gveg1m4XCnXn0a5lN+pl17RFaPkSR26ubkrRi9FRvxYkTGGBpw0pOLr5+0sgfXmD04JNPN4VT0L82Ty5SsCq1XRNEnza69GbiWr6bnOquq+RYVl9FKjFaBWQ7Q2UHzno+z88B9ivvMN+lrwVTJutYytDxII2njbktNrSMYQkQxiYxTXinK15nxKHWxggKVx5KkLCY14EU9r1e7+ejt5j75r0zWexA/Qng6VLSDuED9PXkcAABAASURBVHQ3kX/9X1n44mvltAoGdJEHk0NsUQs9tErJ7ACD4NWn0LQU+cjIz/xF2qc8jXw4ovjvl1MvLCFbjjU1XqvlBovIL2D0zzYvVHdOhRbIEycY2zGxXZKzKiU1Q2ka/XHKtXbUU28rQhBAaudDgi//JXESMffZv6YjUIU4WUsyjGn+gyvf8KBtkdoYbWMUkyhCWIfq++rOqpYjJUE7bph4K616AX/EPal//tOEm7aRm2VsltGJNxNuPAQhd5IagmCK2BQrNm6at16ZVyCNvJYpuQCqIpphyXKMRtxQf+NtLH/k14gb+ZqAjLbSQ/FplBLhTawyamGFupWBBsgYKZWX/IyLCbMCc/GnGLzj+Sy88cfJd30T74bgFA0zulrxQgHNXGCka70yNX0UiRN97juN2ffkG972Ja1/rktgXQK3oQTsautqVkSmskSBwIgfMpbnrUoZgNrKKYWs9VGVkZZhS3QSGbW5bzH4xj8wXSkM395INZ7Vam08ocBmcpDjCRkzxphMxk9X5zFrSLhSW1wBzRdCk7Cm2d2oq0BtSzKyiWvZdlN3pXB5rm2CupZzKgQ06liOP0XDw7Ib0U09+TfeSnj1F5luzVJWQ0xgqIoUGgAjNlc6vZOnUQaveiwV8SP/gNZh92V01flkn/9LdX+ktxBYB0IgDThpEowxulia/5U0rCpFSTIBkRpD45AimhV2JH0CO8m3Vlc73kkw3gUCYguf+RPG2y9nqucJd1zK/Kf/YU3bbvoU5C0kNhon1/zcu/FOcynEBhVFMFD7qzvDsCDV9lwuuWYmUJNThMUc5UXvIV/cSWmPFDiRjKcMbuvxkkNb+jomaMYni25o3F9/Z5qrxlEnmjZ4jc9K1FIOI1RUKVKDieiqfLR0JcNz38Po6+/HX/YZjLZLVI1OT+RQ/ENTWvm82PKTVMvNXdEbZZX+6E5M1oo2+bRH8wvFtAOMtiotHRqgg2uptmSiY8YpzTfc3XzdTZuoox5V3ICQhgSbmJBabeSpy213rte0LoF1CTQS0NRvLreeqtYyTtYqlMfpBznDbEiqKIaNE4Z27tZXfAtLxj5m0W6RsZHRufjzDK+9kGDGMpaBd8EQVyUTqhWmb+69ogDGt2UM2wS+o2u4ptT8fglysJWfIwkCEL8KMlHEBbZkTds2Xn1z81i7TBnXjOKAYRBSGiMHUDGlrZpRsJlNGcx/XdsX9VWYPMbVOaYbUZFzoKNRoNJW6kdJVDrs7DH0T38+tr2F/Jw/Y8911+HHjYP1BIFHTd9QZRMOLwNDHYUTsBS7Dg2Aqh3oxJv0hrxrdbPU2grxRoYeAarjyc58DuOlmO6h9yA95DDW+sgS8Oq/syGJtVhTQd1QRFI1bnx1HBgBEsKItMoVJ/CTsQ/PFyD41K8jleCQh/4WrR/5f5RHP45AcYsyRLrZR4gSIZpJ4804IfnIR0+ejTHikwlxgMN7tattoqHKeEGOqFxg+M1PYHZ8k3bLs/u8D6jBvQ2XE0CEd4STOivpbTG5W+ljZA2YgsSIQaH+iBJfLzKWDAtFwSL12mqiqfmJjlZNNsBLF79HGZV2U6cxBtt0XlcmWokOq6JqV3fr57oE1iVw20vArrbKVJa11sKq0PTNdNOJPYWPFIquMKy9Y6lNSY8RlGOGV32IGdOm0Gq/FkhKXISxbkJWhqi5J3A4U91A3jhWImwtRzFEWIuxMTR/SeAZq3xIGciA+5I8GEM8wqvfrkrx6ZCyqGjJIJfa27fBBoLa44nl7LNJlKASkNPSVeKPFR0wRFqNNVEFJ+tf4ChNSRPZWYm3W/Ku+T0DBIaiuiZxpThwahOcUXxDjtBkcyx2OkS7v4678gLCqU3U6mw0msfYW+IYlzD6500PAi++Df6Bz2Z47yeQZJbk/U/T1oQB8eALq/e52s80XpKH+iz3u88RNZooJxMIqMiPolusXKUyr+nZaWoPCjp+mfjk57Dl5J9kPEgYnfRoWvf4UY1pw6dvcq0JNTMkVM0NIUkYjRBBjAluSNTNCqcv8K6aRC+a/6W5rKTPyl5NSLzrCjX4ir6EanZ+ndFHf5+OVHb0kJfCg36J1v2ezvRT36A8iQAiDQeENgIT0xzGGHROqHm+MRnTvLtpMsbgSHCRYVbDPjItKELcF/+QJAAXdknPex3F7h2N6uDFXx6Uk3ZizYNKGmDMzddtjKFsmKnU29yQhakqzTECekZ2IMgdlc9ki7zm2B6EADXPPFGuPLaawG5jVq6/qR7xMSEjmUzu96WafZc1/5QovqcNcxuqo9dCJagMheQQSpfGgbbRatmwfEwlO1B7w9iMiYuMurFz5RSlIr9jydrmSBo57UFfds2TlPXkBxjnO23obCB0Y8Kgpl/o6mRLoq0ajwrjemSy16mpNdbmhr55dXQ/3ZB4J78p5YcCl2PV19JLBs4ziAuiuk2QZwQC004RzVI2KCCio7xRmVBL1nXdknxqclvimzFJHFXpiV2HKO5TBqF87ZgpP0VmCoYC9bFrkVQZsWxrYEJsWlDnJU7j1S416TUjvYyLywOMxtFKpyONdRwdQr7hSJoFM1WL2G3DxhFO45cPc4KwojsuiGa0/d/ZRBIk0gtUr/SiEOdRQKGtZ6vIPD6f8OZtza097K0teEcpZ4wRK3K23lPL+Tpf4TUoStSpdH2u6nQtMAr7assiVBtGA+tEsATldmzQo1NsJs+6UghLafdqkkLQ9ywKpBkpwbKbI29rm2Qg4xh3GYQz9LREL+xWRnYepz4MTc0ymsBBQBwGuAisn2atD2PMpAnn3D756dr0cZJ4Sz5sV+Wk5LKWRkppa488Adse8gIWDz1VWyIXU3z8j3CakCVzBCTUUuSx+tfIhtv5kKQZk0LRyKHC5dtJwgXGpabGqJnItzODB2reBzRgpMkWqQvyyRiB5cAVgjk1Rs65MJYq6uCyeRbe9auMd++ivPtD2fywFzfF1pSs2k5rLRwUnknU0vJZf0O0ZztVmpLVAbaIyD/xKgz1xPjGLkC58VmOdaFKrHxqaaD5DgqM0qpL9gSdiX4l5UiG1zPys0qL8GYjaC7mthBGTjRH2yTFgLv64eoxjf1xJAQ2oVctESraHR11/4l8jDH040Oxhx6Lr3qyTUMtOGpaxTwtjWkzj4upecogY7mzhXI0pH3cy+goAtceGpZpc60GftxqkT769wi2bqPPbpKkz3xj5A7yATDlNJP/O8z1ScNlUUR7XFO1j6c66UmYw55CuPVo6rHmaL3E9rCL9y1K06OVjsiDgljPLcHocpiywWYMevdk/ITfp6WId+u032beDOh0emyQXR0EjlErYK7qMzAxxXINnSmWZJb3mi6hgSyEpGtp/GVWFuw98kxS2eup7t0J5KcYL2qR9iyG93w8rn1vNj/0F4jnYNeDfhtzystIwzb5EmypxtRZm8HUZtzCgLYM0KgFsXgIcdoij7i1h721Be8o5bTo10B6GkDiXK17DYSEwoRWz6XT1HLNaJqSxNSoCbWVaHBadIKQTCDIVbupo4G2L4bYRIq4NE2QtfBuidm6UNoU6WCZjgZ9LHTctgOqMCEwO+USu2LSE0cdWnYGRqXKGloyAk6Kp5dretpGgGrBOTdRVO8qvPcYIw1W+oFOrxWV9dfnUhErpcyE/P30yUw/9OVUAiz2nNeTn/8eyniWwA8JopCQUhNWBa4ventdMixJVeDSLs6GzFURnQjapoK0w3ePO+ZdZQOCOMagQZAuNuM34bRRVK+0uBJQkZ5SsfQ/v0376rO06pmm+5S/IescOcm6lh/N1gnaVqklT78wopi/hCI9irFARDtNyDYchi+uZTT/HbyMpJEBrhqGUs8tUUFTab430bimjFb8s5r3cdwmiMBVJf1uzkbJxjTvqyHGJSi40jxhmqjQ5O6u+xFrlRuEjjIYM5DOSIQwezrutJdStroKBI8ZH/5civv8PO3hgEz2YRR1IUrYY5x20RyF5BwnM9jla7QAg80uJWsZds/ej62PeDWdcpp0XMretUkXltijRZkNlmnXw4mt2S99YyajtP/xoLjGtqDrN5GZveS1xY2k14efSud+P0KvWCKyA6J7/SEbjj6VUWrlLyw22I4bG8wwIx31CaplRjYmbo1ZqKBWvg11W2ld0m99kiAfUxz2dPzJT8CGi9iy5lDJd6NbIG4nTKmebYpa6ZawKAg0ZcaDmlqLSKdI2OZDHotZvJzBN7TFu6x5Y2KWtZ++pZNQLF/L4iUfZ6m7hWTb8ZivvQY/dwlxvMCiTZkth2waXE7Y2spSXhNXC1RVl1I6ULXUELfusLeu2B2olBwfIu/d9UruZNDMhEHfGObJ3a3/MLaito6qzoialSgBaOCclKzSpG7bEUEa0gk77FTIq1aIrNsakVpLgqEsS4LhEmXQJ6dNTzN/vrAEGrQ8rwhLQ656az8S/0PquMQ3MVK/SNlaYs0PG0yamIhKMmweAvHdXG8JeQNehs3LwRMOsB4FTAxjMtr3/CnMGS+DrMB9+lWYhaswRgVkyKIypvZDbu8jFXgMwgINCUENG6M2IxlOrKEy2e3N3oHbF8+Bchk5ZGSQjLd4QkzYAhPhFUVs5kHri2+Dr/yjdDCn/7Q3U225u3Kx5oeX8/LS/VrzJuq02PgTr6T/xN8mkqIUe3fSe/Tv0/vZ99Kauhs2TvCmTbcoMYqc2NIdkL9a+msERFRy0tf6rL9lcM67GUUtbOQZX/he+Nif4hfn8VpIxKqyECi2DWKyyQHrP9gzVJJH7hM6QUkagMwSYSabFvXlFJe1kHB0BtfSrpYw1mKP/xHiez+V1mm/RnfjkbSioylPegHpCT/Nhvv+JrHs4iBf1qJjD9NHPBJ/+Em0T34SZf9oTGeK4r6/xMYnvZroiMcLCG3+P+I1Rvbh/6TemRMcWT4ve9/CCaQURUVywotYWD6P+W+dw+KlnyH72rsJ7vks0iUI7v/z1FtjNmee/JF/hO+F+KN/iu7pzxBYfAXlpmOZrncxLHezsYgYH3tPykNOZvbuP011z5+g1Xsg9al/xq6ZjexRZKY+7tdU/n7skP9yRU14iLbYT3kp6ZkvYOrkn2FjR4uE1r3h+EfQvtfjCVWvjcaYsMOOKiRqzdA69kymew9g9sgzsCc+iSJpUZ3w40T3eznlo1/L0qYjZe13sCnImckD2fVA4Ep+r85v9cDZW13yjlKw8YzX82Jk7IwxNNcmqTHIzXU1FJg+Tts5tTzXxG8HmpxSsKwcsGASlhYLlk2MzQd0tMLeGAggVQWL41yGsI1Pp6g23Y2gk5KF1wh8WIGYMfXQMhttgqSkFUzJpwTkxhErv0tCFgWIsFOs1fH99RrPBDQEMLmi45bIzwpUhc5SKz9YciHyeL9W6Zo+6pUUR5+JufIizEdehVc0xRT7FFZTjtv7WPI9Krriq9Q4g5dDG8pY1+Ix1Cr/9ubvQO1bybjZumwIa/DSz9oYKhVHW7EyAAAQAElEQVQs1A/CgOBbX2D8sZcJFkP34b/L6O4PBpMSCiAaYybjbcy+K7fxYbA0GMA0MMjmZMEJ7GwfLgBrEZ4nrhYZt7eB34vxC5pLhkJ720tBm3FsONAhHKZxc1invEmH5SsuZPGcN5G0pgijPtl5n2bPxe8m0hwj7ICdp0XQcMWNTMeBmjlo33c6uWwPhOMWRaVtL0XfFiItxGYFOk5+OgsPfrrC90/QCnjIXOdo4rs9mf43P0b1rYsxZ/6hQvk7mLny/Sx97b0Uhz9SjuswAulhxxzCnss+TDH3LYpL3oUf7WFRK/Rg70fZ+am34Y5/NpunFm9SrsaYm0y/MyaOy4hitqZeiumGhrgzg7G6v/xTDFsxQejpczFEW/AC5+FxTyEvU3Z3thJtvA+JIrnFjs9Sfv71xLssm07/BfLlRI5/hh0dT3zML0i2VzG+8uOUl7+P8KqL5UOOJDn6PkzbLXSOOZx8vMC2wNBxfQYn/gThzg8wPuv1hFufTrYtIdj5P4yv+m+2X/hhepGmounQzrps1fbSVHw85rAz2LX4PuavVN3feS9dHiYw+gSqC/+OuWvOZ8sDX8kg3cCOxHFdMkXH1pRZSqV+cisPeyvL3WGK+eutizFmn4G1/nrebpuuuQnqq2XkwGlwS7UX1DVRspn+PZ7C1lOfRv/4RzHf6WPlCWy1TOw7RJGhcdp7hCLDR/0VZStg0xG/QHrs/fDF4WTdIfPlPBW5Iiq76NQRKVP4wRxVNpL7nqY1CFjrYz/4kPiwxiMhihqPxi08DMaWMvWl+tKWXEJVUdAOuqgz0N5A9xG/SdDqUZ37ZsZfeRckPbJIr43y3MJW1ipb31ZaJYyJnGP5A7/L6AO/wtRR03Duexl+4LVr1extVq98AAaHMYYmIlBhybQMDtRCbEr8cA/LH/0lau39Z8c+legRv04riCncogZAg6B8a3mGqjxURAqvG1/SRCxm45HASowiv3i/TQRZuAFv+nSVrynTVvZWs5Gt60qn8RVGERBNI2oT0Dv9mWya8iT5boWqHVa62X3or+O1p24kp5yO5lYNchLGuJWqvku8GzSoUUqUah5EimAmcirTfoFk+9cYXXYOnXPeibnsq9TOEm26D+lGbUsc/WAGR9yd9vbPU/d65If/FP37P4o8mWMk29YSAKncEokfSMdatEYVNivplXsor/0ms9UCnVbKnqhPY38a4iA9onZNnjniVsFYi9FRkZNOTxOGMRuCIWlk2blsWQoz4jggvHYHvuwwEw5oZTsJymsoNz8c84Bfx89uoxz3GAlfJ9LnaMlRl1fTreco/WF0TEox3kN90btpb7w/fusZitZ8h+KqbzAXJYy2HEG/a+CaC8BUjC7/PBxyssaph08PZyaAMjgEWw8Zpnsp4oy6GlMVNVOKcM8Yw9JyiTv6eGbDDu6IH6GzoYvfcSHpcC+bXap1tmNo1K94gdlGt7h1h711xe5gpbyEvZ8lb/Fu37MxkvT+9Ft5dT6X080JI09lLJUmXaxwZRhvEzD5KXYuzZOaLWx9yF/IJfS4xtXsTUN8b4phbdiQbSMZzDNTBQyu+1+qXeeS51fRytpM948gs12G/R7WFATFMqNWC6O93b7PMGbuVnK9imK+pjEUDRmzT44r1VaZCCMJGWqFfb3uI2oBN5ojsHL6A4Upn4B50AuotE2Sf+wP8XsUPZER5A5wZOKffEjYOLDDTmB5bg/j0QJ2WWDxHg+9A3C4MgulRxED5XEeY8zkvmUtxo1huJO973wxxa6rKLecSPqU1+Nd4/Y9aZXiI5Vb47OuKrTHIg3RRSsoW2dECm3nZYVNxKdZpG0W8A0fQfNcIusrXapB4L5JXokCjP5ZSMCozvDYh1Kf9CyWlutJHdVRDyW558+QMVLfKwLxMBESKsP6YeqUVHuYY5NRapu5cm3q9Gi8FhLL2S7qeoomCmp9TKuYp77iPPKL/pPkrD9i/nP/QH/rC+gc2qL6xNtpLx5OGs9wXe2lX8qv7UQjx1tVGotOV2PUI/Q9dpcbIM+YLjVoB/kQmCKj7QyVNNzaFB8usHTF5WTHastlEQKBlvDujyTc8w1GV30Tv3GaVraHgmNYnt3EUnQ6m09/OsHX/4Lutz+D21CRavvfFaGATEoVaBIXPbpOlTFiLDGHg89QFofROv05mG9/WGPZ0mKkppzfzULdxU9NESqybTcfT3Xd1eR+qMiXIwkTFsohVpPR2R61qVnstLHySeMwZyRbWQpgFeXV1Hu+Teeb72D01ddTfOkNxMwyzGM60RBn2uQuZqidhVs7vPbWFrzDlBMQuTEvjUNt6MZpq7mPbB+0lePqQBPXYkMjI1swLMYsxn36c59i79n/zHDmBILWkP79nk3vfs9l+h6/xIYTHy1wch12diNZtYfW0c+jnD6aZObh8PDfIjrh0Uwd8RN0T/sD0H5tKfW1Jz6f+PCnyDZnLLQ1gVnj40bym2wH+EYrRWrWGKPPlc9ar72iSL6O5SBKIXi0GNUElFIWMnJG8mqcZ/3IV2Bn7i7jdQl7P/WnJC5R/lylb98zVPOj7kaN8TL2Ac+kc+yjieXT/clPZXjcg/X2jn02Q2SD4AYm5duxtoTRXrZ//Qu0L3kPJmyx8VF/rBXvIXI6ISaLqbWCKhncUG6tbsIQAQJ9qIHaJgKn0g0FKsIArcKFnawe/BQtqVztR9KJkpCW3gVkVnOPlQ+v2Zj7iFL6ZptKTam9+F8j6k+pgTGzp70QI4fakumkilV3JtCW0IClDLty5XeFt9ZitJDInaWTJrQqLY6WdmLzBWbqAWPJrhtdTFAuU1z3GYyiuO6hLyZ56G/RPeqRzC38N8vlFPHpz9WWteZQ9U02+b0sR4bx8pVkeyvKhz9XYzEi2HONgOFe4s6QIrtOq/LhQS/hkGktZhOsyYmrWnPRYC76M1zyONKH/TLZvX+aqbs/iaR/T9rHH83gwrdjH/4q7H0fQntUC6RcweCqb5Hd87kU9/lxysWKyF/DeDxPR2Nih0sYzeXduz+CU4Rk5uhnkC/sZbz7UrJtLarLL2GqiqiLkri8gviSz2o77pWED/lVRUK+QuvyL2l+TtHLrqaoC4GdGKc5FZd7taCuFQlZJJm/mkj2PVraQRwdQ3zR+8mXO5RnvIjevZ/LWAu4SDYnNgOWBcAiLyAaxtSKoHArD3sry323mA3FwBhtUqrznkIIkSxXZ8cY40UaiMZ6frfEbXpnZIiq5jseHoK6FMqLVb/Fulz3RverO6t6eWI0h7EjVX+oLPNShE4d0WdMPrMNHvBi0h2fx3cfQHzIg4k/8xcsfOEt+BOeTnd2C9HcLhoE6rfdgzgR2Dj50ZirP8XcV96Mv/ID7Nl5Nebej0cRbtpHPIhkz2coglQGdHyTzDfAaz/dZIYfJLFRIvbJyWNB44k1eL+PDlRVogzGGEzjETUOYaQElTdyBLGFymlSGGgpbNv/sb9nPtxM+OW34b7xDsqvf4zxh14KDnxZSKUHIpWvR4JoupbZ5FlDu2ZXq4hYW+1jN0kKOeVDfxOnvndP/1Uiow4YMS9aKx4kIcla/fd+0uei6bbuCvGl2+vPhsF95KivTwPnHGGTXGe4QKT7YMJoSHHF2Ux9+BcYKK3z+D+mvMfj1D9H1HxXKvGoS0RZ94a6bu5mXIFURPIvyZtMqs/lI7U90lMpTpse3DyptHQ5IpMYQ41rw68LOhitvEI5w0pRRSODqAuB5O19i1xit+pIonWjml+xjeYvbEKBkkDyq9WpUiu1zrZNApU/TrjpBNzJT6RKZlRHSC3TUJFSheLXROiidN2rJzfXjrwKTi+b+QYDqWqJV4J3hZ5U8E5+Gsmt+YJybBItngqqVBBu+GXG738hY5uSdrTyvfRjlF99G0E7Ynju79P50lvg/DdS7PiynNb5BF/4Q+rvvI3iPT9KceV12iL4N/yX306kiWU/I2B4zjsw7Gb46d+iHHTlWK9j/IlXEs4VGGMmdCcX482yX5shQWiwilCWSU1ARDXaBV96CVwouez8BKO3/STh5Z+hd8yTGJ33FtxZf8zgO+9l/M4X0Xw/xH75Dwku+A/Kz/wS/tN/iMsG+P/9bUatkugTv8aC38P05Z/AffQ1DJY/wZKi+135GXPuv9P88cUorQg152otDMpL30h13h9jL/wXqq/+G1nahiv/lqWv/Qe23SIoBBY7Ce6br2V40Ycwoy+x9Jm/xLRCRp95Lm7Xd6ilE+6C34Nz36w+vJXw0i9QRY46jAVgQhQwI6rGEFpu7XHrS17fYlYHdFqbaS23Se7xYjY87R207vnjmrwhxqvT1+e7s15MZCmdx8taSvZENpei1VQahMwnpEc8jdlqKIX5Xdz0MYyrS1nudWnll8EgYVF7eA3I8G4JO/LkcrZB9zii0W425AJw83vp7TkbW2wiu9uP4RbPZefiNSS9nE2ZvUmxGWMmk9kYc5Pv70iJkQ9IZPycnE91xGlMP0qGSohl4YMvJ3/njzC+7hwodUYxI9/VbSVH4Cfu1yu02PRwLakySYM1qSsHpiI8/ESmn/JqzFF3I9a4r2XbTd3oKGvpgR4C9d6PMyIXEEu3nPajhT3w3txAOGVk32HlyBsVyYI2ttQ+sR2inUTYexmLH/1jCoVle6c+n/bdHosJQj1nYKVTRvWpLZPqeV9VN/vZkhOWtaLwEIkK5TSh2qPNEpG2S/yK1BRMhGxilZNBgHqoc6gqA82PikCgAYF9Jx1QJ3V6IgMWo+zBinUH3k90K/AxdkLgLPhoSpGSn6f9iL88YPmmjpVoaB0uFKtacA3paikSqY1QUZhaTw04azp2cJOTEtaKquy/Ns6u0FZAc20A2/53zX1DjTSaa5Pfec3n68lrVn8/NXlvJ/qhN2uMdPp68tLdqqrwu3dhwkV2fuc9XHve24lCR1I7/K6LidJr8ZJZrcmxn9z1smyuTdqyIiZBlGI1afLxElU2ZCYJSYortIV7CWEYTuaUV3vGmEmfm3ab8WvSbg1NxlU6sf964zqaBozZ105zf2tJ0/jWFt1XrutzloaLjE56GfGjn0X1jTcz/ql/pn/3k3DVgQ3fvlruuJ+lNVIOCL3FyOo3e/d1LYWKjYxiwfhbb2B84b9ynTxEa2EHLbONdNkxOvTe5HYBc+23pFolnXgjtYWIkO74akb9PjvjgNE9H0Z0zVcUVmsx85DfoH3VJxX5ATduM07vuHK5pZwtKrw+kpOxWqU3jj/ZdBR1Mk0tp+mCgI72PX09T+GgbRaI5QVM3KFSA6Wp8c0kXUOKVLeVk0YRHqPRsYm2AB74wn3bCA1g0Pu15KGWPkShlyPOaUBHLKOC1WrD5ViBJmslCGMw5rvUGASlgmnODC2I5DxLOWHTJLH8nheS7joPf+R9aD/0lTB9FA6IopBmdWx0j3KWIg5w1HFNLtkk2i6xLiOWYTSKUFAu06/QnMhXJCfA4DQDVAwvwmMukgAAEABJREFU1JBFHeqTnkrvGe+n/+KzaG07Aq9opAmdeCuxcv3W6l5j4hUNNZLDSuSblRleslOZuuFvLH5rouPPoL7Hj6zI20r17n/XbhYiWnj0Ek/HLdIWX41yekUWKgFIDvLDThQQGudjjMFYT6N/De3vevOueW5of1pzNcbckLd519D+dGNUl6h5PpipkU3Tv/1XY0zzOJFLJWCSlIkieoYgn6M13EUYd3FlmykPeQjG7MvflG8IHcbsS9MtUZxqcELNMGW2OZSyHWPH0lWfYHzlBQSa85oZk/aasWyoadepbdtUcCup4aUZzxtTk2bMd3lrnm9l9bIDt7bk9eWqlpzLIKfTP5pwS5dh3Kb9wT/G7hrgG0Fdn+9Oe6mhmYyBAEo1maQGqzSfz1NeqxBWtRnTnmFzV33f+1GqndcQPfhXCI57lEJk/0Zr8TskS3vZyy6tyr8iB+y57oK/p7Pp2Ww68zeZ6h6qRWxAeeWnsckiC9d8gRYJ8cPeBCecQjO4+4k74THFHtosM1bEqf72WSz8+y8zM5gjmDmCtlbSbrQTM7iErvpWuGkW5GSMGdDxJUWDVgJNnzUkI5BpBUjqECoT09LKsFIEwleeJmLDGrbd1F2iQ9ERX6fURU1tAwptNwxMoPZlnfS6OZu7hmSpmseJXjQ38pcotkstp1+ZNvmHX078nU+TzyRMPe712vc/RPUhnc2YHNJj5xAcUofV7iRthY+hdDHRams8HlEEMoLiayjbVyVdfCAZ2QS/ArkEamMJbYXxjkDchGkPe/yjcMc/SNstJ4LkbpTH+J4YbaEK1b+IWnJYqe7mnRG4RYcXX9akGNcirSMkPQr1tcmzGipdl+bLfMhZODMlniKskQAV7czVbzV9xzjXkIvG/jTVG2OwsoHGehoKQoMxhubYn2fyXmnG7Es3xkzyGLPv2uS9K5Ex5obu7peRMfvSGqfutRDJ6NNKZ+i2upodMYOyJkg7LBcdAul3I9P9lRhjJvJs0owxhJqDdVaRV5YgNrTihEj6WS5/m47ZN+eNMZPixphJWWPMZBybOvgBDmO+W35/saZPDRljJknGGM1dP7lfzYddTeGmbJGNaE2B+8qvsuvzZzHzY+8hevBPsqO9iZFWS02eOzPFTR+0cqt9QSGhm7BHGrRwg2tZ/vrbmRosko0G1PkSRVgSnf3n+PPeSv2lNxFffg5xlDL+7O9T7LaYs/6WaOdFdJauYvmzL2bpq3/D0nlvY8GPCWbvxuCSj+MUM3ftB2vvr6K84vN3ZtHt4z3fyMj0aCUpyRH3Ifml/2bh+MdSbb+YOenyQtBlNCgE2oYkBUxL1o4OVAO6fogbXbOmRLELv7QTP7oWM9pDMLiScHg50cJlNFsha91+On8JfmEvpliU0dguPq4mqqFjA7wZ0BxeSEKnJnzzxMSoGGPAK6JUGFyY0hio4qsCs1/8N7JWRvvMv8cdcwZlLZ20GaHqq2W8mu9hNBEJ2S5F5g5sQPq1jJspCTptYs11vvVu0gv/jersN5N/7s/Iv/yGFSk763UUX/0HqnP+Had9bMSj/dK/4c9+A8Hn/5TRl/+N4Rf1/ux/ZnzO6xif/TcUZ7+eTO/HX3ndinU3bZdf/SeGX/kHls79R/Kv/iPlF18PX3kj/py/Eb36gOWbOlYiK/44+83wrXdii50sC6QZybGJask/7xuQg/jTq7+NA22o6Wbz3FBz35Ax0sPmRmSMkY5+r04Z8933ynKXPRuZ7SdjjOa6mczjLBiQBCG5gO5yNiBW5BA7ZKQ5GxBP5NmUa+TfXBtCR3NtqKrHBAL8Jgyoak+h7WfSPjaoRcmkvLLTgJAmf0PNfUNN+oHImH28GvPd6/4yTV3G7Etv0ozZN/77627eN+m3huytKXTjMqbd59rSsPiAVzFz2RvY+apDyef6bLnPaUzL4d44753x3taN4JtBhqyZpFpaGylMZGqSxYtZisfYdkHW/CCO30yWbFbGvbh2xXAYsVvz1MYj2t0aqhED7RcmyQbiKCKpAoJ2l6lkiqrtsZf/h5wxpK1F/Bd/n+l5O1FgYxoezJ1RfGDRmhu03tZNi9YxD2Hm5/+H6MfezKZtx5Hs3k1r6QJMZClTNJEs+bfPZs+7foeFPz+F0V/fd01p79+fyfLfn0L52qNZfu2JZK8/nfzvTqb4h9P1fNyatt30rfjnR7L4hnsx/9d3J3v1qfjXns7wXx7H4tlvp3I9CUS6JxlqoSrZ6FH6dIMiSC8IEyoDZm47w/e/iMwtkdzvFSSn/owMlid1NUbbkPhwst9sKWn+BN5TyVipICsfXpErfET0zU8weOPjmH/rM1j44EtZevcvEnz0Dyjf/cIVyX7oxfDul+Le9Uss/+cvMvjPX2Hpnc9nz3//Drs++Ercu38Nozqstp/cu18O7/s15X8xVmXse1+8Yt1N2/V/vILqnS9UuedRfOAFDN77Isbv/Q0G//HruPe+8oDlmzpWouy9v8BO0dJ7fpGdf/cwZi55L2h7y5lpYm1jryy9O/9bY8wNNui7vXHSxXpCxhhd/Q3U5GkcUkP775vrjal5t59unH6w3huzT4ZN/5p+N1dj9qVZb0irikjzUtNcttISmRZW87yr+FyTvyFjDPuP5nn/faBCsYlAgMYpUlhVhaInhrKSzXVMxsXKeBhjcM5NaH/ZWtHh/fc3d23a2k9N+ea+ybv/asw+vowxEz258bvm/taSvbUF95eLljvMhpZphb7DH/83+kefQCKwMtzzbVjs7892p71WAiBYoxVnNFGW2o3kMCpcKyBOLB3fIaxa+PlFglDaYBYVCdCkNSPidsqG0DPwGd1hhyKZJZEjCTLHfLVEGSgiUA+kPDXVWW+g2jXHciiZzX2Z4d5vs9yd5U5/1LsJNOmMwvJ1nmHIqAPP9GnPInzmF2g//jfIBwtQWipFi7j848y9+wm0v/4GOtUuXL68plSP9+KLOVxdUpfzLOVjcm1bjKtlrLaZ1rz9xasJyh3kxYhxGVJpr3l82ccoPvGbxP/z+9B8T6sBFzipoZeu7NOIxjDIzuBMRry4yK7/fDpREBMc81CCh/wmNkkxWk2ZIKWqam31GHBgZexqF+gmFI32VbbCZxX0MNd+lZ0f+kXsVZ9jKu4outWnM9tiGDjqnsznCpR1e4xbW3D9Dfi+Je63SHsJKD3sbSDvpTAVUXVixgLp2VSLQRpTaO4UrfiA9Y+6ieruQquN67SopzsMey2yfp+8O33A8gfi3/RDwl5b27UxvcVvsfsdzyW76KMMPQTGcFc4rLUCsfb6rjqMMRNqEhpn1VyNMc1lQo1uNmTMd9MmL+6CH40cGjLGaO5KaSSD5lmXfc91QvNF1FjztBV3ZQc0p5whVLoryybbRNbGmMkYGGMmz+gwRvc2lO2qwZQkNtWCN9B9JT/TI4oCvPLUWlDvbxMdk3tFVozXwwFOY8wkx6TM5G7fhzH70vc9MenLgfLsz3tLrvu17Zbkvck8QXQd46pF8fVXk338rYQP/y3G3/xrdn3zw4Qzt6DnN1nrHSdRARNKhchMGZBKCZJQqDPwDE3Ech4ykE44hsykemZOytNGZoypIqYscwZFS6MWEQmEDO38JEy/lGTMkMpxtKnrLnVLjlpK5fyQOl3ChVNsTA2ZVr83JYlGAfbTTb2/I6UV6QaMC2mNIYhmWAwisqDGmBzSTaSP+2PM6S9gHCe0RtvZ+Z4X0xnNU8q5LCgfAoVrSbOKYNUul7ue0diFeEKNTIdaxjgxcJu0vUIfBlGHqp6hR00S76RMSsLWBoLhEovn/AHL8wJNuQCEryUzQ7O3L6723eP0nDD/kV+lfdUXKANL/3FvJJ7ZoAiV+hS2kY3DRQl1qFKVwzs7Adl5jVoMONDRSGT3J/+ccOEqsg2zzEVORm+ZamDwMqamrqTHN08dAUtblMjcsmwdmfaQnJfBLebpZAsIjRJQ0vy5uHNuwo5RbiPT4bn5eve366NcQ1RjpV/h0NH8FVFULtEyQ9r1cEXe9tex0rWqppnOhiypv1V/K31tuxVf+Fd6QSW7Zyf8HswfzZjstzXNtXlu+muMoXk2RjopatKs5kxzbciY/enNmH4vGQ1uk7WhJu/BTsaYSRdvLJ9Gdg3ZqFCk2JFLRJkWEKM4p26VOC1mfewl41pl9VJzovmdqf3E9c+TrRuvsbBeCyvlrXOMrwgVJS3zocpC005DxhjZuO/qbBAceP5zE4cxZp/90bWpt8nSXPdT89yQMaa53Cr6Lpe3qjjkvkWiSbqUjIk//xqKf3sso7P+lqnFDl5G6/uZvZXNrFmxnBhLBxMaSjOWgZzB2Iwy3EZQjekXAhBpQFYONKhtAjkIckMoJQqjrvKmMvptIqX1B0gJ5imqGUaBIQ9CrAxkV84P15o4vZGpCcuCli1kqD3Nnx9XMtyj7pi2gE84lpIVqoeUdl5g64hmX9tVXjwmhAI8edfRKiLxd+sHfs0E+n0Vx0jFrPgUPjMBTBHRkcxR/4QBwFYktqs0KC79BJ2lq2j+Kqfpb9Ks7FnbYxhYAttSNCwTWVKTM7biSc1WpqXPtT1jRUPCIGfyJ+muC6V4YUQigFJX4u0Lf4ZRNKBSPucqDCWZWGrmFTJO1RdeQ/SNd2PqNv0nvZ7qiBMoypGcfVNPSSP6GEusMsRW+hpjjEEqrTxJk3qT1NTfkFnaTWvnlzFpm1gRr0g6WQtgWIHGxqHfZOEbJWZBizAcUcnQ9jUHwtI2fx2sbZCAXBGeBvg0NqTSHnkqO2Jloa3uXVASaNV4o6pu8jaqAqjBRTLMUXNrwEQy7AGaPaz6qAeMWil9O6AeLVNM92DnhzE7r2DyV07ftxpddXvfV0FlSgxyUHWo6VJq9NW/INR4DyZydHoX2FkK2QVnnARhNK613mUsxxKIdESJ3FqyVkWvr8NMAMUkQXbOY4x48Tm16xOGEErvoqKS+EOyoEMtmzUBxsr2/ddafDd0a/naXy7TgqZdjqRPCTYOqBeXNV4Ri3LW5vqIQ9ODtSKvEVFTinrm6lFAFacwnifxAZnEH+hqakNDVosCq9HhemEYgYdKOh7LztU4fGBJNOdtGVLKJnkX4Btd1si7m6DmHZrbPjQ4BQe8QI6jo6SQQuDEamFS6X1X0WBvPbZEfDoKKz5rqznj1KquyuNuhmp1rnnnTcNLMMnfpDXUpFMXWKex94l6JjKhajJKs+AMYQRD6WZlxiDLVZhEuGBB+hOQK+XmTpW+uVe3LD2woYQnwTBkYKcI0mmq5u8XNUChlOaW1XL75Zp2i7RE46wgN20iIdak9LB4Gc08L6KK5kuQ7U5EoUEoNaBFP6Qr8feLOUxWEmt7Z297RNmZJk5miOM5KqHVjYqstG1CER7Fnt4cm7TlZcNcSjvFXG7Z6ps2HY4ZZLdxSzU23cygPaAuM5b6U6RBJieVq86MolrWpM/p7i0YtAZU3fD2ENxt3qaXcVcFmrsAABAASURBVG8qbVZjzX1DzfM6QSgjN5CzDm2EaeZaXpI4OQNj4LIvMDzr7xiNF6kf9eskpzxRzmFILIMUe0mv0WNdVnUKgFdVxf6xcahibydVGiMeJncH98eN9bG5b0iW9YfaadOInX3ynkwXfZRyGo0FmGcHQTenK4djCqhMn7aZ5pCFHKOxWkuqFQ0t0xFjheDquEPRBl9IB/MFonCEVfsr0Wp5SzJFs+IWIzvClZbeli30l3KmqhEymms+RqXcsdGiwQRR03HIl+hMH8FQcunYHC8Af2PC1pjA3UCBFq1rSS3JP/cxmfhBftkmnkRIohfkZAPLatsm9LigoLYFlZxYWWdUsk9Oz00/ByXMMiCMIoxAVjMgxjX3XmCtebpp2mdhbvrdLUqtyyWcwrsztadntpP7mto7wmIvC6bmjn7M1y2KoEU7smwgJyr34rc+gOoeD6U8+RkKdMwQeNhTbSAyGWVcMzPsszuCq4MZWomDIKYx3KVAx9LyHNZ1CZM+mcLYo3GLzv1+j3r2FPJBLqPRk5IM6M122StgMiUDMzYLlFLg8rTnEG06gtlly2K0md5giaxQ/ZrtY2do2x750JB0tjBkWgag4mA4vGTQ9KO5NnJsrs3zOkFcJaTNisiMMG4JG3YwZUK4dC0LH/t1wquupnPKU+k98qUMfVciC5C6YvRprNXz6s56EvWs5Ycb8hhjVlfhnbR0o5MNNexPrtfrbPO8lhQQYARAoMZg9WSZHCbARH3obqNdBdhRwUARAtc3+DBjsRizuyddUFm/hjQtruKqpOtirEkY5jGhaxOHCbZKQXZrJVotb2XUxThPR33vK/owKOfJwhSneTIZp4mw1u7DyPFL4BAsoQEhCnosDvfQ8S2WMvkLj7wKlLp+P1WSnReYXEsaqg3bQj4ppMwDMkXehnmEYAT9tnRlte1HLbxtSzsDkB8M0xZBklLakHHpSMOYlvc4H1IR6p9kYcQQEJtKnzd92ptOvuWpPplmqs7Bn8zckfeBmWOIZk6jnL0XQbF8yyu6nXJOpREjtT1wLcZFxF4T4+7xPLrHnYqfX6b7sN8hDA/hkHA7cRYoPBnKCOyi50dsDRY0EQcs+JRO1iMe1hqIWcK6B3aJcWyIkj24qU1s1qDVUopIoXqvCTyeW5RyKMJyr99n+tjTmHEF48v+l/Heq5Cu0C4FcIKI2sbMuoSijNhjFpjqOxaynWx0C0T1RnF+8Jw/DENyZ5NWaQZ46Y6Vjnn6+Fr7hUnFwod+E3OJtliOPI3O4/4KbJ9ONaaKUmSLqL0mvVYyrPIwxmCMkUMMCK2d3HP90YDI62/vMpcbdNTI0/wQet04Pq+2vMbAe7OvRePARkTdzVqclAKNhlbaw2rMbTkkrPTMFG2j8QpAGGbNaKyI7qIASNFy5H6ZQG0SByyFUAdmzdrd36epWtFCl5IFW5ivU+qZ44h7KRIBXjaVNT5CLS4b7FVRUWtYqnaXMJ2lVS4Sd7vEWFKBl0hj11Ci+xuoBhVZUwpCh6lH4qOm8StdP6SvlXZmLbm2wJzksxryoxyKSot3T6Doaj0aUY0y0tow1eoQjoYMpo6jCvvUNUgd5U8thYRmpNdq/iZPe5OpP0BimBv25gkc+SP0Hvdqer/8MTY9/KVsOuH0yZ8+/QBV3S5ZfTXEC/EHQUArTGhLmdtCd52rzyH82oeYD45geluXXcvTLJ32ErY84BXk9/8JogLGvcepr3/ExtNfTvtJv4ufOZz4jJ9g3M1o9nx7p/wFhZzKKCxwxU7am+5HfO+n033Q82jd4/5sMR38SU/FnvRTjKYeRHLEQ9iw+UQWbUnn3r+APfW5uEf8Kjt6jkOmTqF32mvIT/pZkkf+JcUhp1AV19wuMrutGzXGfE+Vxnzv8/e8vIs9ZIqW2Fo6SkRjbItQU/vzf0Tzf5dE01toPf73yTYdS51nYKRnwNg7GgdRTtYnSljFaazH4GVevWpxEzJGKRoir6sSDurTGIMx++j26KiR2BsDPnHE4sPrGW8QUyTtWaZP+EnGmdWgL9NqHc3IbCDTQjEKx5Tjmv1fllyra21D2pHsGAVJXbI1zfFuibKwxPWYtWp3f72Fj7CtNh32UNvd9E/+JerCqO05fJCw1odRW96CZyPWDPEGpu//AvbICdthgcd+l/TS0cwdpRlLJULv15L6qn9hDFWcINzGkpNETKkm24zcZj2IeeVRwq26jxOBD23TBCYgjCPipEWUpNSqc6Qt6Aa3+JN/hnhqC4nxeOkI0hVjDagMN3M0XN3Mq1uW3IoyfEeKedFrWP5/L8HMawvn7Fez91P/xqLt3LJKbsdcmbSqbXPafkwuFFdo/2sQbyY7+onYn3kr8Z4Ps/PKq9hw5l+xsfwWOz//Oszdf4bs8AfSvvsvMrrkrfivfRE/exy9pYDw8KeQarsnYZry+FPkIGaYls8YBscxyi/Afutf8N/6Ou5ev8qescLxl36CcOeXqK4+C9N7KCOFZrvHPBs3s4nhWW9h5uq9TN3nlxjEbWaOO5Pxxf9JcPm1TB/3o/TCxkpx0BzGmIOmL7dVR8o6INTKE61umjqzy7/M4vv/kERzLjrzuQQnPYJYq7YqbckYtIiVqS6tPq1MYPOk21Wck5/jlzdstme9rjeuyhhz48e71r2czA+jw/uacZOmGmfcLK89cixNSpTCE15IesKZ2jauyYZXYX1GWyHyWJG1QPahGbO1pGBsaKIDta627DAcVIwUfd7QOYpFbWcohs9KtFreMtnu1uJ28uWa9OQnENzv5zCyldClzn8I9lHOOCSTGwZjDLHX2NznJzEPeglV84VULSqoBkIGAi3N914U0aLUs8joPi1GrCW5wRKxTejlc0TjAhfPCCxGtIshm+3cqttuvk9UjZcohktU40VF8AY42apa0du6HDN73x/TgvqZVCYC41CgBlPlGKQWzurzps+bf3PT+f9PahWU1IN56lZG0NlEnUzjqr2EvZBONPw/+e9oCV6DZp0j1GSuZdoTXVvFlaTXCmxc+t8EW4+lmHekRx/PYPYIovs8nmT3uaTa043dDkZHnYzTJBzOf5OhFHRUVATjZXpVTDS6kqTKGLRyjLkUH59Edt/fU5l70HEVW8IeG32fajxgnFp6AkW1WSTY8ngWL38HLlpm+dqPEM08nKLtmN/1OTqCoOXSlezpGLwzdzRxrvNzG0sg1pZeRhvjc9h9BbznFxiHVuD4R4kf+hvyUx5rikmrPoyoq4JurEmfZZPw6uTFqj4cE4d4fR211n/NrTF3Dd1rHGfT39uTNAKSei0WLIEFnfL1TSpkUycy87R/J3j4qzAbDyWRoxxNHceunlbD7UIr2A1rSsjmh50WwdShxBu3sXfqCJL+BjqL52M6faJ0w4oUJ6vjL0q3EBz9IMwT/pr2095JniRQZ/hmq0vRRgltDc7vVqnAED4PlKAtNddR29D8Hs/GH/lTZh73e9jDHoo/9CG4Q87UtaEH6/oQOOTBojOptj1oTWmgBXRy6Gn4jadgNz+YXjAjcBBTbRUvs0ex2vaLzfcnOOxMkmMegjnkDMYbH0C55Qw6J/4IGx/0HKLH/TbMHIkvPJhGTlBhaO5Mo8jc9LHCq5su8P2phbZy+r0ZyNsk44zaduizhXKpFHpPvz/7He7ZBAlFHVEGIZXxDH2qyT6FLxcYnP9O0oUjmLrXsYx2fpPymv8l/ez7yT/1O+wcfpOs3yGZOprWhgp71m+RuQFtYxgnG9nbO4ygdSSDTkB/qNBW3WHmjD+l9+2/obzw0+T9rcyxzHLLUPmMRKvR0i4RaYm0kH2dqc0PY3qupNp0Embuc6TjQxUhmWE+q+nZgk4yzZzdcIeT561hyKvvN1Xu5tJvKu/BmhbYbUgjGdae4Xuey9R13yHe+hCiJ70aH0RYgdPlokuiLcjAlbgw1rQfYVsBxtSrFou1lglhVl3XnbGCRgf30+3DvwCI5ofgJ8i2NN830ZITrocqSTlPseEQ0JZe/wXnMfWCy9j03C+x4fnn03upI375+WtKkepvvexbdJ93NsFz38/0S9Tuo/+aRQL6D37lmrbd9K3/vAuon/kJeo98iYB4h9QNtcjUtoWThIJlyWltz8o7TODU24AiUFthQEiBty2yh7yc3nM/QV80/cufoKGpX/o4/V/8GL3J9eO0n/eJNaXZF55F92ffj33JOYTP/S/87NEUm+9J/Cufxbzg/FW3Pfu8T9H7xY/S+cWP0PuVT7HxxZ9lWlf7jPdRPPENLG44GTk4wkgQoZZ8jIGwi1GUV2qthJs+7U0n3/LUJlwIIw2KBqcaYpMOI00WhJaNy295RbdTTl/upeweyjgfM+NrSkUu4l1XUNlD6Icl42s/SLDpQXDe35Mc/VKyBz2b9H6vZHOREmhfPxiG7I2XyU7/Taa0LZR/+9OED/wV2vd4MtR7iMqcOYW1qEoGe97N4MSnM3PvZyhKco0MPsTf+Qhm69PoHHk6WfkdqfRW2he+i7p/L/zDfp7WUQ+gvvCfGIWacINr6USJqlrE7L2O0GS0H/3v0JklLppVQosGjRrxUVNqsvgDSrWKoBKgEr6kCvXAMoYcF4eaXBVNDauhRRVuDLvYQct5vBxoswLX7hYSNxRLmMDSfJEyVhRJvaOqlZWEWjp8oA4kkm9UpwylyVVckRiDlbGIjfovuQeKIIQ+kcwMTV/LICetx4Rad45Mh9rF9MoSBA4zOfWsdDR/7t43cvAqb6qUWPX6ImQ+NpRRRCIA7mNLGQSEfsxS0KFTO2xQiuexutoi0kgGE+mxqiMwQ8QQsYNWd4q5bsrsk/+StLsNU2p8gngSIcHGNBSCWm3rM9a1eVLBcUWzimxkXqiruDGZZF3r3jWRmMZIiP9m2waUX1rkBJAbqqUNgQZCj5oTELlAdTO5Dxo9CxIqU07Sm9/9iSXXsOwzsGNCWzJO2gL+mbYo9ey6RJJpFecsi/ckSIgk56FkFQdd6iLHp5JhXou/Ni2NlYsCWstOEcUxJvRiz+NMpfvORGcy3cel0gPHXqf+2imi0FEYpZlCvPYn+VL10WiO1CQEPqRqeDeWLOnTX86oAs9QuhOpfx1pR1IG1JKTFTBTJZPTGDO5TvTZqP7J076PSdq+29v002iVGUhGloCmdWOazzbWJOISTDQj4AoKoEIyA31RR2ndTXqGUBGLA9Fq3rt0iiKeJujOkHeOoxd14Sv/zNjFFBe8Cx/1xMMMQaI80QbCUCSew1RpaV/ps6sipjbSaccT2WhowXZEhjAwWHqs9dGWDhEmat9OxkGNExGjYaOZhc2zsaHGSWlRDPGNKE0IZHPWkozmbt1vE+c5yfbLGO35Mk4+KvnqP1NGFqvFTdO+CWKseGnIyA8YawnCUBSvSKjvJC1othXDBGMTQtUTGSQFmGoGIIwwxpAEkwfC5tLotPI0tzdF9qYSf5A0UwRkVULzI1FVu0NYXoH4gNGtScH4AAAQAElEQVSiqpkW3bHPNpakGBIbiUvCTbXvt+erb2L+2x+l7EB58btY+sY7BAQuYOHLf0R07bvZfem/4vstsqmtxJ//K9pnvZOZ+DFUxymyct5f4z71fua+/VqydzyHnvYQg3NeSrprO/U5b6X95XeTf/0vKD/6PDq+RxOFyT/3x9TzF1B94834C/8fDC8hP+vV5Jf/D/W5b2C0exm/69OMP/8nVOGYheHFmC+/h/bUGUTFd4iCMWjQnXFSAE8QBBgZ2HqFPbz9oxKOa7pBj640weQlvohlkENcUeAEpkxj0FdBU26AUAF5NAIXUqjh6rpv4z/+m5ileYbxLHm1rFSoTYStIRUQiJS/E0ST9JU+FruR+KzZpKhXVDnmtNU1dBtYjg9hkHY0hinNf4hlOymVAElUdOSYtuIY0qvn5PwCrm6l+NCS5ktMu5Cu9quvy0JM+zCGkndelASmJjU5G7RnW7f7JAOLPC7OTjNt9jCnEHq5VBHWfQI7x56gQ9QgLFZ3jFRPyZi6O0vytDcy9csfpz7qPowEBkZRiwONj3cVVSvUHA0gH5Bd/knGl3+eRIbChrXKG0kiJg8sRlQ5L9l49SETVQdkPs4XKH2XgeSXqZ2BxlBGgNkgpdQEml3ay8ZQ8toNlUCeDzcR5l2mUs+C9qDraompccRcOc/U1Cb8ckI5Y0jSjMWBw5UFcbtHVHcox5bAaSykF8PBPK1ohr6ARVaG0v+Krany5jvIi4pAJjEoulR2F1ZqtCM0uNYhRMEQVy/Tz6HlR5TFIlW7SyAgMhuHLPgBuwJphw1pJbMc6DDGaM7towPlXYv3DSC6PSmW/YyKkfTISW9CjMDI7os+yoaOJ7/yXIycoPfSsUZOgaBxCJX0DOWuSw3MWghlvc4bJOAFuD0jMoGHha+8FsZLtNob2PHp19NazDEahyazNQ5/PdZuMLcxQZN8u5FdbctGBqYqWrRNBwbfYPs7fxJ2jydGpqyXVlv9mpcvxbcpB5jSs1QPaaexjNbFdMo56lZAS1GTZvpEbpr+wi7ihSHp8nbMqKS++quMT30JweP/iMHyf2OuOJdO3KZdfof+4h7CjoyrbREs7aaSpGujdrJlmv+fJd07ZHcUUAYZQXaVnKfV6ntEZEs50xZhsYOx+HHDuYmRjQJDURSgVUbBgOXRxdTRXnZc8D7G83NyDp7al6AVsKkcxgWYmAMeRW214k1kmCGpPKa9hSDZRkyHWKDBq/XVEIQYMRLhxYv6qpV9tAjVJ9/Ajn+5P+6zv0+aZcrjBbpgXvIajg2xnFfz/9Wo0IpnLJ7xQ8aqfmy7TGvrbNprfBauorNcUoyGdKoOoZxcKj/rXc5IN80P/7hwCrc0x0xSU7kWViC7nj2SwVRMEs0zUMRrEzXER9LubGBjbrk2gHpUs9yqiIOAJV8TLUOnsISbN2CtVfQgpZclDJMWqz1MuEwQxqR1hm9PY494EEEd0i6tHKuXVIMVKXcRgiWkUUgahnQueAvl6x+Hf+/LqK78AsgAddhFwgIFjlB608gBl0qfHAc6TLiZmWJAr1ymoyhEWpdkwTyjshnTnGF7E0vSISfnX5qrGaZj7UToneQ9o+r39E+gdfgGaVvNToGNblzQn88x2rJMehupxPdyrroF8kKsZPH/2TsPQMuq6u7/9t6n3fbq9AGG3psIiooIKCioWLBhiTWxJaaZ+CVGk1gSUzSJvUSjsVMUlSoqCtgQ6Sgd6TD1lVtP/f77jmMQcYbwnDA83pm77j51n71X/a+133tTUrgazYYh70tGg1mEEmlKNmkWkVNnvIopynsonWSjMpnEywqBpKi4hyIrSaNJZqKY0iT4P2CY2QFJlWKmZ5gMEkIF0losNybb29L8H+rrxhjZzkNHhd5fmiZUEUl7msFZ76UhvzmjSo0p2lQ//Aim18FIdhVdcvmmHL/lBA6MmdvYWdg2ywFZmmx6jGTdDSQ/+xpF1WKgqlo0czn85F+GwB8fN3wvVSk5Vkj9/ZHIih6az5zf3JcjC6J1zCo7jxV9Gzf8VFlPh3uYIrSGbX3boEBSugGxsqXCpPTLFpWTV5KxpUXCjIwnMzHTpiIMakyZGi6IGczeQ3DlR6mu/CzdKz5K9oN/pSkfOauqyxqbUqhU2WvLQboeNlkhhehQNEdYb/oEcp5RY3tMNTVUjMrWFFv7lJVamnLKGZVK2/RSBcwCl6zBFtOUqkjZ3oAJZRomaRKsuwzWX4WVPrlohEBZnjFGyLeC0pCbgi1tUb3GQAGrI20sglmN4S7WX38Sq896HVOnPo/+F146J8pPfQWzX3oh6eefS/fU4xl89cXMXPRqsniWsambMWe8k5kP7Efvwk/Qn5lCSTcjypDbwQyuGtnS8DX3JmUt3DhXLes4BcaytQPx/s+ldcAJWlJ7NvXWKgZhTwa5lEg62ddyUq21TEFqA/lYCNMJsYJrWKuT7PNn1Hc5mnpaMpK12JDmDPZ/M/3dHkPPHsjSo9+EjR21YIQybzNqctJWHRPmw/FXmdowpB6lWh7sM9fN9NpQlOTffh8z//ksZr70DLIvnkj/1BOZ/eKxW5RN/OXjmf3s85j+72fROfkVdG7+LmUT7rnyy/T+83D18Ua4807pokBPWqBCEf3I0idlYKItDr8brCPXv95eL2bwlH+gdsBLqe93Im50NwLxYtBbQ9WfYrTs0jCWRBU6r9vdQYTNUybiZdiVT9HbWjSjiEE7p7A1ge4J0t5a0m6XTIGuCHUuiOilFWm7L9nl5JHDSM/D2gRre5nGWzLQ2GeqLs42CEKDsQGz6YB2P8P/FefIjpBV69T/Bmy/p6QgQiKmHU3QX/UY3dsnlFxtkTNWG9ni/CulmZtoizfPwxsCAbpSy6ASBGsu+TT97uUYIcG2ErO6jHn9L75PfutF1GVzRrHCGSubhYIM4dh5yJFta0pelykM2YUfpb9mhpZil//lCak3Uz/9POmgD6XiRFWgUIgxRhDS4Dev1759KMjO9aW2HJAoM/H/58ggGCOekENIUgWVVF3PuXv1sXU/zQgyU5GWIbXQYrKCoZwEEpyAVpj3CbM+ttUmtW1oyQHaGlEzISzXMyimyQarwY7SGWkwUq1VQAvY0K8Io7pyRUuvWkezrMtROwm+C0Ff1+9grEqoO0uuqsWYWqP3FXK0NWfwitMIrJ6vUaqfsqgoBVQyW+hdJSYNyOQUx4KSKGxozI5CTrusnPovccrmyzLfIvOCdAOVst3cVlhVS6wbIVy/Xuj6Imo/+Ra9n3xpTrT2BwqAF59E+5IL6Fx0Afl5J1Fe8UMQEBokMYVfFpmeovzmn5L85FOYomSQrWckrUjr9S2O3wYD8QEU5mgZBaCupTfxdOr7PJu16y9msP5GuqpI1bTGGqjiFSchhUTQWreWKlzErBVfR5ris2NWZU5hSVJlepgmcbmGyUGdSM9G4UqKwQ3cfsXppHpPvuEeXG1cTrZHLh3pVBGV7CBpxFSzs2RBRSPOtjj+Ld3QihdLPj1mrzuX7JJvUP74TLIfSyYXfYX8Qi3LbEE+0z85g/THZ1Nc9g1mLjud4p7bacj1+EASRCtIf/hxpj59Ar3LPkUlQBVoQElWkYij9TLT0eY/Lpyk43k08iRs904BzI9hLj2TYP31dBbvTH3lftR2O4K82aSdaOlzdKnAz3qiYIoNK3egMfMz1l79NaxpkArMhKsOhcmDpN930lp0FEt2OYq4NULenmKsVsNM7kN9hyMZW7ab9L3LCKP0RpZR3/l4xlqTuCgm2OEYzNgkheRQ1iuqsYNo7HMoeWsn8qkpxsf2oRjZl+6Oz4LlO1AEIdGKZ9B48kcIdjuGqtZgpt8WQOlsfvL3umqMudfRI2c3pRryvLIBo7ufQPSyb4unjycewGDFwYwd8QcEqpbJsGXzsfwfRBasNMywZf/0yOHk1plpWAV0g5xq6QFUx/0hQaNHTbGuuf+xjDz9o1vnpb+DXqUic+slREGwF9NyAwbpWgXcDlnaY3E1SldBdm69b/2n/c+ABCr9DlQd8dlXlE1RM31VewZDioTyQ4GKIgvIBzWSzoCoq3HldTpFyFjaJ+w2NOcOadimr9JxoML48qRLVW1QBWYEI/Dgf6XedacYC5vkYalgpkCmQNB3sTor6bkaQ4AkY20L1ZYmJ7cR1mXYWbDRYsJ0EUlQV3bXU7BKGQgcpd2MrAjwIMQJvBQKsQUFxsphaF+db/4jIBPqvtigPgf4Pzhnl20Hj30O5REvoXHMn86JWk95G0ue8hfETz2R6JhXUR3zWlqH/gVRYdmQB3RVmejucwLR66+ifMqbiBT0W9ToBwG2fffmx66rkeSR2wFdAZ1Sz9SVRQdykkZzKm6/nuCeK0mZItzrddSf9u909n85rSPeQr54nKjWYnTfv6Gx17FUB72JqoS6eN7aS870oFfTecpfsy4qaJlMOOUe0mSCHfY+iry+nPjYLxPt8So48gME2z8RZto0D34rbo8XMvaCzxEf+hIFastct0G/xERNwn2eRnTsGyiOewP2uNeTPPUPaDz7j7Yom+Bpb6J2/N9hjvkzmoe9hPqO+wrE5tKltRT5DHUFjubz/ptkr1ep5Aul/qWhD8gzGnog2vyn3l6nSNPFxhCLnyzahf7YdgpAMUsO+zeau79AAHN/8se/laC+M+FBf05LNpXUD6VxwJ8zu8NTWPTEtwkcLGbRsR+mt9thqujchln1XMp9HkNarcI86T2ErQnWLj+e8ef8G2EeM/XYfyLe7gCyxfsz+bQPEY+sxB74dhqHvYdgZCn1J76bYof96fZ2YfxRL6JqR0zs/QbcbvsSjR7PsqP+jrA2yaiqYc2lO8tZr6FgiqhcN+SDSxaB7J4tbMYYzdVs4a75ezkqJHjpTKmKVLQ4JNj1UAJVg1tpQGvFYURHvQtW7i8GRMwIvOdWu/JxKGBW8j3+aIG2HgeqIFZcCQgfcyL1I9/BesWLaVVJqiUH0d73KcRJDQUZMI5KPhRtlcgY85Dq9VBNNI4H/UnTJlnVozG6B80dDmJUATxdsi/t5nZCxo0H3e//1YMdlYBDF1CrGTIhyYH2+2r7/gfzypReXGAV7KrUECQtOa2SRm2gsCcK+0y5Js3GgKQYoSojEBjbYPuUAiMmb6hS0qFeNunkbS3DNuh12tArmQhHKcq2Etc+jVCqUPTxv4WQBCmV7m26HJt3SW1PQbxLkclhmgFJr0tN6+2RTYi1Dl8GEWXoiOOMVhxibEhPgbTSOIxkwRa2NKpjDRg/hMwosUloqLReO+qfCJ/xWQXDf/lf0G/e657xDsqn/SPNoz/I6JEfYuQZH4R9jsYoy1214kiWv+FsGr/3OfIVu1AblJRVnbujiG48Knups6WtrMYwmr8NQgYZOMmsLKdIx1YyfuDLiPZ/DSYrmKlvB031d94naDJBb4/D6Ez9gvKGd9JWRaEmcBSsGNPSQZup6R9xz4//wJxevwAAEABJREFUg9H2XkQHHk4n7TDoBNTsvlB/NEvMOGaHMTq3fgZ36anK1k9gbOXT8IFyw/kKrrclpDMFYVEw1y0r1wigWpqHv5GR499D6+j3Ej3twwImH8b6/WN/k+fRvc41nvbv1I9+C+PH/jOtZ/wH1cqjGAwCanu/jNrrLoQTPkqwx6MhSeXAKsKylL5FYBpgDVvaQttCd+N/bipUta25w8FkK1cykw3ouBad2z5P50f/jmvsRKt3O72iIZCxN1Nje5DPXkc6O0MnyQUM5Iqmbya/+H2UN99Oa7fn4q7/Ov2Lv0h21fnUnvgGYgK47cfMqsIS3/hDglWHgZKF/swa+hd+nKm1N5GXG+h9/7PM3r2W0ZHdWC75F6PTdHqrGYxsDysPptdydNZ9C77/KdZsCIgmF9Fbex3xzM0MbriamsCgqzIGUXdL06eqqiFt8cZ5eoOvEnbpUdQqjLxiaFJ6WtbvVh1WB+uZVbI0IwBiFPgSaynE14oSU1bkZsv6xcI2Jw4YJc4jhfjd7yvB7eMT44lENt4XCFcl34SyXhMO3+ElWPm9X+p0VRX+6CEhO9e32pZh2sWYXf+S+IhXMy2jjh7/AUaPei1msHau3W/15/vNcQXDnLyzhtSGJNvvi126N1UyiqCITC6SuRWMqGQ5EEjoCgjcZXr0aVHZhnx3RFul/KTWIxx0wDWp1ZsU6yLymqNu5KCVJsSL9ld2/lI2iF8BTfJwhkGhAFcm9JUBhlKGoooopCTOGDoCR6iqYMaPItz3+fRdRK8xw0wUEWk/ExApigAjxRowIE8HAi99zUWqZTUM5wQytLMFDhpTkmttIxUgy6MQymnRXYTlalz/Ru2bOVHCWgVWR1UkYGaw5GTb7c7geafC759MsfIgBcK+wBsMnGVQDRQYcpLBLM6mbGkrkg6mnzOSJxgF076GGxeOcO2NlNd8CW78KkXfUg9yyrsvJeilrJteL3C5jMTuid3n/YzsdyQdVJ2xy6jnOfEvfqQg2mBqw4+J6jshn0ut7JLL0VZVk3vEs/ieNdiZ9bS7GfmEYzq/nbSKae6xH81Gh9n0ctJA/NzSBLZwPVIVItM9lYmouglxZSTnEqEtyagPpdksmTwjLXRLIV3olZS7Ponodd+hduKnsUv3pK6uSlX5jPqNbEWpapPXtdw4NDO2tK2uzwgMNAk0d9b9nFkt3VXX/phFWUyZXQ9phNhDMYgoR2oMrjsVu9/zWbTnPsTXfpl6vogkW8NMNJCFpcQ9PVLfldlWQCYgU6+nsr8Bnf4soekzk3aJGrlsJ8cqyKW1NkG6GrRkM1b09LzsysGowH5fycbMSEB55w2Esuf+ZX+N+6mW4qqQ5myDzrhjtH8PZnR7ZsLlDDzESqAnW3I2J80aW5o+lezWUylA58nve/L7jwQyPUuzLHBKKta6JTLiknHpwliKztdplbO0gg5VlhJl4OTfTCG2Vlb6pXbhs3U5ENbInIw8ko26tXQwKHyRSw5JNYnUdvj+UvIwBtlghVyB9LrAGJ0YXv2//5K3mttLgzLHpRVacKfsBkxQ0u/KUeRGQRastb82QW+0nub21t/d07EcnbMx3UUHMnr4v5Mt2pv+8mOoH/U2WrVFtNKIbHYtVsbXV6ZZyZzGFQ8qBe6816E+kGPWkk43S7CqOAzoESpgBbECWT5NtzBQrSNOZ+isu4SlcryVgtwdtiDprccEPWYH02Rqy7QkFcJtjh+mTP9FCkQV9Zk7tVZ+M4E0KCkz+lWXciYHVU6KMMEp42zOpqzHklYFY3lFsz8qIFDQTYItMsp4NG0SBblcGb4mpiy3Mg3K3FDSxDjJbw4Ei4gs2MBANKLxhCSjq5jY6TEYLZs4HBWKBhaM9o0xWFfgt1IBxLebo1K8N4FlOpomNLPEGnchgFWYkumOglw/pennKEARax7dumFchmralv5jX4ENL6P73c9pBIupS8ZZbRJW7IOpdYgW7UNt9WWkSYMNtYRCFZAgLgnMDIUAbWFL4tAKRPnq4EqKVkl7hydjbvlvapf+nDDKNzf0B3StKB113WmspaoH4lVIGDNsKxtjNKfNEUFIJLKBgVqd+j7Hk+x6GFb9WSUUiO82cCBHhQ60J16AqyqCyh+x2c2v+owFXbo1sMmO5LvsTqvVoq/+q0TAT/xZGxmCKMC2RrE3nEG66nhMzZKunhXIqGhPLGK8nWPquzEQIOl1rqd18z2EB76C9SsOwSx5IvGN59Bp1hiRTnTKGFvbjsC2xYcMFy+nFBjt+B8Yi2NCAqaDUWqST/CzC/A/s1Ktv4J6f4KOkZ4Hy6HeI+oV8lFNpgWYFgmsdoJJ3Mq9yepLwf82V2KIHbKlAf0kITSJOJSTeztPHEEJ1lS/RrpZelz+zznsvP5XyZ60VkcqRk1WUhUXskZIvttoyC5SjGthylG1oSrG1VCvKqt9V1GTjvlYsEACA1uJF9Je+fUArZxh8kT8z8ki5NslK9mHMUYgpMIapLdg9T0kG+CP9PWQfOxc3xr1SuUZKZ0wo6pNsY6YRUkTzHqy1LCtb7W6oz/bZ8mj3kyy+jO4c7/I2EX/wuydU2Ram87qcnCHvpTpx76Ose13oTV+GPUDX63y+NtY9Ng3ko01qO36HEb3eikzh7+IsbJGMvYkOge9Cfb7c4pH/QmT4SI2KIBGo4vwGX1N90486g2Eex6tzG+MHR79JzT3ejXRbs+gHteZ3uuNNPfT0sC+T2P9SIN+c7FAjyNJnsTEgX9C+IS3kixZSaSg29vnD4lUnVp28Ispt9+NmShm2k4RBH0a1ey2zv45jy/IBzQE6Gq9kMxM0KlN0M2nsc6w9NATaez/fGYnd1VV6lYG/R596Wdv5naC/lrKG0+nVuxCdcxf0rV3kpfrSWevJqg9CXP4OwnMbay5/Q6Kzt2MDNq4qKS8/Xrq9Tpm9XUUuWGDspDu+p/SSNbS3KDs++4fMtjuCMKDn0c38556zlPcpjtwyRh9JSbFjd9iaupOqp0Pxa56NMH4uKoT7yVbfzcTLiL/6Ufo3H0rlQBK98fvpX/Z6XKOffLuJQzO/zbU+nR/+l7ibsmE1r17N/07vZtvZvslDbjta8zccTfmzgvhjvNpGEvxi9PI7rqOqi35XPpZhBpwt1xAdv239A5DdO0pdO++luDGk+nc8iMB/ePo7bQ/ycgowU2fp3vtBVQTS6it+zrF5d8hTO+k+PmnGWk0GBWQiloN2m3pi/fi8urBwNBNMznuAbWoIhQqSS/5BNPfejuz3/k72uf9/a9R57vv+OXxX6udv9Q/711U33un6K/hm38L33s37p6LwA7IY8cw+zYMW2MMxiyQMf93PBAqFM8rDP+zCQMNwcj/nHlI9+735fZ+z/4vThbRJJl6aWotsd+LqUjpd6ehcJiR1jbPgPVyPs3RHemMVay/8Ue4XSLaDgb3nEd9ZE+yakeCQ99Jc/WFhGu6VI95LYM7f0xnaoSpyaVkej5bdzPZLZ+jUX8y1S67k07uxqLHvIjmlV+i5g5k+tCDMOF+sOcJlIuOwe56OO77H8euu5ZmABtuPZPO9d/Us8+iu9MqgtvOlMNdy7pfnElr5KnYHR9PEu1DfuSb6d0gJ73+h9hD/44objEuwBSvu53BLTcRH/h2CDLG5D77LqHo1ZjvW7tVp1AJwVWpbLCLrdZhbv4yU9/8f3Su+gZT151Ds7wV+/MP0v7pF1hUGzC46+u0rz6N8XUXMPWj92Ku/TjBF3+P9I51DK79KNFZb8Fd8XHW//gfqA/upH3TB+hcfCFl+0f0r/gE0zdfz8xP/p4xWzFS3kFxzjuYmXgcG2buoXb1NaRXn0Gw/3MIFGDnO/+DLCcIKyZvORN38Uexl36OwSWnMejcSXbHdzCzU1hV9oKbzoaZNVjpLDecSnbb94iknoMNN9K69QcMsnXk152NsxkBBay/mfz2S1l79Q/Ibj+X0Oo9a65g/TXfJQoN8dQPWXfzFVgtxWTXn41JLNxzKeltPyaoBYTqv7vuJvqTTfKff5WBxpX/6FPq9xcwdQHp3VdQFevp3/0dgjuuZ8AU5fUnc881P6e99i7aWppIkoTKWQHSBokpsaq04SDX2ljWz5i9TODoa/9AJsq//o8U33gP5en/NGz98ZB0Lp/HNHPa25k551+YOf299M9+FzPf/He4/edausuhM40x5lfEwvZ/zwFTDd/pv81wD8mD4eYrVcOdbfBL1jy3UVXZDJWtkfbupL5yH1ZEq4gn95OhZ5Td2WHn92WAMZtYNLz8kH6NxdDP2tTtdkTZuADBIhLniJXtpirtt2oV6S3fZ/b2y2j3LbFNQMCrOTvLWHoXSb+gPrmCcOUziUflyFpLmNWa/fprv0LWuYNcwWwk2I4W61VKm8WsuZ62Ssj5095OUfbIZzoUKw4i2PMIGq2dmMxH9ExGe2aG8ekc272ahpx1b/nBmM4F1Nf+gsY132aQ16jGV5FPXcTqu74lYHKtlmNSxuqL6VUlg9KSRHMWL9v6ZtIBHgQrXhDmFZEqRiN1aHTXKfCUxAILJi9pSZ6NzKqqNym+TzGQjHPGseVabKF7u458fHsGqjLN5srO89tJlO7Z2riATYwr+zjTpOx1iOsNBdweqWti1ncIR0fhF+czZscxT34J4d7Hkp73fsh62zr75jy+bJDSbi5lutkirTUFGmQfpUQivs2WqVJlx5TNMTYgDgowGQ5DEfhzMUVWEjQyqrQrYClb1NJPKpCZxepLoM+FhtBVlKYijgLCyEBsiIKAQFUxQ0mB+gxRUlRQVjk2qMj1HvKMdh6z2IwoQWoyGozQjSclt4TQTJCEEwyUGITxOIPmCD5JMFlBPBITGIsuUZhZiqKncXbkF/QmG1KVDWISRnd4NMkBhw0p3v8JRPs9Ht/+Gh3wZOJ5TGP7ad6aX7jPUdi9n0S566EE+z2d6MDjsEt2olJ67olHyraNzbMqS8lAVqKY4MEJsiM/RGstxsiW/ME2SHauY+o2AmxUEf3gEwzWGjq//zFmW3eSnP+fMuwhK37tFcZsW8wowzpFeoey6FvJdlxONnsnM66gtt3RlJ2rcB2BiaBHLUgIxpyWBArsQX9Af2wt7bM+ymD58yj3eqEy6P8mXB9QVwB04VrGmivJUtR3jenaIu1Abkepypvgm39Eoqy7OvytlAe/lmTF7mQ/+By9qdXkBahyTDM25Bgys5xZGXcSrJFPr7FGjnlNtRwXjGHCvpxshE1GCGot5OHJTUDpNrK8SvONO/P425YqGVtHXg8p9G9m4JhmkplqjFmrlLzVYo2tmI4a5LFjTb9LSI8g6dErMhq57inqmKROUK6m0S2GPC2MpVWMMZ2vV/1pQKH7jcBJlnSJ4y5BnCvodagaMXF/lkH3OmbP/xOmLz2F6IK/pbj7XPrh2Dzm/MaptcKcRqZqh3hgB21yqZyNJxmRXFYUPfIwkM7nDOpNqjCGrEseRBCN0E9flPAAABAASURBVBsYAQwkqzr1KKKsWbLBqK7XKEwTJ/CYJA16LqHXH9BLLUZy7GhJZTq3hEbPCDxWSUuJkKXSsZM9p8aR2YQwiBmxawhCw3qtp/fKkIHrkwUGQ5syXUOatZiR0eVojH0YiSO6psDp/k63hx+D1bWsrLBVRh+NPQhQBwRPeiON15xP/dXfo/aq7w4pfsV3SF553pD8ueSV52p//lL06m8Svvx0Gq/4FvGrv8Poa86ifuLp1F94KvZJ72LT5sHJJtp0zrebzi20FVuDB4ZqiEWM8XvFL98Bwx/M9krshbANkp3rmKL+FLVsIKfzc/pfOZLopJcx+Mwz5fQVSEdGhoyY6zu25vPdfim3E5LddDpjO7yG1iEvodjj9TQmS9o/+iylSRjI8SU9ObROj0yZVdm7hWZxE8GBRxO7m8iLO6kdIrCyaldW16ZwvXEto0ASQxhmFO0uPvOOqg3Uxw6metIb6CQ5yfoN2LvvpF/bnpH9T6S2dBlllNBo30DZ3J107ydSCzoQLMbdfIHalWy39++z7NATKTecyfTtl1GvIsb6CWXVwww2MEhXExknlcuH89qavNsW+i5c6EMM7SAljFMUxohsRjNvM1LdTaV1ubpkWAlolApuo7pjtEwQNqEZB7TDmEEZYQVAfAZeDybE05R+4AQIHTXXEiB0FEVCJF5bK32YLikrS9ONgVDgmrqlkQRaxAxUtZplJq5TT1vEjwBguMaNMBAYjuIaI5HBCZD0gGlVBdfbEfwfo5tUUE8H6+iX4o914vUGkjShsBB4uaR9+YkIqgEtH/wLQ40BhSpgfVUOcQMmGxOQD0BVzDhskLs+SWmwutdWKYU03vhlJb2r9GAl7UoPQtqSdaeXs6SWMZJuYLzsUGQRbb08MJHeV1FX/82yi5ARNu/Kd2UEoSURmDJFg8DV8YCnUL85GrNLNdTVrI+XMkxAy2pYnauK8lctOreRUvX7sKUtjt14BuQlsihxZhZjOjhSSJyA3EDH1W+QOtW95ZD88wv0mzz6XfGksoZKFUejiokxAuSeKrFeH+tFoHZb/Ni5Dsohh9wIWe1WyA4DposNhHIuU92ENHVz7X6rPz+mUnLUsmT3nMy67/8zdt1VNDrfZ8OF/0SgdebCrWH2nD9jOrbEIzsxNnst7YtPon31WroHvJmZ7rUEF7yXDZ2bmPnGcbSuvJZ4+itM/fh9dAQyBjd9hslLvkZ3/bkU53ycfPqnJNeex+S6W5m95B9wd51K8P1/YSq7g3vOeh5Tt11Nu3M595z7B4xVd1Hd8h3SH76HtFpH+t0/Zv2GK0nv+K7e+VmSTEHhvLcwm86AUzC98E1EBczagqQYEDX7W51/D/ULxuQSF2WyMC2pkUbEWUCoYCWkLJ4EYLtEAimEA+LEKBgWzBR90mCUdqXWCRxG47SjiF7P0CmU0YcJvbipe2fJlPUPoiVUqgpmkmefmFJLD10m6RdtTN7TMsQIrphitJ8SljlhHtMP+tRN/FCzZ6u/X1yjzFItLcZsKBtkCvaRSXHSQRtF2DLDVjWsInoup4jORSXiV0mQaHgK5i4o6FFiJbvItXWtUjCTQxXcaDQTKt3TTztYgZJK/M1IqRQMyf17SkqdM/55U0FVgCkxVvsCMo2oYkbjmdbS5hrrSEWB0z0CHv0kBPoYLf+UgwKje3s4RjWwQT8jzfqUkulAAAlT6A0xUiEB/64qMhF++Lkcv6fCWTyVgRu2/pynyobMa5Jsg8oO2U4ViP8RJo/UBhjUimsskPSsfEjIyAw86eX/87FgjEE4m2110xDnNjRbxKSDnLGqR5RltNJRgnIZddtmTDS33rf+06lLKNOELLACIreR3XEF/V/8Qs6xgwsjiuk7WD5YS64lAldMUyrbqu/5FOJHHcr4zT9kIuvRXr+e5bd+C7tBpWGVtOnKoaW3Mao+nRzotP9T3dEsU+4OChvRW38107ecR1WGFKEyQYEbbvgeI1O3MdLrEUaORVNrmbppLZ3gTsI16wlDR1ZF5Gt/QHbHVaxPpgjrbQXTm4l6M8ogu5QKrIqr1MpJbOF0rWC+bzOq1gUKRBIWvaBOqkwtD1MGpmBgxd8E6aWqHH1DmToiz0cgNi1l3BWRzo1NrVNWnClmypEmKXHapLG+TdPkjMqwrRHYngkVGGeGvK67mLiaZZQKK6cc1HSTnPK62igmNKqwzdK2FTPRlN40vz+heB8ZGC07GFUJiijAiDdBkBNm64fBe1rfgZvAmpQBJZVt0FNlxQMK/xeOMzvhBUIpgKBcgLEoZsqDDlUqO2kbU9UZuJRaMqp7HIMgo55MUDqjPiv6YUty6ENYIzfhcL+ojaviIgDTd7SCivHckdQi7KBOLD/VyI0qmwNmHXTLGFObVL99OnreaDlWo6ShZajE/72gsI+1PdmflV8w6qOgCsepDwRj+lME6QxBNsuw9fubaDCN1dLhfKY86wJ9yaigjaVfpSDAXxU9yKdkc9kCpQ8dDzKB8zzPyQXq/Z87KMsS7VJV8lmS3Lb6sXMdmHU5ZRDRLUJqDqbcetYXq2mKAVNBONfuEbTDEIgyMVO6DnpfJkcRYPM+lVkkRzNFHmoqppRTCsjLBqXKulYlWuNLWJuh0sjpyJBaRahnIwZxSBwM9JaIquxhdNytomHQ6my4nNkfvJVgzU8wP/8K6y79d2WKhiiumNWSQGIijCsZWDlOZc0DZW+VyTA2oJXF1AapSt3q2lYCHzHWa4jr4rJE2WNC7hJKV2CLilTZdlTvKQMPIazIxQGrcSalnKiC7Yj6z8qQSMeFMyR6pkSOmC5h2aZwFU5r9KZCTmMzZJyYGqr6AlU0Tt/OUKQWVAVz9NjaW6aAbsQDnxXbtC/Zajgu0nh6ZGGoMMZmSVNk1lnCosDzJxOfKonPSh9MDiataMeGROezoCRT9cTZGkUpsGks2IgN9UwvTVDpgzIP6YYdnXZ0Jc+2ZIcCbpkUeH4jsNrPDMaUtBXEMg3AZn0F3JCkTMkUAG2q/SokUOZYwmbHj/SmQs5dVcYqLzDa9zIr9KzXpaqSTFQ5QFUeUxl6Rv3pXikEGB2wdTeTBkS+yqE5pnpfXmtSVXXG8x551cTzuBQfUmsJSYnyVAOMdU8MXrZlgDNTGmqHUJWHICtlszkuSAVcHBUBtWyKMM0x6qMgJs27NGU3hSoxTuAyKjPi0jAo++qnwoMK+h0KyaAooSaZhkUkMfXUX59AMox1rnQBMiZK6/DOuSr8O9KNz9kcq/fVSivdKHR9RkAjpon036AxW7IiZWAcseQSmxHpV0RmOgzq43gH3z73L9jwH/sx84EDaH/wwGE7/f79h+2sPxbNfng/5jP1P6j5fWBvZt+/G9V/7E327/szq+Puh/al/YFH0/ngPgv0UPLg/YfQ+cAutD+0P1P//VzpukGhRbqcYmRX/HK7P6Byf+d+eftWb+xc35BqcuPtnMZ+b6T90h+x5BXnsPwFn8T/qfBEa/pz7X8TsKvklDf1pViLdSGlsVTl7QqoY6RWgUzBKVBgj8MpGlFTblLX/T1zITkz79CcqQhMSa4MqDO9gd7sFJWcdYnhoaRqi3ODyvx2ypOMTODSWkPenSIRmAy0nw7E5WDZJpZvtTZA75Hj7zuDaSzGDHICW5HZOmWa4oyZ1xT0pnECNyQtiOtUJlDglN4qqOYZiqu6Lh3THmIFAQbr/1n4v9jKsYB1vTaBPMVo2SSbWUM/WEdH4KQMZjRejXWLOvjwvacmkJQFCYOOocdADj3B9L2dtHC3XwJ3371Zqu7ScuwCscCHh0YP3F3X4u64nfiO64jX3Ewx1abXgbxsUFn3KxdijPnV/qYdY37z3KZrW7uVu5nbKzJlD1NKm+zkoYxWl7P2Uy8naBxC97DjMYGyprl1P3xaoQtjLeaXfHJyhFiflYVYnR8oow0rAQerTCazyobLYbYTFM3h83P98tmRUdUldFaBoaDQ8oFHm3FgNKa5EVvYjNl8/1t4HGnfZqnXLQgjBQ6VuxULqXKjLh2BCRiEifb/Dz6C8EFlqEpF4gKV4DVkDDWrVscqPDFfqQgiOj5P93qrCqARGnGmIImgrvlHqqBYrMTobSlXhayiIkAREqn8VhdOnsmLhQ0BRUMhADuaJES2QRoaSai31d//UL+gH45QpAaigqVapmo4zTkUgO7fQ7Dncbh9Dx+S3eeJw/bex/c9t+naQruRZwt82Pp84NGKwwc8FbPvsZj9noJ99FOJH/UsWLarfOrs0LyMkX4P97adL7m+uQ3G9AuaRY2pYJq8dzv1dXfS/em5qqC8lk6nO7fO9bT1PFPQQs5Zh8NP5b/jhDxq6LRKrFoCCMslBCPLKFTFwI6SVlYl2IG/c05kVUHwHWilxDcEQUAUOAINzJnhqYf1V61saRkoJQ1aROPLMVmlEp/B1WqYYIatvskoCpMQKNy63jrC0GGMwdhSEs/RwfwmgT8rXa0VHUbcgNhBWhoGBUMqxQfBEC0h6AIIjBh9e0rVbv1PklbUTAWmydp+SSZbD3o1qrxNhOyP+b31KyeZiIKCtNdltie5VMo2g4rBE9/MyKu+Rf33zqb2srOGbePl5wxbf+7e+/54gc7+FW8WePF/w4vkxJNovPwMkpeeTvjSr5C85BTGTvw8zYNfK58/JvfqfQnb3GbnOqJGYLU+3KehzI9glCCKsWWhJfEZFjX5nW/W+0iFLIIQG7WgnFEGV9N7xmCHfankQEIBmbDWkhNvi6o5Ual3VS4aCtAHjFzVmcrY4fJNqiUIvw43F9LAN/uZS98P5NnRek5vuk+56EDK0R2pypxcwbBIxhR45qwem52bv1gIkJiq73cpG6PUKGiVHdIopC+Q5K/PZwqyNo28Q9308P+bZ9c0SG2DQv4iUlUirS9XBSmlLEtxqhrySWwZtkb3DHe24ldVm4DAUa9CLY+O0as2EMYz2CIRgI015rnZV1Vt2883qlkMPfpCirP1iCiakO33MPVVGJdQVLmOpaGmHLYlxUK7wINtRges4hWlxSgmOmKNqwGuoWNIfBLPtrnZuQ6rU84yYytcpp7Wp3R6A1ZPbk+c3TFcy9LZOX+MMXLKG7uxZmMrVIKtjyrDV1Ztc7r2buLdnkqy4hCmu9Pk+RRpzWGMmRP5n2S2Wi4yLhz2U0jAnirj8OSv3Q/xQM8Zs/nxbakfYzb/vJFsNkfTnVnatVFGD3geA9McKiytGi4ch7z5S2ZvvcaSY8qUnuaRrTgA/4PG/V5GaiJcIAMylfg+fynTkmShueZq11cJA1unIZnFg/U4VSuC7Z+AdU4gsUSSxogfQv78X21VfYz6Hseyob2BEXMPNZV08iDFBjXKqqPxaFSSnTHzs8VFhFlBWyAkCQKi2fVM7PU08qSmelGbwIY4Eyh9ccPW7y9QsMAL6cS2oAeFTSjlYykHOFKc2sKUEMiDqFqr79/68UnDb724lS/YufZvqzFaKlZGeCVnAAAQAElEQVS4noLZbscRHf92Vu33WPKLP0uhsu9c+/dZ5KY+lFxt2lXrcEmdqrGC3Friag1mdDfc/q+hXLIStFZfMIqpyjmRLTNMkeKUGTkFhUDZgK+XeIpULZpr/w/18/14OclBL4KdH4dV1p7bgKDpf+jVaqZi8//Bx9imAi+4iVXYR72E2XgxYd4nVuUmNDCfaSBAkpUhRoFe5UbqciKNbJq0cnSXP5Zw56co+FeSTUXlvYnNVaUQUwqLTmx16ZR6TfTY19LeaT9ms4oyG6HfCSjtQGPO5mRbD7XuP5D39wonPawTJDHpbEZ3bCX28X9BEIZUZSQZFAtULfCAbZQHJdoEkooqhsLra4zF/Gq4unq/n4cSlPgBWf+1RdrMDcb0KWYhvfXvaF/+BaJab/iHxvo/v5JCVeDNPPqALskFD/2vByWeEP5DO2Ul5noWy1H07SQub9EbrMXuezTLD/57xuNVVAOVx7U0Uc2BQgVHioEcsvrKBwwlKqBSab9Ie5RF9pDSludWUvllgN9Cy3d5LuOPezl9GxC7GVy4iMqNY8oORTBU6wckpwd/U0DfWQKVFZMwov70t1Lu9GRGsi7FdJvM/8XdeUxRPo1TNSLsTWFV6aump8j6OeX2j2f8ee/DjO+A36psgNSeUgDZGFmFgIv8i7+0VSkQGOku3Z+dnvd5aiueRmgNjbBGlmXC/o4t61/+sL5nLJtlfRFQTzPiHfdg0atOob/d3kq6DEY2k6tyukCOBR5smzxI5F8MHWyYoZIJA7n0gSnIXYpUl8o7lft4kPs7d59btvrhnIFJoMyWEShu/wHZmf/MzPkfwt54Ndg2VR7OfQLinlEv8oe44Wj1ZRzW2qFfzoOYxsgIlTIY00spiy5m38PIX/hxoiPeRbTdoygX70E2siPF6PY4OXorMGNHluGJsRVsjvKRFZRj2w3J31eNLt/s/f6ebYmypgKb5h6ObE9UnySsL8EuPRh7yBtInvNJOOYVkpOlyB1lvLsC4QTGiONhg1DgT6zfqh+/LBZVUAYJKQlFaxe2e/FHsC/9Gv2n/i3h4143ryk65I+ID/99woNezuhBryQ46i/hxJMYf+Hn8OBEqi7+B5ioibcBa2rD6hKBQ1LSta3zMcZgjJFdGWqVhaV7kbz6c7g3XoJ55QXUX30hySu/R+OV353XVLzmIhp/8D2CN1zMyEu/BcseTSSQbySMCutrWAsECzz4HfAg2Ap9EIzKjhsYQhH4P3acSFrhRi+CMUZv/fWPMWZ43hjz6xf+D4/sXN+V2nE29GuMNEcV+JRtlwoyjZUM4oR6poO5vmALz1vVU0wygpnciWRkkdaDZ6BzD0FrgpF9n0Lt+P9k5DmfYVQZ38jzvkjjhC9SO+HL1J5/CrUXfpWW2vlMky/9FLUXfxrzki8SvPw0kpeJB8/+J5qPfSXhLocr8xUqUAZca40KtLTAuiGK9qjZGLMF7s/9clClWNMVtXEqvZVlQRWNEe78VMaP+HOaz/zwvCb7tP/AHv9x3HP/i+i5n6R+zLuI93ueliW30/KhZDN3Fs+ph6L45Ri8LkQJ0eRyGit3obHDvtRW7YPb+bB5TckOe1HTfONF28mrN8DIwXteaIlYhsLCtsCBBQ787jkwZ2CCnVFpt+DuDdNE1Vpc2CQe3MFsdwbn+r/7Ed+nR5ungiaWXMGsqi9SZinnoSXPrDDkto7KAVjNMoyD4TqxiWOIRHEdl+i6C9Gg5y+pClFVNZVaR8nDCWwyLn4kmP4sZu0vKGwLW9M58c7/jAPGyd+a+3B56x2WlfhfSg6l0bgsoS3JQGMNtSTakmzzeU2J7cpu8mGGkltDFgaUgfhvsuFymljxkH4CV2lslcYgIzKSlYnANUV1CqO2TGE+k+ZaBU0toQWyoVC2IVbo432KYesnXnrVw/SzMOwFDjx4DsjbPPiH/ZPFIKcRxiza6030d96LeP0Au+RQlu97LP1SAMDftDUpCPEOIqgKTG2SYvG+ZJN7UroaprNWDsVP8ZekkrT/0+dG2Y4pFPBUkrV6ej4TKttFpqJR9kmyDmitHCyl/79GxrS8M7oY05zQbQo4CjzDEGRBjyjg+CO26pY5Q673UTSgFFWBio5+hKnGMK2dYF5TYRMFPEMhnbSCYJ48wzOVWvsKin7/oaWNwddX0Pyffy+lErkGlOp0KT0yArLzmfxcSwyVc5o1ktCwEUDRuftZn994deF7gQMLHJgLB3xImMvz1OsJ96xrEy85iuTE9+GxSPj0zxPtcgidfndOfT+QhzM5x433CZhoJzOWormIeHw5bnKSUqCpsBFDB+PBiIhcR+UAFKgLZXvzmXxAEVuwlc/ABcYM5NEoxcgymNhxWC3B1akESnzg+ZWvVfaOwJ5/dmtSpPqIJEYp/OF/OMu/S0PUeJ0Oa4oExbwmr6+VMZprhSkzgmJAkA+IpKKJiId4qwRsK29jGqOvEni18KKKLAQSVC5gMp8pUFXEk5+zb8UGjDFDQnN/iMWz8PoFDsxLDti5zirrG5aPwm1X/RX99gHUXvA5qsl1rD3vPTQaS+ba/RafTysohlHNUAlkxGVOXOmxWINqrSJYtAt2kQLw+I4wsQN2cnuc1ovdxPbYsZUwPr8pb60kG1lJIRBSLNkNlu4twLYTpjYhMGKpKvFN7PIfH3h8u4kqH4U2HWyl1mYFthAZgSYqLQ8Ih1RqS4spwmEAMGZjIDBm/rURAiOm0MyhsCGpSchcTK5ImAdekbcS4x9gt6Xu86QG4788WPXgvkjxSzjBrwJ3yXzcR/OsBBg3tiWVqqxDNvgv6aNvFmiBAwsc+N1ywM61u5xZBZbFTGy4luDCT9F51DPonf0RJlenZHZmrt1v8flY3tJqFj6zM0YHcpSGVI7eMlA5HGKsa2LjcWy0GCJVCmKBkWQ7qG2vYsHKeU1ha4KgOYatj+CiFtgYo0wvkMMNVDHyFRUzjH8KPwo61qgVDxV1MMZskf9zvkGBGBNRFV6IGU6BevhuB3lohuf9tflKmqF0FSpjVSUyeF0OjMAKfVzVZutsD7xXPz4roDjUBK8nXiecZOUCjBUUqexwubScp20lsGhEDOcrGUlA3mYqbyaVZ8gD5+XCnQscWODAA+OAPMwDu/G33VXFE6yvrSZXdsuNX6PRvZX4nu8zVWfoZH/bc7+r84FfpFGVRN5R3j3QSyOFNgU6KrR6T2Wz/6FA+2GuZYMKn5Gmur0yylbnMaHgYYzAiC/Hy5H6hC8X8ysnHgX1jeBDYMTonEoU+vYeV6wc3rtxXye32qcnmfifMSmcnL4AismdfzlG//xLK1cxn4kiwuahyAiYQOBZXgVD7cUISPLQblYjMQKqPhh7kfhQXEmXPJUCIx7IzmcqBOIzzdPPtdC8xQ6MkXYaz4mHVjYLb1/gwHzlgJ3rxMJyQL3bJE9yutEkIRMUrotT5Je7nWv3D+D5AOODr9NUrByGnlCijcVoT9c0InMf8tcCXY1ERo5nXtMvOYEK7Wiunk1+7p47xhiMMeKCHZIZVpj8VavzTsDS7+vSVvzUJBv/Fk/D1wQO4+WpA3/OYoYz2Fz7cL4mkeBFMyQLmizGGIx2Pal5iD8alAZpzMbRGA3Q73mSuYGO5zN5HRz6E4OqeZquEeljjMEYo72FzwIHFjjwu+aAvM7cuizzlNRagsDSKu+huOYrVDpXhiF5NmBhW+DAAgcWOLDAgQUOLHBggQMPlANzBiaBlgF89T3LCvrrrmL9ef9Cd2oNlf+7ISZ4oONYuO9XHFjYWeDAAgcWOLDAgQUOPHI5MGdggi/lVjlh2MIEFW71VbjKqOxZ4X+egYVtgQMLHFjgwAIHFjiwwIEFDjxADswZmBSlJcyz4c8jFLVR6jE4F+MGKUVlYWFb4MACBxY4sMCBBQ4scGCBAw+QA3MGJiYMCCtHLx3Q7ef0XZ1BVmHykiAMH+AwFm5b4MACBxY4sMCBBQ4scOBBcGDePTJnYJLbDGNDUUnLdDFhDRMFWBNTmf68Y9jChBY4sMCBBQ4scGCBAwsc2HocmDMwyYqUyiZUDGhqSadQ5aSgoLQxZbXwWzlbT3QLPS9wYIEDCxyYhxxYmNIjngO/BkxMZRj+IaUhW0qMAVOp3QzVy5iimiEpA9ouJqgyoqKkcB2CPN7i8/6vSoVlRGoq0LOUTi816qcS2HEaTwE9IPPU17mU1P9PYsI8HVL0Kp3TZS0dpVkx3PeX86ISMGJ43d+zJfLPeLr3fb6Pex8/EvergRhNn3LTH7GTGAqB0NLzPsvvl7/+h543UV5mlB6oivy+B7K+3URb4ul9ZXLv+zd37d73PZz3K6l/Lp6jr8zruPb9f0RZStML6bj/U+kSBX5/IPupZEZeVKnuK8ou/hk/f88rr8+6rCfB24o/568t0AP3E/flVSrBeF4Psr74mjIoxXgtZfdkI7qkg4f3J5Pv9/rm5+h1y+97V1x5JZNlIyXy53x7X/LnSzmCMpcS+/t8B3qm0rND8sqt8/d97t7HPh55uvc5v+/PefL785lKBT7PpqEuyb69H/bz9iwtvI79FvXy9/yWSw+L078GTDaN2E/KU+mVCiNV2npkjNCPXmyMwRiDtRuHZIzBbx1TUCUVqYM8TBTeQkKra7otqayATyYqCAOIQoPRaK3uClyFb50teSC06a9X3vte38e9jx+J+8b/J4h5Il6KwfIvXi/EdRAQtTb4Nd5aycqJjKzIkwearnLY0kpGFmcCAhsOW78/JLt5+VjzP9d9/542yeHe1zadm29tZXLxLgdXUAWltLvE2IqsHOB0LnWWKqyonDRfvDIyGptWhAXYqo63C88Tbwten1FQ8ORtxZ/z1+ZEkre7N21BnnN61zbYd5TaIa9jl2DKkFTBV25Tcqq03wV4WFNgrBTJbJyDJlZk8rc6MrL/THNn6It1/Zetctvh3P15I9003p8HFrkAPVUq0ZSu+nuNwRjprLr3134b+f483fe6P+cJ39c8plzA0Dhk35AV2Ubeim+FknCnOCemzsuPNUPpbpxbZarhjjFm2PovK8XamjQEP1J4/y5PPvDdu20UET/79nV88N2f5cP/+iU+8s+i95zMp//pFD75ni/yyfedzIf/8XN89D2f5+P//EU+ov2Pqf3Pf/0yH/2nL/Cx/wX55zfR/+a5+XzvP//7l3n/+z/F6rvWgoLfUEVK2LB6mg//25eHPN/Es0/8y5fwvP+EeP+Jf/oin/qXL/OJ952ykf71ZD72ni/x4Xd/no/8wxf4hPY/+c8n8UB45/v39/nW06Z93853+oh0/KPvPZn/lN77uX/qfV8a6rU//9X3n8FgkClTN3L4JZHkQq/kM585jX9672clt8/h7cLbhLcRL5+PS0ae/uvfTuF/ax/3y2vZmpf5JvJjHL5H5/3+/T7zv7DJbf35T7xfev3er/AR75v+9Yu8/x8/z7dOvYCYhMjUvSt7WJPR6E1hX2Vr6wAAEABJREFUEH7AB0gbWry7PvuMC/jbf/gw//TOL/Puv/08//j3Xxzu/8PffQFP73nHl/D092//LO/+5bX3vOtk/uEdX+Y9f/fl4f3+Pv/cAyHfl3+XJ7+/6Rnfx3ymfxG/3v33X+Ddb/8C//ruU/mHd4qvf38q/yaeXvnN2/Hbppjp9+cLeX37tbkYY4ZI1piN7SbgsLVaY8yvvX/Twab3FQ7Ov+xK3vPFk/jHr53BP55+Fm/76mn81de+wl9//TT++itn8favnzts/+rUM/mb087hrV89e3j8tq99c7jvj38b+ec9+eu+3USbjn37SKYPf+6rfO5LZzE92wFlrP1U62rKUDJl5V866Uw8z3/Fs1PP4m++cjZvVftWyeGvJIc3n3QSf3Hyybz1K1/l7d/4Bu8480z+7vTT+evTTuP/nXIqD4S3vv/73nd/5+57z3w4fod4+A7x822nnMXfnno27xLP36X9d331HD569g+IMoNNIVTosJJLrhrvl845l3+Wvbzv5K/hbcCTtxEvK28f/vgvT/rGUHb/ax5pPJt7xsvFv8e3m7tvvlz7m1NP5u0nncK7Tj6Nd590Gv/x5a/zzfMvotcvZS887LdNQc8K/qJ8HWcxecVlF1/DZ04+iw+c+XU+eNY3fo0+fM4ZeNp07cNnfoMPnPH1IX3orNP50Nmn6/pZeuYMPqRrW6IP+2d03wfVhyd//6/O3efd9x3Lw/34w2edyftPP4N/0/w//u1z+fDZ2v/GqXxKfL/u7rsf9vr12yZg73vBK6Inf963xphfAyrG/G6P/XuM+fU+N53zrf+ZlcXNkMZIHdNyWs7JqRoqCY4HlCMBeVwRjMaEYyqlNoNftf68G4kwOrc5si25dNH93eOv3d/5R9K5tF4naIyRJHVKLdFU/n9ZxVEaSJoT0HBUdamRb5tCka0ARJt4VFvcIBwJKetQNQxGMgtGI5zOMRpsUT6b+nmktp6/Rrwt6uJd3WFrlkI8rMTrUdmEViypAvFWgcPkJUEc0ksi+s0WM1FtyF8nO/C67G3C9+ePiwTiifrw+u+Ct77f+1Ilvfhd9L0t99Ees7RHDL3xiGwyphp1RE1LIzGUtHn4bwZhXq9dUjItTxWplgcNzdoItjFO2qooxINsBAbNEt+W427Y9hsFwbIa+bil1yzoNnIGIxX5qBle98/6+7dE/j5Pm+7z+542Hc/r1se6xSHVZEinlpKKfywKGdRTXK1QpbQaqpiP1cOdefJl728efpK+YuHb+7v+uzzn33Nf2tS/MUbGXTH8Hz5tSDuvqOR8jdY3q9JhM0cUSDBab88GbS2d96iKPqZKZUvZ8Bjtb46cyfFkyYbP3LeVCTGf6b7zve9xngTEUQP/U665nJINQmQNZHkXAjfkjRUPPY9+1YqXxmR4YlCp0OJwip6msOT9gkHPywaCYZ5//3y36sPTJln6/fuSv2Z03xyIbf3ZwuYUJqUMCyqt1RS2IA0KeqTia0rflBSOYZvLPsoCBZIQF8bUowRvF94mPO8CPetbZC+ed0XW3eL8/f0PhLwN3Zs2PWPmuXyaWchokVDz/y9HbqiyEjtAPkgkH8XDfKvKjMpUG2dhnHTRDvetTmWq0Lk8ISzr+NakkXxyjG/LnhvuF9MFpmeJxaM6DaJc4K0fwCD81XP+2QdCNouHfT6Qe+fNPdIvJ54Fvu1YXCoelAlBKv7p2Avj/yJO+/f8X5L9ldLpraYy+gZjDNaKCc6B93RbkZze4d9lzP+8u0L/qo1Umog8CxgUhlLBrRm1SIJY53R/ESvgRRRyBKFJiF2dMjWYIiCyteE+AjGbI38vciqbWr9/b6rk9ecz3Xuu97ffzWdI0z5VmhM6ORTJARxJZBmkHTlgARXx2FQbW8/rSseb+sq7FWXfSE4xoalJLnWsZEUVUZXhUFae95sj39d9r286N59l4+dmCfFzRfw1RBgFPyNIV1ZWzslhva0ARjIJ4gCrgJGnAwHAHqaQzMTrgHjYxyb7GHRyamGTrFfKviVTL6/fQvfl+32Pke3cmzZdt5KtJz+H+Uyp5FG5WCwI6VvHwASUotwYsqDGw30z1oLmom+QzvkfvMaALTN6ZZ+BzcgElPsCz36/iCq6VZ8eA1VUAvwPbBceXOueQpTbUiA6HZJ/LnU5m6NN9/i+/Ts8+X3/zKZrfn++Uh7kQ34OTCqXaSiDkk41IA1LVbJlu8zPbahv956aMWYjKAkCAlG9FrM1KYoiPPl3eTLGSO9FvhX5pZzQpsRS+LKcJVeg7OfTZK6LrRd00i6FLZlYOsmSlUsxCphppSw8dhAa5K83S6Wr8OT72NT6/U1U2Ur2+DChBzFWP+fNURBWBAKPriwkF0eVyz8p8JFlxFo2KE0pR1xS3Otfrpsycjztus8OTCxvUroe3XyK1HZwSQ5JRhH2db7aLFWB3ifyY7y//epBzPnh9EyI1LcsMeK/FaGKoZMkAmeIDNSl4DZjCEKqUvIpK0IBFB8Q/K8WehvITUE36+H3vW0Y2ciKVSuZXLZoi7rt+b458v1lkrV/x33J29DDidcPZqzWZTjbH/qlqmwThRmJfErQzQhK6TkP782YauMEqo2tke6RS8c0RxeiOYIrqiGFSmxj44b7ip+MaPl3+6XLacUCaP2MspcTGEs9iJSgSIuLkgi7WbLS981RUDIcw7xtxe9AFBEQaf08kRO0nt+Vo+gNNspmHn5bkxmQgvRNqKABi/LVXLumz3dvtdx03TQ/vX5269LPelzzizVccmPJbXelLMruECKEvpC6EzLEl/+jkEHeoekiBcEms+UIb3rNazjt3X/Guf/6Fg7fpcXjnvos3vn0A1h7ywZ8Ul9WHfq9iLVTcpvZANOfJVD2vr7TYyatSdR10l6X9VO3k2dWQXSSmuuQ6+FnPf9Y9fv/+NCbnkkzDFDswyhbGP4+ubLQWCVMgyxCiiLuqS8etsSWtiLCysFmkW5UFuwEJohj0PmiKqnEZxupRNudpja+Ix/9x//HFz70Tj73/17CirjOu17/ezx2+8WsuXOGMKirAOeYnW3TXj1N2m1QlpEqLzpev540qyQHw9reFFPrZhkow3K2YNqN8seveBVfetcbOe2db+eDf/lcat2B9NU+bPn+QPUmU9Dvh+CrilVZkgtw+18hVMIkGynpUuFcRSgyxuLBnssdYRlQaJkz05Jb1FzKl/7jnzjpHW/m8295OfWa5a1vfiPHNXpM332bZFhhbcDMTJfpqXWUxkouMNXusH66Ish7DFSFnF0/QzrbZ1bxtll1SXsFTzr8aD77gXdxumRz7GP30hKfLhYheRTj7cVIbeYzVSaiKAROqBGLh5XAYS8PMPUQY5xm//D+5GgulMNJ5BJkrLl5gNujwOWhdEzXlYj0tGT78pe/njP/+S2c9W9v4xk7Og59yvH8+8sfw203Xcd6MwlhnUG7y4bpHp1uSmligZW1rF3fplNaabLO9dus0fUpExLnbdCy4+jEYj7w9j/nKx98N391/P5DfleqRiUaTzXPKROPQumXGEEvsKTiRyI9KySXIqwwxgztdyige30ZI8bc6/jhtmvzCFIzIFZICIWK7ej2HPL7H6f7zM9x23O+zrrnnbZVacOJn+OuZ32B7nO+xF6v/wz5kl293lOnBA+aAjG4EFt9VigtzAQMSgXKffbYna+ddBJvPfMWXv+y5zLSXcvyRaO8/IQn8NjlNfrynvvsuYw/ftGRHLrXLmDHCJcv5k+PezKH71DQmVrLYw85hNe+4KUsHYnJ0zUKiHWeeMDBvOywffnDf/08Hzj5QpXEOySBk6Mu0esJ44SBqgUWg/Nj45G9pVUsOSlIRZPKhByPGk/5gze9lVvMKv7iOY/lurVTPH7fpbxCoHEy6hJG8IQjj+JVxx/CfitKsm6bR+97GC854dksDUNGG01ed+wLOeEpB1GfysnzgEZ7NV849XO87P99kP+65DImZrusNhWNNH1kM/8BzN5kCpCLl7BX4x5e9xf/xJqRVfzhsY9l6tY7WLH/Abz4OcfTMi2Mliyf8+RDecUzns2kAoij4pmPewKvedYhuGKW+kjIH73k6Rz6qFVUqqDNxCO0ZRB/fOLTOO8z7+Nz11ve+LjF2PYaydhgZCM1eg9ghAu3PJw5kCtA1rSs0x9YDtp9Gd847SO89uSL+PPXv4pJZfRpGPPS5zyJp+wWknbXsGL3PXnDiUdwzP5LqAZraazcm9e/5AT2GYPVacC+jz6a1z778WxfKwW8x5lqW37vJS8gXH8FL3r353juMUfzhKU1pgaGjkD7w5l3C2P/7Rywua7Jv2BQ5NcSSBQanv70Z3DsU5/L049/Bk9/2rO2Kh1z7Ak86Zkncojec/Qzjme8FhIrD4SSganpu6ISGElcLKRckSlLD4QcfUBbuWiCR++6iO6au1ACzdKdd+fQo57Me9/25yxrjXHcMUex945LeO8bX8Ehqqr861//KU889AAevd0innzckbz7FU/n0bvtwyf/5KmMJn0G3Yz9934UK8bG+ZvXv4i/e9ETaSpDzXqzWFMRqASJcWRFia8WGGPEvUf2J4wb2LBBMehjypRBVeeoR+/L9iMBV6lKMl4b4VGPegIvfdbz+NtX/R4jtSU8T9ePOuIZvOfVz2b/g/fnvX/+LA7fbRkrd53kr37/NTxzj4g3vvx4XnzkQczMpkMZTE2t5g6zhMcftIJPn3Gx3pMRET6ymf8AZh/l4lPhuMsF7LPfDqyoJ9x1t2NcQONJxxzJ857/Et78or1ZsXIJL3zs7jzlmMfwvtcewT57HMjb/vC5HLbLDuy91+P5pze+jMfsuDt/88bf5xV7LVJlpa/q5oD3//dX+b3X/iW/t3fOu798EXltuWwjxarCWHh7eQBjXLjl4cuBWDaYK3rYBHqqmo5vvw9H7LqcG9cO2NCbYd+9DuJZT30p7/uzF7Pr2E4cfdTjOWDpLvzLX7yWx+y0C3/3x3/AMw7ckSccsBPPecyB/PNrn8Sj9zuEj/7ZCbTKGXItWSLws31zjF2aAZ3JHVm6JBCQHtB09Ycv47aZkW+bA7GJ1qQTAYCKOmkVkTmL/zPWVdmlytuo9r5VKRxk1IS4/c+SOF+yEggRIhG3AqrIUChzy5QZVyrzR1qrrDcbpIMuRZZzzJOPYc/oFt750W+Tjy7hsku/w+ve8jE6VY1dVmT4rLBvRhhbviMr7Vq+cNoFTLfXc+ldhoMf+0RqVY+iv5axsWUsqTk0DFyzxg0/PZ+nv/6dxLsfxsGP2k8syDQeSPNcVJLEday1pBrX8MIj+KvsrKcjGTZa9SFobCeLeeWzj+DKC0/ng9+5jloNPvCR9/OGL17KHkusXExO1ltPW8trY0vHWHP9z/jqT65l9T0bcK0RnnXIdtzOGPJr7LZiBLQkUESO1dOOY48+iJ033MTnL7mVleMTzPi1Aha2zXHA/zZP0OlRW7wPL3n64XCt620AABAASURBVFz8o+/wnxdILgn8y9+9k/d94SR222UPys4abtBSTi917LzDStbe9XO+fdF13HT3XTRkE094/N7cMzVNR2X7A7avkRcdFSEnOPjAvfjCp/+br19+O894+nEUeSp76ZOEdTaor82NbeHaw58DVb6BdVWCd55FWvLYg47g0En42499mb589Y9+fAEnvuXvWDOI2GG5ZWrtevIwh8YkyxbVOOP007lzps/1N89w1BP3xWl/WnFg8dLdGK/HRGHCKZ/+KBduCHjxsw6nWfS4e4OR/w2ka20WtvnJAVsp6x/+ulGpGGAr4d8So/JbFtQYRE2BVbdVqQxrGBcSGYOzUNkQv35YAWU6ULGuoFUbJTCBqiJdBoMeoUr+jfoIn/rSSfz+27/MpZ0NjMh5tro1RmQUgyRk0dgevO6Vz6aZtcnKNXKi+zDGPQTN5fz9G4/h7pvvpggt17Z7nH7JPeo7otWM+Mk1l7HDzjvzkmc9mSYd1q2fEhjJhu90Trwoc0o5Z7QZ40epnUfwpxEaVZtgda8gqkXE1Sx/+NfvVPb8PawrWNEKyONxLdE4jHTqSU84lBc8YS86qZ5rtdhvxSruvnUthz3lObxsj1345q1tmv0Bt914M5dfdzM5bapiQDWxE2986n6cfuZPCSYEDPOY1PQewZx/YFPvRCG2VaN55528/a//hb/5wqkUjTYj9XGao8tpNRbJ2Vc88cnP5jmHP45e1mK8zBif2IHVt9zOCSecwOF7THLpzWupBXD99dfzo9tzQlsxG6/g6MMOIc6nmW2s4gk7jzCZWLwNp7LJiWjwwAa5cNfDlgMurgRcRyn7jqXjk5x75hc48W8/yO133sa4lr0nGhYTLyYcq7HDoh153UuPAJltnFTSwRpWa7tdt0Q++RlccktFNj5OesuNnP2jH9HVUn696pMsXsUFl1zFL268hp9f8VMun4oYK6coXO03+LZwYn5wwBZm40QMFaZoY9IZnIJvrDXipFL2o/PlViRsgckz6BcaiJyasuDc5dqHxMY4/cvygRTYEsaBqiUdrKo83/3Bj7hhQ4fmsiVyrku4XFWOc6+5niCN+c53vsuld1zLez52FkVR8LkzL+SmO25hdPv96U7dynv/8yt8/Yuf4tQLLmfF8gZ3XXsVfmmopUD3rR9cwAe+cxNPOeIQ3veBD3LRZVdhoxqV+GS1sOQsZH7ZwgOpIOKRvvVNLN6tV4aci7er+fq55zNdWykHs4pI2dRnz7qM9rp1bLj1ej5//s/4wfnf57/OvZ5w6k4+eNKF3Nku2HOnpfz8wq/w91/6Nh/++MfoJ46wP81P1/cVDHOpiGNRs+J751/FqZffQ6JrHVW+mvUF/m9J/4p+JvnMcNI532F68SRjo9uRdKY4+Yzv8vOpNht+cQ1fuugyzjrj65x5wRX07vkR7z/nYtrdjF33XMVZ3zyfT3zxDN73sZOREZLODrjkpjUCo03C6Tt563s/xs5HPJsDkvW8+n1foUvAoAqpSTb+B8m3NL6F6w9vDvQGNWq9NbjE8PVvn8kP7uphFy0jdBF3KLk48/xrqQu8fO30S/n+VZfysU+cQ1i3nKLq9U+uX83IxCIlHuv50CdP5qvf+CynnPEjtt9pETfdspp22sVElap0Mc888insvdMO/MnHv067t46JhmOQBQ9v5i2M/rdywNp0w/BiZQ150KQfjVHYgNxESCu0emi2KqUCHmkQMlCVJjeOFEV+0DvBKisLtOfBRSqwlKpSUUtiFo2oWvL5kzn/6utpsUEZ3zQ/+snlfPQ711LR5/0f+ww/u73Ll88+l9d+4GTe9aEv88O7O7z/g5/gdf/635z7szZrG4v550+dzp+97UN89Mf3cLer00uWsTQu+epnP8mr/uKdnHTZWpLRRdRHx+lruWLQl6FQkCgLNcZQljzit9I1cS4kKvoCjT3e9bFT6PYyxpwARRTxoc+fxkVrBqy952f861nf58ZBzls+/Cn+5N8/xQdO/x4X3b2av//Ah3j9R07jLgdX/ewWXvOvH+INHzmTa+68m0Z9DKXglNO38S+fkVOqNxgJGoyOJPS7euARL4HNM2DpSIt7briKd5x6AauDPpMCKkk0ysc+fyq/aHe4+Kaf8clzruOmzPF3H/kP/vLfv8wHT/8+l6+9gze+6wO87SOf5qZogouuupo/fv9HdM9nuHV2DWkUUHNrufjii3nlW9/F77/jP7lm/UABqSQ0CV0lG7NGsmNhe/Ac2PafDG0NvwwfxjlfP+/7nHPlenYop4hbi/imkrwPffcKZlTx/Nipp8j2Q/7rnG/yqnd/mL/58H9y2boO//2Vr/FX73wvn71itXx3nU+e/CVe+ref58vf/QHTZR1nWqy97ge89h3v4k3//CHuWdNjiXzN3WaSoF5u+wxaGOGD4oA10fjwQS3r4Rggdw95iWKNFCWDqtqqlPS7RKrMxK4LRY/EWim6wwf9vBqoLaknNXKBEmxFJYfXbfcZUdmwao0wLSebxS3qoSWuRyRJjhvZblhFmYzWM6kS4rJmwKgmtGiFY5UCWxD0adk+E606Oy9azuLidoKmgdJQaI0zHd+T7ZZPkCQJg9Ix3U61lBNTrycaYy6WFMOfL9HtPNK3XMsu1iUUksMgtyyZGMdX2tJuR0EqYofJUZKsQ6my64qkoJHPsnzJCvF+jIaWCkdrBSN2gvHFCSNZX0BkhMX1xWw3UaNWNmn3W/i/D2HcKIuWxAzKvoeqrOnn2GCj7j7SZbC5+c/IvlqLmowHi3EDWE/JbNhnrLlUj0WMKQHRUj5Lshmi2ipWjgY0G6MsqzImJiaYGF/GZLFBzwcKNotpjO1AEU9QV7AZmBZBXGdyySJ21PJaSF+gJFfx0xEHBRNVm4VtfnOgdBuYkg6NSSeKrMEiybwXJdKEXPoyTiMZZbHr0VQlrV6sZTxqMLFsGYsnVtIo2ozEFSOjNVqjk6pubyBsjEufGlTyDY2kogoLjPZXjI2T1Celo4YNI8tgMEs5qFjY5icHrNG8jDEEIXL4CrwkBIHVvj8OMcZsVZK26UURUCdwNbUM34ccqJXCZ9ZSCriEpsIUFiegELqSsuxqbRuiMgWBFat1cUEG/K8TW5NhtYzQt3VQsGvbUJAr0z7M2BIzXI/pkqnPmaJDr9Yg7oGz68lVkQmrGbppSlT1MaRysqWCY1+GU1DaYEjOOZwHSxqnH+t8pdwE5NISxRkqIxaWueSg1hiK0pKEOWlZEJmU0OYMCpF4E4SlOFPQzafpBQ1CAdy0CDb2kU3j/5S6MX31ldN3GVmu/tR/WbYpbEqvn1EGA+p2PWnQpJQsvJxDLc0NQgVJW2Gr9aC3zGeKKqSDBX6ORrwNJATr55yXxNo3pZhmSkrJovQ8kQ0N8o50OcIYQ+BiMlX7Cne39Lmm8yW1tBLPZzHqx9sARU88Lyno0yEkly2lulYKfKRVT7YTg5ZYvbzyfIZaOSCvAoyVTSl5ICuZ1TCseuzr+aabwct6YDVs9cMvaT62kXS/tDE98SQ0CVJlKLpU0ncE7jwHHs7k/OD9XExO4HVAJ6SS+FWUSL4gKBzOWKnALEHUI1eCWBQlxjqSchrvu3P1kQYBqXTT+R8wybryC9nwnkp6m+pek86SmJhCvt4UKaHsPC3Vj/ZLa+jLxyNdM8ZgBh3kAvB+nnmsW35uRvoVFpX0KsPhOZ9rxgXOGbxNluKRVYwUi+fVx26rszFGjNfgjMSRlhWZnHApyp2jCOU8ZQwdGQClLGWB2Fp8cFmGVcCpvHMqIQwjdEiZF9SVGZWVw1NR2mHr9zeRP7e1xvVI6Tf1+i4wXKjilwcRuZxQZgLKoaNX6yrxXQ7LO3c5sCzPSSSXTEtm/jfXHil8eqjmWShYFAoOsaqrqYBjFTpss0a3KqkUUJkPm3yxD4dVXpGX0jXNSRhYPkf79/K9VWF1bqM/vvf+QyWb+fDeIk7I4kBVykiJtFHyYKhMKHASkMnnShTz8iNN2rbnFWt4RllYLOecVIGQI5TK0EIimnELo1LPAoUPng/iq9kMjSoYVgInxklV5I02/Yp0rR4z6HUkhWBIsYwlUrn23uTPzV/ZzIHn/wuddXI+gcgWBlPKKRUQCIDYypIbBQYFjSFopBo6LWMMgUB7EjhaUfzg9eJ/McZHsox9BctJHqGSJitgUqSq9Hmg4oGiZMTDfBPO1QxKAp+euADj51RVaqVnmiM6tzkyC3o0JxssPBjMS1XgNtq/Efhz3gcoO0xC2bfsXQKadx+7Lc/IGINkwKxKf71BHyuj98s4TqXmottmML2BrN9ZoLnwIO2SbYby2WmsAmA/S2UKhtrwN5QqBtmASuXrtsrWnma1fODbe5M/tyCfuekn+YAgT6X70n+1TqVtbwdWbUdyj3u5lhTBKpMNZC9OFZaZXpu+bGRdZ2rBNsSjramDXS0b+2XJVMthnvemLMhnu5KJgne+TbvXB+T6VZij1LJKIXCsNH24hOCBcKFzqZbJ80FXKiofIj5v2t/Ubk2+P1L6DmTzWtfGKDkMBHgj6VeZ9imKjH7R/5UMjTG/2p8PO9uM5Xhlvz+GBp2MHcfGOHyPPThi1c4cvv1OHLXTHjxz9304fs/9OH7HvRfod8CD38bHg/ffj11225FY5WkqSPsDsqzARJadd96ZF2y3N89fudevtfc+99v6XTj/wPT2yFW78eTt9+Co7XflyJ125+gd9+CYVbty5A47c/DyFUyPRfQC6FllVRZcP+UJu+3Ncbvtx7N2PmDBNraibXgdfvHSvThx2V48fXIXjli+E4ftuTc7rFxBoeoWjnmxWaUkzmgqVqT9PC+ZmBxlzz13G+rXM1ftNWw9Pxbogdn1A+XTcdvvznGKd8fsuBtP2WEXnrJqd47S/mO2256l1nmBYIwZtvPpy26rkzFmI7PLBjz6+Ufypn98K2/5x7/hj/7+L3jd3/4Jr/2rP+L3//KPeN3b/3SBtiIP/vqv3syf/78/Z7tVK8hVVkySiCgKWLpyOX/51r/gFe/8U175rj/j5e/4E/z+JvLn/P6CfP50Tvr5Jun7H4ve9Hdvxu//0Tv+nD/9+78c2sEr3/7HjOeOmsrrTrJBJXaVtPiDP/wDXv8Xb+TP3/WXc3r3guy2LLsX/f2f8Ip3/yl/8q9v4w/f8Rfi+V/x/Fe/CIkFlRq3Vff6gMdV+WzEL+P6J0rI8oJQ9v/c5x7PO9/ztwv69fYt68hc7OhNb/8z/uSdb+FNf/tm3vC2P5fd/zl/9o9/zeve+WYe/6Kj5iUo8aq2zQITPzhjDHlVkAUVVVDSy3pkrsS2IvwPmJlWQNYw90ML535XfKlCeaPYkqmO63zapOBXVCX9qkdUDzGxGZKrOWxih/ubzvnj39U4Hqn95BFUkaFQVaTwbYj2C4oE+nGBDTdmTYHW8pGMqiqnMR5jGwG5zRdsYyv7B9sKScOC1KTyTX3KsCIZiRillmv9AAAQAElEQVToXyXf5f3Yw5lk0Rq+FTwpqAxDfatQxbQmbTPFUL/yph22j1Qb3Zrz7ku3ski2Lj9cyuYrxUKvY2EjZibLJZv5+bHb+rRCY6lhCERRURLKOrIsYzAYkFUQ+h+EXaAHzYc4LdkclXJCBOZXauKX3LybsgKNGTlWyzqbowX5SGfnoJ+e35QVVrruhVDJBownHVTWKFj4MFFJElDIVmQgzMo2EIDpl90HrRcLcntgcnNGslGAsEVKM4rIem3KNKOudRxT5JLSw/sz1D9NoTTRsCDntO/t3mgnrQYEabFZWtCjck42iLUIEor3hshFeF9Q9AZEWsaJN1WyJJOH5LMVX2q3Yt//q66N+Z/gd+8HDQGuQoIp6EswZRANfxiwJuRIZfFLuZujyjtvUWl8iK2G928659seFv8rfoWMTCpEZlMyE1I4I4UowEZ6b0rkAgbKSquiT5k4isJRBiX9so+JYj0jc9Vz/lxa2Y3HtqSoHOjZVMHEhhGZgkxprMaxkXxWW5kQZ3J60YB6mZBrbpXtac6hns/FjggTDBhkFUYVI2MaOj8AY0RO5dWSIAzV5uoXVZn0Xipw/h0Mz/02Hvmfz/ttVDijXgLxoiDyP/xmxQ+NFW21KhZfsmHfldV9Iv+OTfsP5N3+fuscVenUT5+u3ifESRWIBzYXD/U+W2k+OS5ypAq/fqz+b2+UgaWvjDTVND0Pc43Lyy4nJncZg9IwvEfjijVeP5dMa+PtyAroOtJ8QBXoXlV/MI7ciocKMLmNVIlISArDQPzzfaVBjaoKxfOcflQQ501mJEOPFgrrdC2jlG6GpiA3AV5Hcn9dolfXlNIkf2+lcaQKVjbUPRpXIe6WZvPysZUdPl8GBWGR4cFHpucTTdyqeoXJsThZCaICU4aE0jfKXBilwZb639z1SmMc2o0Tn+iRF4aiFoJ415e++Xn5e3ILA3Qk+fn+BlkfG9qh/Hoam3MVw/P6Ck2GDQwzAmueD1lhyYNC/tZobuKjAWvreHlUmlmpeRhT0VbmGImZRVEwiC19na/ET2OM7s2p1Lf/baSBK8kwID7rFGng1MtA90R0ggHOxlQupYO4pnHlVYnRPVlZ4OdCFEjP1IepKH45H9/PbyME7In1OiLZZ0Dkx6bKVlgGmlekET68P6YyeHDixG8jfhWaTiyZ5vJroeelNUPZet7dH6VGfJSe6zG87Ia81jmko5VkILdILtv2z2amRmzbsiGrJwK8nTtXo1dNYeV//P/P5KtTfa2TBUYykpxTScvLbGC8BgYUvrKAf7ag1DsG8hGxznWN9KBMKYM6SDcGYY1CWuD1SNPBUypwWdmKypT4XwGvNGg/d6/3vZoh6qtP2VwqP+7vr6QU+qBH6OvL+fHYjKE/szlIN5EP6YtHQWU26qJPqh34h1LyIe98H7+NdCdyKOJUJf3KKK3VHCx+XFY6O7w+D7/sPJzTr03JC9CTNEF6YobX/PEmqgtUlApI1srhqgweu4RIwi+U9VgpVpn3icIW/dmOnGefOBwh7wyo7AAjj1yLpOCZHJ40tZTSBSbSPU4Bwoik2ianUEDxzjnT9UiOz5hKY6mkXAVeAKmcbSmnX+YV/SylUGttQKl/GIcLnYJCRa2mAGmg2++Q1OW8y0J3yLzlWEsqnVNtyRiSJME7AU/DCW/DX0YVl4GCvZEzmfDBrtkUNunTcpFcTimwVRJFic4poFWWWOBQXgMvMy874RPx2RAF4mkJzqaEQxkYTKVnLAIhJf4PETUaDZyxlHISsZeb5BLEEZkcUhAEGPFcDw379sAlsOpQnjNXoA3F40L6MfyDZy7H6bzURHJJCeL68Fen+wI+kR9QEEm2FaUez/LcDxfjIC8ralr+6vUGkk+Gf+c2LJrh0ErJxQ5mIByjHhnoyg7iEcLuNCZIhH8K8aukmSjgZ7ounjdroxSat8MRK7j7eRtjBJgqBpJhrmujkkWaptLphEIgBVsQhepPTOv0Zgk8wDOSWxAQEhDJ1nwQcVFIKC9eU98eeEoMZKoQuTAgxyDpYhQkgqRGKfl65usJyaIUfnBk6t9qDPL2wlc5VkIsZH+hdA9t7ekZ6nFCTX7B26tOLXzmwAFpxFDPK/URRhGDPBvKwkkvKoEGI7kLgeBlUPjf7NO6hbeLrOgSuYhU9yTSC5ylK/9ZScdqcQgCt+qS2CakaZ/Q/6ee9Cg7FS6uCJRIlHlKItucnu0SWAfWDO0SeU3jgZY0y/tKnzQWRUUc16QPAaX8Q6PVlL0WGoOlko+w/T65dM85vTvr0hOg9qZujCGrymHynMofBzbEhEaa6IbPS92wXjNtJF/RJUxG8HPWtHBOY/KTWKDf4ID9jTOPsBNlOpCeGorcDRUm7SugFAOcsQQyjErAIiljUJUklEKjTKhyAfXQ3x/LKebEcSxQa2UEjlSouhC4COS0nQmoZABxFBDJ8VlTkA56WAGTQkbjW39PGEVUJpSZqM9GBOo/H5RqkVFHdHsKDFgF5wHGGKycdX+ArlsKOd9Az/c0j05fWW2ey1BTmgrwHnzprm3601O1pKksuqfgNCUHomhBqIA0lYY0nKXRaNHvpwznUlbid0ocil+KSGVeYCQTA5pzHxSwPE/7ciISyMaAJ/6HcYTRszOz6zHKlnqSTzl8siBL1YeXhweicni55JILiET1hrrwslWwFCBB70saNbLugE7ZIbIGH2BDybWr8bUadQob650pmXQkln6Ukllcrw1l25dsQulEX6DSt2FkNeZUI992P57ncRhSKJgEmktbuhuZGGMt9aQuWQwIQstIc5SZ6fXEoQfGMFA1B0pKAWxkS95xG2M2OmIX0xWvTdmnlNfuD9rEVsFF/O33c4IgojlW1zWGMu/rfCEZRQQUCmap5Jd2ewyXdPWOSrYyNjJCJuffVUWx1PVAEaOXB8P3RdYJS6VYySMspCkCmJHRNVsKFNXwm1OA8DrjWw9ee73e0NYS6Zm/vkBz54AHHor3WGuxzsmmZa/qVrtDWXq51hsBRJOk/S5RbIYyMLI17AipSwjCiqYrh6BgQ5oTSrdyJQOlQIK3t0D3jAtQtOUcS+8X5SeLoiJMGlgq5B5km5mcqhlW3Y2qXPkgxwqoFhpcqr56A123AbNKRI10pdfrSLMyWrZGX37J24SrClwtIVNCWnhQW09oKHnSMEBfhcZVlnaof6aoQIClr/EkAu8z6g+NpdJgnHyQWLDwuR8O2Ps5N29PGSPHpNl55VKDMQ4PFsIwJlaG5Ut4LoiRpkqJM1IFM4KQdGaaUspnhdYzKZ2rxQSFo6eSdqIAtmHDBkIpZqkA5gNVqSKhV1h1rsdD2p0emZQ+leOM4prU0g7vR+8fKq0C6cBXbQjp+f7RuFyNsurTnu3RGqmRaHzWMQyGcRKgmIzP4P37+oMugYwwClXtUcAwxjAcUxiyrW+FKh0uczRrdc0zJpAD8HMpglyTNbS7XZzmEWleVrLw/O705Lhk5LkMHjkVp+BYCFiGcSA+NMW3XOTwvAkEIPpiVqIKSajg1FBwCyS/mjJ2HxidC8XLlFD88wHT2ZKxZoOe5JG4is5sIXDUoFCAnG23ScIWYRISuQhjAyr17fvxwazeaMpZZTrvBFA0fjG/0+kQRZpXHJDJSUW1SGfBP+O8Vx4ebZtflcrWhRxpOLFMFYuUQnJIq5Csv4aZNBDYrugLtKzfMEWjWVOwSfG2IzWnlJYnkplT9aIqpbiaYqczO7SpRr2lo1J8jKlUXm/GNbzMG7WN/OsIiEsM0m9DrGtVFAz5ZYyhbgLqI5KBwHgugJNJTu12B//eQDZYE7DpzE6Dlhr8uTgW76OGeJ8OZdXzwNMDFFuo8pgPwaFVsPS64n9uze8bY7AYkMx5uG7byLiNMb+Sna9AWefwel8oUNdlh0EQM9oM8IDC28ogz73YsFb6Jbkj+827KelglgGyISWJoSojTflAE9bVl6EW1elmHVwZMt2fUg5ZJ26EssVCOtnHhTV8wlNqLDawGFMxGqt/Vf5arRaBbN/Kj4CVrSa6brA65zTWpDlOzQ0o85jc5QTSa6cxp902kWzZJ0Leb/Rm2/j4YeW7o9jhgjq5dM0FRqCliRGgygV6wnoA0j/jpKIFC9tv4YD9Lefn0ekS72D9hDa1SAE9GWMUQLqUUpQN7WlK6/BrjN6ASlOQCUXL71LVClKBizBS0EtKrrvsSmb0jPSPKT2X+Gy5HChTzPFgodJzBXqmLMgEbiKha2k6Rorug5NH5W0ZWyHnmctAR+KEemuMwFhy/zMsQvFGmlsPDc3mCDMzG9iwdoZKjtJTNuho3Cjji+VYZXgYfPZujMEbd+Wf1VJPpWqBn/e2TCOxZaqIMWmP2665Ug6mwghgJekUgywYDt3LIxMI9IY+NTuFr0KkRQ7O6p586Phc2GQgXnb6lRxGTKHSf1lVlHlOVkEmntYEKLrr13PHnXdz8w2/8FyT88ppNhLdV8mxQCyQM7t+HS6MuOPmG9mgZbtCmfzABUQm0j2JgnGPXq+vfu2wDw9kbBAyvX4NWIdT/l4qY6pUmXFe5mp9ZmaUafXaA423EGlQw9lt21+5wPbs9LohoEAgwgpkRYFDiaF0LtN8FRik39aE4k0J4kOkoNBXRpuqxI6AROQq8XlAJOAwIhl4PnR7GX65NJDDnlpzN3fftZY7brtd/A9wYUxowFqLTVPa6sfbVWwct/7sGu5WdcYDjEZUpxGHGCuZqBIVmIJ+t8/4SJPYWckpY92a1eRWelRlGopTp0hPShpRQL8saSqx6HW6OMnJhgEdX9kK1acxeP3ZtqWz7Y9OuBRjDE72VMrvej9Vyk5H5DOn163hhxddzhmnn8ydN13PSGupZJ7i7TvvSJZa2gkk4zFVPBc1LKlAcZ8atapNvegxWwTytyW+wmlqDVVFU0olIIUqex1VYG1o8X8BOVPyEMn2vL/1f6jTSda3yNececa5nP71b7BJ/oGxw7Hm0rlcOuftt3Qx533tS1x5/a20pOfZoE8q31JX3wPZtbcFh6EehXg/EOr9d9x0HTfedCux7MQvV+rVZHlXyWyEC0pi/fPoy1d7WNjulwP2fs/Ou5NymMrhjDG/mpkxBivHd+et1/LZT3+BxUta1JIWVs53tDHO4kVNApfQCGOCsYilumasYzZt892vnMbN69YxrirKkkWLiWyijLtibGSSRsMw2hLKFmqpxXW8YXrFrem4UavhGd5qNFixfCMQcSG0V99DX0sxhcDMovE6o8oSgyRhw523UCoC9ITOf3DhD/FZxYgAx+R4k1H14VF7s1ZnbLRFQxUVH8DrdYEnOdxSxMNgm233WTwZ8tUv/DffvuBKvvSf/8wlV1yhcysYb0YKHBGedy0tifgy++joKMYY4jgmVABpNeriqaHVcERBAgqkNWVS9VqEl3az3qDeaMppAQJqZ5x6KqefdSY/v/pnunVAU1l6Lt5HxhElDSJnI5gwdgAAEABJREFUWax3jI3HXHDut7j8sp+x/aK6gljOImVXmUBn7Erpx6iW82rDd6+58xeMjLe49Zqr+OllVzMehyT1mEVj0ik55CSsGB9ZTJxYxkaXEoQllbK7QFkZ2+i2CcSPji3im6d8lituup2VY01saHAKFuN1y+j4OLEcsSHHCESOtgLNK2CQzjA2NkGzEeP/d26npbHJiQlGxdfe+ruYndpAbXwRxhhCB5/88Hv50Y8v5qbrryMXMLAulmw61OMGLfXfaNVZPDGOLTNOP/krrFm3Gl918TpeMxWEI4yMxIxETjweQZGK9bffzuTSJVxz9SVcdc21bDc5gRPwmGw1KWxAqSrjxMQYpUrxddlU21fDZHNRFNFXwEGbMUbfC5+5cGCTHnlAEspeC/HbKFlzShq+fdZZ3LlmipU7bM8pn/4IN/1iteRd0k8FHAVGRscmueb8M/jeJT9nQMJo3iMQWEmlH3mh8G4GOGMlc0NcRQzyWaIyojESkvcKQilXaDNqem8pvYrjFol8a2gd3zrzNAGMnAMP2IdSQElmL/Cg/qpSvqROLL0qBwOiJszcciurN8wwktQonaGlfq1JxJaK9tSU+g+Y7c5y5imnsGa6TaJKybQqpaO63zpHoSWfUcWEhp6tVDnPdK3AyEfU1MfC5/44YO/v5Hw6Z4zBGMMmA9k0N2MM1lopeo/BTId1q2/jvG9+jx+e/y1u/vnNnHHaKdxywy2kvWkuu+BivnWegtSPLmAkbmEry6ol41x16dV87ZQvM7V2g+g2zv/m9znndD137W1865wz+MV1NzDZagwz77O+fhqrb78V0i6XXXQRXz/569x643Ws27CGd/7lX3Le+d9jenaGH5z3HX543nl0hMw//7EP8R///kGM6torl60Usm9zxWWX8qXPfYbVd6xWFaDN5T+9mNO/+jWuuuJKmnKwfq3cGDOcGw+DzQn4VVrTz2emeNKxJ/CYvVZyznnf4+fX3sJ5557FdVdeSaHrX/3yl/nxBRdQyVncc/udnHvm2ZLPLxRgZrnogou4QA6MfkjWv4PvfutCVt95LbMCj2eeeSa3iFcGh3difZX5jz3mqbzspccxu2Et1/78OpIo4MrLLmf1mnX85MdehmcyNVvQTGJCOZbLf/hTqgBu/OmlrFNQTZWxnyIndPMN13Pj9dfwrre9he9e8BO2E4BZtHx7zGCas848By/zbJBylwDmDzTGM844mTV3TxMouOdaFkx91YdtYzNmo53cdzS51usH6zaQCehe85NLOPOcc7niBz/kqquu4Funn0mlzPTu22/hqp9ePXT206vblPkMF134A77/7W+RVTE1OeQvf/FL/PDHl3DjZT/lr//yzfzk8psEJEMGnTaGNic89wU887inqHJyK7fftoYkLLn0kiu57a5b+P53v813zzyLWMtF4+OjuAp+dtkV6huuvuTH3LO+zQ3X/Iyzv3KKAkTGxT/+Ee/6q7dw0U+uZMclixkdG2f9Lbdw5pln8P1zvkNUq3PPDTfy7W9+lysvuUxj6NLQuZ6WhIwxOMncBk5VnoyFbe4ckOpQCJD4npy1xFEk+7yLyy+6mKOPfRqPe+IT2U4J2UUX/4QLZdedbsaF3zmT73znJ/zwzK/w1bO/IzC6nkvkg0856cvceudq7vjFXZxy0hc45bOf5rbb7+ais7/KSd84lzO/8J98/azvce6pX5Zsr5I/2MBXpRffO/dsrr32RrLSECupSVyODUKWCLDedfttfPe8bzPabHDySV9S3zdy4Xe/y5lf+6psdx2j9UUCySX//cnPkbtYYzyVCy/+OWvvvoXvfOubXPDt81ijytyXPvVJrrj6anpKNNvdHnfe8gu+8tVv8IXPf4prrrqVn19xIZ/++Ml842ufl9+5VWlo4VmyQPfDAXs/5+bdqU2gZFO7aYIemJD1WNSa4KZrr+bSH11KI3Gc9NmT2H75EoGMb9LpT3Pup7/G+E7L+PlFP+aGy64nWTzO1d5ZXvh96jKys047k6svv0SGdhmTIwmf+6/PseOKZZz9jbO4+frr+cZppyp7HuXLn/8s1/38Ks742lfYfedVnPn1r8pQMnZYuoztttsOFwcsGRvh6ksv5/Krr2DH5UvZecddBEi6fP+C73P5pZfqPZex7957KOidzu2/uFl9f0337MS53/ymlnxmVD4MFYANPpu873w3zXtbasNqilxgzymYff+8r3H99Xdz1DHP5OLzvsz1v1jLquXLxM//Yt899tB8b+G8b36L7337O6xYspSxRouzTz+V6bVT3HbzFZz/7Qv53ndP466b7mHJZI1vnfUNuirt11Q1sThilV+zbpcvfvGLnP61CyjyjPM8CFRw/InAoteHRROT3HnrrZx//vmMNupYLcd9VxUWKzBx4TfP5qabbsSpArB0cowzvnoKgXUsmxxl97325pIfXshlV/yMc75xGvVWC7R88O2zv8nFF/1Acr+B8Ykmp33lDFxQEYX13wDLbAObMebXRtF0JcbUGHEZZ37l69Rao1z1vXO59Z5pVt9yIxcLtF171RVcc/k1yjQj6fw5RALSY41Rrr7qMn5y6RWcLX1vKvAvXbqUUSWaO22/HctX7YivVlhT0Ouu52Mf/jSXXPxT7rnrDgGSKxQQbpG+X0FLlajFzVEu++GPueTKyykddKZnhzog9MJ3zz2HNetnGR2p670ZX/jiySxSsNll5VJW7bwTP/nBD7jyiss556tfZeddduSuG37BDy64kG9/43TytOBnP/sZFwjwTkyM4LN6bzfOOS2RpkQCpr/GjIWD/zUHjDHSH4OvRPmKru8giULW3HM3cRTgEsOGdbCoFTHb8Tp1uwBDzMz62ylVBdn/MUdwwtGPI737Bq6+cTUvev1r2HEEzvn8xznmRa/hkAP35nvnXyIwcC1LVh7ILhOwbjrisIP25NKLr+SbZ3+De+6+k0gyPefsc4fjGGgZth4F3HTjL7jqyitYsmQRd99xO9cI3IbWqDo3wW7SndV33sFPL/4BzjZVGW3TnR0wm+WU03exrluxWJXr5UuXDJOk1miTwx9zKI8+9DGk0zNcd9PNfOvss3jUwQfzjKc/mfO/+xP5qKtYPLIDTzv6CXxLyZPbhiumPMSbfYjf/3/weivDcL8kM3xfVRVqy41kmqS2Q61vWbLL3uy/9yqKyZiD93wMVWctg5keraUxjzvkIBYvETi54+eMO8cta9fKMd9A7AKW77w9QVayaPed2Xun3bFS2P1223O45n7dHTez7ta76ShzXrLbTozYOpMqS+9+6IGM1hNyM8nY8oid99ibtVf8mGtvWUt3/bUyTEdzcinb77wdI/Uao+EYN9/yPcbHD+HxR2lsVZ/emrtYutPO7L7/fjRHRxSE27igGs7LGCPD3jhfndhmPwWTJOWsgrQhC1dwhJzNUx61C3WVKJYf/DiCcorbVbp/7OGHsMcOo1yrrGOtyu6PedLj2HmncW664mLWzaSMthbRXNzkyMNPZKx5C2ecew3HnvBsos46fvq9C8nkiDxQqGqOFz/nZRz25MNYsetO7L605EdfP4/dD30G8bqLuez6WwjW38bsPbP0g1hBc5pkfIJalSgox1Q25YZLr2XDdI+1AjCZCRhfvJRly+qMCZSasifw8nMOPfhAHnPQgdy5tkuz2MD4zgfzqF1XKEvKMNEIJl9LacJtRi4exG4iPyhjjGzG0I+RbnfplxDWxzhwz0MYX95gyeI92HXHCW7r5Yz3b6W196M56vAnsnr1Ddz48+u57Rc3w9p7WHfLbdx0y10cdNDB7L//djgt4TS1rLPzckul7DVJM8rmzrz8D57PzgcexEEH7E9t+np+ctXtHHjYE7jz4ou4Q0Fset2trJ6FeljRH8QKMDlj1hLXRig23MR1F93EzLopZjbcTRE0SJY1WLWsSax7Bp0ZVq+bYb8jDmX/nZeweu0t2Poidt73EPbdfQXtGY0hhEz3BlWI09KetX0ETVjY5sYBsVR6VEnvC4yt8MsoPVVAd9hZwLQesfrKaxiYtfz0+oD9D9lVfniW22c7bJD9eYDb19LH2t6sfGmAG3Roz/ZZk4WU0ThV+056AhmNVl3LOBXNkZr8nxTWZDSSBv63e1BFNiCntnIPjjvmSUSDDdhawM3lJEc/8dEc/vhH0dpxZ1Y1C04/41wOffzhXPHt0/juZdeQuB792ZxZk9IxLZL11zGteNBpZwQzt3LyZ79OL9OcNK4pjSkdTFPlhmnTw8cIExjSzoCBlneclttrJqBXC2lqTNI4gqKaG3Pn8dN2Hs/tV1PzDvdXB7/c8ed8dtTXWmcVO6ogodufoZcaAlUu7lL5OhppYAPH+qkZZdknc9eaNRz2pMNp93vsuc/e7L733hjr2GufPZVdjchhtinKkLyQMkrpMmXbe+27H48+5DGg+w4WonZJQiCaUp/SaWKVFeuj45x/3gXcvmZaxtSjNjpJIgWeXLaCi3/6Y6anB2Smy2FPPI6bbrua//qvUwRYtmfJ8h0ERrr4TMST72tT1uezf0+/nO7WbObUd1XlDCpDNDLG3nvtzmJVH/xvMK1v9wjIiJbsykECfCf91+e56vZZnnHia9lhsslJn/4M519yA0857hngSrZftTsrt99++NtIQTzC+vVrufvutboWsWFqDUFkSMVw62IuvvjHnHHm+aSDgpU778x3f/Rj9thnV66//R6VZO+hKb5XtkKrLSxaNEFUr/F1lXXXzMwQukCZ242as1U2P87Y6AQmaPDD719Fams0Gg0OPexovvSlk/j2977Pox/zaBoCTWk2S29gJNeATqePE7gNrFU/2/bHV5wSrY9HcrJVGJKlHfIgxlAwyCyNwJKELS743rf4whdO4fGHPY47Vq9natDFtUZI6jGHHX44J3/lVL5xxgWMjS9WpaTiRz+6hjgJcc1R/N85+dbZZ4uH36cxMj7U/0tV5XjUfjtxzY03khYltfEx/BJOT0nFdsuXYcKAr6oKMt2dkc32uPaGG5hU5bGUPi2T/PLS8qMfX4mVrS1evJid99yTT3/ic1xx3fUcftgTKdVZe3YDMlO9s8XUdEUk2XqReLsxxinIZNu2cB4Go/N+yS9ZBgrKiKd+Sccv7YxOLuLFL34pP5Ytnnby13jC057EEx+l5OPQx3LJ+d9hdNlK6rWQAx/7RG677RrGJ7Zjl7130fLNF6FMOPY5R3PW6edw++oNHHP0EYxsvzsTDUt95a7ssv0kWdxg+x2345hjjmP7HVYx0BLw2Pg43reoUMquu+7KBReczyf/+wvcefs69jjwsfjK6vardmTpzrvjf+5ofMX2bK/q3iI9v3LJIh77tKfx0+//kEw2vsN2K9h1n32GsWA/VUVWrlzBbgc8SkvBP2Bi5U6MTY5z9DOewWWX/5TLrryOo1X1WbR8d1Zu1xRMqrOv/E2RLwCT36bC275n/G0jf5DnjTEYY9wyPAoAABAASURBVKgESLyRrNprH57x3OPZeY99eP4Lj6c1uowXv+wFtBYt44SXvoggSnBxwnYrt+f5J76YRnOEE048EV+6P+5Zz1YWPcLI+Cj7PuqxPPXpRzG6aCWvfPXv4cI6J77kRTKuFsdIQSeXLCcIIlbtsivHHf8cihJ+75WvYbQxwjOf/2J2kRE99dkvYJ999uJZL30Ze+21EwcfdiRPfdqTGR1fxnOffxxLluzOs19wDNuv2ocjjn4iO+2+r4z7xcP5vOQlLyGOY2WS0fA4TVO8U3iQbPo/eywKHTOdnKc/7yXstvMKCi2TdAY5z3vJ77HfrqtopwHPfu4JrFy5ksOf8gxWrNqN5z77WcrWV7Fyh91UOj2CJzzp8RA2WLx0Ea2xUXbd8yBe8MITWLpsJbvvcyAn/t6JdHvT9BVIX/SSV7DXvrux06rllApeu++7P69/81tQ8YqDjzyWJwl4Pv7Y4zny6CN5wlFP4VGqehx7/LPZb8+9ed4rXs6+e+7Fi179+6zacSde84d/yOTkYl7w0ldpOWeMAw59Co+Xk9r74CfyuMc9gYMffwQHHLQPex/wOB7/hP0YW7QDxx33VL23xNhQOliwrW9xVOeo45/Lqu2W8PyXvYx6XHL08Sew/crFHHDIE3jqUYdzz4YZdt91JU84/GgeK2By5DHPYLf99+H4E1/GYUc8jv0e/WiOOvoYVq7YgZGxxTzvhS9iyaJx0rRLR0D+91/7OnbX0ubE2KgqM5ZDnnAkr33dG5St9nj6c18gJ34gL/6D16mauS/PfvGJrFyqsUjf99tvP175B2/gUY85mJe+8lXSjZ157WtfSxhHvFg21Gq1OPLY43jMoYdwxHHHsZv05bjnv5CVS1bwzBNOYNdddmDv/fbnUQcfQFFkWKGSNM3J8xyDI3COhW1uHAjDkMBYKmMwisOVByfibqeXsste+/CsFzyHE575Qg45+vEM1rfZ94lP5MXPeQbPerHsf/+98aDgD+Qn45ERnvjUp/Fy+d7R0TF23GN3XvyiEznm2c8lCkoed9xz2XvnJYztsi+HP25/RlbK1p5xLEkywjHSgf32P4BFixYN/eMgy3jK0U/l9X/4Rp4p/Vo8PsLiHXfl1X/w+8x0u+y432M44ogjeOHLXsuBBx7I4495GjstX8yqgx7D8575VJ75ilex/wH78Ngjj+TwI47kRb//GvKiz5Of/Twe//iD2GX/R/O0Y4+iPrGYl7zkRI571vPlHxL2PvhwDj14L3y17vhnHk1XVXQWtvvlgL3fs/PwpAcim6ZljBnu+opJYWN8VtdUVhtqbdy6BjU5tqx0TCxZTBjFHH7kk9nvgANJZBwe7Y9IwXEBQSPh0Y89lCAyuKRJqxHR6ZUq7Y/QVUlvqTI7ZIhho8F++x3A0qXLqYKQVSodegdYBQEeocTNMfbdfSemehV77LYXI8tWMT7WpF9YdtppByYU/Bo6TgvH5JJJ9t3vQCpn9A6YUFnc/0aBd8Jo68qw/Lw8SPGkU9v0Z6AMPCst0fhiAbecTNWoQVGQjC+iFRvKwSzTVY19Hv8klk3UyQUwsmiE/Q49nDEFyaluzi4CMHvvd/BwnuOLJlX9OFjBPyWptdjzgIPo9WeJYjlHF9LUew581N56ZgeBoIDSRMpwVlIVqYJizI7brSQaXcK4nFVSH9WYAi0NVOyvqtjIsuWEWHLpxB577MHo4qVD8DexdDu2X76UUJWuidE6Axezh6/+CMz6d48uXsVIE3BNxrTMV5aqEg2UjSv719lt+tPuDEi0pDiuCdTGx2g1A2xjgrFWQtxaLDMo2W6P/TnwoD1Ysf0upFVGNrDsrWpiY3IJI6M1egr6u+22GyvFj7RyLF+xHcuWTip7TcXbJhOLFnOAgtAeu+86LMmPLFlBrVbDVAOqKGbHnXehrntqYUA8PjH8uZ/cwg477UjYbBJFEd7Glu+0M6OTY2CMqonbsWzxEqokJk4C2qXh8Yc8FuoN+lpKiBotqHokzVEWyaZUxsEDEye7qqwTUAFKyUjNwufBc6DyDlOP+yTJ+yXPYxtEw6DcVQJSqvKGiZlpT1NWhtUzHVlYX22PiowNvQ6d6Rwbl6Sy1f6sZFavmMkirPSjMAH9fkqnXzDod4lqI7RnpyglQ/8Xsnt6ByYkkh4MVCopMBSqVAyUAPnrOY5AOpvL7w9U5bPWMCvlajVrrJ0dyEcMmNE7/d/jmdF6plG9w/scYyq6WoZsSP/WacymyGnL54e6Ppta2p0Nul5QSPe7Wo7qax5FWKP0v4aspRz/g/dW+izWLHzuhwMy7/s5O89OGWMwxvzarDxQ8YYSBgmGUmXpDKfgVAoMhEbBJwe/Rpm0Wjz5qccMs7e0rOQsrRROCiuD83+4qy/lTFUm9AZSychsrSHH3COuJUy3Zym9Eag80u33SbUe6v/+wvTsDIEyZhfIuDSstqobHRnmIC3pqy9vVIPONIPSag21R7urfkxCYTI51ZzZ9hQDLTnhInyJsqUx+nXbMAyJ4xhjjLLRVBl59Wtz3hYPAoGzkUaL2X4ungiQKBCFMth7ZqbxRt7UenBGwJqZPlXRBVHmHBs6PUzeJbeRlrqm8X8QLZezmZ6eZqaXK/54uTrackxOLs5qWW0gOXgZ9nWfd2L1ehP5E3zlrBIgMnqjUQBzcY100EMiFstKrMbk/z7MTG9AUosFCAtlSBn9VMdJxPrp9eJ3H99/lvc0llRym6Xdaw9lkFWWvN+WPA3+vU7jrzUbklOl/rftjzEGv4TTFeDt9DsMNL9M8vB/0bUnR+x5ufshh2o5cw/8z/5U0ncrZ29kP5XAfap5Z5rmTLs95FElne0rABg57DCKyCqDxEKZ5RRVSeqd+CClkO5Hzuq6HdpEoT6t7FQmQimheRn1FYhQf5hUz2VEKt+XArVZVkgHemSyq6IKxOAcrKPjA4hkm+cpUdLEkNJWUPOVm0p9VgXDJMMGDobP6dGFz5w4kGcl1lqBjRLn3EZbqyqCpEYhuwwNdOR3I39HYrVcF+MSiMK6bKfAKpi3Wk3ZmmRcQF3LO4WXlfynMZJgt0OjPkqivqK4RSQwWdNxLl11LiRMGtKNgfpxmkdJrmqYtQGhwIELrbTKUA7aeP1OAifNLnR/RmQ2jteq34bGkErvUdJZacAJsYBVF6t4UGgtsNJMIv+k7AEBjyhs4vsKbQjWEdQclpB17TWErkZhU4IgwVhNiEfmtqVZ2y3d8HC/7gHI/c3BGLPxtJxn5b2dq0CKVgViSVZJcQKMDMCDl6l2h1gOzUYBrgTvuJy1w3tSr4hysDYwOGMFWrrqx9CWwTRrdUKBBayRehckcYi/z+oVtSAaGoDVa8Mowp8fbdQpVcHJZaixDMAv/YQyZqv7MbpHYzRy2I16IKM1mMDhdH1mZoZ6va5g2BseG2Pw4/bENr4VZUnWbcuBxPSzFP/Dbv5vWdRHRsW2kK6CTD2qsFWfTPx1tTqVqiyxQJqNElycaHkhUWbTF99z/NJKYaGtIDTIB/hg50GgDzpi9TB7N8ZRKnsaCKBgJBM5liSypN2eHGJNcizlqNpEui+InPb7OGcEnGLxvSAKYjLJKNfYSz0bxQFllRMGDO/LswGh5F4TiLFyXIUpiU1Apbam8RYKyh5Q+ixyGxeP5iNeGXA2wgk4uFj8L8B6Q3BOjj6VvzZ0O7OSYURVBkTWDH8F1/PZad7WRdTiGKfzfQGQUHJL+wMyBa3QWfWRS87ZsIWSSuSCSkCuJIhivQt8VpyVKRaHkywyleN9cPEyqPJCcjbMCPznuZeVw9iAUO8zTvKUXIoh2MmoFBRLXxm1oZKMgkhgxv9QZhQElBpbVqUUJcPnneyNhW1OHAjjCCsH5imSb/U+yS8zO2OH/VrJs5LvDKU3naxHM2nRU3Lm5WtktIWqF7Odu4nCUYxsrT+YpfDVEpvL5hz1pCa/Id2RD0EyTZXQ9QaF71V64vBVDe8ni3Ig3SmJg3AIjvrSlVL2i97hq3ONmlOy15PcK/lppzF0h/f7cTjdZ8KIkVpN9RBDpJEH0pdIfeV5iYZPTeOuxU5XoNK5TD4AJSTezn2MaDTGpWsOo+pQJh21sgvvB4YPLHz9Bgfsb5yZhyeMMRhjhjPzjmm4oy9jzC+dIZRS9CCK5WR7UuiYUk4wljLqQYyzqoL0lfGlWIEXr5S5HB0CLj4ABTKy/mAGRU5arRpWwSiQM/ToXBGQSsrvvLtVhu0VNooCikF/eN47TyEgZaIDciH3vpZrAql/4BD4HlAoWNdkEANleZkAlD9fyHAD9ZdqndYDk0Av8waUJIkceH84Jw9UhoaneW7Ln8oFxOJPpoqFL7dGynqS0AxBVimEUZmQStULn8EEujaQo/J/kTFQcBooQ+nKIdncYV1OpL78rwL2ix61sCZHYHECFrZwYqahpvKsP04FdsKggbVggxAjfvu/LNpIQjppJbH2iZt1SoGNjgLuxOgYPTkTI4fj+xYqweuHB5KZ+iolo1AZOAI7pRxPPQqlKyVFP6fSHILYUPQsQU1tWhAFgbpIaTQabOvbQLwvBMLKKqQuD5yK5z5ee+dqDNSN3HQQU7MRfelvaGuCFd6GHCas8DwLlB16PjpT4HW1r0qH1V2JqotVOjvkQ2kdpaonDS8jDw5U+ci17FMKdPTSnoJCCxOIp6paVa6goUy4oyqOH0tsLB74RFFEqEE56UZZWckxpRKQ98uFY/UGTgA3VyYdCjAWA4O3z1QyzSQ/I9BlrRRCY/CZPDbEJwgsbHPigOdxJhBZSJ6ePDgJJR+jjMyUFWVeISUhIMGaitlOm1g232jVqQoEVGrgQAaj847miOTonJKZVOetkruBdMoQ1hMlEB0SJS5xHGJl16n3zwJDVVVhStldFOCBBNihzgXSG2MM3Qz53hSrCosHpaEph5U6o/EktQgfGwqB6E7apZL+Z1pCEkYa6lcowI3JWD/bUR9dXCT913ttHFCakmazidO/tqqEkWxlUGZaOrL4+ftYopktfO6HA/Z+zj1iThljpNQBRoZQuExKXlLJ+VkFOJ8RlzIm76xU3ce3gQKKdFVBJyUKnZ4zUvSUXAEoSWKpu6PbmyV0CbIE/L0WA6jfsiQOA3CQClg4y/DduQwmk8KHyqRlAtgo1hM53ojjMCIILe12n0AGVqu1yPKO+o8p5by9AXqjD8MQb3z+Gb9vjNG48uGY9fJt+lMpEIQKCqHmp13xL8WoouDBGwpWRp4iFMgwhHjQUem41RwnE4Dw/K0JtFFUOJVFnThXKOuNEid+GAqBy1yAzkoygQJNpiCbqori5IA8Fcqi/NJOqcBL4OSdJEtxy8vZO1SjFwRxQme2SyCAE9tIDs8R6D1OQbrnQVEQEQYBvX5G4pyyrgKjYBe4jedbAiyzs1PUgsZwPN7ZZgInjUYN/xsvet02/UnkmJ34ILZrXgNpsuYluVjrh11ipMuhCzCSRz2B1+k9AAALJ0lEQVQJcC4mUyXKip8dLbs5a6Xv+TCzLQTuvLOOVDGJo4B+mhOLZ71eD0wIQaiqVQcrfYgEMirJyerdXvcLJQK5wHgtkG05K9518bK3uidXdurllcnGvB1Uap3OW73bBxArGxoo4FXqKwkDPNAxUrZYQSXQeJ0z0pcKZ61klMu2DM5JH/Q+FrY5ccAYM+Sl90veNpEBOPG7FBj0CRsCkIGElAnA16wjrCUY6UV30FEAN7L5GaK4KZnMYouAtpbDB9kUI40J8rKP981GfQ6qSpVTQ0++oJA/HfpRvbvwPlz6hECC3zfaD/SegZK6QnpSyTfkIindUP8KY+krSQplt16XBloOzAWEjXG4utMYgMjqCe3LB/SVbEZxAEFMEjl66lPTI1WrO2ULAzQ8gshQZoaMVHGgTqG9oX76mxboNzhgf+PMtnZCUs2rnFABvJIwqTISCb30gUiBpZSKbIkKOaFNdO97/Tn/P5+WtoI8QX4JV0TkegdWrbEUytq88XiFLaT8hdc6G+geh4p4+Puq0Akw6JxKxMbWyZQZVsT4Z7QqNLynlOPty/iMziNnmOHUt9E9YNzoUGlT9WvytvJ3BTHdl+oNud5vFfjQNlDmYYI6/QKMHHRWVFQyGMXBYev3/TnUT6E5lw+AN5Xu86RBcl/y530gMeJHJsP2xp0ZgzEV+tLHaIT212jTeze15RbGYDHMBBGFCqRBZrChITUCeYUTHwoqZ1HMo5AsrLU45/Dl2copI7F6vzLqflQq84oZaGxloHvSgNQvNZSxnJujr2rKQICzygMSU1e/FQPNySEnKEdV2hqlZJO6RMsVxVC2RvLJVSVAjrNyFgr143mg1r/Hy7d0Ed55FQQ46VBPslI8Jtd8culsprm1iz5x0KIb9LFpTB45cUR9aa7Ohr/Gu1JX7kuFAS+DsqoQNxh+a7/UeS+PSs/wy62iBOlgrrn7/xwxdXpW1+/b5//mOFM1ylRQ+fmFo0RFd6i3ObXhW1MBaQ+O8xDSzEpWXUzQIJeNRronNxaxUhko6iOh0sC9vmaqZPgOUsm6Mk6jrOTANf6hbYR6Hk0lJxMPjUBpaQ2BAtPAMZSVcaHuB8/nyilwqTMj+ZQm0TknXsl6fN8uhaJFLr5TRBqflaY1ya0yXPVXKvutqA/H55fcrMbsNOYs74KpiaN2sxRq5KHkb6UnlAajip4tjN6JdEnz4eG33XvEmg7GmI2n1AaU0sFKfJRkhFYr+Q/Eg/uSPz8kydbL21PlbVZ+MPP8sZEeiWRWRrwKScOcvAgFQAbab4qjFd4flv6ZzFE5LVXbAc7Usa5Bt/AAVvaLG+qjUZvL/pDvq9S3B/9IJtYEui6l8XpRWkrryP0MZNN+v9TYQ1NRel3RfCwaj95VeeCksaK+Sim3tRpmalF3FLlTP4ZMy0/OWFLZdaix9cpI/sZItyCQ70Fb4fkjp1Co4lLKN3ldGZSV7MDpnSH+/ZsjnzxRJdhABuYyfHfeFssglY7rnN4xHz92W59UKWXLpQ2lHBYKHFVQk+OPyaqIzCZeHRdIpubN7cFRIf4VWAXSTeSk8pvIBxIjAzQyQFNZmTFUso6yKBQgCoWMjRToeU+hnt1E/tjNaWy5xvbIpoCKIclfCrMN993wHJJZiXzq0ISratigqKyMs8LlhqjgEc+/ra1/bVXbOqQMrOwhgFLLRWjprgoqMgXyX0rlYd6Uw/ELaw5bgyEQ+LZBIP0qfkWb/IdvnfzARsp1fYHcg/SDsbMEMm5T5LLtXBWbClsW2DzHCUgxTze7rc/LWssm+y5lGb4cJ7koOAp1KljmHrgskOKRVP9B8CGT29gcuTAQ/yWDUpoiYBJ4tC9Dcaoc+XL75p711xbk8+Dk8j98C8iI5eZDyTiWexMoV86fqpqTliGVbECSkYz8t0gZYRQEBDZUlXGu754Pz2/dOQSR+Kys3jg79EneR/llJQ8YBU0kkIf3x3i7VzpifumHS4wmZJUYlvjfSPE2vjn6Hz120t8F+l/zw0SCvYasdLL1SBWWSHrm7T7RsZeFxDEPP3abn5NK7kFVEBaZkKOnFKclnFCuOpKblh9mgXjQPHDyoJ5UZVQwY0j+eBP18wy/FrtRT4yMAWXpVsZRkeYpRiV+T5tk4Pc30aZzC+2Dl481kgkVyCVpnQBMgVG0cFqysU7nhdJVwJI8dAkvF/DLeT44Dsr8QevFgsx4YLzLdJ/Wa4NBRZBXAoOSV4nEZQQfrXbmw2fjPApNpcTo2+KcUwub/IRv78+HWN22QDwwXbofXvkfXbDiuV9uCuUMQiWEanSmFO/NUAbz8ctu65Oq5HXzohIMKdEuxhis0HupA79W6QRYFihTWe/BkSkzPKGStCe/f29y1mIjofWhplQU4r9xbNwkg028twIpm/YX2gcni/vlW9nDVH2B8Y1kix7OHzPQMlo6tAVhS9kFFFVJKV+llTeILCZ2D1ov7ncsC7b2G/xEYBAbYFVZHFZPghirCoo/XRButJOH8bezGrwSQ18J0h7GfyF4oh0fJO/tK/y+9yGe/L6nBT2aoy+QnQd4H7DR7o3/2aesjfcDlRKPoTjm4ZdXu216WoWMvvK/ZRHUKU1EoTwkV1u5SA4gIjO1BZoDD3Jb5960iZ+bzoVSfqP1TK8klZyRbz0ZY3CC7v6+TO+/d+v3PfnzC1Sbk36mrib5JGT+Z6skqyxokKr1/PXXKi1vml+GC2MUCGXRRlWsioy86LPA/7nxf0v8K11BRp+BAGO/GNARz3uyGV9dUBGF+bGVGCMtM3i8hQ+IWb8j/DGQbtaHtIlPXi/vTZvOL7Q1HgwP/A+Hp66Op34VM7AxReR/mLvFIHTzQ73uZxZyY/dzdhs6VeXKAgcGI4N3MnyXdXBpl0BtWA2wcswLVD5oPpiiEG830r35uOl8JFBicvGZSs6povS6UanVc1ayqbSUIE+lT4G+9Cl+je7d52/ulw963I+UvkxRSj4bibL61X6R5ZRphoQivqsBjF/aVFAMtPwWpCnhIF3g71b2D3GVU5MtKFyQKG1KtMQWyUp8yHCGh/1Win8IjhhjEN7Fb0aVucBaaqGVPhZDsrpvE23yHb7ddG6hLXkwPBjav/ysb/G+QAKw4r2XS6q4qMN5+bHb+qz8r2EtTmCXpaPstWqEfVZNsvd24+y2vMWuS5scsCxaoDnw4MDlMZvI83LT/qZ2j1WLWeb/fxIBE+RwjRSmygusCVgx2eCgZfFmyfe5QA9eRw9cknDA0hqPWuZ5XefAZfXh8X46v/eiSNIA//c55LO05KPDyrKoVWOXFUvYd9XyBduYg208EL3ddckidl2+iD2HNMGqyUUsqSdaV4NIiRQP880HQT8F4Q78MiFa1kGBcbRRY+WyMTb5iU2t59mmfd/64wWKHrwdLm9w8Io6j1ou8q38wP5LInYft0zEHS+aeUnbPDDB1oaMX1RzTMggRpSGjMYBk7WYRbGhlYTbDM2HsTTF23vTaACL6h6OeFUJhqvmJowQMmEshpFaxL3v9zzYdOz3Fyick36OSO9bSUBTet6ILGOxZTSxjLfqGGNETmTQJdBSjnGWZmBYEUNd1NJzCxTOSQab499EgvwQkgmMhLB9PcAF4A3F+j9xoN2H/cc4rHyvn5bRPiYi0KSWyw1ssvVN7eZ4tXDtf6+HY1FMHMOIj3XaqckXeJ+8tNEAK5Ic5uPHzsdJLcxpgQMLHFjgwAIHFjiwwIGHJwc2A0wenhNaGPUCBxY4sMCBBQ4scGCBAw9fDiwAk4ev7BZGvsCBBQ4scGCBAw9nDiyM/X458P8BAAD//6nMDEwAAAAGSURBVAMADOKXtKTeu1AAAAAASUVORK5CYII="/>
          <p:cNvSpPr>
            <a:spLocks noChangeAspect="1" noChangeArrowheads="1"/>
          </p:cNvSpPr>
          <p:nvPr/>
        </p:nvSpPr>
        <p:spPr bwMode="auto">
          <a:xfrm>
            <a:off x="130175" y="-593725"/>
            <a:ext cx="3629025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73009" y="1689851"/>
            <a:ext cx="4518991" cy="286227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885583" y="4779885"/>
            <a:ext cx="3018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(Source: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Taylor et al., </a:t>
            </a:r>
            <a:r>
              <a:rPr lang="en-IN" dirty="0" smtClean="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7702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9" y="110208"/>
            <a:ext cx="11019183" cy="867327"/>
          </a:xfrm>
        </p:spPr>
        <p:txBody>
          <a:bodyPr>
            <a:normAutofit/>
          </a:bodyPr>
          <a:lstStyle/>
          <a:p>
            <a:pPr algn="ctr"/>
            <a:r>
              <a:rPr lang="en-US" sz="28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PRECEDE–PROCEED and </a:t>
            </a:r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8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Healthy Eating Intervention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726162"/>
            <a:ext cx="9959159" cy="6131838"/>
          </a:xfrm>
        </p:spPr>
        <p:txBody>
          <a:bodyPr>
            <a:noAutofit/>
          </a:bodyPr>
          <a:lstStyle/>
          <a:p>
            <a:pPr lvl="0" algn="just" rtl="0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‘Social assessment’ phase under PRECEDE will help in identifying the damaged quality of life of UK-based adolescents due to their unhealthy food consumption (Green et al., 2022). 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‘Epidemiological Assessment’ phase in PRECEDE will help in pinpointing the poor-nutrition related health issues such as obesity, diabetes, anxiety and dental caries (Garcia et al., 2019).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Assessment’ phase will ensure engagement of key individuals including Dieticians, healthcare agencies, healthcare professionals. who will jointly address the poor dietary-related health problems (Taylor et al., 2021). 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‘Educational Assessment’ phase will help in identifying knowledge about best nutritional diets and other healthy habits to deliver them to the adolescents through the intervention (Garcia et al., 2019).   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50000"/>
              </a:lnSpc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‘Administrative and Policy Assessment’ phase will assist in identifying and assessing any available NHS funding for successfully launching the targeted health intervention (Cahill et al., 2025).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Balanced Diet: What Is It and How to Achieve I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9159" y="977535"/>
            <a:ext cx="2232840" cy="58804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7053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115477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PRECEDE–PROCEED and the Healthy Eating Intervention (CONTD)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1306982"/>
              </p:ext>
            </p:extLst>
          </p:nvPr>
        </p:nvGraphicFramePr>
        <p:xfrm>
          <a:off x="132806" y="1886585"/>
          <a:ext cx="854964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The Role of AI in Healthcare: Current Trends and Future Prospect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1783" y="1774194"/>
            <a:ext cx="3370217" cy="45308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5678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784551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Taylor, S., Cairns, A., and Glass, B. (2021) Developing an ear health intervention for rural community pharmacy: application of the PRECEDE-PROCEED model.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Health,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18(12), 6456.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https://www.mdpi.com/1660-4601/18/12/6456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Molassiotis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Xie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Y. J., Leung, A. Y., Ho, G. W., Li, Y., Leung, P. H. M., ... and Lau, J. T. (2022). A community-based participatory research approach to developing and testing social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interventions to reduce the spread of SARS-CoV-2: a protocol for the ‘COPAR for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COVID’programme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of research with five interconnected studies in the Hong Kong context.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19(20), 13392.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https://www.mdpi.com/1660-4601/19/20/13392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Green, L. W.,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Kreuter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 W.,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Gielen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 C. (2022). Social Assessment: Quality of Life. Health Program Planning, Implementation, and Evaluation: Creating Behavioral, Environmental, and Policy Change, 73.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https://books.google.com/books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Garcia, M. L.,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Gatdula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N., Bonilla, E., Frank, G. C., Bird, M.,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Rascón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 S., and Rios-Ellis, B. (2019). Engaging intergenerational Hispanics/Latinos to examine factors influencing childhood obesity using the PRECEDE–PROCEED Model.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Maternal and child health journal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23(6), 802-810.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https://www.csulb.edu/sites/default/files/document/2019_garcia_gatdula_et_al.pdf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 </a:t>
            </a:r>
          </a:p>
          <a:p>
            <a:pPr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Cahill, L. S., Christie, L. J.,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Sansonetti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D., Currie, S.,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Palit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M., Robin Jacob, N., ...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Lannin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N. A. (2025). An evidence-informed approach to discharge planning from specialist brain injury rehabilitation: a mixed method study using the PRECEDE–PROCEED model.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Brain Impairment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26(2), IB24029.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https://connectsci.au/ib/article-pdf/doi/10.1071/IB24029/1360152/ib24029.pdf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Esquenazi-Karonika, S. (2024). Planning models for theory-based health promotion interventions. Health Behavior: Theory, Research, and Practice, 240.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https://books.google.com/books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Kegler, M., and Lyn, R. (2022). Health Program and Policy Development I: Intervention Strategies. 2022). Health Program Planning, Implementation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Evaluación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Creating behavioral, environmental, and policy change, 173-198.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https://books.google.com/books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995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1_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Retrospect" id="{5F128B03-DCCA-4EEB-AB3B-CF2899314A46}" vid="{243AF7DC-D15B-41C0-AE81-23980D1B9FC4}"/>
    </a:ext>
  </a:extLst>
</a:theme>
</file>

<file path=ppt/theme/theme4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572</Words>
  <Application>Microsoft Office PowerPoint</Application>
  <PresentationFormat>Custom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Office Theme</vt:lpstr>
      <vt:lpstr>Retrospect</vt:lpstr>
      <vt:lpstr>1_Retrospect</vt:lpstr>
      <vt:lpstr>Integral</vt:lpstr>
      <vt:lpstr> Module Title: Population Health and Digital Health Promotion Module Code: LCHS7009 Lecturer’s Name: Diola Bijlhout, Dr Ping Wu Assignment Title: Component 3 Group Project Presentation Student Name: Tufel Arab Student Number:2530247</vt:lpstr>
      <vt:lpstr>Overview of PRECEDE-PROCEED Model (PPM)</vt:lpstr>
      <vt:lpstr>PRECEDE–PROCEED and the Healthy Eating Intervention</vt:lpstr>
      <vt:lpstr>PRECEDE–PROCEED and the Healthy Eating Intervention (CONTD)</vt:lpstr>
      <vt:lpstr>References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Title: Population Health and Digital Health Promotion Module Code: LCHS7009 Lecturer’s Name: Diola Bijlhout, Dr Ping Wu Assignment Title: Component 3 Group Project Presentation Student Name: Tufel Arab Student Number:2530247</dc:title>
  <cp:lastModifiedBy>Tufel Arab</cp:lastModifiedBy>
  <cp:revision>3</cp:revision>
  <dcterms:created xsi:type="dcterms:W3CDTF">2026-07-30T09:41:57Z</dcterms:created>
  <dcterms:modified xsi:type="dcterms:W3CDTF">2026-08-03T08:16:13Z</dcterms:modified>
</cp:coreProperties>
</file>