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8" r:id="rId3"/>
    <p:sldId id="259" r:id="rId4"/>
    <p:sldId id="262" r:id="rId5"/>
    <p:sldId id="263" r:id="rId6"/>
    <p:sldId id="264" r:id="rId7"/>
    <p:sldId id="266" r:id="rId8"/>
    <p:sldId id="267" r:id="rId9"/>
    <p:sldId id="268" r:id="rId10"/>
    <p:sldId id="269" r:id="rId11"/>
    <p:sldId id="270" r:id="rId12"/>
    <p:sldId id="283" r:id="rId13"/>
    <p:sldId id="285" r:id="rId14"/>
    <p:sldId id="271" r:id="rId15"/>
    <p:sldId id="272" r:id="rId16"/>
    <p:sldId id="273" r:id="rId17"/>
    <p:sldId id="274" r:id="rId18"/>
    <p:sldId id="275" r:id="rId19"/>
    <p:sldId id="278" r:id="rId20"/>
    <p:sldId id="279" r:id="rId21"/>
    <p:sldId id="280" r:id="rId22"/>
    <p:sldId id="284" r:id="rId23"/>
    <p:sldId id="282" r:id="rId24"/>
    <p:sldId id="265"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6631" autoAdjust="0"/>
    <p:restoredTop sz="43124" autoAdjust="0"/>
  </p:normalViewPr>
  <p:slideViewPr>
    <p:cSldViewPr snapToGrid="0">
      <p:cViewPr>
        <p:scale>
          <a:sx n="39" d="100"/>
          <a:sy n="39" d="100"/>
        </p:scale>
        <p:origin x="1065" y="33"/>
      </p:cViewPr>
      <p:guideLst/>
    </p:cSldViewPr>
  </p:slideViewPr>
  <p:notesTextViewPr>
    <p:cViewPr>
      <p:scale>
        <a:sx n="3" d="2"/>
        <a:sy n="3" d="2"/>
      </p:scale>
      <p:origin x="0" y="0"/>
    </p:cViewPr>
  </p:notesTextViewPr>
  <p:sorterViewPr>
    <p:cViewPr>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16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CEC183-CACD-4C8E-BF1C-46873A3A827A}"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27A767AE-9568-49A0-A473-A84E5B6E3E0A}">
      <dgm:prSet/>
      <dgm:spPr/>
      <dgm:t>
        <a:bodyPr/>
        <a:lstStyle/>
        <a:p>
          <a:r>
            <a:rPr lang="en-GB" b="1"/>
            <a:t>What are the key ethical issues?</a:t>
          </a:r>
          <a:endParaRPr lang="en-US"/>
        </a:p>
      </dgm:t>
    </dgm:pt>
    <dgm:pt modelId="{B1EE792B-F291-4DA5-B8ED-9B4D9D4DDB5E}" type="parTrans" cxnId="{54BE471A-30D8-4632-9C60-5932B99E6CF3}">
      <dgm:prSet/>
      <dgm:spPr/>
      <dgm:t>
        <a:bodyPr/>
        <a:lstStyle/>
        <a:p>
          <a:endParaRPr lang="en-US"/>
        </a:p>
      </dgm:t>
    </dgm:pt>
    <dgm:pt modelId="{B338A663-C4B3-406A-83D9-EE75B61ED81D}" type="sibTrans" cxnId="{54BE471A-30D8-4632-9C60-5932B99E6CF3}">
      <dgm:prSet/>
      <dgm:spPr/>
      <dgm:t>
        <a:bodyPr/>
        <a:lstStyle/>
        <a:p>
          <a:endParaRPr lang="en-US"/>
        </a:p>
      </dgm:t>
    </dgm:pt>
    <dgm:pt modelId="{2AADFBFC-FBE3-4144-B805-A8CC95949479}">
      <dgm:prSet/>
      <dgm:spPr/>
      <dgm:t>
        <a:bodyPr/>
        <a:lstStyle/>
        <a:p>
          <a:r>
            <a:rPr lang="en-GB" b="1"/>
            <a:t>Which participants or stakeholders could be harmed, and how?</a:t>
          </a:r>
          <a:endParaRPr lang="en-US"/>
        </a:p>
      </dgm:t>
    </dgm:pt>
    <dgm:pt modelId="{C9995617-D9A6-4113-8327-567AE9691E44}" type="parTrans" cxnId="{2AE4210C-03CD-4337-B6D5-1B5E55F0A70C}">
      <dgm:prSet/>
      <dgm:spPr/>
      <dgm:t>
        <a:bodyPr/>
        <a:lstStyle/>
        <a:p>
          <a:endParaRPr lang="en-US"/>
        </a:p>
      </dgm:t>
    </dgm:pt>
    <dgm:pt modelId="{A4C1C98A-982D-43AD-8948-AC0B9B31578E}" type="sibTrans" cxnId="{2AE4210C-03CD-4337-B6D5-1B5E55F0A70C}">
      <dgm:prSet/>
      <dgm:spPr/>
      <dgm:t>
        <a:bodyPr/>
        <a:lstStyle/>
        <a:p>
          <a:endParaRPr lang="en-US"/>
        </a:p>
      </dgm:t>
    </dgm:pt>
    <dgm:pt modelId="{FA60EFB1-87F1-4B21-8CA0-A157A002275A}">
      <dgm:prSet/>
      <dgm:spPr/>
      <dgm:t>
        <a:bodyPr/>
        <a:lstStyle/>
        <a:p>
          <a:r>
            <a:rPr lang="en-GB" b="1"/>
            <a:t>What steps would you take to minimise risk or safeguard participants?</a:t>
          </a:r>
          <a:endParaRPr lang="en-US"/>
        </a:p>
      </dgm:t>
    </dgm:pt>
    <dgm:pt modelId="{E843E522-5730-49AE-BF0B-4F0C68135DDD}" type="parTrans" cxnId="{8167D5C5-6015-4490-B232-D8E61F4C5A21}">
      <dgm:prSet/>
      <dgm:spPr/>
      <dgm:t>
        <a:bodyPr/>
        <a:lstStyle/>
        <a:p>
          <a:endParaRPr lang="en-US"/>
        </a:p>
      </dgm:t>
    </dgm:pt>
    <dgm:pt modelId="{46AACE85-8958-48E8-882A-CF826E97F693}" type="sibTrans" cxnId="{8167D5C5-6015-4490-B232-D8E61F4C5A21}">
      <dgm:prSet/>
      <dgm:spPr/>
      <dgm:t>
        <a:bodyPr/>
        <a:lstStyle/>
        <a:p>
          <a:endParaRPr lang="en-US"/>
        </a:p>
      </dgm:t>
    </dgm:pt>
    <dgm:pt modelId="{2F086A60-7EFF-4566-83BA-5F85AC2C9032}">
      <dgm:prSet/>
      <dgm:spPr/>
      <dgm:t>
        <a:bodyPr/>
        <a:lstStyle/>
        <a:p>
          <a:r>
            <a:rPr lang="en-GB" b="1"/>
            <a:t>Would this project require </a:t>
          </a:r>
          <a:r>
            <a:rPr lang="en-GB" b="1" i="1"/>
            <a:t>standard</a:t>
          </a:r>
          <a:r>
            <a:rPr lang="en-GB" b="1"/>
            <a:t> ethical approval or </a:t>
          </a:r>
          <a:r>
            <a:rPr lang="en-GB" b="1" i="1"/>
            <a:t>high‑risk</a:t>
          </a:r>
          <a:r>
            <a:rPr lang="en-GB" b="1"/>
            <a:t> approval, and why?</a:t>
          </a:r>
          <a:endParaRPr lang="en-US"/>
        </a:p>
      </dgm:t>
    </dgm:pt>
    <dgm:pt modelId="{D7CFA7EC-8C5D-48AF-90F3-874C25AB57AD}" type="parTrans" cxnId="{9D3854C3-7CD4-4275-A86B-5B8683C9A8D0}">
      <dgm:prSet/>
      <dgm:spPr/>
      <dgm:t>
        <a:bodyPr/>
        <a:lstStyle/>
        <a:p>
          <a:endParaRPr lang="en-US"/>
        </a:p>
      </dgm:t>
    </dgm:pt>
    <dgm:pt modelId="{5A20178D-03E7-44C2-B354-BA2E31475A3C}" type="sibTrans" cxnId="{9D3854C3-7CD4-4275-A86B-5B8683C9A8D0}">
      <dgm:prSet/>
      <dgm:spPr/>
      <dgm:t>
        <a:bodyPr/>
        <a:lstStyle/>
        <a:p>
          <a:endParaRPr lang="en-US"/>
        </a:p>
      </dgm:t>
    </dgm:pt>
    <dgm:pt modelId="{157E1633-156B-41D6-8A26-C3267AC190A8}">
      <dgm:prSet/>
      <dgm:spPr/>
      <dgm:t>
        <a:bodyPr/>
        <a:lstStyle/>
        <a:p>
          <a:r>
            <a:rPr lang="en-GB" b="1"/>
            <a:t>Would you modify the research design to make it safer or more ethical? How?</a:t>
          </a:r>
          <a:endParaRPr lang="en-US"/>
        </a:p>
      </dgm:t>
    </dgm:pt>
    <dgm:pt modelId="{7F918B19-C60F-4436-97D6-0107268B79A8}" type="parTrans" cxnId="{86711C1C-AB82-4311-887B-51E986A95401}">
      <dgm:prSet/>
      <dgm:spPr/>
      <dgm:t>
        <a:bodyPr/>
        <a:lstStyle/>
        <a:p>
          <a:endParaRPr lang="en-US"/>
        </a:p>
      </dgm:t>
    </dgm:pt>
    <dgm:pt modelId="{3CA49012-EBC3-4E58-8D9F-FE39C4A4DCF9}" type="sibTrans" cxnId="{86711C1C-AB82-4311-887B-51E986A95401}">
      <dgm:prSet/>
      <dgm:spPr/>
      <dgm:t>
        <a:bodyPr/>
        <a:lstStyle/>
        <a:p>
          <a:endParaRPr lang="en-US"/>
        </a:p>
      </dgm:t>
    </dgm:pt>
    <dgm:pt modelId="{FB6F24A7-0872-4775-9562-AB96D1A4A730}" type="pres">
      <dgm:prSet presAssocID="{FFCEC183-CACD-4C8E-BF1C-46873A3A827A}" presName="diagram" presStyleCnt="0">
        <dgm:presLayoutVars>
          <dgm:dir/>
          <dgm:resizeHandles val="exact"/>
        </dgm:presLayoutVars>
      </dgm:prSet>
      <dgm:spPr/>
    </dgm:pt>
    <dgm:pt modelId="{945998BD-AA75-4BE5-808B-7D3B974005ED}" type="pres">
      <dgm:prSet presAssocID="{27A767AE-9568-49A0-A473-A84E5B6E3E0A}" presName="node" presStyleLbl="node1" presStyleIdx="0" presStyleCnt="5">
        <dgm:presLayoutVars>
          <dgm:bulletEnabled val="1"/>
        </dgm:presLayoutVars>
      </dgm:prSet>
      <dgm:spPr/>
    </dgm:pt>
    <dgm:pt modelId="{61F0525C-2E02-4D6D-B227-4428ED8D16E8}" type="pres">
      <dgm:prSet presAssocID="{B338A663-C4B3-406A-83D9-EE75B61ED81D}" presName="sibTrans" presStyleCnt="0"/>
      <dgm:spPr/>
    </dgm:pt>
    <dgm:pt modelId="{3FA4F69A-1762-490A-9F32-497637100A89}" type="pres">
      <dgm:prSet presAssocID="{2AADFBFC-FBE3-4144-B805-A8CC95949479}" presName="node" presStyleLbl="node1" presStyleIdx="1" presStyleCnt="5">
        <dgm:presLayoutVars>
          <dgm:bulletEnabled val="1"/>
        </dgm:presLayoutVars>
      </dgm:prSet>
      <dgm:spPr/>
    </dgm:pt>
    <dgm:pt modelId="{37EBF786-BA79-4ECA-A63C-789370A6FC8A}" type="pres">
      <dgm:prSet presAssocID="{A4C1C98A-982D-43AD-8948-AC0B9B31578E}" presName="sibTrans" presStyleCnt="0"/>
      <dgm:spPr/>
    </dgm:pt>
    <dgm:pt modelId="{EE3096CC-212A-42DA-869C-69EEBEFF0427}" type="pres">
      <dgm:prSet presAssocID="{FA60EFB1-87F1-4B21-8CA0-A157A002275A}" presName="node" presStyleLbl="node1" presStyleIdx="2" presStyleCnt="5">
        <dgm:presLayoutVars>
          <dgm:bulletEnabled val="1"/>
        </dgm:presLayoutVars>
      </dgm:prSet>
      <dgm:spPr/>
    </dgm:pt>
    <dgm:pt modelId="{D0D7E20F-63E4-4E6E-96A8-9CB22777F493}" type="pres">
      <dgm:prSet presAssocID="{46AACE85-8958-48E8-882A-CF826E97F693}" presName="sibTrans" presStyleCnt="0"/>
      <dgm:spPr/>
    </dgm:pt>
    <dgm:pt modelId="{A4CB2D58-3955-401A-BE78-99770412B67E}" type="pres">
      <dgm:prSet presAssocID="{2F086A60-7EFF-4566-83BA-5F85AC2C9032}" presName="node" presStyleLbl="node1" presStyleIdx="3" presStyleCnt="5">
        <dgm:presLayoutVars>
          <dgm:bulletEnabled val="1"/>
        </dgm:presLayoutVars>
      </dgm:prSet>
      <dgm:spPr/>
    </dgm:pt>
    <dgm:pt modelId="{660B50A2-047B-498D-9008-7156843475FA}" type="pres">
      <dgm:prSet presAssocID="{5A20178D-03E7-44C2-B354-BA2E31475A3C}" presName="sibTrans" presStyleCnt="0"/>
      <dgm:spPr/>
    </dgm:pt>
    <dgm:pt modelId="{9D2C107F-DD22-473F-8D41-5E24FC0AA984}" type="pres">
      <dgm:prSet presAssocID="{157E1633-156B-41D6-8A26-C3267AC190A8}" presName="node" presStyleLbl="node1" presStyleIdx="4" presStyleCnt="5">
        <dgm:presLayoutVars>
          <dgm:bulletEnabled val="1"/>
        </dgm:presLayoutVars>
      </dgm:prSet>
      <dgm:spPr/>
    </dgm:pt>
  </dgm:ptLst>
  <dgm:cxnLst>
    <dgm:cxn modelId="{2AE4210C-03CD-4337-B6D5-1B5E55F0A70C}" srcId="{FFCEC183-CACD-4C8E-BF1C-46873A3A827A}" destId="{2AADFBFC-FBE3-4144-B805-A8CC95949479}" srcOrd="1" destOrd="0" parTransId="{C9995617-D9A6-4113-8327-567AE9691E44}" sibTransId="{A4C1C98A-982D-43AD-8948-AC0B9B31578E}"/>
    <dgm:cxn modelId="{365E2D0F-3108-4BB1-9139-8A5EBECD236F}" type="presOf" srcId="{2AADFBFC-FBE3-4144-B805-A8CC95949479}" destId="{3FA4F69A-1762-490A-9F32-497637100A89}" srcOrd="0" destOrd="0" presId="urn:microsoft.com/office/officeart/2005/8/layout/default"/>
    <dgm:cxn modelId="{54BE471A-30D8-4632-9C60-5932B99E6CF3}" srcId="{FFCEC183-CACD-4C8E-BF1C-46873A3A827A}" destId="{27A767AE-9568-49A0-A473-A84E5B6E3E0A}" srcOrd="0" destOrd="0" parTransId="{B1EE792B-F291-4DA5-B8ED-9B4D9D4DDB5E}" sibTransId="{B338A663-C4B3-406A-83D9-EE75B61ED81D}"/>
    <dgm:cxn modelId="{86711C1C-AB82-4311-887B-51E986A95401}" srcId="{FFCEC183-CACD-4C8E-BF1C-46873A3A827A}" destId="{157E1633-156B-41D6-8A26-C3267AC190A8}" srcOrd="4" destOrd="0" parTransId="{7F918B19-C60F-4436-97D6-0107268B79A8}" sibTransId="{3CA49012-EBC3-4E58-8D9F-FE39C4A4DCF9}"/>
    <dgm:cxn modelId="{6EEE133F-4FEC-4249-B1F2-60E283059B46}" type="presOf" srcId="{2F086A60-7EFF-4566-83BA-5F85AC2C9032}" destId="{A4CB2D58-3955-401A-BE78-99770412B67E}" srcOrd="0" destOrd="0" presId="urn:microsoft.com/office/officeart/2005/8/layout/default"/>
    <dgm:cxn modelId="{92E0028D-D567-4740-BB16-F5DDD83894C6}" type="presOf" srcId="{27A767AE-9568-49A0-A473-A84E5B6E3E0A}" destId="{945998BD-AA75-4BE5-808B-7D3B974005ED}" srcOrd="0" destOrd="0" presId="urn:microsoft.com/office/officeart/2005/8/layout/default"/>
    <dgm:cxn modelId="{E21C0ABC-F54B-4187-8F10-6ED8114C2ADF}" type="presOf" srcId="{157E1633-156B-41D6-8A26-C3267AC190A8}" destId="{9D2C107F-DD22-473F-8D41-5E24FC0AA984}" srcOrd="0" destOrd="0" presId="urn:microsoft.com/office/officeart/2005/8/layout/default"/>
    <dgm:cxn modelId="{9D3854C3-7CD4-4275-A86B-5B8683C9A8D0}" srcId="{FFCEC183-CACD-4C8E-BF1C-46873A3A827A}" destId="{2F086A60-7EFF-4566-83BA-5F85AC2C9032}" srcOrd="3" destOrd="0" parTransId="{D7CFA7EC-8C5D-48AF-90F3-874C25AB57AD}" sibTransId="{5A20178D-03E7-44C2-B354-BA2E31475A3C}"/>
    <dgm:cxn modelId="{8167D5C5-6015-4490-B232-D8E61F4C5A21}" srcId="{FFCEC183-CACD-4C8E-BF1C-46873A3A827A}" destId="{FA60EFB1-87F1-4B21-8CA0-A157A002275A}" srcOrd="2" destOrd="0" parTransId="{E843E522-5730-49AE-BF0B-4F0C68135DDD}" sibTransId="{46AACE85-8958-48E8-882A-CF826E97F693}"/>
    <dgm:cxn modelId="{15F289D6-B549-450A-B0F2-6CFDC140558D}" type="presOf" srcId="{FA60EFB1-87F1-4B21-8CA0-A157A002275A}" destId="{EE3096CC-212A-42DA-869C-69EEBEFF0427}" srcOrd="0" destOrd="0" presId="urn:microsoft.com/office/officeart/2005/8/layout/default"/>
    <dgm:cxn modelId="{261D69D9-0D76-4F4F-A1AB-1FF7D020AF30}" type="presOf" srcId="{FFCEC183-CACD-4C8E-BF1C-46873A3A827A}" destId="{FB6F24A7-0872-4775-9562-AB96D1A4A730}" srcOrd="0" destOrd="0" presId="urn:microsoft.com/office/officeart/2005/8/layout/default"/>
    <dgm:cxn modelId="{D1A0D1B7-F132-41E3-BC38-D1BB3DF6C250}" type="presParOf" srcId="{FB6F24A7-0872-4775-9562-AB96D1A4A730}" destId="{945998BD-AA75-4BE5-808B-7D3B974005ED}" srcOrd="0" destOrd="0" presId="urn:microsoft.com/office/officeart/2005/8/layout/default"/>
    <dgm:cxn modelId="{0FB3420C-045B-4489-A81B-117CA6CB6006}" type="presParOf" srcId="{FB6F24A7-0872-4775-9562-AB96D1A4A730}" destId="{61F0525C-2E02-4D6D-B227-4428ED8D16E8}" srcOrd="1" destOrd="0" presId="urn:microsoft.com/office/officeart/2005/8/layout/default"/>
    <dgm:cxn modelId="{5C2FBD27-573B-43B9-BCD5-66B50182D10B}" type="presParOf" srcId="{FB6F24A7-0872-4775-9562-AB96D1A4A730}" destId="{3FA4F69A-1762-490A-9F32-497637100A89}" srcOrd="2" destOrd="0" presId="urn:microsoft.com/office/officeart/2005/8/layout/default"/>
    <dgm:cxn modelId="{F8A252CF-91BD-4E63-B7CA-898BB7DB788E}" type="presParOf" srcId="{FB6F24A7-0872-4775-9562-AB96D1A4A730}" destId="{37EBF786-BA79-4ECA-A63C-789370A6FC8A}" srcOrd="3" destOrd="0" presId="urn:microsoft.com/office/officeart/2005/8/layout/default"/>
    <dgm:cxn modelId="{899816AF-57C8-4BC3-9E37-04593B606214}" type="presParOf" srcId="{FB6F24A7-0872-4775-9562-AB96D1A4A730}" destId="{EE3096CC-212A-42DA-869C-69EEBEFF0427}" srcOrd="4" destOrd="0" presId="urn:microsoft.com/office/officeart/2005/8/layout/default"/>
    <dgm:cxn modelId="{1DF6DBB5-5BA8-4962-AD89-3D6D15D1D306}" type="presParOf" srcId="{FB6F24A7-0872-4775-9562-AB96D1A4A730}" destId="{D0D7E20F-63E4-4E6E-96A8-9CB22777F493}" srcOrd="5" destOrd="0" presId="urn:microsoft.com/office/officeart/2005/8/layout/default"/>
    <dgm:cxn modelId="{65618FAB-452A-4095-8E22-BAB4E54B525E}" type="presParOf" srcId="{FB6F24A7-0872-4775-9562-AB96D1A4A730}" destId="{A4CB2D58-3955-401A-BE78-99770412B67E}" srcOrd="6" destOrd="0" presId="urn:microsoft.com/office/officeart/2005/8/layout/default"/>
    <dgm:cxn modelId="{95B640A9-40B6-47B1-AFD9-F9C47E7CF5B0}" type="presParOf" srcId="{FB6F24A7-0872-4775-9562-AB96D1A4A730}" destId="{660B50A2-047B-498D-9008-7156843475FA}" srcOrd="7" destOrd="0" presId="urn:microsoft.com/office/officeart/2005/8/layout/default"/>
    <dgm:cxn modelId="{B2FEE874-5B05-46CD-9EFB-25E4255E8D8C}" type="presParOf" srcId="{FB6F24A7-0872-4775-9562-AB96D1A4A730}" destId="{9D2C107F-DD22-473F-8D41-5E24FC0AA98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Explain why you have chosen to research the topic </a:t>
          </a:r>
        </a:p>
      </dsp:txBody>
      <dsp:txXfrm>
        <a:off x="1289531" y="1027267"/>
        <a:ext cx="1136975" cy="111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581893" y="2746693"/>
        <a:ext cx="313766" cy="429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132769" y="450744"/>
          <a:ext cx="3581376" cy="3581376"/>
        </a:xfrm>
        <a:prstGeom prst="blockArc">
          <a:avLst>
            <a:gd name="adj1" fmla="val 13114286"/>
            <a:gd name="adj2" fmla="val 16200000"/>
            <a:gd name="adj3" fmla="val 3897"/>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132769" y="450744"/>
          <a:ext cx="3581376" cy="3581376"/>
        </a:xfrm>
        <a:prstGeom prst="blockArc">
          <a:avLst>
            <a:gd name="adj1" fmla="val 10028571"/>
            <a:gd name="adj2" fmla="val 13114286"/>
            <a:gd name="adj3" fmla="val 3897"/>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132769" y="450744"/>
          <a:ext cx="3581376" cy="3581376"/>
        </a:xfrm>
        <a:prstGeom prst="blockArc">
          <a:avLst>
            <a:gd name="adj1" fmla="val 6942857"/>
            <a:gd name="adj2" fmla="val 10028571"/>
            <a:gd name="adj3" fmla="val 3897"/>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132769" y="450744"/>
          <a:ext cx="3581376" cy="3581376"/>
        </a:xfrm>
        <a:prstGeom prst="blockArc">
          <a:avLst>
            <a:gd name="adj1" fmla="val 3857143"/>
            <a:gd name="adj2" fmla="val 6942857"/>
            <a:gd name="adj3" fmla="val 3897"/>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132769" y="450744"/>
          <a:ext cx="3581376" cy="3581376"/>
        </a:xfrm>
        <a:prstGeom prst="blockArc">
          <a:avLst>
            <a:gd name="adj1" fmla="val 771429"/>
            <a:gd name="adj2" fmla="val 3857143"/>
            <a:gd name="adj3" fmla="val 3897"/>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132769" y="450744"/>
          <a:ext cx="3581376" cy="3581376"/>
        </a:xfrm>
        <a:prstGeom prst="blockArc">
          <a:avLst>
            <a:gd name="adj1" fmla="val 19285714"/>
            <a:gd name="adj2" fmla="val 771429"/>
            <a:gd name="adj3" fmla="val 3897"/>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132769" y="450744"/>
          <a:ext cx="3581376" cy="3581376"/>
        </a:xfrm>
        <a:prstGeom prst="blockArc">
          <a:avLst>
            <a:gd name="adj1" fmla="val 16200000"/>
            <a:gd name="adj2" fmla="val 19285714"/>
            <a:gd name="adj3" fmla="val 3897"/>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231135" y="1549109"/>
          <a:ext cx="1384645" cy="1384645"/>
        </a:xfrm>
        <a:prstGeom prst="ellipse">
          <a:avLst/>
        </a:prstGeom>
        <a:solidFill>
          <a:srgbClr val="7030A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1" kern="1200" dirty="0"/>
            <a:t>Key words</a:t>
          </a:r>
        </a:p>
      </dsp:txBody>
      <dsp:txXfrm>
        <a:off x="2433912" y="1751886"/>
        <a:ext cx="979091" cy="979091"/>
      </dsp:txXfrm>
    </dsp:sp>
    <dsp:sp modelId="{DF30D5D8-FCEA-41A9-B276-90C56950A2E2}">
      <dsp:nvSpPr>
        <dsp:cNvPr id="0" name=""/>
        <dsp:cNvSpPr/>
      </dsp:nvSpPr>
      <dsp:spPr>
        <a:xfrm>
          <a:off x="2438832" y="1011"/>
          <a:ext cx="969251" cy="969251"/>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Identify</a:t>
          </a:r>
        </a:p>
      </dsp:txBody>
      <dsp:txXfrm>
        <a:off x="2580776" y="142955"/>
        <a:ext cx="685363" cy="685363"/>
      </dsp:txXfrm>
    </dsp:sp>
    <dsp:sp modelId="{4DC5A805-A8F7-4792-AC87-C20EEF35618A}">
      <dsp:nvSpPr>
        <dsp:cNvPr id="0" name=""/>
        <dsp:cNvSpPr/>
      </dsp:nvSpPr>
      <dsp:spPr>
        <a:xfrm>
          <a:off x="3811567" y="662086"/>
          <a:ext cx="969251" cy="969251"/>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Assess</a:t>
          </a:r>
        </a:p>
      </dsp:txBody>
      <dsp:txXfrm>
        <a:off x="3953511" y="804030"/>
        <a:ext cx="685363" cy="685363"/>
      </dsp:txXfrm>
    </dsp:sp>
    <dsp:sp modelId="{A217857D-EEF7-4BA1-A385-455AFEAFE818}">
      <dsp:nvSpPr>
        <dsp:cNvPr id="0" name=""/>
        <dsp:cNvSpPr/>
      </dsp:nvSpPr>
      <dsp:spPr>
        <a:xfrm>
          <a:off x="4150605" y="2147507"/>
          <a:ext cx="969251" cy="969251"/>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Evaluate</a:t>
          </a:r>
        </a:p>
      </dsp:txBody>
      <dsp:txXfrm>
        <a:off x="4292549" y="2289451"/>
        <a:ext cx="685363" cy="685363"/>
      </dsp:txXfrm>
    </dsp:sp>
    <dsp:sp modelId="{714E7489-D5EA-4493-AFD8-1494D9B6149E}">
      <dsp:nvSpPr>
        <dsp:cNvPr id="0" name=""/>
        <dsp:cNvSpPr/>
      </dsp:nvSpPr>
      <dsp:spPr>
        <a:xfrm>
          <a:off x="3200642" y="3338723"/>
          <a:ext cx="969251" cy="969251"/>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Explore</a:t>
          </a:r>
        </a:p>
      </dsp:txBody>
      <dsp:txXfrm>
        <a:off x="3342586" y="3480667"/>
        <a:ext cx="685363" cy="685363"/>
      </dsp:txXfrm>
    </dsp:sp>
    <dsp:sp modelId="{B2FFA93E-35B7-48DB-9FD5-6DCA9EBFB46E}">
      <dsp:nvSpPr>
        <dsp:cNvPr id="0" name=""/>
        <dsp:cNvSpPr/>
      </dsp:nvSpPr>
      <dsp:spPr>
        <a:xfrm>
          <a:off x="1677021" y="3338723"/>
          <a:ext cx="969251" cy="969251"/>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Outline</a:t>
          </a:r>
        </a:p>
      </dsp:txBody>
      <dsp:txXfrm>
        <a:off x="1818965" y="3480667"/>
        <a:ext cx="685363" cy="685363"/>
      </dsp:txXfrm>
    </dsp:sp>
    <dsp:sp modelId="{2A23BD22-8BB4-4C77-B9CE-ECEDB91956EB}">
      <dsp:nvSpPr>
        <dsp:cNvPr id="0" name=""/>
        <dsp:cNvSpPr/>
      </dsp:nvSpPr>
      <dsp:spPr>
        <a:xfrm>
          <a:off x="727058" y="2147507"/>
          <a:ext cx="969251" cy="969251"/>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Discuss</a:t>
          </a:r>
        </a:p>
      </dsp:txBody>
      <dsp:txXfrm>
        <a:off x="869002" y="2289451"/>
        <a:ext cx="685363" cy="685363"/>
      </dsp:txXfrm>
    </dsp:sp>
    <dsp:sp modelId="{BF14948F-4552-4B17-BB91-EFD88E0AA26B}">
      <dsp:nvSpPr>
        <dsp:cNvPr id="0" name=""/>
        <dsp:cNvSpPr/>
      </dsp:nvSpPr>
      <dsp:spPr>
        <a:xfrm>
          <a:off x="1066096" y="662086"/>
          <a:ext cx="969251" cy="969251"/>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Analyse</a:t>
          </a:r>
        </a:p>
      </dsp:txBody>
      <dsp:txXfrm>
        <a:off x="1208040" y="804030"/>
        <a:ext cx="685363" cy="6853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998BD-AA75-4BE5-808B-7D3B974005ED}">
      <dsp:nvSpPr>
        <dsp:cNvPr id="0" name=""/>
        <dsp:cNvSpPr/>
      </dsp:nvSpPr>
      <dsp:spPr>
        <a:xfrm>
          <a:off x="668655" y="1307"/>
          <a:ext cx="3011090" cy="1806654"/>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What are the key ethical issues?</a:t>
          </a:r>
          <a:endParaRPr lang="en-US" sz="2100" kern="1200"/>
        </a:p>
      </dsp:txBody>
      <dsp:txXfrm>
        <a:off x="668655" y="1307"/>
        <a:ext cx="3011090" cy="1806654"/>
      </dsp:txXfrm>
    </dsp:sp>
    <dsp:sp modelId="{3FA4F69A-1762-490A-9F32-497637100A89}">
      <dsp:nvSpPr>
        <dsp:cNvPr id="0" name=""/>
        <dsp:cNvSpPr/>
      </dsp:nvSpPr>
      <dsp:spPr>
        <a:xfrm>
          <a:off x="3980854" y="1307"/>
          <a:ext cx="3011090" cy="1806654"/>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Which participants or stakeholders could be harmed, and how?</a:t>
          </a:r>
          <a:endParaRPr lang="en-US" sz="2100" kern="1200"/>
        </a:p>
      </dsp:txBody>
      <dsp:txXfrm>
        <a:off x="3980854" y="1307"/>
        <a:ext cx="3011090" cy="1806654"/>
      </dsp:txXfrm>
    </dsp:sp>
    <dsp:sp modelId="{EE3096CC-212A-42DA-869C-69EEBEFF0427}">
      <dsp:nvSpPr>
        <dsp:cNvPr id="0" name=""/>
        <dsp:cNvSpPr/>
      </dsp:nvSpPr>
      <dsp:spPr>
        <a:xfrm>
          <a:off x="7293054" y="1307"/>
          <a:ext cx="3011090" cy="1806654"/>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What steps would you take to minimise risk or safeguard participants?</a:t>
          </a:r>
          <a:endParaRPr lang="en-US" sz="2100" kern="1200"/>
        </a:p>
      </dsp:txBody>
      <dsp:txXfrm>
        <a:off x="7293054" y="1307"/>
        <a:ext cx="3011090" cy="1806654"/>
      </dsp:txXfrm>
    </dsp:sp>
    <dsp:sp modelId="{A4CB2D58-3955-401A-BE78-99770412B67E}">
      <dsp:nvSpPr>
        <dsp:cNvPr id="0" name=""/>
        <dsp:cNvSpPr/>
      </dsp:nvSpPr>
      <dsp:spPr>
        <a:xfrm>
          <a:off x="2324754" y="2109070"/>
          <a:ext cx="3011090" cy="1806654"/>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Would this project require </a:t>
          </a:r>
          <a:r>
            <a:rPr lang="en-GB" sz="2100" b="1" i="1" kern="1200"/>
            <a:t>standard</a:t>
          </a:r>
          <a:r>
            <a:rPr lang="en-GB" sz="2100" b="1" kern="1200"/>
            <a:t> ethical approval or </a:t>
          </a:r>
          <a:r>
            <a:rPr lang="en-GB" sz="2100" b="1" i="1" kern="1200"/>
            <a:t>high‑risk</a:t>
          </a:r>
          <a:r>
            <a:rPr lang="en-GB" sz="2100" b="1" kern="1200"/>
            <a:t> approval, and why?</a:t>
          </a:r>
          <a:endParaRPr lang="en-US" sz="2100" kern="1200"/>
        </a:p>
      </dsp:txBody>
      <dsp:txXfrm>
        <a:off x="2324754" y="2109070"/>
        <a:ext cx="3011090" cy="1806654"/>
      </dsp:txXfrm>
    </dsp:sp>
    <dsp:sp modelId="{9D2C107F-DD22-473F-8D41-5E24FC0AA984}">
      <dsp:nvSpPr>
        <dsp:cNvPr id="0" name=""/>
        <dsp:cNvSpPr/>
      </dsp:nvSpPr>
      <dsp:spPr>
        <a:xfrm>
          <a:off x="5636954" y="2109070"/>
          <a:ext cx="3011090" cy="1806654"/>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Would you modify the research design to make it safer or more ethical? How?</a:t>
          </a:r>
          <a:endParaRPr lang="en-US" sz="2100" kern="1200"/>
        </a:p>
      </dsp:txBody>
      <dsp:txXfrm>
        <a:off x="5636954" y="2109070"/>
        <a:ext cx="3011090" cy="180665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01/02/2026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957636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42747470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78693" cy="2301165"/>
          </a:xfrm>
        </p:spPr>
        <p:txBody>
          <a:bodyPr anchor="t">
            <a:normAutofit/>
          </a:bodyPr>
          <a:lstStyle/>
          <a:p>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Proposal/Ethics Workshop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72F60-F3D5-FAFB-FFA2-A8258201F07A}"/>
              </a:ext>
            </a:extLst>
          </p:cNvPr>
          <p:cNvSpPr txBox="1"/>
          <p:nvPr/>
        </p:nvSpPr>
        <p:spPr>
          <a:xfrm>
            <a:off x="609600" y="274638"/>
            <a:ext cx="10972800" cy="1143000"/>
          </a:xfrm>
          <a:prstGeom prst="rect">
            <a:avLst/>
          </a:prstGeom>
          <a:solidFill>
            <a:schemeClr val="accent3"/>
          </a:solidFill>
        </p:spPr>
        <p:txBody>
          <a:bodyPr vert="horz" lIns="91440" tIns="45720" rIns="91440" bIns="45720" rtlCol="0" anchor="ctr">
            <a:normAutofit/>
          </a:bodyPr>
          <a:lstStyle/>
          <a:p>
            <a:pPr algn="ctr">
              <a:spcBef>
                <a:spcPct val="0"/>
              </a:spcBef>
              <a:spcAft>
                <a:spcPts val="600"/>
              </a:spcAft>
            </a:pPr>
            <a:r>
              <a:rPr lang="en-US" sz="4400" dirty="0">
                <a:latin typeface="+mj-lt"/>
                <a:ea typeface="+mj-ea"/>
                <a:cs typeface="+mj-cs"/>
              </a:rPr>
              <a:t>Requirements:  Proposal Form</a:t>
            </a:r>
          </a:p>
        </p:txBody>
      </p:sp>
      <p:pic>
        <p:nvPicPr>
          <p:cNvPr id="11" name="Picture 8" descr="Pen placed on top of a signature line">
            <a:extLst>
              <a:ext uri="{FF2B5EF4-FFF2-40B4-BE49-F238E27FC236}">
                <a16:creationId xmlns:a16="http://schemas.microsoft.com/office/drawing/2014/main" id="{DF13F4AD-2B0C-EFEE-41B3-248C90862316}"/>
              </a:ext>
            </a:extLst>
          </p:cNvPr>
          <p:cNvPicPr>
            <a:picLocks noChangeAspect="1"/>
          </p:cNvPicPr>
          <p:nvPr/>
        </p:nvPicPr>
        <p:blipFill rotWithShape="1">
          <a:blip r:embed="rId3"/>
          <a:srcRect t="5160" b="41361"/>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938719"/>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14754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09600" y="2594322"/>
            <a:ext cx="5384800" cy="3989040"/>
          </a:xfrm>
        </p:spPr>
        <p:txBody>
          <a:bodyPr/>
          <a:lstStyle/>
          <a:p>
            <a:r>
              <a:rPr lang="en-GB" dirty="0"/>
              <a:t>Identify the requirements of the dissertation proposal</a:t>
            </a:r>
          </a:p>
          <a:p>
            <a:r>
              <a:rPr lang="en-GB" dirty="0"/>
              <a:t>Familiarise yourself with the contents of the proposal template</a:t>
            </a:r>
          </a:p>
        </p:txBody>
      </p:sp>
      <p:pic>
        <p:nvPicPr>
          <p:cNvPr id="1026" name="Picture 2" descr="Student Learning Outcomes">
            <a:extLst>
              <a:ext uri="{FF2B5EF4-FFF2-40B4-BE49-F238E27FC236}">
                <a16:creationId xmlns:a16="http://schemas.microsoft.com/office/drawing/2014/main" id="{5113A720-3D8B-A579-70D1-D2A0A80E3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75" y="1979960"/>
            <a:ext cx="3270250" cy="371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18457" y="174108"/>
            <a:ext cx="10972800" cy="1143000"/>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40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5958347" y="2881019"/>
            <a:ext cx="4992329" cy="1815882"/>
          </a:xfrm>
          <a:prstGeom prst="rect">
            <a:avLst/>
          </a:prstGeom>
          <a:noFill/>
        </p:spPr>
        <p:txBody>
          <a:bodyPr wrap="square" rtlCol="0">
            <a:spAutoFit/>
          </a:bodyPr>
          <a:lstStyle/>
          <a:p>
            <a:r>
              <a:rPr lang="en-US" sz="2800" dirty="0"/>
              <a:t>Your proposal will become your introduction if done correctly. </a:t>
            </a:r>
          </a:p>
          <a:p>
            <a:endParaRPr lang="en-US" sz="2800" dirty="0"/>
          </a:p>
        </p:txBody>
      </p:sp>
      <p:pic>
        <p:nvPicPr>
          <p:cNvPr id="1026" name="Picture 2" descr="Image result for moodle images">
            <a:extLst>
              <a:ext uri="{FF2B5EF4-FFF2-40B4-BE49-F238E27FC236}">
                <a16:creationId xmlns:a16="http://schemas.microsoft.com/office/drawing/2014/main" id="{3D022B76-507D-54D9-250E-DACC6F7C2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1428" y="1531190"/>
            <a:ext cx="1349829" cy="134982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44ED0CD-8B63-F219-896A-D2D6CEA364D2}"/>
              </a:ext>
            </a:extLst>
          </p:cNvPr>
          <p:cNvPicPr>
            <a:picLocks noChangeAspect="1"/>
          </p:cNvPicPr>
          <p:nvPr/>
        </p:nvPicPr>
        <p:blipFill>
          <a:blip r:embed="rId4"/>
          <a:srcRect l="50000" t="38623" r="38929" b="16276"/>
          <a:stretch/>
        </p:blipFill>
        <p:spPr>
          <a:xfrm>
            <a:off x="695623" y="745608"/>
            <a:ext cx="4731834" cy="53465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3"/>
          <a:stretch>
            <a:fillRect/>
          </a:stretch>
        </p:blipFill>
        <p:spPr>
          <a:xfrm>
            <a:off x="5784438" y="838219"/>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5847" y="1509251"/>
            <a:ext cx="4518212" cy="2804944"/>
          </a:xfrm>
          <a:prstGeom prst="rect">
            <a:avLst/>
          </a:prstGeom>
          <a:solidFill>
            <a:srgbClr val="FFFFFF"/>
          </a:solidFill>
        </p:spPr>
      </p:pic>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403" y="356844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751871" y="1101213"/>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751871" y="2891543"/>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784438" y="4073433"/>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784438" y="4703680"/>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784438" y="5879724"/>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751871" y="1924961"/>
            <a:ext cx="5879690" cy="921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3126708632"/>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2030506"/>
            <a:ext cx="5384800" cy="3989040"/>
          </a:xfrm>
        </p:spPr>
        <p:txBody>
          <a:bodyPr>
            <a:normAutofit fontScale="70000" lnSpcReduction="20000"/>
          </a:bodyPr>
          <a:lstStyle/>
          <a:p>
            <a:r>
              <a:rPr lang="en-GB" dirty="0"/>
              <a:t>Background reading – support why you want to research your chosen area</a:t>
            </a:r>
          </a:p>
          <a:p>
            <a:pPr marL="0" indent="0">
              <a:buNone/>
            </a:pPr>
            <a:endParaRPr lang="en-GB" dirty="0"/>
          </a:p>
          <a:p>
            <a:r>
              <a:rPr lang="en-GB" dirty="0"/>
              <a:t>Not a comprehensive review of literature on your topic</a:t>
            </a:r>
          </a:p>
          <a:p>
            <a:pPr marL="0" indent="0">
              <a:buNone/>
            </a:pPr>
            <a:endParaRPr lang="en-GB" dirty="0"/>
          </a:p>
          <a:p>
            <a:r>
              <a:rPr lang="en-GB" dirty="0"/>
              <a:t>Be brief ; be focused</a:t>
            </a:r>
          </a:p>
          <a:p>
            <a:pPr marL="0" indent="0">
              <a:buNone/>
            </a:pPr>
            <a:endParaRPr lang="en-GB" dirty="0"/>
          </a:p>
          <a:p>
            <a:r>
              <a:rPr lang="en-GB" dirty="0"/>
              <a:t>Basic background information supported by literature/sources to justify your proposal</a:t>
            </a:r>
          </a:p>
          <a:p>
            <a:pPr marL="0" indent="0">
              <a:buNone/>
            </a:pPr>
            <a:endParaRPr lang="en-GB" dirty="0"/>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361413447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42633540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1767347"/>
            <a:ext cx="5243870" cy="4515465"/>
          </a:xfrm>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3707127211"/>
              </p:ext>
            </p:extLst>
          </p:nvPr>
        </p:nvGraphicFramePr>
        <p:xfrm>
          <a:off x="5853470" y="1767348"/>
          <a:ext cx="5846916" cy="4308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4454-5FD0-AD66-29D6-3610AF924E2D}"/>
              </a:ext>
            </a:extLst>
          </p:cNvPr>
          <p:cNvSpPr>
            <a:spLocks noGrp="1"/>
          </p:cNvSpPr>
          <p:nvPr>
            <p:ph type="title"/>
          </p:nvPr>
        </p:nvSpPr>
        <p:spPr/>
        <p:txBody>
          <a:bodyPr/>
          <a:lstStyle/>
          <a:p>
            <a:r>
              <a:rPr lang="en-GB" dirty="0"/>
              <a:t>PICO template</a:t>
            </a:r>
          </a:p>
        </p:txBody>
      </p:sp>
      <p:sp>
        <p:nvSpPr>
          <p:cNvPr id="3" name="Content Placeholder 2">
            <a:extLst>
              <a:ext uri="{FF2B5EF4-FFF2-40B4-BE49-F238E27FC236}">
                <a16:creationId xmlns:a16="http://schemas.microsoft.com/office/drawing/2014/main" id="{8B56865A-E08B-385E-1740-1F3E7656240C}"/>
              </a:ext>
            </a:extLst>
          </p:cNvPr>
          <p:cNvSpPr>
            <a:spLocks noGrp="1"/>
          </p:cNvSpPr>
          <p:nvPr>
            <p:ph idx="1"/>
          </p:nvPr>
        </p:nvSpPr>
        <p:spPr>
          <a:xfrm>
            <a:off x="609600" y="1600200"/>
            <a:ext cx="5123935" cy="4825313"/>
          </a:xfrm>
        </p:spPr>
        <p:txBody>
          <a:bodyPr/>
          <a:lstStyle/>
          <a:p>
            <a:pPr marL="0" indent="0">
              <a:buNone/>
            </a:pPr>
            <a:r>
              <a:rPr lang="en-GB" dirty="0"/>
              <a:t>P – Population/Problem</a:t>
            </a:r>
          </a:p>
          <a:p>
            <a:pPr marL="0" indent="0">
              <a:buNone/>
            </a:pPr>
            <a:endParaRPr lang="en-GB" dirty="0"/>
          </a:p>
          <a:p>
            <a:pPr marL="0" indent="0">
              <a:buNone/>
            </a:pPr>
            <a:r>
              <a:rPr lang="en-GB" dirty="0"/>
              <a:t>I – Intervention/ Issue/     	Interest</a:t>
            </a:r>
          </a:p>
          <a:p>
            <a:pPr marL="0" indent="0">
              <a:buNone/>
            </a:pPr>
            <a:endParaRPr lang="en-GB" dirty="0"/>
          </a:p>
          <a:p>
            <a:pPr marL="0" indent="0">
              <a:buNone/>
            </a:pPr>
            <a:r>
              <a:rPr lang="en-GB" dirty="0"/>
              <a:t>C – Comparison</a:t>
            </a:r>
          </a:p>
          <a:p>
            <a:pPr marL="0" indent="0">
              <a:buNone/>
            </a:pPr>
            <a:endParaRPr lang="en-GB" dirty="0"/>
          </a:p>
          <a:p>
            <a:pPr marL="0" indent="0">
              <a:buNone/>
            </a:pPr>
            <a:r>
              <a:rPr lang="en-GB" dirty="0"/>
              <a:t>O - Outcome</a:t>
            </a:r>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58E7C006-576B-A044-7F1D-62685ABB2BA8}"/>
              </a:ext>
            </a:extLst>
          </p:cNvPr>
          <p:cNvSpPr txBox="1"/>
          <p:nvPr/>
        </p:nvSpPr>
        <p:spPr>
          <a:xfrm>
            <a:off x="6096000" y="1705232"/>
            <a:ext cx="5037438" cy="646331"/>
          </a:xfrm>
          <a:prstGeom prst="rect">
            <a:avLst/>
          </a:prstGeom>
          <a:noFill/>
        </p:spPr>
        <p:txBody>
          <a:bodyPr wrap="square" rtlCol="0">
            <a:spAutoFit/>
          </a:bodyPr>
          <a:lstStyle/>
          <a:p>
            <a:r>
              <a:rPr lang="en-GB" dirty="0"/>
              <a:t>Who or what is the focus of the study?</a:t>
            </a:r>
          </a:p>
          <a:p>
            <a:r>
              <a:rPr lang="en-GB" dirty="0"/>
              <a:t>Outline the problem or issue affecting them.</a:t>
            </a:r>
          </a:p>
        </p:txBody>
      </p:sp>
      <p:sp>
        <p:nvSpPr>
          <p:cNvPr id="5" name="TextBox 4">
            <a:extLst>
              <a:ext uri="{FF2B5EF4-FFF2-40B4-BE49-F238E27FC236}">
                <a16:creationId xmlns:a16="http://schemas.microsoft.com/office/drawing/2014/main" id="{AFBF2853-383E-D1F5-3765-7066C172DA24}"/>
              </a:ext>
            </a:extLst>
          </p:cNvPr>
          <p:cNvSpPr txBox="1"/>
          <p:nvPr/>
        </p:nvSpPr>
        <p:spPr>
          <a:xfrm>
            <a:off x="6190735" y="2706130"/>
            <a:ext cx="4621427" cy="646331"/>
          </a:xfrm>
          <a:prstGeom prst="rect">
            <a:avLst/>
          </a:prstGeom>
          <a:noFill/>
        </p:spPr>
        <p:txBody>
          <a:bodyPr wrap="square" rtlCol="0">
            <a:spAutoFit/>
          </a:bodyPr>
          <a:lstStyle/>
          <a:p>
            <a:r>
              <a:rPr lang="en-GB" dirty="0"/>
              <a:t>What factor, practice, policy or phenomenon/issue are you examining?</a:t>
            </a:r>
          </a:p>
        </p:txBody>
      </p:sp>
      <p:sp>
        <p:nvSpPr>
          <p:cNvPr id="6" name="TextBox 5">
            <a:extLst>
              <a:ext uri="{FF2B5EF4-FFF2-40B4-BE49-F238E27FC236}">
                <a16:creationId xmlns:a16="http://schemas.microsoft.com/office/drawing/2014/main" id="{71F5F31C-0C55-0E5F-A47D-B76B8605D8FB}"/>
              </a:ext>
            </a:extLst>
          </p:cNvPr>
          <p:cNvSpPr txBox="1"/>
          <p:nvPr/>
        </p:nvSpPr>
        <p:spPr>
          <a:xfrm>
            <a:off x="6314303" y="4423719"/>
            <a:ext cx="3744097" cy="646331"/>
          </a:xfrm>
          <a:prstGeom prst="rect">
            <a:avLst/>
          </a:prstGeom>
          <a:noFill/>
        </p:spPr>
        <p:txBody>
          <a:bodyPr wrap="square" rtlCol="0">
            <a:spAutoFit/>
          </a:bodyPr>
          <a:lstStyle/>
          <a:p>
            <a:r>
              <a:rPr lang="en-GB" dirty="0"/>
              <a:t>Are you comparing the issue to anything?</a:t>
            </a:r>
          </a:p>
        </p:txBody>
      </p:sp>
      <p:sp>
        <p:nvSpPr>
          <p:cNvPr id="7" name="TextBox 6">
            <a:extLst>
              <a:ext uri="{FF2B5EF4-FFF2-40B4-BE49-F238E27FC236}">
                <a16:creationId xmlns:a16="http://schemas.microsoft.com/office/drawing/2014/main" id="{7F7F6584-0B22-80FF-6773-97AB3F5DBA80}"/>
              </a:ext>
            </a:extLst>
          </p:cNvPr>
          <p:cNvSpPr txBox="1"/>
          <p:nvPr/>
        </p:nvSpPr>
        <p:spPr>
          <a:xfrm>
            <a:off x="6314303" y="5412259"/>
            <a:ext cx="3954162" cy="646331"/>
          </a:xfrm>
          <a:prstGeom prst="rect">
            <a:avLst/>
          </a:prstGeom>
          <a:noFill/>
        </p:spPr>
        <p:txBody>
          <a:bodyPr wrap="square" rtlCol="0">
            <a:spAutoFit/>
          </a:bodyPr>
          <a:lstStyle/>
          <a:p>
            <a:r>
              <a:rPr lang="en-GB" dirty="0"/>
              <a:t>What outcomes do you want to measure, understand, or explore?</a:t>
            </a:r>
          </a:p>
        </p:txBody>
      </p:sp>
    </p:spTree>
    <p:extLst>
      <p:ext uri="{BB962C8B-B14F-4D97-AF65-F5344CB8AC3E}">
        <p14:creationId xmlns:p14="http://schemas.microsoft.com/office/powerpoint/2010/main" val="49033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077D1-B6BD-0A5B-8247-6D058ED62202}"/>
              </a:ext>
            </a:extLst>
          </p:cNvPr>
          <p:cNvSpPr>
            <a:spLocks noGrp="1"/>
          </p:cNvSpPr>
          <p:nvPr>
            <p:ph type="title"/>
          </p:nvPr>
        </p:nvSpPr>
        <p:spPr/>
        <p:txBody>
          <a:bodyPr/>
          <a:lstStyle/>
          <a:p>
            <a:r>
              <a:rPr lang="en-GB" dirty="0"/>
              <a:t>PICO – A specific example</a:t>
            </a:r>
          </a:p>
        </p:txBody>
      </p:sp>
      <p:sp>
        <p:nvSpPr>
          <p:cNvPr id="3" name="Content Placeholder 2">
            <a:extLst>
              <a:ext uri="{FF2B5EF4-FFF2-40B4-BE49-F238E27FC236}">
                <a16:creationId xmlns:a16="http://schemas.microsoft.com/office/drawing/2014/main" id="{3DD5374D-8704-FCCB-72F3-5FB34ACB76E0}"/>
              </a:ext>
            </a:extLst>
          </p:cNvPr>
          <p:cNvSpPr>
            <a:spLocks noGrp="1"/>
          </p:cNvSpPr>
          <p:nvPr>
            <p:ph idx="1"/>
          </p:nvPr>
        </p:nvSpPr>
        <p:spPr>
          <a:xfrm>
            <a:off x="609600" y="1600200"/>
            <a:ext cx="10758616" cy="4983161"/>
          </a:xfrm>
        </p:spPr>
        <p:txBody>
          <a:bodyPr>
            <a:normAutofit lnSpcReduction="10000"/>
          </a:bodyPr>
          <a:lstStyle/>
          <a:p>
            <a:r>
              <a:rPr lang="en-GB" sz="3900" b="1" u="sng" dirty="0"/>
              <a:t>Example topic: </a:t>
            </a:r>
            <a:r>
              <a:rPr lang="en-GB" sz="3900" b="1" i="1" u="sng" dirty="0"/>
              <a:t>Interviewing Autistic Suspects</a:t>
            </a:r>
          </a:p>
          <a:p>
            <a:pPr marL="0" indent="0">
              <a:buNone/>
            </a:pPr>
            <a:r>
              <a:rPr lang="en-GB" dirty="0"/>
              <a:t>P – Autistic adults who are interviewed as criminal suspects in police custody.</a:t>
            </a:r>
          </a:p>
          <a:p>
            <a:pPr marL="0" indent="0">
              <a:buNone/>
            </a:pPr>
            <a:r>
              <a:rPr lang="en-GB" dirty="0"/>
              <a:t>I – Use of autism-adapted interview techniques</a:t>
            </a:r>
          </a:p>
          <a:p>
            <a:pPr marL="0" indent="0">
              <a:buNone/>
            </a:pPr>
            <a:r>
              <a:rPr lang="en-GB" dirty="0"/>
              <a:t>C – Compare to the standard PEACE interview conducted without any modifications.</a:t>
            </a:r>
          </a:p>
          <a:p>
            <a:pPr marL="0" indent="0">
              <a:buNone/>
            </a:pPr>
            <a:r>
              <a:rPr lang="en-GB" dirty="0"/>
              <a:t>O – Interviews that feel fairer and more accessible to autistic individuals.</a:t>
            </a:r>
          </a:p>
        </p:txBody>
      </p:sp>
    </p:spTree>
    <p:extLst>
      <p:ext uri="{BB962C8B-B14F-4D97-AF65-F5344CB8AC3E}">
        <p14:creationId xmlns:p14="http://schemas.microsoft.com/office/powerpoint/2010/main" val="1103543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625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625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7414" y="5059588"/>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t>Research methods = How you intend to do your research</a:t>
            </a:r>
          </a:p>
          <a:p>
            <a:pPr marL="0" indent="0">
              <a:buNone/>
            </a:pPr>
            <a:endParaRPr lang="en-GB" dirty="0"/>
          </a:p>
          <a:p>
            <a:r>
              <a:rPr lang="en-GB" dirty="0"/>
              <a:t>For the proposal you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562169217"/>
              </p:ext>
            </p:extLst>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274637"/>
            <a:ext cx="10972800" cy="1593491"/>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850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xfrm>
            <a:off x="609600" y="274638"/>
            <a:ext cx="10972800" cy="1563994"/>
          </a:xfrm>
          <a:solidFill>
            <a:srgbClr val="92D05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a:xfrm>
            <a:off x="609600" y="1976284"/>
            <a:ext cx="10972800" cy="4739148"/>
          </a:xfrm>
        </p:spPr>
        <p:txBody>
          <a:bodyPr>
            <a:normAutofit/>
          </a:bodyPr>
          <a:lstStyle/>
          <a:p>
            <a:r>
              <a:rPr lang="en-GB" dirty="0"/>
              <a:t>Estimate of how long you believe each stage of your research will take</a:t>
            </a:r>
          </a:p>
          <a:p>
            <a:r>
              <a:rPr lang="en-GB" dirty="0"/>
              <a:t>Look at the timeline provided – spread out between Sept-May</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098" name="Picture 2" descr="What is a Writing Plan? (And How to Create Yours in 7 Steps) - Novel Factory">
            <a:extLst>
              <a:ext uri="{FF2B5EF4-FFF2-40B4-BE49-F238E27FC236}">
                <a16:creationId xmlns:a16="http://schemas.microsoft.com/office/drawing/2014/main" id="{5AB89AC6-19DC-EFB3-A2CB-4054219EA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894" y="3789193"/>
            <a:ext cx="3759200" cy="215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568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xfrm>
            <a:off x="609600" y="274638"/>
            <a:ext cx="10972800" cy="1495168"/>
          </a:xfrm>
          <a:solidFill>
            <a:srgbClr val="92D05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a:xfrm>
            <a:off x="413657" y="2083526"/>
            <a:ext cx="5384800" cy="3004669"/>
          </a:xfrm>
        </p:spPr>
        <p:txBody>
          <a:bodyPr>
            <a:normAutofit/>
          </a:bodyPr>
          <a:lstStyle/>
          <a:p>
            <a:r>
              <a:rPr lang="en-GB" b="1" i="1" dirty="0">
                <a:solidFill>
                  <a:srgbClr val="0070C0"/>
                </a:solidFill>
              </a:rPr>
              <a:t>Ethics</a:t>
            </a:r>
            <a:r>
              <a:rPr lang="en-GB" dirty="0"/>
              <a:t> is a code of conduct on how we ought to lead our lives</a:t>
            </a:r>
          </a:p>
          <a:p>
            <a:endParaRPr lang="en-GB" dirty="0"/>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a:xfrm>
            <a:off x="6197600" y="1913709"/>
            <a:ext cx="5384800" cy="3989040"/>
          </a:xfrm>
        </p:spPr>
        <p:txBody>
          <a:bodyPr>
            <a:normAutofit/>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92D05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92D050"/>
          </a:solidFill>
        </p:spPr>
        <p:txBody>
          <a:bodyPr/>
          <a:lstStyle/>
          <a:p>
            <a:pPr algn="l"/>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a:xfrm>
            <a:off x="609600" y="1848395"/>
            <a:ext cx="5384800" cy="3989040"/>
          </a:xfrm>
        </p:spPr>
        <p:txBody>
          <a:bodyPr>
            <a:normAutofit fontScale="92500" lnSpcReduction="20000"/>
          </a:bodyPr>
          <a:lstStyle/>
          <a:p>
            <a:r>
              <a:rPr lang="en-GB" dirty="0"/>
              <a:t>Must be completed for all dissertations – template on Moodle</a:t>
            </a:r>
          </a:p>
          <a:p>
            <a:pPr marL="0" indent="0">
              <a:buNone/>
            </a:pPr>
            <a:endParaRPr lang="en-GB" dirty="0"/>
          </a:p>
          <a:p>
            <a:r>
              <a:rPr lang="en-GB" dirty="0"/>
              <a:t>Approval granted asap</a:t>
            </a:r>
          </a:p>
          <a:p>
            <a:pPr marL="0" indent="0">
              <a:buNone/>
            </a:pPr>
            <a:endParaRPr lang="en-GB" dirty="0"/>
          </a:p>
          <a:p>
            <a:r>
              <a:rPr lang="en-GB" dirty="0"/>
              <a:t>Ethics panel – if necessary</a:t>
            </a:r>
          </a:p>
          <a:p>
            <a:pPr marL="0" indent="0">
              <a:buNone/>
            </a:pPr>
            <a:endParaRPr lang="en-GB" dirty="0"/>
          </a:p>
          <a:p>
            <a:r>
              <a:rPr lang="en-GB" dirty="0"/>
              <a:t>Vulnerable adults/children; offenders</a:t>
            </a:r>
          </a:p>
          <a:p>
            <a:pPr marL="0" indent="0">
              <a:buNone/>
            </a:pPr>
            <a:endParaRPr lang="en-GB" dirty="0"/>
          </a:p>
        </p:txBody>
      </p:sp>
      <p:sp>
        <p:nvSpPr>
          <p:cNvPr id="6" name="Content Placeholder 5">
            <a:extLst>
              <a:ext uri="{FF2B5EF4-FFF2-40B4-BE49-F238E27FC236}">
                <a16:creationId xmlns:a16="http://schemas.microsoft.com/office/drawing/2014/main" id="{F8A2823B-2A7C-411C-BD0A-582DA87501A1}"/>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481954E1-640D-4732-A530-BEDB94F61165}"/>
              </a:ext>
            </a:extLst>
          </p:cNvPr>
          <p:cNvPicPr>
            <a:picLocks noChangeAspect="1"/>
          </p:cNvPicPr>
          <p:nvPr/>
        </p:nvPicPr>
        <p:blipFill>
          <a:blip r:embed="rId3"/>
          <a:stretch>
            <a:fillRect/>
          </a:stretch>
        </p:blipFill>
        <p:spPr>
          <a:xfrm>
            <a:off x="5262433" y="1720516"/>
            <a:ext cx="6692779" cy="386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586DF-4978-6AA7-A956-417D402C9E83}"/>
              </a:ext>
            </a:extLst>
          </p:cNvPr>
          <p:cNvSpPr>
            <a:spLocks noGrp="1"/>
          </p:cNvSpPr>
          <p:nvPr>
            <p:ph type="title"/>
          </p:nvPr>
        </p:nvSpPr>
        <p:spPr>
          <a:xfrm>
            <a:off x="609600" y="274638"/>
            <a:ext cx="10972800" cy="1143000"/>
          </a:xfrm>
        </p:spPr>
        <p:txBody>
          <a:bodyPr anchor="ctr">
            <a:normAutofit/>
          </a:bodyPr>
          <a:lstStyle/>
          <a:p>
            <a:r>
              <a:rPr lang="en-GB" dirty="0"/>
              <a:t>TASK</a:t>
            </a:r>
          </a:p>
        </p:txBody>
      </p:sp>
      <p:graphicFrame>
        <p:nvGraphicFramePr>
          <p:cNvPr id="5" name="Content Placeholder 2">
            <a:extLst>
              <a:ext uri="{FF2B5EF4-FFF2-40B4-BE49-F238E27FC236}">
                <a16:creationId xmlns:a16="http://schemas.microsoft.com/office/drawing/2014/main" id="{07F69D3B-630D-AC57-80D1-8B9FC1ADB52D}"/>
              </a:ext>
            </a:extLst>
          </p:cNvPr>
          <p:cNvGraphicFramePr>
            <a:graphicFrameLocks noGrp="1"/>
          </p:cNvGraphicFramePr>
          <p:nvPr>
            <p:ph idx="1"/>
            <p:extLst>
              <p:ext uri="{D42A27DB-BD31-4B8C-83A1-F6EECF244321}">
                <p14:modId xmlns:p14="http://schemas.microsoft.com/office/powerpoint/2010/main" val="397633655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3426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holding a clipboard&#10;&#10;Description automatically generated with low confidence">
            <a:extLst>
              <a:ext uri="{FF2B5EF4-FFF2-40B4-BE49-F238E27FC236}">
                <a16:creationId xmlns:a16="http://schemas.microsoft.com/office/drawing/2014/main" id="{4A73785F-B411-51F2-5213-0B2FED9A5E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9382" y="68263"/>
            <a:ext cx="8873235" cy="6721475"/>
          </a:xfrm>
          <a:noFill/>
        </p:spPr>
      </p:pic>
    </p:spTree>
    <p:extLst>
      <p:ext uri="{BB962C8B-B14F-4D97-AF65-F5344CB8AC3E}">
        <p14:creationId xmlns:p14="http://schemas.microsoft.com/office/powerpoint/2010/main" val="2672267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1109</Words>
  <Application>Microsoft Office PowerPoint</Application>
  <PresentationFormat>Widescreen</PresentationFormat>
  <Paragraphs>183</Paragraphs>
  <Slides>24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Myriad Pro</vt:lpstr>
      <vt:lpstr>Arial</vt:lpstr>
      <vt:lpstr>Bahnschrift</vt:lpstr>
      <vt:lpstr>Calibri</vt:lpstr>
      <vt:lpstr>Theme1.thmx first page pp</vt:lpstr>
      <vt:lpstr> Proposal/Ethics Workshop  Laura Knight </vt:lpstr>
      <vt:lpstr>PowerPoint Presentation</vt:lpstr>
      <vt:lpstr>Aims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PICO template</vt:lpstr>
      <vt:lpstr>PICO – A specific example</vt:lpstr>
      <vt:lpstr>Aim &amp; Objectives - Example</vt:lpstr>
      <vt:lpstr>Top tip - Objectives</vt:lpstr>
      <vt:lpstr>Dissertation proposal – Research methods</vt:lpstr>
      <vt:lpstr>Research methods</vt:lpstr>
      <vt:lpstr>Dissertation proposal - Timeline</vt:lpstr>
      <vt:lpstr>Dissertation Proposal - Ethics</vt:lpstr>
      <vt:lpstr>Research Ethics – Core Principles</vt:lpstr>
      <vt:lpstr>Ethics Form</vt:lpstr>
      <vt:lpstr>TASK</vt:lpstr>
      <vt:lpstr>PowerPoint Presentation</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23</cp:revision>
  <cp:lastPrinted>2022-03-01T12:52:44Z</cp:lastPrinted>
  <dcterms:created xsi:type="dcterms:W3CDTF">2021-10-13T07:56:41Z</dcterms:created>
  <dcterms:modified xsi:type="dcterms:W3CDTF">2026-02-01T13:23:53Z</dcterms:modified>
</cp:coreProperties>
</file>