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0" r:id="rId3"/>
    <p:sldId id="274" r:id="rId4"/>
    <p:sldId id="261" r:id="rId5"/>
    <p:sldId id="276" r:id="rId6"/>
    <p:sldId id="277" r:id="rId7"/>
    <p:sldId id="280" r:id="rId8"/>
    <p:sldId id="283" r:id="rId9"/>
    <p:sldId id="266" r:id="rId10"/>
    <p:sldId id="279" r:id="rId11"/>
    <p:sldId id="268" r:id="rId12"/>
    <p:sldId id="271" r:id="rId13"/>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691CEB-F971-4F72-AA98-7DC566DC97E4}" v="3" dt="2021-01-20T19:31:04.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B797FDE-E6ED-40FC-8760-5C6A6BB37A7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012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124228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1611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3ACA4C-4861-4A63-AC8F-6D018F05DB77}"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174840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3ACA4C-4861-4A63-AC8F-6D018F05DB77}" type="datetimeFigureOut">
              <a:rPr lang="en-GB" smtClean="0"/>
              <a:t>20/01/2021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797FDE-E6ED-40FC-8760-5C6A6BB37A7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4530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3ACA4C-4861-4A63-AC8F-6D018F05DB77}" type="datetimeFigureOut">
              <a:rPr lang="en-GB" smtClean="0"/>
              <a:t>20/01/2021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797FDE-E6ED-40FC-8760-5C6A6BB37A7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004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3ACA4C-4861-4A63-AC8F-6D018F05DB77}" type="datetimeFigureOut">
              <a:rPr lang="en-GB" smtClean="0"/>
              <a:t>20/01/2021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3386735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3ACA4C-4861-4A63-AC8F-6D018F05DB77}"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97FDE-E6ED-40FC-8760-5C6A6BB37A7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434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3ACA4C-4861-4A63-AC8F-6D018F05DB77}"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1064813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3ACA4C-4861-4A63-AC8F-6D018F05DB77}"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3300356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11992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0847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spTree>
    <p:extLst>
      <p:ext uri="{BB962C8B-B14F-4D97-AF65-F5344CB8AC3E}">
        <p14:creationId xmlns:p14="http://schemas.microsoft.com/office/powerpoint/2010/main" val="142283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5601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959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2883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ACA4C-4861-4A63-AC8F-6D018F05DB77}"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797FDE-E6ED-40FC-8760-5C6A6BB37A7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7670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3ACA4C-4861-4A63-AC8F-6D018F05DB77}" type="datetimeFigureOut">
              <a:rPr lang="en-GB" smtClean="0"/>
              <a:t>20/01/2021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B797FDE-E6ED-40FC-8760-5C6A6BB37A77}" type="slidenum">
              <a:rPr lang="en-GB" smtClean="0"/>
              <a:t>‹#›</a:t>
            </a:fld>
            <a:endParaRPr lang="en-GB"/>
          </a:p>
        </p:txBody>
      </p:sp>
    </p:spTree>
    <p:extLst>
      <p:ext uri="{BB962C8B-B14F-4D97-AF65-F5344CB8AC3E}">
        <p14:creationId xmlns:p14="http://schemas.microsoft.com/office/powerpoint/2010/main" val="32916765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gmcdp.com/beliefs-values-aims/social-model" TargetMode="External"/><Relationship Id="rId2" Type="http://schemas.openxmlformats.org/officeDocument/2006/relationships/hyperlink" Target="http://joe-bower.blogspot.com/2013/06/fair-isnt-equal.html" TargetMode="External"/><Relationship Id="rId1" Type="http://schemas.openxmlformats.org/officeDocument/2006/relationships/slideLayout" Target="../slideLayouts/slideLayout7.xml"/><Relationship Id="rId4" Type="http://schemas.openxmlformats.org/officeDocument/2006/relationships/hyperlink" Target="https://www.helpinghandshomecare.co.uk/blog/person-centredness-and-person-centred-practi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onlinelibrary-wiley-com.ezproxy.uwtsd.ac.uk/doi/full/10.1111/jocn.14729" TargetMode="External"/><Relationship Id="rId2" Type="http://schemas.openxmlformats.org/officeDocument/2006/relationships/hyperlink" Target="https://search-proquest-com.ezproxy.uwtsd.ac.uk/docview/1964697154?accountid=130472&amp;pq-origsite=primo" TargetMode="External"/><Relationship Id="rId1" Type="http://schemas.openxmlformats.org/officeDocument/2006/relationships/slideLayout" Target="../slideLayouts/slideLayout7.xml"/><Relationship Id="rId4" Type="http://schemas.openxmlformats.org/officeDocument/2006/relationships/hyperlink" Target="https://pubmed.ncbi.nlm.nih.gov/26003918/#affiliation-1"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ro.uow.edu.au/cgi/viewcontent.cgi?article=3490&amp;context=smhpapers" TargetMode="External"/><Relationship Id="rId2" Type="http://schemas.openxmlformats.org/officeDocument/2006/relationships/hyperlink" Target="https://onlinelibrary-wiley-com.ezproxy.uwtsd.ac.uk/doi/full/10.1111/j.1365-2702.2004.00924.x" TargetMode="External"/><Relationship Id="rId1" Type="http://schemas.openxmlformats.org/officeDocument/2006/relationships/slideLayout" Target="../slideLayouts/slideLayout7.xml"/><Relationship Id="rId6" Type="http://schemas.openxmlformats.org/officeDocument/2006/relationships/hyperlink" Target="https://www.legislation.gov.uk/anaw/2014/4/contents" TargetMode="External"/><Relationship Id="rId5" Type="http://schemas.openxmlformats.org/officeDocument/2006/relationships/hyperlink" Target="http://www.familiesleadingplanning.co.uk/documents/pcp%20key%20features%20and%20styles.pdf" TargetMode="External"/><Relationship Id="rId4" Type="http://schemas.openxmlformats.org/officeDocument/2006/relationships/hyperlink" Target="https://onlinelibrary-wiley-com.ezproxy.uwtsd.ac.uk/doi/pdfdirect/10.1111/scs.1237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onlinelibrary-wiley-com.ezproxy.uwtsd.ac.uk/doi/full/10.1111/inr.12598" TargetMode="External"/><Relationship Id="rId2" Type="http://schemas.openxmlformats.org/officeDocument/2006/relationships/hyperlink" Target="https://www.iriss.org.uk/sites/default/files/iriss-insight-20.pdf" TargetMode="External"/><Relationship Id="rId1" Type="http://schemas.openxmlformats.org/officeDocument/2006/relationships/slideLayout" Target="../slideLayouts/slideLayout7.xml"/><Relationship Id="rId5" Type="http://schemas.openxmlformats.org/officeDocument/2006/relationships/hyperlink" Target="https://gov.wales/adult-social-services-during-covid-19-pandemic-html" TargetMode="External"/><Relationship Id="rId4" Type="http://schemas.openxmlformats.org/officeDocument/2006/relationships/hyperlink" Target="https://gov.wales/sites/default/files/publications/2019-12/social-services-and--well-being-wales-act-2014-part-10-code-of-practice-advocac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88F9-C23C-4620-B729-2CD6C6DEE1AE}"/>
              </a:ext>
            </a:extLst>
          </p:cNvPr>
          <p:cNvSpPr>
            <a:spLocks noGrp="1"/>
          </p:cNvSpPr>
          <p:nvPr>
            <p:ph type="ctrTitle"/>
          </p:nvPr>
        </p:nvSpPr>
        <p:spPr/>
        <p:txBody>
          <a:bodyPr/>
          <a:lstStyle/>
          <a:p>
            <a:r>
              <a:rPr lang="en-GB" sz="4000" dirty="0"/>
              <a:t>SJSS600S4 – Advocacy and Person-Centred Practice</a:t>
            </a:r>
          </a:p>
        </p:txBody>
      </p:sp>
      <p:sp>
        <p:nvSpPr>
          <p:cNvPr id="3" name="Subtitle 2">
            <a:extLst>
              <a:ext uri="{FF2B5EF4-FFF2-40B4-BE49-F238E27FC236}">
                <a16:creationId xmlns:a16="http://schemas.microsoft.com/office/drawing/2014/main" id="{5AC71E74-4359-444D-805F-F6820DDDD153}"/>
              </a:ext>
            </a:extLst>
          </p:cNvPr>
          <p:cNvSpPr>
            <a:spLocks noGrp="1"/>
          </p:cNvSpPr>
          <p:nvPr>
            <p:ph type="subTitle" idx="1"/>
          </p:nvPr>
        </p:nvSpPr>
        <p:spPr/>
        <p:txBody>
          <a:bodyPr/>
          <a:lstStyle/>
          <a:p>
            <a:r>
              <a:rPr lang="en-GB" sz="3600" dirty="0"/>
              <a:t>Amanda Nobile - 1703368</a:t>
            </a:r>
          </a:p>
          <a:p>
            <a:endParaRPr lang="en-GB" dirty="0"/>
          </a:p>
        </p:txBody>
      </p:sp>
    </p:spTree>
    <p:extLst>
      <p:ext uri="{BB962C8B-B14F-4D97-AF65-F5344CB8AC3E}">
        <p14:creationId xmlns:p14="http://schemas.microsoft.com/office/powerpoint/2010/main" val="2078277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96D1-E5B7-4AA0-BFBF-66D141F20EEA}"/>
              </a:ext>
            </a:extLst>
          </p:cNvPr>
          <p:cNvSpPr>
            <a:spLocks noGrp="1"/>
          </p:cNvSpPr>
          <p:nvPr>
            <p:ph type="title"/>
          </p:nvPr>
        </p:nvSpPr>
        <p:spPr>
          <a:xfrm>
            <a:off x="1295402" y="768626"/>
            <a:ext cx="9601196" cy="1517373"/>
          </a:xfrm>
        </p:spPr>
        <p:txBody>
          <a:bodyPr>
            <a:normAutofit/>
          </a:bodyPr>
          <a:lstStyle/>
          <a:p>
            <a:r>
              <a:rPr lang="en-GB" sz="4400" dirty="0">
                <a:solidFill>
                  <a:schemeClr val="tx1"/>
                </a:solidFill>
              </a:rPr>
              <a:t>‘</a:t>
            </a:r>
            <a:r>
              <a:rPr lang="en-GB" sz="3600" dirty="0">
                <a:solidFill>
                  <a:schemeClr val="tx1"/>
                </a:solidFill>
              </a:rPr>
              <a:t>Person Centred Practice’ should be ‘applied’ equally to all accessing Health and Social Care Provision.</a:t>
            </a:r>
            <a:endParaRPr lang="en-GB" dirty="0">
              <a:solidFill>
                <a:srgbClr val="FF0000"/>
              </a:solidFill>
            </a:endParaRPr>
          </a:p>
        </p:txBody>
      </p:sp>
      <p:pic>
        <p:nvPicPr>
          <p:cNvPr id="5" name="Content Placeholder 4" descr="A picture containing text&#10;&#10;Description automatically generated">
            <a:extLst>
              <a:ext uri="{FF2B5EF4-FFF2-40B4-BE49-F238E27FC236}">
                <a16:creationId xmlns:a16="http://schemas.microsoft.com/office/drawing/2014/main" id="{06697087-6FC5-48E1-9809-E542449F64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95402" y="2501671"/>
            <a:ext cx="5450794" cy="3317875"/>
          </a:xfrm>
        </p:spPr>
      </p:pic>
      <p:sp>
        <p:nvSpPr>
          <p:cNvPr id="4" name="TextBox 3">
            <a:extLst>
              <a:ext uri="{FF2B5EF4-FFF2-40B4-BE49-F238E27FC236}">
                <a16:creationId xmlns:a16="http://schemas.microsoft.com/office/drawing/2014/main" id="{F7EA3AB5-B98B-401E-AB86-362F75EDD952}"/>
              </a:ext>
            </a:extLst>
          </p:cNvPr>
          <p:cNvSpPr txBox="1"/>
          <p:nvPr/>
        </p:nvSpPr>
        <p:spPr>
          <a:xfrm>
            <a:off x="7248939" y="2735351"/>
            <a:ext cx="3660911" cy="2308324"/>
          </a:xfrm>
          <a:prstGeom prst="rect">
            <a:avLst/>
          </a:prstGeom>
          <a:noFill/>
        </p:spPr>
        <p:txBody>
          <a:bodyPr wrap="square" rtlCol="0">
            <a:spAutoFit/>
          </a:bodyPr>
          <a:lstStyle/>
          <a:p>
            <a:pPr algn="just"/>
            <a:r>
              <a:rPr lang="en-GB" sz="3600" dirty="0"/>
              <a:t>Fair isn’t always equal: Fair is when everyone gets what they need.</a:t>
            </a:r>
            <a:r>
              <a:rPr lang="en-GB" sz="1400" dirty="0"/>
              <a:t> (Career Pivot 2018) </a:t>
            </a:r>
          </a:p>
        </p:txBody>
      </p:sp>
    </p:spTree>
    <p:extLst>
      <p:ext uri="{BB962C8B-B14F-4D97-AF65-F5344CB8AC3E}">
        <p14:creationId xmlns:p14="http://schemas.microsoft.com/office/powerpoint/2010/main" val="3958956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90415-94CB-4398-8A78-2C74A7841A73}"/>
              </a:ext>
            </a:extLst>
          </p:cNvPr>
          <p:cNvSpPr>
            <a:spLocks noGrp="1"/>
          </p:cNvSpPr>
          <p:nvPr>
            <p:ph type="title"/>
          </p:nvPr>
        </p:nvSpPr>
        <p:spPr>
          <a:xfrm>
            <a:off x="1295402" y="982133"/>
            <a:ext cx="4800598" cy="1270738"/>
          </a:xfrm>
        </p:spPr>
        <p:txBody>
          <a:bodyPr>
            <a:normAutofit fontScale="90000"/>
          </a:bodyPr>
          <a:lstStyle/>
          <a:p>
            <a:r>
              <a:rPr lang="en-GB" dirty="0"/>
              <a:t>Definition of Advocacy</a:t>
            </a:r>
          </a:p>
        </p:txBody>
      </p:sp>
      <p:sp>
        <p:nvSpPr>
          <p:cNvPr id="3" name="Content Placeholder 2">
            <a:extLst>
              <a:ext uri="{FF2B5EF4-FFF2-40B4-BE49-F238E27FC236}">
                <a16:creationId xmlns:a16="http://schemas.microsoft.com/office/drawing/2014/main" id="{024679D8-F4D1-4B44-A0BE-76D10E1A3AAB}"/>
              </a:ext>
            </a:extLst>
          </p:cNvPr>
          <p:cNvSpPr>
            <a:spLocks noGrp="1"/>
          </p:cNvSpPr>
          <p:nvPr>
            <p:ph sz="half" idx="1"/>
          </p:nvPr>
        </p:nvSpPr>
        <p:spPr/>
        <p:txBody>
          <a:bodyPr>
            <a:normAutofit fontScale="92500" lnSpcReduction="20000"/>
          </a:bodyPr>
          <a:lstStyle/>
          <a:p>
            <a:pPr marL="0" indent="0" algn="just">
              <a:buNone/>
            </a:pPr>
            <a:r>
              <a:rPr lang="en-GB" dirty="0">
                <a:latin typeface="Times New Roman" panose="02020603050405020304" pitchFamily="18" charset="0"/>
                <a:cs typeface="Times New Roman" panose="02020603050405020304" pitchFamily="18" charset="0"/>
              </a:rPr>
              <a:t>Advocacy is taking action to help people say what they want, secure their rights, represent their interests and obtain services they need. Advocates and advocacy providers work in partnership with the people they support and take their side. Advocacy promotes social inclusion, equality and social justice. </a:t>
            </a:r>
          </a:p>
          <a:p>
            <a:pPr marL="0" indent="0" algn="just">
              <a:buNone/>
            </a:pPr>
            <a:r>
              <a:rPr lang="en-GB" sz="1500" dirty="0">
                <a:latin typeface="Times New Roman" panose="02020603050405020304" pitchFamily="18" charset="0"/>
                <a:cs typeface="Times New Roman" panose="02020603050405020304" pitchFamily="18" charset="0"/>
              </a:rPr>
              <a:t>                                                               (Healthwatch, no date)</a:t>
            </a:r>
          </a:p>
          <a:p>
            <a:pPr marL="0" indent="0">
              <a:buNone/>
            </a:pPr>
            <a:endParaRPr lang="en-GB" dirty="0"/>
          </a:p>
        </p:txBody>
      </p:sp>
      <p:sp>
        <p:nvSpPr>
          <p:cNvPr id="4" name="Content Placeholder 3">
            <a:extLst>
              <a:ext uri="{FF2B5EF4-FFF2-40B4-BE49-F238E27FC236}">
                <a16:creationId xmlns:a16="http://schemas.microsoft.com/office/drawing/2014/main" id="{87A96A5F-9764-47F7-91B8-BDD2CE5277CD}"/>
              </a:ext>
            </a:extLst>
          </p:cNvPr>
          <p:cNvSpPr>
            <a:spLocks noGrp="1"/>
          </p:cNvSpPr>
          <p:nvPr>
            <p:ph sz="half" idx="2"/>
          </p:nvPr>
        </p:nvSpPr>
        <p:spPr>
          <a:xfrm>
            <a:off x="6175250" y="2560320"/>
            <a:ext cx="4718304" cy="3310128"/>
          </a:xfrm>
        </p:spPr>
        <p:txBody>
          <a:bodyPr>
            <a:normAutofit fontScale="92500" lnSpcReduction="20000"/>
          </a:bodyPr>
          <a:lstStyle/>
          <a:p>
            <a:pPr marL="0" indent="0" algn="just">
              <a:buNone/>
            </a:pPr>
            <a:r>
              <a:rPr lang="en-GB" sz="2000" dirty="0">
                <a:latin typeface="Times New Roman" panose="02020603050405020304" pitchFamily="18" charset="0"/>
                <a:cs typeface="Times New Roman" panose="02020603050405020304" pitchFamily="18" charset="0"/>
              </a:rPr>
              <a:t>‘</a:t>
            </a:r>
            <a:r>
              <a:rPr lang="en-GB" sz="2400" dirty="0">
                <a:latin typeface="Times New Roman" panose="02020603050405020304" pitchFamily="18" charset="0"/>
                <a:cs typeface="Times New Roman" panose="02020603050405020304" pitchFamily="18" charset="0"/>
              </a:rPr>
              <a:t>Person centred practice is a process of continual listening, and learning; focussed on what is important to someone now, and for the future; and acting upon this in alliance with their family and friends’</a:t>
            </a: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endParaRPr lang="en-GB"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                                             </a:t>
            </a:r>
            <a:r>
              <a:rPr lang="en-GB" sz="1600" dirty="0"/>
              <a:t>(Sanderson, 2000).</a:t>
            </a:r>
          </a:p>
          <a:p>
            <a:pPr marL="285750" indent="-285750">
              <a:buFont typeface="Arial" panose="020B0604020202020204" pitchFamily="34" charset="0"/>
              <a:buChar char="•"/>
            </a:pPr>
            <a:endParaRPr lang="en-GB" sz="1600" dirty="0"/>
          </a:p>
          <a:p>
            <a:endParaRPr lang="en-GB" dirty="0"/>
          </a:p>
        </p:txBody>
      </p:sp>
      <p:sp>
        <p:nvSpPr>
          <p:cNvPr id="6" name="TextBox 5">
            <a:extLst>
              <a:ext uri="{FF2B5EF4-FFF2-40B4-BE49-F238E27FC236}">
                <a16:creationId xmlns:a16="http://schemas.microsoft.com/office/drawing/2014/main" id="{036ADBDF-3D08-461E-B120-669490DD271E}"/>
              </a:ext>
            </a:extLst>
          </p:cNvPr>
          <p:cNvSpPr txBox="1"/>
          <p:nvPr/>
        </p:nvSpPr>
        <p:spPr>
          <a:xfrm>
            <a:off x="6175250" y="982133"/>
            <a:ext cx="4718304" cy="1323439"/>
          </a:xfrm>
          <a:prstGeom prst="rect">
            <a:avLst/>
          </a:prstGeom>
          <a:noFill/>
        </p:spPr>
        <p:txBody>
          <a:bodyPr wrap="square" rtlCol="0">
            <a:spAutoFit/>
          </a:bodyPr>
          <a:lstStyle/>
          <a:p>
            <a:pPr algn="ctr"/>
            <a:r>
              <a:rPr lang="en-GB" sz="4000" dirty="0"/>
              <a:t>Definition of Person-Centred Practice </a:t>
            </a:r>
          </a:p>
        </p:txBody>
      </p:sp>
    </p:spTree>
    <p:extLst>
      <p:ext uri="{BB962C8B-B14F-4D97-AF65-F5344CB8AC3E}">
        <p14:creationId xmlns:p14="http://schemas.microsoft.com/office/powerpoint/2010/main" val="214175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CC4542C-024C-45F4-BF35-5D5D56BCB66F}"/>
              </a:ext>
            </a:extLst>
          </p:cNvPr>
          <p:cNvSpPr>
            <a:spLocks noGrp="1"/>
          </p:cNvSpPr>
          <p:nvPr>
            <p:ph type="body" sz="half" idx="2"/>
          </p:nvPr>
        </p:nvSpPr>
        <p:spPr>
          <a:xfrm>
            <a:off x="5435224" y="1624812"/>
            <a:ext cx="5030288" cy="2840568"/>
          </a:xfrm>
        </p:spPr>
        <p:txBody>
          <a:bodyPr>
            <a:normAutofit/>
          </a:bodyPr>
          <a:lstStyle/>
          <a:p>
            <a:r>
              <a:rPr lang="en-GB" sz="3600" dirty="0"/>
              <a:t>Social Service and well-Being (Wales) Act 2014 Part 10 Code of Practice (Advocacy)</a:t>
            </a:r>
          </a:p>
        </p:txBody>
      </p:sp>
      <p:pic>
        <p:nvPicPr>
          <p:cNvPr id="7" name="Picture Placeholder 6" descr="Text&#10;&#10;Description automatically generated">
            <a:extLst>
              <a:ext uri="{FF2B5EF4-FFF2-40B4-BE49-F238E27FC236}">
                <a16:creationId xmlns:a16="http://schemas.microsoft.com/office/drawing/2014/main" id="{05C3AD9E-2B1E-4C5F-82BB-BA7A17D18E31}"/>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4522" r="4522"/>
          <a:stretch>
            <a:fillRect/>
          </a:stretch>
        </p:blipFill>
        <p:spPr>
          <a:xfrm>
            <a:off x="1364974" y="1624812"/>
            <a:ext cx="3339548" cy="4407061"/>
          </a:xfrm>
        </p:spPr>
      </p:pic>
      <p:sp>
        <p:nvSpPr>
          <p:cNvPr id="3" name="TextBox 2">
            <a:extLst>
              <a:ext uri="{FF2B5EF4-FFF2-40B4-BE49-F238E27FC236}">
                <a16:creationId xmlns:a16="http://schemas.microsoft.com/office/drawing/2014/main" id="{BB26E7CE-5E97-4C8D-9ED3-F401D3CFF33F}"/>
              </a:ext>
            </a:extLst>
          </p:cNvPr>
          <p:cNvSpPr txBox="1"/>
          <p:nvPr/>
        </p:nvSpPr>
        <p:spPr>
          <a:xfrm>
            <a:off x="1486096" y="826127"/>
            <a:ext cx="3097303" cy="461665"/>
          </a:xfrm>
          <a:prstGeom prst="rect">
            <a:avLst/>
          </a:prstGeom>
          <a:noFill/>
        </p:spPr>
        <p:txBody>
          <a:bodyPr wrap="square" rtlCol="0">
            <a:spAutoFit/>
          </a:bodyPr>
          <a:lstStyle/>
          <a:p>
            <a:r>
              <a:rPr lang="en-GB" sz="2400" dirty="0"/>
              <a:t>The Advocacy Charter </a:t>
            </a:r>
          </a:p>
        </p:txBody>
      </p:sp>
      <p:sp>
        <p:nvSpPr>
          <p:cNvPr id="6" name="TextBox 5">
            <a:extLst>
              <a:ext uri="{FF2B5EF4-FFF2-40B4-BE49-F238E27FC236}">
                <a16:creationId xmlns:a16="http://schemas.microsoft.com/office/drawing/2014/main" id="{63086E53-8033-4BE6-AE1E-B7254043A892}"/>
              </a:ext>
            </a:extLst>
          </p:cNvPr>
          <p:cNvSpPr txBox="1"/>
          <p:nvPr/>
        </p:nvSpPr>
        <p:spPr>
          <a:xfrm rot="10800000" flipV="1">
            <a:off x="6957392" y="5454224"/>
            <a:ext cx="3869634" cy="523220"/>
          </a:xfrm>
          <a:prstGeom prst="rect">
            <a:avLst/>
          </a:prstGeom>
          <a:noFill/>
        </p:spPr>
        <p:txBody>
          <a:bodyPr wrap="square" rtlCol="0">
            <a:spAutoFit/>
          </a:bodyPr>
          <a:lstStyle/>
          <a:p>
            <a:r>
              <a:rPr lang="en-GB" sz="1400" dirty="0"/>
              <a:t>National Development team for Inclusion (2018)</a:t>
            </a:r>
          </a:p>
          <a:p>
            <a:r>
              <a:rPr lang="en-GB" sz="1400" dirty="0"/>
              <a:t>Welsh Government (2016)</a:t>
            </a:r>
          </a:p>
        </p:txBody>
      </p:sp>
    </p:spTree>
    <p:extLst>
      <p:ext uri="{BB962C8B-B14F-4D97-AF65-F5344CB8AC3E}">
        <p14:creationId xmlns:p14="http://schemas.microsoft.com/office/powerpoint/2010/main" val="2737514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77118-BCAC-4BE6-B5AE-C15947731AED}"/>
              </a:ext>
            </a:extLst>
          </p:cNvPr>
          <p:cNvSpPr>
            <a:spLocks noGrp="1"/>
          </p:cNvSpPr>
          <p:nvPr>
            <p:ph type="title"/>
          </p:nvPr>
        </p:nvSpPr>
        <p:spPr/>
        <p:txBody>
          <a:bodyPr>
            <a:normAutofit fontScale="90000"/>
          </a:bodyPr>
          <a:lstStyle/>
          <a:p>
            <a:r>
              <a:rPr lang="en-GB" sz="5300" dirty="0"/>
              <a:t>Types of Advocacy</a:t>
            </a:r>
            <a:br>
              <a:rPr lang="en-GB" sz="4400" dirty="0"/>
            </a:br>
            <a:endParaRPr lang="en-GB" dirty="0"/>
          </a:p>
        </p:txBody>
      </p:sp>
      <p:sp>
        <p:nvSpPr>
          <p:cNvPr id="3" name="Content Placeholder 2">
            <a:extLst>
              <a:ext uri="{FF2B5EF4-FFF2-40B4-BE49-F238E27FC236}">
                <a16:creationId xmlns:a16="http://schemas.microsoft.com/office/drawing/2014/main" id="{6CD4C026-4DE4-4C15-91BF-CF9765DC2197}"/>
              </a:ext>
            </a:extLst>
          </p:cNvPr>
          <p:cNvSpPr>
            <a:spLocks noGrp="1"/>
          </p:cNvSpPr>
          <p:nvPr>
            <p:ph idx="1"/>
          </p:nvPr>
        </p:nvSpPr>
        <p:spPr>
          <a:xfrm>
            <a:off x="1295402" y="2450914"/>
            <a:ext cx="9601196" cy="3318936"/>
          </a:xfrm>
        </p:spPr>
        <p:txBody>
          <a:bodyPr>
            <a:normAutofit fontScale="92500" lnSpcReduction="10000"/>
          </a:bodyPr>
          <a:lstStyle/>
          <a:p>
            <a:r>
              <a:rPr lang="en-GB" sz="2400" b="1" dirty="0">
                <a:latin typeface="Times New Roman" panose="02020603050405020304" pitchFamily="18" charset="0"/>
                <a:cs typeface="Times New Roman" panose="02020603050405020304" pitchFamily="18" charset="0"/>
              </a:rPr>
              <a:t>Citizen/Volunteer Advocacy</a:t>
            </a:r>
          </a:p>
          <a:p>
            <a:r>
              <a:rPr lang="en-GB" b="1" dirty="0">
                <a:latin typeface="Times New Roman" panose="02020603050405020304" pitchFamily="18" charset="0"/>
                <a:cs typeface="Times New Roman" panose="02020603050405020304" pitchFamily="18" charset="0"/>
              </a:rPr>
              <a:t>Self Advocacy</a:t>
            </a:r>
          </a:p>
          <a:p>
            <a:r>
              <a:rPr lang="en-GB" b="1" dirty="0">
                <a:latin typeface="Times New Roman" panose="02020603050405020304" pitchFamily="18" charset="0"/>
                <a:cs typeface="Times New Roman" panose="02020603050405020304" pitchFamily="18" charset="0"/>
              </a:rPr>
              <a:t>Professional/Independent Advocacy</a:t>
            </a:r>
          </a:p>
          <a:p>
            <a:r>
              <a:rPr lang="en-GB" b="1" dirty="0">
                <a:latin typeface="Times New Roman" panose="02020603050405020304" pitchFamily="18" charset="0"/>
                <a:cs typeface="Times New Roman" panose="02020603050405020304" pitchFamily="18" charset="0"/>
              </a:rPr>
              <a:t>Legal Advocacy</a:t>
            </a:r>
          </a:p>
          <a:p>
            <a:r>
              <a:rPr lang="en-GB" b="1" dirty="0">
                <a:latin typeface="Times New Roman" panose="02020603050405020304" pitchFamily="18" charset="0"/>
                <a:cs typeface="Times New Roman" panose="02020603050405020304" pitchFamily="18" charset="0"/>
              </a:rPr>
              <a:t>Statutory Advocacy</a:t>
            </a:r>
          </a:p>
          <a:p>
            <a:r>
              <a:rPr lang="en-GB" b="1" dirty="0">
                <a:latin typeface="Times New Roman" panose="02020603050405020304" pitchFamily="18" charset="0"/>
                <a:cs typeface="Times New Roman" panose="02020603050405020304" pitchFamily="18" charset="0"/>
              </a:rPr>
              <a:t>Group/Collective Advocacy Peer Advocate</a:t>
            </a:r>
          </a:p>
          <a:p>
            <a:r>
              <a:rPr lang="en-GB" b="1" dirty="0">
                <a:latin typeface="Times New Roman" panose="02020603050405020304" pitchFamily="18" charset="0"/>
                <a:cs typeface="Times New Roman" panose="02020603050405020304" pitchFamily="18" charset="0"/>
              </a:rPr>
              <a:t>Non-Instructed Advocacy                                    </a:t>
            </a:r>
            <a:r>
              <a:rPr lang="en-GB" sz="1500" dirty="0">
                <a:latin typeface="Times New Roman" panose="02020603050405020304" pitchFamily="18" charset="0"/>
                <a:cs typeface="Times New Roman" panose="02020603050405020304" pitchFamily="18" charset="0"/>
              </a:rPr>
              <a:t>(Stewart and </a:t>
            </a:r>
            <a:r>
              <a:rPr lang="en-GB" sz="1500" dirty="0" err="1">
                <a:latin typeface="Times New Roman" panose="02020603050405020304" pitchFamily="18" charset="0"/>
                <a:cs typeface="Times New Roman" panose="02020603050405020304" pitchFamily="18" charset="0"/>
              </a:rPr>
              <a:t>MacIntyre</a:t>
            </a:r>
            <a:r>
              <a:rPr lang="en-GB" sz="1500" dirty="0">
                <a:latin typeface="Times New Roman" panose="02020603050405020304" pitchFamily="18" charset="0"/>
                <a:cs typeface="Times New Roman" panose="02020603050405020304" pitchFamily="18" charset="0"/>
              </a:rPr>
              <a:t> 2013).</a:t>
            </a:r>
          </a:p>
          <a:p>
            <a:endParaRPr lang="en-GB" dirty="0"/>
          </a:p>
        </p:txBody>
      </p:sp>
    </p:spTree>
    <p:extLst>
      <p:ext uri="{BB962C8B-B14F-4D97-AF65-F5344CB8AC3E}">
        <p14:creationId xmlns:p14="http://schemas.microsoft.com/office/powerpoint/2010/main" val="2002019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BE82191-9DAC-4BBE-9962-191F3BFCC0A2}"/>
              </a:ext>
            </a:extLst>
          </p:cNvPr>
          <p:cNvSpPr>
            <a:spLocks noGrp="1"/>
          </p:cNvSpPr>
          <p:nvPr>
            <p:ph type="body" idx="1"/>
          </p:nvPr>
        </p:nvSpPr>
        <p:spPr>
          <a:xfrm>
            <a:off x="1187414" y="1134533"/>
            <a:ext cx="4718304" cy="576262"/>
          </a:xfrm>
        </p:spPr>
        <p:txBody>
          <a:bodyPr/>
          <a:lstStyle/>
          <a:p>
            <a:pPr algn="ctr"/>
            <a:r>
              <a:rPr lang="en-GB" sz="4000" b="1" dirty="0">
                <a:solidFill>
                  <a:schemeClr val="tx1"/>
                </a:solidFill>
              </a:rPr>
              <a:t>Social Model </a:t>
            </a:r>
          </a:p>
        </p:txBody>
      </p:sp>
      <p:pic>
        <p:nvPicPr>
          <p:cNvPr id="8" name="Content Placeholder 7" descr="Diagram&#10;&#10;Description automatically generated">
            <a:extLst>
              <a:ext uri="{FF2B5EF4-FFF2-40B4-BE49-F238E27FC236}">
                <a16:creationId xmlns:a16="http://schemas.microsoft.com/office/drawing/2014/main" id="{57A5E03A-C55B-4C30-893F-E112C24228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449" r="4155" b="10072"/>
          <a:stretch/>
        </p:blipFill>
        <p:spPr>
          <a:xfrm>
            <a:off x="1293025" y="2602001"/>
            <a:ext cx="4121317" cy="3028699"/>
          </a:xfrm>
          <a:ln w="38100">
            <a:solidFill>
              <a:schemeClr val="tx1"/>
            </a:solidFill>
          </a:ln>
        </p:spPr>
      </p:pic>
      <p:sp>
        <p:nvSpPr>
          <p:cNvPr id="5" name="Text Placeholder 4">
            <a:extLst>
              <a:ext uri="{FF2B5EF4-FFF2-40B4-BE49-F238E27FC236}">
                <a16:creationId xmlns:a16="http://schemas.microsoft.com/office/drawing/2014/main" id="{53309F1A-44CB-4EF1-BAD4-6EA01D4DD85F}"/>
              </a:ext>
            </a:extLst>
          </p:cNvPr>
          <p:cNvSpPr>
            <a:spLocks noGrp="1"/>
          </p:cNvSpPr>
          <p:nvPr>
            <p:ph type="body" sz="quarter" idx="3"/>
          </p:nvPr>
        </p:nvSpPr>
        <p:spPr>
          <a:xfrm>
            <a:off x="6286282" y="1144265"/>
            <a:ext cx="4718304" cy="576262"/>
          </a:xfrm>
        </p:spPr>
        <p:txBody>
          <a:bodyPr/>
          <a:lstStyle/>
          <a:p>
            <a:pPr algn="ctr"/>
            <a:r>
              <a:rPr lang="en-GB" sz="4000" b="1" dirty="0">
                <a:solidFill>
                  <a:schemeClr val="tx1"/>
                </a:solidFill>
              </a:rPr>
              <a:t>Medical Model</a:t>
            </a:r>
          </a:p>
        </p:txBody>
      </p:sp>
      <p:pic>
        <p:nvPicPr>
          <p:cNvPr id="10" name="Content Placeholder 9" descr="Diagram&#10;&#10;Description automatically generated">
            <a:extLst>
              <a:ext uri="{FF2B5EF4-FFF2-40B4-BE49-F238E27FC236}">
                <a16:creationId xmlns:a16="http://schemas.microsoft.com/office/drawing/2014/main" id="{8B7913E8-7B68-4DD1-B637-7A67874E1773}"/>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t="7057" r="2574" b="9294"/>
          <a:stretch/>
        </p:blipFill>
        <p:spPr>
          <a:xfrm>
            <a:off x="6777659" y="2602001"/>
            <a:ext cx="4180813" cy="3028698"/>
          </a:xfrm>
          <a:ln w="38100">
            <a:solidFill>
              <a:schemeClr val="tx1"/>
            </a:solidFill>
          </a:ln>
        </p:spPr>
      </p:pic>
      <p:sp>
        <p:nvSpPr>
          <p:cNvPr id="2" name="TextBox 1">
            <a:extLst>
              <a:ext uri="{FF2B5EF4-FFF2-40B4-BE49-F238E27FC236}">
                <a16:creationId xmlns:a16="http://schemas.microsoft.com/office/drawing/2014/main" id="{44686B24-3511-4AB4-A94C-99C5C03DA0A1}"/>
              </a:ext>
            </a:extLst>
          </p:cNvPr>
          <p:cNvSpPr txBox="1"/>
          <p:nvPr/>
        </p:nvSpPr>
        <p:spPr>
          <a:xfrm>
            <a:off x="5261112" y="5723467"/>
            <a:ext cx="5141844" cy="307777"/>
          </a:xfrm>
          <a:prstGeom prst="rect">
            <a:avLst/>
          </a:prstGeom>
          <a:noFill/>
        </p:spPr>
        <p:txBody>
          <a:bodyPr wrap="square" rtlCol="0">
            <a:spAutoFit/>
          </a:bodyPr>
          <a:lstStyle/>
          <a:p>
            <a:r>
              <a:rPr lang="en-GB" sz="1400" dirty="0"/>
              <a:t>Greater Manchester Coalition of disabled people (no date)</a:t>
            </a:r>
          </a:p>
        </p:txBody>
      </p:sp>
    </p:spTree>
    <p:extLst>
      <p:ext uri="{BB962C8B-B14F-4D97-AF65-F5344CB8AC3E}">
        <p14:creationId xmlns:p14="http://schemas.microsoft.com/office/powerpoint/2010/main" val="629221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BA90B-6123-481A-A2F6-D7E585818B85}"/>
              </a:ext>
            </a:extLst>
          </p:cNvPr>
          <p:cNvSpPr>
            <a:spLocks noGrp="1"/>
          </p:cNvSpPr>
          <p:nvPr>
            <p:ph type="title"/>
          </p:nvPr>
        </p:nvSpPr>
        <p:spPr/>
        <p:txBody>
          <a:bodyPr/>
          <a:lstStyle/>
          <a:p>
            <a:r>
              <a:rPr lang="en-GB" dirty="0"/>
              <a:t>Person Centred-Practice</a:t>
            </a:r>
          </a:p>
        </p:txBody>
      </p:sp>
      <p:pic>
        <p:nvPicPr>
          <p:cNvPr id="5" name="Content Placeholder 4" descr="Diagram&#10;&#10;Description automatically generated">
            <a:extLst>
              <a:ext uri="{FF2B5EF4-FFF2-40B4-BE49-F238E27FC236}">
                <a16:creationId xmlns:a16="http://schemas.microsoft.com/office/drawing/2014/main" id="{C82D7D6C-29C1-4B0B-BDE0-8AB57D4777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37062" y="2557993"/>
            <a:ext cx="3317875" cy="3317875"/>
          </a:xfrm>
        </p:spPr>
      </p:pic>
      <p:sp>
        <p:nvSpPr>
          <p:cNvPr id="6" name="TextBox 5">
            <a:extLst>
              <a:ext uri="{FF2B5EF4-FFF2-40B4-BE49-F238E27FC236}">
                <a16:creationId xmlns:a16="http://schemas.microsoft.com/office/drawing/2014/main" id="{86BED03B-7E9C-4592-BBFD-FBF488E9E686}"/>
              </a:ext>
            </a:extLst>
          </p:cNvPr>
          <p:cNvSpPr txBox="1"/>
          <p:nvPr/>
        </p:nvSpPr>
        <p:spPr>
          <a:xfrm>
            <a:off x="8454886" y="4941452"/>
            <a:ext cx="2186609" cy="307777"/>
          </a:xfrm>
          <a:prstGeom prst="rect">
            <a:avLst/>
          </a:prstGeom>
          <a:noFill/>
        </p:spPr>
        <p:txBody>
          <a:bodyPr wrap="square" rtlCol="0">
            <a:spAutoFit/>
          </a:bodyPr>
          <a:lstStyle/>
          <a:p>
            <a:r>
              <a:rPr lang="en-GB" sz="1400" dirty="0"/>
              <a:t>(Helping hands 2020)</a:t>
            </a:r>
          </a:p>
        </p:txBody>
      </p:sp>
    </p:spTree>
    <p:extLst>
      <p:ext uri="{BB962C8B-B14F-4D97-AF65-F5344CB8AC3E}">
        <p14:creationId xmlns:p14="http://schemas.microsoft.com/office/powerpoint/2010/main" val="1480599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8975E7-2DE0-452D-BBDF-022173E568A2}"/>
              </a:ext>
            </a:extLst>
          </p:cNvPr>
          <p:cNvSpPr txBox="1"/>
          <p:nvPr/>
        </p:nvSpPr>
        <p:spPr>
          <a:xfrm>
            <a:off x="3412434" y="2729947"/>
            <a:ext cx="5367131" cy="1107996"/>
          </a:xfrm>
          <a:prstGeom prst="rect">
            <a:avLst/>
          </a:prstGeom>
          <a:noFill/>
        </p:spPr>
        <p:txBody>
          <a:bodyPr wrap="square" rtlCol="0">
            <a:spAutoFit/>
          </a:bodyPr>
          <a:lstStyle/>
          <a:p>
            <a:pPr algn="ctr"/>
            <a:r>
              <a:rPr lang="en-GB" sz="6600" b="1" dirty="0">
                <a:latin typeface="Times New Roman" panose="02020603050405020304" pitchFamily="18" charset="0"/>
                <a:cs typeface="Times New Roman" panose="02020603050405020304" pitchFamily="18" charset="0"/>
              </a:rPr>
              <a:t>Conclusion</a:t>
            </a:r>
          </a:p>
        </p:txBody>
      </p:sp>
    </p:spTree>
    <p:extLst>
      <p:ext uri="{BB962C8B-B14F-4D97-AF65-F5344CB8AC3E}">
        <p14:creationId xmlns:p14="http://schemas.microsoft.com/office/powerpoint/2010/main" val="1918032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32F05E-842A-4381-B2FF-D564DEA2800F}"/>
              </a:ext>
            </a:extLst>
          </p:cNvPr>
          <p:cNvSpPr txBox="1"/>
          <p:nvPr/>
        </p:nvSpPr>
        <p:spPr>
          <a:xfrm>
            <a:off x="953086" y="755987"/>
            <a:ext cx="10285828" cy="5262979"/>
          </a:xfrm>
          <a:prstGeom prst="rect">
            <a:avLst/>
          </a:prstGeom>
          <a:noFill/>
        </p:spPr>
        <p:txBody>
          <a:bodyPr wrap="square" rtlCol="0">
            <a:spAutoFit/>
          </a:bodyPr>
          <a:lstStyle/>
          <a:p>
            <a:r>
              <a:rPr lang="en-GB" sz="1600" b="1" dirty="0">
                <a:latin typeface="Times New Roman" panose="02020603050405020304" pitchFamily="18" charset="0"/>
                <a:cs typeface="Times New Roman" panose="02020603050405020304" pitchFamily="18" charset="0"/>
              </a:rPr>
              <a:t>References</a:t>
            </a:r>
          </a:p>
          <a:p>
            <a:endParaRPr lang="en-GB" sz="1600" b="1"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Bower, J., (2013) </a:t>
            </a:r>
            <a:r>
              <a:rPr lang="en-GB" sz="1600" i="1" dirty="0">
                <a:latin typeface="Times New Roman" panose="02020603050405020304" pitchFamily="18" charset="0"/>
                <a:cs typeface="Times New Roman" panose="02020603050405020304" pitchFamily="18" charset="0"/>
              </a:rPr>
              <a:t>For the love of learning.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for the love of learning: Fair isn't equal (joe-bower.blogspot.com)</a:t>
            </a:r>
            <a:r>
              <a:rPr lang="en-GB" sz="1600" dirty="0">
                <a:latin typeface="Times New Roman" panose="02020603050405020304" pitchFamily="18" charset="0"/>
                <a:cs typeface="Times New Roman" panose="02020603050405020304" pitchFamily="18" charset="0"/>
              </a:rPr>
              <a:t> (Accessed: 10 January 2021). </a:t>
            </a:r>
          </a:p>
          <a:p>
            <a:endParaRPr lang="en-GB" sz="1600" b="1"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Croft, S., Bewley, C., Beresford, P., </a:t>
            </a:r>
            <a:r>
              <a:rPr lang="en-GB" sz="1600" dirty="0" err="1">
                <a:latin typeface="Times New Roman" panose="02020603050405020304" pitchFamily="18" charset="0"/>
                <a:cs typeface="Times New Roman" panose="02020603050405020304" pitchFamily="18" charset="0"/>
              </a:rPr>
              <a:t>Branfield</a:t>
            </a:r>
            <a:r>
              <a:rPr lang="en-GB" sz="1600" dirty="0">
                <a:latin typeface="Times New Roman" panose="02020603050405020304" pitchFamily="18" charset="0"/>
                <a:cs typeface="Times New Roman" panose="02020603050405020304" pitchFamily="18" charset="0"/>
              </a:rPr>
              <a:t>, F., </a:t>
            </a:r>
            <a:r>
              <a:rPr lang="en-GB" sz="1600" dirty="0" err="1">
                <a:latin typeface="Times New Roman" panose="02020603050405020304" pitchFamily="18" charset="0"/>
                <a:cs typeface="Times New Roman" panose="02020603050405020304" pitchFamily="18" charset="0"/>
              </a:rPr>
              <a:t>Flemming</a:t>
            </a:r>
            <a:r>
              <a:rPr lang="en-GB" sz="1600" dirty="0">
                <a:latin typeface="Times New Roman" panose="02020603050405020304" pitchFamily="18" charset="0"/>
                <a:cs typeface="Times New Roman" panose="02020603050405020304" pitchFamily="18" charset="0"/>
              </a:rPr>
              <a:t>, J., Glynn, M. and </a:t>
            </a:r>
            <a:r>
              <a:rPr lang="en-GB" sz="1600" dirty="0" err="1">
                <a:latin typeface="Times New Roman" panose="02020603050405020304" pitchFamily="18" charset="0"/>
                <a:cs typeface="Times New Roman" panose="02020603050405020304" pitchFamily="18" charset="0"/>
              </a:rPr>
              <a:t>Postle</a:t>
            </a:r>
            <a:r>
              <a:rPr lang="en-GB" sz="1600" dirty="0">
                <a:latin typeface="Times New Roman" panose="02020603050405020304" pitchFamily="18" charset="0"/>
                <a:cs typeface="Times New Roman" panose="02020603050405020304" pitchFamily="18" charset="0"/>
              </a:rPr>
              <a:t>, K. (2011) </a:t>
            </a:r>
            <a:r>
              <a:rPr lang="en-GB" sz="1600" i="1" dirty="0">
                <a:latin typeface="Times New Roman" panose="02020603050405020304" pitchFamily="18" charset="0"/>
                <a:cs typeface="Times New Roman" panose="02020603050405020304" pitchFamily="18" charset="0"/>
              </a:rPr>
              <a:t>Person-Centred Support: a guide to person-centred working for Practitioners. </a:t>
            </a:r>
            <a:r>
              <a:rPr lang="en-GB" sz="1600" dirty="0">
                <a:latin typeface="Times New Roman" panose="02020603050405020304" pitchFamily="18" charset="0"/>
                <a:cs typeface="Times New Roman" panose="02020603050405020304" pitchFamily="18" charset="0"/>
              </a:rPr>
              <a:t>London: Shaping our lives: Joseph Rowntree Foundation.</a:t>
            </a:r>
          </a:p>
          <a:p>
            <a:endParaRPr lang="en-GB" sz="1600" dirty="0">
              <a:latin typeface="Times New Roman" panose="02020603050405020304" pitchFamily="18" charset="0"/>
              <a:cs typeface="Times New Roman" panose="02020603050405020304" pitchFamily="18" charset="0"/>
            </a:endParaRPr>
          </a:p>
          <a:p>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Entwistle, V., and Watt, I. (2013)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Treating Patients as Persons: A Capabilities Approach to Support Delivery of Person-Centred Care</a:t>
            </a:r>
            <a:r>
              <a:rPr lang="en-GB" sz="1600" i="1" dirty="0">
                <a:latin typeface="Times New Roman" panose="02020603050405020304" pitchFamily="18" charset="0"/>
                <a:ea typeface="Calibri" panose="020F0502020204030204" pitchFamily="34" charset="0"/>
                <a:cs typeface="Times New Roman" panose="02020603050405020304" pitchFamily="18" charset="0"/>
              </a:rPr>
              <a:t>. </a:t>
            </a: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Entwistle, V, and Watt, I. Treating Patients as Persons: A Capabilities Approach to Support Delivery of Person-Centred Care.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Greater Manchester Coalition of disabled people (no date) </a:t>
            </a:r>
            <a:r>
              <a:rPr lang="en-GB" sz="1600" i="1" dirty="0">
                <a:latin typeface="Times New Roman" panose="02020603050405020304" pitchFamily="18" charset="0"/>
                <a:cs typeface="Times New Roman" panose="02020603050405020304" pitchFamily="18" charset="0"/>
              </a:rPr>
              <a:t>The Medical Model of Disability</a:t>
            </a:r>
            <a:r>
              <a:rPr lang="en-GB" sz="16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Social Model | Greater Manchester Coalition of Disabled People (gmcdp.com)</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Greater Manchester Coalition of disabled people (no date) </a:t>
            </a:r>
            <a:r>
              <a:rPr lang="en-GB" sz="1600" i="1" dirty="0">
                <a:latin typeface="Times New Roman" panose="02020603050405020304" pitchFamily="18" charset="0"/>
                <a:cs typeface="Times New Roman" panose="02020603050405020304" pitchFamily="18" charset="0"/>
              </a:rPr>
              <a:t>The Social Model of Disability</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Social Model | Greater Manchester Coalition of Disabled People (gmcdp.com)</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Helping Hands (2020) </a:t>
            </a:r>
            <a:r>
              <a:rPr lang="en-GB" sz="1600" i="1" dirty="0">
                <a:latin typeface="Times New Roman" panose="02020603050405020304" pitchFamily="18" charset="0"/>
                <a:cs typeface="Times New Roman" panose="02020603050405020304" pitchFamily="18" charset="0"/>
              </a:rPr>
              <a:t>Person Centredness and Person-Centred Practice</a:t>
            </a:r>
            <a:r>
              <a:rPr lang="en-GB" sz="1600" dirty="0">
                <a:latin typeface="Times New Roman" panose="02020603050405020304" pitchFamily="18" charset="0"/>
                <a:cs typeface="Times New Roman" panose="02020603050405020304" pitchFamily="18" charset="0"/>
              </a:rPr>
              <a:t>.  Accessed: </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Person-Centred Practice | Helping Hands Home Care</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0022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272689-1684-46B6-AB08-01BECBAB4B37}"/>
              </a:ext>
            </a:extLst>
          </p:cNvPr>
          <p:cNvSpPr txBox="1"/>
          <p:nvPr/>
        </p:nvSpPr>
        <p:spPr>
          <a:xfrm>
            <a:off x="874643" y="834887"/>
            <a:ext cx="10442714" cy="501675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Henderson, R. &amp; </a:t>
            </a:r>
            <a:r>
              <a:rPr lang="en-GB" sz="1600" dirty="0" err="1">
                <a:latin typeface="Times New Roman" panose="02020603050405020304" pitchFamily="18" charset="0"/>
                <a:cs typeface="Times New Roman" panose="02020603050405020304" pitchFamily="18" charset="0"/>
              </a:rPr>
              <a:t>Pochin</a:t>
            </a:r>
            <a:r>
              <a:rPr lang="en-GB" sz="1600" dirty="0">
                <a:latin typeface="Times New Roman" panose="02020603050405020304" pitchFamily="18" charset="0"/>
                <a:cs typeface="Times New Roman" panose="02020603050405020304" pitchFamily="18" charset="0"/>
              </a:rPr>
              <a:t>, M. (2001) </a:t>
            </a:r>
            <a:r>
              <a:rPr lang="en-GB" sz="1600" i="1" dirty="0">
                <a:latin typeface="Times New Roman" panose="02020603050405020304" pitchFamily="18" charset="0"/>
                <a:cs typeface="Times New Roman" panose="02020603050405020304" pitchFamily="18" charset="0"/>
              </a:rPr>
              <a:t> A Right Result? Advocacy, justice and empowerment. </a:t>
            </a:r>
            <a:r>
              <a:rPr lang="en-GB" sz="1600" dirty="0">
                <a:latin typeface="Times New Roman" panose="02020603050405020304" pitchFamily="18" charset="0"/>
                <a:cs typeface="Times New Roman" panose="02020603050405020304" pitchFamily="18" charset="0"/>
              </a:rPr>
              <a:t>Bristol: Policy Press.</a:t>
            </a:r>
          </a:p>
          <a:p>
            <a:endParaRPr lang="en-GB" sz="1600" dirty="0">
              <a:latin typeface="Times New Roman" panose="02020603050405020304" pitchFamily="18" charset="0"/>
              <a:cs typeface="Times New Roman" panose="02020603050405020304" pitchFamily="18" charset="0"/>
            </a:endParaRPr>
          </a:p>
          <a:p>
            <a:r>
              <a:rPr lang="en-GB" sz="1600" b="0" i="0" dirty="0" err="1">
                <a:effectLst/>
                <a:latin typeface="Times New Roman" panose="02020603050405020304" pitchFamily="18" charset="0"/>
                <a:cs typeface="Times New Roman" panose="02020603050405020304" pitchFamily="18" charset="0"/>
              </a:rPr>
              <a:t>Horrell</a:t>
            </a:r>
            <a:r>
              <a:rPr lang="en-GB" sz="1600" b="0" i="0" dirty="0">
                <a:effectLst/>
                <a:latin typeface="Times New Roman" panose="02020603050405020304" pitchFamily="18" charset="0"/>
                <a:cs typeface="Times New Roman" panose="02020603050405020304" pitchFamily="18" charset="0"/>
              </a:rPr>
              <a:t>, J., Lloyd, H., </a:t>
            </a:r>
            <a:r>
              <a:rPr lang="en-GB" sz="1600" b="0" i="0" dirty="0" err="1">
                <a:effectLst/>
                <a:latin typeface="Times New Roman" panose="02020603050405020304" pitchFamily="18" charset="0"/>
                <a:cs typeface="Times New Roman" panose="02020603050405020304" pitchFamily="18" charset="0"/>
              </a:rPr>
              <a:t>Sugavanam</a:t>
            </a:r>
            <a:r>
              <a:rPr lang="en-GB" sz="1600" b="0" i="0" dirty="0">
                <a:effectLst/>
                <a:latin typeface="Times New Roman" panose="02020603050405020304" pitchFamily="18" charset="0"/>
                <a:cs typeface="Times New Roman" panose="02020603050405020304" pitchFamily="18" charset="0"/>
              </a:rPr>
              <a:t>, T., Close, J., and Byng, R., (2018) </a:t>
            </a:r>
            <a:r>
              <a:rPr lang="en-GB" sz="1600" b="0" i="1" dirty="0">
                <a:effectLst/>
                <a:latin typeface="Times New Roman" panose="02020603050405020304" pitchFamily="18" charset="0"/>
                <a:cs typeface="Times New Roman" panose="02020603050405020304" pitchFamily="18" charset="0"/>
              </a:rPr>
              <a:t>Creating and facilitating change for Person‐Centred Coordinated Care (P3C): The development of the Organisational Change Tool (P3C‐ OCT ). </a:t>
            </a:r>
            <a:r>
              <a:rPr lang="en-GB" sz="1600" b="0" i="0" dirty="0">
                <a:effectLst/>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Creating and facilitating change for Person‐Centred Coordinated Care (P3C): The development of the Organisational Change Tool (P3C‐ OCT ) - ProQuest (uwtsd.ac.uk)</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Kelly,  R., Brown, D., McCance, T., and Boomer, C. (2018</a:t>
            </a:r>
            <a:r>
              <a:rPr lang="en-GB" sz="1600" i="1" dirty="0">
                <a:latin typeface="Times New Roman" panose="02020603050405020304" pitchFamily="18" charset="0"/>
                <a:cs typeface="Times New Roman" panose="02020603050405020304" pitchFamily="18" charset="0"/>
              </a:rPr>
              <a:t>) The experience of Person-Centred Practice in a 100% single-room environment in acute care settings  - A narrative literature review.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The experience of person‐centred practice in a 100% single‐room environment in acute care settings—A narrative literature review - Kelly - 2019 - Journal of Clinical Nursing - Wiley Online Library (uwtsd.ac.uk)</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Laird, E.A., McCance, T., McCormack, B., and Gribben, B. (2015) </a:t>
            </a:r>
            <a:r>
              <a:rPr lang="en-GB" sz="1600" i="1" dirty="0">
                <a:latin typeface="Times New Roman" panose="02020603050405020304" pitchFamily="18" charset="0"/>
                <a:cs typeface="Times New Roman" panose="02020603050405020304" pitchFamily="18" charset="0"/>
              </a:rPr>
              <a:t>Patients experience of in-hospital care when nursing staff were engaged in a practice development programme to promote person-centredness: A narrative analysis study.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Patients' experiences of in-hospital care when nursing staff were engaged in a practice development programme to promote person-centredness: A narrative analysis study - PubMed (nih.gov)</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McCance, T., and McCormack, B., (2016) Person-Centred Practice in Nursing and Health Care  Sussex: J2th </a:t>
            </a:r>
            <a:r>
              <a:rPr lang="en-GB" sz="16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dirty="0">
                <a:latin typeface="Times New Roman" panose="02020603050405020304" pitchFamily="18" charset="0"/>
                <a:ea typeface="Calibri" panose="020F0502020204030204" pitchFamily="34" charset="0"/>
                <a:cs typeface="Times New Roman" panose="02020603050405020304" pitchFamily="18" charset="0"/>
              </a:rPr>
              <a:t>J</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ohn Wiley &amp; Sons.</a:t>
            </a: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0708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65ADEC-1529-422B-8430-1AADE25202DD}"/>
              </a:ext>
            </a:extLst>
          </p:cNvPr>
          <p:cNvSpPr txBox="1"/>
          <p:nvPr/>
        </p:nvSpPr>
        <p:spPr>
          <a:xfrm>
            <a:off x="1087900" y="759656"/>
            <a:ext cx="10016199" cy="5047536"/>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McCormack, B., (2004) </a:t>
            </a:r>
            <a:r>
              <a:rPr lang="en-GB" sz="1600" i="1" dirty="0">
                <a:effectLst/>
                <a:latin typeface="Times New Roman" panose="02020603050405020304" pitchFamily="18" charset="0"/>
                <a:cs typeface="Times New Roman" panose="02020603050405020304" pitchFamily="18" charset="0"/>
              </a:rPr>
              <a:t>Person‐centredness in gerontological nursing: an overview of the literature</a:t>
            </a:r>
            <a:r>
              <a:rPr lang="en-GB" sz="1600" i="0" dirty="0">
                <a:effectLst/>
                <a:latin typeface="Times New Roman" panose="02020603050405020304" pitchFamily="18" charset="0"/>
                <a:cs typeface="Times New Roman" panose="02020603050405020304" pitchFamily="18" charset="0"/>
              </a:rPr>
              <a:t>. Available at:</a:t>
            </a:r>
            <a:r>
              <a:rPr lang="en-GB" sz="1600" b="1" i="0" dirty="0">
                <a:effectLst/>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Person‐centredness in gerontological nursing: an overview of the literature - McCormack - 2004 - Journal of Clinical Nursing - Wiley Online Library (uwtsd.ac.uk)</a:t>
            </a:r>
            <a:r>
              <a:rPr lang="en-GB" sz="1600" dirty="0">
                <a:latin typeface="Times New Roman" panose="02020603050405020304" pitchFamily="18" charset="0"/>
                <a:cs typeface="Times New Roman" panose="02020603050405020304" pitchFamily="18" charset="0"/>
              </a:rPr>
              <a:t>. (Accessed: 14 January 2021).</a:t>
            </a:r>
          </a:p>
          <a:p>
            <a:endParaRPr lang="en-GB" sz="1600" b="1" i="0" dirty="0">
              <a:effectLst/>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McCormack, B., Dewing, J., and McCance, T. (2011) </a:t>
            </a:r>
            <a:r>
              <a:rPr lang="en-GB" sz="1600" i="1" dirty="0">
                <a:latin typeface="Times New Roman" panose="02020603050405020304" pitchFamily="18" charset="0"/>
                <a:cs typeface="Times New Roman" panose="02020603050405020304" pitchFamily="18" charset="0"/>
              </a:rPr>
              <a:t>Developing Person-Centred Care: addressing contextual challenges through practice development. Faculty of science, medicine and health papers: Part A.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Developing person-centred care: addressing contextual challenges through practice development (uow.edu.au)</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Moore, L., Britten, N., </a:t>
            </a:r>
            <a:r>
              <a:rPr lang="en-GB" sz="1600" dirty="0" err="1">
                <a:latin typeface="Times New Roman" panose="02020603050405020304" pitchFamily="18" charset="0"/>
                <a:cs typeface="Times New Roman" panose="02020603050405020304" pitchFamily="18" charset="0"/>
              </a:rPr>
              <a:t>Lydahl</a:t>
            </a:r>
            <a:r>
              <a:rPr lang="en-GB" sz="1600" dirty="0">
                <a:latin typeface="Times New Roman" panose="02020603050405020304" pitchFamily="18" charset="0"/>
                <a:cs typeface="Times New Roman" panose="02020603050405020304" pitchFamily="18" charset="0"/>
              </a:rPr>
              <a:t>, D., </a:t>
            </a:r>
            <a:r>
              <a:rPr lang="en-GB" sz="1600" dirty="0" err="1">
                <a:latin typeface="Times New Roman" panose="02020603050405020304" pitchFamily="18" charset="0"/>
                <a:cs typeface="Times New Roman" panose="02020603050405020304" pitchFamily="18" charset="0"/>
              </a:rPr>
              <a:t>Naldemirci</a:t>
            </a:r>
            <a:r>
              <a:rPr lang="en-GB" sz="1600" dirty="0">
                <a:latin typeface="Times New Roman" panose="02020603050405020304" pitchFamily="18" charset="0"/>
                <a:cs typeface="Times New Roman" panose="02020603050405020304" pitchFamily="18" charset="0"/>
              </a:rPr>
              <a:t>, O., Elam, M. and Wolf, A. (2016)  </a:t>
            </a:r>
            <a:r>
              <a:rPr lang="en-GB" sz="1600" i="1" dirty="0">
                <a:latin typeface="Times New Roman" panose="02020603050405020304" pitchFamily="18" charset="0"/>
                <a:cs typeface="Times New Roman" panose="02020603050405020304" pitchFamily="18" charset="0"/>
              </a:rPr>
              <a:t>Barriers and facilitators to the implementation of person-centred care in different healthcare contexts.</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Barriers and facilitators to the implementation of person‐centred care in different healthcare contexts (uwtsd.ac.uk)</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Sanderson, H., (2000) </a:t>
            </a:r>
            <a:r>
              <a:rPr lang="en-GB" sz="1600" i="1" dirty="0">
                <a:latin typeface="Times New Roman" panose="02020603050405020304" pitchFamily="18" charset="0"/>
                <a:cs typeface="Times New Roman" panose="02020603050405020304" pitchFamily="18" charset="0"/>
              </a:rPr>
              <a:t>Person Centred Planning: Key Features and Approaches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Person Centred Planning (familiesleadingplanning.co.uk)</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Social Services and Well-Being (Wales) Act 2014. Available at: </a:t>
            </a:r>
            <a:r>
              <a:rPr lang="en-GB" sz="16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Social Services and Well-being (Wales) Act 2014 (legislation.gov.uk)</a:t>
            </a:r>
            <a:r>
              <a:rPr lang="en-GB" sz="1600" dirty="0">
                <a:latin typeface="Times New Roman" panose="02020603050405020304" pitchFamily="18" charset="0"/>
                <a:cs typeface="Times New Roman" panose="02020603050405020304" pitchFamily="18" charset="0"/>
              </a:rPr>
              <a:t>. (Accessed: 10 January 2021).</a:t>
            </a:r>
          </a:p>
          <a:p>
            <a:endParaRPr lang="en-GB" sz="1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19892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CA1CFA-0956-4A53-9D7A-08109E0C8BD6}"/>
              </a:ext>
            </a:extLst>
          </p:cNvPr>
          <p:cNvSpPr txBox="1"/>
          <p:nvPr/>
        </p:nvSpPr>
        <p:spPr>
          <a:xfrm>
            <a:off x="1086677" y="1013792"/>
            <a:ext cx="9793358" cy="3354765"/>
          </a:xfrm>
          <a:prstGeom prst="rect">
            <a:avLst/>
          </a:prstGeom>
          <a:noFill/>
        </p:spPr>
        <p:txBody>
          <a:bodyPr wrap="square" rtlCol="0">
            <a:spAutoFit/>
          </a:bodyPr>
          <a:lstStyle/>
          <a:p>
            <a:r>
              <a:rPr lang="en-GB" sz="1800" dirty="0">
                <a:latin typeface="Times New Roman" panose="02020603050405020304" pitchFamily="18" charset="0"/>
                <a:cs typeface="Times New Roman" panose="02020603050405020304" pitchFamily="18" charset="0"/>
              </a:rPr>
              <a:t>Stewart, A., and </a:t>
            </a:r>
            <a:r>
              <a:rPr lang="en-GB" sz="1800" dirty="0" err="1">
                <a:latin typeface="Times New Roman" panose="02020603050405020304" pitchFamily="18" charset="0"/>
                <a:cs typeface="Times New Roman" panose="02020603050405020304" pitchFamily="18" charset="0"/>
              </a:rPr>
              <a:t>MacIntyre</a:t>
            </a:r>
            <a:r>
              <a:rPr lang="en-GB" sz="1800" dirty="0">
                <a:latin typeface="Times New Roman" panose="02020603050405020304" pitchFamily="18" charset="0"/>
                <a:cs typeface="Times New Roman" panose="02020603050405020304" pitchFamily="18" charset="0"/>
              </a:rPr>
              <a:t>, G. (2013) </a:t>
            </a:r>
            <a:r>
              <a:rPr lang="en-GB" sz="1800" i="1" dirty="0">
                <a:latin typeface="Times New Roman" panose="02020603050405020304" pitchFamily="18" charset="0"/>
                <a:cs typeface="Times New Roman" panose="02020603050405020304" pitchFamily="18" charset="0"/>
              </a:rPr>
              <a:t>Insights: advocacy models and effectiveness</a:t>
            </a:r>
            <a:r>
              <a:rPr lang="en-GB" sz="1800" dirty="0">
                <a:latin typeface="Times New Roman" panose="02020603050405020304" pitchFamily="18" charset="0"/>
                <a:cs typeface="Times New Roman" panose="02020603050405020304" pitchFamily="18" charset="0"/>
              </a:rPr>
              <a:t>. Available at: </a:t>
            </a:r>
            <a:r>
              <a:rPr lang="en-GB" sz="18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Advocacy: Models and effectiveness (iriss.org.uk)</a:t>
            </a:r>
            <a:r>
              <a:rPr lang="en-GB" sz="1800" dirty="0">
                <a:latin typeface="Times New Roman" panose="02020603050405020304" pitchFamily="18" charset="0"/>
                <a:cs typeface="Times New Roman" panose="02020603050405020304" pitchFamily="18" charset="0"/>
              </a:rPr>
              <a:t>. (Accessed: 13 January 2021).</a:t>
            </a:r>
          </a:p>
          <a:p>
            <a:endParaRPr lang="en-GB" sz="1600" dirty="0">
              <a:latin typeface="Times New Roman" panose="02020603050405020304" pitchFamily="18" charset="0"/>
              <a:cs typeface="Times New Roman" panose="02020603050405020304" pitchFamily="18" charset="0"/>
            </a:endParaRPr>
          </a:p>
          <a:p>
            <a:r>
              <a:rPr lang="en-GB" sz="1600" dirty="0" err="1">
                <a:latin typeface="Times New Roman" panose="02020603050405020304" pitchFamily="18" charset="0"/>
                <a:cs typeface="Times New Roman" panose="02020603050405020304" pitchFamily="18" charset="0"/>
              </a:rPr>
              <a:t>Turale</a:t>
            </a:r>
            <a:r>
              <a:rPr lang="en-GB" sz="1600" dirty="0">
                <a:latin typeface="Times New Roman" panose="02020603050405020304" pitchFamily="18" charset="0"/>
                <a:cs typeface="Times New Roman" panose="02020603050405020304" pitchFamily="18" charset="0"/>
              </a:rPr>
              <a:t>, S., </a:t>
            </a:r>
            <a:r>
              <a:rPr lang="en-GB" sz="1600" dirty="0" err="1">
                <a:latin typeface="Times New Roman" panose="02020603050405020304" pitchFamily="18" charset="0"/>
                <a:cs typeface="Times New Roman" panose="02020603050405020304" pitchFamily="18" charset="0"/>
              </a:rPr>
              <a:t>Meechaman</a:t>
            </a:r>
            <a:r>
              <a:rPr lang="en-GB" sz="1600" dirty="0">
                <a:latin typeface="Times New Roman" panose="02020603050405020304" pitchFamily="18" charset="0"/>
                <a:cs typeface="Times New Roman" panose="02020603050405020304" pitchFamily="18" charset="0"/>
              </a:rPr>
              <a:t>, C., and </a:t>
            </a:r>
            <a:r>
              <a:rPr lang="en-GB" sz="1600" dirty="0" err="1">
                <a:latin typeface="Times New Roman" panose="02020603050405020304" pitchFamily="18" charset="0"/>
                <a:cs typeface="Times New Roman" panose="02020603050405020304" pitchFamily="18" charset="0"/>
              </a:rPr>
              <a:t>Kunaviktikul</a:t>
            </a:r>
            <a:r>
              <a:rPr lang="en-GB" sz="1600" dirty="0">
                <a:latin typeface="Times New Roman" panose="02020603050405020304" pitchFamily="18" charset="0"/>
                <a:cs typeface="Times New Roman" panose="02020603050405020304" pitchFamily="18" charset="0"/>
              </a:rPr>
              <a:t>, W. (2020) </a:t>
            </a:r>
            <a:r>
              <a:rPr lang="en-GB" sz="1600" i="1" dirty="0">
                <a:latin typeface="Times New Roman" panose="02020603050405020304" pitchFamily="18" charset="0"/>
                <a:cs typeface="Times New Roman" panose="02020603050405020304" pitchFamily="18" charset="0"/>
              </a:rPr>
              <a:t>Challenging  times: ethics, nursing and the COVID-19 pandemic.</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Challenging times: ethics, nursing and the COVID‐19 pandemic - </a:t>
            </a:r>
            <a:r>
              <a:rPr lang="en-GB" sz="1600" dirty="0" err="1">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Turale</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- 2020 - International Nursing Review - Wiley Online Library (uwtsd.ac.uk)</a:t>
            </a:r>
            <a:r>
              <a:rPr lang="en-GB" sz="1600" dirty="0">
                <a:latin typeface="Times New Roman" panose="02020603050405020304" pitchFamily="18" charset="0"/>
                <a:cs typeface="Times New Roman" panose="02020603050405020304" pitchFamily="18" charset="0"/>
              </a:rPr>
              <a:t>. (Accessed: 14 January 2020).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Welsh Government (2016) </a:t>
            </a:r>
            <a:r>
              <a:rPr lang="en-GB" sz="1600" i="1" dirty="0">
                <a:latin typeface="Times New Roman" panose="02020603050405020304" pitchFamily="18" charset="0"/>
                <a:cs typeface="Times New Roman" panose="02020603050405020304" pitchFamily="18" charset="0"/>
              </a:rPr>
              <a:t>Social Services and Well-being Act (2014) Part 10 Code of practice (Advocacy).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social-services-and--well-being-wales-act-2014-part-10-code-of-practice-advocacy.pdf (</a:t>
            </a:r>
            <a:r>
              <a:rPr lang="en-GB" sz="1600" dirty="0" err="1">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gov.wales</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600" dirty="0">
                <a:latin typeface="Times New Roman" panose="02020603050405020304" pitchFamily="18" charset="0"/>
                <a:cs typeface="Times New Roman" panose="02020603050405020304" pitchFamily="18" charset="0"/>
              </a:rPr>
              <a:t>. (Accessed: 14 January 2021).</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Welsh Government (2020) </a:t>
            </a:r>
            <a:r>
              <a:rPr lang="en-GB" sz="1600" i="1" dirty="0">
                <a:latin typeface="Times New Roman" panose="02020603050405020304" pitchFamily="18" charset="0"/>
                <a:cs typeface="Times New Roman" panose="02020603050405020304" pitchFamily="18" charset="0"/>
              </a:rPr>
              <a:t>Adult Social Services during the covid-19 pandemic: guidance</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Adult social services during the COVID-19 pandemic: guidance [HTML] | GOV.WALES</a:t>
            </a:r>
            <a:r>
              <a:rPr lang="en-GB" sz="1600" dirty="0">
                <a:latin typeface="Times New Roman" panose="02020603050405020304" pitchFamily="18" charset="0"/>
                <a:cs typeface="Times New Roman" panose="02020603050405020304" pitchFamily="18" charset="0"/>
              </a:rPr>
              <a:t>. (Accessed: 14 January 2020).</a:t>
            </a:r>
          </a:p>
        </p:txBody>
      </p:sp>
    </p:spTree>
    <p:extLst>
      <p:ext uri="{BB962C8B-B14F-4D97-AF65-F5344CB8AC3E}">
        <p14:creationId xmlns:p14="http://schemas.microsoft.com/office/powerpoint/2010/main" val="14430074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1739</TotalTime>
  <Words>1303</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Garamond</vt:lpstr>
      <vt:lpstr>Times New Roman</vt:lpstr>
      <vt:lpstr>Organic</vt:lpstr>
      <vt:lpstr>SJSS600S4 – Advocacy and Person-Centred Practice</vt:lpstr>
      <vt:lpstr>‘Person Centred Practice’ should be ‘applied’ equally to all accessing Health and Social Care Provision.</vt:lpstr>
      <vt:lpstr>Definition of Advocacy</vt:lpstr>
      <vt:lpstr>PowerPoint Presentation</vt:lpstr>
      <vt:lpstr>Types of Advocacy </vt:lpstr>
      <vt:lpstr>PowerPoint Presentation</vt:lpstr>
      <vt:lpstr>Person Centred-Practice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SJSS600S4 – Advocacy and Person-Centred Practice</dc:title>
  <dc:creator>Amanda Nobile (1703368)</dc:creator>
  <cp:lastModifiedBy>Amanda Nobile (1703368)</cp:lastModifiedBy>
  <cp:revision>3</cp:revision>
  <cp:lastPrinted>2021-01-18T16:14:54Z</cp:lastPrinted>
  <dcterms:created xsi:type="dcterms:W3CDTF">2021-01-15T22:16:19Z</dcterms:created>
  <dcterms:modified xsi:type="dcterms:W3CDTF">2021-01-20T20:03:51Z</dcterms:modified>
</cp:coreProperties>
</file>