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3"/>
  </p:notesMasterIdLst>
  <p:sldIdLst>
    <p:sldId id="256" r:id="rId2"/>
    <p:sldId id="257" r:id="rId3"/>
    <p:sldId id="265" r:id="rId4"/>
    <p:sldId id="260" r:id="rId5"/>
    <p:sldId id="258" r:id="rId6"/>
    <p:sldId id="259" r:id="rId7"/>
    <p:sldId id="261" r:id="rId8"/>
    <p:sldId id="262" r:id="rId9"/>
    <p:sldId id="263" r:id="rId10"/>
    <p:sldId id="264" r:id="rId11"/>
    <p:sldId id="266" r:id="rId12"/>
    <p:sldId id="267" r:id="rId13"/>
    <p:sldId id="268" r:id="rId14"/>
    <p:sldId id="269" r:id="rId15"/>
    <p:sldId id="270" r:id="rId16"/>
    <p:sldId id="273" r:id="rId17"/>
    <p:sldId id="274" r:id="rId18"/>
    <p:sldId id="277" r:id="rId19"/>
    <p:sldId id="278"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7955B7-9DBD-481F-B98B-D9F8129A1C30}" v="65" dt="2025-01-10T12:15:59.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96" d="100"/>
          <a:sy n="96" d="100"/>
        </p:scale>
        <p:origin x="10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AAA9E-0609-4F30-BFE4-A9CE21A86D3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1BAA67F-864E-411D-AEB3-DF2F10AD38A3}">
      <dgm:prSet/>
      <dgm:spPr/>
      <dgm:t>
        <a:bodyPr/>
        <a:lstStyle/>
        <a:p>
          <a:r>
            <a:rPr lang="en-GB"/>
            <a:t>Introduction to Developing Strategic Capability </a:t>
          </a:r>
          <a:endParaRPr lang="en-US"/>
        </a:p>
      </dgm:t>
    </dgm:pt>
    <dgm:pt modelId="{B87EFA1E-226C-4B0E-92CC-C1ED431BC511}" type="parTrans" cxnId="{FC3C1195-36DF-4BEC-9BDE-325917D9A67C}">
      <dgm:prSet/>
      <dgm:spPr/>
      <dgm:t>
        <a:bodyPr/>
        <a:lstStyle/>
        <a:p>
          <a:endParaRPr lang="en-US"/>
        </a:p>
      </dgm:t>
    </dgm:pt>
    <dgm:pt modelId="{DC0FF1F0-8723-427C-ACB1-0D1F5BD6DEF6}" type="sibTrans" cxnId="{FC3C1195-36DF-4BEC-9BDE-325917D9A67C}">
      <dgm:prSet/>
      <dgm:spPr/>
      <dgm:t>
        <a:bodyPr/>
        <a:lstStyle/>
        <a:p>
          <a:endParaRPr lang="en-US"/>
        </a:p>
      </dgm:t>
    </dgm:pt>
    <dgm:pt modelId="{E0746238-C16A-4C74-A9FA-6920F6716520}">
      <dgm:prSet/>
      <dgm:spPr/>
      <dgm:t>
        <a:bodyPr/>
        <a:lstStyle/>
        <a:p>
          <a:r>
            <a:rPr lang="en-GB"/>
            <a:t>Mintzebergs 10 Schools of thought</a:t>
          </a:r>
          <a:endParaRPr lang="en-US"/>
        </a:p>
      </dgm:t>
    </dgm:pt>
    <dgm:pt modelId="{3061745C-325B-40A5-A5FC-4F3E4A326BB5}" type="parTrans" cxnId="{6F31D11F-86D7-468D-8AE7-EC425E4A65E1}">
      <dgm:prSet/>
      <dgm:spPr/>
      <dgm:t>
        <a:bodyPr/>
        <a:lstStyle/>
        <a:p>
          <a:endParaRPr lang="en-US"/>
        </a:p>
      </dgm:t>
    </dgm:pt>
    <dgm:pt modelId="{9AE36FFA-8946-4D5A-989C-A545901A21F5}" type="sibTrans" cxnId="{6F31D11F-86D7-468D-8AE7-EC425E4A65E1}">
      <dgm:prSet/>
      <dgm:spPr/>
      <dgm:t>
        <a:bodyPr/>
        <a:lstStyle/>
        <a:p>
          <a:endParaRPr lang="en-US"/>
        </a:p>
      </dgm:t>
    </dgm:pt>
    <dgm:pt modelId="{C168506D-5004-4330-B5DC-6D5FEDE9109C}">
      <dgm:prSet/>
      <dgm:spPr/>
      <dgm:t>
        <a:bodyPr/>
        <a:lstStyle/>
        <a:p>
          <a:r>
            <a:rPr lang="en-GB"/>
            <a:t>Analysing the Environment – Considering Stakeholders</a:t>
          </a:r>
          <a:endParaRPr lang="en-US"/>
        </a:p>
      </dgm:t>
    </dgm:pt>
    <dgm:pt modelId="{6C5E63E2-D25C-4424-BF3D-56D68D36439A}" type="parTrans" cxnId="{6753FB9C-7773-40CC-8AD7-13AD2C282BD7}">
      <dgm:prSet/>
      <dgm:spPr/>
      <dgm:t>
        <a:bodyPr/>
        <a:lstStyle/>
        <a:p>
          <a:endParaRPr lang="en-US"/>
        </a:p>
      </dgm:t>
    </dgm:pt>
    <dgm:pt modelId="{4A72A73C-5EE9-4D82-A780-7A2DF9971D86}" type="sibTrans" cxnId="{6753FB9C-7773-40CC-8AD7-13AD2C282BD7}">
      <dgm:prSet/>
      <dgm:spPr/>
      <dgm:t>
        <a:bodyPr/>
        <a:lstStyle/>
        <a:p>
          <a:endParaRPr lang="en-US"/>
        </a:p>
      </dgm:t>
    </dgm:pt>
    <dgm:pt modelId="{8AF1CE29-FB50-44CA-9DCB-C8E4FC8B3DC8}">
      <dgm:prSet/>
      <dgm:spPr/>
      <dgm:t>
        <a:bodyPr/>
        <a:lstStyle/>
        <a:p>
          <a:r>
            <a:rPr lang="en-GB"/>
            <a:t>The Marshmallow Challenge Championship</a:t>
          </a:r>
          <a:endParaRPr lang="en-US"/>
        </a:p>
      </dgm:t>
    </dgm:pt>
    <dgm:pt modelId="{5A9C1BC5-7C68-402A-81C6-25B06755186C}" type="parTrans" cxnId="{815CFBCC-9D55-4139-8294-784BC0AF4F50}">
      <dgm:prSet/>
      <dgm:spPr/>
      <dgm:t>
        <a:bodyPr/>
        <a:lstStyle/>
        <a:p>
          <a:endParaRPr lang="en-US"/>
        </a:p>
      </dgm:t>
    </dgm:pt>
    <dgm:pt modelId="{2D886AB7-5C3B-4902-B6C6-93B343B5A5A2}" type="sibTrans" cxnId="{815CFBCC-9D55-4139-8294-784BC0AF4F50}">
      <dgm:prSet/>
      <dgm:spPr/>
      <dgm:t>
        <a:bodyPr/>
        <a:lstStyle/>
        <a:p>
          <a:endParaRPr lang="en-US"/>
        </a:p>
      </dgm:t>
    </dgm:pt>
    <dgm:pt modelId="{032C60D1-9D53-4699-8A44-A8BF351E822B}">
      <dgm:prSet/>
      <dgm:spPr/>
      <dgm:t>
        <a:bodyPr/>
        <a:lstStyle/>
        <a:p>
          <a:r>
            <a:rPr lang="en-GB"/>
            <a:t>The importance of strategy</a:t>
          </a:r>
          <a:endParaRPr lang="en-US"/>
        </a:p>
      </dgm:t>
    </dgm:pt>
    <dgm:pt modelId="{20DE3F28-0CAE-401B-9061-5417215157DE}" type="parTrans" cxnId="{999D9D8C-5EC8-444A-986E-570086A7DBCC}">
      <dgm:prSet/>
      <dgm:spPr/>
      <dgm:t>
        <a:bodyPr/>
        <a:lstStyle/>
        <a:p>
          <a:endParaRPr lang="en-US"/>
        </a:p>
      </dgm:t>
    </dgm:pt>
    <dgm:pt modelId="{D34EDE51-B4B8-4FE6-9CFA-BAC624F46B1C}" type="sibTrans" cxnId="{999D9D8C-5EC8-444A-986E-570086A7DBCC}">
      <dgm:prSet/>
      <dgm:spPr/>
      <dgm:t>
        <a:bodyPr/>
        <a:lstStyle/>
        <a:p>
          <a:endParaRPr lang="en-US"/>
        </a:p>
      </dgm:t>
    </dgm:pt>
    <dgm:pt modelId="{9C816C68-49AC-4A57-9FBE-7AE90DB200C7}" type="pres">
      <dgm:prSet presAssocID="{077AAA9E-0609-4F30-BFE4-A9CE21A86D31}" presName="linear" presStyleCnt="0">
        <dgm:presLayoutVars>
          <dgm:animLvl val="lvl"/>
          <dgm:resizeHandles val="exact"/>
        </dgm:presLayoutVars>
      </dgm:prSet>
      <dgm:spPr/>
    </dgm:pt>
    <dgm:pt modelId="{AF50BA56-CDDC-4E40-B2C5-8A0D0947323E}" type="pres">
      <dgm:prSet presAssocID="{A1BAA67F-864E-411D-AEB3-DF2F10AD38A3}" presName="parentText" presStyleLbl="node1" presStyleIdx="0" presStyleCnt="5">
        <dgm:presLayoutVars>
          <dgm:chMax val="0"/>
          <dgm:bulletEnabled val="1"/>
        </dgm:presLayoutVars>
      </dgm:prSet>
      <dgm:spPr/>
    </dgm:pt>
    <dgm:pt modelId="{8164C7D8-19D3-4D4F-A786-C9615C262D74}" type="pres">
      <dgm:prSet presAssocID="{DC0FF1F0-8723-427C-ACB1-0D1F5BD6DEF6}" presName="spacer" presStyleCnt="0"/>
      <dgm:spPr/>
    </dgm:pt>
    <dgm:pt modelId="{C6C0A48E-6857-4356-A964-AE654587FE24}" type="pres">
      <dgm:prSet presAssocID="{E0746238-C16A-4C74-A9FA-6920F6716520}" presName="parentText" presStyleLbl="node1" presStyleIdx="1" presStyleCnt="5">
        <dgm:presLayoutVars>
          <dgm:chMax val="0"/>
          <dgm:bulletEnabled val="1"/>
        </dgm:presLayoutVars>
      </dgm:prSet>
      <dgm:spPr/>
    </dgm:pt>
    <dgm:pt modelId="{22AF9FE8-3316-4D88-9EAE-A919B7E6A542}" type="pres">
      <dgm:prSet presAssocID="{9AE36FFA-8946-4D5A-989C-A545901A21F5}" presName="spacer" presStyleCnt="0"/>
      <dgm:spPr/>
    </dgm:pt>
    <dgm:pt modelId="{82DD7FF7-7FEE-475D-B43F-B423F054072E}" type="pres">
      <dgm:prSet presAssocID="{C168506D-5004-4330-B5DC-6D5FEDE9109C}" presName="parentText" presStyleLbl="node1" presStyleIdx="2" presStyleCnt="5">
        <dgm:presLayoutVars>
          <dgm:chMax val="0"/>
          <dgm:bulletEnabled val="1"/>
        </dgm:presLayoutVars>
      </dgm:prSet>
      <dgm:spPr/>
    </dgm:pt>
    <dgm:pt modelId="{C310B598-DBA6-42FC-ACAE-AE1069740199}" type="pres">
      <dgm:prSet presAssocID="{4A72A73C-5EE9-4D82-A780-7A2DF9971D86}" presName="spacer" presStyleCnt="0"/>
      <dgm:spPr/>
    </dgm:pt>
    <dgm:pt modelId="{AA98F2D6-576E-4F50-987B-AF409C4A213A}" type="pres">
      <dgm:prSet presAssocID="{8AF1CE29-FB50-44CA-9DCB-C8E4FC8B3DC8}" presName="parentText" presStyleLbl="node1" presStyleIdx="3" presStyleCnt="5">
        <dgm:presLayoutVars>
          <dgm:chMax val="0"/>
          <dgm:bulletEnabled val="1"/>
        </dgm:presLayoutVars>
      </dgm:prSet>
      <dgm:spPr/>
    </dgm:pt>
    <dgm:pt modelId="{ED37EABD-AF42-4A24-8B34-2D6BAEDF1F18}" type="pres">
      <dgm:prSet presAssocID="{2D886AB7-5C3B-4902-B6C6-93B343B5A5A2}" presName="spacer" presStyleCnt="0"/>
      <dgm:spPr/>
    </dgm:pt>
    <dgm:pt modelId="{09BFFCC3-A006-40CE-8B9D-605F911C4D44}" type="pres">
      <dgm:prSet presAssocID="{032C60D1-9D53-4699-8A44-A8BF351E822B}" presName="parentText" presStyleLbl="node1" presStyleIdx="4" presStyleCnt="5">
        <dgm:presLayoutVars>
          <dgm:chMax val="0"/>
          <dgm:bulletEnabled val="1"/>
        </dgm:presLayoutVars>
      </dgm:prSet>
      <dgm:spPr/>
    </dgm:pt>
  </dgm:ptLst>
  <dgm:cxnLst>
    <dgm:cxn modelId="{6F31D11F-86D7-468D-8AE7-EC425E4A65E1}" srcId="{077AAA9E-0609-4F30-BFE4-A9CE21A86D31}" destId="{E0746238-C16A-4C74-A9FA-6920F6716520}" srcOrd="1" destOrd="0" parTransId="{3061745C-325B-40A5-A5FC-4F3E4A326BB5}" sibTransId="{9AE36FFA-8946-4D5A-989C-A545901A21F5}"/>
    <dgm:cxn modelId="{ECFD1642-52A8-435D-AF6F-DE8A27A8051B}" type="presOf" srcId="{077AAA9E-0609-4F30-BFE4-A9CE21A86D31}" destId="{9C816C68-49AC-4A57-9FBE-7AE90DB200C7}" srcOrd="0" destOrd="0" presId="urn:microsoft.com/office/officeart/2005/8/layout/vList2"/>
    <dgm:cxn modelId="{38F20D7B-2861-4A45-AD08-9F93CE8D18DF}" type="presOf" srcId="{E0746238-C16A-4C74-A9FA-6920F6716520}" destId="{C6C0A48E-6857-4356-A964-AE654587FE24}" srcOrd="0" destOrd="0" presId="urn:microsoft.com/office/officeart/2005/8/layout/vList2"/>
    <dgm:cxn modelId="{CF5B0585-D8EA-47CE-AE8D-B0FC1AA5EBAB}" type="presOf" srcId="{8AF1CE29-FB50-44CA-9DCB-C8E4FC8B3DC8}" destId="{AA98F2D6-576E-4F50-987B-AF409C4A213A}" srcOrd="0" destOrd="0" presId="urn:microsoft.com/office/officeart/2005/8/layout/vList2"/>
    <dgm:cxn modelId="{999D9D8C-5EC8-444A-986E-570086A7DBCC}" srcId="{077AAA9E-0609-4F30-BFE4-A9CE21A86D31}" destId="{032C60D1-9D53-4699-8A44-A8BF351E822B}" srcOrd="4" destOrd="0" parTransId="{20DE3F28-0CAE-401B-9061-5417215157DE}" sibTransId="{D34EDE51-B4B8-4FE6-9CFA-BAC624F46B1C}"/>
    <dgm:cxn modelId="{2EAF1B91-D8B8-4DD7-A00A-538BB4AB7C59}" type="presOf" srcId="{A1BAA67F-864E-411D-AEB3-DF2F10AD38A3}" destId="{AF50BA56-CDDC-4E40-B2C5-8A0D0947323E}" srcOrd="0" destOrd="0" presId="urn:microsoft.com/office/officeart/2005/8/layout/vList2"/>
    <dgm:cxn modelId="{FC3C1195-36DF-4BEC-9BDE-325917D9A67C}" srcId="{077AAA9E-0609-4F30-BFE4-A9CE21A86D31}" destId="{A1BAA67F-864E-411D-AEB3-DF2F10AD38A3}" srcOrd="0" destOrd="0" parTransId="{B87EFA1E-226C-4B0E-92CC-C1ED431BC511}" sibTransId="{DC0FF1F0-8723-427C-ACB1-0D1F5BD6DEF6}"/>
    <dgm:cxn modelId="{6753FB9C-7773-40CC-8AD7-13AD2C282BD7}" srcId="{077AAA9E-0609-4F30-BFE4-A9CE21A86D31}" destId="{C168506D-5004-4330-B5DC-6D5FEDE9109C}" srcOrd="2" destOrd="0" parTransId="{6C5E63E2-D25C-4424-BF3D-56D68D36439A}" sibTransId="{4A72A73C-5EE9-4D82-A780-7A2DF9971D86}"/>
    <dgm:cxn modelId="{46E5AC9D-FE2A-49DC-91DB-59BB65F64562}" type="presOf" srcId="{C168506D-5004-4330-B5DC-6D5FEDE9109C}" destId="{82DD7FF7-7FEE-475D-B43F-B423F054072E}" srcOrd="0" destOrd="0" presId="urn:microsoft.com/office/officeart/2005/8/layout/vList2"/>
    <dgm:cxn modelId="{A38220C4-3207-4150-B7B6-24F4CB040B8F}" type="presOf" srcId="{032C60D1-9D53-4699-8A44-A8BF351E822B}" destId="{09BFFCC3-A006-40CE-8B9D-605F911C4D44}" srcOrd="0" destOrd="0" presId="urn:microsoft.com/office/officeart/2005/8/layout/vList2"/>
    <dgm:cxn modelId="{815CFBCC-9D55-4139-8294-784BC0AF4F50}" srcId="{077AAA9E-0609-4F30-BFE4-A9CE21A86D31}" destId="{8AF1CE29-FB50-44CA-9DCB-C8E4FC8B3DC8}" srcOrd="3" destOrd="0" parTransId="{5A9C1BC5-7C68-402A-81C6-25B06755186C}" sibTransId="{2D886AB7-5C3B-4902-B6C6-93B343B5A5A2}"/>
    <dgm:cxn modelId="{918341D7-33CD-415F-A9CA-100DDB7F70C8}" type="presParOf" srcId="{9C816C68-49AC-4A57-9FBE-7AE90DB200C7}" destId="{AF50BA56-CDDC-4E40-B2C5-8A0D0947323E}" srcOrd="0" destOrd="0" presId="urn:microsoft.com/office/officeart/2005/8/layout/vList2"/>
    <dgm:cxn modelId="{AA1788B5-6C76-4F5D-9E88-635889250FFA}" type="presParOf" srcId="{9C816C68-49AC-4A57-9FBE-7AE90DB200C7}" destId="{8164C7D8-19D3-4D4F-A786-C9615C262D74}" srcOrd="1" destOrd="0" presId="urn:microsoft.com/office/officeart/2005/8/layout/vList2"/>
    <dgm:cxn modelId="{6FBEA785-CD93-44CF-81EE-43E56212F52C}" type="presParOf" srcId="{9C816C68-49AC-4A57-9FBE-7AE90DB200C7}" destId="{C6C0A48E-6857-4356-A964-AE654587FE24}" srcOrd="2" destOrd="0" presId="urn:microsoft.com/office/officeart/2005/8/layout/vList2"/>
    <dgm:cxn modelId="{AA5D63BC-1DFE-492D-B29E-D5A8BEEC63C9}" type="presParOf" srcId="{9C816C68-49AC-4A57-9FBE-7AE90DB200C7}" destId="{22AF9FE8-3316-4D88-9EAE-A919B7E6A542}" srcOrd="3" destOrd="0" presId="urn:microsoft.com/office/officeart/2005/8/layout/vList2"/>
    <dgm:cxn modelId="{370EB586-8938-4720-B2D1-54DC19E420B2}" type="presParOf" srcId="{9C816C68-49AC-4A57-9FBE-7AE90DB200C7}" destId="{82DD7FF7-7FEE-475D-B43F-B423F054072E}" srcOrd="4" destOrd="0" presId="urn:microsoft.com/office/officeart/2005/8/layout/vList2"/>
    <dgm:cxn modelId="{BE70AC34-9D69-4A21-B135-87B85412CDDF}" type="presParOf" srcId="{9C816C68-49AC-4A57-9FBE-7AE90DB200C7}" destId="{C310B598-DBA6-42FC-ACAE-AE1069740199}" srcOrd="5" destOrd="0" presId="urn:microsoft.com/office/officeart/2005/8/layout/vList2"/>
    <dgm:cxn modelId="{1C2DA1EF-0098-499D-B879-1B923AE3C221}" type="presParOf" srcId="{9C816C68-49AC-4A57-9FBE-7AE90DB200C7}" destId="{AA98F2D6-576E-4F50-987B-AF409C4A213A}" srcOrd="6" destOrd="0" presId="urn:microsoft.com/office/officeart/2005/8/layout/vList2"/>
    <dgm:cxn modelId="{077365D3-55E5-4F66-8364-F7D6FF4A6601}" type="presParOf" srcId="{9C816C68-49AC-4A57-9FBE-7AE90DB200C7}" destId="{ED37EABD-AF42-4A24-8B34-2D6BAEDF1F18}" srcOrd="7" destOrd="0" presId="urn:microsoft.com/office/officeart/2005/8/layout/vList2"/>
    <dgm:cxn modelId="{4FE8201C-9076-40F9-A636-762BE7F5CCA1}" type="presParOf" srcId="{9C816C68-49AC-4A57-9FBE-7AE90DB200C7}" destId="{09BFFCC3-A006-40CE-8B9D-605F911C4D4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4551A4-8C86-4F38-9C92-919C365F9B51}"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B9B12C0C-EBF7-4B98-8B9C-48F084A42D05}">
      <dgm:prSet/>
      <dgm:spPr/>
      <dgm:t>
        <a:bodyPr/>
        <a:lstStyle/>
        <a:p>
          <a:r>
            <a:rPr lang="en-GB"/>
            <a:t>Assists in the formulation of goals &amp; objectives</a:t>
          </a:r>
          <a:endParaRPr lang="en-US"/>
        </a:p>
      </dgm:t>
    </dgm:pt>
    <dgm:pt modelId="{3147C73F-26D4-4116-9D7E-EB8EEE76D492}" type="parTrans" cxnId="{349ECA6B-B802-4F90-B5E1-266CF86ADFF2}">
      <dgm:prSet/>
      <dgm:spPr/>
      <dgm:t>
        <a:bodyPr/>
        <a:lstStyle/>
        <a:p>
          <a:endParaRPr lang="en-US"/>
        </a:p>
      </dgm:t>
    </dgm:pt>
    <dgm:pt modelId="{C496689B-9D7E-4125-9146-B424DA69364A}" type="sibTrans" cxnId="{349ECA6B-B802-4F90-B5E1-266CF86ADFF2}">
      <dgm:prSet/>
      <dgm:spPr/>
      <dgm:t>
        <a:bodyPr/>
        <a:lstStyle/>
        <a:p>
          <a:endParaRPr lang="en-US"/>
        </a:p>
      </dgm:t>
    </dgm:pt>
    <dgm:pt modelId="{4684EE55-060A-4FED-A665-F2AB2C5BD0C7}">
      <dgm:prSet/>
      <dgm:spPr/>
      <dgm:t>
        <a:bodyPr/>
        <a:lstStyle/>
        <a:p>
          <a:r>
            <a:rPr lang="en-GB"/>
            <a:t>A form of management control- operations level (budgets and targets)</a:t>
          </a:r>
          <a:endParaRPr lang="en-US"/>
        </a:p>
      </dgm:t>
    </dgm:pt>
    <dgm:pt modelId="{6CFDF36B-FA95-46F8-8840-010990D686DA}" type="parTrans" cxnId="{7D717CB7-D885-4FD7-923B-E773FE983D32}">
      <dgm:prSet/>
      <dgm:spPr/>
      <dgm:t>
        <a:bodyPr/>
        <a:lstStyle/>
        <a:p>
          <a:endParaRPr lang="en-US"/>
        </a:p>
      </dgm:t>
    </dgm:pt>
    <dgm:pt modelId="{63AD356A-5D47-4ECD-868B-C3E4E7E0E3D3}" type="sibTrans" cxnId="{7D717CB7-D885-4FD7-923B-E773FE983D32}">
      <dgm:prSet/>
      <dgm:spPr/>
      <dgm:t>
        <a:bodyPr/>
        <a:lstStyle/>
        <a:p>
          <a:endParaRPr lang="en-US"/>
        </a:p>
      </dgm:t>
    </dgm:pt>
    <dgm:pt modelId="{A7203101-A121-48C3-9D3E-CC91B8CAAD77}">
      <dgm:prSet/>
      <dgm:spPr/>
      <dgm:t>
        <a:bodyPr/>
        <a:lstStyle/>
        <a:p>
          <a:r>
            <a:rPr lang="en-GB"/>
            <a:t>Assists in the process of allocating resources</a:t>
          </a:r>
          <a:endParaRPr lang="en-US"/>
        </a:p>
      </dgm:t>
    </dgm:pt>
    <dgm:pt modelId="{CEBF6A60-A880-4993-A852-7EC54BB4AADE}" type="parTrans" cxnId="{B5EF35A8-A918-4BFB-8325-D8B37013E8E1}">
      <dgm:prSet/>
      <dgm:spPr/>
      <dgm:t>
        <a:bodyPr/>
        <a:lstStyle/>
        <a:p>
          <a:endParaRPr lang="en-US"/>
        </a:p>
      </dgm:t>
    </dgm:pt>
    <dgm:pt modelId="{0D2F96CD-2B58-4A5C-A287-37BED595085A}" type="sibTrans" cxnId="{B5EF35A8-A918-4BFB-8325-D8B37013E8E1}">
      <dgm:prSet/>
      <dgm:spPr/>
      <dgm:t>
        <a:bodyPr/>
        <a:lstStyle/>
        <a:p>
          <a:endParaRPr lang="en-US"/>
        </a:p>
      </dgm:t>
    </dgm:pt>
    <dgm:pt modelId="{CDC441B7-36DC-491C-AC39-28C179F397D2}">
      <dgm:prSet/>
      <dgm:spPr/>
      <dgm:t>
        <a:bodyPr/>
        <a:lstStyle/>
        <a:p>
          <a:r>
            <a:rPr lang="en-GB"/>
            <a:t>Identification of key strategic issues in the future</a:t>
          </a:r>
          <a:endParaRPr lang="en-US"/>
        </a:p>
      </dgm:t>
    </dgm:pt>
    <dgm:pt modelId="{742F8DBD-D496-4906-A7B8-3A145BEE0053}" type="parTrans" cxnId="{DDB00D3C-64B2-4252-9CDA-3C47D5FA110C}">
      <dgm:prSet/>
      <dgm:spPr/>
      <dgm:t>
        <a:bodyPr/>
        <a:lstStyle/>
        <a:p>
          <a:endParaRPr lang="en-US"/>
        </a:p>
      </dgm:t>
    </dgm:pt>
    <dgm:pt modelId="{439D4A5C-F8D3-4F6D-A5A7-65B4DFDBBEBC}" type="sibTrans" cxnId="{DDB00D3C-64B2-4252-9CDA-3C47D5FA110C}">
      <dgm:prSet/>
      <dgm:spPr/>
      <dgm:t>
        <a:bodyPr/>
        <a:lstStyle/>
        <a:p>
          <a:endParaRPr lang="en-US"/>
        </a:p>
      </dgm:t>
    </dgm:pt>
    <dgm:pt modelId="{066632C1-1C4D-4690-873C-506D596748D7}">
      <dgm:prSet/>
      <dgm:spPr/>
      <dgm:t>
        <a:bodyPr/>
        <a:lstStyle/>
        <a:p>
          <a:r>
            <a:rPr lang="en-GB"/>
            <a:t>Integrating power of strategy ‘corporate culture’</a:t>
          </a:r>
          <a:endParaRPr lang="en-US"/>
        </a:p>
      </dgm:t>
    </dgm:pt>
    <dgm:pt modelId="{79D1438E-4F8A-4AE5-893E-789547A4FE13}" type="parTrans" cxnId="{18CF1E2D-1BB7-4865-9D40-ED30FCBD2540}">
      <dgm:prSet/>
      <dgm:spPr/>
      <dgm:t>
        <a:bodyPr/>
        <a:lstStyle/>
        <a:p>
          <a:endParaRPr lang="en-US"/>
        </a:p>
      </dgm:t>
    </dgm:pt>
    <dgm:pt modelId="{7E7161D3-0A14-428C-9C38-6FAB5183769D}" type="sibTrans" cxnId="{18CF1E2D-1BB7-4865-9D40-ED30FCBD2540}">
      <dgm:prSet/>
      <dgm:spPr/>
      <dgm:t>
        <a:bodyPr/>
        <a:lstStyle/>
        <a:p>
          <a:endParaRPr lang="en-US"/>
        </a:p>
      </dgm:t>
    </dgm:pt>
    <dgm:pt modelId="{4E9D57E4-6408-44DA-8BCD-6AE4F9617F61}" type="pres">
      <dgm:prSet presAssocID="{C64551A4-8C86-4F38-9C92-919C365F9B51}" presName="Name0" presStyleCnt="0">
        <dgm:presLayoutVars>
          <dgm:dir/>
          <dgm:animLvl val="lvl"/>
          <dgm:resizeHandles val="exact"/>
        </dgm:presLayoutVars>
      </dgm:prSet>
      <dgm:spPr/>
    </dgm:pt>
    <dgm:pt modelId="{CEB1D10B-D479-4EF6-9EB7-18D5A660EAC1}" type="pres">
      <dgm:prSet presAssocID="{B9B12C0C-EBF7-4B98-8B9C-48F084A42D05}" presName="linNode" presStyleCnt="0"/>
      <dgm:spPr/>
    </dgm:pt>
    <dgm:pt modelId="{F86684A5-A6D5-4745-ADA6-D7D8ED8EB859}" type="pres">
      <dgm:prSet presAssocID="{B9B12C0C-EBF7-4B98-8B9C-48F084A42D05}" presName="parentText" presStyleLbl="node1" presStyleIdx="0" presStyleCnt="5">
        <dgm:presLayoutVars>
          <dgm:chMax val="1"/>
          <dgm:bulletEnabled val="1"/>
        </dgm:presLayoutVars>
      </dgm:prSet>
      <dgm:spPr/>
    </dgm:pt>
    <dgm:pt modelId="{3C3B734D-D464-4B54-860F-1595868F10AC}" type="pres">
      <dgm:prSet presAssocID="{C496689B-9D7E-4125-9146-B424DA69364A}" presName="sp" presStyleCnt="0"/>
      <dgm:spPr/>
    </dgm:pt>
    <dgm:pt modelId="{57705853-A65C-4E1D-A046-4D703B3B7D60}" type="pres">
      <dgm:prSet presAssocID="{4684EE55-060A-4FED-A665-F2AB2C5BD0C7}" presName="linNode" presStyleCnt="0"/>
      <dgm:spPr/>
    </dgm:pt>
    <dgm:pt modelId="{41B4697D-C5CD-4ED3-9080-E38A09A2159B}" type="pres">
      <dgm:prSet presAssocID="{4684EE55-060A-4FED-A665-F2AB2C5BD0C7}" presName="parentText" presStyleLbl="node1" presStyleIdx="1" presStyleCnt="5">
        <dgm:presLayoutVars>
          <dgm:chMax val="1"/>
          <dgm:bulletEnabled val="1"/>
        </dgm:presLayoutVars>
      </dgm:prSet>
      <dgm:spPr/>
    </dgm:pt>
    <dgm:pt modelId="{5AFB215E-C8D7-4DDF-9548-3907538CFF3B}" type="pres">
      <dgm:prSet presAssocID="{63AD356A-5D47-4ECD-868B-C3E4E7E0E3D3}" presName="sp" presStyleCnt="0"/>
      <dgm:spPr/>
    </dgm:pt>
    <dgm:pt modelId="{A5CF466A-272E-40AE-92A8-A6B6F23E73F0}" type="pres">
      <dgm:prSet presAssocID="{A7203101-A121-48C3-9D3E-CC91B8CAAD77}" presName="linNode" presStyleCnt="0"/>
      <dgm:spPr/>
    </dgm:pt>
    <dgm:pt modelId="{58E07851-6C85-4B71-9E79-D0F04204FAE1}" type="pres">
      <dgm:prSet presAssocID="{A7203101-A121-48C3-9D3E-CC91B8CAAD77}" presName="parentText" presStyleLbl="node1" presStyleIdx="2" presStyleCnt="5">
        <dgm:presLayoutVars>
          <dgm:chMax val="1"/>
          <dgm:bulletEnabled val="1"/>
        </dgm:presLayoutVars>
      </dgm:prSet>
      <dgm:spPr/>
    </dgm:pt>
    <dgm:pt modelId="{FFE48B72-15A1-4785-B8FB-BE4755897390}" type="pres">
      <dgm:prSet presAssocID="{0D2F96CD-2B58-4A5C-A287-37BED595085A}" presName="sp" presStyleCnt="0"/>
      <dgm:spPr/>
    </dgm:pt>
    <dgm:pt modelId="{33F9EAA2-CE38-4F75-BEB3-0F5471CC1FEA}" type="pres">
      <dgm:prSet presAssocID="{CDC441B7-36DC-491C-AC39-28C179F397D2}" presName="linNode" presStyleCnt="0"/>
      <dgm:spPr/>
    </dgm:pt>
    <dgm:pt modelId="{14C027AD-4706-42E5-9E54-F2F5DFE100A1}" type="pres">
      <dgm:prSet presAssocID="{CDC441B7-36DC-491C-AC39-28C179F397D2}" presName="parentText" presStyleLbl="node1" presStyleIdx="3" presStyleCnt="5">
        <dgm:presLayoutVars>
          <dgm:chMax val="1"/>
          <dgm:bulletEnabled val="1"/>
        </dgm:presLayoutVars>
      </dgm:prSet>
      <dgm:spPr/>
    </dgm:pt>
    <dgm:pt modelId="{3E1A7D9E-0BF7-4991-BC32-29C141BC0C1B}" type="pres">
      <dgm:prSet presAssocID="{439D4A5C-F8D3-4F6D-A5A7-65B4DFDBBEBC}" presName="sp" presStyleCnt="0"/>
      <dgm:spPr/>
    </dgm:pt>
    <dgm:pt modelId="{760A207B-1839-410F-87A9-EE2ABB6F8E95}" type="pres">
      <dgm:prSet presAssocID="{066632C1-1C4D-4690-873C-506D596748D7}" presName="linNode" presStyleCnt="0"/>
      <dgm:spPr/>
    </dgm:pt>
    <dgm:pt modelId="{ABBBC1D7-1FD0-4C8A-92CE-C2148C5C16B4}" type="pres">
      <dgm:prSet presAssocID="{066632C1-1C4D-4690-873C-506D596748D7}" presName="parentText" presStyleLbl="node1" presStyleIdx="4" presStyleCnt="5">
        <dgm:presLayoutVars>
          <dgm:chMax val="1"/>
          <dgm:bulletEnabled val="1"/>
        </dgm:presLayoutVars>
      </dgm:prSet>
      <dgm:spPr/>
    </dgm:pt>
  </dgm:ptLst>
  <dgm:cxnLst>
    <dgm:cxn modelId="{E4966A01-3EEA-400A-8E2F-7B36AE9C405A}" type="presOf" srcId="{066632C1-1C4D-4690-873C-506D596748D7}" destId="{ABBBC1D7-1FD0-4C8A-92CE-C2148C5C16B4}" srcOrd="0" destOrd="0" presId="urn:microsoft.com/office/officeart/2005/8/layout/vList5"/>
    <dgm:cxn modelId="{6C10C025-EE90-4083-A070-80DB2C19FC95}" type="presOf" srcId="{C64551A4-8C86-4F38-9C92-919C365F9B51}" destId="{4E9D57E4-6408-44DA-8BCD-6AE4F9617F61}" srcOrd="0" destOrd="0" presId="urn:microsoft.com/office/officeart/2005/8/layout/vList5"/>
    <dgm:cxn modelId="{18CF1E2D-1BB7-4865-9D40-ED30FCBD2540}" srcId="{C64551A4-8C86-4F38-9C92-919C365F9B51}" destId="{066632C1-1C4D-4690-873C-506D596748D7}" srcOrd="4" destOrd="0" parTransId="{79D1438E-4F8A-4AE5-893E-789547A4FE13}" sibTransId="{7E7161D3-0A14-428C-9C38-6FAB5183769D}"/>
    <dgm:cxn modelId="{8A31BB2D-8921-484C-A8A3-085141FEB324}" type="presOf" srcId="{A7203101-A121-48C3-9D3E-CC91B8CAAD77}" destId="{58E07851-6C85-4B71-9E79-D0F04204FAE1}" srcOrd="0" destOrd="0" presId="urn:microsoft.com/office/officeart/2005/8/layout/vList5"/>
    <dgm:cxn modelId="{D8389A37-872E-4E50-BC49-FEAEF9EB6919}" type="presOf" srcId="{B9B12C0C-EBF7-4B98-8B9C-48F084A42D05}" destId="{F86684A5-A6D5-4745-ADA6-D7D8ED8EB859}" srcOrd="0" destOrd="0" presId="urn:microsoft.com/office/officeart/2005/8/layout/vList5"/>
    <dgm:cxn modelId="{DDB00D3C-64B2-4252-9CDA-3C47D5FA110C}" srcId="{C64551A4-8C86-4F38-9C92-919C365F9B51}" destId="{CDC441B7-36DC-491C-AC39-28C179F397D2}" srcOrd="3" destOrd="0" parTransId="{742F8DBD-D496-4906-A7B8-3A145BEE0053}" sibTransId="{439D4A5C-F8D3-4F6D-A5A7-65B4DFDBBEBC}"/>
    <dgm:cxn modelId="{CA42466B-8CC7-4AFC-9A0F-5CEADD9E0BC0}" type="presOf" srcId="{4684EE55-060A-4FED-A665-F2AB2C5BD0C7}" destId="{41B4697D-C5CD-4ED3-9080-E38A09A2159B}" srcOrd="0" destOrd="0" presId="urn:microsoft.com/office/officeart/2005/8/layout/vList5"/>
    <dgm:cxn modelId="{349ECA6B-B802-4F90-B5E1-266CF86ADFF2}" srcId="{C64551A4-8C86-4F38-9C92-919C365F9B51}" destId="{B9B12C0C-EBF7-4B98-8B9C-48F084A42D05}" srcOrd="0" destOrd="0" parTransId="{3147C73F-26D4-4116-9D7E-EB8EEE76D492}" sibTransId="{C496689B-9D7E-4125-9146-B424DA69364A}"/>
    <dgm:cxn modelId="{B5EF35A8-A918-4BFB-8325-D8B37013E8E1}" srcId="{C64551A4-8C86-4F38-9C92-919C365F9B51}" destId="{A7203101-A121-48C3-9D3E-CC91B8CAAD77}" srcOrd="2" destOrd="0" parTransId="{CEBF6A60-A880-4993-A852-7EC54BB4AADE}" sibTransId="{0D2F96CD-2B58-4A5C-A287-37BED595085A}"/>
    <dgm:cxn modelId="{7D717CB7-D885-4FD7-923B-E773FE983D32}" srcId="{C64551A4-8C86-4F38-9C92-919C365F9B51}" destId="{4684EE55-060A-4FED-A665-F2AB2C5BD0C7}" srcOrd="1" destOrd="0" parTransId="{6CFDF36B-FA95-46F8-8840-010990D686DA}" sibTransId="{63AD356A-5D47-4ECD-868B-C3E4E7E0E3D3}"/>
    <dgm:cxn modelId="{F38C6EC8-84FB-434A-918A-30E713859DE6}" type="presOf" srcId="{CDC441B7-36DC-491C-AC39-28C179F397D2}" destId="{14C027AD-4706-42E5-9E54-F2F5DFE100A1}" srcOrd="0" destOrd="0" presId="urn:microsoft.com/office/officeart/2005/8/layout/vList5"/>
    <dgm:cxn modelId="{75061C31-AE02-4257-A39E-835D938A4285}" type="presParOf" srcId="{4E9D57E4-6408-44DA-8BCD-6AE4F9617F61}" destId="{CEB1D10B-D479-4EF6-9EB7-18D5A660EAC1}" srcOrd="0" destOrd="0" presId="urn:microsoft.com/office/officeart/2005/8/layout/vList5"/>
    <dgm:cxn modelId="{9BA98CBB-99A3-4513-9EAF-E1B6FB982A69}" type="presParOf" srcId="{CEB1D10B-D479-4EF6-9EB7-18D5A660EAC1}" destId="{F86684A5-A6D5-4745-ADA6-D7D8ED8EB859}" srcOrd="0" destOrd="0" presId="urn:microsoft.com/office/officeart/2005/8/layout/vList5"/>
    <dgm:cxn modelId="{B90791AF-726F-4D98-BA17-200586545C9D}" type="presParOf" srcId="{4E9D57E4-6408-44DA-8BCD-6AE4F9617F61}" destId="{3C3B734D-D464-4B54-860F-1595868F10AC}" srcOrd="1" destOrd="0" presId="urn:microsoft.com/office/officeart/2005/8/layout/vList5"/>
    <dgm:cxn modelId="{6555D966-FD79-4C20-B482-D10702039B2C}" type="presParOf" srcId="{4E9D57E4-6408-44DA-8BCD-6AE4F9617F61}" destId="{57705853-A65C-4E1D-A046-4D703B3B7D60}" srcOrd="2" destOrd="0" presId="urn:microsoft.com/office/officeart/2005/8/layout/vList5"/>
    <dgm:cxn modelId="{6E2108B4-944D-4BE1-8C3B-03472D80EA48}" type="presParOf" srcId="{57705853-A65C-4E1D-A046-4D703B3B7D60}" destId="{41B4697D-C5CD-4ED3-9080-E38A09A2159B}" srcOrd="0" destOrd="0" presId="urn:microsoft.com/office/officeart/2005/8/layout/vList5"/>
    <dgm:cxn modelId="{0CC46463-8EC2-48AE-9A27-9661C6DB5E6E}" type="presParOf" srcId="{4E9D57E4-6408-44DA-8BCD-6AE4F9617F61}" destId="{5AFB215E-C8D7-4DDF-9548-3907538CFF3B}" srcOrd="3" destOrd="0" presId="urn:microsoft.com/office/officeart/2005/8/layout/vList5"/>
    <dgm:cxn modelId="{3CB50D47-317F-47D9-8246-141396824437}" type="presParOf" srcId="{4E9D57E4-6408-44DA-8BCD-6AE4F9617F61}" destId="{A5CF466A-272E-40AE-92A8-A6B6F23E73F0}" srcOrd="4" destOrd="0" presId="urn:microsoft.com/office/officeart/2005/8/layout/vList5"/>
    <dgm:cxn modelId="{D2E2C9ED-BEEA-4788-80BF-D80935B0EEF2}" type="presParOf" srcId="{A5CF466A-272E-40AE-92A8-A6B6F23E73F0}" destId="{58E07851-6C85-4B71-9E79-D0F04204FAE1}" srcOrd="0" destOrd="0" presId="urn:microsoft.com/office/officeart/2005/8/layout/vList5"/>
    <dgm:cxn modelId="{EA99BC40-D5E2-415F-B62C-6377D9E898F3}" type="presParOf" srcId="{4E9D57E4-6408-44DA-8BCD-6AE4F9617F61}" destId="{FFE48B72-15A1-4785-B8FB-BE4755897390}" srcOrd="5" destOrd="0" presId="urn:microsoft.com/office/officeart/2005/8/layout/vList5"/>
    <dgm:cxn modelId="{05478B65-6F87-449B-8894-51A2EF3802E6}" type="presParOf" srcId="{4E9D57E4-6408-44DA-8BCD-6AE4F9617F61}" destId="{33F9EAA2-CE38-4F75-BEB3-0F5471CC1FEA}" srcOrd="6" destOrd="0" presId="urn:microsoft.com/office/officeart/2005/8/layout/vList5"/>
    <dgm:cxn modelId="{EC183223-0536-4187-A204-9C7E871F07BC}" type="presParOf" srcId="{33F9EAA2-CE38-4F75-BEB3-0F5471CC1FEA}" destId="{14C027AD-4706-42E5-9E54-F2F5DFE100A1}" srcOrd="0" destOrd="0" presId="urn:microsoft.com/office/officeart/2005/8/layout/vList5"/>
    <dgm:cxn modelId="{FE212AB4-F792-402A-8932-FE75DB3B70DB}" type="presParOf" srcId="{4E9D57E4-6408-44DA-8BCD-6AE4F9617F61}" destId="{3E1A7D9E-0BF7-4991-BC32-29C141BC0C1B}" srcOrd="7" destOrd="0" presId="urn:microsoft.com/office/officeart/2005/8/layout/vList5"/>
    <dgm:cxn modelId="{885D2BF2-4154-4016-8E1D-5B18DBB5B21C}" type="presParOf" srcId="{4E9D57E4-6408-44DA-8BCD-6AE4F9617F61}" destId="{760A207B-1839-410F-87A9-EE2ABB6F8E95}" srcOrd="8" destOrd="0" presId="urn:microsoft.com/office/officeart/2005/8/layout/vList5"/>
    <dgm:cxn modelId="{72A86432-B026-4C04-B56F-8FC75E861472}" type="presParOf" srcId="{760A207B-1839-410F-87A9-EE2ABB6F8E95}" destId="{ABBBC1D7-1FD0-4C8A-92CE-C2148C5C16B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C913CB-ACB4-47B1-BEEC-0C679F3417D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2C15A6A-2C7E-4CE2-9021-3266D11B61F5}">
      <dgm:prSet/>
      <dgm:spPr/>
      <dgm:t>
        <a:bodyPr/>
        <a:lstStyle/>
        <a:p>
          <a:r>
            <a:rPr lang="en-GB"/>
            <a:t>Business can be chaotic, ever changing, therefore it is imperative to apply structure to the chaos</a:t>
          </a:r>
          <a:endParaRPr lang="en-US"/>
        </a:p>
      </dgm:t>
    </dgm:pt>
    <dgm:pt modelId="{D9F0DE2B-82AC-40D7-B86D-8EC25490C230}" type="parTrans" cxnId="{D1CFE1D2-3A69-4B26-B33A-63EDA60DD8AD}">
      <dgm:prSet/>
      <dgm:spPr/>
      <dgm:t>
        <a:bodyPr/>
        <a:lstStyle/>
        <a:p>
          <a:endParaRPr lang="en-US"/>
        </a:p>
      </dgm:t>
    </dgm:pt>
    <dgm:pt modelId="{FE0B3955-5828-4DDE-9BB4-4DEFFA29F201}" type="sibTrans" cxnId="{D1CFE1D2-3A69-4B26-B33A-63EDA60DD8AD}">
      <dgm:prSet/>
      <dgm:spPr/>
      <dgm:t>
        <a:bodyPr/>
        <a:lstStyle/>
        <a:p>
          <a:endParaRPr lang="en-US"/>
        </a:p>
      </dgm:t>
    </dgm:pt>
    <dgm:pt modelId="{24434C70-9B23-4DDA-AA39-BE97FE56B47A}">
      <dgm:prSet/>
      <dgm:spPr/>
      <dgm:t>
        <a:bodyPr/>
        <a:lstStyle/>
        <a:p>
          <a:r>
            <a:rPr lang="en-GB"/>
            <a:t>We can do this by applying Theoretical Models and Frameworks</a:t>
          </a:r>
          <a:endParaRPr lang="en-US"/>
        </a:p>
      </dgm:t>
    </dgm:pt>
    <dgm:pt modelId="{DDB56B35-4BF2-4863-ABA6-0853EFBACCAB}" type="parTrans" cxnId="{49B20292-96F3-4D66-B1D5-63CACBB77CA2}">
      <dgm:prSet/>
      <dgm:spPr/>
      <dgm:t>
        <a:bodyPr/>
        <a:lstStyle/>
        <a:p>
          <a:endParaRPr lang="en-US"/>
        </a:p>
      </dgm:t>
    </dgm:pt>
    <dgm:pt modelId="{6146EB3A-D4C8-44B4-AAC8-B8A7D2D1E1C0}" type="sibTrans" cxnId="{49B20292-96F3-4D66-B1D5-63CACBB77CA2}">
      <dgm:prSet/>
      <dgm:spPr/>
      <dgm:t>
        <a:bodyPr/>
        <a:lstStyle/>
        <a:p>
          <a:endParaRPr lang="en-US"/>
        </a:p>
      </dgm:t>
    </dgm:pt>
    <dgm:pt modelId="{C68CDE04-E892-41C4-985C-A1C4C3153E08}">
      <dgm:prSet/>
      <dgm:spPr/>
      <dgm:t>
        <a:bodyPr/>
        <a:lstStyle/>
        <a:p>
          <a:r>
            <a:rPr lang="en-GB"/>
            <a:t>This week we will be looking at:</a:t>
          </a:r>
          <a:endParaRPr lang="en-US"/>
        </a:p>
      </dgm:t>
    </dgm:pt>
    <dgm:pt modelId="{84183949-A659-4FD6-BDE8-CE89D3A6F1ED}" type="parTrans" cxnId="{EC350C7D-B8F9-4C68-AE10-F79ECC161E4C}">
      <dgm:prSet/>
      <dgm:spPr/>
      <dgm:t>
        <a:bodyPr/>
        <a:lstStyle/>
        <a:p>
          <a:endParaRPr lang="en-US"/>
        </a:p>
      </dgm:t>
    </dgm:pt>
    <dgm:pt modelId="{CAE06197-59F7-47C9-8CEB-111ED7AE39CD}" type="sibTrans" cxnId="{EC350C7D-B8F9-4C68-AE10-F79ECC161E4C}">
      <dgm:prSet/>
      <dgm:spPr/>
      <dgm:t>
        <a:bodyPr/>
        <a:lstStyle/>
        <a:p>
          <a:endParaRPr lang="en-US"/>
        </a:p>
      </dgm:t>
    </dgm:pt>
    <dgm:pt modelId="{57F2EB5D-764C-4525-A362-1EF7EB62380F}">
      <dgm:prSet/>
      <dgm:spPr/>
      <dgm:t>
        <a:bodyPr/>
        <a:lstStyle/>
        <a:p>
          <a:r>
            <a:rPr lang="en-GB"/>
            <a:t>Boston Matrix</a:t>
          </a:r>
          <a:endParaRPr lang="en-US"/>
        </a:p>
      </dgm:t>
    </dgm:pt>
    <dgm:pt modelId="{4422AC9B-FC57-4FA0-A49A-4AB7ECB2C13B}" type="parTrans" cxnId="{ACD0CC11-7F98-40FF-9B00-2E82024A03A7}">
      <dgm:prSet/>
      <dgm:spPr/>
      <dgm:t>
        <a:bodyPr/>
        <a:lstStyle/>
        <a:p>
          <a:endParaRPr lang="en-US"/>
        </a:p>
      </dgm:t>
    </dgm:pt>
    <dgm:pt modelId="{D1046FE8-882A-487D-AF0E-7E7BAB01178A}" type="sibTrans" cxnId="{ACD0CC11-7F98-40FF-9B00-2E82024A03A7}">
      <dgm:prSet/>
      <dgm:spPr/>
      <dgm:t>
        <a:bodyPr/>
        <a:lstStyle/>
        <a:p>
          <a:endParaRPr lang="en-US"/>
        </a:p>
      </dgm:t>
    </dgm:pt>
    <dgm:pt modelId="{C2DA85FA-A30C-4946-9F86-6BCA387C66F2}">
      <dgm:prSet/>
      <dgm:spPr/>
      <dgm:t>
        <a:bodyPr/>
        <a:lstStyle/>
        <a:p>
          <a:r>
            <a:rPr lang="en-GB"/>
            <a:t>Stakeholder Analysis </a:t>
          </a:r>
          <a:endParaRPr lang="en-US"/>
        </a:p>
      </dgm:t>
    </dgm:pt>
    <dgm:pt modelId="{4F0BBF4A-9C5F-44B0-A5B5-BDA60C2C8955}" type="parTrans" cxnId="{DFEB02EC-E6F2-4CE9-A9A6-9D7FE09972D2}">
      <dgm:prSet/>
      <dgm:spPr/>
      <dgm:t>
        <a:bodyPr/>
        <a:lstStyle/>
        <a:p>
          <a:endParaRPr lang="en-US"/>
        </a:p>
      </dgm:t>
    </dgm:pt>
    <dgm:pt modelId="{6B40FB48-CECA-4731-A8C2-22241E057A6B}" type="sibTrans" cxnId="{DFEB02EC-E6F2-4CE9-A9A6-9D7FE09972D2}">
      <dgm:prSet/>
      <dgm:spPr/>
      <dgm:t>
        <a:bodyPr/>
        <a:lstStyle/>
        <a:p>
          <a:endParaRPr lang="en-US"/>
        </a:p>
      </dgm:t>
    </dgm:pt>
    <dgm:pt modelId="{7D314F61-04BA-499F-B477-E147055D5C9B}">
      <dgm:prSet/>
      <dgm:spPr/>
      <dgm:t>
        <a:bodyPr/>
        <a:lstStyle/>
        <a:p>
          <a:r>
            <a:rPr lang="en-GB"/>
            <a:t>PESTEL</a:t>
          </a:r>
          <a:endParaRPr lang="en-US"/>
        </a:p>
      </dgm:t>
    </dgm:pt>
    <dgm:pt modelId="{FF34CF29-98A0-49FF-8253-58109FA1D32D}" type="parTrans" cxnId="{5264D189-8894-41A4-A443-86C53F22F39E}">
      <dgm:prSet/>
      <dgm:spPr/>
      <dgm:t>
        <a:bodyPr/>
        <a:lstStyle/>
        <a:p>
          <a:endParaRPr lang="en-US"/>
        </a:p>
      </dgm:t>
    </dgm:pt>
    <dgm:pt modelId="{D8DD9471-8194-43CE-8BE6-27A825F09B28}" type="sibTrans" cxnId="{5264D189-8894-41A4-A443-86C53F22F39E}">
      <dgm:prSet/>
      <dgm:spPr/>
      <dgm:t>
        <a:bodyPr/>
        <a:lstStyle/>
        <a:p>
          <a:endParaRPr lang="en-US"/>
        </a:p>
      </dgm:t>
    </dgm:pt>
    <dgm:pt modelId="{F7EF6F56-9774-4567-885F-DC48F274F1BC}" type="pres">
      <dgm:prSet presAssocID="{BCC913CB-ACB4-47B1-BEEC-0C679F3417D9}" presName="linear" presStyleCnt="0">
        <dgm:presLayoutVars>
          <dgm:animLvl val="lvl"/>
          <dgm:resizeHandles val="exact"/>
        </dgm:presLayoutVars>
      </dgm:prSet>
      <dgm:spPr/>
    </dgm:pt>
    <dgm:pt modelId="{14033563-97B0-4CF4-956B-FFE8402524A1}" type="pres">
      <dgm:prSet presAssocID="{32C15A6A-2C7E-4CE2-9021-3266D11B61F5}" presName="parentText" presStyleLbl="node1" presStyleIdx="0" presStyleCnt="6">
        <dgm:presLayoutVars>
          <dgm:chMax val="0"/>
          <dgm:bulletEnabled val="1"/>
        </dgm:presLayoutVars>
      </dgm:prSet>
      <dgm:spPr/>
    </dgm:pt>
    <dgm:pt modelId="{F8849A53-B7A7-4AC1-9591-42E744D312E9}" type="pres">
      <dgm:prSet presAssocID="{FE0B3955-5828-4DDE-9BB4-4DEFFA29F201}" presName="spacer" presStyleCnt="0"/>
      <dgm:spPr/>
    </dgm:pt>
    <dgm:pt modelId="{C979FB86-B33E-409A-BAE6-28544C82C06C}" type="pres">
      <dgm:prSet presAssocID="{24434C70-9B23-4DDA-AA39-BE97FE56B47A}" presName="parentText" presStyleLbl="node1" presStyleIdx="1" presStyleCnt="6">
        <dgm:presLayoutVars>
          <dgm:chMax val="0"/>
          <dgm:bulletEnabled val="1"/>
        </dgm:presLayoutVars>
      </dgm:prSet>
      <dgm:spPr/>
    </dgm:pt>
    <dgm:pt modelId="{684F71AD-6278-466D-B1DA-11EFB299CBA6}" type="pres">
      <dgm:prSet presAssocID="{6146EB3A-D4C8-44B4-AAC8-B8A7D2D1E1C0}" presName="spacer" presStyleCnt="0"/>
      <dgm:spPr/>
    </dgm:pt>
    <dgm:pt modelId="{657CDE8F-C44D-40C6-94F5-D15184728578}" type="pres">
      <dgm:prSet presAssocID="{C68CDE04-E892-41C4-985C-A1C4C3153E08}" presName="parentText" presStyleLbl="node1" presStyleIdx="2" presStyleCnt="6">
        <dgm:presLayoutVars>
          <dgm:chMax val="0"/>
          <dgm:bulletEnabled val="1"/>
        </dgm:presLayoutVars>
      </dgm:prSet>
      <dgm:spPr/>
    </dgm:pt>
    <dgm:pt modelId="{86EB7B75-C5B1-4893-93A7-B9BEEDA20863}" type="pres">
      <dgm:prSet presAssocID="{CAE06197-59F7-47C9-8CEB-111ED7AE39CD}" presName="spacer" presStyleCnt="0"/>
      <dgm:spPr/>
    </dgm:pt>
    <dgm:pt modelId="{C8AA6E7D-1C5D-4EFA-9CA1-9855783A39CA}" type="pres">
      <dgm:prSet presAssocID="{57F2EB5D-764C-4525-A362-1EF7EB62380F}" presName="parentText" presStyleLbl="node1" presStyleIdx="3" presStyleCnt="6">
        <dgm:presLayoutVars>
          <dgm:chMax val="0"/>
          <dgm:bulletEnabled val="1"/>
        </dgm:presLayoutVars>
      </dgm:prSet>
      <dgm:spPr/>
    </dgm:pt>
    <dgm:pt modelId="{ECCE0F86-75DA-4879-84AC-AD480581AC19}" type="pres">
      <dgm:prSet presAssocID="{D1046FE8-882A-487D-AF0E-7E7BAB01178A}" presName="spacer" presStyleCnt="0"/>
      <dgm:spPr/>
    </dgm:pt>
    <dgm:pt modelId="{A68D6415-6F08-462C-908B-DC62E5C04977}" type="pres">
      <dgm:prSet presAssocID="{C2DA85FA-A30C-4946-9F86-6BCA387C66F2}" presName="parentText" presStyleLbl="node1" presStyleIdx="4" presStyleCnt="6">
        <dgm:presLayoutVars>
          <dgm:chMax val="0"/>
          <dgm:bulletEnabled val="1"/>
        </dgm:presLayoutVars>
      </dgm:prSet>
      <dgm:spPr/>
    </dgm:pt>
    <dgm:pt modelId="{5455EFE2-18D8-467E-98E6-AFBE11370A34}" type="pres">
      <dgm:prSet presAssocID="{6B40FB48-CECA-4731-A8C2-22241E057A6B}" presName="spacer" presStyleCnt="0"/>
      <dgm:spPr/>
    </dgm:pt>
    <dgm:pt modelId="{FAAD671F-EFD8-4FBC-94ED-DF2573FAB563}" type="pres">
      <dgm:prSet presAssocID="{7D314F61-04BA-499F-B477-E147055D5C9B}" presName="parentText" presStyleLbl="node1" presStyleIdx="5" presStyleCnt="6">
        <dgm:presLayoutVars>
          <dgm:chMax val="0"/>
          <dgm:bulletEnabled val="1"/>
        </dgm:presLayoutVars>
      </dgm:prSet>
      <dgm:spPr/>
    </dgm:pt>
  </dgm:ptLst>
  <dgm:cxnLst>
    <dgm:cxn modelId="{ACD0CC11-7F98-40FF-9B00-2E82024A03A7}" srcId="{BCC913CB-ACB4-47B1-BEEC-0C679F3417D9}" destId="{57F2EB5D-764C-4525-A362-1EF7EB62380F}" srcOrd="3" destOrd="0" parTransId="{4422AC9B-FC57-4FA0-A49A-4AB7ECB2C13B}" sibTransId="{D1046FE8-882A-487D-AF0E-7E7BAB01178A}"/>
    <dgm:cxn modelId="{7075F861-8403-44DB-B6BD-6718C4707526}" type="presOf" srcId="{57F2EB5D-764C-4525-A362-1EF7EB62380F}" destId="{C8AA6E7D-1C5D-4EFA-9CA1-9855783A39CA}" srcOrd="0" destOrd="0" presId="urn:microsoft.com/office/officeart/2005/8/layout/vList2"/>
    <dgm:cxn modelId="{AC56767C-6475-4B06-ACBB-51672363FBF0}" type="presOf" srcId="{7D314F61-04BA-499F-B477-E147055D5C9B}" destId="{FAAD671F-EFD8-4FBC-94ED-DF2573FAB563}" srcOrd="0" destOrd="0" presId="urn:microsoft.com/office/officeart/2005/8/layout/vList2"/>
    <dgm:cxn modelId="{EC350C7D-B8F9-4C68-AE10-F79ECC161E4C}" srcId="{BCC913CB-ACB4-47B1-BEEC-0C679F3417D9}" destId="{C68CDE04-E892-41C4-985C-A1C4C3153E08}" srcOrd="2" destOrd="0" parTransId="{84183949-A659-4FD6-BDE8-CE89D3A6F1ED}" sibTransId="{CAE06197-59F7-47C9-8CEB-111ED7AE39CD}"/>
    <dgm:cxn modelId="{9131D483-3467-44D0-96DF-C89DFB6002B9}" type="presOf" srcId="{BCC913CB-ACB4-47B1-BEEC-0C679F3417D9}" destId="{F7EF6F56-9774-4567-885F-DC48F274F1BC}" srcOrd="0" destOrd="0" presId="urn:microsoft.com/office/officeart/2005/8/layout/vList2"/>
    <dgm:cxn modelId="{5264D189-8894-41A4-A443-86C53F22F39E}" srcId="{BCC913CB-ACB4-47B1-BEEC-0C679F3417D9}" destId="{7D314F61-04BA-499F-B477-E147055D5C9B}" srcOrd="5" destOrd="0" parTransId="{FF34CF29-98A0-49FF-8253-58109FA1D32D}" sibTransId="{D8DD9471-8194-43CE-8BE6-27A825F09B28}"/>
    <dgm:cxn modelId="{49B20292-96F3-4D66-B1D5-63CACBB77CA2}" srcId="{BCC913CB-ACB4-47B1-BEEC-0C679F3417D9}" destId="{24434C70-9B23-4DDA-AA39-BE97FE56B47A}" srcOrd="1" destOrd="0" parTransId="{DDB56B35-4BF2-4863-ABA6-0853EFBACCAB}" sibTransId="{6146EB3A-D4C8-44B4-AAC8-B8A7D2D1E1C0}"/>
    <dgm:cxn modelId="{FE3D9EAE-5500-42D4-B6EC-5FEB1E02CBA0}" type="presOf" srcId="{24434C70-9B23-4DDA-AA39-BE97FE56B47A}" destId="{C979FB86-B33E-409A-BAE6-28544C82C06C}" srcOrd="0" destOrd="0" presId="urn:microsoft.com/office/officeart/2005/8/layout/vList2"/>
    <dgm:cxn modelId="{1DE756B8-5420-4139-9C23-63D90BD01184}" type="presOf" srcId="{32C15A6A-2C7E-4CE2-9021-3266D11B61F5}" destId="{14033563-97B0-4CF4-956B-FFE8402524A1}" srcOrd="0" destOrd="0" presId="urn:microsoft.com/office/officeart/2005/8/layout/vList2"/>
    <dgm:cxn modelId="{46DB86C5-BC2E-401B-B7AB-F1E241A23C6C}" type="presOf" srcId="{C68CDE04-E892-41C4-985C-A1C4C3153E08}" destId="{657CDE8F-C44D-40C6-94F5-D15184728578}" srcOrd="0" destOrd="0" presId="urn:microsoft.com/office/officeart/2005/8/layout/vList2"/>
    <dgm:cxn modelId="{DF1476CD-F195-442E-AAF6-CB368B95D862}" type="presOf" srcId="{C2DA85FA-A30C-4946-9F86-6BCA387C66F2}" destId="{A68D6415-6F08-462C-908B-DC62E5C04977}" srcOrd="0" destOrd="0" presId="urn:microsoft.com/office/officeart/2005/8/layout/vList2"/>
    <dgm:cxn modelId="{D1CFE1D2-3A69-4B26-B33A-63EDA60DD8AD}" srcId="{BCC913CB-ACB4-47B1-BEEC-0C679F3417D9}" destId="{32C15A6A-2C7E-4CE2-9021-3266D11B61F5}" srcOrd="0" destOrd="0" parTransId="{D9F0DE2B-82AC-40D7-B86D-8EC25490C230}" sibTransId="{FE0B3955-5828-4DDE-9BB4-4DEFFA29F201}"/>
    <dgm:cxn modelId="{DFEB02EC-E6F2-4CE9-A9A6-9D7FE09972D2}" srcId="{BCC913CB-ACB4-47B1-BEEC-0C679F3417D9}" destId="{C2DA85FA-A30C-4946-9F86-6BCA387C66F2}" srcOrd="4" destOrd="0" parTransId="{4F0BBF4A-9C5F-44B0-A5B5-BDA60C2C8955}" sibTransId="{6B40FB48-CECA-4731-A8C2-22241E057A6B}"/>
    <dgm:cxn modelId="{7C2342A6-7FD8-470B-B6D2-D5645ED7E4E5}" type="presParOf" srcId="{F7EF6F56-9774-4567-885F-DC48F274F1BC}" destId="{14033563-97B0-4CF4-956B-FFE8402524A1}" srcOrd="0" destOrd="0" presId="urn:microsoft.com/office/officeart/2005/8/layout/vList2"/>
    <dgm:cxn modelId="{0AB825EB-B061-4235-8D13-9ABB6F803402}" type="presParOf" srcId="{F7EF6F56-9774-4567-885F-DC48F274F1BC}" destId="{F8849A53-B7A7-4AC1-9591-42E744D312E9}" srcOrd="1" destOrd="0" presId="urn:microsoft.com/office/officeart/2005/8/layout/vList2"/>
    <dgm:cxn modelId="{BE94E250-153E-4CCE-9ED6-CB25BD75C1F8}" type="presParOf" srcId="{F7EF6F56-9774-4567-885F-DC48F274F1BC}" destId="{C979FB86-B33E-409A-BAE6-28544C82C06C}" srcOrd="2" destOrd="0" presId="urn:microsoft.com/office/officeart/2005/8/layout/vList2"/>
    <dgm:cxn modelId="{93F8F078-14E3-4976-9556-6377C88BBB9A}" type="presParOf" srcId="{F7EF6F56-9774-4567-885F-DC48F274F1BC}" destId="{684F71AD-6278-466D-B1DA-11EFB299CBA6}" srcOrd="3" destOrd="0" presId="urn:microsoft.com/office/officeart/2005/8/layout/vList2"/>
    <dgm:cxn modelId="{B99EB8E1-F61C-4E6B-A94B-01A1B31FAEF0}" type="presParOf" srcId="{F7EF6F56-9774-4567-885F-DC48F274F1BC}" destId="{657CDE8F-C44D-40C6-94F5-D15184728578}" srcOrd="4" destOrd="0" presId="urn:microsoft.com/office/officeart/2005/8/layout/vList2"/>
    <dgm:cxn modelId="{150F71E5-AA79-428D-9D15-5062E408511C}" type="presParOf" srcId="{F7EF6F56-9774-4567-885F-DC48F274F1BC}" destId="{86EB7B75-C5B1-4893-93A7-B9BEEDA20863}" srcOrd="5" destOrd="0" presId="urn:microsoft.com/office/officeart/2005/8/layout/vList2"/>
    <dgm:cxn modelId="{417AACCA-523D-451F-8FC2-FC06AD308BE0}" type="presParOf" srcId="{F7EF6F56-9774-4567-885F-DC48F274F1BC}" destId="{C8AA6E7D-1C5D-4EFA-9CA1-9855783A39CA}" srcOrd="6" destOrd="0" presId="urn:microsoft.com/office/officeart/2005/8/layout/vList2"/>
    <dgm:cxn modelId="{2C7E2FF9-D3A2-4B87-B8F8-7C333A974467}" type="presParOf" srcId="{F7EF6F56-9774-4567-885F-DC48F274F1BC}" destId="{ECCE0F86-75DA-4879-84AC-AD480581AC19}" srcOrd="7" destOrd="0" presId="urn:microsoft.com/office/officeart/2005/8/layout/vList2"/>
    <dgm:cxn modelId="{8D7DCC8F-446F-4134-9E02-F7ECBCFCD348}" type="presParOf" srcId="{F7EF6F56-9774-4567-885F-DC48F274F1BC}" destId="{A68D6415-6F08-462C-908B-DC62E5C04977}" srcOrd="8" destOrd="0" presId="urn:microsoft.com/office/officeart/2005/8/layout/vList2"/>
    <dgm:cxn modelId="{5F1EA77B-9AEE-4D5D-A380-B67ABE67CED1}" type="presParOf" srcId="{F7EF6F56-9774-4567-885F-DC48F274F1BC}" destId="{5455EFE2-18D8-467E-98E6-AFBE11370A34}" srcOrd="9" destOrd="0" presId="urn:microsoft.com/office/officeart/2005/8/layout/vList2"/>
    <dgm:cxn modelId="{B3BA7E8C-ED51-438F-8CC0-9DC0D0D698AD}" type="presParOf" srcId="{F7EF6F56-9774-4567-885F-DC48F274F1BC}" destId="{FAAD671F-EFD8-4FBC-94ED-DF2573FAB56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2802D5-1E25-465B-979E-07F56758F3B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64995C1-F529-4ABC-8C3C-26087446FC45}">
      <dgm:prSet/>
      <dgm:spPr/>
      <dgm:t>
        <a:bodyPr/>
        <a:lstStyle/>
        <a:p>
          <a:r>
            <a:rPr lang="en-GB" b="1"/>
            <a:t>SWOT</a:t>
          </a:r>
          <a:endParaRPr lang="en-US"/>
        </a:p>
      </dgm:t>
    </dgm:pt>
    <dgm:pt modelId="{CE79877D-8388-49B6-899E-AB09E146BA5C}" type="parTrans" cxnId="{F6E8D959-7071-4991-B124-707022FFB0F3}">
      <dgm:prSet/>
      <dgm:spPr/>
      <dgm:t>
        <a:bodyPr/>
        <a:lstStyle/>
        <a:p>
          <a:endParaRPr lang="en-US"/>
        </a:p>
      </dgm:t>
    </dgm:pt>
    <dgm:pt modelId="{33185EF9-09B8-41B0-8343-4F7D0CBB2249}" type="sibTrans" cxnId="{F6E8D959-7071-4991-B124-707022FFB0F3}">
      <dgm:prSet/>
      <dgm:spPr/>
      <dgm:t>
        <a:bodyPr/>
        <a:lstStyle/>
        <a:p>
          <a:endParaRPr lang="en-US"/>
        </a:p>
      </dgm:t>
    </dgm:pt>
    <dgm:pt modelId="{D55EF475-95C0-441D-BE67-2B26A98506C1}">
      <dgm:prSet/>
      <dgm:spPr/>
      <dgm:t>
        <a:bodyPr/>
        <a:lstStyle/>
        <a:p>
          <a:r>
            <a:rPr lang="en-GB" b="1"/>
            <a:t>PESTLE</a:t>
          </a:r>
          <a:endParaRPr lang="en-US"/>
        </a:p>
      </dgm:t>
    </dgm:pt>
    <dgm:pt modelId="{635E008B-B3E7-47EE-970B-6B7FC68C7E7A}" type="parTrans" cxnId="{ABE6DEF0-10CC-4F66-95BA-45F34E648765}">
      <dgm:prSet/>
      <dgm:spPr/>
      <dgm:t>
        <a:bodyPr/>
        <a:lstStyle/>
        <a:p>
          <a:endParaRPr lang="en-US"/>
        </a:p>
      </dgm:t>
    </dgm:pt>
    <dgm:pt modelId="{0365BACB-4C38-477B-BA9C-9D989CB51D84}" type="sibTrans" cxnId="{ABE6DEF0-10CC-4F66-95BA-45F34E648765}">
      <dgm:prSet/>
      <dgm:spPr/>
      <dgm:t>
        <a:bodyPr/>
        <a:lstStyle/>
        <a:p>
          <a:endParaRPr lang="en-US"/>
        </a:p>
      </dgm:t>
    </dgm:pt>
    <dgm:pt modelId="{B94C5562-6D9C-4732-8843-5F93B991C757}">
      <dgm:prSet/>
      <dgm:spPr/>
      <dgm:t>
        <a:bodyPr/>
        <a:lstStyle/>
        <a:p>
          <a:r>
            <a:rPr lang="en-GB" b="1"/>
            <a:t>Porters’ 5 Forces</a:t>
          </a:r>
          <a:endParaRPr lang="en-US"/>
        </a:p>
      </dgm:t>
    </dgm:pt>
    <dgm:pt modelId="{7A95E563-98F8-435C-A26D-45CC2E025B6C}" type="parTrans" cxnId="{3F1734DE-359A-4C98-8C1E-05AB267D0C1F}">
      <dgm:prSet/>
      <dgm:spPr/>
      <dgm:t>
        <a:bodyPr/>
        <a:lstStyle/>
        <a:p>
          <a:endParaRPr lang="en-US"/>
        </a:p>
      </dgm:t>
    </dgm:pt>
    <dgm:pt modelId="{038831C1-93B6-4624-B3C7-0D66684D727E}" type="sibTrans" cxnId="{3F1734DE-359A-4C98-8C1E-05AB267D0C1F}">
      <dgm:prSet/>
      <dgm:spPr/>
      <dgm:t>
        <a:bodyPr/>
        <a:lstStyle/>
        <a:p>
          <a:endParaRPr lang="en-US"/>
        </a:p>
      </dgm:t>
    </dgm:pt>
    <dgm:pt modelId="{59D82E29-9D3D-4BEA-87A7-C22FEF6E5E26}" type="pres">
      <dgm:prSet presAssocID="{582802D5-1E25-465B-979E-07F56758F3B6}" presName="hierChild1" presStyleCnt="0">
        <dgm:presLayoutVars>
          <dgm:chPref val="1"/>
          <dgm:dir/>
          <dgm:animOne val="branch"/>
          <dgm:animLvl val="lvl"/>
          <dgm:resizeHandles/>
        </dgm:presLayoutVars>
      </dgm:prSet>
      <dgm:spPr/>
    </dgm:pt>
    <dgm:pt modelId="{FAF286CE-FEBD-412C-9963-09FD07C69260}" type="pres">
      <dgm:prSet presAssocID="{C64995C1-F529-4ABC-8C3C-26087446FC45}" presName="hierRoot1" presStyleCnt="0"/>
      <dgm:spPr/>
    </dgm:pt>
    <dgm:pt modelId="{9327BB0A-6FFA-4E08-81E0-F2EA51A1EAA3}" type="pres">
      <dgm:prSet presAssocID="{C64995C1-F529-4ABC-8C3C-26087446FC45}" presName="composite" presStyleCnt="0"/>
      <dgm:spPr/>
    </dgm:pt>
    <dgm:pt modelId="{CE3811BF-BE42-4BF5-8E71-C32110C46F64}" type="pres">
      <dgm:prSet presAssocID="{C64995C1-F529-4ABC-8C3C-26087446FC45}" presName="background" presStyleLbl="node0" presStyleIdx="0" presStyleCnt="3"/>
      <dgm:spPr/>
    </dgm:pt>
    <dgm:pt modelId="{D02FA65A-FB2C-4141-BB34-6A8BAAD3F0A6}" type="pres">
      <dgm:prSet presAssocID="{C64995C1-F529-4ABC-8C3C-26087446FC45}" presName="text" presStyleLbl="fgAcc0" presStyleIdx="0" presStyleCnt="3">
        <dgm:presLayoutVars>
          <dgm:chPref val="3"/>
        </dgm:presLayoutVars>
      </dgm:prSet>
      <dgm:spPr/>
    </dgm:pt>
    <dgm:pt modelId="{6A94FF6C-5374-4C2E-BF6F-FD49A526C313}" type="pres">
      <dgm:prSet presAssocID="{C64995C1-F529-4ABC-8C3C-26087446FC45}" presName="hierChild2" presStyleCnt="0"/>
      <dgm:spPr/>
    </dgm:pt>
    <dgm:pt modelId="{1FE1B7B4-1838-48B5-A0EE-2258E6F53C7B}" type="pres">
      <dgm:prSet presAssocID="{D55EF475-95C0-441D-BE67-2B26A98506C1}" presName="hierRoot1" presStyleCnt="0"/>
      <dgm:spPr/>
    </dgm:pt>
    <dgm:pt modelId="{35CB33BC-9F45-4C22-8AC8-CBC4DF27823E}" type="pres">
      <dgm:prSet presAssocID="{D55EF475-95C0-441D-BE67-2B26A98506C1}" presName="composite" presStyleCnt="0"/>
      <dgm:spPr/>
    </dgm:pt>
    <dgm:pt modelId="{95DCB743-3C09-44EB-A1BF-3412EAA5B564}" type="pres">
      <dgm:prSet presAssocID="{D55EF475-95C0-441D-BE67-2B26A98506C1}" presName="background" presStyleLbl="node0" presStyleIdx="1" presStyleCnt="3"/>
      <dgm:spPr/>
    </dgm:pt>
    <dgm:pt modelId="{F231463A-9CF8-4958-9C68-BEBFF562AD38}" type="pres">
      <dgm:prSet presAssocID="{D55EF475-95C0-441D-BE67-2B26A98506C1}" presName="text" presStyleLbl="fgAcc0" presStyleIdx="1" presStyleCnt="3">
        <dgm:presLayoutVars>
          <dgm:chPref val="3"/>
        </dgm:presLayoutVars>
      </dgm:prSet>
      <dgm:spPr/>
    </dgm:pt>
    <dgm:pt modelId="{4B5A78A8-F2DC-46CE-9288-457A0CA3F7CE}" type="pres">
      <dgm:prSet presAssocID="{D55EF475-95C0-441D-BE67-2B26A98506C1}" presName="hierChild2" presStyleCnt="0"/>
      <dgm:spPr/>
    </dgm:pt>
    <dgm:pt modelId="{357AAED1-6595-40D8-A8D3-7442921DE801}" type="pres">
      <dgm:prSet presAssocID="{B94C5562-6D9C-4732-8843-5F93B991C757}" presName="hierRoot1" presStyleCnt="0"/>
      <dgm:spPr/>
    </dgm:pt>
    <dgm:pt modelId="{68DEE99F-47C9-4DD2-9900-691297E53CB4}" type="pres">
      <dgm:prSet presAssocID="{B94C5562-6D9C-4732-8843-5F93B991C757}" presName="composite" presStyleCnt="0"/>
      <dgm:spPr/>
    </dgm:pt>
    <dgm:pt modelId="{8322A85F-5ACB-43B5-9F5B-6B746A3A01EB}" type="pres">
      <dgm:prSet presAssocID="{B94C5562-6D9C-4732-8843-5F93B991C757}" presName="background" presStyleLbl="node0" presStyleIdx="2" presStyleCnt="3"/>
      <dgm:spPr/>
    </dgm:pt>
    <dgm:pt modelId="{F0E11B9A-864F-4571-9657-22D47A2081B6}" type="pres">
      <dgm:prSet presAssocID="{B94C5562-6D9C-4732-8843-5F93B991C757}" presName="text" presStyleLbl="fgAcc0" presStyleIdx="2" presStyleCnt="3">
        <dgm:presLayoutVars>
          <dgm:chPref val="3"/>
        </dgm:presLayoutVars>
      </dgm:prSet>
      <dgm:spPr/>
    </dgm:pt>
    <dgm:pt modelId="{F5BC77A7-FC1B-49DD-B1C1-6931FDF3802B}" type="pres">
      <dgm:prSet presAssocID="{B94C5562-6D9C-4732-8843-5F93B991C757}" presName="hierChild2" presStyleCnt="0"/>
      <dgm:spPr/>
    </dgm:pt>
  </dgm:ptLst>
  <dgm:cxnLst>
    <dgm:cxn modelId="{1E49FC01-3CAC-4394-95B0-AF6A06E3F469}" type="presOf" srcId="{582802D5-1E25-465B-979E-07F56758F3B6}" destId="{59D82E29-9D3D-4BEA-87A7-C22FEF6E5E26}" srcOrd="0" destOrd="0" presId="urn:microsoft.com/office/officeart/2005/8/layout/hierarchy1"/>
    <dgm:cxn modelId="{C7BD9C4C-B461-489C-BA77-BA3249AC8715}" type="presOf" srcId="{B94C5562-6D9C-4732-8843-5F93B991C757}" destId="{F0E11B9A-864F-4571-9657-22D47A2081B6}" srcOrd="0" destOrd="0" presId="urn:microsoft.com/office/officeart/2005/8/layout/hierarchy1"/>
    <dgm:cxn modelId="{F6E8D959-7071-4991-B124-707022FFB0F3}" srcId="{582802D5-1E25-465B-979E-07F56758F3B6}" destId="{C64995C1-F529-4ABC-8C3C-26087446FC45}" srcOrd="0" destOrd="0" parTransId="{CE79877D-8388-49B6-899E-AB09E146BA5C}" sibTransId="{33185EF9-09B8-41B0-8343-4F7D0CBB2249}"/>
    <dgm:cxn modelId="{A101A7D9-1C65-40CE-895D-4B3E380089A1}" type="presOf" srcId="{D55EF475-95C0-441D-BE67-2B26A98506C1}" destId="{F231463A-9CF8-4958-9C68-BEBFF562AD38}" srcOrd="0" destOrd="0" presId="urn:microsoft.com/office/officeart/2005/8/layout/hierarchy1"/>
    <dgm:cxn modelId="{3F1734DE-359A-4C98-8C1E-05AB267D0C1F}" srcId="{582802D5-1E25-465B-979E-07F56758F3B6}" destId="{B94C5562-6D9C-4732-8843-5F93B991C757}" srcOrd="2" destOrd="0" parTransId="{7A95E563-98F8-435C-A26D-45CC2E025B6C}" sibTransId="{038831C1-93B6-4624-B3C7-0D66684D727E}"/>
    <dgm:cxn modelId="{ABE6DEF0-10CC-4F66-95BA-45F34E648765}" srcId="{582802D5-1E25-465B-979E-07F56758F3B6}" destId="{D55EF475-95C0-441D-BE67-2B26A98506C1}" srcOrd="1" destOrd="0" parTransId="{635E008B-B3E7-47EE-970B-6B7FC68C7E7A}" sibTransId="{0365BACB-4C38-477B-BA9C-9D989CB51D84}"/>
    <dgm:cxn modelId="{E6B511F8-38AE-470E-A220-71B494DA057B}" type="presOf" srcId="{C64995C1-F529-4ABC-8C3C-26087446FC45}" destId="{D02FA65A-FB2C-4141-BB34-6A8BAAD3F0A6}" srcOrd="0" destOrd="0" presId="urn:microsoft.com/office/officeart/2005/8/layout/hierarchy1"/>
    <dgm:cxn modelId="{191499E0-0121-4FB3-8FF4-E86E2FFFF804}" type="presParOf" srcId="{59D82E29-9D3D-4BEA-87A7-C22FEF6E5E26}" destId="{FAF286CE-FEBD-412C-9963-09FD07C69260}" srcOrd="0" destOrd="0" presId="urn:microsoft.com/office/officeart/2005/8/layout/hierarchy1"/>
    <dgm:cxn modelId="{F4985E85-EAC6-4568-A003-C7F8B6B13BE5}" type="presParOf" srcId="{FAF286CE-FEBD-412C-9963-09FD07C69260}" destId="{9327BB0A-6FFA-4E08-81E0-F2EA51A1EAA3}" srcOrd="0" destOrd="0" presId="urn:microsoft.com/office/officeart/2005/8/layout/hierarchy1"/>
    <dgm:cxn modelId="{AC0306CF-8420-40F4-BC2A-B54183E6DF5C}" type="presParOf" srcId="{9327BB0A-6FFA-4E08-81E0-F2EA51A1EAA3}" destId="{CE3811BF-BE42-4BF5-8E71-C32110C46F64}" srcOrd="0" destOrd="0" presId="urn:microsoft.com/office/officeart/2005/8/layout/hierarchy1"/>
    <dgm:cxn modelId="{E74D477B-21E6-4150-ADD1-BDAC4CCA223A}" type="presParOf" srcId="{9327BB0A-6FFA-4E08-81E0-F2EA51A1EAA3}" destId="{D02FA65A-FB2C-4141-BB34-6A8BAAD3F0A6}" srcOrd="1" destOrd="0" presId="urn:microsoft.com/office/officeart/2005/8/layout/hierarchy1"/>
    <dgm:cxn modelId="{4CC167D8-CF8B-4599-B3DD-8028FB7B457B}" type="presParOf" srcId="{FAF286CE-FEBD-412C-9963-09FD07C69260}" destId="{6A94FF6C-5374-4C2E-BF6F-FD49A526C313}" srcOrd="1" destOrd="0" presId="urn:microsoft.com/office/officeart/2005/8/layout/hierarchy1"/>
    <dgm:cxn modelId="{A392205E-69AC-4A4D-A501-BD5E5B43643B}" type="presParOf" srcId="{59D82E29-9D3D-4BEA-87A7-C22FEF6E5E26}" destId="{1FE1B7B4-1838-48B5-A0EE-2258E6F53C7B}" srcOrd="1" destOrd="0" presId="urn:microsoft.com/office/officeart/2005/8/layout/hierarchy1"/>
    <dgm:cxn modelId="{F09BA3EE-A387-4D07-BB01-B9C2C4795322}" type="presParOf" srcId="{1FE1B7B4-1838-48B5-A0EE-2258E6F53C7B}" destId="{35CB33BC-9F45-4C22-8AC8-CBC4DF27823E}" srcOrd="0" destOrd="0" presId="urn:microsoft.com/office/officeart/2005/8/layout/hierarchy1"/>
    <dgm:cxn modelId="{BA8610AC-BD39-4CFA-88D3-2E2CC6A8024A}" type="presParOf" srcId="{35CB33BC-9F45-4C22-8AC8-CBC4DF27823E}" destId="{95DCB743-3C09-44EB-A1BF-3412EAA5B564}" srcOrd="0" destOrd="0" presId="urn:microsoft.com/office/officeart/2005/8/layout/hierarchy1"/>
    <dgm:cxn modelId="{4315352D-8C16-431C-8744-9DF939EB989F}" type="presParOf" srcId="{35CB33BC-9F45-4C22-8AC8-CBC4DF27823E}" destId="{F231463A-9CF8-4958-9C68-BEBFF562AD38}" srcOrd="1" destOrd="0" presId="urn:microsoft.com/office/officeart/2005/8/layout/hierarchy1"/>
    <dgm:cxn modelId="{50D36635-5B94-466D-9A60-24D42124F549}" type="presParOf" srcId="{1FE1B7B4-1838-48B5-A0EE-2258E6F53C7B}" destId="{4B5A78A8-F2DC-46CE-9288-457A0CA3F7CE}" srcOrd="1" destOrd="0" presId="urn:microsoft.com/office/officeart/2005/8/layout/hierarchy1"/>
    <dgm:cxn modelId="{FBF28D58-A8E0-4AF9-B5A4-F05E864B1D6D}" type="presParOf" srcId="{59D82E29-9D3D-4BEA-87A7-C22FEF6E5E26}" destId="{357AAED1-6595-40D8-A8D3-7442921DE801}" srcOrd="2" destOrd="0" presId="urn:microsoft.com/office/officeart/2005/8/layout/hierarchy1"/>
    <dgm:cxn modelId="{06A8DAA1-D8A2-4F3D-8A5F-AEBC60E0612E}" type="presParOf" srcId="{357AAED1-6595-40D8-A8D3-7442921DE801}" destId="{68DEE99F-47C9-4DD2-9900-691297E53CB4}" srcOrd="0" destOrd="0" presId="urn:microsoft.com/office/officeart/2005/8/layout/hierarchy1"/>
    <dgm:cxn modelId="{522836A1-9717-4377-A82C-1A4D4A4265A3}" type="presParOf" srcId="{68DEE99F-47C9-4DD2-9900-691297E53CB4}" destId="{8322A85F-5ACB-43B5-9F5B-6B746A3A01EB}" srcOrd="0" destOrd="0" presId="urn:microsoft.com/office/officeart/2005/8/layout/hierarchy1"/>
    <dgm:cxn modelId="{86F4D299-11AE-481C-862E-D0744EC987B1}" type="presParOf" srcId="{68DEE99F-47C9-4DD2-9900-691297E53CB4}" destId="{F0E11B9A-864F-4571-9657-22D47A2081B6}" srcOrd="1" destOrd="0" presId="urn:microsoft.com/office/officeart/2005/8/layout/hierarchy1"/>
    <dgm:cxn modelId="{AD1F649E-63E7-40A2-8C5E-32F34699E84B}" type="presParOf" srcId="{357AAED1-6595-40D8-A8D3-7442921DE801}" destId="{F5BC77A7-FC1B-49DD-B1C1-6931FDF3802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42FB56-85FC-498E-A02A-46925AFABAB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2100CC2-8867-4B8A-B787-89B899F4468B}">
      <dgm:prSet/>
      <dgm:spPr/>
      <dgm:t>
        <a:bodyPr/>
        <a:lstStyle/>
        <a:p>
          <a:r>
            <a:rPr lang="en-GB"/>
            <a:t>Divided into groups and allocated a framework</a:t>
          </a:r>
          <a:endParaRPr lang="en-US"/>
        </a:p>
      </dgm:t>
    </dgm:pt>
    <dgm:pt modelId="{14330738-0AB0-4C61-A4CD-317F7DB1B316}" type="parTrans" cxnId="{8009103A-09EF-4A68-9D4F-947710A48CCC}">
      <dgm:prSet/>
      <dgm:spPr/>
      <dgm:t>
        <a:bodyPr/>
        <a:lstStyle/>
        <a:p>
          <a:endParaRPr lang="en-US"/>
        </a:p>
      </dgm:t>
    </dgm:pt>
    <dgm:pt modelId="{B20E3C63-B417-436D-A341-CE43CFC6BDDE}" type="sibTrans" cxnId="{8009103A-09EF-4A68-9D4F-947710A48CCC}">
      <dgm:prSet/>
      <dgm:spPr/>
      <dgm:t>
        <a:bodyPr/>
        <a:lstStyle/>
        <a:p>
          <a:endParaRPr lang="en-US"/>
        </a:p>
      </dgm:t>
    </dgm:pt>
    <dgm:pt modelId="{3FE2C417-E875-40A7-890C-4FC377B27769}">
      <dgm:prSet/>
      <dgm:spPr/>
      <dgm:t>
        <a:bodyPr/>
        <a:lstStyle/>
        <a:p>
          <a:r>
            <a:rPr lang="en-GB"/>
            <a:t>You are required to explain what the framework entails, what it includes, how it is applied.</a:t>
          </a:r>
          <a:endParaRPr lang="en-US"/>
        </a:p>
      </dgm:t>
    </dgm:pt>
    <dgm:pt modelId="{EB538618-8C43-4FF5-976F-F2461997B484}" type="parTrans" cxnId="{C7112599-2209-4F67-B504-C3B789F9571E}">
      <dgm:prSet/>
      <dgm:spPr/>
      <dgm:t>
        <a:bodyPr/>
        <a:lstStyle/>
        <a:p>
          <a:endParaRPr lang="en-US"/>
        </a:p>
      </dgm:t>
    </dgm:pt>
    <dgm:pt modelId="{CBFC96B2-85EE-4D07-882A-41FDD05ED3C4}" type="sibTrans" cxnId="{C7112599-2209-4F67-B504-C3B789F9571E}">
      <dgm:prSet/>
      <dgm:spPr/>
      <dgm:t>
        <a:bodyPr/>
        <a:lstStyle/>
        <a:p>
          <a:endParaRPr lang="en-US"/>
        </a:p>
      </dgm:t>
    </dgm:pt>
    <dgm:pt modelId="{28063DEE-AF67-4DE3-9D46-8A1200B39367}">
      <dgm:prSet/>
      <dgm:spPr/>
      <dgm:t>
        <a:bodyPr/>
        <a:lstStyle/>
        <a:p>
          <a:r>
            <a:rPr lang="en-GB"/>
            <a:t>You are required to discuss any drawbacks that may occur if solely using the allocated framework</a:t>
          </a:r>
          <a:endParaRPr lang="en-US"/>
        </a:p>
      </dgm:t>
    </dgm:pt>
    <dgm:pt modelId="{B322C924-16EC-45F3-B7AE-7669BE790A9D}" type="parTrans" cxnId="{725DB7E3-D808-4A63-9744-11A65345EB6C}">
      <dgm:prSet/>
      <dgm:spPr/>
      <dgm:t>
        <a:bodyPr/>
        <a:lstStyle/>
        <a:p>
          <a:endParaRPr lang="en-US"/>
        </a:p>
      </dgm:t>
    </dgm:pt>
    <dgm:pt modelId="{EC762A9E-6DF4-49E8-AF46-3A87005A12CF}" type="sibTrans" cxnId="{725DB7E3-D808-4A63-9744-11A65345EB6C}">
      <dgm:prSet/>
      <dgm:spPr/>
      <dgm:t>
        <a:bodyPr/>
        <a:lstStyle/>
        <a:p>
          <a:endParaRPr lang="en-US"/>
        </a:p>
      </dgm:t>
    </dgm:pt>
    <dgm:pt modelId="{6347CFF6-C373-49D2-A4C7-27509BE30E0A}">
      <dgm:prSet/>
      <dgm:spPr/>
      <dgm:t>
        <a:bodyPr/>
        <a:lstStyle/>
        <a:p>
          <a:r>
            <a:rPr lang="en-GB"/>
            <a:t>You are required to discuss the benefits of using the allocated framework</a:t>
          </a:r>
          <a:endParaRPr lang="en-US"/>
        </a:p>
      </dgm:t>
    </dgm:pt>
    <dgm:pt modelId="{14E75C7D-37C1-428C-9ABB-DA52EFA9B4F1}" type="parTrans" cxnId="{50040490-8E11-43D6-A272-B6B662ADF16E}">
      <dgm:prSet/>
      <dgm:spPr/>
      <dgm:t>
        <a:bodyPr/>
        <a:lstStyle/>
        <a:p>
          <a:endParaRPr lang="en-US"/>
        </a:p>
      </dgm:t>
    </dgm:pt>
    <dgm:pt modelId="{75F7BD80-4D9A-4A8C-892D-172793946476}" type="sibTrans" cxnId="{50040490-8E11-43D6-A272-B6B662ADF16E}">
      <dgm:prSet/>
      <dgm:spPr/>
      <dgm:t>
        <a:bodyPr/>
        <a:lstStyle/>
        <a:p>
          <a:endParaRPr lang="en-US"/>
        </a:p>
      </dgm:t>
    </dgm:pt>
    <dgm:pt modelId="{25BE1843-7641-4950-9343-51D316B26B2E}">
      <dgm:prSet/>
      <dgm:spPr/>
      <dgm:t>
        <a:bodyPr/>
        <a:lstStyle/>
        <a:p>
          <a:r>
            <a:rPr lang="en-GB"/>
            <a:t>You are required to create a PowerPoint for presentation, maximum 3 slides</a:t>
          </a:r>
          <a:endParaRPr lang="en-US"/>
        </a:p>
      </dgm:t>
    </dgm:pt>
    <dgm:pt modelId="{48F1B52D-67EA-40B2-9366-6DC43484B7F3}" type="parTrans" cxnId="{B48B56C9-46E5-474F-BA39-FB44009F2212}">
      <dgm:prSet/>
      <dgm:spPr/>
      <dgm:t>
        <a:bodyPr/>
        <a:lstStyle/>
        <a:p>
          <a:endParaRPr lang="en-US"/>
        </a:p>
      </dgm:t>
    </dgm:pt>
    <dgm:pt modelId="{3EA27A14-169C-4146-84DD-5E7D197FC4D6}" type="sibTrans" cxnId="{B48B56C9-46E5-474F-BA39-FB44009F2212}">
      <dgm:prSet/>
      <dgm:spPr/>
      <dgm:t>
        <a:bodyPr/>
        <a:lstStyle/>
        <a:p>
          <a:endParaRPr lang="en-US"/>
        </a:p>
      </dgm:t>
    </dgm:pt>
    <dgm:pt modelId="{C81F99FB-C7B2-411F-951E-2A37A641AE6E}">
      <dgm:prSet/>
      <dgm:spPr/>
      <dgm:t>
        <a:bodyPr/>
        <a:lstStyle/>
        <a:p>
          <a:r>
            <a:rPr lang="en-GB"/>
            <a:t>When complete email the slides to your lecturer ahead of presenting – L.knight@uwtsd.ac.uk</a:t>
          </a:r>
          <a:endParaRPr lang="en-US"/>
        </a:p>
      </dgm:t>
    </dgm:pt>
    <dgm:pt modelId="{B263AA62-BBD4-4DD7-ADC9-608CD20A075E}" type="parTrans" cxnId="{C2D23078-19D5-47A0-84F2-DBCC55D02C3B}">
      <dgm:prSet/>
      <dgm:spPr/>
      <dgm:t>
        <a:bodyPr/>
        <a:lstStyle/>
        <a:p>
          <a:endParaRPr lang="en-US"/>
        </a:p>
      </dgm:t>
    </dgm:pt>
    <dgm:pt modelId="{D4D8436A-661F-4414-9034-D4C6C91F9027}" type="sibTrans" cxnId="{C2D23078-19D5-47A0-84F2-DBCC55D02C3B}">
      <dgm:prSet/>
      <dgm:spPr/>
      <dgm:t>
        <a:bodyPr/>
        <a:lstStyle/>
        <a:p>
          <a:endParaRPr lang="en-US"/>
        </a:p>
      </dgm:t>
    </dgm:pt>
    <dgm:pt modelId="{670EF719-10DD-41E3-9120-1C55D3CFBA87}" type="pres">
      <dgm:prSet presAssocID="{2542FB56-85FC-498E-A02A-46925AFABAB3}" presName="vert0" presStyleCnt="0">
        <dgm:presLayoutVars>
          <dgm:dir/>
          <dgm:animOne val="branch"/>
          <dgm:animLvl val="lvl"/>
        </dgm:presLayoutVars>
      </dgm:prSet>
      <dgm:spPr/>
    </dgm:pt>
    <dgm:pt modelId="{8F45B4BE-38AE-4614-835A-6E43A2641445}" type="pres">
      <dgm:prSet presAssocID="{02100CC2-8867-4B8A-B787-89B899F4468B}" presName="thickLine" presStyleLbl="alignNode1" presStyleIdx="0" presStyleCnt="6"/>
      <dgm:spPr/>
    </dgm:pt>
    <dgm:pt modelId="{26C429E1-0D65-4607-9690-388DE7D85A5B}" type="pres">
      <dgm:prSet presAssocID="{02100CC2-8867-4B8A-B787-89B899F4468B}" presName="horz1" presStyleCnt="0"/>
      <dgm:spPr/>
    </dgm:pt>
    <dgm:pt modelId="{129FF431-9DB9-481B-A814-03705EDD18F2}" type="pres">
      <dgm:prSet presAssocID="{02100CC2-8867-4B8A-B787-89B899F4468B}" presName="tx1" presStyleLbl="revTx" presStyleIdx="0" presStyleCnt="6"/>
      <dgm:spPr/>
    </dgm:pt>
    <dgm:pt modelId="{4CB2D75B-3908-4F3E-94C9-ADDDED062FB2}" type="pres">
      <dgm:prSet presAssocID="{02100CC2-8867-4B8A-B787-89B899F4468B}" presName="vert1" presStyleCnt="0"/>
      <dgm:spPr/>
    </dgm:pt>
    <dgm:pt modelId="{DC8EE1F7-9ED3-4B4F-8D03-8A272CA43C7F}" type="pres">
      <dgm:prSet presAssocID="{3FE2C417-E875-40A7-890C-4FC377B27769}" presName="thickLine" presStyleLbl="alignNode1" presStyleIdx="1" presStyleCnt="6"/>
      <dgm:spPr/>
    </dgm:pt>
    <dgm:pt modelId="{2C2294BD-873D-4D53-86FE-134096286AD5}" type="pres">
      <dgm:prSet presAssocID="{3FE2C417-E875-40A7-890C-4FC377B27769}" presName="horz1" presStyleCnt="0"/>
      <dgm:spPr/>
    </dgm:pt>
    <dgm:pt modelId="{BC406D25-7FE2-400C-8F34-FCE4030A1C78}" type="pres">
      <dgm:prSet presAssocID="{3FE2C417-E875-40A7-890C-4FC377B27769}" presName="tx1" presStyleLbl="revTx" presStyleIdx="1" presStyleCnt="6"/>
      <dgm:spPr/>
    </dgm:pt>
    <dgm:pt modelId="{ED60D862-F390-4F98-AD2B-3FBD87A9626A}" type="pres">
      <dgm:prSet presAssocID="{3FE2C417-E875-40A7-890C-4FC377B27769}" presName="vert1" presStyleCnt="0"/>
      <dgm:spPr/>
    </dgm:pt>
    <dgm:pt modelId="{DACF652A-CBB5-4C0A-A495-5B8ABC137ED7}" type="pres">
      <dgm:prSet presAssocID="{28063DEE-AF67-4DE3-9D46-8A1200B39367}" presName="thickLine" presStyleLbl="alignNode1" presStyleIdx="2" presStyleCnt="6"/>
      <dgm:spPr/>
    </dgm:pt>
    <dgm:pt modelId="{A2F4F2C2-9E4B-4168-9202-06E116CEACCE}" type="pres">
      <dgm:prSet presAssocID="{28063DEE-AF67-4DE3-9D46-8A1200B39367}" presName="horz1" presStyleCnt="0"/>
      <dgm:spPr/>
    </dgm:pt>
    <dgm:pt modelId="{E462CB60-9EBF-4CAB-B975-084556CEECF7}" type="pres">
      <dgm:prSet presAssocID="{28063DEE-AF67-4DE3-9D46-8A1200B39367}" presName="tx1" presStyleLbl="revTx" presStyleIdx="2" presStyleCnt="6"/>
      <dgm:spPr/>
    </dgm:pt>
    <dgm:pt modelId="{9D16135D-C3E7-45A5-A8D8-DD0FAFE2C145}" type="pres">
      <dgm:prSet presAssocID="{28063DEE-AF67-4DE3-9D46-8A1200B39367}" presName="vert1" presStyleCnt="0"/>
      <dgm:spPr/>
    </dgm:pt>
    <dgm:pt modelId="{FD4A1CDC-B424-4595-AC95-63A4C7133167}" type="pres">
      <dgm:prSet presAssocID="{6347CFF6-C373-49D2-A4C7-27509BE30E0A}" presName="thickLine" presStyleLbl="alignNode1" presStyleIdx="3" presStyleCnt="6"/>
      <dgm:spPr/>
    </dgm:pt>
    <dgm:pt modelId="{75957116-D7BF-48F5-BF98-CCC614F24A77}" type="pres">
      <dgm:prSet presAssocID="{6347CFF6-C373-49D2-A4C7-27509BE30E0A}" presName="horz1" presStyleCnt="0"/>
      <dgm:spPr/>
    </dgm:pt>
    <dgm:pt modelId="{9C82DEDB-89CB-47F6-BBD4-711AAAD56FA5}" type="pres">
      <dgm:prSet presAssocID="{6347CFF6-C373-49D2-A4C7-27509BE30E0A}" presName="tx1" presStyleLbl="revTx" presStyleIdx="3" presStyleCnt="6"/>
      <dgm:spPr/>
    </dgm:pt>
    <dgm:pt modelId="{3BDC489B-D2F4-46E9-A39B-0327D97CB9A2}" type="pres">
      <dgm:prSet presAssocID="{6347CFF6-C373-49D2-A4C7-27509BE30E0A}" presName="vert1" presStyleCnt="0"/>
      <dgm:spPr/>
    </dgm:pt>
    <dgm:pt modelId="{CE81FFD8-27C6-4B1F-BEBB-314B2FDB4D1C}" type="pres">
      <dgm:prSet presAssocID="{25BE1843-7641-4950-9343-51D316B26B2E}" presName="thickLine" presStyleLbl="alignNode1" presStyleIdx="4" presStyleCnt="6"/>
      <dgm:spPr/>
    </dgm:pt>
    <dgm:pt modelId="{6395C6FB-1572-44A7-908A-4E63C22BA2CD}" type="pres">
      <dgm:prSet presAssocID="{25BE1843-7641-4950-9343-51D316B26B2E}" presName="horz1" presStyleCnt="0"/>
      <dgm:spPr/>
    </dgm:pt>
    <dgm:pt modelId="{8B1E0499-3CB7-48BB-988E-43759FF88974}" type="pres">
      <dgm:prSet presAssocID="{25BE1843-7641-4950-9343-51D316B26B2E}" presName="tx1" presStyleLbl="revTx" presStyleIdx="4" presStyleCnt="6"/>
      <dgm:spPr/>
    </dgm:pt>
    <dgm:pt modelId="{24105486-435E-4392-9C49-19071A3A54F3}" type="pres">
      <dgm:prSet presAssocID="{25BE1843-7641-4950-9343-51D316B26B2E}" presName="vert1" presStyleCnt="0"/>
      <dgm:spPr/>
    </dgm:pt>
    <dgm:pt modelId="{559181B4-4368-4B13-8DA1-A468CFB4C25F}" type="pres">
      <dgm:prSet presAssocID="{C81F99FB-C7B2-411F-951E-2A37A641AE6E}" presName="thickLine" presStyleLbl="alignNode1" presStyleIdx="5" presStyleCnt="6"/>
      <dgm:spPr/>
    </dgm:pt>
    <dgm:pt modelId="{D591006E-7475-4DAE-9379-2D78F4D55E96}" type="pres">
      <dgm:prSet presAssocID="{C81F99FB-C7B2-411F-951E-2A37A641AE6E}" presName="horz1" presStyleCnt="0"/>
      <dgm:spPr/>
    </dgm:pt>
    <dgm:pt modelId="{54110B65-AE76-4176-A8C5-4986D8464345}" type="pres">
      <dgm:prSet presAssocID="{C81F99FB-C7B2-411F-951E-2A37A641AE6E}" presName="tx1" presStyleLbl="revTx" presStyleIdx="5" presStyleCnt="6"/>
      <dgm:spPr/>
    </dgm:pt>
    <dgm:pt modelId="{98FAED99-747C-4249-B608-65EE2D146DC1}" type="pres">
      <dgm:prSet presAssocID="{C81F99FB-C7B2-411F-951E-2A37A641AE6E}" presName="vert1" presStyleCnt="0"/>
      <dgm:spPr/>
    </dgm:pt>
  </dgm:ptLst>
  <dgm:cxnLst>
    <dgm:cxn modelId="{27B41101-5894-4189-BFF5-53CCF3E74D11}" type="presOf" srcId="{C81F99FB-C7B2-411F-951E-2A37A641AE6E}" destId="{54110B65-AE76-4176-A8C5-4986D8464345}" srcOrd="0" destOrd="0" presId="urn:microsoft.com/office/officeart/2008/layout/LinedList"/>
    <dgm:cxn modelId="{23A2A72C-2E3D-44BB-A07B-7BC4494B910E}" type="presOf" srcId="{6347CFF6-C373-49D2-A4C7-27509BE30E0A}" destId="{9C82DEDB-89CB-47F6-BBD4-711AAAD56FA5}" srcOrd="0" destOrd="0" presId="urn:microsoft.com/office/officeart/2008/layout/LinedList"/>
    <dgm:cxn modelId="{8009103A-09EF-4A68-9D4F-947710A48CCC}" srcId="{2542FB56-85FC-498E-A02A-46925AFABAB3}" destId="{02100CC2-8867-4B8A-B787-89B899F4468B}" srcOrd="0" destOrd="0" parTransId="{14330738-0AB0-4C61-A4CD-317F7DB1B316}" sibTransId="{B20E3C63-B417-436D-A341-CE43CFC6BDDE}"/>
    <dgm:cxn modelId="{C2D23078-19D5-47A0-84F2-DBCC55D02C3B}" srcId="{2542FB56-85FC-498E-A02A-46925AFABAB3}" destId="{C81F99FB-C7B2-411F-951E-2A37A641AE6E}" srcOrd="5" destOrd="0" parTransId="{B263AA62-BBD4-4DD7-ADC9-608CD20A075E}" sibTransId="{D4D8436A-661F-4414-9034-D4C6C91F9027}"/>
    <dgm:cxn modelId="{50040490-8E11-43D6-A272-B6B662ADF16E}" srcId="{2542FB56-85FC-498E-A02A-46925AFABAB3}" destId="{6347CFF6-C373-49D2-A4C7-27509BE30E0A}" srcOrd="3" destOrd="0" parTransId="{14E75C7D-37C1-428C-9ABB-DA52EFA9B4F1}" sibTransId="{75F7BD80-4D9A-4A8C-892D-172793946476}"/>
    <dgm:cxn modelId="{C7112599-2209-4F67-B504-C3B789F9571E}" srcId="{2542FB56-85FC-498E-A02A-46925AFABAB3}" destId="{3FE2C417-E875-40A7-890C-4FC377B27769}" srcOrd="1" destOrd="0" parTransId="{EB538618-8C43-4FF5-976F-F2461997B484}" sibTransId="{CBFC96B2-85EE-4D07-882A-41FDD05ED3C4}"/>
    <dgm:cxn modelId="{BEAB7AA5-A342-4D00-8DD9-B0F00414A363}" type="presOf" srcId="{28063DEE-AF67-4DE3-9D46-8A1200B39367}" destId="{E462CB60-9EBF-4CAB-B975-084556CEECF7}" srcOrd="0" destOrd="0" presId="urn:microsoft.com/office/officeart/2008/layout/LinedList"/>
    <dgm:cxn modelId="{5472C0B0-C940-4BB8-8712-C3AECDDD0603}" type="presOf" srcId="{02100CC2-8867-4B8A-B787-89B899F4468B}" destId="{129FF431-9DB9-481B-A814-03705EDD18F2}" srcOrd="0" destOrd="0" presId="urn:microsoft.com/office/officeart/2008/layout/LinedList"/>
    <dgm:cxn modelId="{B48B56C9-46E5-474F-BA39-FB44009F2212}" srcId="{2542FB56-85FC-498E-A02A-46925AFABAB3}" destId="{25BE1843-7641-4950-9343-51D316B26B2E}" srcOrd="4" destOrd="0" parTransId="{48F1B52D-67EA-40B2-9366-6DC43484B7F3}" sibTransId="{3EA27A14-169C-4146-84DD-5E7D197FC4D6}"/>
    <dgm:cxn modelId="{D34F75DA-1914-44FB-92D1-A4AF3EF3DE4B}" type="presOf" srcId="{3FE2C417-E875-40A7-890C-4FC377B27769}" destId="{BC406D25-7FE2-400C-8F34-FCE4030A1C78}" srcOrd="0" destOrd="0" presId="urn:microsoft.com/office/officeart/2008/layout/LinedList"/>
    <dgm:cxn modelId="{725DB7E3-D808-4A63-9744-11A65345EB6C}" srcId="{2542FB56-85FC-498E-A02A-46925AFABAB3}" destId="{28063DEE-AF67-4DE3-9D46-8A1200B39367}" srcOrd="2" destOrd="0" parTransId="{B322C924-16EC-45F3-B7AE-7669BE790A9D}" sibTransId="{EC762A9E-6DF4-49E8-AF46-3A87005A12CF}"/>
    <dgm:cxn modelId="{3D8001FA-20C3-40E4-80D9-69B039640D80}" type="presOf" srcId="{25BE1843-7641-4950-9343-51D316B26B2E}" destId="{8B1E0499-3CB7-48BB-988E-43759FF88974}" srcOrd="0" destOrd="0" presId="urn:microsoft.com/office/officeart/2008/layout/LinedList"/>
    <dgm:cxn modelId="{66627CFA-E2BE-4FCA-A404-FD5A9436995F}" type="presOf" srcId="{2542FB56-85FC-498E-A02A-46925AFABAB3}" destId="{670EF719-10DD-41E3-9120-1C55D3CFBA87}" srcOrd="0" destOrd="0" presId="urn:microsoft.com/office/officeart/2008/layout/LinedList"/>
    <dgm:cxn modelId="{61EE9A40-FAF1-40E8-9F49-F5981EF55EB9}" type="presParOf" srcId="{670EF719-10DD-41E3-9120-1C55D3CFBA87}" destId="{8F45B4BE-38AE-4614-835A-6E43A2641445}" srcOrd="0" destOrd="0" presId="urn:microsoft.com/office/officeart/2008/layout/LinedList"/>
    <dgm:cxn modelId="{BEA7B0AB-1FD2-4DDD-8AD4-1ECF9EC557F0}" type="presParOf" srcId="{670EF719-10DD-41E3-9120-1C55D3CFBA87}" destId="{26C429E1-0D65-4607-9690-388DE7D85A5B}" srcOrd="1" destOrd="0" presId="urn:microsoft.com/office/officeart/2008/layout/LinedList"/>
    <dgm:cxn modelId="{47F1F2D7-909C-4962-A526-F35F35159DE5}" type="presParOf" srcId="{26C429E1-0D65-4607-9690-388DE7D85A5B}" destId="{129FF431-9DB9-481B-A814-03705EDD18F2}" srcOrd="0" destOrd="0" presId="urn:microsoft.com/office/officeart/2008/layout/LinedList"/>
    <dgm:cxn modelId="{7544D279-3A9F-4F8C-8201-BDFE7F2E0EE6}" type="presParOf" srcId="{26C429E1-0D65-4607-9690-388DE7D85A5B}" destId="{4CB2D75B-3908-4F3E-94C9-ADDDED062FB2}" srcOrd="1" destOrd="0" presId="urn:microsoft.com/office/officeart/2008/layout/LinedList"/>
    <dgm:cxn modelId="{1E0281B7-019C-428B-971F-4CD91C2FF2E1}" type="presParOf" srcId="{670EF719-10DD-41E3-9120-1C55D3CFBA87}" destId="{DC8EE1F7-9ED3-4B4F-8D03-8A272CA43C7F}" srcOrd="2" destOrd="0" presId="urn:microsoft.com/office/officeart/2008/layout/LinedList"/>
    <dgm:cxn modelId="{9769A4E4-818B-4AA0-A9EC-4568658635FB}" type="presParOf" srcId="{670EF719-10DD-41E3-9120-1C55D3CFBA87}" destId="{2C2294BD-873D-4D53-86FE-134096286AD5}" srcOrd="3" destOrd="0" presId="urn:microsoft.com/office/officeart/2008/layout/LinedList"/>
    <dgm:cxn modelId="{304A1140-1263-4240-B606-D1FC54DE6D0C}" type="presParOf" srcId="{2C2294BD-873D-4D53-86FE-134096286AD5}" destId="{BC406D25-7FE2-400C-8F34-FCE4030A1C78}" srcOrd="0" destOrd="0" presId="urn:microsoft.com/office/officeart/2008/layout/LinedList"/>
    <dgm:cxn modelId="{C483BFD0-1CE1-43DD-BE10-DD56B8CC52CC}" type="presParOf" srcId="{2C2294BD-873D-4D53-86FE-134096286AD5}" destId="{ED60D862-F390-4F98-AD2B-3FBD87A9626A}" srcOrd="1" destOrd="0" presId="urn:microsoft.com/office/officeart/2008/layout/LinedList"/>
    <dgm:cxn modelId="{784CD055-AA49-47BF-BCF7-36C6683FF22C}" type="presParOf" srcId="{670EF719-10DD-41E3-9120-1C55D3CFBA87}" destId="{DACF652A-CBB5-4C0A-A495-5B8ABC137ED7}" srcOrd="4" destOrd="0" presId="urn:microsoft.com/office/officeart/2008/layout/LinedList"/>
    <dgm:cxn modelId="{501EC6D3-B3FB-4142-8544-360FC590D99D}" type="presParOf" srcId="{670EF719-10DD-41E3-9120-1C55D3CFBA87}" destId="{A2F4F2C2-9E4B-4168-9202-06E116CEACCE}" srcOrd="5" destOrd="0" presId="urn:microsoft.com/office/officeart/2008/layout/LinedList"/>
    <dgm:cxn modelId="{C49EC631-9AA4-4A47-AC2F-F8A2FDAF0131}" type="presParOf" srcId="{A2F4F2C2-9E4B-4168-9202-06E116CEACCE}" destId="{E462CB60-9EBF-4CAB-B975-084556CEECF7}" srcOrd="0" destOrd="0" presId="urn:microsoft.com/office/officeart/2008/layout/LinedList"/>
    <dgm:cxn modelId="{1CA78B77-FEF1-48E5-9EC5-B685B193D133}" type="presParOf" srcId="{A2F4F2C2-9E4B-4168-9202-06E116CEACCE}" destId="{9D16135D-C3E7-45A5-A8D8-DD0FAFE2C145}" srcOrd="1" destOrd="0" presId="urn:microsoft.com/office/officeart/2008/layout/LinedList"/>
    <dgm:cxn modelId="{141602CF-924E-4E77-A985-D63FD038F2D7}" type="presParOf" srcId="{670EF719-10DD-41E3-9120-1C55D3CFBA87}" destId="{FD4A1CDC-B424-4595-AC95-63A4C7133167}" srcOrd="6" destOrd="0" presId="urn:microsoft.com/office/officeart/2008/layout/LinedList"/>
    <dgm:cxn modelId="{69DD2FB7-386F-47D1-AA46-AA796A8B30B6}" type="presParOf" srcId="{670EF719-10DD-41E3-9120-1C55D3CFBA87}" destId="{75957116-D7BF-48F5-BF98-CCC614F24A77}" srcOrd="7" destOrd="0" presId="urn:microsoft.com/office/officeart/2008/layout/LinedList"/>
    <dgm:cxn modelId="{59A3A09B-7EC4-4E21-A8EE-6F8BBF8CE8D8}" type="presParOf" srcId="{75957116-D7BF-48F5-BF98-CCC614F24A77}" destId="{9C82DEDB-89CB-47F6-BBD4-711AAAD56FA5}" srcOrd="0" destOrd="0" presId="urn:microsoft.com/office/officeart/2008/layout/LinedList"/>
    <dgm:cxn modelId="{23B9A62E-5F3B-454D-ABD6-6EF9F7A6B785}" type="presParOf" srcId="{75957116-D7BF-48F5-BF98-CCC614F24A77}" destId="{3BDC489B-D2F4-46E9-A39B-0327D97CB9A2}" srcOrd="1" destOrd="0" presId="urn:microsoft.com/office/officeart/2008/layout/LinedList"/>
    <dgm:cxn modelId="{091D1E96-3476-4EAA-8C13-A3DF93CB83D9}" type="presParOf" srcId="{670EF719-10DD-41E3-9120-1C55D3CFBA87}" destId="{CE81FFD8-27C6-4B1F-BEBB-314B2FDB4D1C}" srcOrd="8" destOrd="0" presId="urn:microsoft.com/office/officeart/2008/layout/LinedList"/>
    <dgm:cxn modelId="{C24F34E9-1F2B-48EA-B53D-700B5871CBC3}" type="presParOf" srcId="{670EF719-10DD-41E3-9120-1C55D3CFBA87}" destId="{6395C6FB-1572-44A7-908A-4E63C22BA2CD}" srcOrd="9" destOrd="0" presId="urn:microsoft.com/office/officeart/2008/layout/LinedList"/>
    <dgm:cxn modelId="{AF588EBA-1A94-413C-9DE7-FD0F40C8BE22}" type="presParOf" srcId="{6395C6FB-1572-44A7-908A-4E63C22BA2CD}" destId="{8B1E0499-3CB7-48BB-988E-43759FF88974}" srcOrd="0" destOrd="0" presId="urn:microsoft.com/office/officeart/2008/layout/LinedList"/>
    <dgm:cxn modelId="{BE8E3AA8-1B65-46AF-84DF-17C615039F74}" type="presParOf" srcId="{6395C6FB-1572-44A7-908A-4E63C22BA2CD}" destId="{24105486-435E-4392-9C49-19071A3A54F3}" srcOrd="1" destOrd="0" presId="urn:microsoft.com/office/officeart/2008/layout/LinedList"/>
    <dgm:cxn modelId="{A1595696-3123-4F19-B461-3CD9C8DA55E2}" type="presParOf" srcId="{670EF719-10DD-41E3-9120-1C55D3CFBA87}" destId="{559181B4-4368-4B13-8DA1-A468CFB4C25F}" srcOrd="10" destOrd="0" presId="urn:microsoft.com/office/officeart/2008/layout/LinedList"/>
    <dgm:cxn modelId="{6F5CB090-7501-415D-91DE-AE608CE213E7}" type="presParOf" srcId="{670EF719-10DD-41E3-9120-1C55D3CFBA87}" destId="{D591006E-7475-4DAE-9379-2D78F4D55E96}" srcOrd="11" destOrd="0" presId="urn:microsoft.com/office/officeart/2008/layout/LinedList"/>
    <dgm:cxn modelId="{3872C065-9913-4BA8-8E23-54105FB59F49}" type="presParOf" srcId="{D591006E-7475-4DAE-9379-2D78F4D55E96}" destId="{54110B65-AE76-4176-A8C5-4986D8464345}" srcOrd="0" destOrd="0" presId="urn:microsoft.com/office/officeart/2008/layout/LinedList"/>
    <dgm:cxn modelId="{27142626-02B5-4190-9E50-0D79BA356E88}" type="presParOf" srcId="{D591006E-7475-4DAE-9379-2D78F4D55E96}" destId="{98FAED99-747C-4249-B608-65EE2D146D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106F4F-39B3-40FE-910E-389013FD86F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B803D9A-B3C0-4FA1-AA14-0DFD7CDECB9F}">
      <dgm:prSet/>
      <dgm:spPr/>
      <dgm:t>
        <a:bodyPr/>
        <a:lstStyle/>
        <a:p>
          <a:r>
            <a:rPr lang="en-GB"/>
            <a:t>Group A – BCG Matrix</a:t>
          </a:r>
          <a:endParaRPr lang="en-US"/>
        </a:p>
      </dgm:t>
    </dgm:pt>
    <dgm:pt modelId="{2BD10D3F-0564-464B-B09E-294DF37AB5BF}" type="parTrans" cxnId="{08C57D38-67B5-48D5-AA40-F32029D51545}">
      <dgm:prSet/>
      <dgm:spPr/>
      <dgm:t>
        <a:bodyPr/>
        <a:lstStyle/>
        <a:p>
          <a:endParaRPr lang="en-US"/>
        </a:p>
      </dgm:t>
    </dgm:pt>
    <dgm:pt modelId="{C6C28EA4-5D49-44C3-9345-3A8DD73B358A}" type="sibTrans" cxnId="{08C57D38-67B5-48D5-AA40-F32029D51545}">
      <dgm:prSet/>
      <dgm:spPr/>
      <dgm:t>
        <a:bodyPr/>
        <a:lstStyle/>
        <a:p>
          <a:endParaRPr lang="en-US"/>
        </a:p>
      </dgm:t>
    </dgm:pt>
    <dgm:pt modelId="{BDC28411-8933-44B7-9C72-990C9D9CC24D}">
      <dgm:prSet/>
      <dgm:spPr/>
      <dgm:t>
        <a:bodyPr/>
        <a:lstStyle/>
        <a:p>
          <a:r>
            <a:rPr lang="en-GB" dirty="0"/>
            <a:t>Group B – PESTLE</a:t>
          </a:r>
        </a:p>
      </dgm:t>
    </dgm:pt>
    <dgm:pt modelId="{0719B9B3-FCE8-4C8F-B6E2-C82570E6867D}" type="parTrans" cxnId="{ED0452A6-A650-45D9-AF41-A7DBA91444BD}">
      <dgm:prSet/>
      <dgm:spPr/>
      <dgm:t>
        <a:bodyPr/>
        <a:lstStyle/>
        <a:p>
          <a:endParaRPr lang="en-US"/>
        </a:p>
      </dgm:t>
    </dgm:pt>
    <dgm:pt modelId="{1EF53189-4F4F-4666-98F1-3A9F8492E0D1}" type="sibTrans" cxnId="{ED0452A6-A650-45D9-AF41-A7DBA91444BD}">
      <dgm:prSet/>
      <dgm:spPr/>
      <dgm:t>
        <a:bodyPr/>
        <a:lstStyle/>
        <a:p>
          <a:endParaRPr lang="en-US"/>
        </a:p>
      </dgm:t>
    </dgm:pt>
    <dgm:pt modelId="{911DB5DB-31DA-4645-A3C6-B97CE7F115CB}" type="pres">
      <dgm:prSet presAssocID="{25106F4F-39B3-40FE-910E-389013FD86FD}" presName="hierChild1" presStyleCnt="0">
        <dgm:presLayoutVars>
          <dgm:chPref val="1"/>
          <dgm:dir/>
          <dgm:animOne val="branch"/>
          <dgm:animLvl val="lvl"/>
          <dgm:resizeHandles/>
        </dgm:presLayoutVars>
      </dgm:prSet>
      <dgm:spPr/>
    </dgm:pt>
    <dgm:pt modelId="{7FA3490A-D1EF-4682-81D7-2BEAB777935D}" type="pres">
      <dgm:prSet presAssocID="{5B803D9A-B3C0-4FA1-AA14-0DFD7CDECB9F}" presName="hierRoot1" presStyleCnt="0"/>
      <dgm:spPr/>
    </dgm:pt>
    <dgm:pt modelId="{A5D907CC-D5B2-4DB3-A764-EB2CD3C70761}" type="pres">
      <dgm:prSet presAssocID="{5B803D9A-B3C0-4FA1-AA14-0DFD7CDECB9F}" presName="composite" presStyleCnt="0"/>
      <dgm:spPr/>
    </dgm:pt>
    <dgm:pt modelId="{592F1C16-4D41-41A2-A272-7D90DB095B24}" type="pres">
      <dgm:prSet presAssocID="{5B803D9A-B3C0-4FA1-AA14-0DFD7CDECB9F}" presName="background" presStyleLbl="node0" presStyleIdx="0" presStyleCnt="2"/>
      <dgm:spPr/>
    </dgm:pt>
    <dgm:pt modelId="{897958AA-5CE2-43D1-BA59-702098360FCB}" type="pres">
      <dgm:prSet presAssocID="{5B803D9A-B3C0-4FA1-AA14-0DFD7CDECB9F}" presName="text" presStyleLbl="fgAcc0" presStyleIdx="0" presStyleCnt="2">
        <dgm:presLayoutVars>
          <dgm:chPref val="3"/>
        </dgm:presLayoutVars>
      </dgm:prSet>
      <dgm:spPr/>
    </dgm:pt>
    <dgm:pt modelId="{296CD696-271A-4270-8D65-3DA748FAB29D}" type="pres">
      <dgm:prSet presAssocID="{5B803D9A-B3C0-4FA1-AA14-0DFD7CDECB9F}" presName="hierChild2" presStyleCnt="0"/>
      <dgm:spPr/>
    </dgm:pt>
    <dgm:pt modelId="{98C97EFF-ADEC-4DFE-9826-77AEA40A20B1}" type="pres">
      <dgm:prSet presAssocID="{BDC28411-8933-44B7-9C72-990C9D9CC24D}" presName="hierRoot1" presStyleCnt="0"/>
      <dgm:spPr/>
    </dgm:pt>
    <dgm:pt modelId="{9FD08126-4271-4CCF-8F6D-E194C563A589}" type="pres">
      <dgm:prSet presAssocID="{BDC28411-8933-44B7-9C72-990C9D9CC24D}" presName="composite" presStyleCnt="0"/>
      <dgm:spPr/>
    </dgm:pt>
    <dgm:pt modelId="{ADB35D7C-F4B0-4543-9F20-07012ED875D5}" type="pres">
      <dgm:prSet presAssocID="{BDC28411-8933-44B7-9C72-990C9D9CC24D}" presName="background" presStyleLbl="node0" presStyleIdx="1" presStyleCnt="2"/>
      <dgm:spPr/>
    </dgm:pt>
    <dgm:pt modelId="{BA56578B-89B9-4A02-825D-1EEA54AA7037}" type="pres">
      <dgm:prSet presAssocID="{BDC28411-8933-44B7-9C72-990C9D9CC24D}" presName="text" presStyleLbl="fgAcc0" presStyleIdx="1" presStyleCnt="2">
        <dgm:presLayoutVars>
          <dgm:chPref val="3"/>
        </dgm:presLayoutVars>
      </dgm:prSet>
      <dgm:spPr/>
    </dgm:pt>
    <dgm:pt modelId="{01D14ED9-4EF6-4310-AB78-63133B723517}" type="pres">
      <dgm:prSet presAssocID="{BDC28411-8933-44B7-9C72-990C9D9CC24D}" presName="hierChild2" presStyleCnt="0"/>
      <dgm:spPr/>
    </dgm:pt>
  </dgm:ptLst>
  <dgm:cxnLst>
    <dgm:cxn modelId="{08C57D38-67B5-48D5-AA40-F32029D51545}" srcId="{25106F4F-39B3-40FE-910E-389013FD86FD}" destId="{5B803D9A-B3C0-4FA1-AA14-0DFD7CDECB9F}" srcOrd="0" destOrd="0" parTransId="{2BD10D3F-0564-464B-B09E-294DF37AB5BF}" sibTransId="{C6C28EA4-5D49-44C3-9345-3A8DD73B358A}"/>
    <dgm:cxn modelId="{A0881759-2127-4198-8525-DD059AB5CD92}" type="presOf" srcId="{25106F4F-39B3-40FE-910E-389013FD86FD}" destId="{911DB5DB-31DA-4645-A3C6-B97CE7F115CB}" srcOrd="0" destOrd="0" presId="urn:microsoft.com/office/officeart/2005/8/layout/hierarchy1"/>
    <dgm:cxn modelId="{30D6217E-94CE-4771-879A-49840BC97A07}" type="presOf" srcId="{5B803D9A-B3C0-4FA1-AA14-0DFD7CDECB9F}" destId="{897958AA-5CE2-43D1-BA59-702098360FCB}" srcOrd="0" destOrd="0" presId="urn:microsoft.com/office/officeart/2005/8/layout/hierarchy1"/>
    <dgm:cxn modelId="{ED0452A6-A650-45D9-AF41-A7DBA91444BD}" srcId="{25106F4F-39B3-40FE-910E-389013FD86FD}" destId="{BDC28411-8933-44B7-9C72-990C9D9CC24D}" srcOrd="1" destOrd="0" parTransId="{0719B9B3-FCE8-4C8F-B6E2-C82570E6867D}" sibTransId="{1EF53189-4F4F-4666-98F1-3A9F8492E0D1}"/>
    <dgm:cxn modelId="{C08741F6-55A0-4A49-9C66-762450F561A9}" type="presOf" srcId="{BDC28411-8933-44B7-9C72-990C9D9CC24D}" destId="{BA56578B-89B9-4A02-825D-1EEA54AA7037}" srcOrd="0" destOrd="0" presId="urn:microsoft.com/office/officeart/2005/8/layout/hierarchy1"/>
    <dgm:cxn modelId="{F6A4DC1D-32F8-4D08-A406-02C3466BB7FB}" type="presParOf" srcId="{911DB5DB-31DA-4645-A3C6-B97CE7F115CB}" destId="{7FA3490A-D1EF-4682-81D7-2BEAB777935D}" srcOrd="0" destOrd="0" presId="urn:microsoft.com/office/officeart/2005/8/layout/hierarchy1"/>
    <dgm:cxn modelId="{D00DBF80-D7FB-438A-A146-F068838B2A4D}" type="presParOf" srcId="{7FA3490A-D1EF-4682-81D7-2BEAB777935D}" destId="{A5D907CC-D5B2-4DB3-A764-EB2CD3C70761}" srcOrd="0" destOrd="0" presId="urn:microsoft.com/office/officeart/2005/8/layout/hierarchy1"/>
    <dgm:cxn modelId="{B066B20F-450C-4525-B6F7-92E84B9F9B54}" type="presParOf" srcId="{A5D907CC-D5B2-4DB3-A764-EB2CD3C70761}" destId="{592F1C16-4D41-41A2-A272-7D90DB095B24}" srcOrd="0" destOrd="0" presId="urn:microsoft.com/office/officeart/2005/8/layout/hierarchy1"/>
    <dgm:cxn modelId="{9614F398-D98D-422A-9050-ED5EA859E3A6}" type="presParOf" srcId="{A5D907CC-D5B2-4DB3-A764-EB2CD3C70761}" destId="{897958AA-5CE2-43D1-BA59-702098360FCB}" srcOrd="1" destOrd="0" presId="urn:microsoft.com/office/officeart/2005/8/layout/hierarchy1"/>
    <dgm:cxn modelId="{23A5E6B2-C31A-445F-AD1D-FCEE5E819CDA}" type="presParOf" srcId="{7FA3490A-D1EF-4682-81D7-2BEAB777935D}" destId="{296CD696-271A-4270-8D65-3DA748FAB29D}" srcOrd="1" destOrd="0" presId="urn:microsoft.com/office/officeart/2005/8/layout/hierarchy1"/>
    <dgm:cxn modelId="{3AAB4E82-0F3D-4C35-BCAC-B8959894B01F}" type="presParOf" srcId="{911DB5DB-31DA-4645-A3C6-B97CE7F115CB}" destId="{98C97EFF-ADEC-4DFE-9826-77AEA40A20B1}" srcOrd="1" destOrd="0" presId="urn:microsoft.com/office/officeart/2005/8/layout/hierarchy1"/>
    <dgm:cxn modelId="{6B0968B1-B3D0-4140-B71C-7976A89CE02B}" type="presParOf" srcId="{98C97EFF-ADEC-4DFE-9826-77AEA40A20B1}" destId="{9FD08126-4271-4CCF-8F6D-E194C563A589}" srcOrd="0" destOrd="0" presId="urn:microsoft.com/office/officeart/2005/8/layout/hierarchy1"/>
    <dgm:cxn modelId="{FAC1C152-8A54-4043-9653-120144A20CEB}" type="presParOf" srcId="{9FD08126-4271-4CCF-8F6D-E194C563A589}" destId="{ADB35D7C-F4B0-4543-9F20-07012ED875D5}" srcOrd="0" destOrd="0" presId="urn:microsoft.com/office/officeart/2005/8/layout/hierarchy1"/>
    <dgm:cxn modelId="{8A434602-7421-4649-966A-6DE02FD87043}" type="presParOf" srcId="{9FD08126-4271-4CCF-8F6D-E194C563A589}" destId="{BA56578B-89B9-4A02-825D-1EEA54AA7037}" srcOrd="1" destOrd="0" presId="urn:microsoft.com/office/officeart/2005/8/layout/hierarchy1"/>
    <dgm:cxn modelId="{2AEBF725-C128-45C2-A6DD-0D822DC6F03C}" type="presParOf" srcId="{98C97EFF-ADEC-4DFE-9826-77AEA40A20B1}" destId="{01D14ED9-4EF6-4310-AB78-63133B72351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953C58-201D-4889-BB6D-A00F81ECA4A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E490DD6-F5F1-46AD-9FDE-275256858C1D}">
      <dgm:prSet/>
      <dgm:spPr/>
      <dgm:t>
        <a:bodyPr/>
        <a:lstStyle/>
        <a:p>
          <a:r>
            <a:rPr lang="en-GB"/>
            <a:t>Three Models of strategy</a:t>
          </a:r>
          <a:endParaRPr lang="en-US"/>
        </a:p>
      </dgm:t>
    </dgm:pt>
    <dgm:pt modelId="{6C81B655-5D6B-40A9-B208-3369630B02DF}" type="parTrans" cxnId="{37154865-366C-4D17-BC72-E9BB615CECC1}">
      <dgm:prSet/>
      <dgm:spPr/>
      <dgm:t>
        <a:bodyPr/>
        <a:lstStyle/>
        <a:p>
          <a:endParaRPr lang="en-US"/>
        </a:p>
      </dgm:t>
    </dgm:pt>
    <dgm:pt modelId="{CA04843F-18B4-44DD-977D-D6B43F54F5AA}" type="sibTrans" cxnId="{37154865-366C-4D17-BC72-E9BB615CECC1}">
      <dgm:prSet/>
      <dgm:spPr/>
      <dgm:t>
        <a:bodyPr/>
        <a:lstStyle/>
        <a:p>
          <a:endParaRPr lang="en-US"/>
        </a:p>
      </dgm:t>
    </dgm:pt>
    <dgm:pt modelId="{C579A237-64C7-42ED-AFBC-A0997AC0BFA5}">
      <dgm:prSet/>
      <dgm:spPr/>
      <dgm:t>
        <a:bodyPr/>
        <a:lstStyle/>
        <a:p>
          <a:r>
            <a:rPr lang="en-US" dirty="0"/>
            <a:t>Stakeholder Analysis</a:t>
          </a:r>
        </a:p>
      </dgm:t>
    </dgm:pt>
    <dgm:pt modelId="{7C0E950E-4493-4C00-9B7E-769B451907A5}" type="parTrans" cxnId="{1485C44C-C2C4-4954-8118-C33093C86F57}">
      <dgm:prSet/>
      <dgm:spPr/>
      <dgm:t>
        <a:bodyPr/>
        <a:lstStyle/>
        <a:p>
          <a:endParaRPr lang="en-US"/>
        </a:p>
      </dgm:t>
    </dgm:pt>
    <dgm:pt modelId="{488C9EFA-B46C-4815-A973-01D1114BCDEC}" type="sibTrans" cxnId="{1485C44C-C2C4-4954-8118-C33093C86F57}">
      <dgm:prSet/>
      <dgm:spPr/>
      <dgm:t>
        <a:bodyPr/>
        <a:lstStyle/>
        <a:p>
          <a:endParaRPr lang="en-US"/>
        </a:p>
      </dgm:t>
    </dgm:pt>
    <dgm:pt modelId="{6265E338-B50D-4B02-8D6A-481FCADD2917}">
      <dgm:prSet/>
      <dgm:spPr/>
      <dgm:t>
        <a:bodyPr/>
        <a:lstStyle/>
        <a:p>
          <a:r>
            <a:rPr lang="en-GB"/>
            <a:t>PESTLE</a:t>
          </a:r>
          <a:endParaRPr lang="en-US"/>
        </a:p>
      </dgm:t>
    </dgm:pt>
    <dgm:pt modelId="{AA86E7CE-204D-4D64-8B19-6C260DB0B4CC}" type="parTrans" cxnId="{47CBC9AF-1882-46FA-A379-DA0389754AF0}">
      <dgm:prSet/>
      <dgm:spPr/>
      <dgm:t>
        <a:bodyPr/>
        <a:lstStyle/>
        <a:p>
          <a:endParaRPr lang="en-US"/>
        </a:p>
      </dgm:t>
    </dgm:pt>
    <dgm:pt modelId="{F21B8946-5D6D-4F08-BB4B-B048F857EBBC}" type="sibTrans" cxnId="{47CBC9AF-1882-46FA-A379-DA0389754AF0}">
      <dgm:prSet/>
      <dgm:spPr/>
      <dgm:t>
        <a:bodyPr/>
        <a:lstStyle/>
        <a:p>
          <a:endParaRPr lang="en-US"/>
        </a:p>
      </dgm:t>
    </dgm:pt>
    <dgm:pt modelId="{F502927B-609A-43BD-87DB-F8FBFEE03C3C}">
      <dgm:prSet/>
      <dgm:spPr/>
      <dgm:t>
        <a:bodyPr/>
        <a:lstStyle/>
        <a:p>
          <a:r>
            <a:rPr lang="en-GB"/>
            <a:t>BCG Matrix</a:t>
          </a:r>
          <a:endParaRPr lang="en-US"/>
        </a:p>
      </dgm:t>
    </dgm:pt>
    <dgm:pt modelId="{61480E23-3D00-49A3-AB01-0CECE645C285}" type="parTrans" cxnId="{B7D84CEB-EE63-47E4-A9D3-394626AE7731}">
      <dgm:prSet/>
      <dgm:spPr/>
      <dgm:t>
        <a:bodyPr/>
        <a:lstStyle/>
        <a:p>
          <a:endParaRPr lang="en-US"/>
        </a:p>
      </dgm:t>
    </dgm:pt>
    <dgm:pt modelId="{4401704C-2256-46CC-A037-6F383DE7B851}" type="sibTrans" cxnId="{B7D84CEB-EE63-47E4-A9D3-394626AE7731}">
      <dgm:prSet/>
      <dgm:spPr/>
      <dgm:t>
        <a:bodyPr/>
        <a:lstStyle/>
        <a:p>
          <a:endParaRPr lang="en-US"/>
        </a:p>
      </dgm:t>
    </dgm:pt>
    <dgm:pt modelId="{48276DB0-CA57-4E43-9956-EE184614F09C}">
      <dgm:prSet/>
      <dgm:spPr/>
      <dgm:t>
        <a:bodyPr/>
        <a:lstStyle/>
        <a:p>
          <a:r>
            <a:rPr lang="en-GB"/>
            <a:t>*Please remember… You are required to include theoretical frameworks in the assignment, to analyse the case study business</a:t>
          </a:r>
          <a:endParaRPr lang="en-US"/>
        </a:p>
      </dgm:t>
    </dgm:pt>
    <dgm:pt modelId="{86483AA0-C367-4AC9-96C4-B313B8C3F05E}" type="parTrans" cxnId="{FF117E07-CF75-4A1B-84A6-72087F04B0C2}">
      <dgm:prSet/>
      <dgm:spPr/>
      <dgm:t>
        <a:bodyPr/>
        <a:lstStyle/>
        <a:p>
          <a:endParaRPr lang="en-US"/>
        </a:p>
      </dgm:t>
    </dgm:pt>
    <dgm:pt modelId="{201E1AEA-28D8-436B-8742-C0BF7D7AC75F}" type="sibTrans" cxnId="{FF117E07-CF75-4A1B-84A6-72087F04B0C2}">
      <dgm:prSet/>
      <dgm:spPr/>
      <dgm:t>
        <a:bodyPr/>
        <a:lstStyle/>
        <a:p>
          <a:endParaRPr lang="en-US"/>
        </a:p>
      </dgm:t>
    </dgm:pt>
    <dgm:pt modelId="{31E46BB7-5CC2-48E5-B176-B9DBC82C015C}" type="pres">
      <dgm:prSet presAssocID="{42953C58-201D-4889-BB6D-A00F81ECA4AF}" presName="outerComposite" presStyleCnt="0">
        <dgm:presLayoutVars>
          <dgm:chMax val="5"/>
          <dgm:dir/>
          <dgm:resizeHandles val="exact"/>
        </dgm:presLayoutVars>
      </dgm:prSet>
      <dgm:spPr/>
    </dgm:pt>
    <dgm:pt modelId="{D05BBD16-0D85-4DA7-A40F-1F73F00CEF07}" type="pres">
      <dgm:prSet presAssocID="{42953C58-201D-4889-BB6D-A00F81ECA4AF}" presName="dummyMaxCanvas" presStyleCnt="0">
        <dgm:presLayoutVars/>
      </dgm:prSet>
      <dgm:spPr/>
    </dgm:pt>
    <dgm:pt modelId="{38BDE353-B8E4-4A56-A74B-4EC353B6DA5B}" type="pres">
      <dgm:prSet presAssocID="{42953C58-201D-4889-BB6D-A00F81ECA4AF}" presName="FiveNodes_1" presStyleLbl="node1" presStyleIdx="0" presStyleCnt="5">
        <dgm:presLayoutVars>
          <dgm:bulletEnabled val="1"/>
        </dgm:presLayoutVars>
      </dgm:prSet>
      <dgm:spPr/>
    </dgm:pt>
    <dgm:pt modelId="{7E55BA7A-9406-4822-97EF-C2317C546F4C}" type="pres">
      <dgm:prSet presAssocID="{42953C58-201D-4889-BB6D-A00F81ECA4AF}" presName="FiveNodes_2" presStyleLbl="node1" presStyleIdx="1" presStyleCnt="5">
        <dgm:presLayoutVars>
          <dgm:bulletEnabled val="1"/>
        </dgm:presLayoutVars>
      </dgm:prSet>
      <dgm:spPr/>
    </dgm:pt>
    <dgm:pt modelId="{3B06B250-C897-495F-BE12-06C6C0A82E75}" type="pres">
      <dgm:prSet presAssocID="{42953C58-201D-4889-BB6D-A00F81ECA4AF}" presName="FiveNodes_3" presStyleLbl="node1" presStyleIdx="2" presStyleCnt="5">
        <dgm:presLayoutVars>
          <dgm:bulletEnabled val="1"/>
        </dgm:presLayoutVars>
      </dgm:prSet>
      <dgm:spPr/>
    </dgm:pt>
    <dgm:pt modelId="{BDE56E22-B7CC-44A8-92F5-2C8CFC220977}" type="pres">
      <dgm:prSet presAssocID="{42953C58-201D-4889-BB6D-A00F81ECA4AF}" presName="FiveNodes_4" presStyleLbl="node1" presStyleIdx="3" presStyleCnt="5">
        <dgm:presLayoutVars>
          <dgm:bulletEnabled val="1"/>
        </dgm:presLayoutVars>
      </dgm:prSet>
      <dgm:spPr/>
    </dgm:pt>
    <dgm:pt modelId="{50523C26-6D8C-4D81-8CC3-A563ED3255B8}" type="pres">
      <dgm:prSet presAssocID="{42953C58-201D-4889-BB6D-A00F81ECA4AF}" presName="FiveNodes_5" presStyleLbl="node1" presStyleIdx="4" presStyleCnt="5">
        <dgm:presLayoutVars>
          <dgm:bulletEnabled val="1"/>
        </dgm:presLayoutVars>
      </dgm:prSet>
      <dgm:spPr/>
    </dgm:pt>
    <dgm:pt modelId="{CC0963B2-8CEF-4081-98BE-F7E0D4532B5B}" type="pres">
      <dgm:prSet presAssocID="{42953C58-201D-4889-BB6D-A00F81ECA4AF}" presName="FiveConn_1-2" presStyleLbl="fgAccFollowNode1" presStyleIdx="0" presStyleCnt="4">
        <dgm:presLayoutVars>
          <dgm:bulletEnabled val="1"/>
        </dgm:presLayoutVars>
      </dgm:prSet>
      <dgm:spPr/>
    </dgm:pt>
    <dgm:pt modelId="{92F706D9-620E-4882-8474-0066EC57FF33}" type="pres">
      <dgm:prSet presAssocID="{42953C58-201D-4889-BB6D-A00F81ECA4AF}" presName="FiveConn_2-3" presStyleLbl="fgAccFollowNode1" presStyleIdx="1" presStyleCnt="4">
        <dgm:presLayoutVars>
          <dgm:bulletEnabled val="1"/>
        </dgm:presLayoutVars>
      </dgm:prSet>
      <dgm:spPr/>
    </dgm:pt>
    <dgm:pt modelId="{F78A712E-F20A-4E2C-A985-6D3C86C30CE5}" type="pres">
      <dgm:prSet presAssocID="{42953C58-201D-4889-BB6D-A00F81ECA4AF}" presName="FiveConn_3-4" presStyleLbl="fgAccFollowNode1" presStyleIdx="2" presStyleCnt="4">
        <dgm:presLayoutVars>
          <dgm:bulletEnabled val="1"/>
        </dgm:presLayoutVars>
      </dgm:prSet>
      <dgm:spPr/>
    </dgm:pt>
    <dgm:pt modelId="{D4A8DF92-D59F-464A-BA2C-660E8B3DCF60}" type="pres">
      <dgm:prSet presAssocID="{42953C58-201D-4889-BB6D-A00F81ECA4AF}" presName="FiveConn_4-5" presStyleLbl="fgAccFollowNode1" presStyleIdx="3" presStyleCnt="4">
        <dgm:presLayoutVars>
          <dgm:bulletEnabled val="1"/>
        </dgm:presLayoutVars>
      </dgm:prSet>
      <dgm:spPr/>
    </dgm:pt>
    <dgm:pt modelId="{DAB6535E-71E4-4FBF-BBA5-4F82637BD883}" type="pres">
      <dgm:prSet presAssocID="{42953C58-201D-4889-BB6D-A00F81ECA4AF}" presName="FiveNodes_1_text" presStyleLbl="node1" presStyleIdx="4" presStyleCnt="5">
        <dgm:presLayoutVars>
          <dgm:bulletEnabled val="1"/>
        </dgm:presLayoutVars>
      </dgm:prSet>
      <dgm:spPr/>
    </dgm:pt>
    <dgm:pt modelId="{D91C2F84-3C8E-4058-9B3E-2700C3BD918F}" type="pres">
      <dgm:prSet presAssocID="{42953C58-201D-4889-BB6D-A00F81ECA4AF}" presName="FiveNodes_2_text" presStyleLbl="node1" presStyleIdx="4" presStyleCnt="5">
        <dgm:presLayoutVars>
          <dgm:bulletEnabled val="1"/>
        </dgm:presLayoutVars>
      </dgm:prSet>
      <dgm:spPr/>
    </dgm:pt>
    <dgm:pt modelId="{037E87F8-B8AE-47E9-B658-27728229C799}" type="pres">
      <dgm:prSet presAssocID="{42953C58-201D-4889-BB6D-A00F81ECA4AF}" presName="FiveNodes_3_text" presStyleLbl="node1" presStyleIdx="4" presStyleCnt="5">
        <dgm:presLayoutVars>
          <dgm:bulletEnabled val="1"/>
        </dgm:presLayoutVars>
      </dgm:prSet>
      <dgm:spPr/>
    </dgm:pt>
    <dgm:pt modelId="{F3A96917-38CA-4BA2-929F-EF67851390AC}" type="pres">
      <dgm:prSet presAssocID="{42953C58-201D-4889-BB6D-A00F81ECA4AF}" presName="FiveNodes_4_text" presStyleLbl="node1" presStyleIdx="4" presStyleCnt="5">
        <dgm:presLayoutVars>
          <dgm:bulletEnabled val="1"/>
        </dgm:presLayoutVars>
      </dgm:prSet>
      <dgm:spPr/>
    </dgm:pt>
    <dgm:pt modelId="{B07405D9-0A4F-41BB-9469-D79026D607A0}" type="pres">
      <dgm:prSet presAssocID="{42953C58-201D-4889-BB6D-A00F81ECA4AF}" presName="FiveNodes_5_text" presStyleLbl="node1" presStyleIdx="4" presStyleCnt="5">
        <dgm:presLayoutVars>
          <dgm:bulletEnabled val="1"/>
        </dgm:presLayoutVars>
      </dgm:prSet>
      <dgm:spPr/>
    </dgm:pt>
  </dgm:ptLst>
  <dgm:cxnLst>
    <dgm:cxn modelId="{FF117E07-CF75-4A1B-84A6-72087F04B0C2}" srcId="{42953C58-201D-4889-BB6D-A00F81ECA4AF}" destId="{48276DB0-CA57-4E43-9956-EE184614F09C}" srcOrd="4" destOrd="0" parTransId="{86483AA0-C367-4AC9-96C4-B313B8C3F05E}" sibTransId="{201E1AEA-28D8-436B-8742-C0BF7D7AC75F}"/>
    <dgm:cxn modelId="{CCC3450C-C03D-4147-A689-1CB511FAF514}" type="presOf" srcId="{6265E338-B50D-4B02-8D6A-481FCADD2917}" destId="{3B06B250-C897-495F-BE12-06C6C0A82E75}" srcOrd="0" destOrd="0" presId="urn:microsoft.com/office/officeart/2005/8/layout/vProcess5"/>
    <dgm:cxn modelId="{697C7C0E-B64B-4177-BB9E-B5BEC0365396}" type="presOf" srcId="{6265E338-B50D-4B02-8D6A-481FCADD2917}" destId="{037E87F8-B8AE-47E9-B658-27728229C799}" srcOrd="1" destOrd="0" presId="urn:microsoft.com/office/officeart/2005/8/layout/vProcess5"/>
    <dgm:cxn modelId="{46225417-27BB-4DC4-A7C3-7BF11852A123}" type="presOf" srcId="{C579A237-64C7-42ED-AFBC-A0997AC0BFA5}" destId="{7E55BA7A-9406-4822-97EF-C2317C546F4C}" srcOrd="0" destOrd="0" presId="urn:microsoft.com/office/officeart/2005/8/layout/vProcess5"/>
    <dgm:cxn modelId="{76DA0B1B-7185-4A97-AD6B-D8E7788A4150}" type="presOf" srcId="{42953C58-201D-4889-BB6D-A00F81ECA4AF}" destId="{31E46BB7-5CC2-48E5-B176-B9DBC82C015C}" srcOrd="0" destOrd="0" presId="urn:microsoft.com/office/officeart/2005/8/layout/vProcess5"/>
    <dgm:cxn modelId="{B08BEB26-172E-4045-A07D-B144301832D9}" type="presOf" srcId="{AE490DD6-F5F1-46AD-9FDE-275256858C1D}" destId="{DAB6535E-71E4-4FBF-BBA5-4F82637BD883}" srcOrd="1" destOrd="0" presId="urn:microsoft.com/office/officeart/2005/8/layout/vProcess5"/>
    <dgm:cxn modelId="{593EA52C-441E-45CD-BB50-9DBA03B23FB8}" type="presOf" srcId="{488C9EFA-B46C-4815-A973-01D1114BCDEC}" destId="{92F706D9-620E-4882-8474-0066EC57FF33}" srcOrd="0" destOrd="0" presId="urn:microsoft.com/office/officeart/2005/8/layout/vProcess5"/>
    <dgm:cxn modelId="{37154865-366C-4D17-BC72-E9BB615CECC1}" srcId="{42953C58-201D-4889-BB6D-A00F81ECA4AF}" destId="{AE490DD6-F5F1-46AD-9FDE-275256858C1D}" srcOrd="0" destOrd="0" parTransId="{6C81B655-5D6B-40A9-B208-3369630B02DF}" sibTransId="{CA04843F-18B4-44DD-977D-D6B43F54F5AA}"/>
    <dgm:cxn modelId="{1485C44C-C2C4-4954-8118-C33093C86F57}" srcId="{42953C58-201D-4889-BB6D-A00F81ECA4AF}" destId="{C579A237-64C7-42ED-AFBC-A0997AC0BFA5}" srcOrd="1" destOrd="0" parTransId="{7C0E950E-4493-4C00-9B7E-769B451907A5}" sibTransId="{488C9EFA-B46C-4815-A973-01D1114BCDEC}"/>
    <dgm:cxn modelId="{273E4A74-1A95-4CDB-A3A4-3780188EA261}" type="presOf" srcId="{48276DB0-CA57-4E43-9956-EE184614F09C}" destId="{B07405D9-0A4F-41BB-9469-D79026D607A0}" srcOrd="1" destOrd="0" presId="urn:microsoft.com/office/officeart/2005/8/layout/vProcess5"/>
    <dgm:cxn modelId="{986A5D57-65E5-44DA-A80F-7E4784B7BD0B}" type="presOf" srcId="{F502927B-609A-43BD-87DB-F8FBFEE03C3C}" destId="{F3A96917-38CA-4BA2-929F-EF67851390AC}" srcOrd="1" destOrd="0" presId="urn:microsoft.com/office/officeart/2005/8/layout/vProcess5"/>
    <dgm:cxn modelId="{0357917A-691D-471C-AC24-D63F4E2F5423}" type="presOf" srcId="{CA04843F-18B4-44DD-977D-D6B43F54F5AA}" destId="{CC0963B2-8CEF-4081-98BE-F7E0D4532B5B}" srcOrd="0" destOrd="0" presId="urn:microsoft.com/office/officeart/2005/8/layout/vProcess5"/>
    <dgm:cxn modelId="{887E9185-D816-4C71-83A1-E6EC9A71DF91}" type="presOf" srcId="{4401704C-2256-46CC-A037-6F383DE7B851}" destId="{D4A8DF92-D59F-464A-BA2C-660E8B3DCF60}" srcOrd="0" destOrd="0" presId="urn:microsoft.com/office/officeart/2005/8/layout/vProcess5"/>
    <dgm:cxn modelId="{09653C9A-8072-471A-B18D-2A6D85B18BE1}" type="presOf" srcId="{F502927B-609A-43BD-87DB-F8FBFEE03C3C}" destId="{BDE56E22-B7CC-44A8-92F5-2C8CFC220977}" srcOrd="0" destOrd="0" presId="urn:microsoft.com/office/officeart/2005/8/layout/vProcess5"/>
    <dgm:cxn modelId="{47CBC9AF-1882-46FA-A379-DA0389754AF0}" srcId="{42953C58-201D-4889-BB6D-A00F81ECA4AF}" destId="{6265E338-B50D-4B02-8D6A-481FCADD2917}" srcOrd="2" destOrd="0" parTransId="{AA86E7CE-204D-4D64-8B19-6C260DB0B4CC}" sibTransId="{F21B8946-5D6D-4F08-BB4B-B048F857EBBC}"/>
    <dgm:cxn modelId="{6267F9C8-3FFF-487E-BE73-185F824DB4E9}" type="presOf" srcId="{AE490DD6-F5F1-46AD-9FDE-275256858C1D}" destId="{38BDE353-B8E4-4A56-A74B-4EC353B6DA5B}" srcOrd="0" destOrd="0" presId="urn:microsoft.com/office/officeart/2005/8/layout/vProcess5"/>
    <dgm:cxn modelId="{DD7A67CA-E885-4BE7-A659-7B6974D82B3B}" type="presOf" srcId="{F21B8946-5D6D-4F08-BB4B-B048F857EBBC}" destId="{F78A712E-F20A-4E2C-A985-6D3C86C30CE5}" srcOrd="0" destOrd="0" presId="urn:microsoft.com/office/officeart/2005/8/layout/vProcess5"/>
    <dgm:cxn modelId="{B7D84CEB-EE63-47E4-A9D3-394626AE7731}" srcId="{42953C58-201D-4889-BB6D-A00F81ECA4AF}" destId="{F502927B-609A-43BD-87DB-F8FBFEE03C3C}" srcOrd="3" destOrd="0" parTransId="{61480E23-3D00-49A3-AB01-0CECE645C285}" sibTransId="{4401704C-2256-46CC-A037-6F383DE7B851}"/>
    <dgm:cxn modelId="{02EBE1F4-B5B2-48C2-9379-0997CD8F5FA6}" type="presOf" srcId="{48276DB0-CA57-4E43-9956-EE184614F09C}" destId="{50523C26-6D8C-4D81-8CC3-A563ED3255B8}" srcOrd="0" destOrd="0" presId="urn:microsoft.com/office/officeart/2005/8/layout/vProcess5"/>
    <dgm:cxn modelId="{7CA7BBF8-C25C-46CB-B54C-B99F03A6A870}" type="presOf" srcId="{C579A237-64C7-42ED-AFBC-A0997AC0BFA5}" destId="{D91C2F84-3C8E-4058-9B3E-2700C3BD918F}" srcOrd="1" destOrd="0" presId="urn:microsoft.com/office/officeart/2005/8/layout/vProcess5"/>
    <dgm:cxn modelId="{93EA6869-3F9A-4AF7-9FCC-57168B444E78}" type="presParOf" srcId="{31E46BB7-5CC2-48E5-B176-B9DBC82C015C}" destId="{D05BBD16-0D85-4DA7-A40F-1F73F00CEF07}" srcOrd="0" destOrd="0" presId="urn:microsoft.com/office/officeart/2005/8/layout/vProcess5"/>
    <dgm:cxn modelId="{C559DA57-C387-4C27-B68A-B91D4FC6D43A}" type="presParOf" srcId="{31E46BB7-5CC2-48E5-B176-B9DBC82C015C}" destId="{38BDE353-B8E4-4A56-A74B-4EC353B6DA5B}" srcOrd="1" destOrd="0" presId="urn:microsoft.com/office/officeart/2005/8/layout/vProcess5"/>
    <dgm:cxn modelId="{DB5F7297-B48A-42C8-A98C-AFD9333CBA8B}" type="presParOf" srcId="{31E46BB7-5CC2-48E5-B176-B9DBC82C015C}" destId="{7E55BA7A-9406-4822-97EF-C2317C546F4C}" srcOrd="2" destOrd="0" presId="urn:microsoft.com/office/officeart/2005/8/layout/vProcess5"/>
    <dgm:cxn modelId="{AA9C1024-B46E-4702-B0A6-DDB3E36AEAFF}" type="presParOf" srcId="{31E46BB7-5CC2-48E5-B176-B9DBC82C015C}" destId="{3B06B250-C897-495F-BE12-06C6C0A82E75}" srcOrd="3" destOrd="0" presId="urn:microsoft.com/office/officeart/2005/8/layout/vProcess5"/>
    <dgm:cxn modelId="{8362338F-6E9C-4546-BEF3-C66968783276}" type="presParOf" srcId="{31E46BB7-5CC2-48E5-B176-B9DBC82C015C}" destId="{BDE56E22-B7CC-44A8-92F5-2C8CFC220977}" srcOrd="4" destOrd="0" presId="urn:microsoft.com/office/officeart/2005/8/layout/vProcess5"/>
    <dgm:cxn modelId="{1FE2738B-6E6A-408C-81B0-C3811DD7B0BD}" type="presParOf" srcId="{31E46BB7-5CC2-48E5-B176-B9DBC82C015C}" destId="{50523C26-6D8C-4D81-8CC3-A563ED3255B8}" srcOrd="5" destOrd="0" presId="urn:microsoft.com/office/officeart/2005/8/layout/vProcess5"/>
    <dgm:cxn modelId="{3C8FBE0F-C427-4E65-8372-4F3C566E9B36}" type="presParOf" srcId="{31E46BB7-5CC2-48E5-B176-B9DBC82C015C}" destId="{CC0963B2-8CEF-4081-98BE-F7E0D4532B5B}" srcOrd="6" destOrd="0" presId="urn:microsoft.com/office/officeart/2005/8/layout/vProcess5"/>
    <dgm:cxn modelId="{65DE868D-7105-4763-84FC-05C13F103AC2}" type="presParOf" srcId="{31E46BB7-5CC2-48E5-B176-B9DBC82C015C}" destId="{92F706D9-620E-4882-8474-0066EC57FF33}" srcOrd="7" destOrd="0" presId="urn:microsoft.com/office/officeart/2005/8/layout/vProcess5"/>
    <dgm:cxn modelId="{1321BBF4-E2CE-422C-A0B2-7D9A990C8AEC}" type="presParOf" srcId="{31E46BB7-5CC2-48E5-B176-B9DBC82C015C}" destId="{F78A712E-F20A-4E2C-A985-6D3C86C30CE5}" srcOrd="8" destOrd="0" presId="urn:microsoft.com/office/officeart/2005/8/layout/vProcess5"/>
    <dgm:cxn modelId="{87B9D529-16BE-4097-A72E-05F4F41DA656}" type="presParOf" srcId="{31E46BB7-5CC2-48E5-B176-B9DBC82C015C}" destId="{D4A8DF92-D59F-464A-BA2C-660E8B3DCF60}" srcOrd="9" destOrd="0" presId="urn:microsoft.com/office/officeart/2005/8/layout/vProcess5"/>
    <dgm:cxn modelId="{0ADC09D0-34DF-403B-8870-5E4A2E979CD4}" type="presParOf" srcId="{31E46BB7-5CC2-48E5-B176-B9DBC82C015C}" destId="{DAB6535E-71E4-4FBF-BBA5-4F82637BD883}" srcOrd="10" destOrd="0" presId="urn:microsoft.com/office/officeart/2005/8/layout/vProcess5"/>
    <dgm:cxn modelId="{AF4E9C9F-4235-4450-867B-2EC51920E9FE}" type="presParOf" srcId="{31E46BB7-5CC2-48E5-B176-B9DBC82C015C}" destId="{D91C2F84-3C8E-4058-9B3E-2700C3BD918F}" srcOrd="11" destOrd="0" presId="urn:microsoft.com/office/officeart/2005/8/layout/vProcess5"/>
    <dgm:cxn modelId="{2417A49D-229B-450C-846F-CFB274AA64CC}" type="presParOf" srcId="{31E46BB7-5CC2-48E5-B176-B9DBC82C015C}" destId="{037E87F8-B8AE-47E9-B658-27728229C799}" srcOrd="12" destOrd="0" presId="urn:microsoft.com/office/officeart/2005/8/layout/vProcess5"/>
    <dgm:cxn modelId="{075CE577-2869-4FD7-B3FF-446010063F24}" type="presParOf" srcId="{31E46BB7-5CC2-48E5-B176-B9DBC82C015C}" destId="{F3A96917-38CA-4BA2-929F-EF67851390AC}" srcOrd="13" destOrd="0" presId="urn:microsoft.com/office/officeart/2005/8/layout/vProcess5"/>
    <dgm:cxn modelId="{FFE1A31D-AF37-4027-A5E8-F13BB73E81E5}" type="presParOf" srcId="{31E46BB7-5CC2-48E5-B176-B9DBC82C015C}" destId="{B07405D9-0A4F-41BB-9469-D79026D607A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50BA56-CDDC-4E40-B2C5-8A0D0947323E}">
      <dsp:nvSpPr>
        <dsp:cNvPr id="0" name=""/>
        <dsp:cNvSpPr/>
      </dsp:nvSpPr>
      <dsp:spPr>
        <a:xfrm>
          <a:off x="0" y="68215"/>
          <a:ext cx="6373813" cy="1064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Introduction to Developing Strategic Capability </a:t>
          </a:r>
          <a:endParaRPr lang="en-US" sz="2600" kern="1200"/>
        </a:p>
      </dsp:txBody>
      <dsp:txXfrm>
        <a:off x="51974" y="120189"/>
        <a:ext cx="6269865" cy="960752"/>
      </dsp:txXfrm>
    </dsp:sp>
    <dsp:sp modelId="{C6C0A48E-6857-4356-A964-AE654587FE24}">
      <dsp:nvSpPr>
        <dsp:cNvPr id="0" name=""/>
        <dsp:cNvSpPr/>
      </dsp:nvSpPr>
      <dsp:spPr>
        <a:xfrm>
          <a:off x="0" y="1207795"/>
          <a:ext cx="6373813" cy="1064700"/>
        </a:xfrm>
        <a:prstGeom prst="roundRect">
          <a:avLst/>
        </a:prstGeom>
        <a:solidFill>
          <a:schemeClr val="accent5">
            <a:hueOff val="381466"/>
            <a:satOff val="2759"/>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Mintzebergs 10 Schools of thought</a:t>
          </a:r>
          <a:endParaRPr lang="en-US" sz="2600" kern="1200"/>
        </a:p>
      </dsp:txBody>
      <dsp:txXfrm>
        <a:off x="51974" y="1259769"/>
        <a:ext cx="6269865" cy="960752"/>
      </dsp:txXfrm>
    </dsp:sp>
    <dsp:sp modelId="{82DD7FF7-7FEE-475D-B43F-B423F054072E}">
      <dsp:nvSpPr>
        <dsp:cNvPr id="0" name=""/>
        <dsp:cNvSpPr/>
      </dsp:nvSpPr>
      <dsp:spPr>
        <a:xfrm>
          <a:off x="0" y="2347375"/>
          <a:ext cx="6373813" cy="1064700"/>
        </a:xfrm>
        <a:prstGeom prst="roundRect">
          <a:avLst/>
        </a:prstGeom>
        <a:solidFill>
          <a:schemeClr val="accent5">
            <a:hueOff val="762932"/>
            <a:satOff val="5519"/>
            <a:lumOff val="-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Analysing the Environment – Considering Stakeholders</a:t>
          </a:r>
          <a:endParaRPr lang="en-US" sz="2600" kern="1200"/>
        </a:p>
      </dsp:txBody>
      <dsp:txXfrm>
        <a:off x="51974" y="2399349"/>
        <a:ext cx="6269865" cy="960752"/>
      </dsp:txXfrm>
    </dsp:sp>
    <dsp:sp modelId="{AA98F2D6-576E-4F50-987B-AF409C4A213A}">
      <dsp:nvSpPr>
        <dsp:cNvPr id="0" name=""/>
        <dsp:cNvSpPr/>
      </dsp:nvSpPr>
      <dsp:spPr>
        <a:xfrm>
          <a:off x="0" y="3486955"/>
          <a:ext cx="6373813" cy="1064700"/>
        </a:xfrm>
        <a:prstGeom prst="roundRect">
          <a:avLst/>
        </a:prstGeom>
        <a:solidFill>
          <a:schemeClr val="accent5">
            <a:hueOff val="1144398"/>
            <a:satOff val="8278"/>
            <a:lumOff val="-14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Marshmallow Challenge Championship</a:t>
          </a:r>
          <a:endParaRPr lang="en-US" sz="2600" kern="1200"/>
        </a:p>
      </dsp:txBody>
      <dsp:txXfrm>
        <a:off x="51974" y="3538929"/>
        <a:ext cx="6269865" cy="960752"/>
      </dsp:txXfrm>
    </dsp:sp>
    <dsp:sp modelId="{09BFFCC3-A006-40CE-8B9D-605F911C4D44}">
      <dsp:nvSpPr>
        <dsp:cNvPr id="0" name=""/>
        <dsp:cNvSpPr/>
      </dsp:nvSpPr>
      <dsp:spPr>
        <a:xfrm>
          <a:off x="0" y="4626535"/>
          <a:ext cx="6373813" cy="1064700"/>
        </a:xfrm>
        <a:prstGeom prst="roundRect">
          <a:avLst/>
        </a:prstGeom>
        <a:solidFill>
          <a:schemeClr val="accent5">
            <a:hueOff val="1525865"/>
            <a:satOff val="11038"/>
            <a:lumOff val="-19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importance of strategy</a:t>
          </a:r>
          <a:endParaRPr lang="en-US" sz="2600" kern="1200"/>
        </a:p>
      </dsp:txBody>
      <dsp:txXfrm>
        <a:off x="51974" y="4678509"/>
        <a:ext cx="6269865" cy="960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684A5-A6D5-4745-ADA6-D7D8ED8EB859}">
      <dsp:nvSpPr>
        <dsp:cNvPr id="0" name=""/>
        <dsp:cNvSpPr/>
      </dsp:nvSpPr>
      <dsp:spPr>
        <a:xfrm>
          <a:off x="2039620" y="2531"/>
          <a:ext cx="2294573" cy="110661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Assists in the formulation of goals &amp; objectives</a:t>
          </a:r>
          <a:endParaRPr lang="en-US" sz="1600" kern="1200"/>
        </a:p>
      </dsp:txBody>
      <dsp:txXfrm>
        <a:off x="2093640" y="56551"/>
        <a:ext cx="2186533" cy="998573"/>
      </dsp:txXfrm>
    </dsp:sp>
    <dsp:sp modelId="{41B4697D-C5CD-4ED3-9080-E38A09A2159B}">
      <dsp:nvSpPr>
        <dsp:cNvPr id="0" name=""/>
        <dsp:cNvSpPr/>
      </dsp:nvSpPr>
      <dsp:spPr>
        <a:xfrm>
          <a:off x="2039620" y="1164474"/>
          <a:ext cx="2294573" cy="1106613"/>
        </a:xfrm>
        <a:prstGeom prst="roundRect">
          <a:avLst/>
        </a:prstGeom>
        <a:solidFill>
          <a:schemeClr val="accent5">
            <a:hueOff val="381466"/>
            <a:satOff val="2759"/>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A form of management control- operations level (budgets and targets)</a:t>
          </a:r>
          <a:endParaRPr lang="en-US" sz="1600" kern="1200"/>
        </a:p>
      </dsp:txBody>
      <dsp:txXfrm>
        <a:off x="2093640" y="1218494"/>
        <a:ext cx="2186533" cy="998573"/>
      </dsp:txXfrm>
    </dsp:sp>
    <dsp:sp modelId="{58E07851-6C85-4B71-9E79-D0F04204FAE1}">
      <dsp:nvSpPr>
        <dsp:cNvPr id="0" name=""/>
        <dsp:cNvSpPr/>
      </dsp:nvSpPr>
      <dsp:spPr>
        <a:xfrm>
          <a:off x="2039620" y="2326418"/>
          <a:ext cx="2294573" cy="1106613"/>
        </a:xfrm>
        <a:prstGeom prst="roundRect">
          <a:avLst/>
        </a:prstGeom>
        <a:solidFill>
          <a:schemeClr val="accent5">
            <a:hueOff val="762932"/>
            <a:satOff val="5519"/>
            <a:lumOff val="-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Assists in the process of allocating resources</a:t>
          </a:r>
          <a:endParaRPr lang="en-US" sz="1600" kern="1200"/>
        </a:p>
      </dsp:txBody>
      <dsp:txXfrm>
        <a:off x="2093640" y="2380438"/>
        <a:ext cx="2186533" cy="998573"/>
      </dsp:txXfrm>
    </dsp:sp>
    <dsp:sp modelId="{14C027AD-4706-42E5-9E54-F2F5DFE100A1}">
      <dsp:nvSpPr>
        <dsp:cNvPr id="0" name=""/>
        <dsp:cNvSpPr/>
      </dsp:nvSpPr>
      <dsp:spPr>
        <a:xfrm>
          <a:off x="2039620" y="3488362"/>
          <a:ext cx="2294573" cy="1106613"/>
        </a:xfrm>
        <a:prstGeom prst="roundRect">
          <a:avLst/>
        </a:prstGeom>
        <a:solidFill>
          <a:schemeClr val="accent5">
            <a:hueOff val="1144398"/>
            <a:satOff val="8278"/>
            <a:lumOff val="-14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Identification of key strategic issues in the future</a:t>
          </a:r>
          <a:endParaRPr lang="en-US" sz="1600" kern="1200"/>
        </a:p>
      </dsp:txBody>
      <dsp:txXfrm>
        <a:off x="2093640" y="3542382"/>
        <a:ext cx="2186533" cy="998573"/>
      </dsp:txXfrm>
    </dsp:sp>
    <dsp:sp modelId="{ABBBC1D7-1FD0-4C8A-92CE-C2148C5C16B4}">
      <dsp:nvSpPr>
        <dsp:cNvPr id="0" name=""/>
        <dsp:cNvSpPr/>
      </dsp:nvSpPr>
      <dsp:spPr>
        <a:xfrm>
          <a:off x="2039620" y="4650305"/>
          <a:ext cx="2294573" cy="1106613"/>
        </a:xfrm>
        <a:prstGeom prst="roundRect">
          <a:avLst/>
        </a:prstGeom>
        <a:solidFill>
          <a:schemeClr val="accent5">
            <a:hueOff val="1525865"/>
            <a:satOff val="11038"/>
            <a:lumOff val="-19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Integrating power of strategy ‘corporate culture’</a:t>
          </a:r>
          <a:endParaRPr lang="en-US" sz="1600" kern="1200"/>
        </a:p>
      </dsp:txBody>
      <dsp:txXfrm>
        <a:off x="2093640" y="4704325"/>
        <a:ext cx="2186533" cy="9985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33563-97B0-4CF4-956B-FFE8402524A1}">
      <dsp:nvSpPr>
        <dsp:cNvPr id="0" name=""/>
        <dsp:cNvSpPr/>
      </dsp:nvSpPr>
      <dsp:spPr>
        <a:xfrm>
          <a:off x="0" y="18624"/>
          <a:ext cx="6373813" cy="900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Business can be chaotic, ever changing, therefore it is imperative to apply structure to the chaos</a:t>
          </a:r>
          <a:endParaRPr lang="en-US" sz="2200" kern="1200"/>
        </a:p>
      </dsp:txBody>
      <dsp:txXfrm>
        <a:off x="43978" y="62602"/>
        <a:ext cx="6285857" cy="812944"/>
      </dsp:txXfrm>
    </dsp:sp>
    <dsp:sp modelId="{C979FB86-B33E-409A-BAE6-28544C82C06C}">
      <dsp:nvSpPr>
        <dsp:cNvPr id="0" name=""/>
        <dsp:cNvSpPr/>
      </dsp:nvSpPr>
      <dsp:spPr>
        <a:xfrm>
          <a:off x="0" y="982884"/>
          <a:ext cx="6373813" cy="900900"/>
        </a:xfrm>
        <a:prstGeom prst="roundRect">
          <a:avLst/>
        </a:prstGeom>
        <a:solidFill>
          <a:schemeClr val="accent2">
            <a:hueOff val="298548"/>
            <a:satOff val="-2196"/>
            <a:lumOff val="-1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We can do this by applying Theoretical Models and Frameworks</a:t>
          </a:r>
          <a:endParaRPr lang="en-US" sz="2200" kern="1200"/>
        </a:p>
      </dsp:txBody>
      <dsp:txXfrm>
        <a:off x="43978" y="1026862"/>
        <a:ext cx="6285857" cy="812944"/>
      </dsp:txXfrm>
    </dsp:sp>
    <dsp:sp modelId="{657CDE8F-C44D-40C6-94F5-D15184728578}">
      <dsp:nvSpPr>
        <dsp:cNvPr id="0" name=""/>
        <dsp:cNvSpPr/>
      </dsp:nvSpPr>
      <dsp:spPr>
        <a:xfrm>
          <a:off x="0" y="1947144"/>
          <a:ext cx="6373813" cy="900900"/>
        </a:xfrm>
        <a:prstGeom prst="roundRect">
          <a:avLst/>
        </a:prstGeom>
        <a:solidFill>
          <a:schemeClr val="accent2">
            <a:hueOff val="597096"/>
            <a:satOff val="-4391"/>
            <a:lumOff val="-2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week we will be looking at:</a:t>
          </a:r>
          <a:endParaRPr lang="en-US" sz="2200" kern="1200"/>
        </a:p>
      </dsp:txBody>
      <dsp:txXfrm>
        <a:off x="43978" y="1991122"/>
        <a:ext cx="6285857" cy="812944"/>
      </dsp:txXfrm>
    </dsp:sp>
    <dsp:sp modelId="{C8AA6E7D-1C5D-4EFA-9CA1-9855783A39CA}">
      <dsp:nvSpPr>
        <dsp:cNvPr id="0" name=""/>
        <dsp:cNvSpPr/>
      </dsp:nvSpPr>
      <dsp:spPr>
        <a:xfrm>
          <a:off x="0" y="2911405"/>
          <a:ext cx="6373813" cy="900900"/>
        </a:xfrm>
        <a:prstGeom prst="roundRect">
          <a:avLst/>
        </a:prstGeom>
        <a:solidFill>
          <a:schemeClr val="accent2">
            <a:hueOff val="895643"/>
            <a:satOff val="-6587"/>
            <a:lumOff val="-3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Boston Matrix</a:t>
          </a:r>
          <a:endParaRPr lang="en-US" sz="2200" kern="1200"/>
        </a:p>
      </dsp:txBody>
      <dsp:txXfrm>
        <a:off x="43978" y="2955383"/>
        <a:ext cx="6285857" cy="812944"/>
      </dsp:txXfrm>
    </dsp:sp>
    <dsp:sp modelId="{A68D6415-6F08-462C-908B-DC62E5C04977}">
      <dsp:nvSpPr>
        <dsp:cNvPr id="0" name=""/>
        <dsp:cNvSpPr/>
      </dsp:nvSpPr>
      <dsp:spPr>
        <a:xfrm>
          <a:off x="0" y="3875665"/>
          <a:ext cx="6373813" cy="900900"/>
        </a:xfrm>
        <a:prstGeom prst="roundRect">
          <a:avLst/>
        </a:prstGeom>
        <a:solidFill>
          <a:schemeClr val="accent2">
            <a:hueOff val="1194191"/>
            <a:satOff val="-8782"/>
            <a:lumOff val="-40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Stakeholder Analysis </a:t>
          </a:r>
          <a:endParaRPr lang="en-US" sz="2200" kern="1200"/>
        </a:p>
      </dsp:txBody>
      <dsp:txXfrm>
        <a:off x="43978" y="3919643"/>
        <a:ext cx="6285857" cy="812944"/>
      </dsp:txXfrm>
    </dsp:sp>
    <dsp:sp modelId="{FAAD671F-EFD8-4FBC-94ED-DF2573FAB563}">
      <dsp:nvSpPr>
        <dsp:cNvPr id="0" name=""/>
        <dsp:cNvSpPr/>
      </dsp:nvSpPr>
      <dsp:spPr>
        <a:xfrm>
          <a:off x="0" y="4839925"/>
          <a:ext cx="6373813" cy="900900"/>
        </a:xfrm>
        <a:prstGeom prst="roundRect">
          <a:avLst/>
        </a:prstGeom>
        <a:solidFill>
          <a:schemeClr val="accent2">
            <a:hueOff val="1492739"/>
            <a:satOff val="-10978"/>
            <a:lumOff val="-51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PESTEL</a:t>
          </a:r>
          <a:endParaRPr lang="en-US" sz="2200" kern="1200"/>
        </a:p>
      </dsp:txBody>
      <dsp:txXfrm>
        <a:off x="43978" y="4883903"/>
        <a:ext cx="6285857" cy="8129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3811BF-BE42-4BF5-8E71-C32110C46F64}">
      <dsp:nvSpPr>
        <dsp:cNvPr id="0" name=""/>
        <dsp:cNvSpPr/>
      </dsp:nvSpPr>
      <dsp:spPr>
        <a:xfrm>
          <a:off x="0" y="2215952"/>
          <a:ext cx="1792635" cy="11383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FA65A-FB2C-4141-BB34-6A8BAAD3F0A6}">
      <dsp:nvSpPr>
        <dsp:cNvPr id="0" name=""/>
        <dsp:cNvSpPr/>
      </dsp:nvSpPr>
      <dsp:spPr>
        <a:xfrm>
          <a:off x="199181" y="2405174"/>
          <a:ext cx="1792635" cy="11383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SWOT</a:t>
          </a:r>
          <a:endParaRPr lang="en-US" sz="2900" kern="1200"/>
        </a:p>
      </dsp:txBody>
      <dsp:txXfrm>
        <a:off x="232521" y="2438514"/>
        <a:ext cx="1725955" cy="1071643"/>
      </dsp:txXfrm>
    </dsp:sp>
    <dsp:sp modelId="{95DCB743-3C09-44EB-A1BF-3412EAA5B564}">
      <dsp:nvSpPr>
        <dsp:cNvPr id="0" name=""/>
        <dsp:cNvSpPr/>
      </dsp:nvSpPr>
      <dsp:spPr>
        <a:xfrm>
          <a:off x="2190998" y="2215952"/>
          <a:ext cx="1792635" cy="11383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31463A-9CF8-4958-9C68-BEBFF562AD38}">
      <dsp:nvSpPr>
        <dsp:cNvPr id="0" name=""/>
        <dsp:cNvSpPr/>
      </dsp:nvSpPr>
      <dsp:spPr>
        <a:xfrm>
          <a:off x="2390180" y="2405174"/>
          <a:ext cx="1792635" cy="11383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PESTLE</a:t>
          </a:r>
          <a:endParaRPr lang="en-US" sz="2900" kern="1200"/>
        </a:p>
      </dsp:txBody>
      <dsp:txXfrm>
        <a:off x="2423520" y="2438514"/>
        <a:ext cx="1725955" cy="1071643"/>
      </dsp:txXfrm>
    </dsp:sp>
    <dsp:sp modelId="{8322A85F-5ACB-43B5-9F5B-6B746A3A01EB}">
      <dsp:nvSpPr>
        <dsp:cNvPr id="0" name=""/>
        <dsp:cNvSpPr/>
      </dsp:nvSpPr>
      <dsp:spPr>
        <a:xfrm>
          <a:off x="4381997" y="2215952"/>
          <a:ext cx="1792635" cy="11383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E11B9A-864F-4571-9657-22D47A2081B6}">
      <dsp:nvSpPr>
        <dsp:cNvPr id="0" name=""/>
        <dsp:cNvSpPr/>
      </dsp:nvSpPr>
      <dsp:spPr>
        <a:xfrm>
          <a:off x="4581178" y="2405174"/>
          <a:ext cx="1792635" cy="11383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Porters’ 5 Forces</a:t>
          </a:r>
          <a:endParaRPr lang="en-US" sz="2900" kern="1200"/>
        </a:p>
      </dsp:txBody>
      <dsp:txXfrm>
        <a:off x="4614518" y="2438514"/>
        <a:ext cx="1725955" cy="10716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45B4BE-38AE-4614-835A-6E43A2641445}">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9FF431-9DB9-481B-A814-03705EDD18F2}">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Divided into groups and allocated a framework</a:t>
          </a:r>
          <a:endParaRPr lang="en-US" sz="2300" kern="1200"/>
        </a:p>
      </dsp:txBody>
      <dsp:txXfrm>
        <a:off x="0" y="2812"/>
        <a:ext cx="6373813" cy="958970"/>
      </dsp:txXfrm>
    </dsp:sp>
    <dsp:sp modelId="{DC8EE1F7-9ED3-4B4F-8D03-8A272CA43C7F}">
      <dsp:nvSpPr>
        <dsp:cNvPr id="0" name=""/>
        <dsp:cNvSpPr/>
      </dsp:nvSpPr>
      <dsp:spPr>
        <a:xfrm>
          <a:off x="0" y="961783"/>
          <a:ext cx="6373813" cy="0"/>
        </a:xfrm>
        <a:prstGeom prst="line">
          <a:avLst/>
        </a:prstGeom>
        <a:solidFill>
          <a:schemeClr val="accent2">
            <a:hueOff val="298548"/>
            <a:satOff val="-2196"/>
            <a:lumOff val="-1020"/>
            <a:alphaOff val="0"/>
          </a:schemeClr>
        </a:solidFill>
        <a:ln w="12700" cap="flat" cmpd="sng" algn="ctr">
          <a:solidFill>
            <a:schemeClr val="accent2">
              <a:hueOff val="298548"/>
              <a:satOff val="-2196"/>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406D25-7FE2-400C-8F34-FCE4030A1C78}">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are required to explain what the framework entails, what it includes, how it is applied.</a:t>
          </a:r>
          <a:endParaRPr lang="en-US" sz="2300" kern="1200"/>
        </a:p>
      </dsp:txBody>
      <dsp:txXfrm>
        <a:off x="0" y="961783"/>
        <a:ext cx="6373813" cy="958970"/>
      </dsp:txXfrm>
    </dsp:sp>
    <dsp:sp modelId="{DACF652A-CBB5-4C0A-A495-5B8ABC137ED7}">
      <dsp:nvSpPr>
        <dsp:cNvPr id="0" name=""/>
        <dsp:cNvSpPr/>
      </dsp:nvSpPr>
      <dsp:spPr>
        <a:xfrm>
          <a:off x="0" y="1920754"/>
          <a:ext cx="6373813" cy="0"/>
        </a:xfrm>
        <a:prstGeom prst="line">
          <a:avLst/>
        </a:prstGeom>
        <a:solidFill>
          <a:schemeClr val="accent2">
            <a:hueOff val="597096"/>
            <a:satOff val="-4391"/>
            <a:lumOff val="-2040"/>
            <a:alphaOff val="0"/>
          </a:schemeClr>
        </a:solidFill>
        <a:ln w="12700" cap="flat" cmpd="sng" algn="ctr">
          <a:solidFill>
            <a:schemeClr val="accent2">
              <a:hueOff val="597096"/>
              <a:satOff val="-4391"/>
              <a:lumOff val="-20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62CB60-9EBF-4CAB-B975-084556CEECF7}">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are required to discuss any drawbacks that may occur if solely using the allocated framework</a:t>
          </a:r>
          <a:endParaRPr lang="en-US" sz="2300" kern="1200"/>
        </a:p>
      </dsp:txBody>
      <dsp:txXfrm>
        <a:off x="0" y="1920754"/>
        <a:ext cx="6373813" cy="958970"/>
      </dsp:txXfrm>
    </dsp:sp>
    <dsp:sp modelId="{FD4A1CDC-B424-4595-AC95-63A4C7133167}">
      <dsp:nvSpPr>
        <dsp:cNvPr id="0" name=""/>
        <dsp:cNvSpPr/>
      </dsp:nvSpPr>
      <dsp:spPr>
        <a:xfrm>
          <a:off x="0" y="2879725"/>
          <a:ext cx="6373813" cy="0"/>
        </a:xfrm>
        <a:prstGeom prst="line">
          <a:avLst/>
        </a:prstGeom>
        <a:solidFill>
          <a:schemeClr val="accent2">
            <a:hueOff val="895643"/>
            <a:satOff val="-6587"/>
            <a:lumOff val="-3060"/>
            <a:alphaOff val="0"/>
          </a:schemeClr>
        </a:solidFill>
        <a:ln w="12700" cap="flat" cmpd="sng" algn="ctr">
          <a:solidFill>
            <a:schemeClr val="accent2">
              <a:hueOff val="895643"/>
              <a:satOff val="-6587"/>
              <a:lumOff val="-30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82DEDB-89CB-47F6-BBD4-711AAAD56FA5}">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are required to discuss the benefits of using the allocated framework</a:t>
          </a:r>
          <a:endParaRPr lang="en-US" sz="2300" kern="1200"/>
        </a:p>
      </dsp:txBody>
      <dsp:txXfrm>
        <a:off x="0" y="2879725"/>
        <a:ext cx="6373813" cy="958970"/>
      </dsp:txXfrm>
    </dsp:sp>
    <dsp:sp modelId="{CE81FFD8-27C6-4B1F-BEBB-314B2FDB4D1C}">
      <dsp:nvSpPr>
        <dsp:cNvPr id="0" name=""/>
        <dsp:cNvSpPr/>
      </dsp:nvSpPr>
      <dsp:spPr>
        <a:xfrm>
          <a:off x="0" y="3838695"/>
          <a:ext cx="6373813" cy="0"/>
        </a:xfrm>
        <a:prstGeom prst="line">
          <a:avLst/>
        </a:prstGeom>
        <a:solidFill>
          <a:schemeClr val="accent2">
            <a:hueOff val="1194191"/>
            <a:satOff val="-8782"/>
            <a:lumOff val="-4080"/>
            <a:alphaOff val="0"/>
          </a:schemeClr>
        </a:solidFill>
        <a:ln w="12700" cap="flat" cmpd="sng" algn="ctr">
          <a:solidFill>
            <a:schemeClr val="accent2">
              <a:hueOff val="1194191"/>
              <a:satOff val="-8782"/>
              <a:lumOff val="-40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1E0499-3CB7-48BB-988E-43759FF88974}">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are required to create a PowerPoint for presentation, maximum 3 slides</a:t>
          </a:r>
          <a:endParaRPr lang="en-US" sz="2300" kern="1200"/>
        </a:p>
      </dsp:txBody>
      <dsp:txXfrm>
        <a:off x="0" y="3838695"/>
        <a:ext cx="6373813" cy="958970"/>
      </dsp:txXfrm>
    </dsp:sp>
    <dsp:sp modelId="{559181B4-4368-4B13-8DA1-A468CFB4C25F}">
      <dsp:nvSpPr>
        <dsp:cNvPr id="0" name=""/>
        <dsp:cNvSpPr/>
      </dsp:nvSpPr>
      <dsp:spPr>
        <a:xfrm>
          <a:off x="0" y="4797666"/>
          <a:ext cx="6373813" cy="0"/>
        </a:xfrm>
        <a:prstGeom prst="line">
          <a:avLst/>
        </a:prstGeom>
        <a:solidFill>
          <a:schemeClr val="accent2">
            <a:hueOff val="1492739"/>
            <a:satOff val="-10978"/>
            <a:lumOff val="-5100"/>
            <a:alphaOff val="0"/>
          </a:schemeClr>
        </a:solidFill>
        <a:ln w="12700" cap="flat" cmpd="sng" algn="ctr">
          <a:solidFill>
            <a:schemeClr val="accent2">
              <a:hueOff val="1492739"/>
              <a:satOff val="-10978"/>
              <a:lumOff val="-51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110B65-AE76-4176-A8C5-4986D8464345}">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When complete email the slides to your lecturer ahead of presenting – L.knight@uwtsd.ac.uk</a:t>
          </a:r>
          <a:endParaRPr lang="en-US" sz="2300" kern="1200"/>
        </a:p>
      </dsp:txBody>
      <dsp:txXfrm>
        <a:off x="0" y="4797666"/>
        <a:ext cx="6373813" cy="9589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2F1C16-4D41-41A2-A272-7D90DB095B24}">
      <dsp:nvSpPr>
        <dsp:cNvPr id="0" name=""/>
        <dsp:cNvSpPr/>
      </dsp:nvSpPr>
      <dsp:spPr>
        <a:xfrm>
          <a:off x="778" y="1868508"/>
          <a:ext cx="2730967" cy="1734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7958AA-5CE2-43D1-BA59-702098360FCB}">
      <dsp:nvSpPr>
        <dsp:cNvPr id="0" name=""/>
        <dsp:cNvSpPr/>
      </dsp:nvSpPr>
      <dsp:spPr>
        <a:xfrm>
          <a:off x="304218" y="2156777"/>
          <a:ext cx="2730967" cy="1734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Group A – BCG Matrix</a:t>
          </a:r>
          <a:endParaRPr lang="en-US" sz="3900" kern="1200"/>
        </a:p>
      </dsp:txBody>
      <dsp:txXfrm>
        <a:off x="355010" y="2207569"/>
        <a:ext cx="2629383" cy="1632580"/>
      </dsp:txXfrm>
    </dsp:sp>
    <dsp:sp modelId="{ADB35D7C-F4B0-4543-9F20-07012ED875D5}">
      <dsp:nvSpPr>
        <dsp:cNvPr id="0" name=""/>
        <dsp:cNvSpPr/>
      </dsp:nvSpPr>
      <dsp:spPr>
        <a:xfrm>
          <a:off x="3338627" y="1868508"/>
          <a:ext cx="2730967" cy="1734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56578B-89B9-4A02-825D-1EEA54AA7037}">
      <dsp:nvSpPr>
        <dsp:cNvPr id="0" name=""/>
        <dsp:cNvSpPr/>
      </dsp:nvSpPr>
      <dsp:spPr>
        <a:xfrm>
          <a:off x="3642068" y="2156777"/>
          <a:ext cx="2730967" cy="1734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Group B – PESTLE</a:t>
          </a:r>
        </a:p>
      </dsp:txBody>
      <dsp:txXfrm>
        <a:off x="3692860" y="2207569"/>
        <a:ext cx="2629383" cy="16325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BDE353-B8E4-4A56-A74B-4EC353B6DA5B}">
      <dsp:nvSpPr>
        <dsp:cNvPr id="0" name=""/>
        <dsp:cNvSpPr/>
      </dsp:nvSpPr>
      <dsp:spPr>
        <a:xfrm>
          <a:off x="0" y="0"/>
          <a:ext cx="4907836" cy="10367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Three Models of strategy</a:t>
          </a:r>
          <a:endParaRPr lang="en-US" sz="1400" kern="1200"/>
        </a:p>
      </dsp:txBody>
      <dsp:txXfrm>
        <a:off x="30364" y="30364"/>
        <a:ext cx="3667861" cy="975973"/>
      </dsp:txXfrm>
    </dsp:sp>
    <dsp:sp modelId="{7E55BA7A-9406-4822-97EF-C2317C546F4C}">
      <dsp:nvSpPr>
        <dsp:cNvPr id="0" name=""/>
        <dsp:cNvSpPr/>
      </dsp:nvSpPr>
      <dsp:spPr>
        <a:xfrm>
          <a:off x="366494" y="1180687"/>
          <a:ext cx="4907836" cy="1036701"/>
        </a:xfrm>
        <a:prstGeom prst="roundRect">
          <a:avLst>
            <a:gd name="adj" fmla="val 10000"/>
          </a:avLst>
        </a:prstGeom>
        <a:solidFill>
          <a:schemeClr val="accent2">
            <a:hueOff val="373185"/>
            <a:satOff val="-2745"/>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Stakeholder Analysis</a:t>
          </a:r>
        </a:p>
      </dsp:txBody>
      <dsp:txXfrm>
        <a:off x="396858" y="1211051"/>
        <a:ext cx="3806758" cy="975973"/>
      </dsp:txXfrm>
    </dsp:sp>
    <dsp:sp modelId="{3B06B250-C897-495F-BE12-06C6C0A82E75}">
      <dsp:nvSpPr>
        <dsp:cNvPr id="0" name=""/>
        <dsp:cNvSpPr/>
      </dsp:nvSpPr>
      <dsp:spPr>
        <a:xfrm>
          <a:off x="732988" y="2361374"/>
          <a:ext cx="4907836" cy="1036701"/>
        </a:xfrm>
        <a:prstGeom prst="roundRect">
          <a:avLst>
            <a:gd name="adj" fmla="val 10000"/>
          </a:avLst>
        </a:prstGeom>
        <a:solidFill>
          <a:schemeClr val="accent2">
            <a:hueOff val="746370"/>
            <a:satOff val="-5489"/>
            <a:lumOff val="-25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PESTLE</a:t>
          </a:r>
          <a:endParaRPr lang="en-US" sz="1400" kern="1200"/>
        </a:p>
      </dsp:txBody>
      <dsp:txXfrm>
        <a:off x="763352" y="2391738"/>
        <a:ext cx="3806758" cy="975972"/>
      </dsp:txXfrm>
    </dsp:sp>
    <dsp:sp modelId="{BDE56E22-B7CC-44A8-92F5-2C8CFC220977}">
      <dsp:nvSpPr>
        <dsp:cNvPr id="0" name=""/>
        <dsp:cNvSpPr/>
      </dsp:nvSpPr>
      <dsp:spPr>
        <a:xfrm>
          <a:off x="1099482" y="3542061"/>
          <a:ext cx="4907836" cy="1036701"/>
        </a:xfrm>
        <a:prstGeom prst="roundRect">
          <a:avLst>
            <a:gd name="adj" fmla="val 10000"/>
          </a:avLst>
        </a:prstGeom>
        <a:solidFill>
          <a:schemeClr val="accent2">
            <a:hueOff val="1119554"/>
            <a:satOff val="-8234"/>
            <a:lumOff val="-38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BCG Matrix</a:t>
          </a:r>
          <a:endParaRPr lang="en-US" sz="1400" kern="1200"/>
        </a:p>
      </dsp:txBody>
      <dsp:txXfrm>
        <a:off x="1129846" y="3572425"/>
        <a:ext cx="3806758" cy="975972"/>
      </dsp:txXfrm>
    </dsp:sp>
    <dsp:sp modelId="{50523C26-6D8C-4D81-8CC3-A563ED3255B8}">
      <dsp:nvSpPr>
        <dsp:cNvPr id="0" name=""/>
        <dsp:cNvSpPr/>
      </dsp:nvSpPr>
      <dsp:spPr>
        <a:xfrm>
          <a:off x="1465977" y="4722749"/>
          <a:ext cx="4907836" cy="1036701"/>
        </a:xfrm>
        <a:prstGeom prst="roundRect">
          <a:avLst>
            <a:gd name="adj" fmla="val 10000"/>
          </a:avLst>
        </a:prstGeom>
        <a:solidFill>
          <a:schemeClr val="accent2">
            <a:hueOff val="1492739"/>
            <a:satOff val="-10978"/>
            <a:lumOff val="-51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*Please remember… You are required to include theoretical frameworks in the assignment, to analyse the case study business</a:t>
          </a:r>
          <a:endParaRPr lang="en-US" sz="1400" kern="1200"/>
        </a:p>
      </dsp:txBody>
      <dsp:txXfrm>
        <a:off x="1496341" y="4753113"/>
        <a:ext cx="3806758" cy="975972"/>
      </dsp:txXfrm>
    </dsp:sp>
    <dsp:sp modelId="{CC0963B2-8CEF-4081-98BE-F7E0D4532B5B}">
      <dsp:nvSpPr>
        <dsp:cNvPr id="0" name=""/>
        <dsp:cNvSpPr/>
      </dsp:nvSpPr>
      <dsp:spPr>
        <a:xfrm>
          <a:off x="4233981" y="757367"/>
          <a:ext cx="673855" cy="67385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385598" y="757367"/>
        <a:ext cx="370621" cy="507076"/>
      </dsp:txXfrm>
    </dsp:sp>
    <dsp:sp modelId="{92F706D9-620E-4882-8474-0066EC57FF33}">
      <dsp:nvSpPr>
        <dsp:cNvPr id="0" name=""/>
        <dsp:cNvSpPr/>
      </dsp:nvSpPr>
      <dsp:spPr>
        <a:xfrm>
          <a:off x="4600475" y="1938054"/>
          <a:ext cx="673855" cy="673855"/>
        </a:xfrm>
        <a:prstGeom prst="downArrow">
          <a:avLst>
            <a:gd name="adj1" fmla="val 55000"/>
            <a:gd name="adj2" fmla="val 45000"/>
          </a:avLst>
        </a:prstGeom>
        <a:solidFill>
          <a:schemeClr val="accent2">
            <a:tint val="40000"/>
            <a:alpha val="90000"/>
            <a:hueOff val="677526"/>
            <a:satOff val="-7372"/>
            <a:lumOff val="-701"/>
            <a:alphaOff val="0"/>
          </a:schemeClr>
        </a:solidFill>
        <a:ln w="12700" cap="flat" cmpd="sng" algn="ctr">
          <a:solidFill>
            <a:schemeClr val="accent2">
              <a:tint val="40000"/>
              <a:alpha val="90000"/>
              <a:hueOff val="677526"/>
              <a:satOff val="-7372"/>
              <a:lumOff val="-7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752092" y="1938054"/>
        <a:ext cx="370621" cy="507076"/>
      </dsp:txXfrm>
    </dsp:sp>
    <dsp:sp modelId="{F78A712E-F20A-4E2C-A985-6D3C86C30CE5}">
      <dsp:nvSpPr>
        <dsp:cNvPr id="0" name=""/>
        <dsp:cNvSpPr/>
      </dsp:nvSpPr>
      <dsp:spPr>
        <a:xfrm>
          <a:off x="4966969" y="3101463"/>
          <a:ext cx="673855" cy="673855"/>
        </a:xfrm>
        <a:prstGeom prst="downArrow">
          <a:avLst>
            <a:gd name="adj1" fmla="val 55000"/>
            <a:gd name="adj2" fmla="val 45000"/>
          </a:avLst>
        </a:prstGeom>
        <a:solidFill>
          <a:schemeClr val="accent2">
            <a:tint val="40000"/>
            <a:alpha val="90000"/>
            <a:hueOff val="1355051"/>
            <a:satOff val="-14744"/>
            <a:lumOff val="-1401"/>
            <a:alphaOff val="0"/>
          </a:schemeClr>
        </a:solidFill>
        <a:ln w="12700" cap="flat" cmpd="sng" algn="ctr">
          <a:solidFill>
            <a:schemeClr val="accent2">
              <a:tint val="40000"/>
              <a:alpha val="90000"/>
              <a:hueOff val="1355051"/>
              <a:satOff val="-14744"/>
              <a:lumOff val="-1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118586" y="3101463"/>
        <a:ext cx="370621" cy="507076"/>
      </dsp:txXfrm>
    </dsp:sp>
    <dsp:sp modelId="{D4A8DF92-D59F-464A-BA2C-660E8B3DCF60}">
      <dsp:nvSpPr>
        <dsp:cNvPr id="0" name=""/>
        <dsp:cNvSpPr/>
      </dsp:nvSpPr>
      <dsp:spPr>
        <a:xfrm>
          <a:off x="5333464" y="4293669"/>
          <a:ext cx="673855" cy="673855"/>
        </a:xfrm>
        <a:prstGeom prst="downArrow">
          <a:avLst>
            <a:gd name="adj1" fmla="val 55000"/>
            <a:gd name="adj2" fmla="val 45000"/>
          </a:avLst>
        </a:prstGeom>
        <a:solidFill>
          <a:schemeClr val="accent2">
            <a:tint val="40000"/>
            <a:alpha val="90000"/>
            <a:hueOff val="2032577"/>
            <a:satOff val="-22116"/>
            <a:lumOff val="-2102"/>
            <a:alphaOff val="0"/>
          </a:schemeClr>
        </a:solidFill>
        <a:ln w="12700" cap="flat" cmpd="sng" algn="ctr">
          <a:solidFill>
            <a:schemeClr val="accent2">
              <a:tint val="40000"/>
              <a:alpha val="90000"/>
              <a:hueOff val="2032577"/>
              <a:satOff val="-22116"/>
              <a:lumOff val="-21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485081" y="4293669"/>
        <a:ext cx="370621" cy="5070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5A9994-45BA-48F2-B78A-BA597AC7843D}"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217D2D-B4A7-48BB-8880-45A8CAC825DC}" type="slidenum">
              <a:rPr lang="en-GB" smtClean="0"/>
              <a:t>‹#›</a:t>
            </a:fld>
            <a:endParaRPr lang="en-GB"/>
          </a:p>
        </p:txBody>
      </p:sp>
    </p:spTree>
    <p:extLst>
      <p:ext uri="{BB962C8B-B14F-4D97-AF65-F5344CB8AC3E}">
        <p14:creationId xmlns:p14="http://schemas.microsoft.com/office/powerpoint/2010/main" val="1429398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217D2D-B4A7-48BB-8880-45A8CAC825DC}" type="slidenum">
              <a:rPr lang="en-GB" smtClean="0"/>
              <a:t>4</a:t>
            </a:fld>
            <a:endParaRPr lang="en-GB"/>
          </a:p>
        </p:txBody>
      </p:sp>
    </p:spTree>
    <p:extLst>
      <p:ext uri="{BB962C8B-B14F-4D97-AF65-F5344CB8AC3E}">
        <p14:creationId xmlns:p14="http://schemas.microsoft.com/office/powerpoint/2010/main" val="1325902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217D2D-B4A7-48BB-8880-45A8CAC825DC}" type="slidenum">
              <a:rPr lang="en-GB" smtClean="0"/>
              <a:t>6</a:t>
            </a:fld>
            <a:endParaRPr lang="en-GB"/>
          </a:p>
        </p:txBody>
      </p:sp>
    </p:spTree>
    <p:extLst>
      <p:ext uri="{BB962C8B-B14F-4D97-AF65-F5344CB8AC3E}">
        <p14:creationId xmlns:p14="http://schemas.microsoft.com/office/powerpoint/2010/main" val="464843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 discussion about how we may utilise the above frameworks to evaluate the market position of the company/brand/product. The upcoming activity will go into more detail</a:t>
            </a:r>
          </a:p>
        </p:txBody>
      </p:sp>
      <p:sp>
        <p:nvSpPr>
          <p:cNvPr id="4" name="Slide Number Placeholder 3"/>
          <p:cNvSpPr>
            <a:spLocks noGrp="1"/>
          </p:cNvSpPr>
          <p:nvPr>
            <p:ph type="sldNum" sz="quarter" idx="5"/>
          </p:nvPr>
        </p:nvSpPr>
        <p:spPr/>
        <p:txBody>
          <a:bodyPr/>
          <a:lstStyle/>
          <a:p>
            <a:fld id="{03217D2D-B4A7-48BB-8880-45A8CAC825DC}" type="slidenum">
              <a:rPr lang="en-GB" smtClean="0"/>
              <a:t>9</a:t>
            </a:fld>
            <a:endParaRPr lang="en-GB"/>
          </a:p>
        </p:txBody>
      </p:sp>
    </p:spTree>
    <p:extLst>
      <p:ext uri="{BB962C8B-B14F-4D97-AF65-F5344CB8AC3E}">
        <p14:creationId xmlns:p14="http://schemas.microsoft.com/office/powerpoint/2010/main" val="1012027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activity will go into more detail about the BCG framework</a:t>
            </a:r>
          </a:p>
        </p:txBody>
      </p:sp>
      <p:sp>
        <p:nvSpPr>
          <p:cNvPr id="4" name="Slide Number Placeholder 3"/>
          <p:cNvSpPr>
            <a:spLocks noGrp="1"/>
          </p:cNvSpPr>
          <p:nvPr>
            <p:ph type="sldNum" sz="quarter" idx="5"/>
          </p:nvPr>
        </p:nvSpPr>
        <p:spPr/>
        <p:txBody>
          <a:bodyPr/>
          <a:lstStyle/>
          <a:p>
            <a:fld id="{03217D2D-B4A7-48BB-8880-45A8CAC825DC}" type="slidenum">
              <a:rPr lang="en-GB" smtClean="0"/>
              <a:t>10</a:t>
            </a:fld>
            <a:endParaRPr lang="en-GB"/>
          </a:p>
        </p:txBody>
      </p:sp>
    </p:spTree>
    <p:extLst>
      <p:ext uri="{BB962C8B-B14F-4D97-AF65-F5344CB8AC3E}">
        <p14:creationId xmlns:p14="http://schemas.microsoft.com/office/powerpoint/2010/main" val="4031086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each group a framework from Porters 5 forces, PESTLE and the BCG Matrix. If they have a USB, they can use it instead of emailing it to you. Any way is fine, as long as it ends up on the screen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03217D2D-B4A7-48BB-8880-45A8CAC825DC}" type="slidenum">
              <a:rPr lang="en-GB" smtClean="0"/>
              <a:t>12</a:t>
            </a:fld>
            <a:endParaRPr lang="en-GB"/>
          </a:p>
        </p:txBody>
      </p:sp>
    </p:spTree>
    <p:extLst>
      <p:ext uri="{BB962C8B-B14F-4D97-AF65-F5344CB8AC3E}">
        <p14:creationId xmlns:p14="http://schemas.microsoft.com/office/powerpoint/2010/main" val="4277657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only have 5 students so you will need to change this slide for your group. PESTEL is one to look at too. Next week will be SWOT and others</a:t>
            </a:r>
          </a:p>
        </p:txBody>
      </p:sp>
      <p:sp>
        <p:nvSpPr>
          <p:cNvPr id="4" name="Slide Number Placeholder 3"/>
          <p:cNvSpPr>
            <a:spLocks noGrp="1"/>
          </p:cNvSpPr>
          <p:nvPr>
            <p:ph type="sldNum" sz="quarter" idx="5"/>
          </p:nvPr>
        </p:nvSpPr>
        <p:spPr/>
        <p:txBody>
          <a:bodyPr/>
          <a:lstStyle/>
          <a:p>
            <a:fld id="{03217D2D-B4A7-48BB-8880-45A8CAC825DC}" type="slidenum">
              <a:rPr lang="en-GB" smtClean="0"/>
              <a:t>13</a:t>
            </a:fld>
            <a:endParaRPr lang="en-GB"/>
          </a:p>
        </p:txBody>
      </p:sp>
    </p:spTree>
    <p:extLst>
      <p:ext uri="{BB962C8B-B14F-4D97-AF65-F5344CB8AC3E}">
        <p14:creationId xmlns:p14="http://schemas.microsoft.com/office/powerpoint/2010/main" val="1120111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play if you have time. Is a reflection resource for the students – 3 minutes and 17 seconds long</a:t>
            </a:r>
          </a:p>
        </p:txBody>
      </p:sp>
      <p:sp>
        <p:nvSpPr>
          <p:cNvPr id="4" name="Slide Number Placeholder 3"/>
          <p:cNvSpPr>
            <a:spLocks noGrp="1"/>
          </p:cNvSpPr>
          <p:nvPr>
            <p:ph type="sldNum" sz="quarter" idx="5"/>
          </p:nvPr>
        </p:nvSpPr>
        <p:spPr/>
        <p:txBody>
          <a:bodyPr/>
          <a:lstStyle/>
          <a:p>
            <a:fld id="{03217D2D-B4A7-48BB-8880-45A8CAC825DC}" type="slidenum">
              <a:rPr lang="en-GB" smtClean="0"/>
              <a:t>17</a:t>
            </a:fld>
            <a:endParaRPr lang="en-GB"/>
          </a:p>
        </p:txBody>
      </p:sp>
    </p:spTree>
    <p:extLst>
      <p:ext uri="{BB962C8B-B14F-4D97-AF65-F5344CB8AC3E}">
        <p14:creationId xmlns:p14="http://schemas.microsoft.com/office/powerpoint/2010/main" val="1812463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217D2D-B4A7-48BB-8880-45A8CAC825DC}" type="slidenum">
              <a:rPr lang="en-GB" smtClean="0"/>
              <a:t>19</a:t>
            </a:fld>
            <a:endParaRPr lang="en-GB"/>
          </a:p>
        </p:txBody>
      </p:sp>
    </p:spTree>
    <p:extLst>
      <p:ext uri="{BB962C8B-B14F-4D97-AF65-F5344CB8AC3E}">
        <p14:creationId xmlns:p14="http://schemas.microsoft.com/office/powerpoint/2010/main" val="3772787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Monday, February 10, 2025</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935115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Monday, February 10, 2025</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69547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Monday, February 10, 2025</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17719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Monday, February 10, 2025</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541455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Monday, February 10, 2025</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72686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Monday, February 10, 2025</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916016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Monday, February 10, 2025</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26822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Monday, February 10, 2025</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43309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Monday, February 10, 2025</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854043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Monday, February 10, 2025</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81795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Monday, February 10, 2025</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32910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Monday, February 10, 2025</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752585479"/>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GFVKKTwkANY?feature=oembed" TargetMode="External"/><Relationship Id="rId4" Type="http://schemas.openxmlformats.org/officeDocument/2006/relationships/image" Target="../media/image5.jpeg"/></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75737-EAEE-4A4C-BB7D-93AE0CC254DE}"/>
              </a:ext>
            </a:extLst>
          </p:cNvPr>
          <p:cNvSpPr>
            <a:spLocks noGrp="1"/>
          </p:cNvSpPr>
          <p:nvPr>
            <p:ph type="ctrTitle"/>
          </p:nvPr>
        </p:nvSpPr>
        <p:spPr>
          <a:xfrm>
            <a:off x="550864" y="1051551"/>
            <a:ext cx="3565524" cy="2384898"/>
          </a:xfrm>
        </p:spPr>
        <p:txBody>
          <a:bodyPr anchor="b">
            <a:normAutofit/>
          </a:bodyPr>
          <a:lstStyle/>
          <a:p>
            <a:r>
              <a:rPr lang="en-GB" sz="4800"/>
              <a:t>Developing Strategic Capability</a:t>
            </a:r>
          </a:p>
        </p:txBody>
      </p:sp>
      <p:sp>
        <p:nvSpPr>
          <p:cNvPr id="3" name="Subtitle 2">
            <a:extLst>
              <a:ext uri="{FF2B5EF4-FFF2-40B4-BE49-F238E27FC236}">
                <a16:creationId xmlns:a16="http://schemas.microsoft.com/office/drawing/2014/main" id="{36CB28D0-C52B-4BE1-C45B-4020732BC758}"/>
              </a:ext>
            </a:extLst>
          </p:cNvPr>
          <p:cNvSpPr>
            <a:spLocks noGrp="1"/>
          </p:cNvSpPr>
          <p:nvPr>
            <p:ph type="subTitle" idx="1"/>
          </p:nvPr>
        </p:nvSpPr>
        <p:spPr>
          <a:xfrm>
            <a:off x="550863" y="3569008"/>
            <a:ext cx="3565525" cy="1731656"/>
          </a:xfrm>
        </p:spPr>
        <p:txBody>
          <a:bodyPr>
            <a:normAutofit/>
          </a:bodyPr>
          <a:lstStyle/>
          <a:p>
            <a:r>
              <a:rPr lang="en-GB" sz="2000" b="1">
                <a:solidFill>
                  <a:schemeClr val="tx1">
                    <a:alpha val="60000"/>
                  </a:schemeClr>
                </a:solidFill>
              </a:rPr>
              <a:t>Week 5</a:t>
            </a:r>
          </a:p>
        </p:txBody>
      </p:sp>
      <p:grpSp>
        <p:nvGrpSpPr>
          <p:cNvPr id="11" name="Group 10">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12" name="Freeform: Shape 11">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3">
            <a:extLst>
              <a:ext uri="{FF2B5EF4-FFF2-40B4-BE49-F238E27FC236}">
                <a16:creationId xmlns:a16="http://schemas.microsoft.com/office/drawing/2014/main" id="{962CF197-C33A-3643-339C-5AC5EF08D737}"/>
              </a:ext>
            </a:extLst>
          </p:cNvPr>
          <p:cNvPicPr>
            <a:picLocks noChangeAspect="1"/>
          </p:cNvPicPr>
          <p:nvPr/>
        </p:nvPicPr>
        <p:blipFill>
          <a:blip r:embed="rId2"/>
          <a:srcRect l="34562" r="-1" b="-1"/>
          <a:stretch/>
        </p:blipFill>
        <p:spPr>
          <a:xfrm>
            <a:off x="4743450" y="10"/>
            <a:ext cx="7448551" cy="6857990"/>
          </a:xfrm>
          <a:custGeom>
            <a:avLst/>
            <a:gdLst/>
            <a:ahLst/>
            <a:cxnLst/>
            <a:rect l="l" t="t" r="r" b="b"/>
            <a:pathLst>
              <a:path w="7448551" h="6858000">
                <a:moveTo>
                  <a:pt x="0" y="0"/>
                </a:moveTo>
                <a:lnTo>
                  <a:pt x="7448551" y="0"/>
                </a:lnTo>
                <a:lnTo>
                  <a:pt x="7448551" y="6858000"/>
                </a:lnTo>
                <a:lnTo>
                  <a:pt x="0" y="6858000"/>
                </a:lnTo>
                <a:close/>
              </a:path>
            </a:pathLst>
          </a:custGeom>
        </p:spPr>
      </p:pic>
      <p:sp>
        <p:nvSpPr>
          <p:cNvPr id="15" name="Rectangle 14">
            <a:extLst>
              <a:ext uri="{FF2B5EF4-FFF2-40B4-BE49-F238E27FC236}">
                <a16:creationId xmlns:a16="http://schemas.microsoft.com/office/drawing/2014/main" id="{41AC6C06-99FE-4BA1-BC82-8406A424C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831491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A89D9-C4E5-9280-627E-42C5D12EF0C6}"/>
              </a:ext>
            </a:extLst>
          </p:cNvPr>
          <p:cNvSpPr>
            <a:spLocks noGrp="1"/>
          </p:cNvSpPr>
          <p:nvPr>
            <p:ph type="title"/>
          </p:nvPr>
        </p:nvSpPr>
        <p:spPr>
          <a:xfrm>
            <a:off x="550863" y="1520825"/>
            <a:ext cx="4535487" cy="3779838"/>
          </a:xfrm>
        </p:spPr>
        <p:txBody>
          <a:bodyPr anchor="ctr">
            <a:normAutofit/>
          </a:bodyPr>
          <a:lstStyle/>
          <a:p>
            <a:r>
              <a:rPr lang="en-GB" sz="6400"/>
              <a:t>Recap…</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19C266D6-A39D-C6A0-5444-958DF1871BC5}"/>
              </a:ext>
            </a:extLst>
          </p:cNvPr>
          <p:cNvGraphicFramePr>
            <a:graphicFrameLocks noGrp="1"/>
          </p:cNvGraphicFramePr>
          <p:nvPr>
            <p:ph idx="1"/>
            <p:extLst>
              <p:ext uri="{D42A27DB-BD31-4B8C-83A1-F6EECF244321}">
                <p14:modId xmlns:p14="http://schemas.microsoft.com/office/powerpoint/2010/main" val="34210014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303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150F7-7087-3D90-555A-3A998D80DBE5}"/>
              </a:ext>
            </a:extLst>
          </p:cNvPr>
          <p:cNvSpPr>
            <a:spLocks noGrp="1"/>
          </p:cNvSpPr>
          <p:nvPr>
            <p:ph type="title"/>
          </p:nvPr>
        </p:nvSpPr>
        <p:spPr/>
        <p:txBody>
          <a:bodyPr/>
          <a:lstStyle/>
          <a:p>
            <a:r>
              <a:rPr lang="en-GB" dirty="0"/>
              <a:t>Assignment </a:t>
            </a:r>
          </a:p>
        </p:txBody>
      </p:sp>
      <p:sp>
        <p:nvSpPr>
          <p:cNvPr id="3" name="Content Placeholder 2">
            <a:extLst>
              <a:ext uri="{FF2B5EF4-FFF2-40B4-BE49-F238E27FC236}">
                <a16:creationId xmlns:a16="http://schemas.microsoft.com/office/drawing/2014/main" id="{7EDEB9FD-2E45-2D0D-FA85-6F5ADC07B8F3}"/>
              </a:ext>
            </a:extLst>
          </p:cNvPr>
          <p:cNvSpPr>
            <a:spLocks noGrp="1"/>
          </p:cNvSpPr>
          <p:nvPr>
            <p:ph idx="1"/>
          </p:nvPr>
        </p:nvSpPr>
        <p:spPr/>
        <p:txBody>
          <a:bodyPr>
            <a:normAutofit/>
          </a:bodyPr>
          <a:lstStyle/>
          <a:p>
            <a:r>
              <a:rPr lang="en-GB" sz="2400" dirty="0"/>
              <a:t>By now.. EVERYONE should have emailed their choice of Business to their lecturer</a:t>
            </a:r>
          </a:p>
          <a:p>
            <a:r>
              <a:rPr lang="en-GB" sz="2400" dirty="0"/>
              <a:t>We are now halfway through the lectures</a:t>
            </a:r>
          </a:p>
          <a:p>
            <a:r>
              <a:rPr lang="en-GB" sz="2400" dirty="0"/>
              <a:t>Research </a:t>
            </a:r>
          </a:p>
          <a:p>
            <a:r>
              <a:rPr lang="en-GB" sz="2400" dirty="0"/>
              <a:t>Citations and sources </a:t>
            </a:r>
          </a:p>
          <a:p>
            <a:r>
              <a:rPr lang="en-GB" sz="2400" dirty="0"/>
              <a:t>Structure the report, place headings etc, only have to populate then</a:t>
            </a:r>
          </a:p>
          <a:p>
            <a:r>
              <a:rPr lang="en-GB" sz="2400" dirty="0"/>
              <a:t>Guidance on Moodle – use it! </a:t>
            </a:r>
          </a:p>
        </p:txBody>
      </p:sp>
    </p:spTree>
    <p:extLst>
      <p:ext uri="{BB962C8B-B14F-4D97-AF65-F5344CB8AC3E}">
        <p14:creationId xmlns:p14="http://schemas.microsoft.com/office/powerpoint/2010/main" val="2254516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5ADF6-F12C-0ED8-9921-C6D9EC161966}"/>
              </a:ext>
            </a:extLst>
          </p:cNvPr>
          <p:cNvSpPr>
            <a:spLocks noGrp="1"/>
          </p:cNvSpPr>
          <p:nvPr>
            <p:ph type="title"/>
          </p:nvPr>
        </p:nvSpPr>
        <p:spPr>
          <a:xfrm>
            <a:off x="550863" y="1520825"/>
            <a:ext cx="4535487" cy="3779838"/>
          </a:xfrm>
        </p:spPr>
        <p:txBody>
          <a:bodyPr anchor="ctr">
            <a:normAutofit/>
          </a:bodyPr>
          <a:lstStyle/>
          <a:p>
            <a:pPr>
              <a:lnSpc>
                <a:spcPct val="90000"/>
              </a:lnSpc>
            </a:pPr>
            <a:r>
              <a:rPr lang="en-GB" sz="5400"/>
              <a:t>Strategy Recap – The uses and values of Strategy </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F0D1C895-5B5F-FFD7-8671-A6B9B5A1AF55}"/>
              </a:ext>
            </a:extLst>
          </p:cNvPr>
          <p:cNvGraphicFramePr>
            <a:graphicFrameLocks noGrp="1"/>
          </p:cNvGraphicFramePr>
          <p:nvPr>
            <p:ph idx="1"/>
            <p:extLst>
              <p:ext uri="{D42A27DB-BD31-4B8C-83A1-F6EECF244321}">
                <p14:modId xmlns:p14="http://schemas.microsoft.com/office/powerpoint/2010/main" val="285220603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1489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62842-9D5B-8575-A074-DECF336C76BF}"/>
              </a:ext>
            </a:extLst>
          </p:cNvPr>
          <p:cNvSpPr>
            <a:spLocks noGrp="1"/>
          </p:cNvSpPr>
          <p:nvPr>
            <p:ph type="title"/>
          </p:nvPr>
        </p:nvSpPr>
        <p:spPr>
          <a:xfrm>
            <a:off x="550863" y="1520825"/>
            <a:ext cx="4535487" cy="3779838"/>
          </a:xfrm>
        </p:spPr>
        <p:txBody>
          <a:bodyPr anchor="ctr">
            <a:normAutofit/>
          </a:bodyPr>
          <a:lstStyle/>
          <a:p>
            <a:r>
              <a:rPr lang="en-GB" sz="6400"/>
              <a:t>This week – Frameworks and Models</a:t>
            </a:r>
          </a:p>
        </p:txBody>
      </p:sp>
      <p:grpSp>
        <p:nvGrpSpPr>
          <p:cNvPr id="24" name="Group 23">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25" name="Freeform: Shape 24">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7" name="Oval 26">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Freeform: Shape 27">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0" name="Oval 29">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31" name="Content Placeholder 2">
            <a:extLst>
              <a:ext uri="{FF2B5EF4-FFF2-40B4-BE49-F238E27FC236}">
                <a16:creationId xmlns:a16="http://schemas.microsoft.com/office/drawing/2014/main" id="{535A9D35-A9A2-1944-BB62-B0857A7F66E1}"/>
              </a:ext>
            </a:extLst>
          </p:cNvPr>
          <p:cNvGraphicFramePr>
            <a:graphicFrameLocks noGrp="1"/>
          </p:cNvGraphicFramePr>
          <p:nvPr>
            <p:ph idx="1"/>
            <p:extLst>
              <p:ext uri="{D42A27DB-BD31-4B8C-83A1-F6EECF244321}">
                <p14:modId xmlns:p14="http://schemas.microsoft.com/office/powerpoint/2010/main" val="49288562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0189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72C9D-EC44-B4EB-FA90-304CD0033D2E}"/>
              </a:ext>
            </a:extLst>
          </p:cNvPr>
          <p:cNvSpPr>
            <a:spLocks noGrp="1"/>
          </p:cNvSpPr>
          <p:nvPr>
            <p:ph type="title"/>
          </p:nvPr>
        </p:nvSpPr>
        <p:spPr/>
        <p:txBody>
          <a:bodyPr/>
          <a:lstStyle/>
          <a:p>
            <a:r>
              <a:rPr lang="en-GB" dirty="0"/>
              <a:t>Three Models of Strategy </a:t>
            </a:r>
          </a:p>
        </p:txBody>
      </p:sp>
      <p:sp>
        <p:nvSpPr>
          <p:cNvPr id="3" name="Content Placeholder 2">
            <a:extLst>
              <a:ext uri="{FF2B5EF4-FFF2-40B4-BE49-F238E27FC236}">
                <a16:creationId xmlns:a16="http://schemas.microsoft.com/office/drawing/2014/main" id="{48B083D8-073D-4197-C2FB-9B90CA6C7532}"/>
              </a:ext>
            </a:extLst>
          </p:cNvPr>
          <p:cNvSpPr>
            <a:spLocks noGrp="1"/>
          </p:cNvSpPr>
          <p:nvPr>
            <p:ph idx="1"/>
          </p:nvPr>
        </p:nvSpPr>
        <p:spPr/>
        <p:txBody>
          <a:bodyPr/>
          <a:lstStyle/>
          <a:p>
            <a:pPr marL="0" indent="0" eaLnBrk="1" hangingPunct="1">
              <a:buNone/>
            </a:pPr>
            <a:r>
              <a:rPr lang="en-GB" altLang="en-US" sz="2400" b="1" dirty="0"/>
              <a:t>Simple and Static</a:t>
            </a:r>
          </a:p>
          <a:p>
            <a:pPr eaLnBrk="1" hangingPunct="1"/>
            <a:r>
              <a:rPr lang="en-GB" altLang="en-US" sz="2000" dirty="0"/>
              <a:t>These types of organisations exits in environments that hardly change</a:t>
            </a:r>
            <a:r>
              <a:rPr lang="en-GB" altLang="en-US" dirty="0"/>
              <a:t>.</a:t>
            </a:r>
          </a:p>
          <a:p>
            <a:pPr eaLnBrk="1" hangingPunct="1"/>
            <a:r>
              <a:rPr lang="en-GB" altLang="en-US" sz="2000" dirty="0"/>
              <a:t>They base their strategies on historical information from sales/usage data.</a:t>
            </a:r>
          </a:p>
          <a:p>
            <a:pPr eaLnBrk="1" hangingPunct="1"/>
            <a:r>
              <a:rPr lang="en-GB" altLang="en-US" sz="2000" dirty="0"/>
              <a:t>Even in this environment however changes can take place e.g. a change in legislation, resources becoming scarce</a:t>
            </a:r>
          </a:p>
          <a:p>
            <a:endParaRPr lang="en-GB" dirty="0"/>
          </a:p>
        </p:txBody>
      </p:sp>
    </p:spTree>
    <p:extLst>
      <p:ext uri="{BB962C8B-B14F-4D97-AF65-F5344CB8AC3E}">
        <p14:creationId xmlns:p14="http://schemas.microsoft.com/office/powerpoint/2010/main" val="2135368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2F8D1-E08F-7A69-4D5A-076EBBC3DF9C}"/>
              </a:ext>
            </a:extLst>
          </p:cNvPr>
          <p:cNvSpPr>
            <a:spLocks noGrp="1"/>
          </p:cNvSpPr>
          <p:nvPr>
            <p:ph type="title"/>
          </p:nvPr>
        </p:nvSpPr>
        <p:spPr/>
        <p:txBody>
          <a:bodyPr/>
          <a:lstStyle/>
          <a:p>
            <a:r>
              <a:rPr lang="en-GB" dirty="0"/>
              <a:t>Three Models of Strategy </a:t>
            </a:r>
          </a:p>
        </p:txBody>
      </p:sp>
      <p:sp>
        <p:nvSpPr>
          <p:cNvPr id="3" name="Content Placeholder 2">
            <a:extLst>
              <a:ext uri="{FF2B5EF4-FFF2-40B4-BE49-F238E27FC236}">
                <a16:creationId xmlns:a16="http://schemas.microsoft.com/office/drawing/2014/main" id="{6F812161-1740-327F-63D4-3D5984688830}"/>
              </a:ext>
            </a:extLst>
          </p:cNvPr>
          <p:cNvSpPr>
            <a:spLocks noGrp="1"/>
          </p:cNvSpPr>
          <p:nvPr>
            <p:ph idx="1"/>
          </p:nvPr>
        </p:nvSpPr>
        <p:spPr/>
        <p:txBody>
          <a:bodyPr/>
          <a:lstStyle/>
          <a:p>
            <a:pPr marL="0" indent="0" eaLnBrk="1" hangingPunct="1">
              <a:buNone/>
            </a:pPr>
            <a:r>
              <a:rPr lang="en-GB" altLang="en-US" dirty="0"/>
              <a:t> </a:t>
            </a:r>
            <a:r>
              <a:rPr lang="en-GB" altLang="en-US" sz="2400" b="1" dirty="0"/>
              <a:t>Dynamic</a:t>
            </a:r>
          </a:p>
          <a:p>
            <a:pPr eaLnBrk="1" hangingPunct="1"/>
            <a:r>
              <a:rPr lang="en-GB" altLang="en-US" sz="2000" dirty="0"/>
              <a:t>This environment changes quickly and frequently</a:t>
            </a:r>
          </a:p>
          <a:p>
            <a:pPr eaLnBrk="1" hangingPunct="1"/>
            <a:r>
              <a:rPr lang="en-GB" altLang="en-US" sz="2000" dirty="0"/>
              <a:t>Managers need to be visionary and sense what is going to occur.</a:t>
            </a:r>
          </a:p>
          <a:p>
            <a:pPr eaLnBrk="1" hangingPunct="1"/>
            <a:r>
              <a:rPr lang="en-GB" altLang="en-US" sz="2000" dirty="0"/>
              <a:t>Failure of organisations in this type of environment come from management who do not read the signs</a:t>
            </a:r>
          </a:p>
          <a:p>
            <a:pPr eaLnBrk="1" hangingPunct="1"/>
            <a:r>
              <a:rPr lang="en-GB" altLang="en-US" sz="2000" dirty="0"/>
              <a:t>A weakness here however, is that some organisations are always looking for change in the environment and react when they need to stand still.</a:t>
            </a:r>
          </a:p>
          <a:p>
            <a:endParaRPr lang="en-GB" dirty="0"/>
          </a:p>
        </p:txBody>
      </p:sp>
    </p:spTree>
    <p:extLst>
      <p:ext uri="{BB962C8B-B14F-4D97-AF65-F5344CB8AC3E}">
        <p14:creationId xmlns:p14="http://schemas.microsoft.com/office/powerpoint/2010/main" val="659045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853CE-FBF1-75B4-BF3E-984E132C0519}"/>
              </a:ext>
            </a:extLst>
          </p:cNvPr>
          <p:cNvSpPr>
            <a:spLocks noGrp="1"/>
          </p:cNvSpPr>
          <p:nvPr>
            <p:ph type="title"/>
          </p:nvPr>
        </p:nvSpPr>
        <p:spPr/>
        <p:txBody>
          <a:bodyPr/>
          <a:lstStyle/>
          <a:p>
            <a:r>
              <a:rPr lang="en-GB" dirty="0"/>
              <a:t>Three Models of Strategy </a:t>
            </a:r>
          </a:p>
        </p:txBody>
      </p:sp>
      <p:sp>
        <p:nvSpPr>
          <p:cNvPr id="3" name="Content Placeholder 2">
            <a:extLst>
              <a:ext uri="{FF2B5EF4-FFF2-40B4-BE49-F238E27FC236}">
                <a16:creationId xmlns:a16="http://schemas.microsoft.com/office/drawing/2014/main" id="{0A1423DF-CE6D-1A0D-7705-BB97A9B30F39}"/>
              </a:ext>
            </a:extLst>
          </p:cNvPr>
          <p:cNvSpPr>
            <a:spLocks noGrp="1"/>
          </p:cNvSpPr>
          <p:nvPr>
            <p:ph idx="1"/>
          </p:nvPr>
        </p:nvSpPr>
        <p:spPr/>
        <p:txBody>
          <a:bodyPr/>
          <a:lstStyle/>
          <a:p>
            <a:pPr marL="0" indent="0" eaLnBrk="1" hangingPunct="1">
              <a:buNone/>
            </a:pPr>
            <a:r>
              <a:rPr lang="en-GB" altLang="en-US" dirty="0"/>
              <a:t> </a:t>
            </a:r>
            <a:r>
              <a:rPr lang="en-GB" altLang="en-US" sz="2400" b="1" dirty="0"/>
              <a:t>Complex</a:t>
            </a:r>
          </a:p>
          <a:p>
            <a:pPr eaLnBrk="1" hangingPunct="1"/>
            <a:r>
              <a:rPr lang="en-GB" altLang="en-US" sz="2000" dirty="0"/>
              <a:t>In this organisation different demands are placed on different aspects of the firm</a:t>
            </a:r>
          </a:p>
          <a:p>
            <a:pPr eaLnBrk="1" hangingPunct="1"/>
            <a:r>
              <a:rPr lang="en-GB" altLang="en-US" sz="2000" dirty="0"/>
              <a:t>A firm producing different products for different markets would experience a complex environment</a:t>
            </a:r>
          </a:p>
          <a:p>
            <a:pPr eaLnBrk="1" hangingPunct="1"/>
            <a:r>
              <a:rPr lang="en-GB" altLang="en-US" sz="2000" dirty="0"/>
              <a:t>Organisational structures would reflect this complexity</a:t>
            </a:r>
          </a:p>
          <a:p>
            <a:pPr eaLnBrk="1" hangingPunct="1"/>
            <a:r>
              <a:rPr lang="en-GB" altLang="en-US" sz="2000" dirty="0"/>
              <a:t>Dynamic and complex organisations face interconnected problems</a:t>
            </a:r>
          </a:p>
          <a:p>
            <a:pPr eaLnBrk="1" hangingPunct="1"/>
            <a:r>
              <a:rPr lang="en-GB" altLang="en-US" sz="2000" dirty="0"/>
              <a:t>Managers will try to reduce uncertainty within the firm by:</a:t>
            </a:r>
          </a:p>
          <a:p>
            <a:pPr eaLnBrk="1" hangingPunct="1"/>
            <a:r>
              <a:rPr lang="en-GB" altLang="en-US" sz="2000" dirty="0"/>
              <a:t>Collecting information and influencing and controlling the environment </a:t>
            </a:r>
          </a:p>
          <a:p>
            <a:endParaRPr lang="en-GB" dirty="0"/>
          </a:p>
        </p:txBody>
      </p:sp>
    </p:spTree>
    <p:extLst>
      <p:ext uri="{BB962C8B-B14F-4D97-AF65-F5344CB8AC3E}">
        <p14:creationId xmlns:p14="http://schemas.microsoft.com/office/powerpoint/2010/main" val="1946850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88A42-C6CF-8FE8-526F-416B754C9989}"/>
              </a:ext>
            </a:extLst>
          </p:cNvPr>
          <p:cNvSpPr>
            <a:spLocks noGrp="1"/>
          </p:cNvSpPr>
          <p:nvPr>
            <p:ph type="title"/>
          </p:nvPr>
        </p:nvSpPr>
        <p:spPr>
          <a:xfrm>
            <a:off x="8075613" y="549275"/>
            <a:ext cx="3565525" cy="5759450"/>
          </a:xfrm>
        </p:spPr>
        <p:txBody>
          <a:bodyPr wrap="square" anchor="ctr">
            <a:normAutofit/>
          </a:bodyPr>
          <a:lstStyle/>
          <a:p>
            <a:r>
              <a:rPr lang="en-GB"/>
              <a:t>Analysis of the Market Position</a:t>
            </a:r>
            <a:endParaRPr lang="en-GB" dirty="0"/>
          </a:p>
        </p:txBody>
      </p:sp>
      <p:sp>
        <p:nvSpPr>
          <p:cNvPr id="14" name="Rectangle 13">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9B878395-9E08-906A-7BAD-D3E43EB464E4}"/>
              </a:ext>
            </a:extLst>
          </p:cNvPr>
          <p:cNvGraphicFramePr>
            <a:graphicFrameLocks noGrp="1"/>
          </p:cNvGraphicFramePr>
          <p:nvPr>
            <p:ph idx="1"/>
            <p:extLst>
              <p:ext uri="{D42A27DB-BD31-4B8C-83A1-F6EECF244321}">
                <p14:modId xmlns:p14="http://schemas.microsoft.com/office/powerpoint/2010/main" val="2698772465"/>
              </p:ext>
            </p:extLst>
          </p:nvPr>
        </p:nvGraphicFramePr>
        <p:xfrm>
          <a:off x="560704"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9161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33C6-4A77-4960-6338-C7FA9DBF43F9}"/>
              </a:ext>
            </a:extLst>
          </p:cNvPr>
          <p:cNvSpPr>
            <a:spLocks noGrp="1"/>
          </p:cNvSpPr>
          <p:nvPr>
            <p:ph type="title"/>
          </p:nvPr>
        </p:nvSpPr>
        <p:spPr/>
        <p:txBody>
          <a:bodyPr/>
          <a:lstStyle/>
          <a:p>
            <a:r>
              <a:rPr lang="en-GB" dirty="0"/>
              <a:t>Portfolio Analysis</a:t>
            </a:r>
          </a:p>
        </p:txBody>
      </p:sp>
      <p:sp>
        <p:nvSpPr>
          <p:cNvPr id="3" name="Content Placeholder 2">
            <a:extLst>
              <a:ext uri="{FF2B5EF4-FFF2-40B4-BE49-F238E27FC236}">
                <a16:creationId xmlns:a16="http://schemas.microsoft.com/office/drawing/2014/main" id="{5397D4D6-A5FA-E8DB-5D81-0B3413756410}"/>
              </a:ext>
            </a:extLst>
          </p:cNvPr>
          <p:cNvSpPr>
            <a:spLocks noGrp="1"/>
          </p:cNvSpPr>
          <p:nvPr>
            <p:ph idx="1"/>
          </p:nvPr>
        </p:nvSpPr>
        <p:spPr/>
        <p:txBody>
          <a:bodyPr>
            <a:normAutofit fontScale="92500" lnSpcReduction="20000"/>
          </a:bodyPr>
          <a:lstStyle/>
          <a:p>
            <a:pPr eaLnBrk="1" hangingPunct="1"/>
            <a:r>
              <a:rPr lang="en-GB" altLang="en-US" sz="2800" dirty="0"/>
              <a:t>This tends to be used by organisations operating in  different businesses and markets or in the same market but with different products.</a:t>
            </a:r>
          </a:p>
          <a:p>
            <a:pPr eaLnBrk="1" hangingPunct="1"/>
            <a:r>
              <a:rPr lang="en-GB" altLang="en-US" sz="2800" dirty="0"/>
              <a:t>Enables managers to assess the attractiveness of particular products and help with investment decisions</a:t>
            </a:r>
          </a:p>
          <a:p>
            <a:pPr eaLnBrk="1" hangingPunct="1"/>
            <a:r>
              <a:rPr lang="en-GB" altLang="en-US" sz="2800" dirty="0"/>
              <a:t>Model BCG(Boston Group Matrix)</a:t>
            </a:r>
          </a:p>
          <a:p>
            <a:pPr eaLnBrk="1" hangingPunct="1"/>
            <a:endParaRPr lang="en-GB" altLang="en-US" sz="2800" dirty="0"/>
          </a:p>
          <a:p>
            <a:pPr eaLnBrk="1" hangingPunct="1"/>
            <a:r>
              <a:rPr lang="en-GB" altLang="en-US" sz="2800" dirty="0"/>
              <a:t>Different frameworks will be utilised depending on what the analysis is aiming to achieve/to find out</a:t>
            </a:r>
          </a:p>
          <a:p>
            <a:pPr marL="0" indent="0">
              <a:buNone/>
            </a:pPr>
            <a:endParaRPr lang="en-GB" dirty="0"/>
          </a:p>
        </p:txBody>
      </p:sp>
    </p:spTree>
    <p:extLst>
      <p:ext uri="{BB962C8B-B14F-4D97-AF65-F5344CB8AC3E}">
        <p14:creationId xmlns:p14="http://schemas.microsoft.com/office/powerpoint/2010/main" val="928126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sposable boxes, shopping bags and coffee cups">
            <a:extLst>
              <a:ext uri="{FF2B5EF4-FFF2-40B4-BE49-F238E27FC236}">
                <a16:creationId xmlns:a16="http://schemas.microsoft.com/office/drawing/2014/main" id="{348FA233-8B81-ECF8-5A23-873B5B00254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7469" b="8261"/>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4" name="Rectangle 23">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0DE9AF-163E-0EFF-21D4-16D55E1F86FA}"/>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Break Time</a:t>
            </a:r>
          </a:p>
        </p:txBody>
      </p:sp>
      <p:sp>
        <p:nvSpPr>
          <p:cNvPr id="26" name="Rectangle 25">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0539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B0D55-EFDF-748F-4FCF-0647FC3D34EA}"/>
              </a:ext>
            </a:extLst>
          </p:cNvPr>
          <p:cNvSpPr>
            <a:spLocks noGrp="1"/>
          </p:cNvSpPr>
          <p:nvPr>
            <p:ph type="title"/>
          </p:nvPr>
        </p:nvSpPr>
        <p:spPr>
          <a:xfrm>
            <a:off x="550863" y="549275"/>
            <a:ext cx="3565525" cy="5543549"/>
          </a:xfrm>
        </p:spPr>
        <p:txBody>
          <a:bodyPr wrap="square" anchor="ctr">
            <a:normAutofit/>
          </a:bodyPr>
          <a:lstStyle/>
          <a:p>
            <a:r>
              <a:rPr lang="en-GB" dirty="0"/>
              <a:t>Activity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BE5F10-1C96-D1D8-7213-1EBEAF04F5D1}"/>
              </a:ext>
            </a:extLst>
          </p:cNvPr>
          <p:cNvGraphicFramePr>
            <a:graphicFrameLocks noGrp="1"/>
          </p:cNvGraphicFramePr>
          <p:nvPr>
            <p:ph idx="1"/>
            <p:extLst>
              <p:ext uri="{D42A27DB-BD31-4B8C-83A1-F6EECF244321}">
                <p14:modId xmlns:p14="http://schemas.microsoft.com/office/powerpoint/2010/main" val="170402676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563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D4C86C-DF3E-3E03-F907-5CD289A9886F}"/>
              </a:ext>
            </a:extLst>
          </p:cNvPr>
          <p:cNvSpPr>
            <a:spLocks noGrp="1"/>
          </p:cNvSpPr>
          <p:nvPr>
            <p:ph type="title"/>
          </p:nvPr>
        </p:nvSpPr>
        <p:spPr>
          <a:xfrm>
            <a:off x="8075613" y="549275"/>
            <a:ext cx="3565525" cy="5759450"/>
          </a:xfrm>
        </p:spPr>
        <p:txBody>
          <a:bodyPr wrap="square" anchor="ctr">
            <a:normAutofit/>
          </a:bodyPr>
          <a:lstStyle/>
          <a:p>
            <a:r>
              <a:rPr lang="en-GB" dirty="0"/>
              <a:t>Activity</a:t>
            </a:r>
          </a:p>
        </p:txBody>
      </p:sp>
      <p:sp>
        <p:nvSpPr>
          <p:cNvPr id="14" name="Rectangle 13">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FEDA75A9-E948-609E-AFB8-4BA6E24FFD75}"/>
              </a:ext>
            </a:extLst>
          </p:cNvPr>
          <p:cNvGraphicFramePr>
            <a:graphicFrameLocks noGrp="1"/>
          </p:cNvGraphicFramePr>
          <p:nvPr>
            <p:ph idx="1"/>
            <p:extLst>
              <p:ext uri="{D42A27DB-BD31-4B8C-83A1-F6EECF244321}">
                <p14:modId xmlns:p14="http://schemas.microsoft.com/office/powerpoint/2010/main" val="3904079153"/>
              </p:ext>
            </p:extLst>
          </p:nvPr>
        </p:nvGraphicFramePr>
        <p:xfrm>
          <a:off x="560704"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0005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6B8C9-213B-E0B8-19F9-C64898F729BE}"/>
              </a:ext>
            </a:extLst>
          </p:cNvPr>
          <p:cNvSpPr>
            <a:spLocks noGrp="1"/>
          </p:cNvSpPr>
          <p:nvPr>
            <p:ph type="title"/>
          </p:nvPr>
        </p:nvSpPr>
        <p:spPr/>
        <p:txBody>
          <a:bodyPr/>
          <a:lstStyle/>
          <a:p>
            <a:r>
              <a:rPr lang="en-GB" dirty="0"/>
              <a:t>BCG Matrix</a:t>
            </a:r>
          </a:p>
        </p:txBody>
      </p:sp>
      <p:pic>
        <p:nvPicPr>
          <p:cNvPr id="4" name="Content Placeholder 3">
            <a:extLst>
              <a:ext uri="{FF2B5EF4-FFF2-40B4-BE49-F238E27FC236}">
                <a16:creationId xmlns:a16="http://schemas.microsoft.com/office/drawing/2014/main" id="{5F98C3E5-2E75-3588-E8BD-0E4FC7F76C65}"/>
              </a:ext>
            </a:extLst>
          </p:cNvPr>
          <p:cNvPicPr>
            <a:picLocks noGrp="1" noChangeAspect="1"/>
          </p:cNvPicPr>
          <p:nvPr>
            <p:ph idx="1"/>
          </p:nvPr>
        </p:nvPicPr>
        <p:blipFill>
          <a:blip r:embed="rId2"/>
          <a:stretch>
            <a:fillRect/>
          </a:stretch>
        </p:blipFill>
        <p:spPr>
          <a:xfrm>
            <a:off x="3907076" y="2112963"/>
            <a:ext cx="4377848" cy="3979862"/>
          </a:xfrm>
          <a:prstGeom prst="rect">
            <a:avLst/>
          </a:prstGeom>
        </p:spPr>
      </p:pic>
    </p:spTree>
    <p:extLst>
      <p:ext uri="{BB962C8B-B14F-4D97-AF65-F5344CB8AC3E}">
        <p14:creationId xmlns:p14="http://schemas.microsoft.com/office/powerpoint/2010/main" val="2966683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7F5DB-C85A-4699-54D0-6B4F5F9BBD0F}"/>
              </a:ext>
            </a:extLst>
          </p:cNvPr>
          <p:cNvSpPr>
            <a:spLocks noGrp="1"/>
          </p:cNvSpPr>
          <p:nvPr>
            <p:ph type="title"/>
          </p:nvPr>
        </p:nvSpPr>
        <p:spPr/>
        <p:txBody>
          <a:bodyPr/>
          <a:lstStyle/>
          <a:p>
            <a:r>
              <a:rPr lang="en-GB" dirty="0"/>
              <a:t>BCG Matrix Method</a:t>
            </a:r>
          </a:p>
        </p:txBody>
      </p:sp>
      <p:sp>
        <p:nvSpPr>
          <p:cNvPr id="3" name="Content Placeholder 2">
            <a:extLst>
              <a:ext uri="{FF2B5EF4-FFF2-40B4-BE49-F238E27FC236}">
                <a16:creationId xmlns:a16="http://schemas.microsoft.com/office/drawing/2014/main" id="{843B698D-D45D-E44E-35BD-AB49F45D86F5}"/>
              </a:ext>
            </a:extLst>
          </p:cNvPr>
          <p:cNvSpPr>
            <a:spLocks noGrp="1"/>
          </p:cNvSpPr>
          <p:nvPr>
            <p:ph idx="1"/>
          </p:nvPr>
        </p:nvSpPr>
        <p:spPr>
          <a:xfrm>
            <a:off x="550863" y="1416106"/>
            <a:ext cx="11090274" cy="5348835"/>
          </a:xfrm>
        </p:spPr>
        <p:txBody>
          <a:bodyPr>
            <a:normAutofit fontScale="85000" lnSpcReduction="20000"/>
          </a:bodyPr>
          <a:lstStyle/>
          <a:p>
            <a:pPr marL="385763" marR="0" lvl="0" indent="-385763"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000" b="1" i="0" u="sng" strike="noStrike" kern="1200" cap="none" spc="0" normalizeH="0" baseline="0" noProof="0" dirty="0">
                <a:ln>
                  <a:noFill/>
                </a:ln>
                <a:solidFill>
                  <a:schemeClr val="tx1"/>
                </a:solidFill>
                <a:effectLst/>
                <a:uLnTx/>
                <a:uFillTx/>
                <a:latin typeface="Calibri" panose="020F0502020204030204"/>
                <a:ea typeface="+mn-ea"/>
                <a:cs typeface="+mn-cs"/>
              </a:rPr>
              <a:t>Stars</a:t>
            </a:r>
            <a:r>
              <a:rPr kumimoji="0" lang="en-GB" sz="2000" b="1" i="0" u="none" strike="noStrike" kern="1200" cap="none" spc="0" normalizeH="0" baseline="0" noProof="0" dirty="0">
                <a:ln>
                  <a:noFill/>
                </a:ln>
                <a:solidFill>
                  <a:schemeClr val="tx1"/>
                </a:solidFill>
                <a:effectLst/>
                <a:uLnTx/>
                <a:uFillTx/>
                <a:latin typeface="Calibri" panose="020F0502020204030204"/>
                <a:ea typeface="+mn-ea"/>
                <a:cs typeface="+mn-cs"/>
              </a:rPr>
              <a:t> (high growth, high market share)</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use large amounts of cash and are leaders in the business so they should also generate large amounts of cash</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frequently roughly in balance on net cash flow. However if needed any attempt should be made to hold share, because the rewards will be a cash cow if market share is kept</a:t>
            </a:r>
          </a:p>
          <a:p>
            <a:pPr marL="385763" marR="0" lvl="0" indent="-385763"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000" b="1" i="0" u="sng" strike="noStrike" kern="1200" cap="none" spc="0" normalizeH="0" baseline="0" noProof="0" dirty="0">
                <a:ln>
                  <a:noFill/>
                </a:ln>
                <a:solidFill>
                  <a:schemeClr val="tx1"/>
                </a:solidFill>
                <a:effectLst/>
                <a:uLnTx/>
                <a:uFillTx/>
                <a:latin typeface="Calibri" panose="020F0502020204030204"/>
                <a:ea typeface="+mn-ea"/>
                <a:cs typeface="+mn-cs"/>
              </a:rPr>
              <a:t>Cash Cows </a:t>
            </a:r>
            <a:r>
              <a:rPr kumimoji="0" lang="en-GB" sz="2000" b="1" i="0" u="none" strike="noStrike" kern="1200" cap="none" spc="0" normalizeH="0" baseline="0" noProof="0" dirty="0">
                <a:ln>
                  <a:noFill/>
                </a:ln>
                <a:solidFill>
                  <a:schemeClr val="tx1"/>
                </a:solidFill>
                <a:effectLst/>
                <a:uLnTx/>
                <a:uFillTx/>
                <a:latin typeface="Calibri" panose="020F0502020204030204"/>
                <a:ea typeface="+mn-ea"/>
                <a:cs typeface="+mn-cs"/>
              </a:rPr>
              <a:t>(low growth, high market share)</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profits and cash generation should be high , and because of the low growth, investments needed should be low. Keep profits high</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Foundation of a company</a:t>
            </a:r>
          </a:p>
          <a:p>
            <a:pPr marL="385763" marR="0" lvl="0" indent="-385763"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sng" strike="noStrike" kern="1200" cap="none" spc="0" normalizeH="0" baseline="0" noProof="0" dirty="0">
                <a:ln>
                  <a:noFill/>
                </a:ln>
                <a:solidFill>
                  <a:schemeClr val="tx1"/>
                </a:solidFill>
                <a:effectLst/>
                <a:uLnTx/>
                <a:uFillTx/>
                <a:latin typeface="Calibri" panose="020F0502020204030204"/>
                <a:ea typeface="+mn-ea"/>
                <a:cs typeface="+mn-cs"/>
              </a:rPr>
              <a:t>Dogs</a:t>
            </a:r>
            <a:r>
              <a:rPr kumimoji="0" lang="en-GB" sz="2200" b="1" i="0" u="none" strike="noStrike" kern="1200" cap="none" spc="0" normalizeH="0" baseline="0" noProof="0" dirty="0">
                <a:ln>
                  <a:noFill/>
                </a:ln>
                <a:solidFill>
                  <a:schemeClr val="tx1"/>
                </a:solidFill>
                <a:effectLst/>
                <a:uLnTx/>
                <a:uFillTx/>
                <a:latin typeface="Calibri" panose="020F0502020204030204"/>
                <a:ea typeface="+mn-ea"/>
                <a:cs typeface="+mn-cs"/>
              </a:rPr>
              <a:t> (low growth, low market share)</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avoid and minimize the number of dogs in a company</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beware of expensive ‘turn around plans’</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deliver cash, otherwise liquidate</a:t>
            </a:r>
          </a:p>
          <a:p>
            <a:pPr marL="385763" marR="0" lvl="0" indent="-385763"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sng" strike="noStrike" kern="1200" cap="none" spc="0" normalizeH="0" baseline="0" noProof="0" dirty="0">
                <a:ln>
                  <a:noFill/>
                </a:ln>
                <a:solidFill>
                  <a:schemeClr val="tx1"/>
                </a:solidFill>
                <a:effectLst/>
                <a:uLnTx/>
                <a:uFillTx/>
                <a:latin typeface="Calibri" panose="020F0502020204030204"/>
                <a:ea typeface="+mn-ea"/>
                <a:cs typeface="+mn-cs"/>
              </a:rPr>
              <a:t>Question Marks </a:t>
            </a:r>
            <a:r>
              <a:rPr kumimoji="0" lang="en-GB" sz="2200" b="1" i="0" u="none" strike="noStrike" kern="1200" cap="none" spc="0" normalizeH="0" baseline="0" noProof="0" dirty="0">
                <a:ln>
                  <a:noFill/>
                </a:ln>
                <a:solidFill>
                  <a:schemeClr val="tx1"/>
                </a:solidFill>
                <a:effectLst/>
                <a:uLnTx/>
                <a:uFillTx/>
                <a:latin typeface="Calibri" panose="020F0502020204030204"/>
                <a:ea typeface="+mn-ea"/>
                <a:cs typeface="+mn-cs"/>
              </a:rPr>
              <a:t>(high growth, low market share) – Sometimes called ‘Problem Child’</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have the worst cash characteristics of all, because high demands and low returns due to low market share</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if nothing is done to change the market share, question marks will simply absorb great amounts of cash and later, as the growth stops, a dog.</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either invest heavily or sell off or invest nothing and generate whatever cash it can. Increase market share or deliver cash</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Will it be a Star or a Dog?</a:t>
            </a:r>
          </a:p>
          <a:p>
            <a:endParaRPr lang="en-GB" dirty="0"/>
          </a:p>
        </p:txBody>
      </p:sp>
    </p:spTree>
    <p:extLst>
      <p:ext uri="{BB962C8B-B14F-4D97-AF65-F5344CB8AC3E}">
        <p14:creationId xmlns:p14="http://schemas.microsoft.com/office/powerpoint/2010/main" val="1170667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CCA3A-3193-356C-EA13-2DB51F5A05DA}"/>
              </a:ext>
            </a:extLst>
          </p:cNvPr>
          <p:cNvSpPr>
            <a:spLocks noGrp="1"/>
          </p:cNvSpPr>
          <p:nvPr>
            <p:ph type="title"/>
          </p:nvPr>
        </p:nvSpPr>
        <p:spPr/>
        <p:txBody>
          <a:bodyPr/>
          <a:lstStyle/>
          <a:p>
            <a:r>
              <a:rPr lang="en-GB"/>
              <a:t>PESTLE</a:t>
            </a:r>
            <a:endParaRPr lang="en-GB" dirty="0"/>
          </a:p>
        </p:txBody>
      </p:sp>
      <p:pic>
        <p:nvPicPr>
          <p:cNvPr id="5" name="Content Placeholder 4">
            <a:extLst>
              <a:ext uri="{FF2B5EF4-FFF2-40B4-BE49-F238E27FC236}">
                <a16:creationId xmlns:a16="http://schemas.microsoft.com/office/drawing/2014/main" id="{84557565-6367-0EF2-8D11-BCD4B8CCC17C}"/>
              </a:ext>
            </a:extLst>
          </p:cNvPr>
          <p:cNvPicPr>
            <a:picLocks noGrp="1" noChangeAspect="1"/>
          </p:cNvPicPr>
          <p:nvPr>
            <p:ph idx="1"/>
          </p:nvPr>
        </p:nvPicPr>
        <p:blipFill>
          <a:blip r:embed="rId2"/>
          <a:stretch>
            <a:fillRect/>
          </a:stretch>
        </p:blipFill>
        <p:spPr>
          <a:xfrm>
            <a:off x="3398036" y="2153649"/>
            <a:ext cx="5395927" cy="3021719"/>
          </a:xfrm>
          <a:prstGeom prst="rect">
            <a:avLst/>
          </a:prstGeom>
        </p:spPr>
      </p:pic>
    </p:spTree>
    <p:extLst>
      <p:ext uri="{BB962C8B-B14F-4D97-AF65-F5344CB8AC3E}">
        <p14:creationId xmlns:p14="http://schemas.microsoft.com/office/powerpoint/2010/main" val="3302823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B964-2C0A-4A05-754A-B09ACEB6F09E}"/>
              </a:ext>
            </a:extLst>
          </p:cNvPr>
          <p:cNvSpPr>
            <a:spLocks noGrp="1"/>
          </p:cNvSpPr>
          <p:nvPr>
            <p:ph type="title"/>
          </p:nvPr>
        </p:nvSpPr>
        <p:spPr>
          <a:xfrm>
            <a:off x="550862" y="549275"/>
            <a:ext cx="11091600" cy="763959"/>
          </a:xfrm>
        </p:spPr>
        <p:txBody>
          <a:bodyPr/>
          <a:lstStyle/>
          <a:p>
            <a:r>
              <a:rPr lang="en-GB" dirty="0"/>
              <a:t>PESTLE Method</a:t>
            </a:r>
          </a:p>
        </p:txBody>
      </p:sp>
      <p:pic>
        <p:nvPicPr>
          <p:cNvPr id="4" name="Online Media 3" title="PESTLE analysis">
            <a:hlinkClick r:id="" action="ppaction://media"/>
            <a:extLst>
              <a:ext uri="{FF2B5EF4-FFF2-40B4-BE49-F238E27FC236}">
                <a16:creationId xmlns:a16="http://schemas.microsoft.com/office/drawing/2014/main" id="{4795839E-3F2C-5659-8DFF-5A579DC1EC2B}"/>
              </a:ext>
            </a:extLst>
          </p:cNvPr>
          <p:cNvPicPr>
            <a:picLocks noGrp="1" noRot="1" noChangeAspect="1"/>
          </p:cNvPicPr>
          <p:nvPr>
            <p:ph idx="1"/>
            <a:videoFile r:link="rId1"/>
          </p:nvPr>
        </p:nvPicPr>
        <p:blipFill>
          <a:blip r:embed="rId4"/>
          <a:stretch>
            <a:fillRect/>
          </a:stretch>
        </p:blipFill>
        <p:spPr>
          <a:xfrm>
            <a:off x="2573338" y="2112963"/>
            <a:ext cx="7043737" cy="3979862"/>
          </a:xfrm>
          <a:prstGeom prst="rect">
            <a:avLst/>
          </a:prstGeom>
        </p:spPr>
      </p:pic>
    </p:spTree>
    <p:extLst>
      <p:ext uri="{BB962C8B-B14F-4D97-AF65-F5344CB8AC3E}">
        <p14:creationId xmlns:p14="http://schemas.microsoft.com/office/powerpoint/2010/main" val="2281727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2BFFE-7102-8F35-13FE-2EE06DBF8DA5}"/>
              </a:ext>
            </a:extLst>
          </p:cNvPr>
          <p:cNvSpPr>
            <a:spLocks noGrp="1"/>
          </p:cNvSpPr>
          <p:nvPr>
            <p:ph type="title"/>
          </p:nvPr>
        </p:nvSpPr>
        <p:spPr/>
        <p:txBody>
          <a:bodyPr/>
          <a:lstStyle/>
          <a:p>
            <a:r>
              <a:rPr lang="en-GB" dirty="0"/>
              <a:t>Stakeholder Analysis</a:t>
            </a:r>
          </a:p>
        </p:txBody>
      </p:sp>
      <p:pic>
        <p:nvPicPr>
          <p:cNvPr id="4" name="Content Placeholder 3">
            <a:extLst>
              <a:ext uri="{FF2B5EF4-FFF2-40B4-BE49-F238E27FC236}">
                <a16:creationId xmlns:a16="http://schemas.microsoft.com/office/drawing/2014/main" id="{F22EA535-184F-F8EA-D48C-D3EC229B6020}"/>
              </a:ext>
            </a:extLst>
          </p:cNvPr>
          <p:cNvPicPr>
            <a:picLocks noGrp="1" noChangeAspect="1"/>
          </p:cNvPicPr>
          <p:nvPr>
            <p:ph idx="1"/>
          </p:nvPr>
        </p:nvPicPr>
        <p:blipFill>
          <a:blip r:embed="rId2"/>
          <a:stretch>
            <a:fillRect/>
          </a:stretch>
        </p:blipFill>
        <p:spPr>
          <a:xfrm>
            <a:off x="3112561" y="2112963"/>
            <a:ext cx="5966879" cy="3979862"/>
          </a:xfrm>
          <a:prstGeom prst="rect">
            <a:avLst/>
          </a:prstGeom>
        </p:spPr>
      </p:pic>
    </p:spTree>
    <p:extLst>
      <p:ext uri="{BB962C8B-B14F-4D97-AF65-F5344CB8AC3E}">
        <p14:creationId xmlns:p14="http://schemas.microsoft.com/office/powerpoint/2010/main" val="3538219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04FB9-D786-5469-0BB1-1A685D3BC284}"/>
              </a:ext>
            </a:extLst>
          </p:cNvPr>
          <p:cNvSpPr>
            <a:spLocks noGrp="1"/>
          </p:cNvSpPr>
          <p:nvPr>
            <p:ph type="title"/>
          </p:nvPr>
        </p:nvSpPr>
        <p:spPr>
          <a:xfrm>
            <a:off x="549537" y="146605"/>
            <a:ext cx="11091600" cy="1332000"/>
          </a:xfrm>
        </p:spPr>
        <p:txBody>
          <a:bodyPr/>
          <a:lstStyle/>
          <a:p>
            <a:r>
              <a:rPr lang="en-GB" dirty="0"/>
              <a:t>Stakeholder Analysis Method</a:t>
            </a:r>
          </a:p>
        </p:txBody>
      </p:sp>
      <p:sp>
        <p:nvSpPr>
          <p:cNvPr id="3" name="Content Placeholder 2">
            <a:extLst>
              <a:ext uri="{FF2B5EF4-FFF2-40B4-BE49-F238E27FC236}">
                <a16:creationId xmlns:a16="http://schemas.microsoft.com/office/drawing/2014/main" id="{25EA5D85-E0A8-6756-CF7E-4B475CEDCE32}"/>
              </a:ext>
            </a:extLst>
          </p:cNvPr>
          <p:cNvSpPr>
            <a:spLocks noGrp="1"/>
          </p:cNvSpPr>
          <p:nvPr>
            <p:ph idx="1"/>
          </p:nvPr>
        </p:nvSpPr>
        <p:spPr>
          <a:xfrm>
            <a:off x="549537" y="971528"/>
            <a:ext cx="11090274" cy="5886471"/>
          </a:xfrm>
        </p:spPr>
        <p:txBody>
          <a:bodyPr>
            <a:normAutofit fontScale="85000" lnSpcReduction="10000"/>
          </a:bodyPr>
          <a:lstStyle/>
          <a:p>
            <a:pPr marL="0" indent="0" algn="l">
              <a:lnSpc>
                <a:spcPts val="1950"/>
              </a:lnSpc>
              <a:spcAft>
                <a:spcPts val="1500"/>
              </a:spcAft>
              <a:buNone/>
            </a:pPr>
            <a:r>
              <a:rPr lang="en-GB" b="1" i="0" dirty="0">
                <a:solidFill>
                  <a:schemeClr val="tx1"/>
                </a:solidFill>
                <a:effectLst/>
                <a:latin typeface="Source Sans Pro" panose="020B0503030403020204" pitchFamily="34" charset="0"/>
              </a:rPr>
              <a:t>	</a:t>
            </a:r>
            <a:r>
              <a:rPr lang="en-GB" sz="1800" b="1" i="0" u="sng" dirty="0">
                <a:solidFill>
                  <a:schemeClr val="tx1"/>
                </a:solidFill>
                <a:effectLst/>
                <a:latin typeface="Source Sans Pro" panose="020B0503030403020204" pitchFamily="34" charset="0"/>
              </a:rPr>
              <a:t>Involve </a:t>
            </a:r>
            <a:r>
              <a:rPr lang="en-GB" sz="1800" b="1" i="0" dirty="0">
                <a:solidFill>
                  <a:schemeClr val="tx1"/>
                </a:solidFill>
                <a:effectLst/>
                <a:latin typeface="Source Sans Pro" panose="020B0503030403020204" pitchFamily="34" charset="0"/>
              </a:rPr>
              <a:t>- high interest &amp; high influence</a:t>
            </a:r>
            <a:endParaRPr lang="en-GB" sz="1800" b="0" i="0" dirty="0">
              <a:solidFill>
                <a:schemeClr val="tx1"/>
              </a:solidFill>
              <a:effectLst/>
              <a:latin typeface="Source Sans Pro" panose="020B0503030403020204" pitchFamily="34" charset="0"/>
            </a:endParaRPr>
          </a:p>
          <a:p>
            <a:pPr marL="0" indent="0" algn="l">
              <a:lnSpc>
                <a:spcPts val="1950"/>
              </a:lnSpc>
              <a:spcAft>
                <a:spcPts val="1500"/>
              </a:spcAft>
              <a:buNone/>
            </a:pPr>
            <a:r>
              <a:rPr lang="en-GB" sz="1800" b="0" i="0" dirty="0">
                <a:solidFill>
                  <a:schemeClr val="tx1"/>
                </a:solidFill>
                <a:effectLst/>
                <a:latin typeface="Source Sans Pro" panose="020B0503030403020204" pitchFamily="34" charset="0"/>
              </a:rPr>
              <a:t>Stakeholders in this quadrant will be actively involved in your project and be able to exert a significant influence on how it progresses. A lot of effort should be put in to making sure they are engaged. An example would be teams you are working with to develop and test changes</a:t>
            </a:r>
          </a:p>
          <a:p>
            <a:pPr marL="0" indent="0" algn="l">
              <a:lnSpc>
                <a:spcPts val="1950"/>
              </a:lnSpc>
              <a:spcAft>
                <a:spcPts val="1500"/>
              </a:spcAft>
              <a:buNone/>
            </a:pPr>
            <a:r>
              <a:rPr lang="en-GB" sz="1800" b="1" i="0" dirty="0">
                <a:solidFill>
                  <a:schemeClr val="tx1"/>
                </a:solidFill>
                <a:effectLst/>
                <a:latin typeface="Source Sans Pro" panose="020B0503030403020204" pitchFamily="34" charset="0"/>
              </a:rPr>
              <a:t>	</a:t>
            </a:r>
            <a:r>
              <a:rPr lang="en-GB" sz="1800" b="1" i="0" u="sng" dirty="0">
                <a:solidFill>
                  <a:schemeClr val="tx1"/>
                </a:solidFill>
                <a:effectLst/>
                <a:latin typeface="Source Sans Pro" panose="020B0503030403020204" pitchFamily="34" charset="0"/>
              </a:rPr>
              <a:t>Engage</a:t>
            </a:r>
            <a:r>
              <a:rPr lang="en-GB" sz="1800" b="1" i="0" dirty="0">
                <a:solidFill>
                  <a:schemeClr val="tx1"/>
                </a:solidFill>
                <a:effectLst/>
                <a:latin typeface="Source Sans Pro" panose="020B0503030403020204" pitchFamily="34" charset="0"/>
              </a:rPr>
              <a:t> - high influence &amp; low interest</a:t>
            </a:r>
            <a:endParaRPr lang="en-GB" sz="1800" b="0" i="0" dirty="0">
              <a:solidFill>
                <a:schemeClr val="tx1"/>
              </a:solidFill>
              <a:effectLst/>
              <a:latin typeface="Source Sans Pro" panose="020B0503030403020204" pitchFamily="34" charset="0"/>
            </a:endParaRPr>
          </a:p>
          <a:p>
            <a:pPr algn="l">
              <a:lnSpc>
                <a:spcPts val="1950"/>
              </a:lnSpc>
              <a:spcAft>
                <a:spcPts val="1500"/>
              </a:spcAft>
            </a:pPr>
            <a:r>
              <a:rPr lang="en-GB" sz="1800" b="0" i="0" dirty="0">
                <a:solidFill>
                  <a:schemeClr val="tx1"/>
                </a:solidFill>
                <a:effectLst/>
                <a:latin typeface="Source Sans Pro" panose="020B0503030403020204" pitchFamily="34" charset="0"/>
              </a:rPr>
              <a:t>These stakeholders will not want detailed communication, but because they can influence your project, enough work should be done to keep them satisfied. An example would be a senior sponsor who receives regular progress updates.</a:t>
            </a:r>
          </a:p>
          <a:p>
            <a:pPr marL="0" indent="0" algn="l">
              <a:lnSpc>
                <a:spcPts val="1950"/>
              </a:lnSpc>
              <a:spcAft>
                <a:spcPts val="1500"/>
              </a:spcAft>
              <a:buNone/>
            </a:pPr>
            <a:r>
              <a:rPr lang="en-GB" sz="1800" b="1" i="0" dirty="0">
                <a:solidFill>
                  <a:schemeClr val="tx1"/>
                </a:solidFill>
                <a:effectLst/>
                <a:latin typeface="Source Sans Pro" panose="020B0503030403020204" pitchFamily="34" charset="0"/>
              </a:rPr>
              <a:t>	</a:t>
            </a:r>
            <a:r>
              <a:rPr lang="en-GB" sz="1800" b="1" i="0" u="sng" dirty="0">
                <a:solidFill>
                  <a:schemeClr val="tx1"/>
                </a:solidFill>
                <a:effectLst/>
                <a:latin typeface="Source Sans Pro" panose="020B0503030403020204" pitchFamily="34" charset="0"/>
              </a:rPr>
              <a:t>Keep engaged and involve where needed </a:t>
            </a:r>
            <a:r>
              <a:rPr lang="en-GB" sz="1800" b="1" i="0" dirty="0">
                <a:solidFill>
                  <a:schemeClr val="tx1"/>
                </a:solidFill>
                <a:effectLst/>
                <a:latin typeface="Source Sans Pro" panose="020B0503030403020204" pitchFamily="34" charset="0"/>
              </a:rPr>
              <a:t>- high interest &amp; low influence</a:t>
            </a:r>
            <a:endParaRPr lang="en-GB" sz="1800" b="0" i="0" dirty="0">
              <a:solidFill>
                <a:schemeClr val="tx1"/>
              </a:solidFill>
              <a:effectLst/>
              <a:latin typeface="Source Sans Pro" panose="020B0503030403020204" pitchFamily="34" charset="0"/>
            </a:endParaRPr>
          </a:p>
          <a:p>
            <a:pPr algn="l">
              <a:lnSpc>
                <a:spcPts val="1950"/>
              </a:lnSpc>
              <a:spcAft>
                <a:spcPts val="1500"/>
              </a:spcAft>
            </a:pPr>
            <a:r>
              <a:rPr lang="en-GB" sz="1800" b="0" i="0" dirty="0">
                <a:solidFill>
                  <a:schemeClr val="tx1"/>
                </a:solidFill>
                <a:effectLst/>
                <a:latin typeface="Source Sans Pro" panose="020B0503030403020204" pitchFamily="34" charset="0"/>
              </a:rPr>
              <a:t>Stakeholders in this quadrant will not be actively involved throughout your project but do want to hear about progress and may be able to provide input. An example would be teams who may be involved in the future but who are not yet actively involved who receive newsletters or social media updates. </a:t>
            </a:r>
          </a:p>
          <a:p>
            <a:pPr marL="0" indent="0" algn="l">
              <a:lnSpc>
                <a:spcPts val="1950"/>
              </a:lnSpc>
              <a:spcAft>
                <a:spcPts val="1500"/>
              </a:spcAft>
              <a:buNone/>
            </a:pPr>
            <a:r>
              <a:rPr lang="en-GB" b="1" i="0" dirty="0">
                <a:solidFill>
                  <a:schemeClr val="tx1"/>
                </a:solidFill>
                <a:effectLst/>
                <a:latin typeface="Source Sans Pro" panose="020B0503030403020204" pitchFamily="34" charset="0"/>
              </a:rPr>
              <a:t>	</a:t>
            </a:r>
            <a:r>
              <a:rPr lang="en-GB" b="1" i="0" u="sng" dirty="0">
                <a:solidFill>
                  <a:schemeClr val="tx1"/>
                </a:solidFill>
                <a:effectLst/>
                <a:latin typeface="Source Sans Pro" panose="020B0503030403020204" pitchFamily="34" charset="0"/>
              </a:rPr>
              <a:t>Keep informed </a:t>
            </a:r>
            <a:r>
              <a:rPr lang="en-GB" b="1" i="0" dirty="0">
                <a:solidFill>
                  <a:schemeClr val="tx1"/>
                </a:solidFill>
                <a:effectLst/>
                <a:latin typeface="Source Sans Pro" panose="020B0503030403020204" pitchFamily="34" charset="0"/>
              </a:rPr>
              <a:t>- low influence and low interest</a:t>
            </a:r>
            <a:endParaRPr lang="en-GB" b="0" i="0" dirty="0">
              <a:solidFill>
                <a:schemeClr val="tx1"/>
              </a:solidFill>
              <a:effectLst/>
              <a:latin typeface="Source Sans Pro" panose="020B0503030403020204" pitchFamily="34" charset="0"/>
            </a:endParaRPr>
          </a:p>
          <a:p>
            <a:pPr algn="l">
              <a:lnSpc>
                <a:spcPts val="1950"/>
              </a:lnSpc>
              <a:spcAft>
                <a:spcPts val="1500"/>
              </a:spcAft>
            </a:pPr>
            <a:r>
              <a:rPr lang="en-GB" b="0" i="0" dirty="0">
                <a:solidFill>
                  <a:schemeClr val="tx1"/>
                </a:solidFill>
                <a:effectLst/>
                <a:latin typeface="Source Sans Pro" panose="020B0503030403020204" pitchFamily="34" charset="0"/>
              </a:rPr>
              <a:t>These stakeholders will be part of your system and there may be the potential for your work to involve or concern them, so they should know what’s going on however do not bore them with excessive communication.</a:t>
            </a:r>
          </a:p>
          <a:p>
            <a:pPr algn="l">
              <a:lnSpc>
                <a:spcPts val="1950"/>
              </a:lnSpc>
              <a:spcAft>
                <a:spcPts val="1500"/>
              </a:spcAft>
            </a:pPr>
            <a:endParaRPr lang="en-GB" b="0" i="0" dirty="0">
              <a:solidFill>
                <a:schemeClr val="tx1"/>
              </a:solidFill>
              <a:effectLst/>
              <a:latin typeface="Source Sans Pro" panose="020B0503030403020204" pitchFamily="34" charset="0"/>
            </a:endParaRPr>
          </a:p>
          <a:p>
            <a:endParaRPr lang="en-GB" dirty="0"/>
          </a:p>
        </p:txBody>
      </p:sp>
    </p:spTree>
    <p:extLst>
      <p:ext uri="{BB962C8B-B14F-4D97-AF65-F5344CB8AC3E}">
        <p14:creationId xmlns:p14="http://schemas.microsoft.com/office/powerpoint/2010/main" val="103252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F8A0B-F2AE-8F85-78D5-F01B2657ECE4}"/>
              </a:ext>
            </a:extLst>
          </p:cNvPr>
          <p:cNvSpPr>
            <a:spLocks noGrp="1"/>
          </p:cNvSpPr>
          <p:nvPr>
            <p:ph type="title"/>
          </p:nvPr>
        </p:nvSpPr>
        <p:spPr>
          <a:xfrm>
            <a:off x="8075613" y="549275"/>
            <a:ext cx="3565525" cy="5759450"/>
          </a:xfrm>
        </p:spPr>
        <p:txBody>
          <a:bodyPr wrap="square" anchor="ctr">
            <a:normAutofit/>
          </a:bodyPr>
          <a:lstStyle/>
          <a:p>
            <a:r>
              <a:rPr lang="en-GB" dirty="0"/>
              <a:t>Recap</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0F6EEA0-3745-8701-57BF-4F65AD0C8E37}"/>
              </a:ext>
            </a:extLst>
          </p:cNvPr>
          <p:cNvGraphicFramePr>
            <a:graphicFrameLocks noGrp="1"/>
          </p:cNvGraphicFramePr>
          <p:nvPr>
            <p:ph idx="1"/>
            <p:extLst>
              <p:ext uri="{D42A27DB-BD31-4B8C-83A1-F6EECF244321}">
                <p14:modId xmlns:p14="http://schemas.microsoft.com/office/powerpoint/2010/main" val="2181260053"/>
              </p:ext>
            </p:extLst>
          </p:nvPr>
        </p:nvGraphicFramePr>
        <p:xfrm>
          <a:off x="560704"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254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160461E6-65BF-2AA4-35C8-EABB11F33EAE}"/>
              </a:ext>
            </a:extLst>
          </p:cNvPr>
          <p:cNvPicPr>
            <a:picLocks noChangeAspect="1"/>
          </p:cNvPicPr>
          <p:nvPr/>
        </p:nvPicPr>
        <p:blipFill>
          <a:blip r:embed="rId2"/>
          <a:srcRect b="6250"/>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C6732-946B-4DBF-2DE2-E4DBF45E4ADD}"/>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Any Questions?</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6360868"/>
      </p:ext>
    </p:extLst>
  </p:cSld>
  <p:clrMapOvr>
    <a:masterClrMapping/>
  </p:clrMapOvr>
</p:sld>
</file>

<file path=ppt/theme/theme1.xml><?xml version="1.0" encoding="utf-8"?>
<a:theme xmlns:a="http://schemas.openxmlformats.org/drawingml/2006/main" name="3DFloatVTI">
  <a:themeElements>
    <a:clrScheme name="AnalogousFromRegularSeedRightStep">
      <a:dk1>
        <a:srgbClr val="000000"/>
      </a:dk1>
      <a:lt1>
        <a:srgbClr val="FFFFFF"/>
      </a:lt1>
      <a:dk2>
        <a:srgbClr val="243C22"/>
      </a:dk2>
      <a:lt2>
        <a:srgbClr val="E2E8E8"/>
      </a:lt2>
      <a:accent1>
        <a:srgbClr val="E73729"/>
      </a:accent1>
      <a:accent2>
        <a:srgbClr val="D57417"/>
      </a:accent2>
      <a:accent3>
        <a:srgbClr val="B2A420"/>
      </a:accent3>
      <a:accent4>
        <a:srgbClr val="7EB113"/>
      </a:accent4>
      <a:accent5>
        <a:srgbClr val="49B921"/>
      </a:accent5>
      <a:accent6>
        <a:srgbClr val="14BC2F"/>
      </a:accent6>
      <a:hlink>
        <a:srgbClr val="329097"/>
      </a:hlink>
      <a:folHlink>
        <a:srgbClr val="7F7F7F"/>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1188</Words>
  <Application>Microsoft Office PowerPoint</Application>
  <PresentationFormat>Widescreen</PresentationFormat>
  <Paragraphs>117</Paragraphs>
  <Slides>21</Slides>
  <Notes>8</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Sitka Heading</vt:lpstr>
      <vt:lpstr>Source Sans Pro</vt:lpstr>
      <vt:lpstr>Wingdings</vt:lpstr>
      <vt:lpstr>3DFloatVTI</vt:lpstr>
      <vt:lpstr>Developing Strategic Capability</vt:lpstr>
      <vt:lpstr>Recap…</vt:lpstr>
      <vt:lpstr>Assignment </vt:lpstr>
      <vt:lpstr>Strategy Recap – The uses and values of Strategy </vt:lpstr>
      <vt:lpstr>This week – Frameworks and Models</vt:lpstr>
      <vt:lpstr>Three Models of Strategy </vt:lpstr>
      <vt:lpstr>Three Models of Strategy </vt:lpstr>
      <vt:lpstr>Three Models of Strategy </vt:lpstr>
      <vt:lpstr>Analysis of the Market Position</vt:lpstr>
      <vt:lpstr>Portfolio Analysis</vt:lpstr>
      <vt:lpstr>Break Time</vt:lpstr>
      <vt:lpstr>Activity</vt:lpstr>
      <vt:lpstr>Activity</vt:lpstr>
      <vt:lpstr>BCG Matrix</vt:lpstr>
      <vt:lpstr>BCG Matrix Method</vt:lpstr>
      <vt:lpstr>PESTLE</vt:lpstr>
      <vt:lpstr>PESTLE Method</vt:lpstr>
      <vt:lpstr>Stakeholder Analysis</vt:lpstr>
      <vt:lpstr>Stakeholder Analysis Method</vt:lpstr>
      <vt:lpstr>Recap</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Knight</dc:creator>
  <cp:lastModifiedBy>Christine Joy</cp:lastModifiedBy>
  <cp:revision>2</cp:revision>
  <dcterms:created xsi:type="dcterms:W3CDTF">2025-01-10T11:05:14Z</dcterms:created>
  <dcterms:modified xsi:type="dcterms:W3CDTF">2025-02-10T11:26:34Z</dcterms:modified>
</cp:coreProperties>
</file>