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18"/>
  </p:notesMasterIdLst>
  <p:sldIdLst>
    <p:sldId id="256" r:id="rId2"/>
    <p:sldId id="257" r:id="rId3"/>
    <p:sldId id="258" r:id="rId4"/>
    <p:sldId id="259" r:id="rId5"/>
    <p:sldId id="266" r:id="rId6"/>
    <p:sldId id="260" r:id="rId7"/>
    <p:sldId id="261" r:id="rId8"/>
    <p:sldId id="262" r:id="rId9"/>
    <p:sldId id="263" r:id="rId10"/>
    <p:sldId id="264" r:id="rId11"/>
    <p:sldId id="265" r:id="rId12"/>
    <p:sldId id="272" r:id="rId13"/>
    <p:sldId id="271" r:id="rId14"/>
    <p:sldId id="268" r:id="rId15"/>
    <p:sldId id="269" r:id="rId16"/>
    <p:sldId id="270"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902" autoAdjust="0"/>
  </p:normalViewPr>
  <p:slideViewPr>
    <p:cSldViewPr snapToGrid="0">
      <p:cViewPr varScale="1">
        <p:scale>
          <a:sx n="78" d="100"/>
          <a:sy n="78" d="100"/>
        </p:scale>
        <p:origin x="878"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notesMaster" Target="notesMasters/notesMaster1.xml" /><Relationship Id="rId3" Type="http://schemas.openxmlformats.org/officeDocument/2006/relationships/slide" Target="slides/slide2.xml" /><Relationship Id="rId21" Type="http://schemas.openxmlformats.org/officeDocument/2006/relationships/theme" Target="theme/theme1.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viewProps" Target="view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10" Type="http://schemas.openxmlformats.org/officeDocument/2006/relationships/slide" Target="slides/slide9.xml" /><Relationship Id="rId19" Type="http://schemas.openxmlformats.org/officeDocument/2006/relationships/presProps" Target="presProp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tableStyles" Target="tableStyle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9BD8888-56D2-48D5-919E-A35A23F7BEF5}" type="datetimeFigureOut">
              <a:rPr lang="en-IN" smtClean="0"/>
              <a:t>15-03-2026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38D5170-3F7F-42B9-A6C2-3B97A40EAA3D}" type="slidenum">
              <a:rPr lang="en-IN" smtClean="0"/>
              <a:t>‹#›</a:t>
            </a:fld>
            <a:endParaRPr lang="en-IN"/>
          </a:p>
        </p:txBody>
      </p:sp>
    </p:spTree>
    <p:extLst>
      <p:ext uri="{BB962C8B-B14F-4D97-AF65-F5344CB8AC3E}">
        <p14:creationId xmlns:p14="http://schemas.microsoft.com/office/powerpoint/2010/main" val="9485902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One of the most prevalent cardiovascular disorders is coronary artery disease which is common in millions of people across the globe. It grows over a period of time as a result of depositing plaque in coronary arteries, that is, it decreases the blood supply to the heart. The condition has a great consequences on the physical health, quality of life, and long-term cardiovascular outcomes.</a:t>
            </a:r>
          </a:p>
          <a:p>
            <a:endParaRPr lang="en-IN" dirty="0"/>
          </a:p>
        </p:txBody>
      </p:sp>
      <p:sp>
        <p:nvSpPr>
          <p:cNvPr id="4" name="Slide Number Placeholder 3"/>
          <p:cNvSpPr>
            <a:spLocks noGrp="1"/>
          </p:cNvSpPr>
          <p:nvPr>
            <p:ph type="sldNum" sz="quarter" idx="5"/>
          </p:nvPr>
        </p:nvSpPr>
        <p:spPr/>
        <p:txBody>
          <a:bodyPr/>
          <a:lstStyle/>
          <a:p>
            <a:fld id="{D38D5170-3F7F-42B9-A6C2-3B97A40EAA3D}" type="slidenum">
              <a:rPr lang="en-IN" smtClean="0"/>
              <a:t>2</a:t>
            </a:fld>
            <a:endParaRPr lang="en-IN"/>
          </a:p>
        </p:txBody>
      </p:sp>
    </p:spTree>
    <p:extLst>
      <p:ext uri="{BB962C8B-B14F-4D97-AF65-F5344CB8AC3E}">
        <p14:creationId xmlns:p14="http://schemas.microsoft.com/office/powerpoint/2010/main" val="8368383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Characteristics of coronary artery disease include constriction or obstruction of coronary arteries by the presence of atherosclerotic plaque. This process impairs blood supply rich in oxygen to the heart muscle, which exposes the heart to angina, heart attack, and other severe heart related complications.</a:t>
            </a:r>
          </a:p>
          <a:p>
            <a:endParaRPr lang="en-IN" dirty="0"/>
          </a:p>
        </p:txBody>
      </p:sp>
      <p:sp>
        <p:nvSpPr>
          <p:cNvPr id="4" name="Slide Number Placeholder 3"/>
          <p:cNvSpPr>
            <a:spLocks noGrp="1"/>
          </p:cNvSpPr>
          <p:nvPr>
            <p:ph type="sldNum" sz="quarter" idx="5"/>
          </p:nvPr>
        </p:nvSpPr>
        <p:spPr/>
        <p:txBody>
          <a:bodyPr/>
          <a:lstStyle/>
          <a:p>
            <a:fld id="{D38D5170-3F7F-42B9-A6C2-3B97A40EAA3D}" type="slidenum">
              <a:rPr lang="en-IN" smtClean="0"/>
              <a:t>3</a:t>
            </a:fld>
            <a:endParaRPr lang="en-IN"/>
          </a:p>
        </p:txBody>
      </p:sp>
    </p:spTree>
    <p:extLst>
      <p:ext uri="{BB962C8B-B14F-4D97-AF65-F5344CB8AC3E}">
        <p14:creationId xmlns:p14="http://schemas.microsoft.com/office/powerpoint/2010/main" val="41865435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Coronary artery disease is a significant health problem in the world. The condition is known to cause a high percentage of cardiovascular deaths in the world and poses as a huge financial burden to the healthcare systems. Increases in prevalence are associated with ageing populations, sedentary lives, and other rising levels of obesity and diabetes.</a:t>
            </a:r>
          </a:p>
          <a:p>
            <a:endParaRPr lang="en-IN" dirty="0"/>
          </a:p>
        </p:txBody>
      </p:sp>
      <p:sp>
        <p:nvSpPr>
          <p:cNvPr id="4" name="Slide Number Placeholder 3"/>
          <p:cNvSpPr>
            <a:spLocks noGrp="1"/>
          </p:cNvSpPr>
          <p:nvPr>
            <p:ph type="sldNum" sz="quarter" idx="5"/>
          </p:nvPr>
        </p:nvSpPr>
        <p:spPr/>
        <p:txBody>
          <a:bodyPr/>
          <a:lstStyle/>
          <a:p>
            <a:fld id="{D38D5170-3F7F-42B9-A6C2-3B97A40EAA3D}" type="slidenum">
              <a:rPr lang="en-IN" smtClean="0"/>
              <a:t>4</a:t>
            </a:fld>
            <a:endParaRPr lang="en-IN"/>
          </a:p>
        </p:txBody>
      </p:sp>
    </p:spTree>
    <p:extLst>
      <p:ext uri="{BB962C8B-B14F-4D97-AF65-F5344CB8AC3E}">
        <p14:creationId xmlns:p14="http://schemas.microsoft.com/office/powerpoint/2010/main" val="12432915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social and economic implications of coronary artery disease are high. The costs of healthcare are increased in long-term treatment, hospitalization, and rehabilitation services. The situation can also diminish the productivity of the work and also subject the supporting families with emotional and economic pressures that offer the long-term support and care.</a:t>
            </a:r>
          </a:p>
          <a:p>
            <a:endParaRPr lang="en-IN" dirty="0"/>
          </a:p>
        </p:txBody>
      </p:sp>
      <p:sp>
        <p:nvSpPr>
          <p:cNvPr id="4" name="Slide Number Placeholder 3"/>
          <p:cNvSpPr>
            <a:spLocks noGrp="1"/>
          </p:cNvSpPr>
          <p:nvPr>
            <p:ph type="sldNum" sz="quarter" idx="5"/>
          </p:nvPr>
        </p:nvSpPr>
        <p:spPr/>
        <p:txBody>
          <a:bodyPr/>
          <a:lstStyle/>
          <a:p>
            <a:fld id="{D38D5170-3F7F-42B9-A6C2-3B97A40EAA3D}" type="slidenum">
              <a:rPr lang="en-IN" smtClean="0"/>
              <a:t>5</a:t>
            </a:fld>
            <a:endParaRPr lang="en-IN"/>
          </a:p>
        </p:txBody>
      </p:sp>
    </p:spTree>
    <p:extLst>
      <p:ext uri="{BB962C8B-B14F-4D97-AF65-F5344CB8AC3E}">
        <p14:creationId xmlns:p14="http://schemas.microsoft.com/office/powerpoint/2010/main" val="36266992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Coronary artery disease may take a number of clinical manifestations based on the level of severity and stability of arterial constriction. There are those patients who have stable symptoms when exercising whereas others might have unstable conditions thereby posing a great risk of heart attack and other sudden cardiovascular events.</a:t>
            </a:r>
          </a:p>
          <a:p>
            <a:endParaRPr lang="en-IN" dirty="0"/>
          </a:p>
        </p:txBody>
      </p:sp>
      <p:sp>
        <p:nvSpPr>
          <p:cNvPr id="4" name="Slide Number Placeholder 3"/>
          <p:cNvSpPr>
            <a:spLocks noGrp="1"/>
          </p:cNvSpPr>
          <p:nvPr>
            <p:ph type="sldNum" sz="quarter" idx="5"/>
          </p:nvPr>
        </p:nvSpPr>
        <p:spPr/>
        <p:txBody>
          <a:bodyPr/>
          <a:lstStyle/>
          <a:p>
            <a:fld id="{D38D5170-3F7F-42B9-A6C2-3B97A40EAA3D}" type="slidenum">
              <a:rPr lang="en-IN" smtClean="0"/>
              <a:t>6</a:t>
            </a:fld>
            <a:endParaRPr lang="en-IN"/>
          </a:p>
        </p:txBody>
      </p:sp>
    </p:spTree>
    <p:extLst>
      <p:ext uri="{BB962C8B-B14F-4D97-AF65-F5344CB8AC3E}">
        <p14:creationId xmlns:p14="http://schemas.microsoft.com/office/powerpoint/2010/main" val="1085817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Coronary artery disease grows due to several causes. The non-modifiable factors consist of age and genetic predisposition, whereas the modifiable factors consist of smoking, hypertension, raising cholesterol, unhealthy diet, overweight, and lack of physical activity. These risks should be effectively managed in order to prevent such risks.</a:t>
            </a:r>
          </a:p>
          <a:p>
            <a:endParaRPr lang="en-IN" dirty="0"/>
          </a:p>
        </p:txBody>
      </p:sp>
      <p:sp>
        <p:nvSpPr>
          <p:cNvPr id="4" name="Slide Number Placeholder 3"/>
          <p:cNvSpPr>
            <a:spLocks noGrp="1"/>
          </p:cNvSpPr>
          <p:nvPr>
            <p:ph type="sldNum" sz="quarter" idx="5"/>
          </p:nvPr>
        </p:nvSpPr>
        <p:spPr/>
        <p:txBody>
          <a:bodyPr/>
          <a:lstStyle/>
          <a:p>
            <a:fld id="{D38D5170-3F7F-42B9-A6C2-3B97A40EAA3D}" type="slidenum">
              <a:rPr lang="en-IN" smtClean="0"/>
              <a:t>7</a:t>
            </a:fld>
            <a:endParaRPr lang="en-IN"/>
          </a:p>
        </p:txBody>
      </p:sp>
    </p:spTree>
    <p:extLst>
      <p:ext uri="{BB962C8B-B14F-4D97-AF65-F5344CB8AC3E}">
        <p14:creationId xmlns:p14="http://schemas.microsoft.com/office/powerpoint/2010/main" val="33649723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symptoms of coronary artery disease shift with the severity of the aperture of the arteries. A good number of people complain of chest pains, fatigue or </a:t>
            </a:r>
            <a:r>
              <a:rPr lang="en-IN" sz="1200" kern="1200" dirty="0" err="1">
                <a:solidFill>
                  <a:schemeClr val="tx1"/>
                </a:solidFill>
                <a:effectLst/>
                <a:latin typeface="+mn-lt"/>
                <a:ea typeface="+mn-ea"/>
                <a:cs typeface="+mn-cs"/>
              </a:rPr>
              <a:t>dyspnea</a:t>
            </a:r>
            <a:r>
              <a:rPr lang="en-IN" sz="1200" kern="1200" dirty="0">
                <a:solidFill>
                  <a:schemeClr val="tx1"/>
                </a:solidFill>
                <a:effectLst/>
                <a:latin typeface="+mn-lt"/>
                <a:ea typeface="+mn-ea"/>
                <a:cs typeface="+mn-cs"/>
              </a:rPr>
              <a:t> when they are physical. In extreme situations, a decline in the blood flow can lead to myocardial infarction, and urgent medical care should be given.</a:t>
            </a:r>
          </a:p>
          <a:p>
            <a:endParaRPr lang="en-IN" dirty="0"/>
          </a:p>
        </p:txBody>
      </p:sp>
      <p:sp>
        <p:nvSpPr>
          <p:cNvPr id="4" name="Slide Number Placeholder 3"/>
          <p:cNvSpPr>
            <a:spLocks noGrp="1"/>
          </p:cNvSpPr>
          <p:nvPr>
            <p:ph type="sldNum" sz="quarter" idx="5"/>
          </p:nvPr>
        </p:nvSpPr>
        <p:spPr/>
        <p:txBody>
          <a:bodyPr/>
          <a:lstStyle/>
          <a:p>
            <a:fld id="{D38D5170-3F7F-42B9-A6C2-3B97A40EAA3D}" type="slidenum">
              <a:rPr lang="en-IN" smtClean="0"/>
              <a:t>8</a:t>
            </a:fld>
            <a:endParaRPr lang="en-IN"/>
          </a:p>
        </p:txBody>
      </p:sp>
    </p:spTree>
    <p:extLst>
      <p:ext uri="{BB962C8B-B14F-4D97-AF65-F5344CB8AC3E}">
        <p14:creationId xmlns:p14="http://schemas.microsoft.com/office/powerpoint/2010/main" val="191476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Coronary artery disease diagnosis is based on clinical examination and diagnostic studies. The professionals in the healthcare determine symptoms, risk factors, and medical history, then perform tests to include electrocardiography, blood tests, and imaging to establish the presence and severity of arterial blockage.</a:t>
            </a:r>
          </a:p>
          <a:p>
            <a:endParaRPr lang="en-IN" dirty="0"/>
          </a:p>
        </p:txBody>
      </p:sp>
      <p:sp>
        <p:nvSpPr>
          <p:cNvPr id="4" name="Slide Number Placeholder 3"/>
          <p:cNvSpPr>
            <a:spLocks noGrp="1"/>
          </p:cNvSpPr>
          <p:nvPr>
            <p:ph type="sldNum" sz="quarter" idx="5"/>
          </p:nvPr>
        </p:nvSpPr>
        <p:spPr/>
        <p:txBody>
          <a:bodyPr/>
          <a:lstStyle/>
          <a:p>
            <a:fld id="{D38D5170-3F7F-42B9-A6C2-3B97A40EAA3D}" type="slidenum">
              <a:rPr lang="en-IN" smtClean="0"/>
              <a:t>9</a:t>
            </a:fld>
            <a:endParaRPr lang="en-IN"/>
          </a:p>
        </p:txBody>
      </p:sp>
    </p:spTree>
    <p:extLst>
      <p:ext uri="{BB962C8B-B14F-4D97-AF65-F5344CB8AC3E}">
        <p14:creationId xmlns:p14="http://schemas.microsoft.com/office/powerpoint/2010/main" val="23457889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In the UK, patients with suspected coronary artery disease normally visit a general practitioner. Based on first examination, patients can be sent to a cardiology clinic to receive a diagnostic examination and treatment plan. Multi-disciplinary teams also assist in continuity management and rehabilitation.</a:t>
            </a:r>
          </a:p>
          <a:p>
            <a:endParaRPr lang="en-IN" dirty="0"/>
          </a:p>
        </p:txBody>
      </p:sp>
      <p:sp>
        <p:nvSpPr>
          <p:cNvPr id="4" name="Slide Number Placeholder 3"/>
          <p:cNvSpPr>
            <a:spLocks noGrp="1"/>
          </p:cNvSpPr>
          <p:nvPr>
            <p:ph type="sldNum" sz="quarter" idx="5"/>
          </p:nvPr>
        </p:nvSpPr>
        <p:spPr/>
        <p:txBody>
          <a:bodyPr/>
          <a:lstStyle/>
          <a:p>
            <a:fld id="{D38D5170-3F7F-42B9-A6C2-3B97A40EAA3D}" type="slidenum">
              <a:rPr lang="en-IN" smtClean="0"/>
              <a:t>10</a:t>
            </a:fld>
            <a:endParaRPr lang="en-IN"/>
          </a:p>
        </p:txBody>
      </p:sp>
    </p:spTree>
    <p:extLst>
      <p:ext uri="{BB962C8B-B14F-4D97-AF65-F5344CB8AC3E}">
        <p14:creationId xmlns:p14="http://schemas.microsoft.com/office/powerpoint/2010/main" val="163274183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Coronary artery disease management is aimed at the reduction of symptoms, elimination of complications, and the enhancement of cardiovascular well-being. The modes of treatment are medication, lifestyle modification and cardiac rehabilitation programmes. Severe cases might sometimes need interventional therapy like angioplasty or where necessary, bypass surgery.</a:t>
            </a:r>
          </a:p>
          <a:p>
            <a:endParaRPr lang="en-IN" dirty="0"/>
          </a:p>
        </p:txBody>
      </p:sp>
      <p:sp>
        <p:nvSpPr>
          <p:cNvPr id="4" name="Slide Number Placeholder 3"/>
          <p:cNvSpPr>
            <a:spLocks noGrp="1"/>
          </p:cNvSpPr>
          <p:nvPr>
            <p:ph type="sldNum" sz="quarter" idx="5"/>
          </p:nvPr>
        </p:nvSpPr>
        <p:spPr/>
        <p:txBody>
          <a:bodyPr/>
          <a:lstStyle/>
          <a:p>
            <a:fld id="{D38D5170-3F7F-42B9-A6C2-3B97A40EAA3D}" type="slidenum">
              <a:rPr lang="en-IN" smtClean="0"/>
              <a:t>11</a:t>
            </a:fld>
            <a:endParaRPr lang="en-IN"/>
          </a:p>
        </p:txBody>
      </p:sp>
    </p:spTree>
    <p:extLst>
      <p:ext uri="{BB962C8B-B14F-4D97-AF65-F5344CB8AC3E}">
        <p14:creationId xmlns:p14="http://schemas.microsoft.com/office/powerpoint/2010/main" val="409517363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Change in lifestyle is also essential in the prevention of coronary artery disease. A good diet combined with physical activity and normal body weight are good in cardiovascular health. Heart disease is highly reduced by avoiding smoking and consuming less alcohol. One should also manage stress and adopt long-term healthy practices that help in effective prevention.</a:t>
            </a:r>
          </a:p>
          <a:p>
            <a:endParaRPr lang="en-IN" dirty="0"/>
          </a:p>
        </p:txBody>
      </p:sp>
      <p:sp>
        <p:nvSpPr>
          <p:cNvPr id="4" name="Slide Number Placeholder 3"/>
          <p:cNvSpPr>
            <a:spLocks noGrp="1"/>
          </p:cNvSpPr>
          <p:nvPr>
            <p:ph type="sldNum" sz="quarter" idx="5"/>
          </p:nvPr>
        </p:nvSpPr>
        <p:spPr/>
        <p:txBody>
          <a:bodyPr/>
          <a:lstStyle/>
          <a:p>
            <a:fld id="{D38D5170-3F7F-42B9-A6C2-3B97A40EAA3D}" type="slidenum">
              <a:rPr lang="en-IN" smtClean="0"/>
              <a:t>12</a:t>
            </a:fld>
            <a:endParaRPr lang="en-IN"/>
          </a:p>
        </p:txBody>
      </p:sp>
    </p:spTree>
    <p:extLst>
      <p:ext uri="{BB962C8B-B14F-4D97-AF65-F5344CB8AC3E}">
        <p14:creationId xmlns:p14="http://schemas.microsoft.com/office/powerpoint/2010/main" val="10630620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Medical prevention involves prevention and early control of risk factors associated with cardiovascular. Periodical health checkups aid in the early detection of hypertension, high cholesterol and diabetes. Proper drugs like statins can be given to high-risk people. Good long term prevention of heart diseases also depends on patient education and monitoring.</a:t>
            </a:r>
          </a:p>
          <a:p>
            <a:endParaRPr lang="en-IN" dirty="0"/>
          </a:p>
        </p:txBody>
      </p:sp>
      <p:sp>
        <p:nvSpPr>
          <p:cNvPr id="4" name="Slide Number Placeholder 3"/>
          <p:cNvSpPr>
            <a:spLocks noGrp="1"/>
          </p:cNvSpPr>
          <p:nvPr>
            <p:ph type="sldNum" sz="quarter" idx="5"/>
          </p:nvPr>
        </p:nvSpPr>
        <p:spPr/>
        <p:txBody>
          <a:bodyPr/>
          <a:lstStyle/>
          <a:p>
            <a:fld id="{D38D5170-3F7F-42B9-A6C2-3B97A40EAA3D}" type="slidenum">
              <a:rPr lang="en-IN" smtClean="0"/>
              <a:t>13</a:t>
            </a:fld>
            <a:endParaRPr lang="en-IN"/>
          </a:p>
        </p:txBody>
      </p:sp>
    </p:spTree>
    <p:extLst>
      <p:ext uri="{BB962C8B-B14F-4D97-AF65-F5344CB8AC3E}">
        <p14:creationId xmlns:p14="http://schemas.microsoft.com/office/powerpoint/2010/main" val="63283593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co-production model focuses on the interrelations among patients, families, and the health care professionals in the management of the long-term conditions. This will facilitate inclusive decision-making, involvement of patients in care plans and enhance communication which will result in a higher adherence rate in the treatment, and improved long-term results.</a:t>
            </a:r>
          </a:p>
          <a:p>
            <a:endParaRPr lang="en-IN" dirty="0"/>
          </a:p>
        </p:txBody>
      </p:sp>
      <p:sp>
        <p:nvSpPr>
          <p:cNvPr id="4" name="Slide Number Placeholder 3"/>
          <p:cNvSpPr>
            <a:spLocks noGrp="1"/>
          </p:cNvSpPr>
          <p:nvPr>
            <p:ph type="sldNum" sz="quarter" idx="5"/>
          </p:nvPr>
        </p:nvSpPr>
        <p:spPr/>
        <p:txBody>
          <a:bodyPr/>
          <a:lstStyle/>
          <a:p>
            <a:fld id="{D38D5170-3F7F-42B9-A6C2-3B97A40EAA3D}" type="slidenum">
              <a:rPr lang="en-IN" smtClean="0"/>
              <a:t>14</a:t>
            </a:fld>
            <a:endParaRPr lang="en-IN"/>
          </a:p>
        </p:txBody>
      </p:sp>
    </p:spTree>
    <p:extLst>
      <p:ext uri="{BB962C8B-B14F-4D97-AF65-F5344CB8AC3E}">
        <p14:creationId xmlns:p14="http://schemas.microsoft.com/office/powerpoint/2010/main" val="106621021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Person-centred care deals with the individual needs, preferences and values of patients with coronary artery disease. Self-management is supported by the professionals in healthcare providing education and lifestyle guidance plus community resources so that the patient can play a proactive role in keeping his or her cardiovascular in proper condition.</a:t>
            </a:r>
            <a:br>
              <a:rPr lang="en-IN" sz="1200" kern="1200" dirty="0">
                <a:solidFill>
                  <a:schemeClr val="tx1"/>
                </a:solidFill>
                <a:effectLst/>
                <a:latin typeface="+mn-lt"/>
                <a:ea typeface="+mn-ea"/>
                <a:cs typeface="+mn-cs"/>
              </a:rPr>
            </a:b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D38D5170-3F7F-42B9-A6C2-3B97A40EAA3D}" type="slidenum">
              <a:rPr lang="en-IN" smtClean="0"/>
              <a:t>15</a:t>
            </a:fld>
            <a:endParaRPr lang="en-IN"/>
          </a:p>
        </p:txBody>
      </p:sp>
    </p:spTree>
    <p:extLst>
      <p:ext uri="{BB962C8B-B14F-4D97-AF65-F5344CB8AC3E}">
        <p14:creationId xmlns:p14="http://schemas.microsoft.com/office/powerpoint/2010/main" val="280579314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2373"/>
            <a:ext cx="12192000" cy="6867027"/>
            <a:chOff x="0" y="-2373"/>
            <a:chExt cx="12192000" cy="6867027"/>
          </a:xfrm>
        </p:grpSpPr>
        <p:sp>
          <p:nvSpPr>
            <p:cNvPr id="8" name="Rectangle 7"/>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rot="5400000">
            <a:off x="10089390" y="1792223"/>
            <a:ext cx="990599" cy="304799"/>
          </a:xfrm>
        </p:spPr>
        <p:txBody>
          <a:bodyPr anchor="t"/>
          <a:lstStyle>
            <a:lvl1pPr algn="l">
              <a:defRPr b="0" i="0">
                <a:solidFill>
                  <a:schemeClr val="bg1"/>
                </a:solidFill>
              </a:defRPr>
            </a:lvl1pPr>
          </a:lstStyle>
          <a:p>
            <a:fld id="{BF1E51BC-4F66-467F-BDD8-151C49EA2228}" type="datetimeFigureOut">
              <a:rPr lang="en-IN" smtClean="0"/>
              <a:t>15-03-2026</a:t>
            </a:fld>
            <a:endParaRPr lang="en-IN"/>
          </a:p>
        </p:txBody>
      </p:sp>
      <p:sp>
        <p:nvSpPr>
          <p:cNvPr id="5" name="Footer Placeholder 4"/>
          <p:cNvSpPr>
            <a:spLocks noGrp="1"/>
          </p:cNvSpPr>
          <p:nvPr>
            <p:ph type="ftr" sz="quarter" idx="11"/>
          </p:nvPr>
        </p:nvSpPr>
        <p:spPr>
          <a:xfrm rot="5400000">
            <a:off x="8959592" y="3226820"/>
            <a:ext cx="3859795" cy="304801"/>
          </a:xfrm>
        </p:spPr>
        <p:txBody>
          <a:bodyPr/>
          <a:lstStyle>
            <a:lvl1pPr>
              <a:defRPr b="0" i="0">
                <a:solidFill>
                  <a:schemeClr val="bg1"/>
                </a:solidFill>
              </a:defRPr>
            </a:lvl1pPr>
          </a:lstStyle>
          <a:p>
            <a:endParaRPr lang="en-IN"/>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atin typeface="+mj-lt"/>
              </a:defRPr>
            </a:lvl1pPr>
          </a:lstStyle>
          <a:p>
            <a:fld id="{BF6BDCFD-5D57-419E-A445-EDCB7D8C3D3F}" type="slidenum">
              <a:rPr lang="en-IN" smtClean="0"/>
              <a:t>‹#›</a:t>
            </a:fld>
            <a:endParaRPr lang="en-IN"/>
          </a:p>
        </p:txBody>
      </p:sp>
    </p:spTree>
    <p:extLst>
      <p:ext uri="{BB962C8B-B14F-4D97-AF65-F5344CB8AC3E}">
        <p14:creationId xmlns:p14="http://schemas.microsoft.com/office/powerpoint/2010/main" val="5539026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F1E51BC-4F66-467F-BDD8-151C49EA2228}" type="datetimeFigureOut">
              <a:rPr lang="en-IN" smtClean="0"/>
              <a:t>15-03-2026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F6BDCFD-5D57-419E-A445-EDCB7D8C3D3F}" type="slidenum">
              <a:rPr lang="en-IN" smtClean="0"/>
              <a:t>‹#›</a:t>
            </a:fld>
            <a:endParaRPr lang="en-IN"/>
          </a:p>
        </p:txBody>
      </p:sp>
    </p:spTree>
    <p:extLst>
      <p:ext uri="{BB962C8B-B14F-4D97-AF65-F5344CB8AC3E}">
        <p14:creationId xmlns:p14="http://schemas.microsoft.com/office/powerpoint/2010/main" val="42263250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3" name="Group 12"/>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7645"/>
            <a:ext cx="4351023"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8" y="2677644"/>
            <a:ext cx="3755379" cy="2283823"/>
          </a:xfrm>
        </p:spPr>
        <p:txBody>
          <a:bodyPr anchor="ctr"/>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F1E51BC-4F66-467F-BDD8-151C49EA2228}" type="datetimeFigureOut">
              <a:rPr lang="en-IN" smtClean="0"/>
              <a:t>15-03-2026</a:t>
            </a:fld>
            <a:endParaRPr lang="en-IN"/>
          </a:p>
        </p:txBody>
      </p:sp>
      <p:sp>
        <p:nvSpPr>
          <p:cNvPr id="5" name="Footer Placeholder 4"/>
          <p:cNvSpPr>
            <a:spLocks noGrp="1"/>
          </p:cNvSpPr>
          <p:nvPr>
            <p:ph type="ftr" sz="quarter" idx="11"/>
          </p:nvPr>
        </p:nvSpPr>
        <p:spPr/>
        <p:txBody>
          <a:bodyPr/>
          <a:lstStyle/>
          <a:p>
            <a:endParaRPr lang="en-IN"/>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F6BDCFD-5D57-419E-A445-EDCB7D8C3D3F}" type="slidenum">
              <a:rPr lang="en-IN" smtClean="0"/>
              <a:t>‹#›</a:t>
            </a:fld>
            <a:endParaRPr lang="en-IN"/>
          </a:p>
        </p:txBody>
      </p:sp>
    </p:spTree>
    <p:extLst>
      <p:ext uri="{BB962C8B-B14F-4D97-AF65-F5344CB8AC3E}">
        <p14:creationId xmlns:p14="http://schemas.microsoft.com/office/powerpoint/2010/main" val="3389460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F1E51BC-4F66-467F-BDD8-151C49EA2228}" type="datetimeFigureOut">
              <a:rPr lang="en-IN" smtClean="0"/>
              <a:t>15-03-2026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F6BDCFD-5D57-419E-A445-EDCB7D8C3D3F}" type="slidenum">
              <a:rPr lang="en-IN" smtClean="0"/>
              <a:t>‹#›</a:t>
            </a:fld>
            <a:endParaRPr lang="en-IN"/>
          </a:p>
        </p:txBody>
      </p:sp>
    </p:spTree>
    <p:extLst>
      <p:ext uri="{BB962C8B-B14F-4D97-AF65-F5344CB8AC3E}">
        <p14:creationId xmlns:p14="http://schemas.microsoft.com/office/powerpoint/2010/main" val="25318426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0" y="3179762"/>
            <a:ext cx="4825159"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F1E51BC-4F66-467F-BDD8-151C49EA2228}" type="datetimeFigureOut">
              <a:rPr lang="en-IN" smtClean="0"/>
              <a:t>15-03-2026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BF6BDCFD-5D57-419E-A445-EDCB7D8C3D3F}" type="slidenum">
              <a:rPr lang="en-IN" smtClean="0"/>
              <a:t>‹#›</a:t>
            </a:fld>
            <a:endParaRPr lang="en-IN"/>
          </a:p>
        </p:txBody>
      </p:sp>
    </p:spTree>
    <p:extLst>
      <p:ext uri="{BB962C8B-B14F-4D97-AF65-F5344CB8AC3E}">
        <p14:creationId xmlns:p14="http://schemas.microsoft.com/office/powerpoint/2010/main" val="17956848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F1E51BC-4F66-467F-BDD8-151C49EA2228}" type="datetimeFigureOut">
              <a:rPr lang="en-IN" smtClean="0"/>
              <a:t>15-03-2026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BF6BDCFD-5D57-419E-A445-EDCB7D8C3D3F}" type="slidenum">
              <a:rPr lang="en-IN" smtClean="0"/>
              <a:t>‹#›</a:t>
            </a:fld>
            <a:endParaRPr lang="en-IN"/>
          </a:p>
        </p:txBody>
      </p:sp>
    </p:spTree>
    <p:extLst>
      <p:ext uri="{BB962C8B-B14F-4D97-AF65-F5344CB8AC3E}">
        <p14:creationId xmlns:p14="http://schemas.microsoft.com/office/powerpoint/2010/main" val="8255572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F1E51BC-4F66-467F-BDD8-151C49EA2228}" type="datetimeFigureOut">
              <a:rPr lang="en-IN" smtClean="0"/>
              <a:t>15-03-2026</a:t>
            </a:fld>
            <a:endParaRPr lang="en-IN"/>
          </a:p>
        </p:txBody>
      </p:sp>
      <p:sp>
        <p:nvSpPr>
          <p:cNvPr id="3" name="Footer Placeholder 2"/>
          <p:cNvSpPr>
            <a:spLocks noGrp="1"/>
          </p:cNvSpPr>
          <p:nvPr>
            <p:ph type="ftr" sz="quarter" idx="11"/>
          </p:nvPr>
        </p:nvSpPr>
        <p:spPr/>
        <p:txBody>
          <a:bodyPr/>
          <a:lstStyle/>
          <a:p>
            <a:endParaRPr lang="en-IN"/>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BF6BDCFD-5D57-419E-A445-EDCB7D8C3D3F}" type="slidenum">
              <a:rPr lang="en-IN" smtClean="0"/>
              <a:t>‹#›</a:t>
            </a:fld>
            <a:endParaRPr lang="en-IN"/>
          </a:p>
        </p:txBody>
      </p:sp>
    </p:spTree>
    <p:extLst>
      <p:ext uri="{BB962C8B-B14F-4D97-AF65-F5344CB8AC3E}">
        <p14:creationId xmlns:p14="http://schemas.microsoft.com/office/powerpoint/2010/main" val="39307584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4" name="Group 13"/>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Oval 15"/>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295400"/>
            <a:ext cx="2793159"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5"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5" y="2895600"/>
            <a:ext cx="2793158" cy="3129279"/>
          </a:xfrm>
        </p:spPr>
        <p:txBody>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F1E51BC-4F66-467F-BDD8-151C49EA2228}" type="datetimeFigureOut">
              <a:rPr lang="en-IN" smtClean="0"/>
              <a:t>15-03-2026</a:t>
            </a:fld>
            <a:endParaRPr lang="en-IN"/>
          </a:p>
        </p:txBody>
      </p:sp>
      <p:sp>
        <p:nvSpPr>
          <p:cNvPr id="6" name="Footer Placeholder 5"/>
          <p:cNvSpPr>
            <a:spLocks noGrp="1"/>
          </p:cNvSpPr>
          <p:nvPr>
            <p:ph type="ftr" sz="quarter" idx="11"/>
          </p:nvPr>
        </p:nvSpPr>
        <p:spPr/>
        <p:txBody>
          <a:bodyPr/>
          <a:lstStyle/>
          <a:p>
            <a:endParaRPr lang="en-IN"/>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BF6BDCFD-5D57-419E-A445-EDCB7D8C3D3F}" type="slidenum">
              <a:rPr lang="en-IN" smtClean="0"/>
              <a:t>‹#›</a:t>
            </a:fld>
            <a:endParaRPr lang="en-IN"/>
          </a:p>
        </p:txBody>
      </p:sp>
    </p:spTree>
    <p:extLst>
      <p:ext uri="{BB962C8B-B14F-4D97-AF65-F5344CB8AC3E}">
        <p14:creationId xmlns:p14="http://schemas.microsoft.com/office/powerpoint/2010/main" val="23661940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20" name="Group 19"/>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60" cy="173566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F1E51BC-4F66-467F-BDD8-151C49EA2228}" type="datetimeFigureOut">
              <a:rPr lang="en-IN" smtClean="0"/>
              <a:t>15-03-2026</a:t>
            </a:fld>
            <a:endParaRPr lang="en-IN"/>
          </a:p>
        </p:txBody>
      </p:sp>
      <p:sp>
        <p:nvSpPr>
          <p:cNvPr id="6" name="Footer Placeholder 5"/>
          <p:cNvSpPr>
            <a:spLocks noGrp="1"/>
          </p:cNvSpPr>
          <p:nvPr>
            <p:ph type="ftr" sz="quarter" idx="11"/>
          </p:nvPr>
        </p:nvSpPr>
        <p:spPr/>
        <p:txBody>
          <a:bodyPr/>
          <a:lstStyle/>
          <a:p>
            <a:endParaRPr lang="en-IN"/>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BF6BDCFD-5D57-419E-A445-EDCB7D8C3D3F}" type="slidenum">
              <a:rPr lang="en-IN" smtClean="0"/>
              <a:t>‹#›</a:t>
            </a:fld>
            <a:endParaRPr lang="en-IN"/>
          </a:p>
        </p:txBody>
      </p:sp>
    </p:spTree>
    <p:extLst>
      <p:ext uri="{BB962C8B-B14F-4D97-AF65-F5344CB8AC3E}">
        <p14:creationId xmlns:p14="http://schemas.microsoft.com/office/powerpoint/2010/main" val="25173645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4966674"/>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6" y="5536665"/>
            <a:ext cx="8825656" cy="493712"/>
          </a:xfrm>
        </p:spPr>
        <p:txBody>
          <a:bodyPr>
            <a:normAutofit/>
          </a:bodyPr>
          <a:lstStyle>
            <a:lvl1pPr marL="0" indent="0">
              <a:buNone/>
              <a:defRPr sz="12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F1E51BC-4F66-467F-BDD8-151C49EA2228}" type="datetimeFigureOut">
              <a:rPr lang="en-IN" smtClean="0"/>
              <a:t>15-03-2026</a:t>
            </a:fld>
            <a:endParaRPr lang="en-IN"/>
          </a:p>
        </p:txBody>
      </p:sp>
      <p:sp>
        <p:nvSpPr>
          <p:cNvPr id="6" name="Footer Placeholder 5"/>
          <p:cNvSpPr>
            <a:spLocks noGrp="1"/>
          </p:cNvSpPr>
          <p:nvPr>
            <p:ph type="ftr" sz="quarter" idx="11"/>
          </p:nvPr>
        </p:nvSpPr>
        <p:spPr/>
        <p:txBody>
          <a:bodyPr/>
          <a:lstStyle/>
          <a:p>
            <a:endParaRPr lang="en-IN"/>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BF6BDCFD-5D57-419E-A445-EDCB7D8C3D3F}" type="slidenum">
              <a:rPr lang="en-IN" smtClean="0"/>
              <a:t>‹#›</a:t>
            </a:fld>
            <a:endParaRPr lang="en-IN"/>
          </a:p>
        </p:txBody>
      </p:sp>
    </p:spTree>
    <p:extLst>
      <p:ext uri="{BB962C8B-B14F-4D97-AF65-F5344CB8AC3E}">
        <p14:creationId xmlns:p14="http://schemas.microsoft.com/office/powerpoint/2010/main" val="23749840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12" name="Group 11"/>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3416"/>
            <a:ext cx="8825659" cy="1379755"/>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F1E51BC-4F66-467F-BDD8-151C49EA2228}" type="datetimeFigureOut">
              <a:rPr lang="en-IN" smtClean="0"/>
              <a:t>15-03-2026</a:t>
            </a:fld>
            <a:endParaRPr lang="en-IN"/>
          </a:p>
        </p:txBody>
      </p:sp>
      <p:sp>
        <p:nvSpPr>
          <p:cNvPr id="5" name="Footer Placeholder 4"/>
          <p:cNvSpPr>
            <a:spLocks noGrp="1"/>
          </p:cNvSpPr>
          <p:nvPr>
            <p:ph type="ftr" sz="quarter" idx="11"/>
          </p:nvPr>
        </p:nvSpPr>
        <p:spPr/>
        <p:txBody>
          <a:bodyPr/>
          <a:lstStyle/>
          <a:p>
            <a:endParaRPr lang="en-IN"/>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F6BDCFD-5D57-419E-A445-EDCB7D8C3D3F}" type="slidenum">
              <a:rPr lang="en-IN" smtClean="0"/>
              <a:t>‹#›</a:t>
            </a:fld>
            <a:endParaRPr lang="en-IN"/>
          </a:p>
        </p:txBody>
      </p:sp>
    </p:spTree>
    <p:extLst>
      <p:ext uri="{BB962C8B-B14F-4D97-AF65-F5344CB8AC3E}">
        <p14:creationId xmlns:p14="http://schemas.microsoft.com/office/powerpoint/2010/main" val="39346035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7" name="Group 6"/>
          <p:cNvGrpSpPr/>
          <p:nvPr/>
        </p:nvGrpSpPr>
        <p:grpSpPr>
          <a:xfrm>
            <a:off x="0" y="-2373"/>
            <a:ext cx="12192000" cy="6867027"/>
            <a:chOff x="0" y="-2373"/>
            <a:chExt cx="12192000" cy="6867027"/>
          </a:xfrm>
        </p:grpSpPr>
        <p:sp>
          <p:nvSpPr>
            <p:cNvPr id="15" name="Rectangle 14"/>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4"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3" name="TextBox 12"/>
          <p:cNvSpPr txBox="1"/>
          <p:nvPr/>
        </p:nvSpPr>
        <p:spPr>
          <a:xfrm>
            <a:off x="9719438" y="2631815"/>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9" name="TextBox 8"/>
          <p:cNvSpPr txBox="1"/>
          <p:nvPr/>
        </p:nvSpPr>
        <p:spPr>
          <a:xfrm>
            <a:off x="898295" y="591093"/>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2" name="Title 1"/>
          <p:cNvSpPr>
            <a:spLocks noGrp="1"/>
          </p:cNvSpPr>
          <p:nvPr>
            <p:ph type="title"/>
          </p:nvPr>
        </p:nvSpPr>
        <p:spPr>
          <a:xfrm>
            <a:off x="1581878" y="980517"/>
            <a:ext cx="8453906" cy="2698249"/>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25772" cy="342174"/>
          </a:xfrm>
        </p:spPr>
        <p:txBody>
          <a:bodyPr anchor="t">
            <a:normAutofit/>
          </a:bodyPr>
          <a:lstStyle>
            <a:lvl1pPr marL="0" indent="0">
              <a:buNone/>
              <a:defRPr lang="en-US" sz="1400" b="0" i="0" kern="1200" cap="small" dirty="0">
                <a:solidFill>
                  <a:schemeClr val="accent1"/>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F1E51BC-4F66-467F-BDD8-151C49EA2228}" type="datetimeFigureOut">
              <a:rPr lang="en-IN" smtClean="0"/>
              <a:t>15-03-2026</a:t>
            </a:fld>
            <a:endParaRPr lang="en-IN"/>
          </a:p>
        </p:txBody>
      </p:sp>
      <p:sp>
        <p:nvSpPr>
          <p:cNvPr id="5" name="Footer Placeholder 4"/>
          <p:cNvSpPr>
            <a:spLocks noGrp="1"/>
          </p:cNvSpPr>
          <p:nvPr>
            <p:ph type="ftr" sz="quarter" idx="11"/>
          </p:nvPr>
        </p:nvSpPr>
        <p:spPr/>
        <p:txBody>
          <a:bodyPr/>
          <a:lstStyle/>
          <a:p>
            <a:endParaRPr lang="en-IN"/>
          </a:p>
        </p:txBody>
      </p:sp>
      <p:sp>
        <p:nvSpPr>
          <p:cNvPr id="32" name="Rectangle 3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F6BDCFD-5D57-419E-A445-EDCB7D8C3D3F}" type="slidenum">
              <a:rPr lang="en-IN" smtClean="0"/>
              <a:t>‹#›</a:t>
            </a:fld>
            <a:endParaRPr lang="en-IN"/>
          </a:p>
        </p:txBody>
      </p:sp>
    </p:spTree>
    <p:extLst>
      <p:ext uri="{BB962C8B-B14F-4D97-AF65-F5344CB8AC3E}">
        <p14:creationId xmlns:p14="http://schemas.microsoft.com/office/powerpoint/2010/main" val="23954068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18" name="Group 17"/>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33068"/>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F1E51BC-4F66-467F-BDD8-151C49EA2228}" type="datetimeFigureOut">
              <a:rPr lang="en-IN" smtClean="0"/>
              <a:t>15-03-2026</a:t>
            </a:fld>
            <a:endParaRPr lang="en-IN"/>
          </a:p>
        </p:txBody>
      </p:sp>
      <p:sp>
        <p:nvSpPr>
          <p:cNvPr id="5" name="Footer Placeholder 4"/>
          <p:cNvSpPr>
            <a:spLocks noGrp="1"/>
          </p:cNvSpPr>
          <p:nvPr>
            <p:ph type="ftr" sz="quarter" idx="11"/>
          </p:nvPr>
        </p:nvSpPr>
        <p:spPr/>
        <p:txBody>
          <a:bodyPr/>
          <a:lstStyle/>
          <a:p>
            <a:endParaRPr lang="en-IN"/>
          </a:p>
        </p:txBody>
      </p:sp>
      <p:sp>
        <p:nvSpPr>
          <p:cNvPr id="12" name="Rectangle 1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F6BDCFD-5D57-419E-A445-EDCB7D8C3D3F}" type="slidenum">
              <a:rPr lang="en-IN" smtClean="0"/>
              <a:t>‹#›</a:t>
            </a:fld>
            <a:endParaRPr lang="en-IN"/>
          </a:p>
        </p:txBody>
      </p:sp>
    </p:spTree>
    <p:extLst>
      <p:ext uri="{BB962C8B-B14F-4D97-AF65-F5344CB8AC3E}">
        <p14:creationId xmlns:p14="http://schemas.microsoft.com/office/powerpoint/2010/main" val="29923129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17299"/>
            <a:ext cx="312916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4" y="3193561"/>
            <a:ext cx="3129168" cy="283349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2"/>
            <a:ext cx="314538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93561"/>
            <a:ext cx="3145380" cy="283349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6700" y="2617299"/>
            <a:ext cx="3161029"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6700" y="3193561"/>
            <a:ext cx="3164719" cy="28334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22" name="Straight Connector 21"/>
          <p:cNvCxnSpPr/>
          <p:nvPr/>
        </p:nvCxnSpPr>
        <p:spPr>
          <a:xfrm>
            <a:off x="440397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a:off x="777240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BF1E51BC-4F66-467F-BDD8-151C49EA2228}" type="datetimeFigureOut">
              <a:rPr lang="en-IN" smtClean="0"/>
              <a:t>15-03-2026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BF6BDCFD-5D57-419E-A445-EDCB7D8C3D3F}" type="slidenum">
              <a:rPr lang="en-IN" smtClean="0"/>
              <a:t>‹#›</a:t>
            </a:fld>
            <a:endParaRPr lang="en-IN"/>
          </a:p>
        </p:txBody>
      </p:sp>
    </p:spTree>
    <p:extLst>
      <p:ext uri="{BB962C8B-B14F-4D97-AF65-F5344CB8AC3E}">
        <p14:creationId xmlns:p14="http://schemas.microsoft.com/office/powerpoint/2010/main" val="356029704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2" y="4532845"/>
            <a:ext cx="30504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1334552"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3" y="5109107"/>
            <a:ext cx="3050437"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72537" y="4532846"/>
            <a:ext cx="3046766" cy="651156"/>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4748463" y="2603500"/>
            <a:ext cx="2691241"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68865" y="5184002"/>
            <a:ext cx="3050438" cy="84305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3434" y="4532847"/>
            <a:ext cx="3050438" cy="651154"/>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3434" y="5184001"/>
            <a:ext cx="3050437" cy="843054"/>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388153" y="2603500"/>
            <a:ext cx="0" cy="3517594"/>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801905" y="2603500"/>
            <a:ext cx="0" cy="34925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BF1E51BC-4F66-467F-BDD8-151C49EA2228}" type="datetimeFigureOut">
              <a:rPr lang="en-IN" smtClean="0"/>
              <a:t>15-03-2026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BF6BDCFD-5D57-419E-A445-EDCB7D8C3D3F}" type="slidenum">
              <a:rPr lang="en-IN" smtClean="0"/>
              <a:t>‹#›</a:t>
            </a:fld>
            <a:endParaRPr lang="en-IN"/>
          </a:p>
        </p:txBody>
      </p:sp>
    </p:spTree>
    <p:extLst>
      <p:ext uri="{BB962C8B-B14F-4D97-AF65-F5344CB8AC3E}">
        <p14:creationId xmlns:p14="http://schemas.microsoft.com/office/powerpoint/2010/main" val="305534120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3" y="973668"/>
            <a:ext cx="8825660"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F1E51BC-4F66-467F-BDD8-151C49EA2228}" type="datetimeFigureOut">
              <a:rPr lang="en-IN" smtClean="0"/>
              <a:t>15-03-2026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F6BDCFD-5D57-419E-A445-EDCB7D8C3D3F}" type="slidenum">
              <a:rPr lang="en-IN" smtClean="0"/>
              <a:t>‹#›</a:t>
            </a:fld>
            <a:endParaRPr lang="en-IN"/>
          </a:p>
        </p:txBody>
      </p:sp>
    </p:spTree>
    <p:extLst>
      <p:ext uri="{BB962C8B-B14F-4D97-AF65-F5344CB8AC3E}">
        <p14:creationId xmlns:p14="http://schemas.microsoft.com/office/powerpoint/2010/main" val="305008653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Rectangle 7"/>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76756" y="1278468"/>
            <a:ext cx="1413933" cy="4748589"/>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8"/>
            <a:ext cx="6247546"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F1E51BC-4F66-467F-BDD8-151C49EA2228}" type="datetimeFigureOut">
              <a:rPr lang="en-IN" smtClean="0"/>
              <a:t>15-03-2026</a:t>
            </a:fld>
            <a:endParaRPr lang="en-IN"/>
          </a:p>
        </p:txBody>
      </p:sp>
      <p:sp>
        <p:nvSpPr>
          <p:cNvPr id="5" name="Footer Placeholder 4"/>
          <p:cNvSpPr>
            <a:spLocks noGrp="1"/>
          </p:cNvSpPr>
          <p:nvPr>
            <p:ph type="ftr" sz="quarter" idx="11"/>
          </p:nvPr>
        </p:nvSpPr>
        <p:spPr/>
        <p:txBody>
          <a:bodyPr/>
          <a:lstStyle/>
          <a:p>
            <a:endParaRPr lang="en-IN"/>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F6BDCFD-5D57-419E-A445-EDCB7D8C3D3F}" type="slidenum">
              <a:rPr lang="en-IN" smtClean="0"/>
              <a:t>‹#›</a:t>
            </a:fld>
            <a:endParaRPr lang="en-IN"/>
          </a:p>
        </p:txBody>
      </p:sp>
    </p:spTree>
    <p:extLst>
      <p:ext uri="{BB962C8B-B14F-4D97-AF65-F5344CB8AC3E}">
        <p14:creationId xmlns:p14="http://schemas.microsoft.com/office/powerpoint/2010/main" val="29390592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image" Target="../media/image1.jpeg"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9" name="Group 8"/>
          <p:cNvGrpSpPr/>
          <p:nvPr/>
        </p:nvGrpSpPr>
        <p:grpSpPr>
          <a:xfrm>
            <a:off x="0" y="-2373"/>
            <a:ext cx="12192000" cy="6867027"/>
            <a:chOff x="0" y="-2373"/>
            <a:chExt cx="12192000" cy="6867027"/>
          </a:xfrm>
        </p:grpSpPr>
        <p:sp>
          <p:nvSpPr>
            <p:cNvPr id="26" name="Rectangle 25"/>
            <p:cNvSpPr/>
            <p:nvPr/>
          </p:nvSpPr>
          <p:spPr>
            <a:xfrm>
              <a:off x="0" y="0"/>
              <a:ext cx="12192000" cy="6858000"/>
            </a:xfrm>
            <a:prstGeom prst="rect">
              <a:avLst/>
            </a:prstGeom>
            <a:blipFill>
              <a:blip r:embed="rId19">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0"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3"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5" y="2603500"/>
            <a:ext cx="8761412"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0938" y="6394061"/>
            <a:ext cx="990599" cy="304799"/>
          </a:xfrm>
          <a:prstGeom prst="rect">
            <a:avLst/>
          </a:prstGeom>
        </p:spPr>
        <p:txBody>
          <a:bodyPr vert="horz" lIns="91440" tIns="45720" rIns="91440" bIns="45720" rtlCol="0" anchor="t"/>
          <a:lstStyle>
            <a:lvl1pPr algn="r">
              <a:defRPr sz="1000" b="1" i="0">
                <a:solidFill>
                  <a:schemeClr val="accent1"/>
                </a:solidFill>
              </a:defRPr>
            </a:lvl1pPr>
          </a:lstStyle>
          <a:p>
            <a:fld id="{BF1E51BC-4F66-467F-BDD8-151C49EA2228}" type="datetimeFigureOut">
              <a:rPr lang="en-IN" smtClean="0"/>
              <a:t>15-03-2026</a:t>
            </a:fld>
            <a:endParaRPr lang="en-IN"/>
          </a:p>
        </p:txBody>
      </p:sp>
      <p:sp>
        <p:nvSpPr>
          <p:cNvPr id="5" name="Footer Placeholder 4"/>
          <p:cNvSpPr>
            <a:spLocks noGrp="1"/>
          </p:cNvSpPr>
          <p:nvPr>
            <p:ph type="ftr" sz="quarter" idx="3"/>
          </p:nvPr>
        </p:nvSpPr>
        <p:spPr>
          <a:xfrm>
            <a:off x="528358" y="6391838"/>
            <a:ext cx="3859795" cy="304801"/>
          </a:xfrm>
          <a:prstGeom prst="rect">
            <a:avLst/>
          </a:prstGeom>
        </p:spPr>
        <p:txBody>
          <a:bodyPr vert="horz" lIns="91440" tIns="45720" rIns="91440" bIns="45720" rtlCol="0" anchor="b"/>
          <a:lstStyle>
            <a:lvl1pPr algn="l">
              <a:defRPr sz="1000" b="1" i="0">
                <a:solidFill>
                  <a:schemeClr val="accent1"/>
                </a:solidFill>
                <a:latin typeface="+mn-lt"/>
              </a:defRPr>
            </a:lvl1pPr>
          </a:lstStyle>
          <a:p>
            <a:endParaRPr lang="en-IN"/>
          </a:p>
        </p:txBody>
      </p:sp>
      <p:sp>
        <p:nvSpPr>
          <p:cNvPr id="22" name="Rectangle 2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bg1"/>
                </a:solidFill>
                <a:latin typeface="+mn-lt"/>
              </a:defRPr>
            </a:lvl1pPr>
          </a:lstStyle>
          <a:p>
            <a:fld id="{BF6BDCFD-5D57-419E-A445-EDCB7D8C3D3F}" type="slidenum">
              <a:rPr lang="en-IN" smtClean="0"/>
              <a:t>‹#›</a:t>
            </a:fld>
            <a:endParaRPr lang="en-IN"/>
          </a:p>
        </p:txBody>
      </p:sp>
    </p:spTree>
    <p:extLst>
      <p:ext uri="{BB962C8B-B14F-4D97-AF65-F5344CB8AC3E}">
        <p14:creationId xmlns:p14="http://schemas.microsoft.com/office/powerpoint/2010/main" val="3038503918"/>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4.xml" /></Relationships>
</file>

<file path=ppt/slides/_rels/slide3.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2.xml" /><Relationship Id="rId1" Type="http://schemas.openxmlformats.org/officeDocument/2006/relationships/slideLayout" Target="../slideLayouts/slideLayout4.xml" /></Relationships>
</file>

<file path=ppt/slides/_rels/slide4.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3.xml" /><Relationship Id="rId1" Type="http://schemas.openxmlformats.org/officeDocument/2006/relationships/slideLayout" Target="../slideLayouts/slideLayout4.xml" /></Relationships>
</file>

<file path=ppt/slides/_rels/slide5.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4.xml" /><Relationship Id="rId1" Type="http://schemas.openxmlformats.org/officeDocument/2006/relationships/slideLayout" Target="../slideLayouts/slideLayout4.xml" /></Relationships>
</file>

<file path=ppt/slides/_rels/slide6.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5.xml" /><Relationship Id="rId1" Type="http://schemas.openxmlformats.org/officeDocument/2006/relationships/slideLayout" Target="../slideLayouts/slideLayout4.xml" /></Relationships>
</file>

<file path=ppt/slides/_rels/slide7.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6.xml" /><Relationship Id="rId1" Type="http://schemas.openxmlformats.org/officeDocument/2006/relationships/slideLayout" Target="../slideLayouts/slideLayout4.xml" /></Relationships>
</file>

<file path=ppt/slides/_rels/slide8.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7.xml" /><Relationship Id="rId1" Type="http://schemas.openxmlformats.org/officeDocument/2006/relationships/slideLayout" Target="../slideLayouts/slideLayout4.xml" /></Relationships>
</file>

<file path=ppt/slides/_rels/slide9.xml.rels><?xml version="1.0" encoding="UTF-8" standalone="yes"?>
<Relationships xmlns="http://schemas.openxmlformats.org/package/2006/relationships"><Relationship Id="rId3" Type="http://schemas.openxmlformats.org/officeDocument/2006/relationships/image" Target="../media/image8.jpeg" /><Relationship Id="rId2" Type="http://schemas.openxmlformats.org/officeDocument/2006/relationships/notesSlide" Target="../notesSlides/notesSlide8.xml" /><Relationship Id="rId1" Type="http://schemas.openxmlformats.org/officeDocument/2006/relationships/slideLayout" Target="../slideLayouts/slideLayout4.xml" /></Relationships>
</file>

<file path=ppt/slides/_rels/slide10.xml.rels><?xml version="1.0" encoding="UTF-8" standalone="yes"?>
<Relationships xmlns="http://schemas.openxmlformats.org/package/2006/relationships"><Relationship Id="rId3" Type="http://schemas.openxmlformats.org/officeDocument/2006/relationships/image" Target="../media/image9.jpeg" /><Relationship Id="rId2" Type="http://schemas.openxmlformats.org/officeDocument/2006/relationships/notesSlide" Target="../notesSlides/notesSlide9.xml" /><Relationship Id="rId1" Type="http://schemas.openxmlformats.org/officeDocument/2006/relationships/slideLayout" Target="../slideLayouts/slideLayout4.xml" /></Relationships>
</file>

<file path=ppt/slides/_rels/slide11.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notesSlide" Target="../notesSlides/notesSlide10.xml" /><Relationship Id="rId1" Type="http://schemas.openxmlformats.org/officeDocument/2006/relationships/slideLayout" Target="../slideLayouts/slideLayout4.xml" /></Relationships>
</file>

<file path=ppt/slides/_rels/slide12.xml.rels><?xml version="1.0" encoding="UTF-8" standalone="yes"?>
<Relationships xmlns="http://schemas.openxmlformats.org/package/2006/relationships"><Relationship Id="rId3" Type="http://schemas.openxmlformats.org/officeDocument/2006/relationships/image" Target="../media/image11.jpeg" /><Relationship Id="rId2" Type="http://schemas.openxmlformats.org/officeDocument/2006/relationships/notesSlide" Target="../notesSlides/notesSlide11.xml" /><Relationship Id="rId1" Type="http://schemas.openxmlformats.org/officeDocument/2006/relationships/slideLayout" Target="../slideLayouts/slideLayout4.xml" /></Relationships>
</file>

<file path=ppt/slides/_rels/slide13.xml.rels><?xml version="1.0" encoding="UTF-8" standalone="yes"?>
<Relationships xmlns="http://schemas.openxmlformats.org/package/2006/relationships"><Relationship Id="rId3" Type="http://schemas.openxmlformats.org/officeDocument/2006/relationships/image" Target="../media/image12.png" /><Relationship Id="rId2" Type="http://schemas.openxmlformats.org/officeDocument/2006/relationships/notesSlide" Target="../notesSlides/notesSlide12.xml" /><Relationship Id="rId1" Type="http://schemas.openxmlformats.org/officeDocument/2006/relationships/slideLayout" Target="../slideLayouts/slideLayout4.xml" /></Relationships>
</file>

<file path=ppt/slides/_rels/slide14.xml.rels><?xml version="1.0" encoding="UTF-8" standalone="yes"?>
<Relationships xmlns="http://schemas.openxmlformats.org/package/2006/relationships"><Relationship Id="rId3" Type="http://schemas.openxmlformats.org/officeDocument/2006/relationships/image" Target="../media/image13.png" /><Relationship Id="rId2" Type="http://schemas.openxmlformats.org/officeDocument/2006/relationships/notesSlide" Target="../notesSlides/notesSlide13.xml" /><Relationship Id="rId1" Type="http://schemas.openxmlformats.org/officeDocument/2006/relationships/slideLayout" Target="../slideLayouts/slideLayout4.xml" /></Relationships>
</file>

<file path=ppt/slides/_rels/slide15.xml.rels><?xml version="1.0" encoding="UTF-8" standalone="yes"?>
<Relationships xmlns="http://schemas.openxmlformats.org/package/2006/relationships"><Relationship Id="rId3" Type="http://schemas.openxmlformats.org/officeDocument/2006/relationships/image" Target="../media/image14.png" /><Relationship Id="rId2" Type="http://schemas.openxmlformats.org/officeDocument/2006/relationships/notesSlide" Target="../notesSlides/notesSlide14.xml" /><Relationship Id="rId1" Type="http://schemas.openxmlformats.org/officeDocument/2006/relationships/slideLayout" Target="../slideLayouts/slideLayout4.xml" /></Relationships>
</file>

<file path=ppt/slides/_rels/slide16.xml.rels><?xml version="1.0" encoding="UTF-8" standalone="yes"?>
<Relationships xmlns="http://schemas.openxmlformats.org/package/2006/relationships"><Relationship Id="rId8" Type="http://schemas.openxmlformats.org/officeDocument/2006/relationships/hyperlink" Target="https://www.mdpi.com/1422-0067/25/8/4232" TargetMode="External" /><Relationship Id="rId13" Type="http://schemas.openxmlformats.org/officeDocument/2006/relationships/hyperlink" Target="https://pmc.ncbi.nlm.nih.gov/articles/PMC12581573/" TargetMode="External" /><Relationship Id="rId18" Type="http://schemas.openxmlformats.org/officeDocument/2006/relationships/hyperlink" Target="https://www.jacc.org/doi/full/10.1016/j.jacc.2020.11.010" TargetMode="External" /><Relationship Id="rId3" Type="http://schemas.openxmlformats.org/officeDocument/2006/relationships/hyperlink" Target="https://www.sciencedirect.com/science/article/pii/S240584402405014X" TargetMode="External" /><Relationship Id="rId21" Type="http://schemas.openxmlformats.org/officeDocument/2006/relationships/hyperlink" Target="https://ibn.idsi.md/sites/default/files/imag_file/eurheartj_41_1_12.pdf" TargetMode="External" /><Relationship Id="rId7" Type="http://schemas.openxmlformats.org/officeDocument/2006/relationships/hyperlink" Target="https://pmc.ncbi.nlm.nih.gov/articles/PMC10843306/" TargetMode="External" /><Relationship Id="rId12" Type="http://schemas.openxmlformats.org/officeDocument/2006/relationships/hyperlink" Target="https://academic.oup.com/eurheartj/article/41/3/407/5556137" TargetMode="External" /><Relationship Id="rId17" Type="http://schemas.openxmlformats.org/officeDocument/2006/relationships/hyperlink" Target="https://heartscience.ub.ac.id/index.php/heartscience/article/view/15807" TargetMode="External" /><Relationship Id="rId25" Type="http://schemas.openxmlformats.org/officeDocument/2006/relationships/hyperlink" Target="https://pmc.ncbi.nlm.nih.gov/articles/PMC12151003/" TargetMode="External" /><Relationship Id="rId2" Type="http://schemas.openxmlformats.org/officeDocument/2006/relationships/hyperlink" Target="https://www.ahajournals.org/doi/10.1161/CIR.0000000000000678" TargetMode="External" /><Relationship Id="rId16" Type="http://schemas.openxmlformats.org/officeDocument/2006/relationships/hyperlink" Target="https://www.frontiersin.org/journals/cardiovascular-medicine/articles/10.3389/fcvm.2024.1434149/full" TargetMode="External" /><Relationship Id="rId20" Type="http://schemas.openxmlformats.org/officeDocument/2006/relationships/hyperlink" Target="https://pmc.ncbi.nlm.nih.gov/articles/PMC10863377/" TargetMode="External" /><Relationship Id="rId1" Type="http://schemas.openxmlformats.org/officeDocument/2006/relationships/slideLayout" Target="../slideLayouts/slideLayout4.xml" /><Relationship Id="rId6" Type="http://schemas.openxmlformats.org/officeDocument/2006/relationships/hyperlink" Target="https://pmc.ncbi.nlm.nih.gov/articles/PMC12489399/?utm_source=chatgpt.com" TargetMode="External" /><Relationship Id="rId11" Type="http://schemas.openxmlformats.org/officeDocument/2006/relationships/hyperlink" Target="https://www.jstage.jst.go.jp/article/ghm/3/3/3_2021.01008/_pdf" TargetMode="External" /><Relationship Id="rId24" Type="http://schemas.openxmlformats.org/officeDocument/2006/relationships/hyperlink" Target="https://www.thelancet.com/journals/lancet/article/PIIS0140-6736(25)00055-8/abstract" TargetMode="External" /><Relationship Id="rId5" Type="http://schemas.openxmlformats.org/officeDocument/2006/relationships/hyperlink" Target="https://www.mdpi.com/2077-0383/13/16/4600" TargetMode="External" /><Relationship Id="rId15" Type="http://schemas.openxmlformats.org/officeDocument/2006/relationships/hyperlink" Target="https://www.ahajournals.org/doi/10.1161/CIR.0000000000001209" TargetMode="External" /><Relationship Id="rId23" Type="http://schemas.openxmlformats.org/officeDocument/2006/relationships/hyperlink" Target="https://www.ahajournals.org/doi/10.1161/CIR.0000000000000950" TargetMode="External" /><Relationship Id="rId10" Type="http://schemas.openxmlformats.org/officeDocument/2006/relationships/hyperlink" Target="https://pubmed.ncbi.nlm.nih.gov/38825504/" TargetMode="External" /><Relationship Id="rId19" Type="http://schemas.openxmlformats.org/officeDocument/2006/relationships/hyperlink" Target="https://www.mdpi.com/2075-1729/15/8/1226?utm_source=chatgpt.com" TargetMode="External" /><Relationship Id="rId4" Type="http://schemas.openxmlformats.org/officeDocument/2006/relationships/hyperlink" Target="https://pmc.ncbi.nlm.nih.gov/articles/PMC10790113/" TargetMode="External" /><Relationship Id="rId9" Type="http://schemas.openxmlformats.org/officeDocument/2006/relationships/hyperlink" Target="https://www.sciencedirect.com/science/article/pii/S2666667724001788" TargetMode="External" /><Relationship Id="rId14" Type="http://schemas.openxmlformats.org/officeDocument/2006/relationships/hyperlink" Target="https://academic.oup.com/eurheartj/article/41/1/111/5556353" TargetMode="External" /><Relationship Id="rId22" Type="http://schemas.openxmlformats.org/officeDocument/2006/relationships/hyperlink" Target="https://www.sciencedirect.com/science/article/pii/S2772632022000162"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EA7DD8-555F-1621-AA39-11899C84515D}"/>
              </a:ext>
            </a:extLst>
          </p:cNvPr>
          <p:cNvSpPr>
            <a:spLocks noGrp="1"/>
          </p:cNvSpPr>
          <p:nvPr>
            <p:ph type="ctrTitle"/>
          </p:nvPr>
        </p:nvSpPr>
        <p:spPr>
          <a:xfrm>
            <a:off x="1154955" y="513976"/>
            <a:ext cx="8825658" cy="2677459"/>
          </a:xfrm>
          <a:solidFill>
            <a:schemeClr val="bg1"/>
          </a:solidFill>
        </p:spPr>
        <p:txBody>
          <a:bodyPr>
            <a:noAutofit/>
          </a:bodyPr>
          <a:lstStyle/>
          <a:p>
            <a:pPr algn="ctr">
              <a:lnSpc>
                <a:spcPct val="107000"/>
              </a:lnSpc>
              <a:spcAft>
                <a:spcPts val="800"/>
              </a:spcAft>
            </a:pPr>
            <a:r>
              <a:rPr lang="en-IN" sz="4000" b="1" kern="100" dirty="0">
                <a:solidFill>
                  <a:schemeClr val="tx1"/>
                </a:solidFill>
                <a:effectLst/>
                <a:latin typeface="Times New Roman" panose="02020603050405020304" pitchFamily="18" charset="0"/>
                <a:ea typeface="Calibri" panose="020F0502020204030204" pitchFamily="34" charset="0"/>
              </a:rPr>
              <a:t>Living with Chronic Heart Disease: Long-Term Management of Coronary Artery Disease</a:t>
            </a:r>
            <a:br>
              <a:rPr lang="en-IN" sz="4000" b="1" kern="100" dirty="0">
                <a:solidFill>
                  <a:schemeClr val="tx1"/>
                </a:solidFill>
                <a:effectLst/>
                <a:latin typeface="Times New Roman" panose="02020603050405020304" pitchFamily="18" charset="0"/>
                <a:ea typeface="Calibri" panose="020F0502020204030204" pitchFamily="34" charset="0"/>
              </a:rPr>
            </a:br>
            <a:endParaRPr lang="en-IN" sz="4000" b="1" dirty="0">
              <a:solidFill>
                <a:schemeClr val="tx1"/>
              </a:solidFill>
            </a:endParaRPr>
          </a:p>
        </p:txBody>
      </p:sp>
      <p:sp>
        <p:nvSpPr>
          <p:cNvPr id="3" name="Subtitle 2">
            <a:extLst>
              <a:ext uri="{FF2B5EF4-FFF2-40B4-BE49-F238E27FC236}">
                <a16:creationId xmlns:a16="http://schemas.microsoft.com/office/drawing/2014/main" id="{82A7ADE2-6003-8095-2CC7-7719457BD463}"/>
              </a:ext>
            </a:extLst>
          </p:cNvPr>
          <p:cNvSpPr>
            <a:spLocks noGrp="1"/>
          </p:cNvSpPr>
          <p:nvPr>
            <p:ph type="subTitle" idx="1"/>
          </p:nvPr>
        </p:nvSpPr>
        <p:spPr>
          <a:xfrm>
            <a:off x="1154955" y="3334871"/>
            <a:ext cx="8825658" cy="2303929"/>
          </a:xfrm>
        </p:spPr>
        <p:txBody>
          <a:bodyPr>
            <a:normAutofit lnSpcReduction="10000"/>
          </a:bodyPr>
          <a:lstStyle/>
          <a:p>
            <a:r>
              <a:rPr lang="en-IN" b="1" dirty="0">
                <a:solidFill>
                  <a:schemeClr val="bg2"/>
                </a:solidFill>
              </a:rPr>
              <a:t>Name</a:t>
            </a:r>
            <a:r>
              <a:rPr lang="en-IN" dirty="0">
                <a:solidFill>
                  <a:schemeClr val="bg2"/>
                </a:solidFill>
              </a:rPr>
              <a:t> : </a:t>
            </a:r>
            <a:r>
              <a:rPr lang="en-IN" dirty="0" err="1">
                <a:solidFill>
                  <a:schemeClr val="bg2"/>
                </a:solidFill>
              </a:rPr>
              <a:t>Limbachiya</a:t>
            </a:r>
            <a:r>
              <a:rPr lang="en-IN" dirty="0">
                <a:solidFill>
                  <a:schemeClr val="bg2"/>
                </a:solidFill>
              </a:rPr>
              <a:t> </a:t>
            </a:r>
            <a:r>
              <a:rPr lang="en-IN" dirty="0" err="1">
                <a:solidFill>
                  <a:schemeClr val="bg2"/>
                </a:solidFill>
              </a:rPr>
              <a:t>Jaiminkumar</a:t>
            </a:r>
            <a:r>
              <a:rPr lang="en-IN" dirty="0">
                <a:solidFill>
                  <a:schemeClr val="bg2"/>
                </a:solidFill>
              </a:rPr>
              <a:t> </a:t>
            </a:r>
            <a:r>
              <a:rPr lang="en-IN" dirty="0" err="1">
                <a:solidFill>
                  <a:schemeClr val="bg2"/>
                </a:solidFill>
              </a:rPr>
              <a:t>Amrutbhai</a:t>
            </a:r>
            <a:r>
              <a:rPr lang="en-IN" dirty="0">
                <a:solidFill>
                  <a:schemeClr val="bg2"/>
                </a:solidFill>
              </a:rPr>
              <a:t> </a:t>
            </a:r>
          </a:p>
          <a:p>
            <a:r>
              <a:rPr lang="en-IN" b="1" dirty="0">
                <a:solidFill>
                  <a:schemeClr val="bg2"/>
                </a:solidFill>
              </a:rPr>
              <a:t>Student Id</a:t>
            </a:r>
            <a:r>
              <a:rPr lang="en-IN" dirty="0">
                <a:solidFill>
                  <a:schemeClr val="bg2"/>
                </a:solidFill>
              </a:rPr>
              <a:t>: 2527056 
</a:t>
            </a:r>
            <a:r>
              <a:rPr lang="en-IN" b="1" dirty="0">
                <a:solidFill>
                  <a:schemeClr val="bg2"/>
                </a:solidFill>
              </a:rPr>
              <a:t>Instructor</a:t>
            </a:r>
            <a:r>
              <a:rPr lang="en-IN" dirty="0">
                <a:solidFill>
                  <a:schemeClr val="bg2"/>
                </a:solidFill>
              </a:rPr>
              <a:t>:  </a:t>
            </a:r>
            <a:r>
              <a:rPr lang="en-IN" dirty="0" err="1">
                <a:solidFill>
                  <a:schemeClr val="bg2"/>
                </a:solidFill>
              </a:rPr>
              <a:t>Dr.</a:t>
            </a:r>
            <a:r>
              <a:rPr lang="en-IN" dirty="0">
                <a:solidFill>
                  <a:schemeClr val="bg2"/>
                </a:solidFill>
              </a:rPr>
              <a:t>  </a:t>
            </a:r>
            <a:r>
              <a:rPr lang="en-IN" dirty="0" err="1">
                <a:solidFill>
                  <a:schemeClr val="bg2"/>
                </a:solidFill>
              </a:rPr>
              <a:t>Raheela</a:t>
            </a:r>
            <a:r>
              <a:rPr lang="en-IN" dirty="0">
                <a:solidFill>
                  <a:schemeClr val="bg2"/>
                </a:solidFill>
              </a:rPr>
              <a:t>  Shaikh 
</a:t>
            </a:r>
            <a:r>
              <a:rPr lang="en-IN" b="1" dirty="0">
                <a:solidFill>
                  <a:schemeClr val="bg2"/>
                </a:solidFill>
              </a:rPr>
              <a:t>Course</a:t>
            </a:r>
            <a:r>
              <a:rPr lang="en-IN" dirty="0">
                <a:solidFill>
                  <a:schemeClr val="bg2"/>
                </a:solidFill>
              </a:rPr>
              <a:t>: Master  in  Public  Health  And  Social Care  In  Practice 
</a:t>
            </a:r>
            <a:r>
              <a:rPr lang="en-IN" b="1" dirty="0">
                <a:solidFill>
                  <a:schemeClr val="bg2"/>
                </a:solidFill>
              </a:rPr>
              <a:t>Module Code</a:t>
            </a:r>
            <a:r>
              <a:rPr lang="en-IN" dirty="0">
                <a:solidFill>
                  <a:schemeClr val="bg2"/>
                </a:solidFill>
              </a:rPr>
              <a:t>: LCHS7003
</a:t>
            </a:r>
            <a:r>
              <a:rPr lang="en-IN" b="1" dirty="0">
                <a:solidFill>
                  <a:schemeClr val="bg2"/>
                </a:solidFill>
              </a:rPr>
              <a:t>Date</a:t>
            </a:r>
            <a:r>
              <a:rPr lang="en-IN" dirty="0">
                <a:solidFill>
                  <a:schemeClr val="bg2"/>
                </a:solidFill>
              </a:rPr>
              <a:t>: 18/03/2026 </a:t>
            </a:r>
            <a:endParaRPr lang="en-US" dirty="0">
              <a:solidFill>
                <a:schemeClr val="bg2"/>
              </a:solidFill>
            </a:endParaRPr>
          </a:p>
        </p:txBody>
      </p:sp>
    </p:spTree>
    <p:extLst>
      <p:ext uri="{BB962C8B-B14F-4D97-AF65-F5344CB8AC3E}">
        <p14:creationId xmlns:p14="http://schemas.microsoft.com/office/powerpoint/2010/main" val="2204347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A3E5E2C-435A-2A90-119A-892D98C308FC}"/>
              </a:ext>
            </a:extLst>
          </p:cNvPr>
          <p:cNvSpPr>
            <a:spLocks noGrp="1"/>
          </p:cNvSpPr>
          <p:nvPr>
            <p:ph type="title"/>
          </p:nvPr>
        </p:nvSpPr>
        <p:spPr/>
        <p:txBody>
          <a:bodyPr/>
          <a:lstStyle/>
          <a:p>
            <a:r>
              <a:rPr lang="en-IN" sz="4400" b="1" dirty="0">
                <a:effectLst/>
                <a:latin typeface="Times New Roman" panose="02020603050405020304" pitchFamily="18" charset="0"/>
                <a:ea typeface="Calibri" panose="020F0502020204030204" pitchFamily="34" charset="0"/>
              </a:rPr>
              <a:t>Introduction of Coronary Artery Disease</a:t>
            </a:r>
            <a:endParaRPr lang="en-IN" dirty="0"/>
          </a:p>
        </p:txBody>
      </p:sp>
      <p:sp>
        <p:nvSpPr>
          <p:cNvPr id="5" name="Content Placeholder 4">
            <a:extLst>
              <a:ext uri="{FF2B5EF4-FFF2-40B4-BE49-F238E27FC236}">
                <a16:creationId xmlns:a16="http://schemas.microsoft.com/office/drawing/2014/main" id="{6B178DF5-9084-1737-AEBE-2180677E413E}"/>
              </a:ext>
            </a:extLst>
          </p:cNvPr>
          <p:cNvSpPr>
            <a:spLocks noGrp="1"/>
          </p:cNvSpPr>
          <p:nvPr>
            <p:ph sz="half" idx="1"/>
          </p:nvPr>
        </p:nvSpPr>
        <p:spPr>
          <a:xfrm>
            <a:off x="1154953" y="2603500"/>
            <a:ext cx="9837511" cy="3416301"/>
          </a:xfrm>
        </p:spPr>
        <p:txBody>
          <a:bodyPr>
            <a:normAutofit fontScale="92500" lnSpcReduction="20000"/>
          </a:bodyPr>
          <a:lstStyle/>
          <a:p>
            <a:pPr marL="342900" lvl="0" indent="-342900">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Coronary artery disease is a major cardiovascular condition caused by plaque accumulation in coronary arteries (Russo et al., 2025).</a:t>
            </a:r>
          </a:p>
          <a:p>
            <a:pPr marL="342900" lvl="0" indent="-342900">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It contributes significantly to global morbidity and mortality (Martin et al., 2024).</a:t>
            </a:r>
          </a:p>
          <a:p>
            <a:pPr marL="342900" lvl="0" indent="-342900">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The disease develops through progressive atherosclerosis within arterial walls (Libby et al., 2021).</a:t>
            </a:r>
          </a:p>
          <a:p>
            <a:pPr marL="342900" lvl="0" indent="-342900">
              <a:lnSpc>
                <a:spcPct val="107000"/>
              </a:lnSpc>
              <a:spcAft>
                <a:spcPts val="800"/>
              </a:spcAft>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Early diagnosis and long-term management improve patient outcomes (Bansal and </a:t>
            </a:r>
            <a:r>
              <a:rPr lang="en-IN" sz="2800" kern="100" dirty="0" err="1">
                <a:effectLst/>
                <a:latin typeface="Times New Roman" panose="02020603050405020304" pitchFamily="18" charset="0"/>
                <a:ea typeface="Calibri" panose="020F0502020204030204" pitchFamily="34" charset="0"/>
              </a:rPr>
              <a:t>Hiwale</a:t>
            </a:r>
            <a:r>
              <a:rPr lang="en-IN" sz="2800" kern="100" dirty="0">
                <a:effectLst/>
                <a:latin typeface="Times New Roman" panose="02020603050405020304" pitchFamily="18" charset="0"/>
                <a:ea typeface="Calibri" panose="020F0502020204030204" pitchFamily="34" charset="0"/>
              </a:rPr>
              <a:t>, 2023).</a:t>
            </a:r>
          </a:p>
          <a:p>
            <a:endParaRPr lang="en-IN" dirty="0"/>
          </a:p>
        </p:txBody>
      </p:sp>
    </p:spTree>
    <p:extLst>
      <p:ext uri="{BB962C8B-B14F-4D97-AF65-F5344CB8AC3E}">
        <p14:creationId xmlns:p14="http://schemas.microsoft.com/office/powerpoint/2010/main" val="16102606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B20880-955D-2071-2137-C967EA041831}"/>
              </a:ext>
            </a:extLst>
          </p:cNvPr>
          <p:cNvSpPr>
            <a:spLocks noGrp="1"/>
          </p:cNvSpPr>
          <p:nvPr>
            <p:ph type="title"/>
          </p:nvPr>
        </p:nvSpPr>
        <p:spPr/>
        <p:txBody>
          <a:bodyPr/>
          <a:lstStyle/>
          <a:p>
            <a:r>
              <a:rPr lang="en-IN" sz="4400" b="1" dirty="0">
                <a:effectLst/>
                <a:latin typeface="Times New Roman" panose="02020603050405020304" pitchFamily="18" charset="0"/>
                <a:ea typeface="Calibri" panose="020F0502020204030204" pitchFamily="34" charset="0"/>
              </a:rPr>
              <a:t>Definition of Coronary Artery Disease</a:t>
            </a:r>
            <a:endParaRPr lang="en-IN" dirty="0"/>
          </a:p>
        </p:txBody>
      </p:sp>
      <p:sp>
        <p:nvSpPr>
          <p:cNvPr id="3" name="Content Placeholder 2">
            <a:extLst>
              <a:ext uri="{FF2B5EF4-FFF2-40B4-BE49-F238E27FC236}">
                <a16:creationId xmlns:a16="http://schemas.microsoft.com/office/drawing/2014/main" id="{65E96C87-3FC6-021B-FF94-1BF9186D126B}"/>
              </a:ext>
            </a:extLst>
          </p:cNvPr>
          <p:cNvSpPr>
            <a:spLocks noGrp="1"/>
          </p:cNvSpPr>
          <p:nvPr>
            <p:ph sz="half" idx="1"/>
          </p:nvPr>
        </p:nvSpPr>
        <p:spPr/>
        <p:txBody>
          <a:bodyPr>
            <a:normAutofit fontScale="62500" lnSpcReduction="20000"/>
          </a:bodyPr>
          <a:lstStyle/>
          <a:p>
            <a:pPr marL="342900" lvl="0" indent="-342900">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Coronary artery disease occurs when fatty deposits narrow coronary arteries (</a:t>
            </a:r>
            <a:r>
              <a:rPr lang="en-IN" sz="2800" kern="100" dirty="0" err="1">
                <a:effectLst/>
                <a:latin typeface="Times New Roman" panose="02020603050405020304" pitchFamily="18" charset="0"/>
                <a:ea typeface="Calibri" panose="020F0502020204030204" pitchFamily="34" charset="0"/>
              </a:rPr>
              <a:t>Bottardi</a:t>
            </a:r>
            <a:r>
              <a:rPr lang="en-IN" sz="2800" kern="100" dirty="0">
                <a:effectLst/>
                <a:latin typeface="Times New Roman" panose="02020603050405020304" pitchFamily="18" charset="0"/>
                <a:ea typeface="Calibri" panose="020F0502020204030204" pitchFamily="34" charset="0"/>
              </a:rPr>
              <a:t> et al., 2024).</a:t>
            </a:r>
          </a:p>
          <a:p>
            <a:pPr marL="342900" lvl="0" indent="-342900">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This narrowing reduces oxygen supply to the heart muscle (Liu et al., 2025).</a:t>
            </a:r>
          </a:p>
          <a:p>
            <a:pPr marL="342900" lvl="0" indent="-342900">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Restricted blood flow can lead to myocardial ischaemia and angina (</a:t>
            </a:r>
            <a:r>
              <a:rPr lang="en-IN" sz="2800" kern="100" dirty="0" err="1">
                <a:effectLst/>
                <a:latin typeface="Times New Roman" panose="02020603050405020304" pitchFamily="18" charset="0"/>
                <a:ea typeface="Calibri" panose="020F0502020204030204" pitchFamily="34" charset="0"/>
              </a:rPr>
              <a:t>Knuuti</a:t>
            </a:r>
            <a:r>
              <a:rPr lang="en-IN" sz="2800" kern="100" dirty="0">
                <a:effectLst/>
                <a:latin typeface="Times New Roman" panose="02020603050405020304" pitchFamily="18" charset="0"/>
                <a:ea typeface="Calibri" panose="020F0502020204030204" pitchFamily="34" charset="0"/>
              </a:rPr>
              <a:t> et al., 2020).</a:t>
            </a:r>
          </a:p>
          <a:p>
            <a:pPr marL="342900" lvl="0" indent="-342900">
              <a:lnSpc>
                <a:spcPct val="107000"/>
              </a:lnSpc>
              <a:spcAft>
                <a:spcPts val="800"/>
              </a:spcAft>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The condition progresses gradually and requires continuous management (Gallucci et al., 2024).</a:t>
            </a:r>
          </a:p>
          <a:p>
            <a:endParaRPr lang="en-IN" dirty="0"/>
          </a:p>
        </p:txBody>
      </p:sp>
      <p:pic>
        <p:nvPicPr>
          <p:cNvPr id="5" name="Content Placeholder 4">
            <a:extLst>
              <a:ext uri="{FF2B5EF4-FFF2-40B4-BE49-F238E27FC236}">
                <a16:creationId xmlns:a16="http://schemas.microsoft.com/office/drawing/2014/main" id="{3AA0A6D6-55C9-7D7D-49BC-360ACDC73783}"/>
              </a:ext>
            </a:extLst>
          </p:cNvPr>
          <p:cNvPicPr>
            <a:picLocks noGrp="1" noChangeAspect="1"/>
          </p:cNvPicPr>
          <p:nvPr>
            <p:ph sz="half" idx="2"/>
          </p:nvPr>
        </p:nvPicPr>
        <p:blipFill>
          <a:blip r:embed="rId3"/>
          <a:stretch>
            <a:fillRect/>
          </a:stretch>
        </p:blipFill>
        <p:spPr>
          <a:xfrm>
            <a:off x="6871213" y="2603500"/>
            <a:ext cx="3499411" cy="3416300"/>
          </a:xfrm>
          <a:prstGeom prst="rect">
            <a:avLst/>
          </a:prstGeom>
        </p:spPr>
      </p:pic>
    </p:spTree>
    <p:extLst>
      <p:ext uri="{BB962C8B-B14F-4D97-AF65-F5344CB8AC3E}">
        <p14:creationId xmlns:p14="http://schemas.microsoft.com/office/powerpoint/2010/main" val="32491642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C374F-578A-29F3-F5D6-BB5C39FD44E6}"/>
              </a:ext>
            </a:extLst>
          </p:cNvPr>
          <p:cNvSpPr>
            <a:spLocks noGrp="1"/>
          </p:cNvSpPr>
          <p:nvPr>
            <p:ph type="title"/>
          </p:nvPr>
        </p:nvSpPr>
        <p:spPr/>
        <p:txBody>
          <a:bodyPr/>
          <a:lstStyle/>
          <a:p>
            <a:r>
              <a:rPr lang="en-IN" sz="4400" b="1" dirty="0">
                <a:effectLst/>
                <a:latin typeface="Times New Roman" panose="02020603050405020304" pitchFamily="18" charset="0"/>
                <a:ea typeface="Calibri" panose="020F0502020204030204" pitchFamily="34" charset="0"/>
              </a:rPr>
              <a:t>Coronary Artery Disease Statistics</a:t>
            </a:r>
            <a:endParaRPr lang="en-IN" dirty="0"/>
          </a:p>
        </p:txBody>
      </p:sp>
      <p:sp>
        <p:nvSpPr>
          <p:cNvPr id="3" name="Content Placeholder 2">
            <a:extLst>
              <a:ext uri="{FF2B5EF4-FFF2-40B4-BE49-F238E27FC236}">
                <a16:creationId xmlns:a16="http://schemas.microsoft.com/office/drawing/2014/main" id="{B56D6D65-8077-1936-8DF0-B0CCD1725A1D}"/>
              </a:ext>
            </a:extLst>
          </p:cNvPr>
          <p:cNvSpPr>
            <a:spLocks noGrp="1"/>
          </p:cNvSpPr>
          <p:nvPr>
            <p:ph sz="half" idx="1"/>
          </p:nvPr>
        </p:nvSpPr>
        <p:spPr/>
        <p:txBody>
          <a:bodyPr>
            <a:normAutofit fontScale="62500" lnSpcReduction="20000"/>
          </a:bodyPr>
          <a:lstStyle/>
          <a:p>
            <a:pPr marL="342900" lvl="0" indent="-342900">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Cardiovascular diseases cause about 19.8 million deaths annually, representing nearly 32% of global deaths (Roth et al., 2020).</a:t>
            </a:r>
          </a:p>
          <a:p>
            <a:pPr marL="342900" lvl="0" indent="-342900">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Coronary artery disease affects roughly 315 million people worldwide (Kim, 2021).</a:t>
            </a:r>
          </a:p>
          <a:p>
            <a:pPr marL="342900" lvl="0" indent="-342900">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Ageing populations and unhealthy lifestyles continue to increase global disease incidence (Timmis et al., 2020).</a:t>
            </a:r>
          </a:p>
          <a:p>
            <a:pPr marL="342900" lvl="0" indent="-342900">
              <a:lnSpc>
                <a:spcPct val="107000"/>
              </a:lnSpc>
              <a:spcAft>
                <a:spcPts val="800"/>
              </a:spcAft>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Around 2.3 million people in the UK live with coronary heart disease (Martin et al., 2024).</a:t>
            </a:r>
          </a:p>
          <a:p>
            <a:endParaRPr lang="en-IN" dirty="0"/>
          </a:p>
        </p:txBody>
      </p:sp>
      <p:pic>
        <p:nvPicPr>
          <p:cNvPr id="5" name="Content Placeholder 4">
            <a:extLst>
              <a:ext uri="{FF2B5EF4-FFF2-40B4-BE49-F238E27FC236}">
                <a16:creationId xmlns:a16="http://schemas.microsoft.com/office/drawing/2014/main" id="{23160404-4034-3A49-751E-6450F6C3F2A6}"/>
              </a:ext>
            </a:extLst>
          </p:cNvPr>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bwMode="auto">
          <a:xfrm>
            <a:off x="6208713" y="2761106"/>
            <a:ext cx="4824412" cy="3101087"/>
          </a:xfrm>
          <a:prstGeom prst="rect">
            <a:avLst/>
          </a:prstGeom>
          <a:noFill/>
        </p:spPr>
      </p:pic>
    </p:spTree>
    <p:extLst>
      <p:ext uri="{BB962C8B-B14F-4D97-AF65-F5344CB8AC3E}">
        <p14:creationId xmlns:p14="http://schemas.microsoft.com/office/powerpoint/2010/main" val="34201836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EF83DC-8500-29C8-C2DE-4D214126016C}"/>
              </a:ext>
            </a:extLst>
          </p:cNvPr>
          <p:cNvSpPr>
            <a:spLocks noGrp="1"/>
          </p:cNvSpPr>
          <p:nvPr>
            <p:ph type="title"/>
          </p:nvPr>
        </p:nvSpPr>
        <p:spPr/>
        <p:txBody>
          <a:bodyPr>
            <a:normAutofit fontScale="90000"/>
          </a:bodyPr>
          <a:lstStyle/>
          <a:p>
            <a:pPr>
              <a:lnSpc>
                <a:spcPct val="107000"/>
              </a:lnSpc>
              <a:spcAft>
                <a:spcPts val="800"/>
              </a:spcAft>
            </a:pPr>
            <a:r>
              <a:rPr lang="en-IN" sz="4400" b="1" kern="100" dirty="0">
                <a:effectLst/>
                <a:latin typeface="Times New Roman" panose="02020603050405020304" pitchFamily="18" charset="0"/>
                <a:ea typeface="Calibri" panose="020F0502020204030204" pitchFamily="34" charset="0"/>
              </a:rPr>
              <a:t>Social and Economic Burden</a:t>
            </a:r>
            <a:endParaRPr lang="en-IN" dirty="0"/>
          </a:p>
        </p:txBody>
      </p:sp>
      <p:sp>
        <p:nvSpPr>
          <p:cNvPr id="3" name="Content Placeholder 2">
            <a:extLst>
              <a:ext uri="{FF2B5EF4-FFF2-40B4-BE49-F238E27FC236}">
                <a16:creationId xmlns:a16="http://schemas.microsoft.com/office/drawing/2014/main" id="{31029234-9C14-CAFB-0ABB-09742612CC05}"/>
              </a:ext>
            </a:extLst>
          </p:cNvPr>
          <p:cNvSpPr>
            <a:spLocks noGrp="1"/>
          </p:cNvSpPr>
          <p:nvPr>
            <p:ph sz="half" idx="1"/>
          </p:nvPr>
        </p:nvSpPr>
        <p:spPr/>
        <p:txBody>
          <a:bodyPr>
            <a:normAutofit fontScale="62500" lnSpcReduction="20000"/>
          </a:bodyPr>
          <a:lstStyle/>
          <a:p>
            <a:pPr marL="342900" lvl="0" indent="-342900">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Coronary artery disease increases healthcare expenditure globally (Roth et al., 2020).</a:t>
            </a:r>
          </a:p>
          <a:p>
            <a:pPr marL="342900" lvl="0" indent="-342900">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Patients may experience reduced work productivity (Kim, 2021).</a:t>
            </a:r>
          </a:p>
          <a:p>
            <a:pPr marL="342900" lvl="0" indent="-342900">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Family members often provide long-term caregiving support (</a:t>
            </a:r>
            <a:r>
              <a:rPr lang="en-IN" sz="2800" kern="100" dirty="0" err="1">
                <a:effectLst/>
                <a:latin typeface="Times New Roman" panose="02020603050405020304" pitchFamily="18" charset="0"/>
                <a:ea typeface="Calibri" panose="020F0502020204030204" pitchFamily="34" charset="0"/>
              </a:rPr>
              <a:t>Sarebanhassanabadi</a:t>
            </a:r>
            <a:r>
              <a:rPr lang="en-IN" sz="2800" kern="100" dirty="0">
                <a:effectLst/>
                <a:latin typeface="Times New Roman" panose="02020603050405020304" pitchFamily="18" charset="0"/>
                <a:ea typeface="Calibri" panose="020F0502020204030204" pitchFamily="34" charset="0"/>
              </a:rPr>
              <a:t> et al., 2024).</a:t>
            </a:r>
          </a:p>
          <a:p>
            <a:pPr marL="342900" lvl="0" indent="-342900">
              <a:lnSpc>
                <a:spcPct val="107000"/>
              </a:lnSpc>
              <a:spcAft>
                <a:spcPts val="800"/>
              </a:spcAft>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The condition affects psychological wellbeing and quality of life (</a:t>
            </a:r>
            <a:r>
              <a:rPr lang="en-IN" sz="2800" kern="100" dirty="0" err="1">
                <a:effectLst/>
                <a:latin typeface="Times New Roman" panose="02020603050405020304" pitchFamily="18" charset="0"/>
                <a:ea typeface="Calibri" panose="020F0502020204030204" pitchFamily="34" charset="0"/>
              </a:rPr>
              <a:t>Elendu</a:t>
            </a:r>
            <a:r>
              <a:rPr lang="en-IN" sz="2800" kern="100" dirty="0">
                <a:effectLst/>
                <a:latin typeface="Times New Roman" panose="02020603050405020304" pitchFamily="18" charset="0"/>
                <a:ea typeface="Calibri" panose="020F0502020204030204" pitchFamily="34" charset="0"/>
              </a:rPr>
              <a:t> et al., 2024).</a:t>
            </a:r>
          </a:p>
          <a:p>
            <a:endParaRPr lang="en-IN" dirty="0"/>
          </a:p>
        </p:txBody>
      </p:sp>
      <p:pic>
        <p:nvPicPr>
          <p:cNvPr id="6" name="Content Placeholder 5">
            <a:extLst>
              <a:ext uri="{FF2B5EF4-FFF2-40B4-BE49-F238E27FC236}">
                <a16:creationId xmlns:a16="http://schemas.microsoft.com/office/drawing/2014/main" id="{05E1A39F-7023-A917-93AB-AEAE484F8BE6}"/>
              </a:ext>
            </a:extLst>
          </p:cNvPr>
          <p:cNvPicPr>
            <a:picLocks noGrp="1" noChangeAspect="1"/>
          </p:cNvPicPr>
          <p:nvPr>
            <p:ph sz="half" idx="2"/>
          </p:nvPr>
        </p:nvPicPr>
        <p:blipFill>
          <a:blip r:embed="rId3"/>
          <a:stretch>
            <a:fillRect/>
          </a:stretch>
        </p:blipFill>
        <p:spPr>
          <a:xfrm>
            <a:off x="6282813" y="2261419"/>
            <a:ext cx="4473677" cy="3758381"/>
          </a:xfrm>
          <a:prstGeom prst="rect">
            <a:avLst/>
          </a:prstGeom>
        </p:spPr>
      </p:pic>
    </p:spTree>
    <p:extLst>
      <p:ext uri="{BB962C8B-B14F-4D97-AF65-F5344CB8AC3E}">
        <p14:creationId xmlns:p14="http://schemas.microsoft.com/office/powerpoint/2010/main" val="41699536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80DE32-65A5-CC84-770D-E1ACB7A793B9}"/>
              </a:ext>
            </a:extLst>
          </p:cNvPr>
          <p:cNvSpPr>
            <a:spLocks noGrp="1"/>
          </p:cNvSpPr>
          <p:nvPr>
            <p:ph type="title"/>
          </p:nvPr>
        </p:nvSpPr>
        <p:spPr/>
        <p:txBody>
          <a:bodyPr/>
          <a:lstStyle/>
          <a:p>
            <a:r>
              <a:rPr lang="en-IN" sz="4400" b="1" dirty="0">
                <a:effectLst/>
                <a:latin typeface="Times New Roman" panose="02020603050405020304" pitchFamily="18" charset="0"/>
                <a:ea typeface="Calibri" panose="020F0502020204030204" pitchFamily="34" charset="0"/>
              </a:rPr>
              <a:t>Types of Coronary Artery Disease</a:t>
            </a:r>
            <a:endParaRPr lang="en-IN" dirty="0"/>
          </a:p>
        </p:txBody>
      </p:sp>
      <p:sp>
        <p:nvSpPr>
          <p:cNvPr id="3" name="Content Placeholder 2">
            <a:extLst>
              <a:ext uri="{FF2B5EF4-FFF2-40B4-BE49-F238E27FC236}">
                <a16:creationId xmlns:a16="http://schemas.microsoft.com/office/drawing/2014/main" id="{4B67CAA9-44F6-EC47-6B9A-262389282F16}"/>
              </a:ext>
            </a:extLst>
          </p:cNvPr>
          <p:cNvSpPr>
            <a:spLocks noGrp="1"/>
          </p:cNvSpPr>
          <p:nvPr>
            <p:ph sz="half" idx="1"/>
          </p:nvPr>
        </p:nvSpPr>
        <p:spPr/>
        <p:txBody>
          <a:bodyPr>
            <a:normAutofit fontScale="62500" lnSpcReduction="20000"/>
          </a:bodyPr>
          <a:lstStyle/>
          <a:p>
            <a:pPr marL="342900" lvl="0" indent="-342900">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Stable coronary artery disease causes predictable chest pain during exertion (</a:t>
            </a:r>
            <a:r>
              <a:rPr lang="en-IN" sz="2800" kern="100" dirty="0" err="1">
                <a:effectLst/>
                <a:latin typeface="Times New Roman" panose="02020603050405020304" pitchFamily="18" charset="0"/>
                <a:ea typeface="Calibri" panose="020F0502020204030204" pitchFamily="34" charset="0"/>
              </a:rPr>
              <a:t>Noverike</a:t>
            </a:r>
            <a:r>
              <a:rPr lang="en-IN" sz="2800" kern="100" dirty="0">
                <a:effectLst/>
                <a:latin typeface="Times New Roman" panose="02020603050405020304" pitchFamily="18" charset="0"/>
                <a:ea typeface="Calibri" panose="020F0502020204030204" pitchFamily="34" charset="0"/>
              </a:rPr>
              <a:t> et al., 2024).</a:t>
            </a:r>
          </a:p>
          <a:p>
            <a:pPr marL="342900" lvl="0" indent="-342900">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Unstable coronary syndromes involve sudden worsening of symptoms (Zaman et al., 2025).</a:t>
            </a:r>
          </a:p>
          <a:p>
            <a:pPr marL="342900" lvl="0" indent="-342900">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Acute coronary events occur due to plaque rupture and arterial blockage (Libby et al., 2021).</a:t>
            </a:r>
          </a:p>
          <a:p>
            <a:pPr marL="342900" lvl="0" indent="-342900">
              <a:lnSpc>
                <a:spcPct val="107000"/>
              </a:lnSpc>
              <a:spcAft>
                <a:spcPts val="800"/>
              </a:spcAft>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Accurate diagnosis guides appropriate treatment strategies (</a:t>
            </a:r>
            <a:r>
              <a:rPr lang="en-IN" sz="2800" kern="100" dirty="0" err="1">
                <a:effectLst/>
                <a:latin typeface="Times New Roman" panose="02020603050405020304" pitchFamily="18" charset="0"/>
                <a:ea typeface="Calibri" panose="020F0502020204030204" pitchFamily="34" charset="0"/>
              </a:rPr>
              <a:t>Bottardi</a:t>
            </a:r>
            <a:r>
              <a:rPr lang="en-IN" sz="2800" kern="100" dirty="0">
                <a:effectLst/>
                <a:latin typeface="Times New Roman" panose="02020603050405020304" pitchFamily="18" charset="0"/>
                <a:ea typeface="Calibri" panose="020F0502020204030204" pitchFamily="34" charset="0"/>
              </a:rPr>
              <a:t> et al., 2024).</a:t>
            </a:r>
          </a:p>
          <a:p>
            <a:endParaRPr lang="en-IN" dirty="0"/>
          </a:p>
        </p:txBody>
      </p:sp>
      <p:pic>
        <p:nvPicPr>
          <p:cNvPr id="5" name="Content Placeholder 4">
            <a:extLst>
              <a:ext uri="{FF2B5EF4-FFF2-40B4-BE49-F238E27FC236}">
                <a16:creationId xmlns:a16="http://schemas.microsoft.com/office/drawing/2014/main" id="{6CBA7E9A-4C31-CD37-32A2-B7FF74E6675F}"/>
              </a:ext>
            </a:extLst>
          </p:cNvPr>
          <p:cNvPicPr>
            <a:picLocks noGrp="1" noChangeAspect="1"/>
          </p:cNvPicPr>
          <p:nvPr>
            <p:ph sz="half" idx="2"/>
          </p:nvPr>
        </p:nvPicPr>
        <p:blipFill>
          <a:blip r:embed="rId3"/>
          <a:stretch>
            <a:fillRect/>
          </a:stretch>
        </p:blipFill>
        <p:spPr>
          <a:xfrm>
            <a:off x="6208713" y="3105547"/>
            <a:ext cx="4824412" cy="2412206"/>
          </a:xfrm>
          <a:prstGeom prst="rect">
            <a:avLst/>
          </a:prstGeom>
        </p:spPr>
      </p:pic>
    </p:spTree>
    <p:extLst>
      <p:ext uri="{BB962C8B-B14F-4D97-AF65-F5344CB8AC3E}">
        <p14:creationId xmlns:p14="http://schemas.microsoft.com/office/powerpoint/2010/main" val="30262835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2FFA70-8808-CC17-A70F-1A7250C3DF21}"/>
              </a:ext>
            </a:extLst>
          </p:cNvPr>
          <p:cNvSpPr>
            <a:spLocks noGrp="1"/>
          </p:cNvSpPr>
          <p:nvPr>
            <p:ph type="title"/>
          </p:nvPr>
        </p:nvSpPr>
        <p:spPr/>
        <p:txBody>
          <a:bodyPr/>
          <a:lstStyle/>
          <a:p>
            <a:r>
              <a:rPr lang="en-IN" sz="4400" b="1" dirty="0">
                <a:effectLst/>
                <a:latin typeface="Times New Roman" panose="02020603050405020304" pitchFamily="18" charset="0"/>
                <a:ea typeface="Calibri" panose="020F0502020204030204" pitchFamily="34" charset="0"/>
              </a:rPr>
              <a:t>Risk Factors </a:t>
            </a:r>
            <a:r>
              <a:rPr lang="en-IN" sz="3600" b="1" kern="100" dirty="0">
                <a:effectLst/>
                <a:latin typeface="Times New Roman" panose="02020603050405020304" pitchFamily="18" charset="0"/>
                <a:ea typeface="Calibri" panose="020F0502020204030204" pitchFamily="34" charset="0"/>
              </a:rPr>
              <a:t>of Coronary Artery Disease</a:t>
            </a:r>
            <a:endParaRPr lang="en-IN" dirty="0"/>
          </a:p>
        </p:txBody>
      </p:sp>
      <p:sp>
        <p:nvSpPr>
          <p:cNvPr id="3" name="Content Placeholder 2">
            <a:extLst>
              <a:ext uri="{FF2B5EF4-FFF2-40B4-BE49-F238E27FC236}">
                <a16:creationId xmlns:a16="http://schemas.microsoft.com/office/drawing/2014/main" id="{2FB165E7-DD1F-786B-1178-46E8D8A75AE9}"/>
              </a:ext>
            </a:extLst>
          </p:cNvPr>
          <p:cNvSpPr>
            <a:spLocks noGrp="1"/>
          </p:cNvSpPr>
          <p:nvPr>
            <p:ph sz="half" idx="1"/>
          </p:nvPr>
        </p:nvSpPr>
        <p:spPr/>
        <p:txBody>
          <a:bodyPr>
            <a:normAutofit fontScale="62500" lnSpcReduction="20000"/>
          </a:bodyPr>
          <a:lstStyle/>
          <a:p>
            <a:pPr marL="342900" lvl="0" indent="-342900">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Age and genetics are important non-modifiable risk factors (</a:t>
            </a:r>
            <a:r>
              <a:rPr lang="en-IN" sz="2800" kern="100" dirty="0" err="1">
                <a:effectLst/>
                <a:latin typeface="Times New Roman" panose="02020603050405020304" pitchFamily="18" charset="0"/>
                <a:ea typeface="Calibri" panose="020F0502020204030204" pitchFamily="34" charset="0"/>
              </a:rPr>
              <a:t>Sarebanhassanabadi</a:t>
            </a:r>
            <a:r>
              <a:rPr lang="en-IN" sz="2800" kern="100" dirty="0">
                <a:effectLst/>
                <a:latin typeface="Times New Roman" panose="02020603050405020304" pitchFamily="18" charset="0"/>
                <a:ea typeface="Calibri" panose="020F0502020204030204" pitchFamily="34" charset="0"/>
              </a:rPr>
              <a:t> et al., 2024).</a:t>
            </a:r>
          </a:p>
          <a:p>
            <a:pPr marL="342900" lvl="0" indent="-342900">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Hypertension and high cholesterol increase cardiovascular risk (</a:t>
            </a:r>
            <a:r>
              <a:rPr lang="en-IN" sz="2800" kern="100" dirty="0" err="1">
                <a:effectLst/>
                <a:latin typeface="Times New Roman" panose="02020603050405020304" pitchFamily="18" charset="0"/>
                <a:ea typeface="Calibri" panose="020F0502020204030204" pitchFamily="34" charset="0"/>
              </a:rPr>
              <a:t>Turaman</a:t>
            </a:r>
            <a:r>
              <a:rPr lang="en-IN" sz="2800" kern="100" dirty="0">
                <a:effectLst/>
                <a:latin typeface="Times New Roman" panose="02020603050405020304" pitchFamily="18" charset="0"/>
                <a:ea typeface="Calibri" panose="020F0502020204030204" pitchFamily="34" charset="0"/>
              </a:rPr>
              <a:t>, 2022).</a:t>
            </a:r>
          </a:p>
          <a:p>
            <a:pPr marL="342900" lvl="0" indent="-342900">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Lifestyle factors such as smoking and obesity contribute to disease development (Yusuf et al., 2020).</a:t>
            </a:r>
          </a:p>
          <a:p>
            <a:pPr marL="342900" lvl="0" indent="-342900">
              <a:lnSpc>
                <a:spcPct val="107000"/>
              </a:lnSpc>
              <a:spcAft>
                <a:spcPts val="800"/>
              </a:spcAft>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Psychological stress is also associated with coronary artery disease (</a:t>
            </a:r>
            <a:r>
              <a:rPr lang="en-IN" sz="2800" kern="100" dirty="0" err="1">
                <a:effectLst/>
                <a:latin typeface="Times New Roman" panose="02020603050405020304" pitchFamily="18" charset="0"/>
                <a:ea typeface="Calibri" panose="020F0502020204030204" pitchFamily="34" charset="0"/>
              </a:rPr>
              <a:t>Elendu</a:t>
            </a:r>
            <a:r>
              <a:rPr lang="en-IN" sz="2800" kern="100" dirty="0">
                <a:effectLst/>
                <a:latin typeface="Times New Roman" panose="02020603050405020304" pitchFamily="18" charset="0"/>
                <a:ea typeface="Calibri" panose="020F0502020204030204" pitchFamily="34" charset="0"/>
              </a:rPr>
              <a:t> et al., 2024).</a:t>
            </a:r>
          </a:p>
          <a:p>
            <a:endParaRPr lang="en-IN" dirty="0"/>
          </a:p>
        </p:txBody>
      </p:sp>
      <p:pic>
        <p:nvPicPr>
          <p:cNvPr id="5" name="Content Placeholder 4">
            <a:extLst>
              <a:ext uri="{FF2B5EF4-FFF2-40B4-BE49-F238E27FC236}">
                <a16:creationId xmlns:a16="http://schemas.microsoft.com/office/drawing/2014/main" id="{FC48D76C-8C8A-9C50-CC7D-EC1F28BE4674}"/>
              </a:ext>
            </a:extLst>
          </p:cNvPr>
          <p:cNvPicPr>
            <a:picLocks noGrp="1" noChangeAspect="1"/>
          </p:cNvPicPr>
          <p:nvPr>
            <p:ph sz="half" idx="2"/>
          </p:nvPr>
        </p:nvPicPr>
        <p:blipFill>
          <a:blip r:embed="rId3"/>
          <a:stretch>
            <a:fillRect/>
          </a:stretch>
        </p:blipFill>
        <p:spPr>
          <a:xfrm>
            <a:off x="6096000" y="2851355"/>
            <a:ext cx="5324526" cy="2361954"/>
          </a:xfrm>
          <a:prstGeom prst="rect">
            <a:avLst/>
          </a:prstGeom>
        </p:spPr>
      </p:pic>
    </p:spTree>
    <p:extLst>
      <p:ext uri="{BB962C8B-B14F-4D97-AF65-F5344CB8AC3E}">
        <p14:creationId xmlns:p14="http://schemas.microsoft.com/office/powerpoint/2010/main" val="15116462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0017E9-22A0-42A8-B35E-808F3FA0EAEF}"/>
              </a:ext>
            </a:extLst>
          </p:cNvPr>
          <p:cNvSpPr>
            <a:spLocks noGrp="1"/>
          </p:cNvSpPr>
          <p:nvPr>
            <p:ph type="title"/>
          </p:nvPr>
        </p:nvSpPr>
        <p:spPr/>
        <p:txBody>
          <a:bodyPr/>
          <a:lstStyle/>
          <a:p>
            <a:r>
              <a:rPr lang="en-IN" sz="4400" b="1" dirty="0">
                <a:effectLst/>
                <a:latin typeface="Times New Roman" panose="02020603050405020304" pitchFamily="18" charset="0"/>
                <a:ea typeface="Calibri" panose="020F0502020204030204" pitchFamily="34" charset="0"/>
              </a:rPr>
              <a:t>Signs and Symptoms</a:t>
            </a:r>
            <a:endParaRPr lang="en-IN" dirty="0"/>
          </a:p>
        </p:txBody>
      </p:sp>
      <p:sp>
        <p:nvSpPr>
          <p:cNvPr id="3" name="Content Placeholder 2">
            <a:extLst>
              <a:ext uri="{FF2B5EF4-FFF2-40B4-BE49-F238E27FC236}">
                <a16:creationId xmlns:a16="http://schemas.microsoft.com/office/drawing/2014/main" id="{5C95E92B-73CC-5385-832B-157FDD25483C}"/>
              </a:ext>
            </a:extLst>
          </p:cNvPr>
          <p:cNvSpPr>
            <a:spLocks noGrp="1"/>
          </p:cNvSpPr>
          <p:nvPr>
            <p:ph sz="half" idx="1"/>
          </p:nvPr>
        </p:nvSpPr>
        <p:spPr/>
        <p:txBody>
          <a:bodyPr>
            <a:normAutofit fontScale="70000" lnSpcReduction="20000"/>
          </a:bodyPr>
          <a:lstStyle/>
          <a:p>
            <a:pPr marL="342900" lvl="0" indent="-342900">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Chest pain or angina is the most common symptom (Bansal and </a:t>
            </a:r>
            <a:r>
              <a:rPr lang="en-IN" sz="2800" kern="100" dirty="0" err="1">
                <a:effectLst/>
                <a:latin typeface="Times New Roman" panose="02020603050405020304" pitchFamily="18" charset="0"/>
                <a:ea typeface="Calibri" panose="020F0502020204030204" pitchFamily="34" charset="0"/>
              </a:rPr>
              <a:t>Hiwale</a:t>
            </a:r>
            <a:r>
              <a:rPr lang="en-IN" sz="2800" kern="100" dirty="0">
                <a:effectLst/>
                <a:latin typeface="Times New Roman" panose="02020603050405020304" pitchFamily="18" charset="0"/>
                <a:ea typeface="Calibri" panose="020F0502020204030204" pitchFamily="34" charset="0"/>
              </a:rPr>
              <a:t>, 2023).</a:t>
            </a:r>
          </a:p>
          <a:p>
            <a:pPr marL="342900" lvl="0" indent="-342900">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Shortness of breath and fatigue may occur due to reduced cardiac function (Zhang et al., 2025).</a:t>
            </a:r>
          </a:p>
          <a:p>
            <a:pPr marL="342900" lvl="0" indent="-342900">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Severe cases may present with myocardial infarction (Russo et al., 2025).</a:t>
            </a:r>
          </a:p>
          <a:p>
            <a:pPr marL="342900" lvl="0" indent="-342900">
              <a:lnSpc>
                <a:spcPct val="107000"/>
              </a:lnSpc>
              <a:spcAft>
                <a:spcPts val="800"/>
              </a:spcAft>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Symptoms worsen as atherosclerosis progresses (Liu et al., 2025).</a:t>
            </a:r>
          </a:p>
          <a:p>
            <a:endParaRPr lang="en-IN" dirty="0"/>
          </a:p>
        </p:txBody>
      </p:sp>
      <p:pic>
        <p:nvPicPr>
          <p:cNvPr id="5" name="Content Placeholder 4">
            <a:extLst>
              <a:ext uri="{FF2B5EF4-FFF2-40B4-BE49-F238E27FC236}">
                <a16:creationId xmlns:a16="http://schemas.microsoft.com/office/drawing/2014/main" id="{4DDCA47B-F8F9-0D20-B632-E3063AEEE123}"/>
              </a:ext>
            </a:extLst>
          </p:cNvPr>
          <p:cNvPicPr>
            <a:picLocks noGrp="1" noChangeAspect="1"/>
          </p:cNvPicPr>
          <p:nvPr>
            <p:ph sz="half" idx="2"/>
          </p:nvPr>
        </p:nvPicPr>
        <p:blipFill>
          <a:blip r:embed="rId3"/>
          <a:stretch>
            <a:fillRect/>
          </a:stretch>
        </p:blipFill>
        <p:spPr>
          <a:xfrm>
            <a:off x="6212634" y="2603500"/>
            <a:ext cx="4824412" cy="2713731"/>
          </a:xfrm>
          <a:prstGeom prst="rect">
            <a:avLst/>
          </a:prstGeom>
        </p:spPr>
      </p:pic>
    </p:spTree>
    <p:extLst>
      <p:ext uri="{BB962C8B-B14F-4D97-AF65-F5344CB8AC3E}">
        <p14:creationId xmlns:p14="http://schemas.microsoft.com/office/powerpoint/2010/main" val="1400240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5AE199-C54D-9FAE-764F-DC2CFEA715A1}"/>
              </a:ext>
            </a:extLst>
          </p:cNvPr>
          <p:cNvSpPr>
            <a:spLocks noGrp="1"/>
          </p:cNvSpPr>
          <p:nvPr>
            <p:ph type="title"/>
          </p:nvPr>
        </p:nvSpPr>
        <p:spPr/>
        <p:txBody>
          <a:bodyPr/>
          <a:lstStyle/>
          <a:p>
            <a:r>
              <a:rPr lang="en-IN" sz="4400" b="1" dirty="0">
                <a:effectLst/>
                <a:latin typeface="Times New Roman" panose="02020603050405020304" pitchFamily="18" charset="0"/>
                <a:ea typeface="Calibri" panose="020F0502020204030204" pitchFamily="34" charset="0"/>
              </a:rPr>
              <a:t>Initial Assessment</a:t>
            </a:r>
            <a:endParaRPr lang="en-IN" dirty="0"/>
          </a:p>
        </p:txBody>
      </p:sp>
      <p:sp>
        <p:nvSpPr>
          <p:cNvPr id="3" name="Content Placeholder 2">
            <a:extLst>
              <a:ext uri="{FF2B5EF4-FFF2-40B4-BE49-F238E27FC236}">
                <a16:creationId xmlns:a16="http://schemas.microsoft.com/office/drawing/2014/main" id="{E88D1A77-54FD-4282-181C-9E1036299A50}"/>
              </a:ext>
            </a:extLst>
          </p:cNvPr>
          <p:cNvSpPr>
            <a:spLocks noGrp="1"/>
          </p:cNvSpPr>
          <p:nvPr>
            <p:ph sz="half" idx="1"/>
          </p:nvPr>
        </p:nvSpPr>
        <p:spPr/>
        <p:txBody>
          <a:bodyPr>
            <a:normAutofit fontScale="70000" lnSpcReduction="20000"/>
          </a:bodyPr>
          <a:lstStyle/>
          <a:p>
            <a:pPr marL="342900" lvl="0" indent="-342900">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Diagnosis begins with clinical history and physical examination (Hart, 2024).</a:t>
            </a:r>
          </a:p>
          <a:p>
            <a:pPr marL="342900" lvl="0" indent="-342900">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Electrocardiography helps detect abnormal heart rhythms (</a:t>
            </a:r>
            <a:r>
              <a:rPr lang="en-IN" sz="2800" kern="100" dirty="0" err="1">
                <a:effectLst/>
                <a:latin typeface="Times New Roman" panose="02020603050405020304" pitchFamily="18" charset="0"/>
                <a:ea typeface="Calibri" panose="020F0502020204030204" pitchFamily="34" charset="0"/>
              </a:rPr>
              <a:t>Knuuti</a:t>
            </a:r>
            <a:r>
              <a:rPr lang="en-IN" sz="2800" kern="100" dirty="0">
                <a:effectLst/>
                <a:latin typeface="Times New Roman" panose="02020603050405020304" pitchFamily="18" charset="0"/>
                <a:ea typeface="Calibri" panose="020F0502020204030204" pitchFamily="34" charset="0"/>
              </a:rPr>
              <a:t> et al., 2020).</a:t>
            </a:r>
          </a:p>
          <a:p>
            <a:pPr marL="342900" lvl="0" indent="-342900">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Blood tests identify cardiac biomarkers such as troponin (Bansal and </a:t>
            </a:r>
            <a:r>
              <a:rPr lang="en-IN" sz="2800" kern="100" dirty="0" err="1">
                <a:effectLst/>
                <a:latin typeface="Times New Roman" panose="02020603050405020304" pitchFamily="18" charset="0"/>
                <a:ea typeface="Calibri" panose="020F0502020204030204" pitchFamily="34" charset="0"/>
              </a:rPr>
              <a:t>Hiwale</a:t>
            </a:r>
            <a:r>
              <a:rPr lang="en-IN" sz="2800" kern="100" dirty="0">
                <a:effectLst/>
                <a:latin typeface="Times New Roman" panose="02020603050405020304" pitchFamily="18" charset="0"/>
                <a:ea typeface="Calibri" panose="020F0502020204030204" pitchFamily="34" charset="0"/>
              </a:rPr>
              <a:t>, 2023).</a:t>
            </a:r>
          </a:p>
          <a:p>
            <a:pPr marL="342900" lvl="0" indent="-342900">
              <a:lnSpc>
                <a:spcPct val="107000"/>
              </a:lnSpc>
              <a:spcAft>
                <a:spcPts val="800"/>
              </a:spcAft>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Coronary angiography confirms arterial blockages (</a:t>
            </a:r>
            <a:r>
              <a:rPr lang="en-IN" sz="2800" kern="100" dirty="0" err="1">
                <a:effectLst/>
                <a:latin typeface="Times New Roman" panose="02020603050405020304" pitchFamily="18" charset="0"/>
                <a:ea typeface="Calibri" panose="020F0502020204030204" pitchFamily="34" charset="0"/>
              </a:rPr>
              <a:t>Bottardi</a:t>
            </a:r>
            <a:r>
              <a:rPr lang="en-IN" sz="2800" kern="100" dirty="0">
                <a:effectLst/>
                <a:latin typeface="Times New Roman" panose="02020603050405020304" pitchFamily="18" charset="0"/>
                <a:ea typeface="Calibri" panose="020F0502020204030204" pitchFamily="34" charset="0"/>
              </a:rPr>
              <a:t> et al., 2024).</a:t>
            </a:r>
          </a:p>
          <a:p>
            <a:endParaRPr lang="en-IN" dirty="0"/>
          </a:p>
        </p:txBody>
      </p:sp>
      <p:pic>
        <p:nvPicPr>
          <p:cNvPr id="5126" name="Picture 6" descr="Coronary Artery Disease: How This Is Diagnosed">
            <a:extLst>
              <a:ext uri="{FF2B5EF4-FFF2-40B4-BE49-F238E27FC236}">
                <a16:creationId xmlns:a16="http://schemas.microsoft.com/office/drawing/2014/main" id="{041E7097-706A-22F2-D3B6-2112266BBD4F}"/>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343386" y="2603500"/>
            <a:ext cx="4555066" cy="3416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550637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8666BC-8A52-C4E6-5531-003B1E698BF8}"/>
              </a:ext>
            </a:extLst>
          </p:cNvPr>
          <p:cNvSpPr>
            <a:spLocks noGrp="1"/>
          </p:cNvSpPr>
          <p:nvPr>
            <p:ph type="title"/>
          </p:nvPr>
        </p:nvSpPr>
        <p:spPr/>
        <p:txBody>
          <a:bodyPr/>
          <a:lstStyle/>
          <a:p>
            <a:r>
              <a:rPr lang="en-IN" sz="4400" b="1" dirty="0">
                <a:effectLst/>
                <a:latin typeface="Times New Roman" panose="02020603050405020304" pitchFamily="18" charset="0"/>
                <a:ea typeface="Calibri" panose="020F0502020204030204" pitchFamily="34" charset="0"/>
              </a:rPr>
              <a:t>NHS Care Pathway</a:t>
            </a:r>
            <a:endParaRPr lang="en-IN" dirty="0"/>
          </a:p>
        </p:txBody>
      </p:sp>
      <p:sp>
        <p:nvSpPr>
          <p:cNvPr id="3" name="Content Placeholder 2">
            <a:extLst>
              <a:ext uri="{FF2B5EF4-FFF2-40B4-BE49-F238E27FC236}">
                <a16:creationId xmlns:a16="http://schemas.microsoft.com/office/drawing/2014/main" id="{C7462997-B7EB-A5A3-9359-0672C9245C47}"/>
              </a:ext>
            </a:extLst>
          </p:cNvPr>
          <p:cNvSpPr>
            <a:spLocks noGrp="1"/>
          </p:cNvSpPr>
          <p:nvPr>
            <p:ph sz="half" idx="1"/>
          </p:nvPr>
        </p:nvSpPr>
        <p:spPr/>
        <p:txBody>
          <a:bodyPr>
            <a:normAutofit fontScale="70000" lnSpcReduction="20000"/>
          </a:bodyPr>
          <a:lstStyle/>
          <a:p>
            <a:pPr marL="342900" lvl="0" indent="-342900">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Patients usually consult a general practitioner first (Higashiyama et al., 2024).</a:t>
            </a:r>
          </a:p>
          <a:p>
            <a:pPr marL="342900" lvl="0" indent="-342900">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Specialist referral allows further diagnostic assessment (Zaman et al., 2025).</a:t>
            </a:r>
          </a:p>
          <a:p>
            <a:pPr marL="342900" lvl="0" indent="-342900">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Multidisciplinary teams support long-term patient management (Hart, 2024).</a:t>
            </a:r>
          </a:p>
          <a:p>
            <a:pPr marL="342900" lvl="0" indent="-342900">
              <a:lnSpc>
                <a:spcPct val="107000"/>
              </a:lnSpc>
              <a:spcAft>
                <a:spcPts val="800"/>
              </a:spcAft>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Clinical guidelines ensure structured cardiovascular care (Arnett et al., 2019).</a:t>
            </a:r>
          </a:p>
          <a:p>
            <a:endParaRPr lang="en-IN" dirty="0"/>
          </a:p>
        </p:txBody>
      </p:sp>
      <p:pic>
        <p:nvPicPr>
          <p:cNvPr id="6146" name="Picture 2" descr="Back to Basics: CVD prevention pathway - Issues and Answers">
            <a:extLst>
              <a:ext uri="{FF2B5EF4-FFF2-40B4-BE49-F238E27FC236}">
                <a16:creationId xmlns:a16="http://schemas.microsoft.com/office/drawing/2014/main" id="{8F630D7D-C00B-E913-590B-8471ED8FC7E7}"/>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208713" y="2956799"/>
            <a:ext cx="4824412" cy="27097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23078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CE97ED-C668-45A3-5738-A24342F61E40}"/>
              </a:ext>
            </a:extLst>
          </p:cNvPr>
          <p:cNvSpPr>
            <a:spLocks noGrp="1"/>
          </p:cNvSpPr>
          <p:nvPr>
            <p:ph type="title"/>
          </p:nvPr>
        </p:nvSpPr>
        <p:spPr/>
        <p:txBody>
          <a:bodyPr/>
          <a:lstStyle/>
          <a:p>
            <a:r>
              <a:rPr lang="en-IN" sz="4400" b="1" dirty="0">
                <a:effectLst/>
                <a:latin typeface="Times New Roman" panose="02020603050405020304" pitchFamily="18" charset="0"/>
                <a:ea typeface="Calibri" panose="020F0502020204030204" pitchFamily="34" charset="0"/>
              </a:rPr>
              <a:t>Management and Treatment</a:t>
            </a:r>
            <a:endParaRPr lang="en-IN" dirty="0"/>
          </a:p>
        </p:txBody>
      </p:sp>
      <p:sp>
        <p:nvSpPr>
          <p:cNvPr id="3" name="Content Placeholder 2">
            <a:extLst>
              <a:ext uri="{FF2B5EF4-FFF2-40B4-BE49-F238E27FC236}">
                <a16:creationId xmlns:a16="http://schemas.microsoft.com/office/drawing/2014/main" id="{6A46ECDC-A70F-1355-E1DD-EDC3F5D29C58}"/>
              </a:ext>
            </a:extLst>
          </p:cNvPr>
          <p:cNvSpPr>
            <a:spLocks noGrp="1"/>
          </p:cNvSpPr>
          <p:nvPr>
            <p:ph sz="half" idx="1"/>
          </p:nvPr>
        </p:nvSpPr>
        <p:spPr/>
        <p:txBody>
          <a:bodyPr>
            <a:normAutofit fontScale="70000" lnSpcReduction="20000"/>
          </a:bodyPr>
          <a:lstStyle/>
          <a:p>
            <a:pPr marL="342900" lvl="0" indent="-342900">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Medications such as statins and antiplatelets reduce cardiovascular risk (Bansal and </a:t>
            </a:r>
            <a:r>
              <a:rPr lang="en-IN" sz="2800" kern="100" dirty="0" err="1">
                <a:effectLst/>
                <a:latin typeface="Times New Roman" panose="02020603050405020304" pitchFamily="18" charset="0"/>
                <a:ea typeface="Calibri" panose="020F0502020204030204" pitchFamily="34" charset="0"/>
              </a:rPr>
              <a:t>Hiwale</a:t>
            </a:r>
            <a:r>
              <a:rPr lang="en-IN" sz="2800" kern="100" dirty="0">
                <a:effectLst/>
                <a:latin typeface="Times New Roman" panose="02020603050405020304" pitchFamily="18" charset="0"/>
                <a:ea typeface="Calibri" panose="020F0502020204030204" pitchFamily="34" charset="0"/>
              </a:rPr>
              <a:t>, 2023).</a:t>
            </a:r>
          </a:p>
          <a:p>
            <a:pPr marL="342900" lvl="0" indent="-342900">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Lipid-lowering therapies help prevent disease progression (Mach et al., 2020).</a:t>
            </a:r>
          </a:p>
          <a:p>
            <a:pPr marL="342900" lvl="0" indent="-342900">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Lifestyle interventions improve cardiovascular health (Higashiyama et al., 2024).</a:t>
            </a:r>
          </a:p>
          <a:p>
            <a:pPr marL="342900" lvl="0" indent="-342900">
              <a:lnSpc>
                <a:spcPct val="107000"/>
              </a:lnSpc>
              <a:spcAft>
                <a:spcPts val="800"/>
              </a:spcAft>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Cardiac rehabilitation enhances recovery and quality of life (Hart, 2024).</a:t>
            </a:r>
          </a:p>
          <a:p>
            <a:endParaRPr lang="en-IN" dirty="0"/>
          </a:p>
        </p:txBody>
      </p:sp>
      <p:pic>
        <p:nvPicPr>
          <p:cNvPr id="5" name="Content Placeholder 4">
            <a:extLst>
              <a:ext uri="{FF2B5EF4-FFF2-40B4-BE49-F238E27FC236}">
                <a16:creationId xmlns:a16="http://schemas.microsoft.com/office/drawing/2014/main" id="{88CCF254-B10A-8DA0-E50A-F976CF81E2EE}"/>
              </a:ext>
            </a:extLst>
          </p:cNvPr>
          <p:cNvPicPr>
            <a:picLocks noGrp="1" noChangeAspect="1"/>
          </p:cNvPicPr>
          <p:nvPr>
            <p:ph sz="half" idx="2"/>
          </p:nvPr>
        </p:nvPicPr>
        <p:blipFill>
          <a:blip r:embed="rId3"/>
          <a:stretch>
            <a:fillRect/>
          </a:stretch>
        </p:blipFill>
        <p:spPr>
          <a:xfrm>
            <a:off x="6212634" y="2740132"/>
            <a:ext cx="4824412" cy="2513772"/>
          </a:xfrm>
          <a:prstGeom prst="rect">
            <a:avLst/>
          </a:prstGeom>
        </p:spPr>
      </p:pic>
    </p:spTree>
    <p:extLst>
      <p:ext uri="{BB962C8B-B14F-4D97-AF65-F5344CB8AC3E}">
        <p14:creationId xmlns:p14="http://schemas.microsoft.com/office/powerpoint/2010/main" val="20230071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083CA9-CE22-AE47-5F14-6E10AEC04B42}"/>
              </a:ext>
            </a:extLst>
          </p:cNvPr>
          <p:cNvSpPr>
            <a:spLocks noGrp="1"/>
          </p:cNvSpPr>
          <p:nvPr>
            <p:ph type="title"/>
          </p:nvPr>
        </p:nvSpPr>
        <p:spPr/>
        <p:txBody>
          <a:bodyPr/>
          <a:lstStyle/>
          <a:p>
            <a:pPr>
              <a:lnSpc>
                <a:spcPct val="107000"/>
              </a:lnSpc>
              <a:spcAft>
                <a:spcPts val="800"/>
              </a:spcAft>
            </a:pPr>
            <a:r>
              <a:rPr lang="en-IN" sz="3600" b="1" kern="100" dirty="0">
                <a:effectLst/>
                <a:latin typeface="Times New Roman" panose="02020603050405020304" pitchFamily="18" charset="0"/>
                <a:ea typeface="Calibri" panose="020F0502020204030204" pitchFamily="34" charset="0"/>
              </a:rPr>
              <a:t>Prevention of Coronary Artery Disease: Lifestyle Measures</a:t>
            </a:r>
            <a:endParaRPr lang="en-IN" dirty="0"/>
          </a:p>
        </p:txBody>
      </p:sp>
      <p:sp>
        <p:nvSpPr>
          <p:cNvPr id="3" name="Content Placeholder 2">
            <a:extLst>
              <a:ext uri="{FF2B5EF4-FFF2-40B4-BE49-F238E27FC236}">
                <a16:creationId xmlns:a16="http://schemas.microsoft.com/office/drawing/2014/main" id="{4C5A469A-B5DF-5EF4-4B41-275970E29396}"/>
              </a:ext>
            </a:extLst>
          </p:cNvPr>
          <p:cNvSpPr>
            <a:spLocks noGrp="1"/>
          </p:cNvSpPr>
          <p:nvPr>
            <p:ph sz="half" idx="1"/>
          </p:nvPr>
        </p:nvSpPr>
        <p:spPr/>
        <p:txBody>
          <a:bodyPr>
            <a:normAutofit fontScale="92500"/>
          </a:bodyPr>
          <a:lstStyle/>
          <a:p>
            <a:pPr marL="342900" lvl="0" indent="-342900">
              <a:lnSpc>
                <a:spcPct val="107000"/>
              </a:lnSpc>
              <a:buFont typeface="Symbol" panose="05050102010706020507" pitchFamily="18" charset="2"/>
              <a:buChar char=""/>
            </a:pPr>
            <a:r>
              <a:rPr lang="en-IN" sz="1800" kern="100" dirty="0">
                <a:effectLst/>
                <a:latin typeface="Times New Roman" panose="02020603050405020304" pitchFamily="18" charset="0"/>
                <a:ea typeface="Calibri" panose="020F0502020204030204" pitchFamily="34" charset="0"/>
              </a:rPr>
              <a:t>Healthy diets rich in fruits, vegetables and whole grains reduce cardiovascular risk (Higashiyama et al., 2024).</a:t>
            </a:r>
          </a:p>
          <a:p>
            <a:pPr marL="342900" lvl="0" indent="-342900">
              <a:lnSpc>
                <a:spcPct val="107000"/>
              </a:lnSpc>
              <a:buFont typeface="Symbol" panose="05050102010706020507" pitchFamily="18" charset="2"/>
              <a:buChar char=""/>
            </a:pPr>
            <a:r>
              <a:rPr lang="en-IN" sz="1800" kern="100" dirty="0">
                <a:effectLst/>
                <a:latin typeface="Times New Roman" panose="02020603050405020304" pitchFamily="18" charset="0"/>
                <a:ea typeface="Calibri" panose="020F0502020204030204" pitchFamily="34" charset="0"/>
              </a:rPr>
              <a:t>Regular physical activity improves heart health and lowers CAD incidence (</a:t>
            </a:r>
            <a:r>
              <a:rPr lang="en-IN" sz="1800" kern="100" dirty="0" err="1">
                <a:effectLst/>
                <a:latin typeface="Times New Roman" panose="02020603050405020304" pitchFamily="18" charset="0"/>
                <a:ea typeface="Calibri" panose="020F0502020204030204" pitchFamily="34" charset="0"/>
              </a:rPr>
              <a:t>Turaman</a:t>
            </a:r>
            <a:r>
              <a:rPr lang="en-IN" sz="1800" kern="100" dirty="0">
                <a:effectLst/>
                <a:latin typeface="Times New Roman" panose="02020603050405020304" pitchFamily="18" charset="0"/>
                <a:ea typeface="Calibri" panose="020F0502020204030204" pitchFamily="34" charset="0"/>
              </a:rPr>
              <a:t>, 2022).</a:t>
            </a:r>
          </a:p>
          <a:p>
            <a:pPr marL="342900" lvl="0" indent="-342900">
              <a:lnSpc>
                <a:spcPct val="107000"/>
              </a:lnSpc>
              <a:buFont typeface="Symbol" panose="05050102010706020507" pitchFamily="18" charset="2"/>
              <a:buChar char=""/>
            </a:pPr>
            <a:r>
              <a:rPr lang="en-IN" sz="1800" kern="100" dirty="0">
                <a:effectLst/>
                <a:latin typeface="Times New Roman" panose="02020603050405020304" pitchFamily="18" charset="0"/>
                <a:ea typeface="Calibri" panose="020F0502020204030204" pitchFamily="34" charset="0"/>
              </a:rPr>
              <a:t>Smoking cessation significantly reduces coronary artery disease risk (Yusuf et al., 2020).</a:t>
            </a:r>
          </a:p>
          <a:p>
            <a:pPr marL="342900" lvl="0" indent="-342900">
              <a:lnSpc>
                <a:spcPct val="107000"/>
              </a:lnSpc>
              <a:spcAft>
                <a:spcPts val="800"/>
              </a:spcAft>
              <a:buFont typeface="Symbol" panose="05050102010706020507" pitchFamily="18" charset="2"/>
              <a:buChar char=""/>
            </a:pPr>
            <a:r>
              <a:rPr lang="en-IN" sz="1800" kern="100" dirty="0">
                <a:effectLst/>
                <a:latin typeface="Times New Roman" panose="02020603050405020304" pitchFamily="18" charset="0"/>
                <a:ea typeface="Calibri" panose="020F0502020204030204" pitchFamily="34" charset="0"/>
              </a:rPr>
              <a:t>Maintaining healthy body weight helps prevent atherosclerosis and metabolic complications (Mach et al., 2020).</a:t>
            </a:r>
          </a:p>
          <a:p>
            <a:endParaRPr lang="en-IN" dirty="0"/>
          </a:p>
        </p:txBody>
      </p:sp>
      <p:pic>
        <p:nvPicPr>
          <p:cNvPr id="1026" name="Picture 2" descr="Coronary Artery Disease (CAD) Demystified - Causes, Symptoms &amp; Treatment |  The American Journal of Patient Health Info">
            <a:extLst>
              <a:ext uri="{FF2B5EF4-FFF2-40B4-BE49-F238E27FC236}">
                <a16:creationId xmlns:a16="http://schemas.microsoft.com/office/drawing/2014/main" id="{050C54E7-D277-5782-D9A5-054B3BD61464}"/>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208713" y="2757117"/>
            <a:ext cx="4824412" cy="31090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91560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0C5DC-DD95-7556-11F8-11351821D0EE}"/>
              </a:ext>
            </a:extLst>
          </p:cNvPr>
          <p:cNvSpPr>
            <a:spLocks noGrp="1"/>
          </p:cNvSpPr>
          <p:nvPr>
            <p:ph type="title"/>
          </p:nvPr>
        </p:nvSpPr>
        <p:spPr/>
        <p:txBody>
          <a:bodyPr/>
          <a:lstStyle/>
          <a:p>
            <a:pPr>
              <a:lnSpc>
                <a:spcPct val="107000"/>
              </a:lnSpc>
              <a:spcAft>
                <a:spcPts val="800"/>
              </a:spcAft>
            </a:pPr>
            <a:r>
              <a:rPr lang="en-IN" sz="3600" b="1" kern="100" dirty="0">
                <a:effectLst/>
                <a:latin typeface="Times New Roman" panose="02020603050405020304" pitchFamily="18" charset="0"/>
                <a:ea typeface="Calibri" panose="020F0502020204030204" pitchFamily="34" charset="0"/>
              </a:rPr>
              <a:t>Prevention of Coronary Artery Disease: Medical Prevention</a:t>
            </a:r>
            <a:endParaRPr lang="en-IN" dirty="0"/>
          </a:p>
        </p:txBody>
      </p:sp>
      <p:sp>
        <p:nvSpPr>
          <p:cNvPr id="3" name="Content Placeholder 2">
            <a:extLst>
              <a:ext uri="{FF2B5EF4-FFF2-40B4-BE49-F238E27FC236}">
                <a16:creationId xmlns:a16="http://schemas.microsoft.com/office/drawing/2014/main" id="{52D74697-F371-40BB-7FAE-C0C13B64053E}"/>
              </a:ext>
            </a:extLst>
          </p:cNvPr>
          <p:cNvSpPr>
            <a:spLocks noGrp="1"/>
          </p:cNvSpPr>
          <p:nvPr>
            <p:ph sz="half" idx="1"/>
          </p:nvPr>
        </p:nvSpPr>
        <p:spPr/>
        <p:txBody>
          <a:bodyPr>
            <a:normAutofit lnSpcReduction="10000"/>
          </a:bodyPr>
          <a:lstStyle/>
          <a:p>
            <a:pPr marL="342900" lvl="0" indent="-342900">
              <a:lnSpc>
                <a:spcPct val="107000"/>
              </a:lnSpc>
              <a:buFont typeface="Symbol" panose="05050102010706020507" pitchFamily="18" charset="2"/>
              <a:buChar char=""/>
            </a:pPr>
            <a:r>
              <a:rPr lang="en-IN" sz="1800" kern="100" dirty="0">
                <a:effectLst/>
                <a:latin typeface="Times New Roman" panose="02020603050405020304" pitchFamily="18" charset="0"/>
                <a:ea typeface="Calibri" panose="020F0502020204030204" pitchFamily="34" charset="0"/>
              </a:rPr>
              <a:t>Early screening helps identify individuals at high cardiovascular risk (</a:t>
            </a:r>
            <a:r>
              <a:rPr lang="en-IN" sz="1800" kern="100" dirty="0" err="1">
                <a:effectLst/>
                <a:latin typeface="Times New Roman" panose="02020603050405020304" pitchFamily="18" charset="0"/>
                <a:ea typeface="Calibri" panose="020F0502020204030204" pitchFamily="34" charset="0"/>
              </a:rPr>
              <a:t>Turaman</a:t>
            </a:r>
            <a:r>
              <a:rPr lang="en-IN" sz="1800" kern="100" dirty="0">
                <a:effectLst/>
                <a:latin typeface="Times New Roman" panose="02020603050405020304" pitchFamily="18" charset="0"/>
                <a:ea typeface="Calibri" panose="020F0502020204030204" pitchFamily="34" charset="0"/>
              </a:rPr>
              <a:t>, 2022).</a:t>
            </a:r>
          </a:p>
          <a:p>
            <a:pPr marL="342900" lvl="0" indent="-342900">
              <a:lnSpc>
                <a:spcPct val="107000"/>
              </a:lnSpc>
              <a:buFont typeface="Symbol" panose="05050102010706020507" pitchFamily="18" charset="2"/>
              <a:buChar char=""/>
            </a:pPr>
            <a:r>
              <a:rPr lang="en-IN" sz="1800" kern="100" dirty="0">
                <a:effectLst/>
                <a:latin typeface="Times New Roman" panose="02020603050405020304" pitchFamily="18" charset="0"/>
                <a:ea typeface="Calibri" panose="020F0502020204030204" pitchFamily="34" charset="0"/>
              </a:rPr>
              <a:t>Effective management of blood pressure reduces arterial damage (Higashiyama et al., 2024).</a:t>
            </a:r>
          </a:p>
          <a:p>
            <a:pPr marL="342900" lvl="0" indent="-342900">
              <a:lnSpc>
                <a:spcPct val="107000"/>
              </a:lnSpc>
              <a:buFont typeface="Symbol" panose="05050102010706020507" pitchFamily="18" charset="2"/>
              <a:buChar char=""/>
            </a:pPr>
            <a:r>
              <a:rPr lang="en-IN" sz="1800" kern="100" dirty="0">
                <a:effectLst/>
                <a:latin typeface="Times New Roman" panose="02020603050405020304" pitchFamily="18" charset="0"/>
                <a:ea typeface="Calibri" panose="020F0502020204030204" pitchFamily="34" charset="0"/>
              </a:rPr>
              <a:t>Lipid-lowering therapies such as statins reduce cardiovascular events (Mach et al., 2020).</a:t>
            </a:r>
          </a:p>
          <a:p>
            <a:pPr marL="342900" lvl="0" indent="-342900">
              <a:lnSpc>
                <a:spcPct val="107000"/>
              </a:lnSpc>
              <a:spcAft>
                <a:spcPts val="800"/>
              </a:spcAft>
              <a:buFont typeface="Symbol" panose="05050102010706020507" pitchFamily="18" charset="2"/>
              <a:buChar char=""/>
            </a:pPr>
            <a:r>
              <a:rPr lang="en-IN" sz="1800" kern="100" dirty="0">
                <a:effectLst/>
                <a:latin typeface="Times New Roman" panose="02020603050405020304" pitchFamily="18" charset="0"/>
                <a:ea typeface="Calibri" panose="020F0502020204030204" pitchFamily="34" charset="0"/>
              </a:rPr>
              <a:t>Patient education supports long-term lifestyle modification and disease prevention (Hart, 2024).</a:t>
            </a:r>
          </a:p>
          <a:p>
            <a:endParaRPr lang="en-IN" dirty="0"/>
          </a:p>
        </p:txBody>
      </p:sp>
      <p:pic>
        <p:nvPicPr>
          <p:cNvPr id="5" name="Content Placeholder 4">
            <a:extLst>
              <a:ext uri="{FF2B5EF4-FFF2-40B4-BE49-F238E27FC236}">
                <a16:creationId xmlns:a16="http://schemas.microsoft.com/office/drawing/2014/main" id="{E335DD08-6DDE-BC28-E12E-C6F95020690B}"/>
              </a:ext>
            </a:extLst>
          </p:cNvPr>
          <p:cNvPicPr>
            <a:picLocks noGrp="1" noChangeAspect="1"/>
          </p:cNvPicPr>
          <p:nvPr>
            <p:ph sz="half" idx="2"/>
          </p:nvPr>
        </p:nvPicPr>
        <p:blipFill>
          <a:blip r:embed="rId3"/>
          <a:stretch>
            <a:fillRect/>
          </a:stretch>
        </p:blipFill>
        <p:spPr>
          <a:xfrm>
            <a:off x="6208713" y="2700296"/>
            <a:ext cx="4824412" cy="3222707"/>
          </a:xfrm>
          <a:prstGeom prst="rect">
            <a:avLst/>
          </a:prstGeom>
        </p:spPr>
      </p:pic>
    </p:spTree>
    <p:extLst>
      <p:ext uri="{BB962C8B-B14F-4D97-AF65-F5344CB8AC3E}">
        <p14:creationId xmlns:p14="http://schemas.microsoft.com/office/powerpoint/2010/main" val="5648564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D4933-DAA3-1A14-F628-AB86839BBC56}"/>
              </a:ext>
            </a:extLst>
          </p:cNvPr>
          <p:cNvSpPr>
            <a:spLocks noGrp="1"/>
          </p:cNvSpPr>
          <p:nvPr>
            <p:ph type="title"/>
          </p:nvPr>
        </p:nvSpPr>
        <p:spPr/>
        <p:txBody>
          <a:bodyPr/>
          <a:lstStyle/>
          <a:p>
            <a:r>
              <a:rPr lang="en-IN" sz="4400" b="1" dirty="0">
                <a:effectLst/>
                <a:latin typeface="Times New Roman" panose="02020603050405020304" pitchFamily="18" charset="0"/>
                <a:ea typeface="Calibri" panose="020F0502020204030204" pitchFamily="34" charset="0"/>
              </a:rPr>
              <a:t>Co-Production Model</a:t>
            </a:r>
            <a:endParaRPr lang="en-IN" dirty="0"/>
          </a:p>
        </p:txBody>
      </p:sp>
      <p:sp>
        <p:nvSpPr>
          <p:cNvPr id="3" name="Content Placeholder 2">
            <a:extLst>
              <a:ext uri="{FF2B5EF4-FFF2-40B4-BE49-F238E27FC236}">
                <a16:creationId xmlns:a16="http://schemas.microsoft.com/office/drawing/2014/main" id="{CC0F8668-E616-C34E-B3F4-50AD5FF197BA}"/>
              </a:ext>
            </a:extLst>
          </p:cNvPr>
          <p:cNvSpPr>
            <a:spLocks noGrp="1"/>
          </p:cNvSpPr>
          <p:nvPr>
            <p:ph sz="half" idx="1"/>
          </p:nvPr>
        </p:nvSpPr>
        <p:spPr/>
        <p:txBody>
          <a:bodyPr>
            <a:normAutofit fontScale="70000" lnSpcReduction="20000"/>
          </a:bodyPr>
          <a:lstStyle/>
          <a:p>
            <a:pPr marL="342900" lvl="0" indent="-342900">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Co-production promotes collaboration between patients and healthcare professionals (Hart, 2024).</a:t>
            </a:r>
          </a:p>
          <a:p>
            <a:pPr marL="342900" lvl="0" indent="-342900">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Patients participate actively in treatment decisions (Bansal and </a:t>
            </a:r>
            <a:r>
              <a:rPr lang="en-IN" sz="2800" kern="100" dirty="0" err="1">
                <a:effectLst/>
                <a:latin typeface="Times New Roman" panose="02020603050405020304" pitchFamily="18" charset="0"/>
                <a:ea typeface="Calibri" panose="020F0502020204030204" pitchFamily="34" charset="0"/>
              </a:rPr>
              <a:t>Hiwale</a:t>
            </a:r>
            <a:r>
              <a:rPr lang="en-IN" sz="2800" kern="100" dirty="0">
                <a:effectLst/>
                <a:latin typeface="Times New Roman" panose="02020603050405020304" pitchFamily="18" charset="0"/>
                <a:ea typeface="Calibri" panose="020F0502020204030204" pitchFamily="34" charset="0"/>
              </a:rPr>
              <a:t>, 2023).</a:t>
            </a:r>
          </a:p>
          <a:p>
            <a:pPr marL="342900" lvl="0" indent="-342900">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Shared decision-making improves treatment adherence (</a:t>
            </a:r>
            <a:r>
              <a:rPr lang="en-IN" sz="2800" kern="100" dirty="0" err="1">
                <a:effectLst/>
                <a:latin typeface="Times New Roman" panose="02020603050405020304" pitchFamily="18" charset="0"/>
                <a:ea typeface="Calibri" panose="020F0502020204030204" pitchFamily="34" charset="0"/>
              </a:rPr>
              <a:t>Sarebanhassanabadi</a:t>
            </a:r>
            <a:r>
              <a:rPr lang="en-IN" sz="2800" kern="100" dirty="0">
                <a:effectLst/>
                <a:latin typeface="Times New Roman" panose="02020603050405020304" pitchFamily="18" charset="0"/>
                <a:ea typeface="Calibri" panose="020F0502020204030204" pitchFamily="34" charset="0"/>
              </a:rPr>
              <a:t> et al., 2024).</a:t>
            </a:r>
          </a:p>
          <a:p>
            <a:pPr marL="342900" lvl="0" indent="-342900">
              <a:lnSpc>
                <a:spcPct val="107000"/>
              </a:lnSpc>
              <a:spcAft>
                <a:spcPts val="800"/>
              </a:spcAft>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Collaborative care supports improved long-term outcomes (Martin et al., 2024).</a:t>
            </a:r>
          </a:p>
          <a:p>
            <a:endParaRPr lang="en-IN" dirty="0"/>
          </a:p>
        </p:txBody>
      </p:sp>
      <p:pic>
        <p:nvPicPr>
          <p:cNvPr id="10242" name="Picture 2" descr="NHS England » Strategic co-production">
            <a:extLst>
              <a:ext uri="{FF2B5EF4-FFF2-40B4-BE49-F238E27FC236}">
                <a16:creationId xmlns:a16="http://schemas.microsoft.com/office/drawing/2014/main" id="{2F9176C6-21CD-5CDE-DE58-F2396DF603E0}"/>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208713" y="2954784"/>
            <a:ext cx="4824412" cy="27137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35663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0D09A0-C294-A746-58CB-FC3ADF3B99BB}"/>
              </a:ext>
            </a:extLst>
          </p:cNvPr>
          <p:cNvSpPr>
            <a:spLocks noGrp="1"/>
          </p:cNvSpPr>
          <p:nvPr>
            <p:ph type="title"/>
          </p:nvPr>
        </p:nvSpPr>
        <p:spPr/>
        <p:txBody>
          <a:bodyPr/>
          <a:lstStyle/>
          <a:p>
            <a:r>
              <a:rPr lang="en-IN" sz="4400" b="1" dirty="0">
                <a:effectLst/>
                <a:latin typeface="Times New Roman" panose="02020603050405020304" pitchFamily="18" charset="0"/>
                <a:ea typeface="Calibri" panose="020F0502020204030204" pitchFamily="34" charset="0"/>
              </a:rPr>
              <a:t>Person-Centred Care</a:t>
            </a:r>
            <a:endParaRPr lang="en-IN" dirty="0"/>
          </a:p>
        </p:txBody>
      </p:sp>
      <p:sp>
        <p:nvSpPr>
          <p:cNvPr id="3" name="Content Placeholder 2">
            <a:extLst>
              <a:ext uri="{FF2B5EF4-FFF2-40B4-BE49-F238E27FC236}">
                <a16:creationId xmlns:a16="http://schemas.microsoft.com/office/drawing/2014/main" id="{BDA7A894-4252-82B7-BBB1-880FE3E1FD28}"/>
              </a:ext>
            </a:extLst>
          </p:cNvPr>
          <p:cNvSpPr>
            <a:spLocks noGrp="1"/>
          </p:cNvSpPr>
          <p:nvPr>
            <p:ph sz="half" idx="1"/>
          </p:nvPr>
        </p:nvSpPr>
        <p:spPr/>
        <p:txBody>
          <a:bodyPr>
            <a:normAutofit fontScale="62500" lnSpcReduction="20000"/>
          </a:bodyPr>
          <a:lstStyle/>
          <a:p>
            <a:pPr marL="342900" lvl="0" indent="-342900">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Person-centred care prioritises individual needs and preferences (Higashiyama et al., 2024).</a:t>
            </a:r>
          </a:p>
          <a:p>
            <a:pPr marL="342900" lvl="0" indent="-342900">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Self-management strategies help control cardiovascular risk factors (</a:t>
            </a:r>
            <a:r>
              <a:rPr lang="en-IN" sz="2800" kern="100" dirty="0" err="1">
                <a:effectLst/>
                <a:latin typeface="Times New Roman" panose="02020603050405020304" pitchFamily="18" charset="0"/>
                <a:ea typeface="Calibri" panose="020F0502020204030204" pitchFamily="34" charset="0"/>
              </a:rPr>
              <a:t>Turaman</a:t>
            </a:r>
            <a:r>
              <a:rPr lang="en-IN" sz="2800" kern="100" dirty="0">
                <a:effectLst/>
                <a:latin typeface="Times New Roman" panose="02020603050405020304" pitchFamily="18" charset="0"/>
                <a:ea typeface="Calibri" panose="020F0502020204030204" pitchFamily="34" charset="0"/>
              </a:rPr>
              <a:t>, 2022).</a:t>
            </a:r>
          </a:p>
          <a:p>
            <a:pPr marL="342900" lvl="0" indent="-342900">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Patient education supports lifestyle modification (Hart, 2024).</a:t>
            </a:r>
          </a:p>
          <a:p>
            <a:pPr marL="342900" lvl="0" indent="-342900">
              <a:lnSpc>
                <a:spcPct val="107000"/>
              </a:lnSpc>
              <a:spcAft>
                <a:spcPts val="800"/>
              </a:spcAft>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Community support services improve long-term disease management (Martin et al., 2024).</a:t>
            </a:r>
          </a:p>
          <a:p>
            <a:endParaRPr lang="en-IN" dirty="0"/>
          </a:p>
        </p:txBody>
      </p:sp>
      <p:pic>
        <p:nvPicPr>
          <p:cNvPr id="5" name="Content Placeholder 4">
            <a:extLst>
              <a:ext uri="{FF2B5EF4-FFF2-40B4-BE49-F238E27FC236}">
                <a16:creationId xmlns:a16="http://schemas.microsoft.com/office/drawing/2014/main" id="{727B1BA6-7F69-ED93-154A-EC9366E7AA1C}"/>
              </a:ext>
            </a:extLst>
          </p:cNvPr>
          <p:cNvPicPr>
            <a:picLocks noGrp="1" noChangeAspect="1"/>
          </p:cNvPicPr>
          <p:nvPr>
            <p:ph sz="half" idx="2"/>
          </p:nvPr>
        </p:nvPicPr>
        <p:blipFill>
          <a:blip r:embed="rId3"/>
          <a:stretch>
            <a:fillRect/>
          </a:stretch>
        </p:blipFill>
        <p:spPr>
          <a:xfrm>
            <a:off x="6954202" y="2603500"/>
            <a:ext cx="3333434" cy="3416300"/>
          </a:xfrm>
          <a:prstGeom prst="rect">
            <a:avLst/>
          </a:prstGeom>
        </p:spPr>
      </p:pic>
    </p:spTree>
    <p:extLst>
      <p:ext uri="{BB962C8B-B14F-4D97-AF65-F5344CB8AC3E}">
        <p14:creationId xmlns:p14="http://schemas.microsoft.com/office/powerpoint/2010/main" val="15812193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71FAE-03DC-1F10-C434-F76124004AD9}"/>
              </a:ext>
            </a:extLst>
          </p:cNvPr>
          <p:cNvSpPr>
            <a:spLocks noGrp="1"/>
          </p:cNvSpPr>
          <p:nvPr>
            <p:ph type="title"/>
          </p:nvPr>
        </p:nvSpPr>
        <p:spPr>
          <a:xfrm>
            <a:off x="757084" y="983724"/>
            <a:ext cx="8761413" cy="706964"/>
          </a:xfrm>
        </p:spPr>
        <p:txBody>
          <a:bodyPr>
            <a:normAutofit fontScale="90000"/>
          </a:bodyPr>
          <a:lstStyle/>
          <a:p>
            <a:pPr>
              <a:lnSpc>
                <a:spcPct val="107000"/>
              </a:lnSpc>
              <a:spcAft>
                <a:spcPts val="800"/>
              </a:spcAft>
            </a:pPr>
            <a:r>
              <a:rPr lang="en-IN" sz="4400" b="1" kern="100" dirty="0">
                <a:effectLst/>
                <a:latin typeface="Times New Roman" panose="02020603050405020304" pitchFamily="18" charset="0"/>
                <a:ea typeface="Calibri" panose="020F0502020204030204" pitchFamily="34" charset="0"/>
              </a:rPr>
              <a:t>References </a:t>
            </a:r>
            <a:endParaRPr lang="en-IN" dirty="0"/>
          </a:p>
        </p:txBody>
      </p:sp>
      <p:sp>
        <p:nvSpPr>
          <p:cNvPr id="3" name="Content Placeholder 2">
            <a:extLst>
              <a:ext uri="{FF2B5EF4-FFF2-40B4-BE49-F238E27FC236}">
                <a16:creationId xmlns:a16="http://schemas.microsoft.com/office/drawing/2014/main" id="{21E30D42-4AA4-ED61-7605-8FD858230AD2}"/>
              </a:ext>
            </a:extLst>
          </p:cNvPr>
          <p:cNvSpPr>
            <a:spLocks noGrp="1"/>
          </p:cNvSpPr>
          <p:nvPr>
            <p:ph sz="half" idx="1"/>
          </p:nvPr>
        </p:nvSpPr>
        <p:spPr>
          <a:xfrm>
            <a:off x="838200" y="1690688"/>
            <a:ext cx="10596716" cy="4351338"/>
          </a:xfrm>
          <a:solidFill>
            <a:schemeClr val="bg1"/>
          </a:solidFill>
        </p:spPr>
        <p:txBody>
          <a:bodyPr>
            <a:noAutofit/>
          </a:bodyPr>
          <a:lstStyle/>
          <a:p>
            <a:pPr algn="just">
              <a:lnSpc>
                <a:spcPct val="100000"/>
              </a:lnSpc>
              <a:spcBef>
                <a:spcPts val="0"/>
              </a:spcBef>
            </a:pPr>
            <a:r>
              <a:rPr lang="en-IN" sz="600" dirty="0">
                <a:latin typeface="Times New Roman" panose="02020603050405020304" pitchFamily="18" charset="0"/>
                <a:cs typeface="Times New Roman" panose="02020603050405020304" pitchFamily="18" charset="0"/>
              </a:rPr>
              <a:t>Arnett, D.K., Blumenthal, R.S., Albert, M.A., Buroker, A.B., Goldberger, Z.D., Hahn, E.J., Himmelfarb, C.D., Khera, A., Lloyd-Jones, D., McEvoy, J.W. and Michos, E.D., 2019. Correction to: 2019 ACC/AHA guideline on the primary prevention of cardiovascular disease: a report of the American College of Cardiology/American Heart Association Task Force on clinical practice guidelines. </a:t>
            </a:r>
            <a:r>
              <a:rPr lang="en-IN" sz="600" i="1" dirty="0">
                <a:latin typeface="Times New Roman" panose="02020603050405020304" pitchFamily="18" charset="0"/>
                <a:cs typeface="Times New Roman" panose="02020603050405020304" pitchFamily="18" charset="0"/>
              </a:rPr>
              <a:t>Circulation</a:t>
            </a:r>
            <a:r>
              <a:rPr lang="en-IN" sz="600" dirty="0">
                <a:latin typeface="Times New Roman" panose="02020603050405020304" pitchFamily="18" charset="0"/>
                <a:cs typeface="Times New Roman" panose="02020603050405020304" pitchFamily="18" charset="0"/>
              </a:rPr>
              <a:t>, </a:t>
            </a:r>
            <a:r>
              <a:rPr lang="en-IN" sz="600" i="1" dirty="0">
                <a:latin typeface="Times New Roman" panose="02020603050405020304" pitchFamily="18" charset="0"/>
                <a:cs typeface="Times New Roman" panose="02020603050405020304" pitchFamily="18" charset="0"/>
              </a:rPr>
              <a:t>140</a:t>
            </a:r>
            <a:r>
              <a:rPr lang="en-IN" sz="600" dirty="0">
                <a:latin typeface="Times New Roman" panose="02020603050405020304" pitchFamily="18" charset="0"/>
                <a:cs typeface="Times New Roman" panose="02020603050405020304" pitchFamily="18" charset="0"/>
              </a:rPr>
              <a:t>(11), pp.e649-e650. Available at: </a:t>
            </a:r>
            <a:r>
              <a:rPr lang="en-IN" sz="600" u="sng" dirty="0">
                <a:latin typeface="Times New Roman" panose="02020603050405020304" pitchFamily="18" charset="0"/>
                <a:cs typeface="Times New Roman" panose="02020603050405020304" pitchFamily="18" charset="0"/>
                <a:hlinkClick r:id="rId2"/>
              </a:rPr>
              <a:t>https://www.ahajournals.org/doi/10.1161/CIR.0000000000000678</a:t>
            </a:r>
            <a:r>
              <a:rPr lang="en-IN" sz="600" dirty="0">
                <a:latin typeface="Times New Roman" panose="02020603050405020304" pitchFamily="18" charset="0"/>
                <a:cs typeface="Times New Roman" panose="02020603050405020304" pitchFamily="18" charset="0"/>
              </a:rPr>
              <a:t> (Accessed: 10 March 2026).</a:t>
            </a:r>
          </a:p>
          <a:p>
            <a:pPr algn="just">
              <a:lnSpc>
                <a:spcPct val="100000"/>
              </a:lnSpc>
              <a:spcBef>
                <a:spcPts val="0"/>
              </a:spcBef>
            </a:pPr>
            <a:r>
              <a:rPr lang="en-IN" sz="600" dirty="0">
                <a:latin typeface="Times New Roman" panose="02020603050405020304" pitchFamily="18" charset="0"/>
                <a:cs typeface="Times New Roman" panose="02020603050405020304" pitchFamily="18" charset="0"/>
              </a:rPr>
              <a:t>Asl, S.K., </a:t>
            </a:r>
            <a:r>
              <a:rPr lang="en-IN" sz="600" dirty="0" err="1">
                <a:latin typeface="Times New Roman" panose="02020603050405020304" pitchFamily="18" charset="0"/>
                <a:cs typeface="Times New Roman" panose="02020603050405020304" pitchFamily="18" charset="0"/>
              </a:rPr>
              <a:t>Rahimzadegan</a:t>
            </a:r>
            <a:r>
              <a:rPr lang="en-IN" sz="600" dirty="0">
                <a:latin typeface="Times New Roman" panose="02020603050405020304" pitchFamily="18" charset="0"/>
                <a:cs typeface="Times New Roman" panose="02020603050405020304" pitchFamily="18" charset="0"/>
              </a:rPr>
              <a:t>, M. and Asl, A.K., 2024. Pharmacogenomics-based systematic review of coronary artery disease based on personalized medicine procedure. </a:t>
            </a:r>
            <a:r>
              <a:rPr lang="en-IN" sz="600" i="1" dirty="0" err="1">
                <a:latin typeface="Times New Roman" panose="02020603050405020304" pitchFamily="18" charset="0"/>
                <a:cs typeface="Times New Roman" panose="02020603050405020304" pitchFamily="18" charset="0"/>
              </a:rPr>
              <a:t>Heliyon</a:t>
            </a:r>
            <a:r>
              <a:rPr lang="en-IN" sz="600" dirty="0">
                <a:latin typeface="Times New Roman" panose="02020603050405020304" pitchFamily="18" charset="0"/>
                <a:cs typeface="Times New Roman" panose="02020603050405020304" pitchFamily="18" charset="0"/>
              </a:rPr>
              <a:t>, </a:t>
            </a:r>
            <a:r>
              <a:rPr lang="en-IN" sz="600" i="1" dirty="0">
                <a:latin typeface="Times New Roman" panose="02020603050405020304" pitchFamily="18" charset="0"/>
                <a:cs typeface="Times New Roman" panose="02020603050405020304" pitchFamily="18" charset="0"/>
              </a:rPr>
              <a:t>10</a:t>
            </a:r>
            <a:r>
              <a:rPr lang="en-IN" sz="600" dirty="0">
                <a:latin typeface="Times New Roman" panose="02020603050405020304" pitchFamily="18" charset="0"/>
                <a:cs typeface="Times New Roman" panose="02020603050405020304" pitchFamily="18" charset="0"/>
              </a:rPr>
              <a:t>(7). Available at: </a:t>
            </a:r>
            <a:r>
              <a:rPr lang="en-IN" sz="600" u="sng" dirty="0">
                <a:latin typeface="Times New Roman" panose="02020603050405020304" pitchFamily="18" charset="0"/>
                <a:cs typeface="Times New Roman" panose="02020603050405020304" pitchFamily="18" charset="0"/>
                <a:hlinkClick r:id="rId3"/>
              </a:rPr>
              <a:t>https://www.sciencedirect.com/science/article/pii/S240584402405014X</a:t>
            </a:r>
            <a:r>
              <a:rPr lang="en-IN" sz="600" dirty="0">
                <a:latin typeface="Times New Roman" panose="02020603050405020304" pitchFamily="18" charset="0"/>
                <a:cs typeface="Times New Roman" panose="02020603050405020304" pitchFamily="18" charset="0"/>
              </a:rPr>
              <a:t> (Accessed: 10 March 2026). </a:t>
            </a:r>
          </a:p>
          <a:p>
            <a:pPr algn="just">
              <a:lnSpc>
                <a:spcPct val="100000"/>
              </a:lnSpc>
              <a:spcBef>
                <a:spcPts val="0"/>
              </a:spcBef>
            </a:pPr>
            <a:r>
              <a:rPr lang="en-IN" sz="600" dirty="0">
                <a:latin typeface="Times New Roman" panose="02020603050405020304" pitchFamily="18" charset="0"/>
                <a:cs typeface="Times New Roman" panose="02020603050405020304" pitchFamily="18" charset="0"/>
              </a:rPr>
              <a:t>Bansal, A. and </a:t>
            </a:r>
            <a:r>
              <a:rPr lang="en-IN" sz="600" dirty="0" err="1">
                <a:latin typeface="Times New Roman" panose="02020603050405020304" pitchFamily="18" charset="0"/>
                <a:cs typeface="Times New Roman" panose="02020603050405020304" pitchFamily="18" charset="0"/>
              </a:rPr>
              <a:t>Hiwale</a:t>
            </a:r>
            <a:r>
              <a:rPr lang="en-IN" sz="600" dirty="0">
                <a:latin typeface="Times New Roman" panose="02020603050405020304" pitchFamily="18" charset="0"/>
                <a:cs typeface="Times New Roman" panose="02020603050405020304" pitchFamily="18" charset="0"/>
              </a:rPr>
              <a:t>, K., 2023. Updates in the management of coronary artery disease: a review article. </a:t>
            </a:r>
            <a:r>
              <a:rPr lang="en-IN" sz="600" i="1" dirty="0" err="1">
                <a:latin typeface="Times New Roman" panose="02020603050405020304" pitchFamily="18" charset="0"/>
                <a:cs typeface="Times New Roman" panose="02020603050405020304" pitchFamily="18" charset="0"/>
              </a:rPr>
              <a:t>Cureus</a:t>
            </a:r>
            <a:r>
              <a:rPr lang="en-IN" sz="600" dirty="0">
                <a:latin typeface="Times New Roman" panose="02020603050405020304" pitchFamily="18" charset="0"/>
                <a:cs typeface="Times New Roman" panose="02020603050405020304" pitchFamily="18" charset="0"/>
              </a:rPr>
              <a:t>, </a:t>
            </a:r>
            <a:r>
              <a:rPr lang="en-IN" sz="600" i="1" dirty="0">
                <a:latin typeface="Times New Roman" panose="02020603050405020304" pitchFamily="18" charset="0"/>
                <a:cs typeface="Times New Roman" panose="02020603050405020304" pitchFamily="18" charset="0"/>
              </a:rPr>
              <a:t>15</a:t>
            </a:r>
            <a:r>
              <a:rPr lang="en-IN" sz="600" dirty="0">
                <a:latin typeface="Times New Roman" panose="02020603050405020304" pitchFamily="18" charset="0"/>
                <a:cs typeface="Times New Roman" panose="02020603050405020304" pitchFamily="18" charset="0"/>
              </a:rPr>
              <a:t>(12), p.e50644. Available at: </a:t>
            </a:r>
            <a:r>
              <a:rPr lang="en-IN" sz="600" u="sng" dirty="0">
                <a:latin typeface="Times New Roman" panose="02020603050405020304" pitchFamily="18" charset="0"/>
                <a:cs typeface="Times New Roman" panose="02020603050405020304" pitchFamily="18" charset="0"/>
                <a:hlinkClick r:id="rId4"/>
              </a:rPr>
              <a:t>https://pmc.ncbi.nlm.nih.gov/articles/PMC10790113/</a:t>
            </a:r>
            <a:r>
              <a:rPr lang="en-IN" sz="600" dirty="0">
                <a:latin typeface="Times New Roman" panose="02020603050405020304" pitchFamily="18" charset="0"/>
                <a:cs typeface="Times New Roman" panose="02020603050405020304" pitchFamily="18" charset="0"/>
              </a:rPr>
              <a:t> (Accessed: 10 March 2026). </a:t>
            </a:r>
          </a:p>
          <a:p>
            <a:pPr algn="just">
              <a:lnSpc>
                <a:spcPct val="100000"/>
              </a:lnSpc>
              <a:spcBef>
                <a:spcPts val="0"/>
              </a:spcBef>
            </a:pPr>
            <a:r>
              <a:rPr lang="en-IN" sz="600" dirty="0" err="1">
                <a:latin typeface="Times New Roman" panose="02020603050405020304" pitchFamily="18" charset="0"/>
                <a:cs typeface="Times New Roman" panose="02020603050405020304" pitchFamily="18" charset="0"/>
              </a:rPr>
              <a:t>Bottardi</a:t>
            </a:r>
            <a:r>
              <a:rPr lang="en-IN" sz="600" dirty="0">
                <a:latin typeface="Times New Roman" panose="02020603050405020304" pitchFamily="18" charset="0"/>
                <a:cs typeface="Times New Roman" panose="02020603050405020304" pitchFamily="18" charset="0"/>
              </a:rPr>
              <a:t>, A., Prado, G.F., Lunardi, M., </a:t>
            </a:r>
            <a:r>
              <a:rPr lang="en-IN" sz="600" dirty="0" err="1">
                <a:latin typeface="Times New Roman" panose="02020603050405020304" pitchFamily="18" charset="0"/>
                <a:cs typeface="Times New Roman" panose="02020603050405020304" pitchFamily="18" charset="0"/>
              </a:rPr>
              <a:t>Fezzi</a:t>
            </a:r>
            <a:r>
              <a:rPr lang="en-IN" sz="600" dirty="0">
                <a:latin typeface="Times New Roman" panose="02020603050405020304" pitchFamily="18" charset="0"/>
                <a:cs typeface="Times New Roman" panose="02020603050405020304" pitchFamily="18" charset="0"/>
              </a:rPr>
              <a:t>, S., </a:t>
            </a:r>
            <a:r>
              <a:rPr lang="en-IN" sz="600" dirty="0" err="1">
                <a:latin typeface="Times New Roman" panose="02020603050405020304" pitchFamily="18" charset="0"/>
                <a:cs typeface="Times New Roman" panose="02020603050405020304" pitchFamily="18" charset="0"/>
              </a:rPr>
              <a:t>Pesarini</a:t>
            </a:r>
            <a:r>
              <a:rPr lang="en-IN" sz="600" dirty="0">
                <a:latin typeface="Times New Roman" panose="02020603050405020304" pitchFamily="18" charset="0"/>
                <a:cs typeface="Times New Roman" panose="02020603050405020304" pitchFamily="18" charset="0"/>
              </a:rPr>
              <a:t>, G., Tavella, D., </a:t>
            </a:r>
            <a:r>
              <a:rPr lang="en-IN" sz="600" dirty="0" err="1">
                <a:latin typeface="Times New Roman" panose="02020603050405020304" pitchFamily="18" charset="0"/>
                <a:cs typeface="Times New Roman" panose="02020603050405020304" pitchFamily="18" charset="0"/>
              </a:rPr>
              <a:t>Scarsini</a:t>
            </a:r>
            <a:r>
              <a:rPr lang="en-IN" sz="600" dirty="0">
                <a:latin typeface="Times New Roman" panose="02020603050405020304" pitchFamily="18" charset="0"/>
                <a:cs typeface="Times New Roman" panose="02020603050405020304" pitchFamily="18" charset="0"/>
              </a:rPr>
              <a:t>, R. and </a:t>
            </a:r>
            <a:r>
              <a:rPr lang="en-IN" sz="600" dirty="0" err="1">
                <a:latin typeface="Times New Roman" panose="02020603050405020304" pitchFamily="18" charset="0"/>
                <a:cs typeface="Times New Roman" panose="02020603050405020304" pitchFamily="18" charset="0"/>
              </a:rPr>
              <a:t>Ribichini</a:t>
            </a:r>
            <a:r>
              <a:rPr lang="en-IN" sz="600" dirty="0">
                <a:latin typeface="Times New Roman" panose="02020603050405020304" pitchFamily="18" charset="0"/>
                <a:cs typeface="Times New Roman" panose="02020603050405020304" pitchFamily="18" charset="0"/>
              </a:rPr>
              <a:t>, F., 2024. Clinical updates in coronary artery disease: A comprehensive review. </a:t>
            </a:r>
            <a:r>
              <a:rPr lang="en-IN" sz="600" i="1" dirty="0">
                <a:latin typeface="Times New Roman" panose="02020603050405020304" pitchFamily="18" charset="0"/>
                <a:cs typeface="Times New Roman" panose="02020603050405020304" pitchFamily="18" charset="0"/>
              </a:rPr>
              <a:t>Journal of Clinical Medicine</a:t>
            </a:r>
            <a:r>
              <a:rPr lang="en-IN" sz="600" dirty="0">
                <a:latin typeface="Times New Roman" panose="02020603050405020304" pitchFamily="18" charset="0"/>
                <a:cs typeface="Times New Roman" panose="02020603050405020304" pitchFamily="18" charset="0"/>
              </a:rPr>
              <a:t>, </a:t>
            </a:r>
            <a:r>
              <a:rPr lang="en-IN" sz="600" i="1" dirty="0">
                <a:latin typeface="Times New Roman" panose="02020603050405020304" pitchFamily="18" charset="0"/>
                <a:cs typeface="Times New Roman" panose="02020603050405020304" pitchFamily="18" charset="0"/>
              </a:rPr>
              <a:t>13</a:t>
            </a:r>
            <a:r>
              <a:rPr lang="en-IN" sz="600" dirty="0">
                <a:latin typeface="Times New Roman" panose="02020603050405020304" pitchFamily="18" charset="0"/>
                <a:cs typeface="Times New Roman" panose="02020603050405020304" pitchFamily="18" charset="0"/>
              </a:rPr>
              <a:t>(16), p.4600.  Available at: </a:t>
            </a:r>
            <a:r>
              <a:rPr lang="en-IN" sz="600" u="sng" dirty="0">
                <a:latin typeface="Times New Roman" panose="02020603050405020304" pitchFamily="18" charset="0"/>
                <a:cs typeface="Times New Roman" panose="02020603050405020304" pitchFamily="18" charset="0"/>
                <a:hlinkClick r:id="rId5"/>
              </a:rPr>
              <a:t>https://www.mdpi.com/2077-0383/13/16/4600</a:t>
            </a:r>
            <a:r>
              <a:rPr lang="en-IN" sz="600" dirty="0">
                <a:latin typeface="Times New Roman" panose="02020603050405020304" pitchFamily="18" charset="0"/>
                <a:cs typeface="Times New Roman" panose="02020603050405020304" pitchFamily="18" charset="0"/>
              </a:rPr>
              <a:t> (Accessed: 10 March 2026). </a:t>
            </a:r>
          </a:p>
          <a:p>
            <a:pPr algn="just">
              <a:lnSpc>
                <a:spcPct val="100000"/>
              </a:lnSpc>
              <a:spcBef>
                <a:spcPts val="0"/>
              </a:spcBef>
            </a:pPr>
            <a:r>
              <a:rPr lang="en-IN" sz="600" dirty="0">
                <a:latin typeface="Times New Roman" panose="02020603050405020304" pitchFamily="18" charset="0"/>
                <a:cs typeface="Times New Roman" panose="02020603050405020304" pitchFamily="18" charset="0"/>
              </a:rPr>
              <a:t>Celik, T., 2023. Insights in coronary artery disease: 2022. </a:t>
            </a:r>
            <a:r>
              <a:rPr lang="en-IN" sz="600" i="1" dirty="0">
                <a:latin typeface="Times New Roman" panose="02020603050405020304" pitchFamily="18" charset="0"/>
                <a:cs typeface="Times New Roman" panose="02020603050405020304" pitchFamily="18" charset="0"/>
              </a:rPr>
              <a:t>Frontiers in Cardiovascular Medicine</a:t>
            </a:r>
            <a:r>
              <a:rPr lang="en-IN" sz="600" dirty="0">
                <a:latin typeface="Times New Roman" panose="02020603050405020304" pitchFamily="18" charset="0"/>
                <a:cs typeface="Times New Roman" panose="02020603050405020304" pitchFamily="18" charset="0"/>
              </a:rPr>
              <a:t>, </a:t>
            </a:r>
            <a:r>
              <a:rPr lang="en-IN" sz="600" i="1" dirty="0">
                <a:latin typeface="Times New Roman" panose="02020603050405020304" pitchFamily="18" charset="0"/>
                <a:cs typeface="Times New Roman" panose="02020603050405020304" pitchFamily="18" charset="0"/>
              </a:rPr>
              <a:t>10</a:t>
            </a:r>
            <a:r>
              <a:rPr lang="en-IN" sz="600" dirty="0">
                <a:latin typeface="Times New Roman" panose="02020603050405020304" pitchFamily="18" charset="0"/>
                <a:cs typeface="Times New Roman" panose="02020603050405020304" pitchFamily="18" charset="0"/>
              </a:rPr>
              <a:t>, p.1269388. Available at: https://www.frontiersin.org/articles/10.3389/fcvm.2025.1619625/full (Accessed: 10 March 2026). </a:t>
            </a:r>
          </a:p>
          <a:p>
            <a:pPr algn="just">
              <a:lnSpc>
                <a:spcPct val="100000"/>
              </a:lnSpc>
              <a:spcBef>
                <a:spcPts val="0"/>
              </a:spcBef>
            </a:pPr>
            <a:r>
              <a:rPr lang="en-IN" sz="600" dirty="0">
                <a:latin typeface="Times New Roman" panose="02020603050405020304" pitchFamily="18" charset="0"/>
                <a:cs typeface="Times New Roman" panose="02020603050405020304" pitchFamily="18" charset="0"/>
              </a:rPr>
              <a:t>Duggirala, M., </a:t>
            </a:r>
            <a:r>
              <a:rPr lang="en-IN" sz="600" dirty="0" err="1">
                <a:latin typeface="Times New Roman" panose="02020603050405020304" pitchFamily="18" charset="0"/>
                <a:cs typeface="Times New Roman" panose="02020603050405020304" pitchFamily="18" charset="0"/>
              </a:rPr>
              <a:t>Katamesh</a:t>
            </a:r>
            <a:r>
              <a:rPr lang="en-IN" sz="600" dirty="0">
                <a:latin typeface="Times New Roman" panose="02020603050405020304" pitchFamily="18" charset="0"/>
                <a:cs typeface="Times New Roman" panose="02020603050405020304" pitchFamily="18" charset="0"/>
              </a:rPr>
              <a:t>, B., Vincent, A., Croghan, I., Dougan, B., </a:t>
            </a:r>
            <a:r>
              <a:rPr lang="en-IN" sz="600" dirty="0" err="1">
                <a:latin typeface="Times New Roman" panose="02020603050405020304" pitchFamily="18" charset="0"/>
                <a:cs typeface="Times New Roman" panose="02020603050405020304" pitchFamily="18" charset="0"/>
              </a:rPr>
              <a:t>Adusumalli</a:t>
            </a:r>
            <a:r>
              <a:rPr lang="en-IN" sz="600" dirty="0">
                <a:latin typeface="Times New Roman" panose="02020603050405020304" pitchFamily="18" charset="0"/>
                <a:cs typeface="Times New Roman" panose="02020603050405020304" pitchFamily="18" charset="0"/>
              </a:rPr>
              <a:t>, J., Hurt, R., Nanda, S., Lawson, D. and Pasha, A., 2025. Coronary Artery Disease Prevalence in an Executive Population at a Tertiary Medical </a:t>
            </a:r>
            <a:r>
              <a:rPr lang="en-IN" sz="600" dirty="0" err="1">
                <a:latin typeface="Times New Roman" panose="02020603050405020304" pitchFamily="18" charset="0"/>
                <a:cs typeface="Times New Roman" panose="02020603050405020304" pitchFamily="18" charset="0"/>
              </a:rPr>
              <a:t>Center</a:t>
            </a:r>
            <a:r>
              <a:rPr lang="en-IN" sz="600" dirty="0">
                <a:latin typeface="Times New Roman" panose="02020603050405020304" pitchFamily="18" charset="0"/>
                <a:cs typeface="Times New Roman" panose="02020603050405020304" pitchFamily="18" charset="0"/>
              </a:rPr>
              <a:t>: Protocol for a Retrospective Cohort Study. </a:t>
            </a:r>
            <a:r>
              <a:rPr lang="en-IN" sz="600" i="1" dirty="0">
                <a:latin typeface="Times New Roman" panose="02020603050405020304" pitchFamily="18" charset="0"/>
                <a:cs typeface="Times New Roman" panose="02020603050405020304" pitchFamily="18" charset="0"/>
              </a:rPr>
              <a:t>JMIR Research Protocols</a:t>
            </a:r>
            <a:r>
              <a:rPr lang="en-IN" sz="600" dirty="0">
                <a:latin typeface="Times New Roman" panose="02020603050405020304" pitchFamily="18" charset="0"/>
                <a:cs typeface="Times New Roman" panose="02020603050405020304" pitchFamily="18" charset="0"/>
              </a:rPr>
              <a:t>, </a:t>
            </a:r>
            <a:r>
              <a:rPr lang="en-IN" sz="600" i="1" dirty="0">
                <a:latin typeface="Times New Roman" panose="02020603050405020304" pitchFamily="18" charset="0"/>
                <a:cs typeface="Times New Roman" panose="02020603050405020304" pitchFamily="18" charset="0"/>
              </a:rPr>
              <a:t>14</a:t>
            </a:r>
            <a:r>
              <a:rPr lang="en-IN" sz="600" dirty="0">
                <a:latin typeface="Times New Roman" panose="02020603050405020304" pitchFamily="18" charset="0"/>
                <a:cs typeface="Times New Roman" panose="02020603050405020304" pitchFamily="18" charset="0"/>
              </a:rPr>
              <a:t>(1), p.e72451. Available at: </a:t>
            </a:r>
            <a:r>
              <a:rPr lang="en-IN" sz="600" u="sng" dirty="0">
                <a:latin typeface="Times New Roman" panose="02020603050405020304" pitchFamily="18" charset="0"/>
                <a:cs typeface="Times New Roman" panose="02020603050405020304" pitchFamily="18" charset="0"/>
                <a:hlinkClick r:id="rId6"/>
              </a:rPr>
              <a:t>https://pmc.ncbi.nlm.nih.gov/articles/PMC12489399/</a:t>
            </a:r>
            <a:r>
              <a:rPr lang="en-IN" sz="600" dirty="0">
                <a:latin typeface="Times New Roman" panose="02020603050405020304" pitchFamily="18" charset="0"/>
                <a:cs typeface="Times New Roman" panose="02020603050405020304" pitchFamily="18" charset="0"/>
              </a:rPr>
              <a:t> (Accessed: 10 March 2026). </a:t>
            </a:r>
          </a:p>
          <a:p>
            <a:pPr algn="just">
              <a:lnSpc>
                <a:spcPct val="100000"/>
              </a:lnSpc>
              <a:spcBef>
                <a:spcPts val="0"/>
              </a:spcBef>
            </a:pPr>
            <a:r>
              <a:rPr lang="en-IN" sz="600" dirty="0" err="1">
                <a:latin typeface="Times New Roman" panose="02020603050405020304" pitchFamily="18" charset="0"/>
                <a:cs typeface="Times New Roman" panose="02020603050405020304" pitchFamily="18" charset="0"/>
              </a:rPr>
              <a:t>Elendu</a:t>
            </a:r>
            <a:r>
              <a:rPr lang="en-IN" sz="600" dirty="0">
                <a:latin typeface="Times New Roman" panose="02020603050405020304" pitchFamily="18" charset="0"/>
                <a:cs typeface="Times New Roman" panose="02020603050405020304" pitchFamily="18" charset="0"/>
              </a:rPr>
              <a:t>, C., Amaechi, D.C., </a:t>
            </a:r>
            <a:r>
              <a:rPr lang="en-IN" sz="600" dirty="0" err="1">
                <a:latin typeface="Times New Roman" panose="02020603050405020304" pitchFamily="18" charset="0"/>
                <a:cs typeface="Times New Roman" panose="02020603050405020304" pitchFamily="18" charset="0"/>
              </a:rPr>
              <a:t>Elendu</a:t>
            </a:r>
            <a:r>
              <a:rPr lang="en-IN" sz="600" dirty="0">
                <a:latin typeface="Times New Roman" panose="02020603050405020304" pitchFamily="18" charset="0"/>
                <a:cs typeface="Times New Roman" panose="02020603050405020304" pitchFamily="18" charset="0"/>
              </a:rPr>
              <a:t>, T.C., </a:t>
            </a:r>
            <a:r>
              <a:rPr lang="en-IN" sz="600" dirty="0" err="1">
                <a:latin typeface="Times New Roman" panose="02020603050405020304" pitchFamily="18" charset="0"/>
                <a:cs typeface="Times New Roman" panose="02020603050405020304" pitchFamily="18" charset="0"/>
              </a:rPr>
              <a:t>Jingwa</a:t>
            </a:r>
            <a:r>
              <a:rPr lang="en-IN" sz="600" dirty="0">
                <a:latin typeface="Times New Roman" panose="02020603050405020304" pitchFamily="18" charset="0"/>
                <a:cs typeface="Times New Roman" panose="02020603050405020304" pitchFamily="18" charset="0"/>
              </a:rPr>
              <a:t>, K.A., Okoye, O.K., </a:t>
            </a:r>
            <a:r>
              <a:rPr lang="en-IN" sz="600" dirty="0" err="1">
                <a:latin typeface="Times New Roman" panose="02020603050405020304" pitchFamily="18" charset="0"/>
                <a:cs typeface="Times New Roman" panose="02020603050405020304" pitchFamily="18" charset="0"/>
              </a:rPr>
              <a:t>Fiemotonghan</a:t>
            </a:r>
            <a:r>
              <a:rPr lang="en-IN" sz="600" dirty="0">
                <a:latin typeface="Times New Roman" panose="02020603050405020304" pitchFamily="18" charset="0"/>
                <a:cs typeface="Times New Roman" panose="02020603050405020304" pitchFamily="18" charset="0"/>
              </a:rPr>
              <a:t>, B.E., Chirinos, G.A., Agada, D., Okah, M.J., Adebayo, O.D. and Dang, K., 2024. Relationship between stress and coronary artery disease: A comprehensive review. </a:t>
            </a:r>
            <a:r>
              <a:rPr lang="en-IN" sz="600" i="1" dirty="0">
                <a:latin typeface="Times New Roman" panose="02020603050405020304" pitchFamily="18" charset="0"/>
                <a:cs typeface="Times New Roman" panose="02020603050405020304" pitchFamily="18" charset="0"/>
              </a:rPr>
              <a:t>Medicine</a:t>
            </a:r>
            <a:r>
              <a:rPr lang="en-IN" sz="600" dirty="0">
                <a:latin typeface="Times New Roman" panose="02020603050405020304" pitchFamily="18" charset="0"/>
                <a:cs typeface="Times New Roman" panose="02020603050405020304" pitchFamily="18" charset="0"/>
              </a:rPr>
              <a:t>, </a:t>
            </a:r>
            <a:r>
              <a:rPr lang="en-IN" sz="600" i="1" dirty="0">
                <a:latin typeface="Times New Roman" panose="02020603050405020304" pitchFamily="18" charset="0"/>
                <a:cs typeface="Times New Roman" panose="02020603050405020304" pitchFamily="18" charset="0"/>
              </a:rPr>
              <a:t>103</a:t>
            </a:r>
            <a:r>
              <a:rPr lang="en-IN" sz="600" dirty="0">
                <a:latin typeface="Times New Roman" panose="02020603050405020304" pitchFamily="18" charset="0"/>
                <a:cs typeface="Times New Roman" panose="02020603050405020304" pitchFamily="18" charset="0"/>
              </a:rPr>
              <a:t>(5), p.e37066. Available at: </a:t>
            </a:r>
            <a:r>
              <a:rPr lang="en-IN" sz="600" u="sng" dirty="0">
                <a:latin typeface="Times New Roman" panose="02020603050405020304" pitchFamily="18" charset="0"/>
                <a:cs typeface="Times New Roman" panose="02020603050405020304" pitchFamily="18" charset="0"/>
                <a:hlinkClick r:id="rId7"/>
              </a:rPr>
              <a:t>https://pmc.ncbi.nlm.nih.gov/articles/PMC10843306/</a:t>
            </a:r>
            <a:r>
              <a:rPr lang="en-IN" sz="600" dirty="0">
                <a:latin typeface="Times New Roman" panose="02020603050405020304" pitchFamily="18" charset="0"/>
                <a:cs typeface="Times New Roman" panose="02020603050405020304" pitchFamily="18" charset="0"/>
              </a:rPr>
              <a:t> (Accessed: 10 March 2026). </a:t>
            </a:r>
          </a:p>
          <a:p>
            <a:pPr algn="just">
              <a:lnSpc>
                <a:spcPct val="100000"/>
              </a:lnSpc>
              <a:spcBef>
                <a:spcPts val="0"/>
              </a:spcBef>
            </a:pPr>
            <a:r>
              <a:rPr lang="en-IN" sz="600" dirty="0">
                <a:latin typeface="Times New Roman" panose="02020603050405020304" pitchFamily="18" charset="0"/>
                <a:cs typeface="Times New Roman" panose="02020603050405020304" pitchFamily="18" charset="0"/>
              </a:rPr>
              <a:t>Gallucci, G., </a:t>
            </a:r>
            <a:r>
              <a:rPr lang="en-IN" sz="600" dirty="0" err="1">
                <a:latin typeface="Times New Roman" panose="02020603050405020304" pitchFamily="18" charset="0"/>
                <a:cs typeface="Times New Roman" panose="02020603050405020304" pitchFamily="18" charset="0"/>
              </a:rPr>
              <a:t>Turazza</a:t>
            </a:r>
            <a:r>
              <a:rPr lang="en-IN" sz="600" dirty="0">
                <a:latin typeface="Times New Roman" panose="02020603050405020304" pitchFamily="18" charset="0"/>
                <a:cs typeface="Times New Roman" panose="02020603050405020304" pitchFamily="18" charset="0"/>
              </a:rPr>
              <a:t>, F.M., Inno, A., Canale, M.L., Silvestris, N., </a:t>
            </a:r>
            <a:r>
              <a:rPr lang="en-IN" sz="600" dirty="0" err="1">
                <a:latin typeface="Times New Roman" panose="02020603050405020304" pitchFamily="18" charset="0"/>
                <a:cs typeface="Times New Roman" panose="02020603050405020304" pitchFamily="18" charset="0"/>
              </a:rPr>
              <a:t>Farì</a:t>
            </a:r>
            <a:r>
              <a:rPr lang="en-IN" sz="600" dirty="0">
                <a:latin typeface="Times New Roman" panose="02020603050405020304" pitchFamily="18" charset="0"/>
                <a:cs typeface="Times New Roman" panose="02020603050405020304" pitchFamily="18" charset="0"/>
              </a:rPr>
              <a:t>, R., </a:t>
            </a:r>
            <a:r>
              <a:rPr lang="en-IN" sz="600" dirty="0" err="1">
                <a:latin typeface="Times New Roman" panose="02020603050405020304" pitchFamily="18" charset="0"/>
                <a:cs typeface="Times New Roman" panose="02020603050405020304" pitchFamily="18" charset="0"/>
              </a:rPr>
              <a:t>Navazio</a:t>
            </a:r>
            <a:r>
              <a:rPr lang="en-IN" sz="600" dirty="0">
                <a:latin typeface="Times New Roman" panose="02020603050405020304" pitchFamily="18" charset="0"/>
                <a:cs typeface="Times New Roman" panose="02020603050405020304" pitchFamily="18" charset="0"/>
              </a:rPr>
              <a:t>, A., Pinto, C. and Tarantini, L., 2024. Atherosclerosis and the bidirectional relationship between cancer and cardiovascular disease: From bench to bedside—Part 1. </a:t>
            </a:r>
            <a:r>
              <a:rPr lang="en-IN" sz="600" i="1" dirty="0">
                <a:latin typeface="Times New Roman" panose="02020603050405020304" pitchFamily="18" charset="0"/>
                <a:cs typeface="Times New Roman" panose="02020603050405020304" pitchFamily="18" charset="0"/>
              </a:rPr>
              <a:t>International Journal of Molecular Sciences</a:t>
            </a:r>
            <a:r>
              <a:rPr lang="en-IN" sz="600" dirty="0">
                <a:latin typeface="Times New Roman" panose="02020603050405020304" pitchFamily="18" charset="0"/>
                <a:cs typeface="Times New Roman" panose="02020603050405020304" pitchFamily="18" charset="0"/>
              </a:rPr>
              <a:t>, </a:t>
            </a:r>
            <a:r>
              <a:rPr lang="en-IN" sz="600" i="1" dirty="0">
                <a:latin typeface="Times New Roman" panose="02020603050405020304" pitchFamily="18" charset="0"/>
                <a:cs typeface="Times New Roman" panose="02020603050405020304" pitchFamily="18" charset="0"/>
              </a:rPr>
              <a:t>25</a:t>
            </a:r>
            <a:r>
              <a:rPr lang="en-IN" sz="600" dirty="0">
                <a:latin typeface="Times New Roman" panose="02020603050405020304" pitchFamily="18" charset="0"/>
                <a:cs typeface="Times New Roman" panose="02020603050405020304" pitchFamily="18" charset="0"/>
              </a:rPr>
              <a:t>(8), p.4232. Available at: </a:t>
            </a:r>
            <a:r>
              <a:rPr lang="en-IN" sz="600" u="sng" dirty="0">
                <a:latin typeface="Times New Roman" panose="02020603050405020304" pitchFamily="18" charset="0"/>
                <a:cs typeface="Times New Roman" panose="02020603050405020304" pitchFamily="18" charset="0"/>
                <a:hlinkClick r:id="rId8"/>
              </a:rPr>
              <a:t>https://www.mdpi.com/1422-0067/25/8/4232</a:t>
            </a:r>
            <a:r>
              <a:rPr lang="en-IN" sz="600" dirty="0">
                <a:latin typeface="Times New Roman" panose="02020603050405020304" pitchFamily="18" charset="0"/>
                <a:cs typeface="Times New Roman" panose="02020603050405020304" pitchFamily="18" charset="0"/>
              </a:rPr>
              <a:t> (Accessed: 10 March 2026). </a:t>
            </a:r>
          </a:p>
          <a:p>
            <a:pPr algn="just">
              <a:lnSpc>
                <a:spcPct val="100000"/>
              </a:lnSpc>
              <a:spcBef>
                <a:spcPts val="0"/>
              </a:spcBef>
            </a:pPr>
            <a:r>
              <a:rPr lang="en-IN" sz="600" dirty="0">
                <a:latin typeface="Times New Roman" panose="02020603050405020304" pitchFamily="18" charset="0"/>
                <a:cs typeface="Times New Roman" panose="02020603050405020304" pitchFamily="18" charset="0"/>
              </a:rPr>
              <a:t>Hansson, G.K., 2005. Inflammation, atherosclerosis, and coronary artery disease. </a:t>
            </a:r>
            <a:r>
              <a:rPr lang="en-IN" sz="600" i="1" dirty="0">
                <a:latin typeface="Times New Roman" panose="02020603050405020304" pitchFamily="18" charset="0"/>
                <a:cs typeface="Times New Roman" panose="02020603050405020304" pitchFamily="18" charset="0"/>
              </a:rPr>
              <a:t>New England journal of medicine</a:t>
            </a:r>
            <a:r>
              <a:rPr lang="en-IN" sz="600" dirty="0">
                <a:latin typeface="Times New Roman" panose="02020603050405020304" pitchFamily="18" charset="0"/>
                <a:cs typeface="Times New Roman" panose="02020603050405020304" pitchFamily="18" charset="0"/>
              </a:rPr>
              <a:t>, </a:t>
            </a:r>
            <a:r>
              <a:rPr lang="en-IN" sz="600" i="1" dirty="0">
                <a:latin typeface="Times New Roman" panose="02020603050405020304" pitchFamily="18" charset="0"/>
                <a:cs typeface="Times New Roman" panose="02020603050405020304" pitchFamily="18" charset="0"/>
              </a:rPr>
              <a:t>352</a:t>
            </a:r>
            <a:r>
              <a:rPr lang="en-IN" sz="600" dirty="0">
                <a:latin typeface="Times New Roman" panose="02020603050405020304" pitchFamily="18" charset="0"/>
                <a:cs typeface="Times New Roman" panose="02020603050405020304" pitchFamily="18" charset="0"/>
              </a:rPr>
              <a:t>(16), pp.1685-1695. Available at: https://www.nejm.org/doi/full/10.1056/NEJMra2002868 (Accessed: 10 March 2026).</a:t>
            </a:r>
          </a:p>
          <a:p>
            <a:pPr algn="just">
              <a:lnSpc>
                <a:spcPct val="100000"/>
              </a:lnSpc>
              <a:spcBef>
                <a:spcPts val="0"/>
              </a:spcBef>
            </a:pPr>
            <a:r>
              <a:rPr lang="en-IN" sz="600" dirty="0">
                <a:latin typeface="Times New Roman" panose="02020603050405020304" pitchFamily="18" charset="0"/>
                <a:cs typeface="Times New Roman" panose="02020603050405020304" pitchFamily="18" charset="0"/>
              </a:rPr>
              <a:t>Hart, H., 2024. PATIENT EDUCATION FOR CORONARY ARTERY DISEASE PREVENTION: A LITERATURE REVIEW. </a:t>
            </a:r>
            <a:r>
              <a:rPr lang="en-IN" sz="600" i="1" dirty="0">
                <a:latin typeface="Times New Roman" panose="02020603050405020304" pitchFamily="18" charset="0"/>
                <a:cs typeface="Times New Roman" panose="02020603050405020304" pitchFamily="18" charset="0"/>
              </a:rPr>
              <a:t>American Journal of Preventive Cardiology</a:t>
            </a:r>
            <a:r>
              <a:rPr lang="en-IN" sz="600" dirty="0">
                <a:latin typeface="Times New Roman" panose="02020603050405020304" pitchFamily="18" charset="0"/>
                <a:cs typeface="Times New Roman" panose="02020603050405020304" pitchFamily="18" charset="0"/>
              </a:rPr>
              <a:t>, </a:t>
            </a:r>
            <a:r>
              <a:rPr lang="en-IN" sz="600" i="1" dirty="0">
                <a:latin typeface="Times New Roman" panose="02020603050405020304" pitchFamily="18" charset="0"/>
                <a:cs typeface="Times New Roman" panose="02020603050405020304" pitchFamily="18" charset="0"/>
              </a:rPr>
              <a:t>19</a:t>
            </a:r>
            <a:r>
              <a:rPr lang="en-IN" sz="600" dirty="0">
                <a:latin typeface="Times New Roman" panose="02020603050405020304" pitchFamily="18" charset="0"/>
                <a:cs typeface="Times New Roman" panose="02020603050405020304" pitchFamily="18" charset="0"/>
              </a:rPr>
              <a:t>, p.100810. Available at: </a:t>
            </a:r>
            <a:r>
              <a:rPr lang="en-IN" sz="600" u="sng" dirty="0">
                <a:latin typeface="Times New Roman" panose="02020603050405020304" pitchFamily="18" charset="0"/>
                <a:cs typeface="Times New Roman" panose="02020603050405020304" pitchFamily="18" charset="0"/>
                <a:hlinkClick r:id="rId9"/>
              </a:rPr>
              <a:t>https://www.sciencedirect.com/science/article/pii/S2666667724001788</a:t>
            </a:r>
            <a:r>
              <a:rPr lang="en-IN" sz="600" dirty="0">
                <a:latin typeface="Times New Roman" panose="02020603050405020304" pitchFamily="18" charset="0"/>
                <a:cs typeface="Times New Roman" panose="02020603050405020304" pitchFamily="18" charset="0"/>
              </a:rPr>
              <a:t> (Accessed: 10 March 2026).</a:t>
            </a:r>
          </a:p>
          <a:p>
            <a:pPr algn="just">
              <a:lnSpc>
                <a:spcPct val="100000"/>
              </a:lnSpc>
              <a:spcBef>
                <a:spcPts val="0"/>
              </a:spcBef>
            </a:pPr>
            <a:r>
              <a:rPr lang="en-IN" sz="600" dirty="0">
                <a:latin typeface="Times New Roman" panose="02020603050405020304" pitchFamily="18" charset="0"/>
                <a:cs typeface="Times New Roman" panose="02020603050405020304" pitchFamily="18" charset="0"/>
              </a:rPr>
              <a:t>Herrington, W., Lacey, B., </a:t>
            </a:r>
            <a:r>
              <a:rPr lang="en-IN" sz="600" dirty="0" err="1">
                <a:latin typeface="Times New Roman" panose="02020603050405020304" pitchFamily="18" charset="0"/>
                <a:cs typeface="Times New Roman" panose="02020603050405020304" pitchFamily="18" charset="0"/>
              </a:rPr>
              <a:t>Sherliker</a:t>
            </a:r>
            <a:r>
              <a:rPr lang="en-IN" sz="600" dirty="0">
                <a:latin typeface="Times New Roman" panose="02020603050405020304" pitchFamily="18" charset="0"/>
                <a:cs typeface="Times New Roman" panose="02020603050405020304" pitchFamily="18" charset="0"/>
              </a:rPr>
              <a:t>, P., Armitage, J. and Lewington, S., 2016. Epidemiology of atherosclerosis and the potential to reduce the global burden of atherothrombotic disease. </a:t>
            </a:r>
            <a:r>
              <a:rPr lang="en-IN" sz="600" i="1" dirty="0">
                <a:latin typeface="Times New Roman" panose="02020603050405020304" pitchFamily="18" charset="0"/>
                <a:cs typeface="Times New Roman" panose="02020603050405020304" pitchFamily="18" charset="0"/>
              </a:rPr>
              <a:t>Circulation research</a:t>
            </a:r>
            <a:r>
              <a:rPr lang="en-IN" sz="600" dirty="0">
                <a:latin typeface="Times New Roman" panose="02020603050405020304" pitchFamily="18" charset="0"/>
                <a:cs typeface="Times New Roman" panose="02020603050405020304" pitchFamily="18" charset="0"/>
              </a:rPr>
              <a:t>, </a:t>
            </a:r>
            <a:r>
              <a:rPr lang="en-IN" sz="600" i="1" dirty="0">
                <a:latin typeface="Times New Roman" panose="02020603050405020304" pitchFamily="18" charset="0"/>
                <a:cs typeface="Times New Roman" panose="02020603050405020304" pitchFamily="18" charset="0"/>
              </a:rPr>
              <a:t>118</a:t>
            </a:r>
            <a:r>
              <a:rPr lang="en-IN" sz="600" dirty="0">
                <a:latin typeface="Times New Roman" panose="02020603050405020304" pitchFamily="18" charset="0"/>
                <a:cs typeface="Times New Roman" panose="02020603050405020304" pitchFamily="18" charset="0"/>
              </a:rPr>
              <a:t>(4), pp.535-546.Available at: https://www.ahajournals.org/doi/10.1161/CIRCRESAHA.115.307611 (Accessed: 10 March 2026).</a:t>
            </a:r>
          </a:p>
          <a:p>
            <a:pPr algn="just">
              <a:lnSpc>
                <a:spcPct val="100000"/>
              </a:lnSpc>
              <a:spcBef>
                <a:spcPts val="0"/>
              </a:spcBef>
            </a:pPr>
            <a:r>
              <a:rPr lang="en-IN" sz="600" dirty="0">
                <a:latin typeface="Times New Roman" panose="02020603050405020304" pitchFamily="18" charset="0"/>
                <a:cs typeface="Times New Roman" panose="02020603050405020304" pitchFamily="18" charset="0"/>
              </a:rPr>
              <a:t>Higashiyama, A., </a:t>
            </a:r>
            <a:r>
              <a:rPr lang="en-IN" sz="600" dirty="0" err="1">
                <a:latin typeface="Times New Roman" panose="02020603050405020304" pitchFamily="18" charset="0"/>
                <a:cs typeface="Times New Roman" panose="02020603050405020304" pitchFamily="18" charset="0"/>
              </a:rPr>
              <a:t>Kohsaka</a:t>
            </a:r>
            <a:r>
              <a:rPr lang="en-IN" sz="600" dirty="0">
                <a:latin typeface="Times New Roman" panose="02020603050405020304" pitchFamily="18" charset="0"/>
                <a:cs typeface="Times New Roman" panose="02020603050405020304" pitchFamily="18" charset="0"/>
              </a:rPr>
              <a:t>, S. and Fujiyoshi, A., 2024. Primary prevention of coronary and other cardiovascular diseases: a focused review. </a:t>
            </a:r>
            <a:r>
              <a:rPr lang="en-IN" sz="600" i="1" dirty="0">
                <a:latin typeface="Times New Roman" panose="02020603050405020304" pitchFamily="18" charset="0"/>
                <a:cs typeface="Times New Roman" panose="02020603050405020304" pitchFamily="18" charset="0"/>
              </a:rPr>
              <a:t>Journal of atherosclerosis and thrombosis</a:t>
            </a:r>
            <a:r>
              <a:rPr lang="en-IN" sz="600" dirty="0">
                <a:latin typeface="Times New Roman" panose="02020603050405020304" pitchFamily="18" charset="0"/>
                <a:cs typeface="Times New Roman" panose="02020603050405020304" pitchFamily="18" charset="0"/>
              </a:rPr>
              <a:t>, </a:t>
            </a:r>
            <a:r>
              <a:rPr lang="en-IN" sz="600" i="1" dirty="0">
                <a:latin typeface="Times New Roman" panose="02020603050405020304" pitchFamily="18" charset="0"/>
                <a:cs typeface="Times New Roman" panose="02020603050405020304" pitchFamily="18" charset="0"/>
              </a:rPr>
              <a:t>31</a:t>
            </a:r>
            <a:r>
              <a:rPr lang="en-IN" sz="600" dirty="0">
                <a:latin typeface="Times New Roman" panose="02020603050405020304" pitchFamily="18" charset="0"/>
                <a:cs typeface="Times New Roman" panose="02020603050405020304" pitchFamily="18" charset="0"/>
              </a:rPr>
              <a:t>(8), pp.1113-1128. Available at: </a:t>
            </a:r>
            <a:r>
              <a:rPr lang="en-IN" sz="600" u="sng" dirty="0">
                <a:latin typeface="Times New Roman" panose="02020603050405020304" pitchFamily="18" charset="0"/>
                <a:cs typeface="Times New Roman" panose="02020603050405020304" pitchFamily="18" charset="0"/>
                <a:hlinkClick r:id="rId10"/>
              </a:rPr>
              <a:t>https://pubmed.ncbi.nlm.nih.gov/38825504/</a:t>
            </a:r>
            <a:r>
              <a:rPr lang="en-IN" sz="600" dirty="0">
                <a:latin typeface="Times New Roman" panose="02020603050405020304" pitchFamily="18" charset="0"/>
                <a:cs typeface="Times New Roman" panose="02020603050405020304" pitchFamily="18" charset="0"/>
              </a:rPr>
              <a:t> (Accessed: 10 March 2026). </a:t>
            </a:r>
          </a:p>
          <a:p>
            <a:pPr algn="just">
              <a:lnSpc>
                <a:spcPct val="100000"/>
              </a:lnSpc>
              <a:spcBef>
                <a:spcPts val="0"/>
              </a:spcBef>
            </a:pPr>
            <a:r>
              <a:rPr lang="en-IN" sz="600" dirty="0">
                <a:latin typeface="Times New Roman" panose="02020603050405020304" pitchFamily="18" charset="0"/>
                <a:cs typeface="Times New Roman" panose="02020603050405020304" pitchFamily="18" charset="0"/>
              </a:rPr>
              <a:t>Kim, H.C., 2021. Epidemiology of cardiovascular disease and its risk factors in Korea. </a:t>
            </a:r>
            <a:r>
              <a:rPr lang="en-IN" sz="600" i="1" dirty="0">
                <a:latin typeface="Times New Roman" panose="02020603050405020304" pitchFamily="18" charset="0"/>
                <a:cs typeface="Times New Roman" panose="02020603050405020304" pitchFamily="18" charset="0"/>
              </a:rPr>
              <a:t>Global health &amp; medicine</a:t>
            </a:r>
            <a:r>
              <a:rPr lang="en-IN" sz="600" dirty="0">
                <a:latin typeface="Times New Roman" panose="02020603050405020304" pitchFamily="18" charset="0"/>
                <a:cs typeface="Times New Roman" panose="02020603050405020304" pitchFamily="18" charset="0"/>
              </a:rPr>
              <a:t>, </a:t>
            </a:r>
            <a:r>
              <a:rPr lang="en-IN" sz="600" i="1" dirty="0">
                <a:latin typeface="Times New Roman" panose="02020603050405020304" pitchFamily="18" charset="0"/>
                <a:cs typeface="Times New Roman" panose="02020603050405020304" pitchFamily="18" charset="0"/>
              </a:rPr>
              <a:t>3</a:t>
            </a:r>
            <a:r>
              <a:rPr lang="en-IN" sz="600" dirty="0">
                <a:latin typeface="Times New Roman" panose="02020603050405020304" pitchFamily="18" charset="0"/>
                <a:cs typeface="Times New Roman" panose="02020603050405020304" pitchFamily="18" charset="0"/>
              </a:rPr>
              <a:t>(3), pp.134-141. Available at: </a:t>
            </a:r>
            <a:r>
              <a:rPr lang="en-IN" sz="600" u="sng" dirty="0">
                <a:latin typeface="Times New Roman" panose="02020603050405020304" pitchFamily="18" charset="0"/>
                <a:cs typeface="Times New Roman" panose="02020603050405020304" pitchFamily="18" charset="0"/>
                <a:hlinkClick r:id="rId11"/>
              </a:rPr>
              <a:t>https://www.jstage.jst.go.jp/article/ghm/3/3/3_2021.01008/_pdf</a:t>
            </a:r>
            <a:r>
              <a:rPr lang="en-IN" sz="600" dirty="0">
                <a:latin typeface="Times New Roman" panose="02020603050405020304" pitchFamily="18" charset="0"/>
                <a:cs typeface="Times New Roman" panose="02020603050405020304" pitchFamily="18" charset="0"/>
              </a:rPr>
              <a:t> (Accessed: 10 March 2026). </a:t>
            </a:r>
          </a:p>
          <a:p>
            <a:pPr algn="just">
              <a:lnSpc>
                <a:spcPct val="100000"/>
              </a:lnSpc>
              <a:spcBef>
                <a:spcPts val="0"/>
              </a:spcBef>
            </a:pPr>
            <a:r>
              <a:rPr lang="en-IN" sz="600" dirty="0" err="1">
                <a:latin typeface="Times New Roman" panose="02020603050405020304" pitchFamily="18" charset="0"/>
                <a:cs typeface="Times New Roman" panose="02020603050405020304" pitchFamily="18" charset="0"/>
              </a:rPr>
              <a:t>Knuuti</a:t>
            </a:r>
            <a:r>
              <a:rPr lang="en-IN" sz="600" dirty="0">
                <a:latin typeface="Times New Roman" panose="02020603050405020304" pitchFamily="18" charset="0"/>
                <a:cs typeface="Times New Roman" panose="02020603050405020304" pitchFamily="18" charset="0"/>
              </a:rPr>
              <a:t>, J., </a:t>
            </a:r>
            <a:r>
              <a:rPr lang="en-IN" sz="600" dirty="0" err="1">
                <a:latin typeface="Times New Roman" panose="02020603050405020304" pitchFamily="18" charset="0"/>
                <a:cs typeface="Times New Roman" panose="02020603050405020304" pitchFamily="18" charset="0"/>
              </a:rPr>
              <a:t>Wijns</a:t>
            </a:r>
            <a:r>
              <a:rPr lang="en-IN" sz="600" dirty="0">
                <a:latin typeface="Times New Roman" panose="02020603050405020304" pitchFamily="18" charset="0"/>
                <a:cs typeface="Times New Roman" panose="02020603050405020304" pitchFamily="18" charset="0"/>
              </a:rPr>
              <a:t>, W., </a:t>
            </a:r>
            <a:r>
              <a:rPr lang="en-IN" sz="600" dirty="0" err="1">
                <a:latin typeface="Times New Roman" panose="02020603050405020304" pitchFamily="18" charset="0"/>
                <a:cs typeface="Times New Roman" panose="02020603050405020304" pitchFamily="18" charset="0"/>
              </a:rPr>
              <a:t>Saraste</a:t>
            </a:r>
            <a:r>
              <a:rPr lang="en-IN" sz="600" dirty="0">
                <a:latin typeface="Times New Roman" panose="02020603050405020304" pitchFamily="18" charset="0"/>
                <a:cs typeface="Times New Roman" panose="02020603050405020304" pitchFamily="18" charset="0"/>
              </a:rPr>
              <a:t>, A., Capodanno, D., Barbato, E., Funck-Brentano, C., Prescott, E., Storey, R.F., Deaton, C., </a:t>
            </a:r>
            <a:r>
              <a:rPr lang="en-IN" sz="600" dirty="0" err="1">
                <a:latin typeface="Times New Roman" panose="02020603050405020304" pitchFamily="18" charset="0"/>
                <a:cs typeface="Times New Roman" panose="02020603050405020304" pitchFamily="18" charset="0"/>
              </a:rPr>
              <a:t>Cuisset</a:t>
            </a:r>
            <a:r>
              <a:rPr lang="en-IN" sz="600" dirty="0">
                <a:latin typeface="Times New Roman" panose="02020603050405020304" pitchFamily="18" charset="0"/>
                <a:cs typeface="Times New Roman" panose="02020603050405020304" pitchFamily="18" charset="0"/>
              </a:rPr>
              <a:t>, T. and </a:t>
            </a:r>
            <a:r>
              <a:rPr lang="en-IN" sz="600" dirty="0" err="1">
                <a:latin typeface="Times New Roman" panose="02020603050405020304" pitchFamily="18" charset="0"/>
                <a:cs typeface="Times New Roman" panose="02020603050405020304" pitchFamily="18" charset="0"/>
              </a:rPr>
              <a:t>Agewall</a:t>
            </a:r>
            <a:r>
              <a:rPr lang="en-IN" sz="600" dirty="0">
                <a:latin typeface="Times New Roman" panose="02020603050405020304" pitchFamily="18" charset="0"/>
                <a:cs typeface="Times New Roman" panose="02020603050405020304" pitchFamily="18" charset="0"/>
              </a:rPr>
              <a:t>, S., 2020. 2019 ESC Guidelines for the diagnosis and management of chronic coronary syndromes: The Task Force for the diagnosis and management of chronic coronary syndromes of the European Society of Cardiology (ESC). </a:t>
            </a:r>
            <a:r>
              <a:rPr lang="en-IN" sz="600" i="1" dirty="0">
                <a:latin typeface="Times New Roman" panose="02020603050405020304" pitchFamily="18" charset="0"/>
                <a:cs typeface="Times New Roman" panose="02020603050405020304" pitchFamily="18" charset="0"/>
              </a:rPr>
              <a:t>European heart journal</a:t>
            </a:r>
            <a:r>
              <a:rPr lang="en-IN" sz="600" dirty="0">
                <a:latin typeface="Times New Roman" panose="02020603050405020304" pitchFamily="18" charset="0"/>
                <a:cs typeface="Times New Roman" panose="02020603050405020304" pitchFamily="18" charset="0"/>
              </a:rPr>
              <a:t>, </a:t>
            </a:r>
            <a:r>
              <a:rPr lang="en-IN" sz="600" i="1" dirty="0">
                <a:latin typeface="Times New Roman" panose="02020603050405020304" pitchFamily="18" charset="0"/>
                <a:cs typeface="Times New Roman" panose="02020603050405020304" pitchFamily="18" charset="0"/>
              </a:rPr>
              <a:t>41</a:t>
            </a:r>
            <a:r>
              <a:rPr lang="en-IN" sz="600" dirty="0">
                <a:latin typeface="Times New Roman" panose="02020603050405020304" pitchFamily="18" charset="0"/>
                <a:cs typeface="Times New Roman" panose="02020603050405020304" pitchFamily="18" charset="0"/>
              </a:rPr>
              <a:t>(3), pp.407-477. Available at: </a:t>
            </a:r>
            <a:r>
              <a:rPr lang="en-IN" sz="600" u="sng" dirty="0">
                <a:latin typeface="Times New Roman" panose="02020603050405020304" pitchFamily="18" charset="0"/>
                <a:cs typeface="Times New Roman" panose="02020603050405020304" pitchFamily="18" charset="0"/>
                <a:hlinkClick r:id="rId12"/>
              </a:rPr>
              <a:t>https://academic.oup.com/eurheartj/article/41/3/407/5556137</a:t>
            </a:r>
            <a:r>
              <a:rPr lang="en-IN" sz="600" dirty="0">
                <a:latin typeface="Times New Roman" panose="02020603050405020304" pitchFamily="18" charset="0"/>
                <a:cs typeface="Times New Roman" panose="02020603050405020304" pitchFamily="18" charset="0"/>
              </a:rPr>
              <a:t> (Accessed: 10 March 2026).</a:t>
            </a:r>
          </a:p>
          <a:p>
            <a:pPr algn="just">
              <a:lnSpc>
                <a:spcPct val="100000"/>
              </a:lnSpc>
              <a:spcBef>
                <a:spcPts val="0"/>
              </a:spcBef>
            </a:pPr>
            <a:r>
              <a:rPr lang="en-IN" sz="600" dirty="0">
                <a:latin typeface="Times New Roman" panose="02020603050405020304" pitchFamily="18" charset="0"/>
                <a:cs typeface="Times New Roman" panose="02020603050405020304" pitchFamily="18" charset="0"/>
              </a:rPr>
              <a:t>Libby, P., Buring, J.E., </a:t>
            </a:r>
            <a:r>
              <a:rPr lang="en-IN" sz="600" dirty="0" err="1">
                <a:latin typeface="Times New Roman" panose="02020603050405020304" pitchFamily="18" charset="0"/>
                <a:cs typeface="Times New Roman" panose="02020603050405020304" pitchFamily="18" charset="0"/>
              </a:rPr>
              <a:t>Badimon</a:t>
            </a:r>
            <a:r>
              <a:rPr lang="en-IN" sz="600" dirty="0">
                <a:latin typeface="Times New Roman" panose="02020603050405020304" pitchFamily="18" charset="0"/>
                <a:cs typeface="Times New Roman" panose="02020603050405020304" pitchFamily="18" charset="0"/>
              </a:rPr>
              <a:t>, L., Hansson, G.K., </a:t>
            </a:r>
            <a:r>
              <a:rPr lang="en-IN" sz="600" dirty="0" err="1">
                <a:latin typeface="Times New Roman" panose="02020603050405020304" pitchFamily="18" charset="0"/>
                <a:cs typeface="Times New Roman" panose="02020603050405020304" pitchFamily="18" charset="0"/>
              </a:rPr>
              <a:t>Deanfield</a:t>
            </a:r>
            <a:r>
              <a:rPr lang="en-IN" sz="600" dirty="0">
                <a:latin typeface="Times New Roman" panose="02020603050405020304" pitchFamily="18" charset="0"/>
                <a:cs typeface="Times New Roman" panose="02020603050405020304" pitchFamily="18" charset="0"/>
              </a:rPr>
              <a:t>, J., Bittencourt, M.S., </a:t>
            </a:r>
            <a:r>
              <a:rPr lang="en-IN" sz="600" dirty="0" err="1">
                <a:latin typeface="Times New Roman" panose="02020603050405020304" pitchFamily="18" charset="0"/>
                <a:cs typeface="Times New Roman" panose="02020603050405020304" pitchFamily="18" charset="0"/>
              </a:rPr>
              <a:t>Tokgözoğlu</a:t>
            </a:r>
            <a:r>
              <a:rPr lang="en-IN" sz="600" dirty="0">
                <a:latin typeface="Times New Roman" panose="02020603050405020304" pitchFamily="18" charset="0"/>
                <a:cs typeface="Times New Roman" panose="02020603050405020304" pitchFamily="18" charset="0"/>
              </a:rPr>
              <a:t>, L. and Lewis, E.F., 2021. </a:t>
            </a:r>
            <a:r>
              <a:rPr lang="en-IN" sz="600" b="1" dirty="0">
                <a:latin typeface="Times New Roman" panose="02020603050405020304" pitchFamily="18" charset="0"/>
                <a:cs typeface="Times New Roman" panose="02020603050405020304" pitchFamily="18" charset="0"/>
              </a:rPr>
              <a:t>Atherosclerosis</a:t>
            </a:r>
            <a:r>
              <a:rPr lang="en-IN" sz="600" dirty="0">
                <a:latin typeface="Times New Roman" panose="02020603050405020304" pitchFamily="18" charset="0"/>
                <a:cs typeface="Times New Roman" panose="02020603050405020304" pitchFamily="18" charset="0"/>
              </a:rPr>
              <a:t>. </a:t>
            </a:r>
            <a:r>
              <a:rPr lang="en-IN" sz="600" i="1" dirty="0">
                <a:latin typeface="Times New Roman" panose="02020603050405020304" pitchFamily="18" charset="0"/>
                <a:cs typeface="Times New Roman" panose="02020603050405020304" pitchFamily="18" charset="0"/>
              </a:rPr>
              <a:t>Nature Reviews Disease Primers</a:t>
            </a:r>
            <a:r>
              <a:rPr lang="en-IN" sz="600" dirty="0">
                <a:latin typeface="Times New Roman" panose="02020603050405020304" pitchFamily="18" charset="0"/>
                <a:cs typeface="Times New Roman" panose="02020603050405020304" pitchFamily="18" charset="0"/>
              </a:rPr>
              <a:t>, 7(1), p.56. Available at: https://www.nature.com/articles/s41572-021-00263-y (Accessed: 10 March 2026).</a:t>
            </a:r>
          </a:p>
          <a:p>
            <a:pPr algn="just">
              <a:lnSpc>
                <a:spcPct val="100000"/>
              </a:lnSpc>
              <a:spcBef>
                <a:spcPts val="0"/>
              </a:spcBef>
            </a:pPr>
            <a:r>
              <a:rPr lang="en-IN" sz="600" dirty="0">
                <a:latin typeface="Times New Roman" panose="02020603050405020304" pitchFamily="18" charset="0"/>
                <a:cs typeface="Times New Roman" panose="02020603050405020304" pitchFamily="18" charset="0"/>
              </a:rPr>
              <a:t>Liu, L., Wang, Z., Ma, L. and Wu, S., 2025. Recent insights into the pathophysiology and implications for surgery in atherosclerosis. </a:t>
            </a:r>
            <a:r>
              <a:rPr lang="en-IN" sz="600" i="1" dirty="0">
                <a:latin typeface="Times New Roman" panose="02020603050405020304" pitchFamily="18" charset="0"/>
                <a:cs typeface="Times New Roman" panose="02020603050405020304" pitchFamily="18" charset="0"/>
              </a:rPr>
              <a:t>Journal of Cardiothoracic Surgery</a:t>
            </a:r>
            <a:r>
              <a:rPr lang="en-IN" sz="600" dirty="0">
                <a:latin typeface="Times New Roman" panose="02020603050405020304" pitchFamily="18" charset="0"/>
                <a:cs typeface="Times New Roman" panose="02020603050405020304" pitchFamily="18" charset="0"/>
              </a:rPr>
              <a:t>, </a:t>
            </a:r>
            <a:r>
              <a:rPr lang="en-IN" sz="600" i="1" dirty="0">
                <a:latin typeface="Times New Roman" panose="02020603050405020304" pitchFamily="18" charset="0"/>
                <a:cs typeface="Times New Roman" panose="02020603050405020304" pitchFamily="18" charset="0"/>
              </a:rPr>
              <a:t>20</a:t>
            </a:r>
            <a:r>
              <a:rPr lang="en-IN" sz="600" dirty="0">
                <a:latin typeface="Times New Roman" panose="02020603050405020304" pitchFamily="18" charset="0"/>
                <a:cs typeface="Times New Roman" panose="02020603050405020304" pitchFamily="18" charset="0"/>
              </a:rPr>
              <a:t>(1), p.410. Available at: </a:t>
            </a:r>
            <a:r>
              <a:rPr lang="en-IN" sz="600" u="sng" dirty="0">
                <a:latin typeface="Times New Roman" panose="02020603050405020304" pitchFamily="18" charset="0"/>
                <a:cs typeface="Times New Roman" panose="02020603050405020304" pitchFamily="18" charset="0"/>
                <a:hlinkClick r:id="rId13"/>
              </a:rPr>
              <a:t>https://pmc.ncbi.nlm.nih.gov/articles/PMC12581573/</a:t>
            </a:r>
            <a:r>
              <a:rPr lang="en-IN" sz="600" dirty="0">
                <a:latin typeface="Times New Roman" panose="02020603050405020304" pitchFamily="18" charset="0"/>
                <a:cs typeface="Times New Roman" panose="02020603050405020304" pitchFamily="18" charset="0"/>
              </a:rPr>
              <a:t> (Accessed: 10 March 2026). </a:t>
            </a:r>
          </a:p>
          <a:p>
            <a:pPr algn="just">
              <a:lnSpc>
                <a:spcPct val="100000"/>
              </a:lnSpc>
              <a:spcBef>
                <a:spcPts val="0"/>
              </a:spcBef>
            </a:pPr>
            <a:r>
              <a:rPr lang="en-IN" sz="600" dirty="0">
                <a:latin typeface="Times New Roman" panose="02020603050405020304" pitchFamily="18" charset="0"/>
                <a:cs typeface="Times New Roman" panose="02020603050405020304" pitchFamily="18" charset="0"/>
              </a:rPr>
              <a:t>Liu, L., Wang, Z., Ma, L. and Wu, S., 2025. Recent insights into the pathophysiology and implications for surgery in atherosclerosis. </a:t>
            </a:r>
            <a:r>
              <a:rPr lang="en-IN" sz="600" i="1" dirty="0">
                <a:latin typeface="Times New Roman" panose="02020603050405020304" pitchFamily="18" charset="0"/>
                <a:cs typeface="Times New Roman" panose="02020603050405020304" pitchFamily="18" charset="0"/>
              </a:rPr>
              <a:t>Journal of Cardiothoracic Surgery</a:t>
            </a:r>
            <a:r>
              <a:rPr lang="en-IN" sz="600" dirty="0">
                <a:latin typeface="Times New Roman" panose="02020603050405020304" pitchFamily="18" charset="0"/>
                <a:cs typeface="Times New Roman" panose="02020603050405020304" pitchFamily="18" charset="0"/>
              </a:rPr>
              <a:t>, </a:t>
            </a:r>
            <a:r>
              <a:rPr lang="en-IN" sz="600" i="1" dirty="0">
                <a:latin typeface="Times New Roman" panose="02020603050405020304" pitchFamily="18" charset="0"/>
                <a:cs typeface="Times New Roman" panose="02020603050405020304" pitchFamily="18" charset="0"/>
              </a:rPr>
              <a:t>20</a:t>
            </a:r>
            <a:r>
              <a:rPr lang="en-IN" sz="600" dirty="0">
                <a:latin typeface="Times New Roman" panose="02020603050405020304" pitchFamily="18" charset="0"/>
                <a:cs typeface="Times New Roman" panose="02020603050405020304" pitchFamily="18" charset="0"/>
              </a:rPr>
              <a:t>(1), p.410. Available at: </a:t>
            </a:r>
            <a:r>
              <a:rPr lang="en-IN" sz="600" u="sng" dirty="0">
                <a:latin typeface="Times New Roman" panose="02020603050405020304" pitchFamily="18" charset="0"/>
                <a:cs typeface="Times New Roman" panose="02020603050405020304" pitchFamily="18" charset="0"/>
                <a:hlinkClick r:id="rId13"/>
              </a:rPr>
              <a:t>https://pmc.ncbi.nlm.nih.gov/articles/PMC12581573/</a:t>
            </a:r>
            <a:r>
              <a:rPr lang="en-IN" sz="600" dirty="0">
                <a:latin typeface="Times New Roman" panose="02020603050405020304" pitchFamily="18" charset="0"/>
                <a:cs typeface="Times New Roman" panose="02020603050405020304" pitchFamily="18" charset="0"/>
              </a:rPr>
              <a:t> (Accessed: 10 March 2026). </a:t>
            </a:r>
          </a:p>
          <a:p>
            <a:pPr algn="just">
              <a:lnSpc>
                <a:spcPct val="100000"/>
              </a:lnSpc>
              <a:spcBef>
                <a:spcPts val="0"/>
              </a:spcBef>
            </a:pPr>
            <a:r>
              <a:rPr lang="en-IN" sz="600" dirty="0">
                <a:latin typeface="Times New Roman" panose="02020603050405020304" pitchFamily="18" charset="0"/>
                <a:cs typeface="Times New Roman" panose="02020603050405020304" pitchFamily="18" charset="0"/>
              </a:rPr>
              <a:t>Mach, F., Baigent, C., Catapano, A.L., Koskinas, K.C., Casula, M., </a:t>
            </a:r>
            <a:r>
              <a:rPr lang="en-IN" sz="600" dirty="0" err="1">
                <a:latin typeface="Times New Roman" panose="02020603050405020304" pitchFamily="18" charset="0"/>
                <a:cs typeface="Times New Roman" panose="02020603050405020304" pitchFamily="18" charset="0"/>
              </a:rPr>
              <a:t>Badimon</a:t>
            </a:r>
            <a:r>
              <a:rPr lang="en-IN" sz="600" dirty="0">
                <a:latin typeface="Times New Roman" panose="02020603050405020304" pitchFamily="18" charset="0"/>
                <a:cs typeface="Times New Roman" panose="02020603050405020304" pitchFamily="18" charset="0"/>
              </a:rPr>
              <a:t>, L., Chapman, M.J., De Backer, G.G., Delgado, V., Ference, B.A. and Graham, I.M., 2020. 2019 ESC/EAS Guidelines for the management of dyslipidaemias: lipid modification to reduce cardiovascular risk: the Task Force for the management of dyslipidaemias of the European Society of Cardiology (ESC) and European Atherosclerosis Society (EAS). </a:t>
            </a:r>
            <a:r>
              <a:rPr lang="en-IN" sz="600" i="1" dirty="0">
                <a:latin typeface="Times New Roman" panose="02020603050405020304" pitchFamily="18" charset="0"/>
                <a:cs typeface="Times New Roman" panose="02020603050405020304" pitchFamily="18" charset="0"/>
              </a:rPr>
              <a:t>European heart journal</a:t>
            </a:r>
            <a:r>
              <a:rPr lang="en-IN" sz="600" dirty="0">
                <a:latin typeface="Times New Roman" panose="02020603050405020304" pitchFamily="18" charset="0"/>
                <a:cs typeface="Times New Roman" panose="02020603050405020304" pitchFamily="18" charset="0"/>
              </a:rPr>
              <a:t>, </a:t>
            </a:r>
            <a:r>
              <a:rPr lang="en-IN" sz="600" i="1" dirty="0">
                <a:latin typeface="Times New Roman" panose="02020603050405020304" pitchFamily="18" charset="0"/>
                <a:cs typeface="Times New Roman" panose="02020603050405020304" pitchFamily="18" charset="0"/>
              </a:rPr>
              <a:t>41</a:t>
            </a:r>
            <a:r>
              <a:rPr lang="en-IN" sz="600" dirty="0">
                <a:latin typeface="Times New Roman" panose="02020603050405020304" pitchFamily="18" charset="0"/>
                <a:cs typeface="Times New Roman" panose="02020603050405020304" pitchFamily="18" charset="0"/>
              </a:rPr>
              <a:t>(1), pp.111-188. Available at: </a:t>
            </a:r>
            <a:r>
              <a:rPr lang="en-IN" sz="600" u="sng" dirty="0">
                <a:latin typeface="Times New Roman" panose="02020603050405020304" pitchFamily="18" charset="0"/>
                <a:cs typeface="Times New Roman" panose="02020603050405020304" pitchFamily="18" charset="0"/>
                <a:hlinkClick r:id="rId14"/>
              </a:rPr>
              <a:t>https://academic.oup.com/eurheartj/article/41/1/111/5556353</a:t>
            </a:r>
            <a:r>
              <a:rPr lang="en-IN" sz="600" dirty="0">
                <a:latin typeface="Times New Roman" panose="02020603050405020304" pitchFamily="18" charset="0"/>
                <a:cs typeface="Times New Roman" panose="02020603050405020304" pitchFamily="18" charset="0"/>
              </a:rPr>
              <a:t> (Accessed: 10 March 2026).</a:t>
            </a:r>
          </a:p>
          <a:p>
            <a:pPr algn="just">
              <a:lnSpc>
                <a:spcPct val="100000"/>
              </a:lnSpc>
              <a:spcBef>
                <a:spcPts val="0"/>
              </a:spcBef>
            </a:pPr>
            <a:r>
              <a:rPr lang="en-IN" sz="600" dirty="0">
                <a:latin typeface="Times New Roman" panose="02020603050405020304" pitchFamily="18" charset="0"/>
                <a:cs typeface="Times New Roman" panose="02020603050405020304" pitchFamily="18" charset="0"/>
              </a:rPr>
              <a:t>Martin, S.S., Aday, A.W., </a:t>
            </a:r>
            <a:r>
              <a:rPr lang="en-IN" sz="600" dirty="0" err="1">
                <a:latin typeface="Times New Roman" panose="02020603050405020304" pitchFamily="18" charset="0"/>
                <a:cs typeface="Times New Roman" panose="02020603050405020304" pitchFamily="18" charset="0"/>
              </a:rPr>
              <a:t>Almarzooq</a:t>
            </a:r>
            <a:r>
              <a:rPr lang="en-IN" sz="600" dirty="0">
                <a:latin typeface="Times New Roman" panose="02020603050405020304" pitchFamily="18" charset="0"/>
                <a:cs typeface="Times New Roman" panose="02020603050405020304" pitchFamily="18" charset="0"/>
              </a:rPr>
              <a:t>, Z.I., Anderson, C.A., Arora, P., Avery, C.L., Baker-Smith, C.M., Barone Gibbs, B., Beaton, A.Z., Boehme, A.K. and Commodore-Mensah, Y., 2024. 2024 heart disease and stroke statistics: a report of US and global data from the American Heart Association. </a:t>
            </a:r>
            <a:r>
              <a:rPr lang="en-IN" sz="600" i="1" dirty="0">
                <a:latin typeface="Times New Roman" panose="02020603050405020304" pitchFamily="18" charset="0"/>
                <a:cs typeface="Times New Roman" panose="02020603050405020304" pitchFamily="18" charset="0"/>
              </a:rPr>
              <a:t>Circulation</a:t>
            </a:r>
            <a:r>
              <a:rPr lang="en-IN" sz="600" dirty="0">
                <a:latin typeface="Times New Roman" panose="02020603050405020304" pitchFamily="18" charset="0"/>
                <a:cs typeface="Times New Roman" panose="02020603050405020304" pitchFamily="18" charset="0"/>
              </a:rPr>
              <a:t>, </a:t>
            </a:r>
            <a:r>
              <a:rPr lang="en-IN" sz="600" i="1" dirty="0">
                <a:latin typeface="Times New Roman" panose="02020603050405020304" pitchFamily="18" charset="0"/>
                <a:cs typeface="Times New Roman" panose="02020603050405020304" pitchFamily="18" charset="0"/>
              </a:rPr>
              <a:t>149</a:t>
            </a:r>
            <a:r>
              <a:rPr lang="en-IN" sz="600" dirty="0">
                <a:latin typeface="Times New Roman" panose="02020603050405020304" pitchFamily="18" charset="0"/>
                <a:cs typeface="Times New Roman" panose="02020603050405020304" pitchFamily="18" charset="0"/>
              </a:rPr>
              <a:t>(8), pp.e347-e913. Available at: </a:t>
            </a:r>
            <a:r>
              <a:rPr lang="en-IN" sz="600" u="sng" dirty="0">
                <a:latin typeface="Times New Roman" panose="02020603050405020304" pitchFamily="18" charset="0"/>
                <a:cs typeface="Times New Roman" panose="02020603050405020304" pitchFamily="18" charset="0"/>
                <a:hlinkClick r:id="rId15"/>
              </a:rPr>
              <a:t>https://www.ahajournals.org/doi/10.1161/CIR.0000000000001209</a:t>
            </a:r>
            <a:r>
              <a:rPr lang="en-IN" sz="600" dirty="0">
                <a:latin typeface="Times New Roman" panose="02020603050405020304" pitchFamily="18" charset="0"/>
                <a:cs typeface="Times New Roman" panose="02020603050405020304" pitchFamily="18" charset="0"/>
              </a:rPr>
              <a:t> (Accessed: 10 March 2026). </a:t>
            </a:r>
          </a:p>
          <a:p>
            <a:pPr algn="just">
              <a:lnSpc>
                <a:spcPct val="100000"/>
              </a:lnSpc>
              <a:spcBef>
                <a:spcPts val="0"/>
              </a:spcBef>
            </a:pPr>
            <a:r>
              <a:rPr lang="en-IN" sz="600" dirty="0">
                <a:latin typeface="Times New Roman" panose="02020603050405020304" pitchFamily="18" charset="0"/>
                <a:cs typeface="Times New Roman" panose="02020603050405020304" pitchFamily="18" charset="0"/>
              </a:rPr>
              <a:t>Miao, X., Wu, L., Wang, K., Wang, Y. and Zhang, L., 2025. Risk factors for coronary atherosclerotic heart disease in postmenopausal women: a meta-analysis. </a:t>
            </a:r>
            <a:r>
              <a:rPr lang="en-IN" sz="600" i="1" dirty="0">
                <a:latin typeface="Times New Roman" panose="02020603050405020304" pitchFamily="18" charset="0"/>
                <a:cs typeface="Times New Roman" panose="02020603050405020304" pitchFamily="18" charset="0"/>
              </a:rPr>
              <a:t>Frontiers in cardiovascular medicine</a:t>
            </a:r>
            <a:r>
              <a:rPr lang="en-IN" sz="600" dirty="0">
                <a:latin typeface="Times New Roman" panose="02020603050405020304" pitchFamily="18" charset="0"/>
                <a:cs typeface="Times New Roman" panose="02020603050405020304" pitchFamily="18" charset="0"/>
              </a:rPr>
              <a:t>, </a:t>
            </a:r>
            <a:r>
              <a:rPr lang="en-IN" sz="600" i="1" dirty="0">
                <a:latin typeface="Times New Roman" panose="02020603050405020304" pitchFamily="18" charset="0"/>
                <a:cs typeface="Times New Roman" panose="02020603050405020304" pitchFamily="18" charset="0"/>
              </a:rPr>
              <a:t>11</a:t>
            </a:r>
            <a:r>
              <a:rPr lang="en-IN" sz="600" dirty="0">
                <a:latin typeface="Times New Roman" panose="02020603050405020304" pitchFamily="18" charset="0"/>
                <a:cs typeface="Times New Roman" panose="02020603050405020304" pitchFamily="18" charset="0"/>
              </a:rPr>
              <a:t>, p.1434149. Available at: </a:t>
            </a:r>
            <a:r>
              <a:rPr lang="en-IN" sz="600" u="sng" dirty="0">
                <a:latin typeface="Times New Roman" panose="02020603050405020304" pitchFamily="18" charset="0"/>
                <a:cs typeface="Times New Roman" panose="02020603050405020304" pitchFamily="18" charset="0"/>
                <a:hlinkClick r:id="rId16"/>
              </a:rPr>
              <a:t>https://www.frontiersin.org/journals/cardiovascular-medicine/articles/10.3389/fcvm.2024.1434149/full</a:t>
            </a:r>
            <a:r>
              <a:rPr lang="en-IN" sz="600" dirty="0">
                <a:latin typeface="Times New Roman" panose="02020603050405020304" pitchFamily="18" charset="0"/>
                <a:cs typeface="Times New Roman" panose="02020603050405020304" pitchFamily="18" charset="0"/>
              </a:rPr>
              <a:t> (Accessed: 10 March 2026). </a:t>
            </a:r>
          </a:p>
          <a:p>
            <a:pPr algn="just">
              <a:lnSpc>
                <a:spcPct val="100000"/>
              </a:lnSpc>
              <a:spcBef>
                <a:spcPts val="0"/>
              </a:spcBef>
            </a:pPr>
            <a:r>
              <a:rPr lang="en-IN" sz="600" dirty="0" err="1">
                <a:latin typeface="Times New Roman" panose="02020603050405020304" pitchFamily="18" charset="0"/>
                <a:cs typeface="Times New Roman" panose="02020603050405020304" pitchFamily="18" charset="0"/>
              </a:rPr>
              <a:t>Noverike</a:t>
            </a:r>
            <a:r>
              <a:rPr lang="en-IN" sz="600" dirty="0">
                <a:latin typeface="Times New Roman" panose="02020603050405020304" pitchFamily="18" charset="0"/>
                <a:cs typeface="Times New Roman" panose="02020603050405020304" pitchFamily="18" charset="0"/>
              </a:rPr>
              <a:t>, N., Rahimah, A.F. and Rohman, M.S., 2024. The Complexity of Premature Coronary Artery Disease. </a:t>
            </a:r>
            <a:r>
              <a:rPr lang="en-IN" sz="600" i="1" dirty="0">
                <a:latin typeface="Times New Roman" panose="02020603050405020304" pitchFamily="18" charset="0"/>
                <a:cs typeface="Times New Roman" panose="02020603050405020304" pitchFamily="18" charset="0"/>
              </a:rPr>
              <a:t>Heart Science Journal</a:t>
            </a:r>
            <a:r>
              <a:rPr lang="en-IN" sz="600" dirty="0">
                <a:latin typeface="Times New Roman" panose="02020603050405020304" pitchFamily="18" charset="0"/>
                <a:cs typeface="Times New Roman" panose="02020603050405020304" pitchFamily="18" charset="0"/>
              </a:rPr>
              <a:t>, </a:t>
            </a:r>
            <a:r>
              <a:rPr lang="en-IN" sz="600" i="1" dirty="0">
                <a:latin typeface="Times New Roman" panose="02020603050405020304" pitchFamily="18" charset="0"/>
                <a:cs typeface="Times New Roman" panose="02020603050405020304" pitchFamily="18" charset="0"/>
              </a:rPr>
              <a:t>5</a:t>
            </a:r>
            <a:r>
              <a:rPr lang="en-IN" sz="600" dirty="0">
                <a:latin typeface="Times New Roman" panose="02020603050405020304" pitchFamily="18" charset="0"/>
                <a:cs typeface="Times New Roman" panose="02020603050405020304" pitchFamily="18" charset="0"/>
              </a:rPr>
              <a:t>(3), pp.4-9. Available at: </a:t>
            </a:r>
            <a:r>
              <a:rPr lang="en-IN" sz="600" u="sng" dirty="0">
                <a:latin typeface="Times New Roman" panose="02020603050405020304" pitchFamily="18" charset="0"/>
                <a:cs typeface="Times New Roman" panose="02020603050405020304" pitchFamily="18" charset="0"/>
                <a:hlinkClick r:id="rId17"/>
              </a:rPr>
              <a:t>https://heartscience.ub.ac.id/index.php/heartscience/article/view/15807</a:t>
            </a:r>
            <a:r>
              <a:rPr lang="en-IN" sz="600" dirty="0">
                <a:latin typeface="Times New Roman" panose="02020603050405020304" pitchFamily="18" charset="0"/>
                <a:cs typeface="Times New Roman" panose="02020603050405020304" pitchFamily="18" charset="0"/>
              </a:rPr>
              <a:t> (Accessed: 10 March 2026). </a:t>
            </a:r>
          </a:p>
          <a:p>
            <a:pPr algn="just">
              <a:lnSpc>
                <a:spcPct val="100000"/>
              </a:lnSpc>
              <a:spcBef>
                <a:spcPts val="0"/>
              </a:spcBef>
            </a:pPr>
            <a:r>
              <a:rPr lang="en-IN" sz="600" dirty="0">
                <a:latin typeface="Times New Roman" panose="02020603050405020304" pitchFamily="18" charset="0"/>
                <a:cs typeface="Times New Roman" panose="02020603050405020304" pitchFamily="18" charset="0"/>
              </a:rPr>
              <a:t>Roth, G.A., Mensah, G.A., Johnson, C.O., Addolorato, G., Ammirati, E., Baddour, L.M., </a:t>
            </a:r>
            <a:r>
              <a:rPr lang="en-IN" sz="600" dirty="0" err="1">
                <a:latin typeface="Times New Roman" panose="02020603050405020304" pitchFamily="18" charset="0"/>
                <a:cs typeface="Times New Roman" panose="02020603050405020304" pitchFamily="18" charset="0"/>
              </a:rPr>
              <a:t>Barengo</a:t>
            </a:r>
            <a:r>
              <a:rPr lang="en-IN" sz="600" dirty="0">
                <a:latin typeface="Times New Roman" panose="02020603050405020304" pitchFamily="18" charset="0"/>
                <a:cs typeface="Times New Roman" panose="02020603050405020304" pitchFamily="18" charset="0"/>
              </a:rPr>
              <a:t>, N.C., Beaton, A.Z., Benjamin, E.J., Benziger, C.P. and Bonny, A., 2020. Global burden of cardiovascular diseases and risk factors, 1990–2019: update from the GBD 2019 study. </a:t>
            </a:r>
            <a:r>
              <a:rPr lang="en-IN" sz="600" i="1" dirty="0">
                <a:latin typeface="Times New Roman" panose="02020603050405020304" pitchFamily="18" charset="0"/>
                <a:cs typeface="Times New Roman" panose="02020603050405020304" pitchFamily="18" charset="0"/>
              </a:rPr>
              <a:t>Journal of the American college of cardiology</a:t>
            </a:r>
            <a:r>
              <a:rPr lang="en-IN" sz="600" dirty="0">
                <a:latin typeface="Times New Roman" panose="02020603050405020304" pitchFamily="18" charset="0"/>
                <a:cs typeface="Times New Roman" panose="02020603050405020304" pitchFamily="18" charset="0"/>
              </a:rPr>
              <a:t>, </a:t>
            </a:r>
            <a:r>
              <a:rPr lang="en-IN" sz="600" i="1" dirty="0">
                <a:latin typeface="Times New Roman" panose="02020603050405020304" pitchFamily="18" charset="0"/>
                <a:cs typeface="Times New Roman" panose="02020603050405020304" pitchFamily="18" charset="0"/>
              </a:rPr>
              <a:t>76</a:t>
            </a:r>
            <a:r>
              <a:rPr lang="en-IN" sz="600" dirty="0">
                <a:latin typeface="Times New Roman" panose="02020603050405020304" pitchFamily="18" charset="0"/>
                <a:cs typeface="Times New Roman" panose="02020603050405020304" pitchFamily="18" charset="0"/>
              </a:rPr>
              <a:t>(25), pp.2982-3021.  Available at: </a:t>
            </a:r>
            <a:r>
              <a:rPr lang="en-IN" sz="600" u="sng" dirty="0">
                <a:latin typeface="Times New Roman" panose="02020603050405020304" pitchFamily="18" charset="0"/>
                <a:cs typeface="Times New Roman" panose="02020603050405020304" pitchFamily="18" charset="0"/>
                <a:hlinkClick r:id="rId18"/>
              </a:rPr>
              <a:t>https://www.jacc.org/doi/full/10.1016/j.jacc.2020.11.010</a:t>
            </a:r>
            <a:r>
              <a:rPr lang="en-IN" sz="600" dirty="0">
                <a:latin typeface="Times New Roman" panose="02020603050405020304" pitchFamily="18" charset="0"/>
                <a:cs typeface="Times New Roman" panose="02020603050405020304" pitchFamily="18" charset="0"/>
              </a:rPr>
              <a:t>  (Accessed: 10 March 2026).</a:t>
            </a:r>
          </a:p>
          <a:p>
            <a:pPr algn="just">
              <a:lnSpc>
                <a:spcPct val="100000"/>
              </a:lnSpc>
              <a:spcBef>
                <a:spcPts val="0"/>
              </a:spcBef>
            </a:pPr>
            <a:r>
              <a:rPr lang="en-IN" sz="600" dirty="0">
                <a:latin typeface="Times New Roman" panose="02020603050405020304" pitchFamily="18" charset="0"/>
                <a:cs typeface="Times New Roman" panose="02020603050405020304" pitchFamily="18" charset="0"/>
              </a:rPr>
              <a:t>Russo, M., </a:t>
            </a:r>
            <a:r>
              <a:rPr lang="en-IN" sz="600" dirty="0" err="1">
                <a:latin typeface="Times New Roman" panose="02020603050405020304" pitchFamily="18" charset="0"/>
                <a:cs typeface="Times New Roman" panose="02020603050405020304" pitchFamily="18" charset="0"/>
              </a:rPr>
              <a:t>Gurgoglione</a:t>
            </a:r>
            <a:r>
              <a:rPr lang="en-IN" sz="600" dirty="0">
                <a:latin typeface="Times New Roman" panose="02020603050405020304" pitchFamily="18" charset="0"/>
                <a:cs typeface="Times New Roman" panose="02020603050405020304" pitchFamily="18" charset="0"/>
              </a:rPr>
              <a:t>, F.L., Russo, A., Rinaldi, R., </a:t>
            </a:r>
            <a:r>
              <a:rPr lang="en-IN" sz="600" dirty="0" err="1">
                <a:latin typeface="Times New Roman" panose="02020603050405020304" pitchFamily="18" charset="0"/>
                <a:cs typeface="Times New Roman" panose="02020603050405020304" pitchFamily="18" charset="0"/>
              </a:rPr>
              <a:t>Torlai</a:t>
            </a:r>
            <a:r>
              <a:rPr lang="en-IN" sz="600" dirty="0">
                <a:latin typeface="Times New Roman" panose="02020603050405020304" pitchFamily="18" charset="0"/>
                <a:cs typeface="Times New Roman" panose="02020603050405020304" pitchFamily="18" charset="0"/>
              </a:rPr>
              <a:t> Triglia, L., Foschi, M., Vigna, C., </a:t>
            </a:r>
            <a:r>
              <a:rPr lang="en-IN" sz="600" dirty="0" err="1">
                <a:latin typeface="Times New Roman" panose="02020603050405020304" pitchFamily="18" charset="0"/>
                <a:cs typeface="Times New Roman" panose="02020603050405020304" pitchFamily="18" charset="0"/>
              </a:rPr>
              <a:t>Vergallo</a:t>
            </a:r>
            <a:r>
              <a:rPr lang="en-IN" sz="600" dirty="0">
                <a:latin typeface="Times New Roman" panose="02020603050405020304" pitchFamily="18" charset="0"/>
                <a:cs typeface="Times New Roman" panose="02020603050405020304" pitchFamily="18" charset="0"/>
              </a:rPr>
              <a:t>, R., Montone, R.A., Benedetto, U., Niccoli, G. and </a:t>
            </a:r>
            <a:r>
              <a:rPr lang="en-IN" sz="600" dirty="0" err="1">
                <a:latin typeface="Times New Roman" panose="02020603050405020304" pitchFamily="18" charset="0"/>
                <a:cs typeface="Times New Roman" panose="02020603050405020304" pitchFamily="18" charset="0"/>
              </a:rPr>
              <a:t>Zimarino</a:t>
            </a:r>
            <a:r>
              <a:rPr lang="en-IN" sz="600" dirty="0">
                <a:latin typeface="Times New Roman" panose="02020603050405020304" pitchFamily="18" charset="0"/>
                <a:cs typeface="Times New Roman" panose="02020603050405020304" pitchFamily="18" charset="0"/>
              </a:rPr>
              <a:t>, M., 2025. Coronary artery disease and atherosclerosis in other vascular districts: Epidemiology, risk factors and atherosclerotic plaque features. </a:t>
            </a:r>
            <a:r>
              <a:rPr lang="en-IN" sz="600" i="1" dirty="0">
                <a:latin typeface="Times New Roman" panose="02020603050405020304" pitchFamily="18" charset="0"/>
                <a:cs typeface="Times New Roman" panose="02020603050405020304" pitchFamily="18" charset="0"/>
              </a:rPr>
              <a:t>Life</a:t>
            </a:r>
            <a:r>
              <a:rPr lang="en-IN" sz="600" dirty="0">
                <a:latin typeface="Times New Roman" panose="02020603050405020304" pitchFamily="18" charset="0"/>
                <a:cs typeface="Times New Roman" panose="02020603050405020304" pitchFamily="18" charset="0"/>
              </a:rPr>
              <a:t>, 15(8), p.1226. Available at: </a:t>
            </a:r>
            <a:r>
              <a:rPr lang="en-IN" sz="600" u="sng" dirty="0">
                <a:latin typeface="Times New Roman" panose="02020603050405020304" pitchFamily="18" charset="0"/>
                <a:cs typeface="Times New Roman" panose="02020603050405020304" pitchFamily="18" charset="0"/>
                <a:hlinkClick r:id="rId19"/>
              </a:rPr>
              <a:t>https://www.mdpi.com/2075-1729/15/8/1226</a:t>
            </a:r>
            <a:r>
              <a:rPr lang="en-IN" sz="600" dirty="0">
                <a:latin typeface="Times New Roman" panose="02020603050405020304" pitchFamily="18" charset="0"/>
                <a:cs typeface="Times New Roman" panose="02020603050405020304" pitchFamily="18" charset="0"/>
              </a:rPr>
              <a:t> (Accessed: 10 March 2026). </a:t>
            </a:r>
          </a:p>
          <a:p>
            <a:pPr algn="just">
              <a:lnSpc>
                <a:spcPct val="100000"/>
              </a:lnSpc>
              <a:spcBef>
                <a:spcPts val="0"/>
              </a:spcBef>
            </a:pPr>
            <a:r>
              <a:rPr lang="en-IN" sz="600" dirty="0" err="1">
                <a:latin typeface="Times New Roman" panose="02020603050405020304" pitchFamily="18" charset="0"/>
                <a:cs typeface="Times New Roman" panose="02020603050405020304" pitchFamily="18" charset="0"/>
              </a:rPr>
              <a:t>Sarebanhassanabadi</a:t>
            </a:r>
            <a:r>
              <a:rPr lang="en-IN" sz="600" dirty="0">
                <a:latin typeface="Times New Roman" panose="02020603050405020304" pitchFamily="18" charset="0"/>
                <a:cs typeface="Times New Roman" panose="02020603050405020304" pitchFamily="18" charset="0"/>
              </a:rPr>
              <a:t>, M., </a:t>
            </a:r>
            <a:r>
              <a:rPr lang="en-IN" sz="600" dirty="0" err="1">
                <a:latin typeface="Times New Roman" panose="02020603050405020304" pitchFamily="18" charset="0"/>
                <a:cs typeface="Times New Roman" panose="02020603050405020304" pitchFamily="18" charset="0"/>
              </a:rPr>
              <a:t>Mirjalili</a:t>
            </a:r>
            <a:r>
              <a:rPr lang="en-IN" sz="600" dirty="0">
                <a:latin typeface="Times New Roman" panose="02020603050405020304" pitchFamily="18" charset="0"/>
                <a:cs typeface="Times New Roman" panose="02020603050405020304" pitchFamily="18" charset="0"/>
              </a:rPr>
              <a:t>, S.R., Marques-Vidal, P., Kraemer, A. and </a:t>
            </a:r>
            <a:r>
              <a:rPr lang="en-IN" sz="600" dirty="0" err="1">
                <a:latin typeface="Times New Roman" panose="02020603050405020304" pitchFamily="18" charset="0"/>
                <a:cs typeface="Times New Roman" panose="02020603050405020304" pitchFamily="18" charset="0"/>
              </a:rPr>
              <a:t>Namayandeh</a:t>
            </a:r>
            <a:r>
              <a:rPr lang="en-IN" sz="600" dirty="0">
                <a:latin typeface="Times New Roman" panose="02020603050405020304" pitchFamily="18" charset="0"/>
                <a:cs typeface="Times New Roman" panose="02020603050405020304" pitchFamily="18" charset="0"/>
              </a:rPr>
              <a:t>, S.M., 2024. Coronary artery disease incidence, risk factors, awareness, and medication utilization in a 10-year cohort study. </a:t>
            </a:r>
            <a:r>
              <a:rPr lang="en-IN" sz="600" i="1" dirty="0">
                <a:latin typeface="Times New Roman" panose="02020603050405020304" pitchFamily="18" charset="0"/>
                <a:cs typeface="Times New Roman" panose="02020603050405020304" pitchFamily="18" charset="0"/>
              </a:rPr>
              <a:t>BMC cardiovascular disorders</a:t>
            </a:r>
            <a:r>
              <a:rPr lang="en-IN" sz="600" dirty="0">
                <a:latin typeface="Times New Roman" panose="02020603050405020304" pitchFamily="18" charset="0"/>
                <a:cs typeface="Times New Roman" panose="02020603050405020304" pitchFamily="18" charset="0"/>
              </a:rPr>
              <a:t>, </a:t>
            </a:r>
            <a:r>
              <a:rPr lang="en-IN" sz="600" i="1" dirty="0">
                <a:latin typeface="Times New Roman" panose="02020603050405020304" pitchFamily="18" charset="0"/>
                <a:cs typeface="Times New Roman" panose="02020603050405020304" pitchFamily="18" charset="0"/>
              </a:rPr>
              <a:t>24</a:t>
            </a:r>
            <a:r>
              <a:rPr lang="en-IN" sz="600" dirty="0">
                <a:latin typeface="Times New Roman" panose="02020603050405020304" pitchFamily="18" charset="0"/>
                <a:cs typeface="Times New Roman" panose="02020603050405020304" pitchFamily="18" charset="0"/>
              </a:rPr>
              <a:t>(1), p.101. Available at: </a:t>
            </a:r>
            <a:r>
              <a:rPr lang="en-IN" sz="600" u="sng" dirty="0">
                <a:latin typeface="Times New Roman" panose="02020603050405020304" pitchFamily="18" charset="0"/>
                <a:cs typeface="Times New Roman" panose="02020603050405020304" pitchFamily="18" charset="0"/>
                <a:hlinkClick r:id="rId20"/>
              </a:rPr>
              <a:t>https://pmc.ncbi.nlm.nih.gov/articles/PMC10863377/</a:t>
            </a:r>
            <a:r>
              <a:rPr lang="en-IN" sz="600" dirty="0">
                <a:latin typeface="Times New Roman" panose="02020603050405020304" pitchFamily="18" charset="0"/>
                <a:cs typeface="Times New Roman" panose="02020603050405020304" pitchFamily="18" charset="0"/>
              </a:rPr>
              <a:t> (Accessed: 10 March 2026). </a:t>
            </a:r>
          </a:p>
          <a:p>
            <a:pPr algn="just">
              <a:lnSpc>
                <a:spcPct val="100000"/>
              </a:lnSpc>
              <a:spcBef>
                <a:spcPts val="0"/>
              </a:spcBef>
            </a:pPr>
            <a:r>
              <a:rPr lang="en-IN" sz="600" dirty="0">
                <a:latin typeface="Times New Roman" panose="02020603050405020304" pitchFamily="18" charset="0"/>
                <a:cs typeface="Times New Roman" panose="02020603050405020304" pitchFamily="18" charset="0"/>
              </a:rPr>
              <a:t>Timmis, A., Townsend, N., Gale, C.P., Torbica, A., </a:t>
            </a:r>
            <a:r>
              <a:rPr lang="en-IN" sz="600" dirty="0" err="1">
                <a:latin typeface="Times New Roman" panose="02020603050405020304" pitchFamily="18" charset="0"/>
                <a:cs typeface="Times New Roman" panose="02020603050405020304" pitchFamily="18" charset="0"/>
              </a:rPr>
              <a:t>Lettino</a:t>
            </a:r>
            <a:r>
              <a:rPr lang="en-IN" sz="600" dirty="0">
                <a:latin typeface="Times New Roman" panose="02020603050405020304" pitchFamily="18" charset="0"/>
                <a:cs typeface="Times New Roman" panose="02020603050405020304" pitchFamily="18" charset="0"/>
              </a:rPr>
              <a:t>, M., Petersen, S.E., </a:t>
            </a:r>
            <a:r>
              <a:rPr lang="en-IN" sz="600" dirty="0" err="1">
                <a:latin typeface="Times New Roman" panose="02020603050405020304" pitchFamily="18" charset="0"/>
                <a:cs typeface="Times New Roman" panose="02020603050405020304" pitchFamily="18" charset="0"/>
              </a:rPr>
              <a:t>Mossialos</a:t>
            </a:r>
            <a:r>
              <a:rPr lang="en-IN" sz="600" dirty="0">
                <a:latin typeface="Times New Roman" panose="02020603050405020304" pitchFamily="18" charset="0"/>
                <a:cs typeface="Times New Roman" panose="02020603050405020304" pitchFamily="18" charset="0"/>
              </a:rPr>
              <a:t>, E.A., Maggioni, A.P., </a:t>
            </a:r>
            <a:r>
              <a:rPr lang="en-IN" sz="600" dirty="0" err="1">
                <a:latin typeface="Times New Roman" panose="02020603050405020304" pitchFamily="18" charset="0"/>
                <a:cs typeface="Times New Roman" panose="02020603050405020304" pitchFamily="18" charset="0"/>
              </a:rPr>
              <a:t>Kazakiewicz</a:t>
            </a:r>
            <a:r>
              <a:rPr lang="en-IN" sz="600" dirty="0">
                <a:latin typeface="Times New Roman" panose="02020603050405020304" pitchFamily="18" charset="0"/>
                <a:cs typeface="Times New Roman" panose="02020603050405020304" pitchFamily="18" charset="0"/>
              </a:rPr>
              <a:t>, D., May, H.T. and De Smedt, D., 2020. European Society of Cardiology: cardiovascular disease statistics 2019. </a:t>
            </a:r>
            <a:r>
              <a:rPr lang="en-IN" sz="600" i="1" dirty="0">
                <a:latin typeface="Times New Roman" panose="02020603050405020304" pitchFamily="18" charset="0"/>
                <a:cs typeface="Times New Roman" panose="02020603050405020304" pitchFamily="18" charset="0"/>
              </a:rPr>
              <a:t>European heart journal</a:t>
            </a:r>
            <a:r>
              <a:rPr lang="en-IN" sz="600" dirty="0">
                <a:latin typeface="Times New Roman" panose="02020603050405020304" pitchFamily="18" charset="0"/>
                <a:cs typeface="Times New Roman" panose="02020603050405020304" pitchFamily="18" charset="0"/>
              </a:rPr>
              <a:t>, </a:t>
            </a:r>
            <a:r>
              <a:rPr lang="en-IN" sz="600" i="1" dirty="0">
                <a:latin typeface="Times New Roman" panose="02020603050405020304" pitchFamily="18" charset="0"/>
                <a:cs typeface="Times New Roman" panose="02020603050405020304" pitchFamily="18" charset="0"/>
              </a:rPr>
              <a:t>41</a:t>
            </a:r>
            <a:r>
              <a:rPr lang="en-IN" sz="600" dirty="0">
                <a:latin typeface="Times New Roman" panose="02020603050405020304" pitchFamily="18" charset="0"/>
                <a:cs typeface="Times New Roman" panose="02020603050405020304" pitchFamily="18" charset="0"/>
              </a:rPr>
              <a:t>(1), pp.12-85. Available at: </a:t>
            </a:r>
            <a:r>
              <a:rPr lang="en-IN" sz="600" u="sng" dirty="0">
                <a:latin typeface="Times New Roman" panose="02020603050405020304" pitchFamily="18" charset="0"/>
                <a:cs typeface="Times New Roman" panose="02020603050405020304" pitchFamily="18" charset="0"/>
                <a:hlinkClick r:id="rId21"/>
              </a:rPr>
              <a:t>https://ibn.idsi.md/sites/default/files/imag_file/eurheartj_41_1_12.pdf</a:t>
            </a:r>
            <a:r>
              <a:rPr lang="en-IN" sz="600" dirty="0">
                <a:latin typeface="Times New Roman" panose="02020603050405020304" pitchFamily="18" charset="0"/>
                <a:cs typeface="Times New Roman" panose="02020603050405020304" pitchFamily="18" charset="0"/>
              </a:rPr>
              <a:t> (Accessed: 10 March 2026).</a:t>
            </a:r>
          </a:p>
          <a:p>
            <a:pPr algn="just">
              <a:lnSpc>
                <a:spcPct val="100000"/>
              </a:lnSpc>
              <a:spcBef>
                <a:spcPts val="0"/>
              </a:spcBef>
            </a:pPr>
            <a:r>
              <a:rPr lang="en-IN" sz="600" dirty="0" err="1">
                <a:latin typeface="Times New Roman" panose="02020603050405020304" pitchFamily="18" charset="0"/>
                <a:cs typeface="Times New Roman" panose="02020603050405020304" pitchFamily="18" charset="0"/>
              </a:rPr>
              <a:t>Turaman</a:t>
            </a:r>
            <a:r>
              <a:rPr lang="en-IN" sz="600" dirty="0">
                <a:latin typeface="Times New Roman" panose="02020603050405020304" pitchFamily="18" charset="0"/>
                <a:cs typeface="Times New Roman" panose="02020603050405020304" pitchFamily="18" charset="0"/>
              </a:rPr>
              <a:t>, C., 2022. Classification of the risk factors of coronary heart disease and their evolutionary origins. </a:t>
            </a:r>
            <a:r>
              <a:rPr lang="en-IN" sz="600" i="1" dirty="0">
                <a:latin typeface="Times New Roman" panose="02020603050405020304" pitchFamily="18" charset="0"/>
                <a:cs typeface="Times New Roman" panose="02020603050405020304" pitchFamily="18" charset="0"/>
              </a:rPr>
              <a:t>Health Sciences Review</a:t>
            </a:r>
            <a:r>
              <a:rPr lang="en-IN" sz="600" dirty="0">
                <a:latin typeface="Times New Roman" panose="02020603050405020304" pitchFamily="18" charset="0"/>
                <a:cs typeface="Times New Roman" panose="02020603050405020304" pitchFamily="18" charset="0"/>
              </a:rPr>
              <a:t>, </a:t>
            </a:r>
            <a:r>
              <a:rPr lang="en-IN" sz="600" i="1" dirty="0">
                <a:latin typeface="Times New Roman" panose="02020603050405020304" pitchFamily="18" charset="0"/>
                <a:cs typeface="Times New Roman" panose="02020603050405020304" pitchFamily="18" charset="0"/>
              </a:rPr>
              <a:t>3</a:t>
            </a:r>
            <a:r>
              <a:rPr lang="en-IN" sz="600" dirty="0">
                <a:latin typeface="Times New Roman" panose="02020603050405020304" pitchFamily="18" charset="0"/>
                <a:cs typeface="Times New Roman" panose="02020603050405020304" pitchFamily="18" charset="0"/>
              </a:rPr>
              <a:t>, p.100027. Available at: </a:t>
            </a:r>
            <a:r>
              <a:rPr lang="en-IN" sz="600" u="sng" dirty="0">
                <a:latin typeface="Times New Roman" panose="02020603050405020304" pitchFamily="18" charset="0"/>
                <a:cs typeface="Times New Roman" panose="02020603050405020304" pitchFamily="18" charset="0"/>
                <a:hlinkClick r:id="rId22"/>
              </a:rPr>
              <a:t>https://www.sciencedirect.com/science/article/pii/S2772632022000162</a:t>
            </a:r>
            <a:r>
              <a:rPr lang="en-IN" sz="600" dirty="0">
                <a:latin typeface="Times New Roman" panose="02020603050405020304" pitchFamily="18" charset="0"/>
                <a:cs typeface="Times New Roman" panose="02020603050405020304" pitchFamily="18" charset="0"/>
              </a:rPr>
              <a:t> (Accessed: 10 March 2026). </a:t>
            </a:r>
          </a:p>
          <a:p>
            <a:pPr algn="just">
              <a:lnSpc>
                <a:spcPct val="100000"/>
              </a:lnSpc>
              <a:spcBef>
                <a:spcPts val="0"/>
              </a:spcBef>
            </a:pPr>
            <a:r>
              <a:rPr lang="en-IN" sz="600" dirty="0">
                <a:latin typeface="Times New Roman" panose="02020603050405020304" pitchFamily="18" charset="0"/>
                <a:cs typeface="Times New Roman" panose="02020603050405020304" pitchFamily="18" charset="0"/>
              </a:rPr>
              <a:t>Virani, S.S., Alonso, A., Aparicio, H.J., Benjamin, E.J., Bittencourt, M.S., Callaway, C.W., Carson, A.P., Chamberlain, A.M., Cheng, S., Delling, F.N. and Elkind, M.S., 2021. Heart disease and stroke statistics-2021 update: a report from the American Heart Association. Available at: </a:t>
            </a:r>
            <a:r>
              <a:rPr lang="en-IN" sz="600" u="sng" dirty="0">
                <a:latin typeface="Times New Roman" panose="02020603050405020304" pitchFamily="18" charset="0"/>
                <a:cs typeface="Times New Roman" panose="02020603050405020304" pitchFamily="18" charset="0"/>
                <a:hlinkClick r:id="rId23"/>
              </a:rPr>
              <a:t>https://www.ahajournals.org/doi/10.1161/CIR.0000000000000950</a:t>
            </a:r>
            <a:r>
              <a:rPr lang="en-IN" sz="600" dirty="0">
                <a:latin typeface="Times New Roman" panose="02020603050405020304" pitchFamily="18" charset="0"/>
                <a:cs typeface="Times New Roman" panose="02020603050405020304" pitchFamily="18" charset="0"/>
              </a:rPr>
              <a:t> (Accessed: 10 March 2026).</a:t>
            </a:r>
          </a:p>
          <a:p>
            <a:pPr algn="just">
              <a:lnSpc>
                <a:spcPct val="100000"/>
              </a:lnSpc>
              <a:spcBef>
                <a:spcPts val="0"/>
              </a:spcBef>
            </a:pPr>
            <a:r>
              <a:rPr lang="en-IN" sz="600" dirty="0">
                <a:latin typeface="Times New Roman" panose="02020603050405020304" pitchFamily="18" charset="0"/>
                <a:cs typeface="Times New Roman" panose="02020603050405020304" pitchFamily="18" charset="0"/>
              </a:rPr>
              <a:t>Yusuf, S., Joseph, P., Rangarajan, S., Islam, S., Mente, A., Hystad, P., Brauer, M., Kutty, V.R., Gupta, R., Wielgosz, A. and </a:t>
            </a:r>
            <a:r>
              <a:rPr lang="en-IN" sz="600" dirty="0" err="1">
                <a:latin typeface="Times New Roman" panose="02020603050405020304" pitchFamily="18" charset="0"/>
                <a:cs typeface="Times New Roman" panose="02020603050405020304" pitchFamily="18" charset="0"/>
              </a:rPr>
              <a:t>AlHabib</a:t>
            </a:r>
            <a:r>
              <a:rPr lang="en-IN" sz="600" dirty="0">
                <a:latin typeface="Times New Roman" panose="02020603050405020304" pitchFamily="18" charset="0"/>
                <a:cs typeface="Times New Roman" panose="02020603050405020304" pitchFamily="18" charset="0"/>
              </a:rPr>
              <a:t>, K.F., 2020. Modifiable risk factors, cardiovascular disease, and mortality in 155 722 individuals from 21 high-income, middle-income, and low-income countries (PURE): a prospective cohort study. </a:t>
            </a:r>
            <a:r>
              <a:rPr lang="en-IN" sz="600" i="1" dirty="0">
                <a:latin typeface="Times New Roman" panose="02020603050405020304" pitchFamily="18" charset="0"/>
                <a:cs typeface="Times New Roman" panose="02020603050405020304" pitchFamily="18" charset="0"/>
              </a:rPr>
              <a:t>The Lancet</a:t>
            </a:r>
            <a:r>
              <a:rPr lang="en-IN" sz="600" dirty="0">
                <a:latin typeface="Times New Roman" panose="02020603050405020304" pitchFamily="18" charset="0"/>
                <a:cs typeface="Times New Roman" panose="02020603050405020304" pitchFamily="18" charset="0"/>
              </a:rPr>
              <a:t>, </a:t>
            </a:r>
            <a:r>
              <a:rPr lang="en-IN" sz="600" i="1" dirty="0">
                <a:latin typeface="Times New Roman" panose="02020603050405020304" pitchFamily="18" charset="0"/>
                <a:cs typeface="Times New Roman" panose="02020603050405020304" pitchFamily="18" charset="0"/>
              </a:rPr>
              <a:t>395</a:t>
            </a:r>
            <a:r>
              <a:rPr lang="en-IN" sz="600" dirty="0">
                <a:latin typeface="Times New Roman" panose="02020603050405020304" pitchFamily="18" charset="0"/>
                <a:cs typeface="Times New Roman" panose="02020603050405020304" pitchFamily="18" charset="0"/>
              </a:rPr>
              <a:t>(10226), pp.795-808. Available at: https://www.sciencedirect.com/science/article/pii/S0140673619322627 (Accessed: 10 March 2026).</a:t>
            </a:r>
          </a:p>
          <a:p>
            <a:pPr algn="just">
              <a:lnSpc>
                <a:spcPct val="100000"/>
              </a:lnSpc>
              <a:spcBef>
                <a:spcPts val="0"/>
              </a:spcBef>
            </a:pPr>
            <a:r>
              <a:rPr lang="en-IN" sz="600" dirty="0">
                <a:latin typeface="Times New Roman" panose="02020603050405020304" pitchFamily="18" charset="0"/>
                <a:cs typeface="Times New Roman" panose="02020603050405020304" pitchFamily="18" charset="0"/>
              </a:rPr>
              <a:t>Zaman, S., </a:t>
            </a:r>
            <a:r>
              <a:rPr lang="en-IN" sz="600" dirty="0" err="1">
                <a:latin typeface="Times New Roman" panose="02020603050405020304" pitchFamily="18" charset="0"/>
                <a:cs typeface="Times New Roman" panose="02020603050405020304" pitchFamily="18" charset="0"/>
              </a:rPr>
              <a:t>Wasfy</a:t>
            </a:r>
            <a:r>
              <a:rPr lang="en-IN" sz="600" dirty="0">
                <a:latin typeface="Times New Roman" panose="02020603050405020304" pitchFamily="18" charset="0"/>
                <a:cs typeface="Times New Roman" panose="02020603050405020304" pitchFamily="18" charset="0"/>
              </a:rPr>
              <a:t>, J.H., Kapil, V., </a:t>
            </a:r>
            <a:r>
              <a:rPr lang="en-IN" sz="600" dirty="0" err="1">
                <a:latin typeface="Times New Roman" panose="02020603050405020304" pitchFamily="18" charset="0"/>
                <a:cs typeface="Times New Roman" panose="02020603050405020304" pitchFamily="18" charset="0"/>
              </a:rPr>
              <a:t>Ziaeian</a:t>
            </a:r>
            <a:r>
              <a:rPr lang="en-IN" sz="600" dirty="0">
                <a:latin typeface="Times New Roman" panose="02020603050405020304" pitchFamily="18" charset="0"/>
                <a:cs typeface="Times New Roman" panose="02020603050405020304" pitchFamily="18" charset="0"/>
              </a:rPr>
              <a:t>, B., Parsonage, W.A., </a:t>
            </a:r>
            <a:r>
              <a:rPr lang="en-IN" sz="600" dirty="0" err="1">
                <a:latin typeface="Times New Roman" panose="02020603050405020304" pitchFamily="18" charset="0"/>
                <a:cs typeface="Times New Roman" panose="02020603050405020304" pitchFamily="18" charset="0"/>
              </a:rPr>
              <a:t>Sriswasdi</a:t>
            </a:r>
            <a:r>
              <a:rPr lang="en-IN" sz="600" dirty="0">
                <a:latin typeface="Times New Roman" panose="02020603050405020304" pitchFamily="18" charset="0"/>
                <a:cs typeface="Times New Roman" panose="02020603050405020304" pitchFamily="18" charset="0"/>
              </a:rPr>
              <a:t>, S., Chico, T.J., Capodanno, D., Colleran, R., Sutton, N.R. and Song, L., 2025. The Lancet Commission on rethinking coronary artery disease: moving from ischaemia to atheroma. </a:t>
            </a:r>
            <a:r>
              <a:rPr lang="en-IN" sz="600" i="1" dirty="0">
                <a:latin typeface="Times New Roman" panose="02020603050405020304" pitchFamily="18" charset="0"/>
                <a:cs typeface="Times New Roman" panose="02020603050405020304" pitchFamily="18" charset="0"/>
              </a:rPr>
              <a:t>The Lancet</a:t>
            </a:r>
            <a:r>
              <a:rPr lang="en-IN" sz="600" dirty="0">
                <a:latin typeface="Times New Roman" panose="02020603050405020304" pitchFamily="18" charset="0"/>
                <a:cs typeface="Times New Roman" panose="02020603050405020304" pitchFamily="18" charset="0"/>
              </a:rPr>
              <a:t>, </a:t>
            </a:r>
            <a:r>
              <a:rPr lang="en-IN" sz="600" i="1" dirty="0">
                <a:latin typeface="Times New Roman" panose="02020603050405020304" pitchFamily="18" charset="0"/>
                <a:cs typeface="Times New Roman" panose="02020603050405020304" pitchFamily="18" charset="0"/>
              </a:rPr>
              <a:t>405</a:t>
            </a:r>
            <a:r>
              <a:rPr lang="en-IN" sz="600" dirty="0">
                <a:latin typeface="Times New Roman" panose="02020603050405020304" pitchFamily="18" charset="0"/>
                <a:cs typeface="Times New Roman" panose="02020603050405020304" pitchFamily="18" charset="0"/>
              </a:rPr>
              <a:t>(10486), pp.1264-1312. Available at: </a:t>
            </a:r>
            <a:r>
              <a:rPr lang="en-IN" sz="600" u="sng" dirty="0">
                <a:latin typeface="Times New Roman" panose="02020603050405020304" pitchFamily="18" charset="0"/>
                <a:cs typeface="Times New Roman" panose="02020603050405020304" pitchFamily="18" charset="0"/>
                <a:hlinkClick r:id="rId24"/>
              </a:rPr>
              <a:t>https://www.thelancet.com/journals/lancet/article/PIIS0140-6736(25)00055-8/abstract</a:t>
            </a:r>
            <a:r>
              <a:rPr lang="en-IN" sz="600" dirty="0">
                <a:latin typeface="Times New Roman" panose="02020603050405020304" pitchFamily="18" charset="0"/>
                <a:cs typeface="Times New Roman" panose="02020603050405020304" pitchFamily="18" charset="0"/>
              </a:rPr>
              <a:t> (Accessed: 10 March 2026). </a:t>
            </a:r>
          </a:p>
          <a:p>
            <a:pPr algn="just">
              <a:lnSpc>
                <a:spcPct val="100000"/>
              </a:lnSpc>
              <a:spcBef>
                <a:spcPts val="0"/>
              </a:spcBef>
            </a:pPr>
            <a:r>
              <a:rPr lang="en-IN" sz="600" dirty="0">
                <a:latin typeface="Times New Roman" panose="02020603050405020304" pitchFamily="18" charset="0"/>
                <a:cs typeface="Times New Roman" panose="02020603050405020304" pitchFamily="18" charset="0"/>
              </a:rPr>
              <a:t>Zhang, P., Liu, X., Feng, N., Duan, P., Guo, Y. and Bai, C., 2025. Risk factors for coronary artery disease progression: A retrospective cohort study of clinical and biochemical predictors. </a:t>
            </a:r>
            <a:r>
              <a:rPr lang="en-IN" sz="600" i="1" dirty="0">
                <a:latin typeface="Times New Roman" panose="02020603050405020304" pitchFamily="18" charset="0"/>
                <a:cs typeface="Times New Roman" panose="02020603050405020304" pitchFamily="18" charset="0"/>
              </a:rPr>
              <a:t>Medicine</a:t>
            </a:r>
            <a:r>
              <a:rPr lang="en-IN" sz="600" dirty="0">
                <a:latin typeface="Times New Roman" panose="02020603050405020304" pitchFamily="18" charset="0"/>
                <a:cs typeface="Times New Roman" panose="02020603050405020304" pitchFamily="18" charset="0"/>
              </a:rPr>
              <a:t>, </a:t>
            </a:r>
            <a:r>
              <a:rPr lang="en-IN" sz="600" i="1" dirty="0">
                <a:latin typeface="Times New Roman" panose="02020603050405020304" pitchFamily="18" charset="0"/>
                <a:cs typeface="Times New Roman" panose="02020603050405020304" pitchFamily="18" charset="0"/>
              </a:rPr>
              <a:t>104</a:t>
            </a:r>
            <a:r>
              <a:rPr lang="en-IN" sz="600" dirty="0">
                <a:latin typeface="Times New Roman" panose="02020603050405020304" pitchFamily="18" charset="0"/>
                <a:cs typeface="Times New Roman" panose="02020603050405020304" pitchFamily="18" charset="0"/>
              </a:rPr>
              <a:t>(23), p.e42706. Available at: </a:t>
            </a:r>
            <a:r>
              <a:rPr lang="en-IN" sz="600" u="sng" dirty="0">
                <a:latin typeface="Times New Roman" panose="02020603050405020304" pitchFamily="18" charset="0"/>
                <a:cs typeface="Times New Roman" panose="02020603050405020304" pitchFamily="18" charset="0"/>
                <a:hlinkClick r:id="rId25"/>
              </a:rPr>
              <a:t>https://pmc.ncbi.nlm.nih.gov/articles/PMC12151003/</a:t>
            </a:r>
            <a:r>
              <a:rPr lang="en-IN" sz="600" dirty="0">
                <a:latin typeface="Times New Roman" panose="02020603050405020304" pitchFamily="18" charset="0"/>
                <a:cs typeface="Times New Roman" panose="02020603050405020304" pitchFamily="18" charset="0"/>
              </a:rPr>
              <a:t> (Accessed: 10 March 2026). </a:t>
            </a:r>
          </a:p>
          <a:p>
            <a:pPr algn="just">
              <a:lnSpc>
                <a:spcPct val="100000"/>
              </a:lnSpc>
              <a:spcBef>
                <a:spcPts val="0"/>
              </a:spcBef>
            </a:pPr>
            <a:endParaRPr lang="en-IN" sz="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4560908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A3AB87EF-B655-4FFF-8D05-F333AD7F278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36</TotalTime>
  <Words>4288</Words>
  <Application>Microsoft Office PowerPoint</Application>
  <PresentationFormat>Widescreen</PresentationFormat>
  <Paragraphs>130</Paragraphs>
  <Slides>16</Slides>
  <Notes>14</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Ion Boardroom</vt:lpstr>
      <vt:lpstr>Living with Chronic Heart Disease: Long-Term Management of Coronary Artery Disease </vt:lpstr>
      <vt:lpstr>Introduction of Coronary Artery Disease</vt:lpstr>
      <vt:lpstr>Definition of Coronary Artery Disease</vt:lpstr>
      <vt:lpstr>Coronary Artery Disease Statistics</vt:lpstr>
      <vt:lpstr>Social and Economic Burden</vt:lpstr>
      <vt:lpstr>Types of Coronary Artery Disease</vt:lpstr>
      <vt:lpstr>Risk Factors of Coronary Artery Disease</vt:lpstr>
      <vt:lpstr>Signs and Symptoms</vt:lpstr>
      <vt:lpstr>Initial Assessment</vt:lpstr>
      <vt:lpstr>NHS Care Pathway</vt:lpstr>
      <vt:lpstr>Management and Treatment</vt:lpstr>
      <vt:lpstr>Prevention of Coronary Artery Disease: Lifestyle Measures</vt:lpstr>
      <vt:lpstr>Prevention of Coronary Artery Disease: Medical Prevention</vt:lpstr>
      <vt:lpstr>Co-Production Model</vt:lpstr>
      <vt:lpstr>Person-Centred Care</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Jaimin LIMBACHIYA</cp:lastModifiedBy>
  <cp:revision>4</cp:revision>
  <dcterms:created xsi:type="dcterms:W3CDTF">2026-03-09T17:18:25Z</dcterms:created>
  <dcterms:modified xsi:type="dcterms:W3CDTF">2026-03-15T09:07:56Z</dcterms:modified>
</cp:coreProperties>
</file>