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39"/>
  </p:notesMasterIdLst>
  <p:sldIdLst>
    <p:sldId id="256" r:id="rId5"/>
    <p:sldId id="267" r:id="rId6"/>
    <p:sldId id="303" r:id="rId7"/>
    <p:sldId id="467" r:id="rId8"/>
    <p:sldId id="468" r:id="rId9"/>
    <p:sldId id="469" r:id="rId10"/>
    <p:sldId id="471" r:id="rId11"/>
    <p:sldId id="470" r:id="rId12"/>
    <p:sldId id="472" r:id="rId13"/>
    <p:sldId id="473" r:id="rId14"/>
    <p:sldId id="293" r:id="rId15"/>
    <p:sldId id="474" r:id="rId16"/>
    <p:sldId id="478" r:id="rId17"/>
    <p:sldId id="475" r:id="rId18"/>
    <p:sldId id="476" r:id="rId19"/>
    <p:sldId id="481" r:id="rId20"/>
    <p:sldId id="477" r:id="rId21"/>
    <p:sldId id="479" r:id="rId22"/>
    <p:sldId id="480" r:id="rId23"/>
    <p:sldId id="306" r:id="rId24"/>
    <p:sldId id="258" r:id="rId25"/>
    <p:sldId id="259" r:id="rId26"/>
    <p:sldId id="315" r:id="rId27"/>
    <p:sldId id="268" r:id="rId28"/>
    <p:sldId id="332" r:id="rId29"/>
    <p:sldId id="296" r:id="rId30"/>
    <p:sldId id="273" r:id="rId31"/>
    <p:sldId id="443" r:id="rId32"/>
    <p:sldId id="295" r:id="rId33"/>
    <p:sldId id="294" r:id="rId34"/>
    <p:sldId id="283" r:id="rId35"/>
    <p:sldId id="280" r:id="rId36"/>
    <p:sldId id="278" r:id="rId37"/>
    <p:sldId id="305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0F4433-DF21-4126-9935-F6A734C3654F}" v="45" dt="2026-02-23T15:44:25.5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4" d="100"/>
          <a:sy n="64" d="100"/>
        </p:scale>
        <p:origin x="96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C8362-4AC9-45D3-BBA8-8F85B76FB803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5EEFC2-907E-417D-9FD7-51B1F23168B0}">
      <dgm:prSet phldrT="[Text]" custT="1"/>
      <dgm:spPr/>
      <dgm:t>
        <a:bodyPr/>
        <a:lstStyle/>
        <a:p>
          <a:r>
            <a:rPr lang="en-GB" sz="2000" b="1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The procedures or methods to be used</a:t>
          </a:r>
        </a:p>
      </dgm:t>
    </dgm:pt>
    <dgm:pt modelId="{D186BA7D-3C5C-4A91-B7FD-DB01F8CCFD51}" type="parTrans" cxnId="{971EC0F2-5939-4755-8A44-A23199940CA0}">
      <dgm:prSet/>
      <dgm:spPr/>
      <dgm:t>
        <a:bodyPr/>
        <a:lstStyle/>
        <a:p>
          <a:endParaRPr lang="en-GB"/>
        </a:p>
      </dgm:t>
    </dgm:pt>
    <dgm:pt modelId="{B8988B81-B882-4416-84A9-164C72139B0D}" type="sibTrans" cxnId="{971EC0F2-5939-4755-8A44-A23199940CA0}">
      <dgm:prSet/>
      <dgm:spPr/>
      <dgm:t>
        <a:bodyPr/>
        <a:lstStyle/>
        <a:p>
          <a:endParaRPr lang="en-GB"/>
        </a:p>
      </dgm:t>
    </dgm:pt>
    <dgm:pt modelId="{FE26B80D-716B-4E9A-BC4A-DCDDEB22CF29}">
      <dgm:prSet phldrT="[Text]"/>
      <dgm:spPr/>
      <dgm:t>
        <a:bodyPr/>
        <a:lstStyle/>
        <a:p>
          <a:r>
            <a:rPr lang="en-GB" b="1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Any risks and benefits</a:t>
          </a:r>
        </a:p>
      </dgm:t>
    </dgm:pt>
    <dgm:pt modelId="{2D6D2842-40DE-4E04-A873-6D9BF51DB31E}" type="parTrans" cxnId="{EB90767C-1E98-45A7-B72E-F9F761599E6B}">
      <dgm:prSet/>
      <dgm:spPr/>
      <dgm:t>
        <a:bodyPr/>
        <a:lstStyle/>
        <a:p>
          <a:endParaRPr lang="en-GB"/>
        </a:p>
      </dgm:t>
    </dgm:pt>
    <dgm:pt modelId="{B2BFDE2E-624D-4E4D-AA5D-3E37DD722E0A}" type="sibTrans" cxnId="{EB90767C-1E98-45A7-B72E-F9F761599E6B}">
      <dgm:prSet/>
      <dgm:spPr/>
      <dgm:t>
        <a:bodyPr/>
        <a:lstStyle/>
        <a:p>
          <a:endParaRPr lang="en-GB"/>
        </a:p>
      </dgm:t>
    </dgm:pt>
    <dgm:pt modelId="{98FD95F1-3CDB-4162-AEB2-1B99B56BB59D}">
      <dgm:prSet phldrT="[Text]" custT="1"/>
      <dgm:spPr/>
      <dgm:t>
        <a:bodyPr/>
        <a:lstStyle/>
        <a:p>
          <a:r>
            <a:rPr lang="en-GB" sz="2000" b="1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Being informed of relevant alternatives</a:t>
          </a:r>
        </a:p>
      </dgm:t>
    </dgm:pt>
    <dgm:pt modelId="{EA5EB1AA-5517-4CE6-B708-86EA0046F01A}" type="parTrans" cxnId="{FB34E730-E290-4810-959D-073B867B99AC}">
      <dgm:prSet/>
      <dgm:spPr/>
      <dgm:t>
        <a:bodyPr/>
        <a:lstStyle/>
        <a:p>
          <a:endParaRPr lang="en-GB"/>
        </a:p>
      </dgm:t>
    </dgm:pt>
    <dgm:pt modelId="{9A2B4D58-7056-4CD3-8648-D6A09D8A5DDC}" type="sibTrans" cxnId="{FB34E730-E290-4810-959D-073B867B99AC}">
      <dgm:prSet/>
      <dgm:spPr/>
      <dgm:t>
        <a:bodyPr/>
        <a:lstStyle/>
        <a:p>
          <a:endParaRPr lang="en-GB"/>
        </a:p>
      </dgm:t>
    </dgm:pt>
    <dgm:pt modelId="{6DBDDB77-734C-4E8A-A8F0-FCC0FCD2927A}" type="pres">
      <dgm:prSet presAssocID="{203C8362-4AC9-45D3-BBA8-8F85B76FB803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6A3DFA3F-256B-43BE-AF27-10B43B58E733}" type="pres">
      <dgm:prSet presAssocID="{C65EEFC2-907E-417D-9FD7-51B1F23168B0}" presName="Accent1" presStyleCnt="0"/>
      <dgm:spPr/>
    </dgm:pt>
    <dgm:pt modelId="{1C17C930-AA3B-4B47-8505-59C19900AB1C}" type="pres">
      <dgm:prSet presAssocID="{C65EEFC2-907E-417D-9FD7-51B1F23168B0}" presName="Accent" presStyleLbl="node1" presStyleIdx="0" presStyleCnt="3" custScaleX="162565"/>
      <dgm:spPr/>
    </dgm:pt>
    <dgm:pt modelId="{37D52186-0498-415A-A767-C1E8C0FFCB5E}" type="pres">
      <dgm:prSet presAssocID="{C65EEFC2-907E-417D-9FD7-51B1F23168B0}" presName="Parent1" presStyleLbl="revTx" presStyleIdx="0" presStyleCnt="3" custScaleX="224063" custScaleY="212525">
        <dgm:presLayoutVars>
          <dgm:chMax val="1"/>
          <dgm:chPref val="1"/>
          <dgm:bulletEnabled val="1"/>
        </dgm:presLayoutVars>
      </dgm:prSet>
      <dgm:spPr/>
    </dgm:pt>
    <dgm:pt modelId="{2110F6AC-94DF-4818-8893-0322B9D3A389}" type="pres">
      <dgm:prSet presAssocID="{FE26B80D-716B-4E9A-BC4A-DCDDEB22CF29}" presName="Accent2" presStyleCnt="0"/>
      <dgm:spPr/>
    </dgm:pt>
    <dgm:pt modelId="{AD239163-7D7A-4ECF-B3D3-CACC5A5B6C96}" type="pres">
      <dgm:prSet presAssocID="{FE26B80D-716B-4E9A-BC4A-DCDDEB22CF29}" presName="Accent" presStyleLbl="node1" presStyleIdx="1" presStyleCnt="3" custScaleX="163715"/>
      <dgm:spPr/>
    </dgm:pt>
    <dgm:pt modelId="{C2368E55-9530-4D70-8D99-D57F1AC98FFB}" type="pres">
      <dgm:prSet presAssocID="{FE26B80D-716B-4E9A-BC4A-DCDDEB22CF29}" presName="Parent2" presStyleLbl="revTx" presStyleIdx="1" presStyleCnt="3" custScaleX="198215">
        <dgm:presLayoutVars>
          <dgm:chMax val="1"/>
          <dgm:chPref val="1"/>
          <dgm:bulletEnabled val="1"/>
        </dgm:presLayoutVars>
      </dgm:prSet>
      <dgm:spPr/>
    </dgm:pt>
    <dgm:pt modelId="{3CB91604-17C6-4C79-B67A-AF41E51BABDB}" type="pres">
      <dgm:prSet presAssocID="{98FD95F1-3CDB-4162-AEB2-1B99B56BB59D}" presName="Accent3" presStyleCnt="0"/>
      <dgm:spPr/>
    </dgm:pt>
    <dgm:pt modelId="{713AD0BA-AFAD-4805-B4E9-9EEE49E346EB}" type="pres">
      <dgm:prSet presAssocID="{98FD95F1-3CDB-4162-AEB2-1B99B56BB59D}" presName="Accent" presStyleLbl="node1" presStyleIdx="2" presStyleCnt="3" custScaleX="179241" custLinFactNeighborX="4565" custLinFactNeighborY="1247"/>
      <dgm:spPr/>
    </dgm:pt>
    <dgm:pt modelId="{9244638D-BC12-419B-9725-43A413C22993}" type="pres">
      <dgm:prSet presAssocID="{98FD95F1-3CDB-4162-AEB2-1B99B56BB59D}" presName="Parent3" presStyleLbl="revTx" presStyleIdx="2" presStyleCnt="3" custScaleX="270388" custScaleY="197439">
        <dgm:presLayoutVars>
          <dgm:chMax val="1"/>
          <dgm:chPref val="1"/>
          <dgm:bulletEnabled val="1"/>
        </dgm:presLayoutVars>
      </dgm:prSet>
      <dgm:spPr/>
    </dgm:pt>
  </dgm:ptLst>
  <dgm:cxnLst>
    <dgm:cxn modelId="{FB34E730-E290-4810-959D-073B867B99AC}" srcId="{203C8362-4AC9-45D3-BBA8-8F85B76FB803}" destId="{98FD95F1-3CDB-4162-AEB2-1B99B56BB59D}" srcOrd="2" destOrd="0" parTransId="{EA5EB1AA-5517-4CE6-B708-86EA0046F01A}" sibTransId="{9A2B4D58-7056-4CD3-8648-D6A09D8A5DDC}"/>
    <dgm:cxn modelId="{644FEB53-9700-43B5-B2EF-BB70914DCB9B}" type="presOf" srcId="{203C8362-4AC9-45D3-BBA8-8F85B76FB803}" destId="{6DBDDB77-734C-4E8A-A8F0-FCC0FCD2927A}" srcOrd="0" destOrd="0" presId="urn:microsoft.com/office/officeart/2009/layout/CircleArrowProcess"/>
    <dgm:cxn modelId="{1570B677-2043-48C0-9D96-6A09BDAE0B8D}" type="presOf" srcId="{FE26B80D-716B-4E9A-BC4A-DCDDEB22CF29}" destId="{C2368E55-9530-4D70-8D99-D57F1AC98FFB}" srcOrd="0" destOrd="0" presId="urn:microsoft.com/office/officeart/2009/layout/CircleArrowProcess"/>
    <dgm:cxn modelId="{EB90767C-1E98-45A7-B72E-F9F761599E6B}" srcId="{203C8362-4AC9-45D3-BBA8-8F85B76FB803}" destId="{FE26B80D-716B-4E9A-BC4A-DCDDEB22CF29}" srcOrd="1" destOrd="0" parTransId="{2D6D2842-40DE-4E04-A873-6D9BF51DB31E}" sibTransId="{B2BFDE2E-624D-4E4D-AA5D-3E37DD722E0A}"/>
    <dgm:cxn modelId="{1B18B7B2-FFE8-480E-ACAE-28AAB9F86412}" type="presOf" srcId="{98FD95F1-3CDB-4162-AEB2-1B99B56BB59D}" destId="{9244638D-BC12-419B-9725-43A413C22993}" srcOrd="0" destOrd="0" presId="urn:microsoft.com/office/officeart/2009/layout/CircleArrowProcess"/>
    <dgm:cxn modelId="{DA61B4D5-9E76-4A4B-8537-6190592B0725}" type="presOf" srcId="{C65EEFC2-907E-417D-9FD7-51B1F23168B0}" destId="{37D52186-0498-415A-A767-C1E8C0FFCB5E}" srcOrd="0" destOrd="0" presId="urn:microsoft.com/office/officeart/2009/layout/CircleArrowProcess"/>
    <dgm:cxn modelId="{971EC0F2-5939-4755-8A44-A23199940CA0}" srcId="{203C8362-4AC9-45D3-BBA8-8F85B76FB803}" destId="{C65EEFC2-907E-417D-9FD7-51B1F23168B0}" srcOrd="0" destOrd="0" parTransId="{D186BA7D-3C5C-4A91-B7FD-DB01F8CCFD51}" sibTransId="{B8988B81-B882-4416-84A9-164C72139B0D}"/>
    <dgm:cxn modelId="{215A1CDB-D98A-42D0-BA61-EC3A1420C0C8}" type="presParOf" srcId="{6DBDDB77-734C-4E8A-A8F0-FCC0FCD2927A}" destId="{6A3DFA3F-256B-43BE-AF27-10B43B58E733}" srcOrd="0" destOrd="0" presId="urn:microsoft.com/office/officeart/2009/layout/CircleArrowProcess"/>
    <dgm:cxn modelId="{F80A9935-0700-4FF7-8856-3E90A1FE122B}" type="presParOf" srcId="{6A3DFA3F-256B-43BE-AF27-10B43B58E733}" destId="{1C17C930-AA3B-4B47-8505-59C19900AB1C}" srcOrd="0" destOrd="0" presId="urn:microsoft.com/office/officeart/2009/layout/CircleArrowProcess"/>
    <dgm:cxn modelId="{22895780-EC33-454D-B9E0-732A61F4A161}" type="presParOf" srcId="{6DBDDB77-734C-4E8A-A8F0-FCC0FCD2927A}" destId="{37D52186-0498-415A-A767-C1E8C0FFCB5E}" srcOrd="1" destOrd="0" presId="urn:microsoft.com/office/officeart/2009/layout/CircleArrowProcess"/>
    <dgm:cxn modelId="{31D2E9FB-03CE-4434-8B91-2DE46CD7F6F6}" type="presParOf" srcId="{6DBDDB77-734C-4E8A-A8F0-FCC0FCD2927A}" destId="{2110F6AC-94DF-4818-8893-0322B9D3A389}" srcOrd="2" destOrd="0" presId="urn:microsoft.com/office/officeart/2009/layout/CircleArrowProcess"/>
    <dgm:cxn modelId="{D6A7E63A-D07A-4FEE-A422-20BCCD38AADA}" type="presParOf" srcId="{2110F6AC-94DF-4818-8893-0322B9D3A389}" destId="{AD239163-7D7A-4ECF-B3D3-CACC5A5B6C96}" srcOrd="0" destOrd="0" presId="urn:microsoft.com/office/officeart/2009/layout/CircleArrowProcess"/>
    <dgm:cxn modelId="{AA45BE8D-B593-4237-A31E-6B1ADED8ADB9}" type="presParOf" srcId="{6DBDDB77-734C-4E8A-A8F0-FCC0FCD2927A}" destId="{C2368E55-9530-4D70-8D99-D57F1AC98FFB}" srcOrd="3" destOrd="0" presId="urn:microsoft.com/office/officeart/2009/layout/CircleArrowProcess"/>
    <dgm:cxn modelId="{0540694C-15D1-4F0C-AD9D-C02B74466800}" type="presParOf" srcId="{6DBDDB77-734C-4E8A-A8F0-FCC0FCD2927A}" destId="{3CB91604-17C6-4C79-B67A-AF41E51BABDB}" srcOrd="4" destOrd="0" presId="urn:microsoft.com/office/officeart/2009/layout/CircleArrowProcess"/>
    <dgm:cxn modelId="{F41016DF-C976-4152-BDC2-89828E545072}" type="presParOf" srcId="{3CB91604-17C6-4C79-B67A-AF41E51BABDB}" destId="{713AD0BA-AFAD-4805-B4E9-9EEE49E346EB}" srcOrd="0" destOrd="0" presId="urn:microsoft.com/office/officeart/2009/layout/CircleArrowProcess"/>
    <dgm:cxn modelId="{48E1F1A8-6DAC-4E25-BEAC-99FEC4DC3FC9}" type="presParOf" srcId="{6DBDDB77-734C-4E8A-A8F0-FCC0FCD2927A}" destId="{9244638D-BC12-419B-9725-43A413C22993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6D7DB7-0874-4782-9762-ABC6274C44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F11B60-763D-4CAF-A110-BE7215F3A308}">
      <dgm:prSet/>
      <dgm:spPr/>
      <dgm:t>
        <a:bodyPr/>
        <a:lstStyle/>
        <a:p>
          <a:r>
            <a:rPr lang="en-GB" dirty="0"/>
            <a:t>WEEK 5:</a:t>
          </a:r>
          <a:endParaRPr lang="en-US" dirty="0"/>
        </a:p>
      </dgm:t>
    </dgm:pt>
    <dgm:pt modelId="{B25AA8B1-889D-4264-9B95-640F25E4C33D}" type="parTrans" cxnId="{26DA0DC7-1AAA-4A50-B8A7-7260EF8465A6}">
      <dgm:prSet/>
      <dgm:spPr/>
      <dgm:t>
        <a:bodyPr/>
        <a:lstStyle/>
        <a:p>
          <a:endParaRPr lang="en-US"/>
        </a:p>
      </dgm:t>
    </dgm:pt>
    <dgm:pt modelId="{7443EB55-A0EC-46CE-9AB9-B76BB9F589D7}" type="sibTrans" cxnId="{26DA0DC7-1AAA-4A50-B8A7-7260EF8465A6}">
      <dgm:prSet/>
      <dgm:spPr/>
      <dgm:t>
        <a:bodyPr/>
        <a:lstStyle/>
        <a:p>
          <a:endParaRPr lang="en-US"/>
        </a:p>
      </dgm:t>
    </dgm:pt>
    <dgm:pt modelId="{1F0C93A6-C744-4F43-ACD3-3D6E40468CD5}">
      <dgm:prSet/>
      <dgm:spPr/>
      <dgm:t>
        <a:bodyPr/>
        <a:lstStyle/>
        <a:p>
          <a:r>
            <a:rPr lang="en-GB" dirty="0"/>
            <a:t>Topic: Empathic Responding</a:t>
          </a:r>
        </a:p>
      </dgm:t>
    </dgm:pt>
    <dgm:pt modelId="{E90A635C-1B7E-4B9D-A2F3-12EA0F5C5B53}" type="parTrans" cxnId="{E6CF4C04-C95E-49DF-AC8C-523E9DB854F0}">
      <dgm:prSet/>
      <dgm:spPr/>
      <dgm:t>
        <a:bodyPr/>
        <a:lstStyle/>
        <a:p>
          <a:endParaRPr lang="en-US"/>
        </a:p>
      </dgm:t>
    </dgm:pt>
    <dgm:pt modelId="{FB2F11F1-1E4E-4CBF-8560-B94E98DF9A4A}" type="sibTrans" cxnId="{E6CF4C04-C95E-49DF-AC8C-523E9DB854F0}">
      <dgm:prSet/>
      <dgm:spPr/>
      <dgm:t>
        <a:bodyPr/>
        <a:lstStyle/>
        <a:p>
          <a:endParaRPr lang="en-US"/>
        </a:p>
      </dgm:t>
    </dgm:pt>
    <dgm:pt modelId="{1D033907-00F7-421E-A290-A06226870BA9}" type="pres">
      <dgm:prSet presAssocID="{E96D7DB7-0874-4782-9762-ABC6274C44D7}" presName="linear" presStyleCnt="0">
        <dgm:presLayoutVars>
          <dgm:animLvl val="lvl"/>
          <dgm:resizeHandles val="exact"/>
        </dgm:presLayoutVars>
      </dgm:prSet>
      <dgm:spPr/>
    </dgm:pt>
    <dgm:pt modelId="{749D7121-E7AD-4CAB-9AA5-C9267E5F0428}" type="pres">
      <dgm:prSet presAssocID="{10F11B60-763D-4CAF-A110-BE7215F3A3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F483A90-C054-40A6-88F2-732B2E11561D}" type="pres">
      <dgm:prSet presAssocID="{7443EB55-A0EC-46CE-9AB9-B76BB9F589D7}" presName="spacer" presStyleCnt="0"/>
      <dgm:spPr/>
    </dgm:pt>
    <dgm:pt modelId="{13EDDD93-924F-42CB-9477-8C6CAB53A827}" type="pres">
      <dgm:prSet presAssocID="{1F0C93A6-C744-4F43-ACD3-3D6E40468CD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6CF4C04-C95E-49DF-AC8C-523E9DB854F0}" srcId="{E96D7DB7-0874-4782-9762-ABC6274C44D7}" destId="{1F0C93A6-C744-4F43-ACD3-3D6E40468CD5}" srcOrd="1" destOrd="0" parTransId="{E90A635C-1B7E-4B9D-A2F3-12EA0F5C5B53}" sibTransId="{FB2F11F1-1E4E-4CBF-8560-B94E98DF9A4A}"/>
    <dgm:cxn modelId="{55DE1A38-0FF7-434A-96AE-960E27A856AA}" type="presOf" srcId="{1F0C93A6-C744-4F43-ACD3-3D6E40468CD5}" destId="{13EDDD93-924F-42CB-9477-8C6CAB53A827}" srcOrd="0" destOrd="0" presId="urn:microsoft.com/office/officeart/2005/8/layout/vList2"/>
    <dgm:cxn modelId="{548BFF3C-E84A-486C-AA07-82591A28535E}" type="presOf" srcId="{E96D7DB7-0874-4782-9762-ABC6274C44D7}" destId="{1D033907-00F7-421E-A290-A06226870BA9}" srcOrd="0" destOrd="0" presId="urn:microsoft.com/office/officeart/2005/8/layout/vList2"/>
    <dgm:cxn modelId="{D287259D-158F-426C-8926-80421987383E}" type="presOf" srcId="{10F11B60-763D-4CAF-A110-BE7215F3A308}" destId="{749D7121-E7AD-4CAB-9AA5-C9267E5F0428}" srcOrd="0" destOrd="0" presId="urn:microsoft.com/office/officeart/2005/8/layout/vList2"/>
    <dgm:cxn modelId="{26DA0DC7-1AAA-4A50-B8A7-7260EF8465A6}" srcId="{E96D7DB7-0874-4782-9762-ABC6274C44D7}" destId="{10F11B60-763D-4CAF-A110-BE7215F3A308}" srcOrd="0" destOrd="0" parTransId="{B25AA8B1-889D-4264-9B95-640F25E4C33D}" sibTransId="{7443EB55-A0EC-46CE-9AB9-B76BB9F589D7}"/>
    <dgm:cxn modelId="{86CCAF35-967A-4652-A8B7-04BC47AF096D}" type="presParOf" srcId="{1D033907-00F7-421E-A290-A06226870BA9}" destId="{749D7121-E7AD-4CAB-9AA5-C9267E5F0428}" srcOrd="0" destOrd="0" presId="urn:microsoft.com/office/officeart/2005/8/layout/vList2"/>
    <dgm:cxn modelId="{48CEA384-87A0-4845-8EF6-742A0A3D4CC3}" type="presParOf" srcId="{1D033907-00F7-421E-A290-A06226870BA9}" destId="{3F483A90-C054-40A6-88F2-732B2E11561D}" srcOrd="1" destOrd="0" presId="urn:microsoft.com/office/officeart/2005/8/layout/vList2"/>
    <dgm:cxn modelId="{A509990E-6634-4373-8A4A-AC6CB4874217}" type="presParOf" srcId="{1D033907-00F7-421E-A290-A06226870BA9}" destId="{13EDDD93-924F-42CB-9477-8C6CAB53A82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17C930-AA3B-4B47-8505-59C19900AB1C}">
      <dsp:nvSpPr>
        <dsp:cNvPr id="0" name=""/>
        <dsp:cNvSpPr/>
      </dsp:nvSpPr>
      <dsp:spPr>
        <a:xfrm>
          <a:off x="1910705" y="0"/>
          <a:ext cx="4001026" cy="2461560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52186-0498-415A-A767-C1E8C0FFCB5E}">
      <dsp:nvSpPr>
        <dsp:cNvPr id="0" name=""/>
        <dsp:cNvSpPr/>
      </dsp:nvSpPr>
      <dsp:spPr>
        <a:xfrm>
          <a:off x="2376265" y="504057"/>
          <a:ext cx="3064360" cy="1452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The procedures or methods to be used</a:t>
          </a:r>
        </a:p>
      </dsp:txBody>
      <dsp:txXfrm>
        <a:off x="2376265" y="504057"/>
        <a:ext cx="3064360" cy="1452933"/>
      </dsp:txXfrm>
    </dsp:sp>
    <dsp:sp modelId="{AD239163-7D7A-4ECF-B3D3-CACC5A5B6C96}">
      <dsp:nvSpPr>
        <dsp:cNvPr id="0" name=""/>
        <dsp:cNvSpPr/>
      </dsp:nvSpPr>
      <dsp:spPr>
        <a:xfrm>
          <a:off x="1212967" y="1414349"/>
          <a:ext cx="4029330" cy="2461560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68E55-9530-4D70-8D99-D57F1AC98FFB}">
      <dsp:nvSpPr>
        <dsp:cNvPr id="0" name=""/>
        <dsp:cNvSpPr/>
      </dsp:nvSpPr>
      <dsp:spPr>
        <a:xfrm>
          <a:off x="1872205" y="2311228"/>
          <a:ext cx="2710854" cy="6836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Any risks and benefits</a:t>
          </a:r>
        </a:p>
      </dsp:txBody>
      <dsp:txXfrm>
        <a:off x="1872205" y="2311228"/>
        <a:ext cx="2710854" cy="683653"/>
      </dsp:txXfrm>
    </dsp:sp>
    <dsp:sp modelId="{713AD0BA-AFAD-4805-B4E9-9EEE49E346EB}">
      <dsp:nvSpPr>
        <dsp:cNvPr id="0" name=""/>
        <dsp:cNvSpPr/>
      </dsp:nvSpPr>
      <dsp:spPr>
        <a:xfrm>
          <a:off x="2114534" y="3024328"/>
          <a:ext cx="3790122" cy="2115387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4638D-BC12-419B-9725-43A413C22993}">
      <dsp:nvSpPr>
        <dsp:cNvPr id="0" name=""/>
        <dsp:cNvSpPr/>
      </dsp:nvSpPr>
      <dsp:spPr>
        <a:xfrm>
          <a:off x="2062722" y="3402731"/>
          <a:ext cx="3697917" cy="134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Being informed of relevant alternatives</a:t>
          </a:r>
        </a:p>
      </dsp:txBody>
      <dsp:txXfrm>
        <a:off x="2062722" y="3402731"/>
        <a:ext cx="3697917" cy="13497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D7121-E7AD-4CAB-9AA5-C9267E5F0428}">
      <dsp:nvSpPr>
        <dsp:cNvPr id="0" name=""/>
        <dsp:cNvSpPr/>
      </dsp:nvSpPr>
      <dsp:spPr>
        <a:xfrm>
          <a:off x="0" y="35752"/>
          <a:ext cx="4754880" cy="19068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WEEK 5:</a:t>
          </a:r>
          <a:endParaRPr lang="en-US" sz="4800" kern="1200" dirty="0"/>
        </a:p>
      </dsp:txBody>
      <dsp:txXfrm>
        <a:off x="93083" y="128835"/>
        <a:ext cx="4568714" cy="1720641"/>
      </dsp:txXfrm>
    </dsp:sp>
    <dsp:sp modelId="{13EDDD93-924F-42CB-9477-8C6CAB53A827}">
      <dsp:nvSpPr>
        <dsp:cNvPr id="0" name=""/>
        <dsp:cNvSpPr/>
      </dsp:nvSpPr>
      <dsp:spPr>
        <a:xfrm>
          <a:off x="0" y="2080800"/>
          <a:ext cx="4754880" cy="19068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Topic: Empathic Responding</a:t>
          </a:r>
        </a:p>
      </dsp:txBody>
      <dsp:txXfrm>
        <a:off x="93083" y="2173883"/>
        <a:ext cx="4568714" cy="17206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293C6C-82EA-4D9D-AA8A-69C85F2EE2B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171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293C6C-82EA-4D9D-AA8A-69C85F2EE2B5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508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2/23/2026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2/23/2026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2/23/2026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mailto:andrea.william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cp.co.uk/ethical_framework/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 fontScale="90000"/>
          </a:bodyPr>
          <a:lstStyle/>
          <a:p>
            <a:r>
              <a:rPr lang="en-US" sz="4000">
                <a:solidFill>
                  <a:schemeClr val="accent1"/>
                </a:solidFill>
              </a:rPr>
              <a:t>ECPS4015: Introduction to Counselling Skills</a:t>
            </a:r>
            <a:br>
              <a:rPr lang="en-US" sz="4000">
                <a:solidFill>
                  <a:schemeClr val="accent1"/>
                </a:solidFill>
              </a:rPr>
            </a:br>
            <a:r>
              <a:rPr lang="en-US" sz="220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Welcome to the ECPS4015 Introduction to Counselling Skills Module - 2026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sz="2800" b="1"/>
          </a:p>
          <a:p>
            <a:pPr marL="45720" indent="0">
              <a:buNone/>
            </a:pPr>
            <a:r>
              <a:rPr lang="en-GB" sz="2800" b="1"/>
              <a:t>Module Leader: Andrea Williams</a:t>
            </a:r>
          </a:p>
          <a:p>
            <a:pPr marL="45720" indent="0">
              <a:buNone/>
            </a:pPr>
            <a:r>
              <a:rPr lang="en-GB" sz="2800"/>
              <a:t>Email: </a:t>
            </a:r>
            <a:r>
              <a:rPr lang="en-GB" sz="2800">
                <a:hlinkClick r:id="rId2"/>
              </a:rPr>
              <a:t>andrea.williams@uwtsd.ac.uk</a:t>
            </a:r>
            <a:endParaRPr lang="en-GB" sz="2800"/>
          </a:p>
          <a:p>
            <a:pPr marL="45720" indent="0">
              <a:buNone/>
            </a:pPr>
            <a:r>
              <a:rPr lang="en-GB" sz="2800"/>
              <a:t>Office Hours: Please email for an appointment</a:t>
            </a:r>
          </a:p>
          <a:p>
            <a:pPr marL="45720" indent="0">
              <a:buNone/>
            </a:pPr>
            <a:endParaRPr lang="en-GB"/>
          </a:p>
          <a:p>
            <a:pPr marL="45720" indent="0">
              <a:buNone/>
            </a:pPr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8C80-63F4-D1D6-88D6-3F847034A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Session Aims:</a:t>
            </a: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2800" dirty="0">
                <a:solidFill>
                  <a:srgbClr val="FFFFFF"/>
                </a:solidFill>
              </a:rPr>
              <a:t>Week 4:  Counselling Theory and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41CA5-AE01-53F6-AC51-EA3F2748B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081" y="873457"/>
            <a:ext cx="6020790" cy="5222543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Reflect previous session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Introduce Counselling theoretical approaches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Counselling Skills: An Embedded Approach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Contracting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Active Listening</a:t>
            </a:r>
          </a:p>
          <a:p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046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DCDA0-9844-D710-435C-524A14121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Theoretical Approaches to Counselling and Psychotherapy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E2B9-F8B2-1FF6-09EC-4E325DD56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Psychoanalytic and Psychodynamic Theories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Behavioural and Cognitive Theories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Existential and Humanistic Theories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Social Constructivism and Postmodernism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Neuroscience and Neuro-psychotherapy</a:t>
            </a:r>
          </a:p>
          <a:p>
            <a:pPr marL="4572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Reading: Elsie Jones-Smith (2016) Theories of Counselling and Psychotherapy: An Integrative Approach (2</a:t>
            </a:r>
            <a:r>
              <a:rPr lang="en-GB" sz="2400" baseline="30000" dirty="0">
                <a:solidFill>
                  <a:schemeClr val="accent1">
                    <a:lumMod val="50000"/>
                  </a:schemeClr>
                </a:solidFill>
              </a:rPr>
              <a:t>nd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ed) </a:t>
            </a:r>
          </a:p>
        </p:txBody>
      </p:sp>
    </p:spTree>
    <p:extLst>
      <p:ext uri="{BB962C8B-B14F-4D97-AF65-F5344CB8AC3E}">
        <p14:creationId xmlns:p14="http://schemas.microsoft.com/office/powerpoint/2010/main" val="2631340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9A7DBAD6-80F9-497B-A278-8816A8E95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8EC2F58-373F-49C7-BB7C-E38DF17C9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1CCC36-304A-6917-8022-85B01B5D5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7300" y="609600"/>
            <a:ext cx="6403848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Psychoanalytic and Psychodynamic Theories</a:t>
            </a:r>
            <a:br>
              <a:rPr lang="en-US" sz="2800" dirty="0">
                <a:solidFill>
                  <a:schemeClr val="accent1">
                    <a:lumMod val="50000"/>
                  </a:schemeClr>
                </a:solidFill>
              </a:rPr>
            </a:br>
            <a:endParaRPr lang="en-US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6C857B-0022-95E0-9773-B6DEB96C89A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080" r="2987" b="-2"/>
          <a:stretch>
            <a:fillRect/>
          </a:stretch>
        </p:blipFill>
        <p:spPr>
          <a:xfrm>
            <a:off x="226057" y="240791"/>
            <a:ext cx="2642616" cy="37851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5C4741D-FCDE-F91F-B0DC-3C9EDE382E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79" r="3" b="3"/>
          <a:stretch>
            <a:fillRect/>
          </a:stretch>
        </p:blipFill>
        <p:spPr>
          <a:xfrm>
            <a:off x="2934272" y="240793"/>
            <a:ext cx="1720024" cy="24376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3795D4-7B38-7F94-49CA-25EF5522CA8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636" r="4" b="32394"/>
          <a:stretch>
            <a:fillRect/>
          </a:stretch>
        </p:blipFill>
        <p:spPr>
          <a:xfrm>
            <a:off x="2934271" y="2737676"/>
            <a:ext cx="1720025" cy="12882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9D7B26-FAFF-2E30-4B69-2397D1A9562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455" r="-2" b="-2"/>
          <a:stretch>
            <a:fillRect/>
          </a:stretch>
        </p:blipFill>
        <p:spPr>
          <a:xfrm>
            <a:off x="226059" y="4084545"/>
            <a:ext cx="4428235" cy="25463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B4BCD-1B9B-5FEF-BB90-5C7C2FEFD4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99704" y="1673943"/>
            <a:ext cx="6956076" cy="4653116"/>
          </a:xfrm>
        </p:spPr>
        <p:txBody>
          <a:bodyPr vert="horz" lIns="91440" tIns="45720" rIns="91440" bIns="45720" rtlCol="0">
            <a:noAutofit/>
          </a:bodyPr>
          <a:lstStyle/>
          <a:p>
            <a:pPr marL="45720"/>
            <a:r>
              <a:rPr lang="en-US" sz="1400" b="1" dirty="0">
                <a:solidFill>
                  <a:schemeClr val="accent1">
                    <a:lumMod val="50000"/>
                  </a:schemeClr>
                </a:solidFill>
              </a:rPr>
              <a:t>Main Contributor: Sigmund Freud ( 1856-1939)</a:t>
            </a:r>
          </a:p>
          <a:p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Theory of Personality</a:t>
            </a:r>
          </a:p>
          <a:p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Psychosexual Phases of development</a:t>
            </a:r>
          </a:p>
          <a:p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Theory of maladaptive </a:t>
            </a:r>
            <a:r>
              <a:rPr lang="en-US" sz="1400" dirty="0" err="1">
                <a:solidFill>
                  <a:schemeClr val="accent1">
                    <a:lumMod val="50000"/>
                  </a:schemeClr>
                </a:solidFill>
              </a:rPr>
              <a:t>behaviour</a:t>
            </a:r>
            <a:endParaRPr lang="en-US" sz="1400" dirty="0">
              <a:solidFill>
                <a:schemeClr val="accent1">
                  <a:lumMod val="50000"/>
                </a:schemeClr>
              </a:solidFill>
            </a:endParaRPr>
          </a:p>
          <a:p>
            <a:pPr marL="45720"/>
            <a:r>
              <a:rPr lang="en-US" sz="1400" b="1" dirty="0">
                <a:solidFill>
                  <a:schemeClr val="accent1">
                    <a:lumMod val="50000"/>
                  </a:schemeClr>
                </a:solidFill>
              </a:rPr>
              <a:t>Ego Psychology</a:t>
            </a:r>
          </a:p>
          <a:p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Main contributors: Anna Freud, Eric Ericson</a:t>
            </a:r>
          </a:p>
          <a:p>
            <a:pPr marL="45720"/>
            <a:r>
              <a:rPr lang="en-US" sz="1400" b="1" dirty="0">
                <a:solidFill>
                  <a:schemeClr val="accent1">
                    <a:lumMod val="50000"/>
                  </a:schemeClr>
                </a:solidFill>
              </a:rPr>
              <a:t>Attachment Theory:</a:t>
            </a:r>
          </a:p>
          <a:p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Main Contributor: John Bowlby and Mary Ainsworth</a:t>
            </a:r>
          </a:p>
          <a:p>
            <a:pPr marL="45720"/>
            <a:r>
              <a:rPr lang="en-US" sz="1400" b="1" dirty="0">
                <a:solidFill>
                  <a:schemeClr val="accent1">
                    <a:lumMod val="50000"/>
                  </a:schemeClr>
                </a:solidFill>
              </a:rPr>
              <a:t>Psychodynamic Therapy –Jungian Therapy</a:t>
            </a:r>
          </a:p>
          <a:p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Main Contributor:  Carl Jung</a:t>
            </a:r>
          </a:p>
          <a:p>
            <a:pPr marL="45720"/>
            <a:r>
              <a:rPr lang="en-US" sz="1400" b="1" dirty="0">
                <a:solidFill>
                  <a:schemeClr val="accent1">
                    <a:lumMod val="50000"/>
                  </a:schemeClr>
                </a:solidFill>
              </a:rPr>
              <a:t>Adlerian Psychotherapy</a:t>
            </a:r>
          </a:p>
          <a:p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Main Contributor: Alfred Adler (1870 -1937)</a:t>
            </a:r>
          </a:p>
          <a:p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  (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Jones-Smith, 2016) </a:t>
            </a:r>
            <a:endParaRPr lang="en-US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669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9271C28-7496-4447-8541-7B39F5E94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5EAA27-6CF5-1961-107E-09C786E46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6704" y="609600"/>
            <a:ext cx="5364444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Behavioural and Cognitive Theories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CAF04D-7B39-1042-FD79-AA5158A995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72065" y="1894857"/>
            <a:ext cx="3707310" cy="306630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DA8E5-22DD-2686-0127-996E092D9E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78476" y="2057400"/>
            <a:ext cx="7034981" cy="440976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45720"/>
            <a:r>
              <a:rPr lang="en-US" sz="2400" b="1" dirty="0" err="1">
                <a:solidFill>
                  <a:schemeClr val="accent1">
                    <a:lumMod val="50000"/>
                  </a:schemeClr>
                </a:solidFill>
              </a:rPr>
              <a:t>Behaviour</a:t>
            </a: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</a:rPr>
              <a:t> Therapy</a:t>
            </a:r>
          </a:p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Main Contributors: John Watson(1878 – 1958), </a:t>
            </a:r>
            <a:r>
              <a:rPr lang="en-US" sz="2400" dirty="0" err="1">
                <a:solidFill>
                  <a:schemeClr val="accent1">
                    <a:lumMod val="50000"/>
                  </a:schemeClr>
                </a:solidFill>
              </a:rPr>
              <a:t>B.F.Skinner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 ( 1904 – 1990), Joseph Wolpe, ( 1915 – 1998), Donald Meichenbaum</a:t>
            </a:r>
          </a:p>
          <a:p>
            <a:pPr marL="45720" indent="0">
              <a:buNone/>
            </a:pP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</a:rPr>
              <a:t>Cognitive Therapy</a:t>
            </a:r>
          </a:p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Main Contributors: Albert Elis (1913-2007), Aaron Beck, Albert Bandura</a:t>
            </a:r>
          </a:p>
          <a:p>
            <a:pPr marL="45720" indent="0">
              <a:buNone/>
            </a:pP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</a:rPr>
              <a:t>Cognitive Neuroscience</a:t>
            </a:r>
          </a:p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Mindfulness approaches to Cognitive and </a:t>
            </a:r>
            <a:r>
              <a:rPr lang="en-US" sz="2400" dirty="0" err="1">
                <a:solidFill>
                  <a:schemeClr val="accent1">
                    <a:lumMod val="50000"/>
                  </a:schemeClr>
                </a:solidFill>
              </a:rPr>
              <a:t>Behavioural</a:t>
            </a: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 Therapies (MBCT, DBT, ACT) )  </a:t>
            </a:r>
          </a:p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Jones-Smith, 2016) </a:t>
            </a:r>
            <a:endParaRPr lang="en-US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698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4FC80-9E0A-3D45-7FB4-94FD68DD0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Existential – Humanistic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50A4D-D16B-5897-3958-66086610D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1579" y="2057399"/>
            <a:ext cx="5798500" cy="402336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Abraham Maslow</a:t>
            </a:r>
          </a:p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Person-Centred Therapy 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Main Contributor:  Carl Rogers (1902 1987)</a:t>
            </a:r>
          </a:p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Gestalt Therapy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Main Contributor: Fritz Perles</a:t>
            </a:r>
          </a:p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Existential Therapy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Main Contributors: Rollo May, Viktor Frankl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Motivational Interviewing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Expressive Art Therapies</a:t>
            </a:r>
          </a:p>
          <a:p>
            <a:pPr marL="45720" indent="0">
              <a:buNone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Jones-Smith, 2016)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3FF4A5E-1C2C-419B-EC30-E84611D177E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94122" y="1965960"/>
            <a:ext cx="5586288" cy="3954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198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1854D-739F-6F9C-7ED5-0647018C0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76085"/>
            <a:ext cx="5199926" cy="100288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dirty="0"/>
              <a:t>Social Constructivism – Post Modern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331D-5C98-B87C-B4AC-526C199141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1839" y="1378974"/>
            <a:ext cx="6304904" cy="5102941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Personal Construct Psychology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Main Contributors: George Kelly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Multiculturalism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Transcultural Psychotherapy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Feminism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Gender and Sexuality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Religion and Spirituality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Solution-Focused Therapy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Main Contributors: Kim Berg, Steve de Shazer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Narrative Therapy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Strength-Based Therapy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Main Contributor: Elsie Jones-Smith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Family Therapy </a:t>
            </a:r>
          </a:p>
          <a:p>
            <a:pPr marL="45720" indent="0">
              <a:buNone/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Jones-Smith, 2016) 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139A4C0-1E7C-D441-8DF0-A57755ED9BC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0789" r="20118" b="-2"/>
          <a:stretch>
            <a:fillRect/>
          </a:stretch>
        </p:blipFill>
        <p:spPr>
          <a:xfrm>
            <a:off x="6636743" y="1238487"/>
            <a:ext cx="4741120" cy="449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1853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2ED67-D22D-78F6-ABD2-45BCDBE90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Neuroscience and Neuro-psychotherapy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35A39-D0FD-81D3-993F-28C4BFBC59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5412658" cy="402336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Brain,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Neurochemistry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Neurodevelopment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Mind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Neuroplasticity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Cerebral Hemispheres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Cognition and Memory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Brain and Mental Disorders – DSM-5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EMDR</a:t>
            </a:r>
          </a:p>
          <a:p>
            <a:pPr marL="45720" indent="0">
              <a:buNone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Jones-Smith, 2016)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F1BCA4-F288-8451-F5A2-F6774F59EB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86883" y="2198188"/>
            <a:ext cx="4754563" cy="3328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858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2ADB18-4E7C-4441-A89B-FC68F3D9C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tx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C4C0357-3318-39F8-CB48-B9B423BFC3A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</a:blip>
          <a:srcRect r="755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E18522-0AF1-149C-5F73-9AF4E75E0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Integrative Psychotherapy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8BA04-A054-F782-CE0D-D1E5123604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9872871" cy="403860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Pluralism</a:t>
            </a:r>
          </a:p>
          <a:p>
            <a:r>
              <a:rPr lang="en-US" sz="4000" dirty="0">
                <a:solidFill>
                  <a:schemeClr val="bg1"/>
                </a:solidFill>
              </a:rPr>
              <a:t>Eclecticism</a:t>
            </a:r>
          </a:p>
          <a:p>
            <a:r>
              <a:rPr lang="en-US" sz="4000" dirty="0">
                <a:solidFill>
                  <a:schemeClr val="bg1"/>
                </a:solidFill>
              </a:rPr>
              <a:t>Evidence-based Practice and Practice-based Evidence</a:t>
            </a:r>
          </a:p>
          <a:p>
            <a:r>
              <a:rPr lang="en-US" sz="4000" dirty="0">
                <a:solidFill>
                  <a:schemeClr val="bg1"/>
                </a:solidFill>
              </a:rPr>
              <a:t>Multi-theoretical Models</a:t>
            </a:r>
          </a:p>
          <a:p>
            <a:pPr marL="45720" indent="0">
              <a:buNone/>
            </a:pPr>
            <a:r>
              <a:rPr lang="en-US" sz="4000" dirty="0">
                <a:solidFill>
                  <a:schemeClr val="bg1"/>
                </a:solidFill>
              </a:rPr>
              <a:t>(Jones-Smith, 2016) </a:t>
            </a:r>
          </a:p>
        </p:txBody>
      </p:sp>
    </p:spTree>
    <p:extLst>
      <p:ext uri="{BB962C8B-B14F-4D97-AF65-F5344CB8AC3E}">
        <p14:creationId xmlns:p14="http://schemas.microsoft.com/office/powerpoint/2010/main" val="3124144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B61BF403-C858-4A9F-81D1-22D551BE0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D3A5B67-3501-4951-8D6C-C3805F657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323114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0A9AD570-E9D0-4960-8950-13B882D41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980" y="3895344"/>
            <a:ext cx="9966960" cy="14904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6600" b="1" cap="all">
                <a:solidFill>
                  <a:srgbClr val="FFFFFF"/>
                </a:solidFill>
              </a:rPr>
              <a:t>Take a Break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5DF322-51FE-4FAD-B1EE-AF1C204CB8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24" b="-1"/>
          <a:stretch>
            <a:fillRect/>
          </a:stretch>
        </p:blipFill>
        <p:spPr>
          <a:xfrm>
            <a:off x="3766820" y="838090"/>
            <a:ext cx="4653280" cy="2796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9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93067CD-13A7-4384-B15E-5D49AF03B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D920AA-EB47-DE50-A1F0-6961C1858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 Model of Embedded Counselling (McLeod,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AA8A-77D7-92AA-E17C-441858899C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706328"/>
            <a:ext cx="8052619" cy="3389671"/>
          </a:xfrm>
        </p:spPr>
        <p:txBody>
          <a:bodyPr vert="horz" lIns="91440" tIns="45720" rIns="91440" bIns="45720" rtlCol="0">
            <a:normAutofit/>
          </a:bodyPr>
          <a:lstStyle/>
          <a:p>
            <a:pPr marL="45720"/>
            <a:r>
              <a:rPr lang="en-US" sz="3600" dirty="0">
                <a:solidFill>
                  <a:schemeClr val="bg1"/>
                </a:solidFill>
              </a:rPr>
              <a:t>Espouses a world view that emphasizes Human resourcefulness.</a:t>
            </a:r>
          </a:p>
          <a:p>
            <a:pPr marL="45720"/>
            <a:r>
              <a:rPr lang="en-US" sz="3600" dirty="0">
                <a:solidFill>
                  <a:schemeClr val="bg1"/>
                </a:solidFill>
              </a:rPr>
              <a:t>Possesses a genuine interest in helping</a:t>
            </a:r>
          </a:p>
          <a:p>
            <a:pPr marL="45720"/>
            <a:r>
              <a:rPr lang="en-US" sz="3600" dirty="0">
                <a:solidFill>
                  <a:schemeClr val="bg1"/>
                </a:solidFill>
              </a:rPr>
              <a:t>Takes account of organizational realities</a:t>
            </a:r>
          </a:p>
          <a:p>
            <a:pPr marL="45720"/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09AA6DB-0B32-BD94-AB10-ECD0F5B3D5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62829" r="2578"/>
          <a:stretch>
            <a:fillRect/>
          </a:stretch>
        </p:blipFill>
        <p:spPr>
          <a:xfrm>
            <a:off x="9195619" y="243840"/>
            <a:ext cx="2752604" cy="637793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2E9009C-D0E3-46ED-935B-6C1C29650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171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10609-4F5B-221E-27B8-0646F76AE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Skills Competency Framework (BACP,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CB87D-86D4-99D8-E111-1A7CC56FE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Areas of Competency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Professional Context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Empathy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Skills and Techniques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Working Alliance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Personal Qualities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39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6EE16D-9E98-457C-97C1-ABD9CC449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US" sz="2600" dirty="0">
                <a:solidFill>
                  <a:srgbClr val="FFFFFF"/>
                </a:solidFill>
              </a:rPr>
              <a:t>A Model of Embedded Counselling</a:t>
            </a:r>
            <a:br>
              <a:rPr lang="en-US" sz="2600" dirty="0">
                <a:solidFill>
                  <a:srgbClr val="FFFFFF"/>
                </a:solidFill>
              </a:rPr>
            </a:br>
            <a:r>
              <a:rPr lang="en-US" sz="2600" dirty="0">
                <a:solidFill>
                  <a:srgbClr val="FFFFFF"/>
                </a:solidFill>
              </a:rPr>
              <a:t>(McLeod, 2011) </a:t>
            </a:r>
            <a:endParaRPr lang="en-GB" sz="2600" dirty="0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29230D-21E4-E7C4-020B-6EC535663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6530" y="873457"/>
            <a:ext cx="7816644" cy="5726446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Responding to empathic opportunities</a:t>
            </a:r>
          </a:p>
          <a:p>
            <a:r>
              <a:rPr lang="en-GB" sz="2400" dirty="0">
                <a:solidFill>
                  <a:schemeClr val="tx1"/>
                </a:solidFill>
              </a:rPr>
              <a:t>Gaining Consent</a:t>
            </a:r>
          </a:p>
          <a:p>
            <a:r>
              <a:rPr lang="en-GB" sz="2400" dirty="0">
                <a:solidFill>
                  <a:schemeClr val="tx1"/>
                </a:solidFill>
              </a:rPr>
              <a:t>Making a space</a:t>
            </a:r>
          </a:p>
          <a:p>
            <a:r>
              <a:rPr lang="en-GB" sz="2400" dirty="0">
                <a:solidFill>
                  <a:schemeClr val="tx1"/>
                </a:solidFill>
              </a:rPr>
              <a:t>Finding focus</a:t>
            </a:r>
          </a:p>
          <a:p>
            <a:r>
              <a:rPr lang="en-GB" sz="2400" dirty="0">
                <a:solidFill>
                  <a:schemeClr val="tx1"/>
                </a:solidFill>
              </a:rPr>
              <a:t>Flexible use of counselling methods that make sense to the client</a:t>
            </a:r>
          </a:p>
          <a:p>
            <a:r>
              <a:rPr lang="en-GB" sz="2400" dirty="0">
                <a:solidFill>
                  <a:schemeClr val="tx1"/>
                </a:solidFill>
              </a:rPr>
              <a:t>Collaboratively checking out that what is happening is acceptable to the client at all times</a:t>
            </a:r>
          </a:p>
          <a:p>
            <a:r>
              <a:rPr lang="en-GB" sz="2400" dirty="0">
                <a:solidFill>
                  <a:schemeClr val="tx1"/>
                </a:solidFill>
              </a:rPr>
              <a:t>Monitoring interaction in terms of risk</a:t>
            </a:r>
          </a:p>
          <a:p>
            <a:r>
              <a:rPr lang="en-GB" sz="2400" dirty="0">
                <a:solidFill>
                  <a:schemeClr val="tx1"/>
                </a:solidFill>
              </a:rPr>
              <a:t>Closing the space</a:t>
            </a:r>
          </a:p>
          <a:p>
            <a:r>
              <a:rPr lang="en-GB" sz="2400" dirty="0">
                <a:solidFill>
                  <a:schemeClr val="tx1"/>
                </a:solidFill>
              </a:rPr>
              <a:t>Using supervision</a:t>
            </a:r>
          </a:p>
        </p:txBody>
      </p:sp>
    </p:spTree>
    <p:extLst>
      <p:ext uri="{BB962C8B-B14F-4D97-AF65-F5344CB8AC3E}">
        <p14:creationId xmlns:p14="http://schemas.microsoft.com/office/powerpoint/2010/main" val="3097511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7B396-D493-06DD-5D2C-DBB37CB46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Counselling Skill Models (McLeod,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EE6F3-88D7-EA64-2DFE-C26A99749F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 Micro skills Approach ( Ivey, 2010)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Emphasises Intentionality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Attending Skills – ‘verbal tracking’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SOLAR - Vs + B: Visual, Vocal, Verbal and Body Language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Establishing a relationship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Story and strengths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Goals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Restorying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Action</a:t>
            </a:r>
          </a:p>
        </p:txBody>
      </p:sp>
    </p:spTree>
    <p:extLst>
      <p:ext uri="{BB962C8B-B14F-4D97-AF65-F5344CB8AC3E}">
        <p14:creationId xmlns:p14="http://schemas.microsoft.com/office/powerpoint/2010/main" val="3795507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7F559-6722-B857-BEB3-91E4A80AC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Relational Skills Model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-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(Midwinter &amp; Dickson 2015) </a:t>
            </a:r>
            <a:br>
              <a:rPr lang="en-GB" b="1" dirty="0">
                <a:solidFill>
                  <a:srgbClr val="0070C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9BBAE-DA37-A144-A9D0-F6BAAD87B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00000"/>
              </a:lnSpc>
            </a:pPr>
            <a:r>
              <a:rPr lang="en-GB" sz="3200" i="1" dirty="0">
                <a:solidFill>
                  <a:schemeClr val="accent1">
                    <a:lumMod val="50000"/>
                  </a:schemeClr>
                </a:solidFill>
              </a:rPr>
              <a:t>Setting up the relationship </a:t>
            </a:r>
          </a:p>
          <a:p>
            <a:pPr marL="457200" indent="-457200">
              <a:lnSpc>
                <a:spcPct val="100000"/>
              </a:lnSpc>
            </a:pPr>
            <a:r>
              <a:rPr lang="en-GB" sz="3200" i="1" dirty="0">
                <a:solidFill>
                  <a:schemeClr val="accent1">
                    <a:lumMod val="50000"/>
                  </a:schemeClr>
                </a:solidFill>
              </a:rPr>
              <a:t>Developing the relationship</a:t>
            </a:r>
          </a:p>
          <a:p>
            <a:pPr marL="457200" indent="-457200">
              <a:lnSpc>
                <a:spcPct val="100000"/>
              </a:lnSpc>
            </a:pPr>
            <a:r>
              <a:rPr lang="en-GB" sz="3200" i="1" dirty="0">
                <a:solidFill>
                  <a:schemeClr val="accent1">
                    <a:lumMod val="50000"/>
                  </a:schemeClr>
                </a:solidFill>
              </a:rPr>
              <a:t> Working with the relationship </a:t>
            </a:r>
          </a:p>
          <a:p>
            <a:pPr marL="457200" indent="-457200">
              <a:lnSpc>
                <a:spcPct val="100000"/>
              </a:lnSpc>
            </a:pPr>
            <a:r>
              <a:rPr lang="en-GB" sz="3200" i="1" dirty="0">
                <a:solidFill>
                  <a:schemeClr val="accent1">
                    <a:lumMod val="50000"/>
                  </a:schemeClr>
                </a:solidFill>
              </a:rPr>
              <a:t>The established relationship </a:t>
            </a:r>
          </a:p>
          <a:p>
            <a:pPr marL="457200" indent="-457200">
              <a:lnSpc>
                <a:spcPct val="100000"/>
              </a:lnSpc>
            </a:pPr>
            <a:r>
              <a:rPr lang="en-GB" sz="3200" i="1" dirty="0">
                <a:solidFill>
                  <a:schemeClr val="accent1">
                    <a:lumMod val="50000"/>
                  </a:schemeClr>
                </a:solidFill>
              </a:rPr>
              <a:t>Maintaining and ending the relationship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5430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49D64-1F65-C892-78C3-1AFA8E4D9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Three-Stage Model 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(McLeod,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07770-7C1F-54E6-A0E0-14DCFBB77B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Helping Skills Model (Clara Hill, 2004)</a:t>
            </a:r>
          </a:p>
          <a:p>
            <a:pPr marL="502920" indent="-45720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Exploration – Skills: Attending, active listening, open questions, restatements, paraphrasing, silence (PCT)</a:t>
            </a:r>
          </a:p>
          <a:p>
            <a:pPr marL="502920" indent="-45720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Insight – Skills: Challenge, immediacy, interpretation (Psychodynamic)</a:t>
            </a:r>
          </a:p>
          <a:p>
            <a:pPr marL="502920" indent="-45720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Action – Skills: Feedback, guidance, homework, relaxation (CBT)</a:t>
            </a:r>
          </a:p>
        </p:txBody>
      </p:sp>
    </p:spTree>
    <p:extLst>
      <p:ext uri="{BB962C8B-B14F-4D97-AF65-F5344CB8AC3E}">
        <p14:creationId xmlns:p14="http://schemas.microsoft.com/office/powerpoint/2010/main" val="575689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AB0B8-7FAC-58DD-5C5C-6AF068108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Skilled Helper Model (McLeod,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83EB7-D377-C421-B305-9269E4D19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888761"/>
            <a:ext cx="9872871" cy="4504543"/>
          </a:xfrm>
        </p:spPr>
        <p:txBody>
          <a:bodyPr/>
          <a:lstStyle/>
          <a:p>
            <a:pPr marL="4572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Gerard Egan (2004) proposes a three-stage model to facilitate change</a:t>
            </a:r>
          </a:p>
          <a:p>
            <a:pPr marL="45720" indent="0">
              <a:buNone/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Stage 1: Helping the Client to tell their story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Skills: tuning in, empathic presence, active listening, reflection, paraphrasing restating, summarising</a:t>
            </a:r>
          </a:p>
          <a:p>
            <a:pPr marL="45720" indent="0">
              <a:buNone/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Stage 2: Helping client to determine what they need and want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Skills: Goal setting, decision making, focusing, identifying, commitment to change</a:t>
            </a:r>
          </a:p>
          <a:p>
            <a:pPr marL="45720" indent="0">
              <a:buNone/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Stage 3: Implementing action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Skills: Identifying and evaluating strategies and action plan, making change happen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5175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27642D-B505-3325-8B7A-08976D078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6E0857C-C6F3-3329-386E-BC0DC0EF1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980" y="3895344"/>
            <a:ext cx="9966960" cy="14904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6600" b="1" cap="all" dirty="0">
                <a:solidFill>
                  <a:schemeClr val="accent1">
                    <a:lumMod val="50000"/>
                  </a:schemeClr>
                </a:solidFill>
              </a:rPr>
              <a:t>Take a Break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193831-BEE3-909B-6702-05C76AD235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24" b="-1"/>
          <a:stretch>
            <a:fillRect/>
          </a:stretch>
        </p:blipFill>
        <p:spPr>
          <a:xfrm>
            <a:off x="3766820" y="838090"/>
            <a:ext cx="4653280" cy="2796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017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86" y="620688"/>
            <a:ext cx="7125113" cy="1800200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Reiter-</a:t>
            </a:r>
            <a:r>
              <a:rPr lang="en-GB" sz="2400" b="1" dirty="0" err="1">
                <a:solidFill>
                  <a:schemeClr val="accent3">
                    <a:lumMod val="50000"/>
                  </a:schemeClr>
                </a:solidFill>
                <a:latin typeface="+mn-lt"/>
              </a:rPr>
              <a:t>Theil</a:t>
            </a: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 et al (1991) Derived from the principle of </a:t>
            </a:r>
            <a:r>
              <a:rPr lang="en-GB" sz="2400" b="1" i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Respect for Autonomy - </a:t>
            </a: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Informed Consent is someone’s agreement to treatment after having understood</a:t>
            </a:r>
            <a:r>
              <a:rPr lang="en-GB" sz="28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:</a:t>
            </a:r>
            <a:br>
              <a:rPr lang="en-GB" sz="28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</a:br>
            <a:br>
              <a:rPr lang="en-GB" sz="2800" b="1" dirty="0">
                <a:solidFill>
                  <a:schemeClr val="tx2">
                    <a:lumMod val="50000"/>
                  </a:schemeClr>
                </a:solidFill>
                <a:latin typeface="Californian FB" pitchFamily="18" charset="0"/>
              </a:rPr>
            </a:br>
            <a:endParaRPr lang="en-GB" dirty="0">
              <a:solidFill>
                <a:schemeClr val="tx2">
                  <a:lumMod val="50000"/>
                </a:schemeClr>
              </a:solidFill>
              <a:latin typeface="Californian FB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567608" y="1556794"/>
          <a:ext cx="7124700" cy="511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922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counselling contract?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This is a mutual agreement negotiated between the Counsellor and the Client prior to the commencement of counselling. 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 It articulates the responsibilities of the Counsellor towards the Client, and also the Client's responsibilities in the counselling relationship.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8CC8ABC-0619-4EA0-9BA8-6BB66F09CB0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6000" y="2636913"/>
            <a:ext cx="3528392" cy="238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254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16632"/>
            <a:ext cx="8905057" cy="1407368"/>
          </a:xfrm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What might this look like?</a:t>
            </a:r>
            <a:endParaRPr lang="en-GB" sz="31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5560" y="1676400"/>
            <a:ext cx="4464496" cy="4495800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Confidentiality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Sessions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Fees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Cancellation and Holidays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Duration of Counselling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Endings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Complaints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0834CEA-2039-4AAA-9FC4-1CA603831B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84033" y="2556655"/>
            <a:ext cx="3888433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9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Contract Checklist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200" i="1" dirty="0">
                <a:solidFill>
                  <a:schemeClr val="accent1">
                    <a:lumMod val="50000"/>
                  </a:schemeClr>
                </a:solidFill>
              </a:rPr>
              <a:t>’To be Professional requires Ethical Standards’ ( Bond 2016)</a:t>
            </a:r>
            <a:br>
              <a:rPr lang="en-GB" sz="2200" i="1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2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‘One of the basic requirements of a legally binding contract is prior agreement about its terms (Bond, 2016)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Written or Verbal?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Consideration of agency or organisation polices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Context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Equality, diversity and rights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Confidentiality, Informed Consent, Information Sharing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Data Protection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Disclosure of records and referrals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Record keeping/ Client access to records/ Use of records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Boundaries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Health and Safety/ Assessment of Risk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Contact details and appropriate times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Session time, punctuality, lateness, cancellations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Fee structure and policy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Duration of therapy/ review of contract/Termination of therapy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Holidays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Professional membership, code of ethics, insurance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Complaints procedure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393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Self Disclosure/ Self Identification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What might be the issues with self-disclosure within the therapeutic space?</a:t>
            </a:r>
          </a:p>
          <a:p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Working within a small group, see if you can come up with some thoughts about this.</a:t>
            </a:r>
          </a:p>
        </p:txBody>
      </p:sp>
    </p:spTree>
    <p:extLst>
      <p:ext uri="{BB962C8B-B14F-4D97-AF65-F5344CB8AC3E}">
        <p14:creationId xmlns:p14="http://schemas.microsoft.com/office/powerpoint/2010/main" val="686774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in the Digital 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According to BACP (2020) guidelines, the same professional standards and ethical framework apply when delivering telephone and online counselling.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ethical challenge lies in how we meet the guiding ethical principles within a new context and in new methods of communicating (Reeves, 2018).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096" y="1988840"/>
            <a:ext cx="4699000" cy="2349500"/>
          </a:xfrm>
        </p:spPr>
      </p:pic>
    </p:spTree>
    <p:extLst>
      <p:ext uri="{BB962C8B-B14F-4D97-AF65-F5344CB8AC3E}">
        <p14:creationId xmlns:p14="http://schemas.microsoft.com/office/powerpoint/2010/main" val="106252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C0B311-F8C2-4EC9-8BE3-57FFC031A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340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96909C-85A9-45ED-860C-23E681677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734BF9-9CFC-456E-9D10-1CF452667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91" r="1" b="21275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6717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2ABE273-A57A-4523-99C5-F4D7F4511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A15CF5-392D-404A-8095-DD2085F2F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D0F74E7-7AA9-4171-BCD1-C325B7632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53842" y="2054826"/>
            <a:ext cx="0" cy="27432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loud Callout 3"/>
          <p:cNvSpPr/>
          <p:nvPr/>
        </p:nvSpPr>
        <p:spPr>
          <a:xfrm>
            <a:off x="5962997" y="743695"/>
            <a:ext cx="5879868" cy="53782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indent="-182880"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US" sz="4400" b="1">
                <a:solidFill>
                  <a:schemeClr val="accent1">
                    <a:lumMod val="20000"/>
                    <a:lumOff val="80000"/>
                  </a:schemeClr>
                </a:solidFill>
              </a:rPr>
              <a:t>Consider some of the barriers to listening?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F84E3E96-74D0-44A4-94AE-12FD96FE6E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36" y="1083212"/>
            <a:ext cx="5176910" cy="498248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672358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FFE43-149D-4430-99BD-2F31D2D8B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14350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Active Listening Skills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0CEB3-CA18-49AF-97D3-A17D9F64C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3637961"/>
            <a:ext cx="3412067" cy="224637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b="1" i="1" kern="1200" cap="all" dirty="0">
                <a:solidFill>
                  <a:schemeClr val="accent1">
                    <a:alpha val="75000"/>
                  </a:schemeClr>
                </a:solidFill>
                <a:effectLst/>
                <a:latin typeface="+mn-lt"/>
                <a:ea typeface="+mn-ea"/>
                <a:cs typeface="+mn-cs"/>
              </a:rPr>
              <a:t>Active Listening Exercise:</a:t>
            </a:r>
          </a:p>
          <a:p>
            <a:pPr marL="0" indent="0">
              <a:buNone/>
            </a:pPr>
            <a:r>
              <a:rPr lang="en-US" sz="3200" b="1" i="1" kern="1200" cap="all" dirty="0">
                <a:solidFill>
                  <a:schemeClr val="accent1">
                    <a:alpha val="75000"/>
                  </a:schemeClr>
                </a:solidFill>
                <a:effectLst/>
                <a:latin typeface="+mn-lt"/>
                <a:ea typeface="+mn-ea"/>
                <a:cs typeface="+mn-cs"/>
              </a:rPr>
              <a:t>Drawing Picture Exercise</a:t>
            </a:r>
            <a:r>
              <a:rPr lang="en-US" sz="3200" b="1" kern="1200" cap="all" dirty="0">
                <a:solidFill>
                  <a:schemeClr val="accent1">
                    <a:alpha val="75000"/>
                  </a:schemeClr>
                </a:solidFill>
                <a:effectLst/>
                <a:latin typeface="+mn-lt"/>
                <a:ea typeface="+mn-ea"/>
                <a:cs typeface="+mn-cs"/>
              </a:rPr>
              <a:t>  (pairs)  A &amp; B person</a:t>
            </a:r>
            <a:r>
              <a:rPr lang="en-US" sz="1600" kern="1200" cap="all" dirty="0">
                <a:solidFill>
                  <a:schemeClr val="accent1">
                    <a:alpha val="75000"/>
                  </a:schemeClr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sz="1600" kern="1200" cap="all" dirty="0">
              <a:solidFill>
                <a:schemeClr val="accent1">
                  <a:alpha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19B8E94B-E6B6-46BE-9088-3CCF286CFA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48406" y="618067"/>
            <a:ext cx="5598157" cy="559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5097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BAB1F07-B6F8-4224-BF80-8394977D3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3402" y="2225505"/>
            <a:ext cx="7552983" cy="281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4339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1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13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8" name="Straight Connector 15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17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1" name="Straight Connector 21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23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30A981C-9849-40F0-B701-8F9A0F203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5400" b="1" cap="all">
                <a:solidFill>
                  <a:srgbClr val="FFFFFF"/>
                </a:solidFill>
              </a:rPr>
              <a:t>Pause for a moment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D0D4118-1131-416D-835F-0918380992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4967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79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Reflective Practice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763491" cy="4800600"/>
          </a:xfrm>
        </p:spPr>
        <p:txBody>
          <a:bodyPr>
            <a:normAutofit/>
          </a:bodyPr>
          <a:lstStyle/>
          <a:p>
            <a:r>
              <a:rPr lang="en-GB" sz="2400"/>
              <a:t>As you undertake your practice you are asked to reflect on your work.</a:t>
            </a:r>
          </a:p>
          <a:p>
            <a:r>
              <a:rPr lang="en-GB" sz="2400"/>
              <a:t>This is during the skills practice as well as after, in the group discussion.</a:t>
            </a:r>
          </a:p>
          <a:p>
            <a:r>
              <a:rPr lang="en-GB" sz="2400"/>
              <a:t>You will also reflect on your work during your time away from the course.</a:t>
            </a:r>
          </a:p>
          <a:p>
            <a:r>
              <a:rPr lang="en-GB" sz="2400"/>
              <a:t>This reflection will enable you to evaluate your skills, which in turn will help you to become a more able and confident practitioner.</a:t>
            </a:r>
          </a:p>
          <a:p>
            <a:pPr marL="45720" indent="0">
              <a:buNone/>
            </a:pPr>
            <a:endParaRPr lang="en-GB"/>
          </a:p>
        </p:txBody>
      </p:sp>
      <p:pic>
        <p:nvPicPr>
          <p:cNvPr id="1026" name="Picture 2" descr="Reflective Practice - Examples - Psychiatry Training UK">
            <a:extLst>
              <a:ext uri="{FF2B5EF4-FFF2-40B4-BE49-F238E27FC236}">
                <a16:creationId xmlns:a16="http://schemas.microsoft.com/office/drawing/2014/main" id="{D3AFE963-853F-4E67-AFA4-974344845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652" y="1104207"/>
            <a:ext cx="48006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6626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CD1A2-78D1-4197-B102-BF8F052CC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6585048" cy="2170313"/>
          </a:xfrm>
        </p:spPr>
        <p:txBody>
          <a:bodyPr/>
          <a:lstStyle/>
          <a:p>
            <a:r>
              <a:rPr lang="en-GB" err="1"/>
              <a:t>Journalling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36E01-3F50-4AC6-B4F1-100B221226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814" y="3805312"/>
            <a:ext cx="6585048" cy="2609556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Start where you are now. What is going on for you at the moment?</a:t>
            </a:r>
          </a:p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Write in a “stream of consciousness” for five minutes. (Don’t edit your thoughts!)</a:t>
            </a:r>
          </a:p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Just go with it</a:t>
            </a:r>
          </a:p>
          <a:p>
            <a:pPr marL="45720" indent="0">
              <a:buNone/>
            </a:pPr>
            <a:endParaRPr lang="en-GB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Content Placeholder 5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A8E28A97-4090-495B-B0B6-3E723EEA9E34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585075" y="1744663"/>
            <a:ext cx="4606925" cy="4205287"/>
          </a:xfrm>
        </p:spPr>
      </p:pic>
    </p:spTree>
    <p:extLst>
      <p:ext uri="{BB962C8B-B14F-4D97-AF65-F5344CB8AC3E}">
        <p14:creationId xmlns:p14="http://schemas.microsoft.com/office/powerpoint/2010/main" val="37449469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484784"/>
            <a:ext cx="9601200" cy="4687416"/>
          </a:xfrm>
        </p:spPr>
        <p:txBody>
          <a:bodyPr>
            <a:normAutofit/>
          </a:bodyPr>
          <a:lstStyle/>
          <a:p>
            <a:endParaRPr lang="en-GB" dirty="0">
              <a:hlinkClick r:id="rId2"/>
            </a:endParaRP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Jones-Smith, E. (2016) Theories of Counselling and Psychotherapy: An Integrative Approach (2</a:t>
            </a:r>
            <a:r>
              <a:rPr lang="en-GB" sz="2000" baseline="30000" dirty="0">
                <a:solidFill>
                  <a:schemeClr val="accent1">
                    <a:lumMod val="50000"/>
                  </a:schemeClr>
                </a:solidFill>
              </a:rPr>
              <a:t>nd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 ed). Sage Publishers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McLeod, J &amp; McLeod, J. (</a:t>
            </a:r>
            <a:r>
              <a:rPr lang="en-GB" sz="2000" i="1" dirty="0">
                <a:solidFill>
                  <a:schemeClr val="accent1">
                    <a:lumMod val="50000"/>
                  </a:schemeClr>
                </a:solidFill>
              </a:rPr>
              <a:t>2011)Counselling Skills: A Practical Guide for Counsellors and Helping Professionals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. Open University Press Chapter 2 &amp; 3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McLeod, J. (2013)  </a:t>
            </a:r>
            <a:r>
              <a:rPr lang="en-GB" sz="2000" i="1" dirty="0">
                <a:solidFill>
                  <a:schemeClr val="accent1">
                    <a:lumMod val="50000"/>
                  </a:schemeClr>
                </a:solidFill>
              </a:rPr>
              <a:t>Introduction to Counselling, 5th </a:t>
            </a:r>
            <a:r>
              <a:rPr lang="en-GB" sz="2000" i="1" dirty="0" err="1">
                <a:solidFill>
                  <a:schemeClr val="accent1">
                    <a:lumMod val="50000"/>
                  </a:schemeClr>
                </a:solidFill>
              </a:rPr>
              <a:t>edn</a:t>
            </a:r>
            <a:r>
              <a:rPr lang="en-GB" sz="2000" i="1" dirty="0">
                <a:solidFill>
                  <a:schemeClr val="accent1">
                    <a:lumMod val="50000"/>
                  </a:schemeClr>
                </a:solidFill>
              </a:rPr>
              <a:t>.  </a:t>
            </a:r>
            <a:r>
              <a:rPr lang="en-GB" sz="2000" dirty="0" err="1">
                <a:solidFill>
                  <a:schemeClr val="accent1">
                    <a:lumMod val="50000"/>
                  </a:schemeClr>
                </a:solidFill>
              </a:rPr>
              <a:t>Maindenhead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: Open University Press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Midwinter, R., &amp; Dickson, J. (2015). Embedding counselling and communication skills : A relational skills model. London: Routledge. Pages 34-36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Rogers, C. (2007) The Necessary and Sufficient Conditions of Therapeutic Personality Change Psychotherapy: Theory, Research, Practice, Training Copyright 2007 by the American Psychological Association 2007, Vol. 44, No. 3, 240 –248 0033-3204/07/$12.00 DOI: 10.1037/0033-3204.44.3.240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50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9999C-5FDE-CE89-14B8-880FF879D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 for next week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416448C-AF44-7E3F-33C5-1DF6BFF7EDC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52935400"/>
              </p:ext>
            </p:extLst>
          </p:nvPr>
        </p:nvGraphicFramePr>
        <p:xfrm>
          <a:off x="1143000" y="2057399"/>
          <a:ext cx="47548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7ECEFA-C8EE-E972-09E1-897291B361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18920"/>
            <a:ext cx="5659120" cy="499364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dirty="0"/>
              <a:t>READING</a:t>
            </a:r>
            <a:endParaRPr lang="en-GB" dirty="0"/>
          </a:p>
          <a:p>
            <a:r>
              <a:rPr lang="en-GB" dirty="0"/>
              <a:t>Midwinter, R., &amp; Dickson, J. (2015). Embedding counselling and communication skills : A relational skills model. London: Routledge. </a:t>
            </a:r>
          </a:p>
          <a:p>
            <a:r>
              <a:rPr lang="en-GB" dirty="0"/>
              <a:t>McLeod, J. and McLeod, J. (2011). </a:t>
            </a:r>
            <a:r>
              <a:rPr lang="en-GB" i="1" dirty="0"/>
              <a:t>Counselling Skills. 2nd </a:t>
            </a:r>
            <a:r>
              <a:rPr lang="en-GB" i="1" dirty="0" err="1"/>
              <a:t>Edn</a:t>
            </a:r>
            <a:r>
              <a:rPr lang="en-GB" i="1" dirty="0"/>
              <a:t>. </a:t>
            </a:r>
            <a:r>
              <a:rPr lang="en-GB" dirty="0"/>
              <a:t>Maidenhead: McGraw Hill [</a:t>
            </a:r>
            <a:r>
              <a:rPr lang="en-GB" dirty="0" err="1"/>
              <a:t>ebook</a:t>
            </a:r>
            <a:r>
              <a:rPr lang="en-GB" dirty="0"/>
              <a:t>]. Chapter 4 &amp;5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625977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915EF7-B9F6-4EB7-AA4F-557BE6AB702C}">
  <ds:schemaRefs>
    <ds:schemaRef ds:uri="16c05727-aa75-4e4a-9b5f-8a80a1165891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28E4D0-782D-4812-BE7D-AE5131FD375E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1446</Words>
  <Application>Microsoft Office PowerPoint</Application>
  <PresentationFormat>Widescreen</PresentationFormat>
  <Paragraphs>211</Paragraphs>
  <Slides>34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Arial</vt:lpstr>
      <vt:lpstr>Calibri</vt:lpstr>
      <vt:lpstr>Californian FB</vt:lpstr>
      <vt:lpstr>Corbel</vt:lpstr>
      <vt:lpstr>Times New Roman</vt:lpstr>
      <vt:lpstr>Basis</vt:lpstr>
      <vt:lpstr>ECPS4015: Introduction to Counselling Skills Module Lead: Andrea Williams</vt:lpstr>
      <vt:lpstr>Welcome to the ECPS4015 Introduction to Counselling Skills Module - 2026</vt:lpstr>
      <vt:lpstr>Session Aims: Week 4:  Counselling Theory and approaches</vt:lpstr>
      <vt:lpstr>Theoretical Approaches to Counselling and Psychotherapy</vt:lpstr>
      <vt:lpstr>Psychoanalytic and Psychodynamic Theories </vt:lpstr>
      <vt:lpstr>Behavioural and Cognitive Theories</vt:lpstr>
      <vt:lpstr>Existential – Humanistic Theories</vt:lpstr>
      <vt:lpstr>Social Constructivism – Post Modern Theories</vt:lpstr>
      <vt:lpstr>Neuroscience and Neuro-psychotherapy</vt:lpstr>
      <vt:lpstr>Integrative Psychotherapy</vt:lpstr>
      <vt:lpstr>Take a Break</vt:lpstr>
      <vt:lpstr>A Model of Embedded Counselling (McLeod, 2011)</vt:lpstr>
      <vt:lpstr>Counselling Skills Competency Framework (BACP, 2020)</vt:lpstr>
      <vt:lpstr>A Model of Embedded Counselling (McLeod, 2011) </vt:lpstr>
      <vt:lpstr>Counselling Skill Models (McLeod, 2011)</vt:lpstr>
      <vt:lpstr>Relational Skills Model - (Midwinter &amp; Dickson 2015)  </vt:lpstr>
      <vt:lpstr>Three-Stage Model   (McLeod, 2011)</vt:lpstr>
      <vt:lpstr>Skilled Helper Model (McLeod, 2011)</vt:lpstr>
      <vt:lpstr>Take a Break</vt:lpstr>
      <vt:lpstr>Reiter-Theil et al (1991) Derived from the principle of Respect for Autonomy - Informed Consent is someone’s agreement to treatment after having understood:  </vt:lpstr>
      <vt:lpstr>What is the counselling contract?</vt:lpstr>
      <vt:lpstr> What might this look like?</vt:lpstr>
      <vt:lpstr>Contract Checklist ’To be Professional requires Ethical Standards’ ( Bond 2016) </vt:lpstr>
      <vt:lpstr>Self Disclosure/ Self Identification</vt:lpstr>
      <vt:lpstr>Counselling in the Digital Era</vt:lpstr>
      <vt:lpstr>PowerPoint Presentation</vt:lpstr>
      <vt:lpstr>PowerPoint Presentation</vt:lpstr>
      <vt:lpstr>Active Listening Skills Activity </vt:lpstr>
      <vt:lpstr>PowerPoint Presentation</vt:lpstr>
      <vt:lpstr>Pause for a moment</vt:lpstr>
      <vt:lpstr>Reflective Practice </vt:lpstr>
      <vt:lpstr>Journalling</vt:lpstr>
      <vt:lpstr>Reading </vt:lpstr>
      <vt:lpstr>Reading for next week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2026-02-23T15:56:29Z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