
<file path=[Content_Types].xml><?xml version="1.0" encoding="utf-8"?>
<Types xmlns="http://schemas.openxmlformats.org/package/2006/content-types">
  <Default Extension="fntdata" ContentType="application/x-fontdata"/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87" r:id="rId33"/>
    <p:sldId id="288" r:id="rId34"/>
    <p:sldId id="289" r:id="rId35"/>
    <p:sldId id="290" r:id="rId36"/>
    <p:sldId id="291" r:id="rId37"/>
    <p:sldId id="292" r:id="rId38"/>
    <p:sldId id="293" r:id="rId39"/>
    <p:sldId id="294" r:id="rId40"/>
    <p:sldId id="295" r:id="rId41"/>
    <p:sldId id="296" r:id="rId42"/>
    <p:sldId id="297" r:id="rId43"/>
  </p:sldIdLst>
  <p:sldSz cx="18288000" cy="10287000"/>
  <p:notesSz cx="6858000" cy="9144000"/>
  <p:embeddedFontLst>
    <p:embeddedFont>
      <p:font typeface="Arimo" panose="020B0604020202020204" charset="0"/>
      <p:regular r:id="rId44"/>
    </p:embeddedFont>
    <p:embeddedFont>
      <p:font typeface="Canva Sans Bold" panose="020B0604020202020204" charset="0"/>
      <p:regular r:id="rId45"/>
    </p:embeddedFont>
    <p:embeddedFont>
      <p:font typeface="Paytone One" panose="020B0604020202020204" charset="0"/>
      <p:regular r:id="rId46"/>
    </p:embeddedFont>
    <p:embeddedFont>
      <p:font typeface="เอฟซี เรนโบว์" panose="020B0604020202020204" charset="-34"/>
      <p:regular r:id="rId47"/>
    </p:embeddedFont>
    <p:embeddedFont>
      <p:font typeface="เอฟซี เรนโบว์ Bold" panose="020B0604020202020204" charset="-34"/>
      <p:regular r:id="rId48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80" d="100"/>
          <a:sy n="80" d="100"/>
        </p:scale>
        <p:origin x="234" y="6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font" Target="fonts/font4.fntdata"/><Relationship Id="rId50" Type="http://schemas.openxmlformats.org/officeDocument/2006/relationships/viewProps" Target="view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font" Target="fonts/font2.fntdata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font" Target="fonts/font1.fntdata"/><Relationship Id="rId52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font" Target="fonts/font5.fntdata"/><Relationship Id="rId8" Type="http://schemas.openxmlformats.org/officeDocument/2006/relationships/slide" Target="slides/slide7.xml"/><Relationship Id="rId51" Type="http://schemas.openxmlformats.org/officeDocument/2006/relationships/theme" Target="theme/theme1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font" Target="fonts/font3.fntdata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2/6/2025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2/6/2025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2/6/2025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2/6/2025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svg"/><Relationship Id="rId7" Type="http://schemas.openxmlformats.org/officeDocument/2006/relationships/image" Target="../media/image6.svg"/><Relationship Id="rId12" Type="http://schemas.openxmlformats.org/officeDocument/2006/relationships/image" Target="../media/image11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11" Type="http://schemas.openxmlformats.org/officeDocument/2006/relationships/image" Target="../media/image10.png"/><Relationship Id="rId5" Type="http://schemas.openxmlformats.org/officeDocument/2006/relationships/image" Target="../media/image4.svg"/><Relationship Id="rId10" Type="http://schemas.openxmlformats.org/officeDocument/2006/relationships/image" Target="../media/image9.svg"/><Relationship Id="rId4" Type="http://schemas.openxmlformats.org/officeDocument/2006/relationships/image" Target="../media/image3.png"/><Relationship Id="rId9" Type="http://schemas.openxmlformats.org/officeDocument/2006/relationships/image" Target="../media/image8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image" Target="../media/image11.svg"/><Relationship Id="rId7" Type="http://schemas.openxmlformats.org/officeDocument/2006/relationships/image" Target="../media/image15.sv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png"/><Relationship Id="rId5" Type="http://schemas.openxmlformats.org/officeDocument/2006/relationships/image" Target="../media/image13.svg"/><Relationship Id="rId4" Type="http://schemas.openxmlformats.org/officeDocument/2006/relationships/image" Target="../media/image12.png"/><Relationship Id="rId9" Type="http://schemas.openxmlformats.org/officeDocument/2006/relationships/image" Target="../media/image17.sv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3" Type="http://schemas.openxmlformats.org/officeDocument/2006/relationships/image" Target="../media/image11.svg"/><Relationship Id="rId7" Type="http://schemas.openxmlformats.org/officeDocument/2006/relationships/image" Target="../media/image19.sv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png"/><Relationship Id="rId5" Type="http://schemas.openxmlformats.org/officeDocument/2006/relationships/image" Target="../media/image13.svg"/><Relationship Id="rId4" Type="http://schemas.openxmlformats.org/officeDocument/2006/relationships/image" Target="../media/image12.png"/><Relationship Id="rId9" Type="http://schemas.openxmlformats.org/officeDocument/2006/relationships/image" Target="../media/image21.sv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svg"/><Relationship Id="rId13" Type="http://schemas.openxmlformats.org/officeDocument/2006/relationships/image" Target="../media/image24.png"/><Relationship Id="rId3" Type="http://schemas.openxmlformats.org/officeDocument/2006/relationships/image" Target="../media/image4.svg"/><Relationship Id="rId7" Type="http://schemas.openxmlformats.org/officeDocument/2006/relationships/image" Target="../media/image22.png"/><Relationship Id="rId12" Type="http://schemas.openxmlformats.org/officeDocument/2006/relationships/image" Target="../media/image11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.svg"/><Relationship Id="rId11" Type="http://schemas.openxmlformats.org/officeDocument/2006/relationships/image" Target="../media/image10.png"/><Relationship Id="rId5" Type="http://schemas.openxmlformats.org/officeDocument/2006/relationships/image" Target="../media/image1.png"/><Relationship Id="rId10" Type="http://schemas.openxmlformats.org/officeDocument/2006/relationships/image" Target="../media/image9.svg"/><Relationship Id="rId4" Type="http://schemas.openxmlformats.org/officeDocument/2006/relationships/image" Target="../media/image7.png"/><Relationship Id="rId9" Type="http://schemas.openxmlformats.org/officeDocument/2006/relationships/image" Target="../media/image8.png"/><Relationship Id="rId14" Type="http://schemas.openxmlformats.org/officeDocument/2006/relationships/image" Target="../media/image25.sv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13" Type="http://schemas.openxmlformats.org/officeDocument/2006/relationships/image" Target="../media/image23.svg"/><Relationship Id="rId3" Type="http://schemas.openxmlformats.org/officeDocument/2006/relationships/image" Target="../media/image27.svg"/><Relationship Id="rId7" Type="http://schemas.openxmlformats.org/officeDocument/2006/relationships/image" Target="../media/image11.svg"/><Relationship Id="rId12" Type="http://schemas.openxmlformats.org/officeDocument/2006/relationships/image" Target="../media/image22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png"/><Relationship Id="rId11" Type="http://schemas.openxmlformats.org/officeDocument/2006/relationships/image" Target="../media/image25.svg"/><Relationship Id="rId5" Type="http://schemas.openxmlformats.org/officeDocument/2006/relationships/image" Target="../media/image29.svg"/><Relationship Id="rId10" Type="http://schemas.openxmlformats.org/officeDocument/2006/relationships/image" Target="../media/image24.png"/><Relationship Id="rId4" Type="http://schemas.openxmlformats.org/officeDocument/2006/relationships/image" Target="../media/image28.png"/><Relationship Id="rId9" Type="http://schemas.openxmlformats.org/officeDocument/2006/relationships/image" Target="../media/image13.sv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png"/><Relationship Id="rId3" Type="http://schemas.openxmlformats.org/officeDocument/2006/relationships/image" Target="../media/image11.svg"/><Relationship Id="rId7" Type="http://schemas.openxmlformats.org/officeDocument/2006/relationships/image" Target="../media/image33.sv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2.png"/><Relationship Id="rId5" Type="http://schemas.openxmlformats.org/officeDocument/2006/relationships/image" Target="../media/image31.svg"/><Relationship Id="rId4" Type="http://schemas.openxmlformats.org/officeDocument/2006/relationships/image" Target="../media/image30.png"/><Relationship Id="rId9" Type="http://schemas.openxmlformats.org/officeDocument/2006/relationships/image" Target="../media/image35.sv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png"/><Relationship Id="rId3" Type="http://schemas.openxmlformats.org/officeDocument/2006/relationships/image" Target="../media/image11.svg"/><Relationship Id="rId7" Type="http://schemas.openxmlformats.org/officeDocument/2006/relationships/image" Target="../media/image33.sv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2.png"/><Relationship Id="rId5" Type="http://schemas.openxmlformats.org/officeDocument/2006/relationships/image" Target="../media/image31.svg"/><Relationship Id="rId4" Type="http://schemas.openxmlformats.org/officeDocument/2006/relationships/image" Target="../media/image30.png"/><Relationship Id="rId9" Type="http://schemas.openxmlformats.org/officeDocument/2006/relationships/image" Target="../media/image35.sv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png"/><Relationship Id="rId3" Type="http://schemas.openxmlformats.org/officeDocument/2006/relationships/image" Target="../media/image11.svg"/><Relationship Id="rId7" Type="http://schemas.openxmlformats.org/officeDocument/2006/relationships/image" Target="../media/image33.sv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2.png"/><Relationship Id="rId5" Type="http://schemas.openxmlformats.org/officeDocument/2006/relationships/image" Target="../media/image31.svg"/><Relationship Id="rId4" Type="http://schemas.openxmlformats.org/officeDocument/2006/relationships/image" Target="../media/image30.png"/><Relationship Id="rId9" Type="http://schemas.openxmlformats.org/officeDocument/2006/relationships/image" Target="../media/image35.sv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png"/><Relationship Id="rId3" Type="http://schemas.openxmlformats.org/officeDocument/2006/relationships/image" Target="../media/image11.svg"/><Relationship Id="rId7" Type="http://schemas.openxmlformats.org/officeDocument/2006/relationships/image" Target="../media/image33.sv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2.png"/><Relationship Id="rId5" Type="http://schemas.openxmlformats.org/officeDocument/2006/relationships/image" Target="../media/image31.svg"/><Relationship Id="rId4" Type="http://schemas.openxmlformats.org/officeDocument/2006/relationships/image" Target="../media/image30.png"/><Relationship Id="rId9" Type="http://schemas.openxmlformats.org/officeDocument/2006/relationships/image" Target="../media/image35.sv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png"/><Relationship Id="rId3" Type="http://schemas.openxmlformats.org/officeDocument/2006/relationships/image" Target="../media/image11.svg"/><Relationship Id="rId7" Type="http://schemas.openxmlformats.org/officeDocument/2006/relationships/image" Target="../media/image33.sv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2.png"/><Relationship Id="rId5" Type="http://schemas.openxmlformats.org/officeDocument/2006/relationships/image" Target="../media/image31.svg"/><Relationship Id="rId4" Type="http://schemas.openxmlformats.org/officeDocument/2006/relationships/image" Target="../media/image30.png"/><Relationship Id="rId9" Type="http://schemas.openxmlformats.org/officeDocument/2006/relationships/image" Target="../media/image35.sv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png"/><Relationship Id="rId3" Type="http://schemas.openxmlformats.org/officeDocument/2006/relationships/image" Target="../media/image11.svg"/><Relationship Id="rId7" Type="http://schemas.openxmlformats.org/officeDocument/2006/relationships/image" Target="../media/image33.sv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2.png"/><Relationship Id="rId5" Type="http://schemas.openxmlformats.org/officeDocument/2006/relationships/image" Target="../media/image31.svg"/><Relationship Id="rId4" Type="http://schemas.openxmlformats.org/officeDocument/2006/relationships/image" Target="../media/image30.png"/><Relationship Id="rId9" Type="http://schemas.openxmlformats.org/officeDocument/2006/relationships/image" Target="../media/image35.sv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png"/><Relationship Id="rId3" Type="http://schemas.openxmlformats.org/officeDocument/2006/relationships/image" Target="../media/image11.svg"/><Relationship Id="rId7" Type="http://schemas.openxmlformats.org/officeDocument/2006/relationships/image" Target="../media/image33.sv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2.png"/><Relationship Id="rId5" Type="http://schemas.openxmlformats.org/officeDocument/2006/relationships/image" Target="../media/image31.svg"/><Relationship Id="rId4" Type="http://schemas.openxmlformats.org/officeDocument/2006/relationships/image" Target="../media/image30.png"/><Relationship Id="rId9" Type="http://schemas.openxmlformats.org/officeDocument/2006/relationships/image" Target="../media/image35.sv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svg"/><Relationship Id="rId3" Type="http://schemas.openxmlformats.org/officeDocument/2006/relationships/image" Target="../media/image9.svg"/><Relationship Id="rId7" Type="http://schemas.openxmlformats.org/officeDocument/2006/relationships/image" Target="../media/image36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10" Type="http://schemas.openxmlformats.org/officeDocument/2006/relationships/image" Target="../media/image25.svg"/><Relationship Id="rId4" Type="http://schemas.openxmlformats.org/officeDocument/2006/relationships/image" Target="../media/image7.png"/><Relationship Id="rId9" Type="http://schemas.openxmlformats.org/officeDocument/2006/relationships/image" Target="../media/image24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9.svg"/><Relationship Id="rId4" Type="http://schemas.openxmlformats.org/officeDocument/2006/relationships/image" Target="../media/image38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1.svg"/><Relationship Id="rId4" Type="http://schemas.openxmlformats.org/officeDocument/2006/relationships/image" Target="../media/image40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2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4.svg"/><Relationship Id="rId4" Type="http://schemas.openxmlformats.org/officeDocument/2006/relationships/image" Target="../media/image43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6.svg"/><Relationship Id="rId4" Type="http://schemas.openxmlformats.org/officeDocument/2006/relationships/image" Target="../media/image45.png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3" Type="http://schemas.openxmlformats.org/officeDocument/2006/relationships/image" Target="../media/image11.svg"/><Relationship Id="rId7" Type="http://schemas.openxmlformats.org/officeDocument/2006/relationships/image" Target="../media/image48.sv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7.png"/><Relationship Id="rId11" Type="http://schemas.openxmlformats.org/officeDocument/2006/relationships/image" Target="../media/image25.svg"/><Relationship Id="rId5" Type="http://schemas.openxmlformats.org/officeDocument/2006/relationships/image" Target="../media/image13.svg"/><Relationship Id="rId10" Type="http://schemas.openxmlformats.org/officeDocument/2006/relationships/image" Target="../media/image24.png"/><Relationship Id="rId4" Type="http://schemas.openxmlformats.org/officeDocument/2006/relationships/image" Target="../media/image12.png"/><Relationship Id="rId9" Type="http://schemas.openxmlformats.org/officeDocument/2006/relationships/image" Target="../media/image27.sv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0.svg"/><Relationship Id="rId4" Type="http://schemas.openxmlformats.org/officeDocument/2006/relationships/image" Target="../media/image49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2.svg"/><Relationship Id="rId4" Type="http://schemas.openxmlformats.org/officeDocument/2006/relationships/image" Target="../media/image51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4.svg"/><Relationship Id="rId4" Type="http://schemas.openxmlformats.org/officeDocument/2006/relationships/image" Target="../media/image53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6.svg"/><Relationship Id="rId4" Type="http://schemas.openxmlformats.org/officeDocument/2006/relationships/image" Target="../media/image55.png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3" Type="http://schemas.openxmlformats.org/officeDocument/2006/relationships/image" Target="../media/image11.svg"/><Relationship Id="rId7" Type="http://schemas.openxmlformats.org/officeDocument/2006/relationships/image" Target="../media/image48.sv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7.png"/><Relationship Id="rId11" Type="http://schemas.openxmlformats.org/officeDocument/2006/relationships/image" Target="../media/image25.svg"/><Relationship Id="rId5" Type="http://schemas.openxmlformats.org/officeDocument/2006/relationships/image" Target="../media/image13.svg"/><Relationship Id="rId10" Type="http://schemas.openxmlformats.org/officeDocument/2006/relationships/image" Target="../media/image24.png"/><Relationship Id="rId4" Type="http://schemas.openxmlformats.org/officeDocument/2006/relationships/image" Target="../media/image12.png"/><Relationship Id="rId9" Type="http://schemas.openxmlformats.org/officeDocument/2006/relationships/image" Target="../media/image27.svg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3" Type="http://schemas.openxmlformats.org/officeDocument/2006/relationships/image" Target="../media/image11.svg"/><Relationship Id="rId7" Type="http://schemas.openxmlformats.org/officeDocument/2006/relationships/image" Target="../media/image48.sv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7.png"/><Relationship Id="rId11" Type="http://schemas.openxmlformats.org/officeDocument/2006/relationships/image" Target="../media/image25.svg"/><Relationship Id="rId5" Type="http://schemas.openxmlformats.org/officeDocument/2006/relationships/image" Target="../media/image13.svg"/><Relationship Id="rId10" Type="http://schemas.openxmlformats.org/officeDocument/2006/relationships/image" Target="../media/image24.png"/><Relationship Id="rId4" Type="http://schemas.openxmlformats.org/officeDocument/2006/relationships/image" Target="../media/image12.png"/><Relationship Id="rId9" Type="http://schemas.openxmlformats.org/officeDocument/2006/relationships/image" Target="../media/image27.svg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3" Type="http://schemas.openxmlformats.org/officeDocument/2006/relationships/image" Target="../media/image11.svg"/><Relationship Id="rId7" Type="http://schemas.openxmlformats.org/officeDocument/2006/relationships/image" Target="../media/image48.sv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7.png"/><Relationship Id="rId11" Type="http://schemas.openxmlformats.org/officeDocument/2006/relationships/image" Target="../media/image25.svg"/><Relationship Id="rId5" Type="http://schemas.openxmlformats.org/officeDocument/2006/relationships/image" Target="../media/image13.svg"/><Relationship Id="rId10" Type="http://schemas.openxmlformats.org/officeDocument/2006/relationships/image" Target="../media/image24.png"/><Relationship Id="rId4" Type="http://schemas.openxmlformats.org/officeDocument/2006/relationships/image" Target="../media/image12.png"/><Relationship Id="rId9" Type="http://schemas.openxmlformats.org/officeDocument/2006/relationships/image" Target="../media/image27.svg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3" Type="http://schemas.openxmlformats.org/officeDocument/2006/relationships/image" Target="../media/image11.svg"/><Relationship Id="rId7" Type="http://schemas.openxmlformats.org/officeDocument/2006/relationships/image" Target="../media/image48.sv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7.png"/><Relationship Id="rId11" Type="http://schemas.openxmlformats.org/officeDocument/2006/relationships/image" Target="../media/image25.svg"/><Relationship Id="rId5" Type="http://schemas.openxmlformats.org/officeDocument/2006/relationships/image" Target="../media/image13.svg"/><Relationship Id="rId10" Type="http://schemas.openxmlformats.org/officeDocument/2006/relationships/image" Target="../media/image24.png"/><Relationship Id="rId4" Type="http://schemas.openxmlformats.org/officeDocument/2006/relationships/image" Target="../media/image12.png"/><Relationship Id="rId9" Type="http://schemas.openxmlformats.org/officeDocument/2006/relationships/image" Target="../media/image27.svg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3" Type="http://schemas.openxmlformats.org/officeDocument/2006/relationships/image" Target="../media/image11.svg"/><Relationship Id="rId7" Type="http://schemas.openxmlformats.org/officeDocument/2006/relationships/image" Target="../media/image48.sv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7.png"/><Relationship Id="rId11" Type="http://schemas.openxmlformats.org/officeDocument/2006/relationships/image" Target="../media/image25.svg"/><Relationship Id="rId5" Type="http://schemas.openxmlformats.org/officeDocument/2006/relationships/image" Target="../media/image13.svg"/><Relationship Id="rId10" Type="http://schemas.openxmlformats.org/officeDocument/2006/relationships/image" Target="../media/image24.png"/><Relationship Id="rId4" Type="http://schemas.openxmlformats.org/officeDocument/2006/relationships/image" Target="../media/image12.png"/><Relationship Id="rId9" Type="http://schemas.openxmlformats.org/officeDocument/2006/relationships/image" Target="../media/image27.svg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3" Type="http://schemas.openxmlformats.org/officeDocument/2006/relationships/image" Target="../media/image11.svg"/><Relationship Id="rId7" Type="http://schemas.openxmlformats.org/officeDocument/2006/relationships/image" Target="../media/image48.sv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7.png"/><Relationship Id="rId11" Type="http://schemas.openxmlformats.org/officeDocument/2006/relationships/image" Target="../media/image25.svg"/><Relationship Id="rId5" Type="http://schemas.openxmlformats.org/officeDocument/2006/relationships/image" Target="../media/image13.svg"/><Relationship Id="rId10" Type="http://schemas.openxmlformats.org/officeDocument/2006/relationships/image" Target="../media/image24.png"/><Relationship Id="rId4" Type="http://schemas.openxmlformats.org/officeDocument/2006/relationships/image" Target="../media/image12.png"/><Relationship Id="rId9" Type="http://schemas.openxmlformats.org/officeDocument/2006/relationships/image" Target="../media/image27.svg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3" Type="http://schemas.openxmlformats.org/officeDocument/2006/relationships/image" Target="../media/image11.svg"/><Relationship Id="rId7" Type="http://schemas.openxmlformats.org/officeDocument/2006/relationships/image" Target="../media/image48.sv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7.png"/><Relationship Id="rId11" Type="http://schemas.openxmlformats.org/officeDocument/2006/relationships/image" Target="../media/image25.svg"/><Relationship Id="rId5" Type="http://schemas.openxmlformats.org/officeDocument/2006/relationships/image" Target="../media/image13.svg"/><Relationship Id="rId10" Type="http://schemas.openxmlformats.org/officeDocument/2006/relationships/image" Target="../media/image24.png"/><Relationship Id="rId4" Type="http://schemas.openxmlformats.org/officeDocument/2006/relationships/image" Target="../media/image12.png"/><Relationship Id="rId9" Type="http://schemas.openxmlformats.org/officeDocument/2006/relationships/image" Target="../media/image27.svg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3" Type="http://schemas.openxmlformats.org/officeDocument/2006/relationships/image" Target="../media/image11.svg"/><Relationship Id="rId7" Type="http://schemas.openxmlformats.org/officeDocument/2006/relationships/image" Target="../media/image48.sv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7.png"/><Relationship Id="rId11" Type="http://schemas.openxmlformats.org/officeDocument/2006/relationships/image" Target="../media/image25.svg"/><Relationship Id="rId5" Type="http://schemas.openxmlformats.org/officeDocument/2006/relationships/image" Target="../media/image13.svg"/><Relationship Id="rId10" Type="http://schemas.openxmlformats.org/officeDocument/2006/relationships/image" Target="../media/image24.png"/><Relationship Id="rId4" Type="http://schemas.openxmlformats.org/officeDocument/2006/relationships/image" Target="../media/image12.png"/><Relationship Id="rId9" Type="http://schemas.openxmlformats.org/officeDocument/2006/relationships/image" Target="../media/image27.svg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3" Type="http://schemas.openxmlformats.org/officeDocument/2006/relationships/image" Target="../media/image11.svg"/><Relationship Id="rId7" Type="http://schemas.openxmlformats.org/officeDocument/2006/relationships/image" Target="../media/image48.sv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7.png"/><Relationship Id="rId11" Type="http://schemas.openxmlformats.org/officeDocument/2006/relationships/image" Target="../media/image25.svg"/><Relationship Id="rId5" Type="http://schemas.openxmlformats.org/officeDocument/2006/relationships/image" Target="../media/image13.svg"/><Relationship Id="rId10" Type="http://schemas.openxmlformats.org/officeDocument/2006/relationships/image" Target="../media/image24.png"/><Relationship Id="rId4" Type="http://schemas.openxmlformats.org/officeDocument/2006/relationships/image" Target="../media/image12.png"/><Relationship Id="rId9" Type="http://schemas.openxmlformats.org/officeDocument/2006/relationships/image" Target="../media/image27.svg"/></Relationships>
</file>

<file path=ppt/slides/_rels/slide3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3" Type="http://schemas.openxmlformats.org/officeDocument/2006/relationships/image" Target="../media/image11.svg"/><Relationship Id="rId7" Type="http://schemas.openxmlformats.org/officeDocument/2006/relationships/image" Target="../media/image48.sv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7.png"/><Relationship Id="rId11" Type="http://schemas.openxmlformats.org/officeDocument/2006/relationships/image" Target="../media/image25.svg"/><Relationship Id="rId5" Type="http://schemas.openxmlformats.org/officeDocument/2006/relationships/image" Target="../media/image13.svg"/><Relationship Id="rId10" Type="http://schemas.openxmlformats.org/officeDocument/2006/relationships/image" Target="../media/image24.png"/><Relationship Id="rId4" Type="http://schemas.openxmlformats.org/officeDocument/2006/relationships/image" Target="../media/image12.png"/><Relationship Id="rId9" Type="http://schemas.openxmlformats.org/officeDocument/2006/relationships/image" Target="../media/image27.svg"/></Relationships>
</file>

<file path=ppt/slides/_rels/slide3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3" Type="http://schemas.openxmlformats.org/officeDocument/2006/relationships/image" Target="../media/image11.svg"/><Relationship Id="rId7" Type="http://schemas.openxmlformats.org/officeDocument/2006/relationships/image" Target="../media/image48.sv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7.png"/><Relationship Id="rId11" Type="http://schemas.openxmlformats.org/officeDocument/2006/relationships/image" Target="../media/image25.svg"/><Relationship Id="rId5" Type="http://schemas.openxmlformats.org/officeDocument/2006/relationships/image" Target="../media/image13.svg"/><Relationship Id="rId10" Type="http://schemas.openxmlformats.org/officeDocument/2006/relationships/image" Target="../media/image24.png"/><Relationship Id="rId4" Type="http://schemas.openxmlformats.org/officeDocument/2006/relationships/image" Target="../media/image12.png"/><Relationship Id="rId9" Type="http://schemas.openxmlformats.org/officeDocument/2006/relationships/image" Target="../media/image27.svg"/></Relationships>
</file>

<file path=ppt/slides/_rels/slide3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3" Type="http://schemas.openxmlformats.org/officeDocument/2006/relationships/image" Target="../media/image11.svg"/><Relationship Id="rId7" Type="http://schemas.openxmlformats.org/officeDocument/2006/relationships/image" Target="../media/image48.sv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7.png"/><Relationship Id="rId11" Type="http://schemas.openxmlformats.org/officeDocument/2006/relationships/image" Target="../media/image25.svg"/><Relationship Id="rId5" Type="http://schemas.openxmlformats.org/officeDocument/2006/relationships/image" Target="../media/image13.svg"/><Relationship Id="rId10" Type="http://schemas.openxmlformats.org/officeDocument/2006/relationships/image" Target="../media/image24.png"/><Relationship Id="rId4" Type="http://schemas.openxmlformats.org/officeDocument/2006/relationships/image" Target="../media/image12.png"/><Relationship Id="rId9" Type="http://schemas.openxmlformats.org/officeDocument/2006/relationships/image" Target="../media/image27.svg"/></Relationships>
</file>

<file path=ppt/slides/_rels/slide3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3" Type="http://schemas.openxmlformats.org/officeDocument/2006/relationships/image" Target="../media/image11.svg"/><Relationship Id="rId7" Type="http://schemas.openxmlformats.org/officeDocument/2006/relationships/image" Target="../media/image48.sv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7.png"/><Relationship Id="rId11" Type="http://schemas.openxmlformats.org/officeDocument/2006/relationships/image" Target="../media/image25.svg"/><Relationship Id="rId5" Type="http://schemas.openxmlformats.org/officeDocument/2006/relationships/image" Target="../media/image13.svg"/><Relationship Id="rId10" Type="http://schemas.openxmlformats.org/officeDocument/2006/relationships/image" Target="../media/image24.png"/><Relationship Id="rId4" Type="http://schemas.openxmlformats.org/officeDocument/2006/relationships/image" Target="../media/image12.png"/><Relationship Id="rId9" Type="http://schemas.openxmlformats.org/officeDocument/2006/relationships/image" Target="../media/image27.svg"/></Relationships>
</file>

<file path=ppt/slides/_rels/slide3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3" Type="http://schemas.openxmlformats.org/officeDocument/2006/relationships/image" Target="../media/image11.svg"/><Relationship Id="rId7" Type="http://schemas.openxmlformats.org/officeDocument/2006/relationships/image" Target="../media/image48.sv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7.png"/><Relationship Id="rId11" Type="http://schemas.openxmlformats.org/officeDocument/2006/relationships/image" Target="../media/image25.svg"/><Relationship Id="rId5" Type="http://schemas.openxmlformats.org/officeDocument/2006/relationships/image" Target="../media/image13.svg"/><Relationship Id="rId10" Type="http://schemas.openxmlformats.org/officeDocument/2006/relationships/image" Target="../media/image24.png"/><Relationship Id="rId4" Type="http://schemas.openxmlformats.org/officeDocument/2006/relationships/image" Target="../media/image12.png"/><Relationship Id="rId9" Type="http://schemas.openxmlformats.org/officeDocument/2006/relationships/image" Target="../media/image27.svg"/></Relationships>
</file>

<file path=ppt/slides/_rels/slide3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3" Type="http://schemas.openxmlformats.org/officeDocument/2006/relationships/image" Target="../media/image11.svg"/><Relationship Id="rId7" Type="http://schemas.openxmlformats.org/officeDocument/2006/relationships/image" Target="../media/image48.sv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7.png"/><Relationship Id="rId11" Type="http://schemas.openxmlformats.org/officeDocument/2006/relationships/image" Target="../media/image25.svg"/><Relationship Id="rId5" Type="http://schemas.openxmlformats.org/officeDocument/2006/relationships/image" Target="../media/image13.svg"/><Relationship Id="rId10" Type="http://schemas.openxmlformats.org/officeDocument/2006/relationships/image" Target="../media/image24.png"/><Relationship Id="rId4" Type="http://schemas.openxmlformats.org/officeDocument/2006/relationships/image" Target="../media/image12.png"/><Relationship Id="rId9" Type="http://schemas.openxmlformats.org/officeDocument/2006/relationships/image" Target="../media/image27.svg"/></Relationships>
</file>

<file path=ppt/slides/_rels/slide39.xml.rels><?xml version="1.0" encoding="UTF-8" standalone="yes"?>
<Relationships xmlns="http://schemas.openxmlformats.org/package/2006/relationships"><Relationship Id="rId8" Type="http://schemas.openxmlformats.org/officeDocument/2006/relationships/image" Target="../media/image58.svg"/><Relationship Id="rId3" Type="http://schemas.openxmlformats.org/officeDocument/2006/relationships/image" Target="../media/image9.svg"/><Relationship Id="rId7" Type="http://schemas.openxmlformats.org/officeDocument/2006/relationships/image" Target="../media/image57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10" Type="http://schemas.openxmlformats.org/officeDocument/2006/relationships/image" Target="../media/image25.svg"/><Relationship Id="rId4" Type="http://schemas.openxmlformats.org/officeDocument/2006/relationships/image" Target="../media/image7.png"/><Relationship Id="rId9" Type="http://schemas.openxmlformats.org/officeDocument/2006/relationships/image" Target="../media/image24.png"/></Relationships>
</file>

<file path=ppt/slides/_rels/slide40.xml.rels><?xml version="1.0" encoding="UTF-8" standalone="yes"?>
<Relationships xmlns="http://schemas.openxmlformats.org/package/2006/relationships"><Relationship Id="rId8" Type="http://schemas.openxmlformats.org/officeDocument/2006/relationships/image" Target="../media/image58.svg"/><Relationship Id="rId3" Type="http://schemas.openxmlformats.org/officeDocument/2006/relationships/image" Target="../media/image9.svg"/><Relationship Id="rId7" Type="http://schemas.openxmlformats.org/officeDocument/2006/relationships/image" Target="../media/image57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10" Type="http://schemas.openxmlformats.org/officeDocument/2006/relationships/image" Target="../media/image25.svg"/><Relationship Id="rId4" Type="http://schemas.openxmlformats.org/officeDocument/2006/relationships/image" Target="../media/image7.png"/><Relationship Id="rId9" Type="http://schemas.openxmlformats.org/officeDocument/2006/relationships/image" Target="../media/image24.png"/></Relationships>
</file>

<file path=ppt/slides/_rels/slide4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0.gif"/><Relationship Id="rId3" Type="http://schemas.openxmlformats.org/officeDocument/2006/relationships/image" Target="../media/image11.svg"/><Relationship Id="rId7" Type="http://schemas.openxmlformats.org/officeDocument/2006/relationships/image" Target="../media/image33.sv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9.png"/><Relationship Id="rId5" Type="http://schemas.openxmlformats.org/officeDocument/2006/relationships/image" Target="../media/image13.svg"/><Relationship Id="rId4" Type="http://schemas.openxmlformats.org/officeDocument/2006/relationships/image" Target="../media/image12.png"/></Relationships>
</file>

<file path=ppt/slides/_rels/slide4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svg"/><Relationship Id="rId13" Type="http://schemas.openxmlformats.org/officeDocument/2006/relationships/image" Target="../media/image24.png"/><Relationship Id="rId3" Type="http://schemas.openxmlformats.org/officeDocument/2006/relationships/image" Target="../media/image4.svg"/><Relationship Id="rId7" Type="http://schemas.openxmlformats.org/officeDocument/2006/relationships/image" Target="../media/image62.png"/><Relationship Id="rId12" Type="http://schemas.openxmlformats.org/officeDocument/2006/relationships/image" Target="../media/image11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.svg"/><Relationship Id="rId11" Type="http://schemas.openxmlformats.org/officeDocument/2006/relationships/image" Target="../media/image10.png"/><Relationship Id="rId5" Type="http://schemas.openxmlformats.org/officeDocument/2006/relationships/image" Target="../media/image61.png"/><Relationship Id="rId10" Type="http://schemas.openxmlformats.org/officeDocument/2006/relationships/image" Target="../media/image9.svg"/><Relationship Id="rId4" Type="http://schemas.openxmlformats.org/officeDocument/2006/relationships/image" Target="../media/image7.png"/><Relationship Id="rId9" Type="http://schemas.openxmlformats.org/officeDocument/2006/relationships/image" Target="../media/image8.png"/><Relationship Id="rId14" Type="http://schemas.openxmlformats.org/officeDocument/2006/relationships/image" Target="../media/image25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D7AA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456353">
            <a:off x="222256" y="920486"/>
            <a:ext cx="6644041" cy="3800034"/>
          </a:xfrm>
          <a:custGeom>
            <a:avLst/>
            <a:gdLst/>
            <a:ahLst/>
            <a:cxnLst/>
            <a:rect l="l" t="t" r="r" b="b"/>
            <a:pathLst>
              <a:path w="6644041" h="3800034">
                <a:moveTo>
                  <a:pt x="0" y="0"/>
                </a:moveTo>
                <a:lnTo>
                  <a:pt x="6644041" y="0"/>
                </a:lnTo>
                <a:lnTo>
                  <a:pt x="6644041" y="3800034"/>
                </a:lnTo>
                <a:lnTo>
                  <a:pt x="0" y="3800034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 rot="870333">
            <a:off x="3446239" y="431395"/>
            <a:ext cx="4200452" cy="5938942"/>
          </a:xfrm>
          <a:custGeom>
            <a:avLst/>
            <a:gdLst/>
            <a:ahLst/>
            <a:cxnLst/>
            <a:rect l="l" t="t" r="r" b="b"/>
            <a:pathLst>
              <a:path w="4200452" h="5938942">
                <a:moveTo>
                  <a:pt x="0" y="0"/>
                </a:moveTo>
                <a:lnTo>
                  <a:pt x="4200451" y="0"/>
                </a:lnTo>
                <a:lnTo>
                  <a:pt x="4200451" y="5938942"/>
                </a:lnTo>
                <a:lnTo>
                  <a:pt x="0" y="5938942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 rot="-264429">
            <a:off x="2650560" y="217881"/>
            <a:ext cx="1173273" cy="2162716"/>
          </a:xfrm>
          <a:custGeom>
            <a:avLst/>
            <a:gdLst/>
            <a:ahLst/>
            <a:cxnLst/>
            <a:rect l="l" t="t" r="r" b="b"/>
            <a:pathLst>
              <a:path w="1173273" h="2162716">
                <a:moveTo>
                  <a:pt x="0" y="0"/>
                </a:moveTo>
                <a:lnTo>
                  <a:pt x="1173273" y="0"/>
                </a:lnTo>
                <a:lnTo>
                  <a:pt x="1173273" y="2162716"/>
                </a:lnTo>
                <a:lnTo>
                  <a:pt x="0" y="2162716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5" name="Group 5"/>
          <p:cNvGrpSpPr/>
          <p:nvPr/>
        </p:nvGrpSpPr>
        <p:grpSpPr>
          <a:xfrm rot="64315">
            <a:off x="222388" y="221331"/>
            <a:ext cx="16986986" cy="16191875"/>
            <a:chOff x="0" y="0"/>
            <a:chExt cx="22649315" cy="21589167"/>
          </a:xfrm>
        </p:grpSpPr>
        <p:grpSp>
          <p:nvGrpSpPr>
            <p:cNvPr id="6" name="Group 6"/>
            <p:cNvGrpSpPr/>
            <p:nvPr/>
          </p:nvGrpSpPr>
          <p:grpSpPr>
            <a:xfrm rot="-463612">
              <a:off x="19841100" y="973726"/>
              <a:ext cx="1405813" cy="2808667"/>
              <a:chOff x="0" y="0"/>
              <a:chExt cx="277692" cy="554798"/>
            </a:xfrm>
          </p:grpSpPr>
          <p:sp>
            <p:nvSpPr>
              <p:cNvPr id="7" name="Freeform 7"/>
              <p:cNvSpPr/>
              <p:nvPr/>
            </p:nvSpPr>
            <p:spPr>
              <a:xfrm>
                <a:off x="0" y="0"/>
                <a:ext cx="277692" cy="554798"/>
              </a:xfrm>
              <a:custGeom>
                <a:avLst/>
                <a:gdLst/>
                <a:ahLst/>
                <a:cxnLst/>
                <a:rect l="l" t="t" r="r" b="b"/>
                <a:pathLst>
                  <a:path w="277692" h="554798">
                    <a:moveTo>
                      <a:pt x="138846" y="0"/>
                    </a:moveTo>
                    <a:lnTo>
                      <a:pt x="138846" y="0"/>
                    </a:lnTo>
                    <a:cubicBezTo>
                      <a:pt x="215528" y="0"/>
                      <a:pt x="277692" y="62163"/>
                      <a:pt x="277692" y="138846"/>
                    </a:cubicBezTo>
                    <a:lnTo>
                      <a:pt x="277692" y="415953"/>
                    </a:lnTo>
                    <a:cubicBezTo>
                      <a:pt x="277692" y="452777"/>
                      <a:pt x="263063" y="488093"/>
                      <a:pt x="237025" y="514131"/>
                    </a:cubicBezTo>
                    <a:cubicBezTo>
                      <a:pt x="210986" y="540170"/>
                      <a:pt x="175670" y="554798"/>
                      <a:pt x="138846" y="554798"/>
                    </a:cubicBezTo>
                    <a:lnTo>
                      <a:pt x="138846" y="554798"/>
                    </a:lnTo>
                    <a:cubicBezTo>
                      <a:pt x="102022" y="554798"/>
                      <a:pt x="66706" y="540170"/>
                      <a:pt x="40667" y="514131"/>
                    </a:cubicBezTo>
                    <a:cubicBezTo>
                      <a:pt x="14628" y="488093"/>
                      <a:pt x="0" y="452777"/>
                      <a:pt x="0" y="415953"/>
                    </a:cubicBezTo>
                    <a:lnTo>
                      <a:pt x="0" y="138846"/>
                    </a:lnTo>
                    <a:cubicBezTo>
                      <a:pt x="0" y="102022"/>
                      <a:pt x="14628" y="66706"/>
                      <a:pt x="40667" y="40667"/>
                    </a:cubicBezTo>
                    <a:cubicBezTo>
                      <a:pt x="66706" y="14628"/>
                      <a:pt x="102022" y="0"/>
                      <a:pt x="138846" y="0"/>
                    </a:cubicBezTo>
                    <a:close/>
                  </a:path>
                </a:pathLst>
              </a:custGeom>
              <a:solidFill>
                <a:srgbClr val="B6B4DD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" name="TextBox 8"/>
              <p:cNvSpPr txBox="1"/>
              <p:nvPr/>
            </p:nvSpPr>
            <p:spPr>
              <a:xfrm>
                <a:off x="0" y="-47625"/>
                <a:ext cx="277692" cy="602423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9" name="Group 9"/>
            <p:cNvGrpSpPr/>
            <p:nvPr/>
          </p:nvGrpSpPr>
          <p:grpSpPr>
            <a:xfrm rot="-463612">
              <a:off x="20245944" y="3957474"/>
              <a:ext cx="1405813" cy="2808667"/>
              <a:chOff x="0" y="0"/>
              <a:chExt cx="277692" cy="554798"/>
            </a:xfrm>
          </p:grpSpPr>
          <p:sp>
            <p:nvSpPr>
              <p:cNvPr id="10" name="Freeform 10"/>
              <p:cNvSpPr/>
              <p:nvPr/>
            </p:nvSpPr>
            <p:spPr>
              <a:xfrm>
                <a:off x="0" y="0"/>
                <a:ext cx="277692" cy="554798"/>
              </a:xfrm>
              <a:custGeom>
                <a:avLst/>
                <a:gdLst/>
                <a:ahLst/>
                <a:cxnLst/>
                <a:rect l="l" t="t" r="r" b="b"/>
                <a:pathLst>
                  <a:path w="277692" h="554798">
                    <a:moveTo>
                      <a:pt x="138846" y="0"/>
                    </a:moveTo>
                    <a:lnTo>
                      <a:pt x="138846" y="0"/>
                    </a:lnTo>
                    <a:cubicBezTo>
                      <a:pt x="215528" y="0"/>
                      <a:pt x="277692" y="62163"/>
                      <a:pt x="277692" y="138846"/>
                    </a:cubicBezTo>
                    <a:lnTo>
                      <a:pt x="277692" y="415953"/>
                    </a:lnTo>
                    <a:cubicBezTo>
                      <a:pt x="277692" y="452777"/>
                      <a:pt x="263063" y="488093"/>
                      <a:pt x="237025" y="514131"/>
                    </a:cubicBezTo>
                    <a:cubicBezTo>
                      <a:pt x="210986" y="540170"/>
                      <a:pt x="175670" y="554798"/>
                      <a:pt x="138846" y="554798"/>
                    </a:cubicBezTo>
                    <a:lnTo>
                      <a:pt x="138846" y="554798"/>
                    </a:lnTo>
                    <a:cubicBezTo>
                      <a:pt x="102022" y="554798"/>
                      <a:pt x="66706" y="540170"/>
                      <a:pt x="40667" y="514131"/>
                    </a:cubicBezTo>
                    <a:cubicBezTo>
                      <a:pt x="14628" y="488093"/>
                      <a:pt x="0" y="452777"/>
                      <a:pt x="0" y="415953"/>
                    </a:cubicBezTo>
                    <a:lnTo>
                      <a:pt x="0" y="138846"/>
                    </a:lnTo>
                    <a:cubicBezTo>
                      <a:pt x="0" y="102022"/>
                      <a:pt x="14628" y="66706"/>
                      <a:pt x="40667" y="40667"/>
                    </a:cubicBezTo>
                    <a:cubicBezTo>
                      <a:pt x="66706" y="14628"/>
                      <a:pt x="102022" y="0"/>
                      <a:pt x="138846" y="0"/>
                    </a:cubicBezTo>
                    <a:close/>
                  </a:path>
                </a:pathLst>
              </a:custGeom>
              <a:solidFill>
                <a:srgbClr val="FFE692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1" name="TextBox 11"/>
              <p:cNvSpPr txBox="1"/>
              <p:nvPr/>
            </p:nvSpPr>
            <p:spPr>
              <a:xfrm>
                <a:off x="0" y="-47625"/>
                <a:ext cx="277692" cy="602423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12" name="Group 12"/>
            <p:cNvGrpSpPr/>
            <p:nvPr/>
          </p:nvGrpSpPr>
          <p:grpSpPr>
            <a:xfrm rot="-463612">
              <a:off x="20650788" y="6941222"/>
              <a:ext cx="1405813" cy="2808667"/>
              <a:chOff x="0" y="0"/>
              <a:chExt cx="277692" cy="554798"/>
            </a:xfrm>
          </p:grpSpPr>
          <p:sp>
            <p:nvSpPr>
              <p:cNvPr id="13" name="Freeform 13"/>
              <p:cNvSpPr/>
              <p:nvPr/>
            </p:nvSpPr>
            <p:spPr>
              <a:xfrm>
                <a:off x="0" y="0"/>
                <a:ext cx="277692" cy="554798"/>
              </a:xfrm>
              <a:custGeom>
                <a:avLst/>
                <a:gdLst/>
                <a:ahLst/>
                <a:cxnLst/>
                <a:rect l="l" t="t" r="r" b="b"/>
                <a:pathLst>
                  <a:path w="277692" h="554798">
                    <a:moveTo>
                      <a:pt x="138846" y="0"/>
                    </a:moveTo>
                    <a:lnTo>
                      <a:pt x="138846" y="0"/>
                    </a:lnTo>
                    <a:cubicBezTo>
                      <a:pt x="215528" y="0"/>
                      <a:pt x="277692" y="62163"/>
                      <a:pt x="277692" y="138846"/>
                    </a:cubicBezTo>
                    <a:lnTo>
                      <a:pt x="277692" y="415953"/>
                    </a:lnTo>
                    <a:cubicBezTo>
                      <a:pt x="277692" y="452777"/>
                      <a:pt x="263063" y="488093"/>
                      <a:pt x="237025" y="514131"/>
                    </a:cubicBezTo>
                    <a:cubicBezTo>
                      <a:pt x="210986" y="540170"/>
                      <a:pt x="175670" y="554798"/>
                      <a:pt x="138846" y="554798"/>
                    </a:cubicBezTo>
                    <a:lnTo>
                      <a:pt x="138846" y="554798"/>
                    </a:lnTo>
                    <a:cubicBezTo>
                      <a:pt x="102022" y="554798"/>
                      <a:pt x="66706" y="540170"/>
                      <a:pt x="40667" y="514131"/>
                    </a:cubicBezTo>
                    <a:cubicBezTo>
                      <a:pt x="14628" y="488093"/>
                      <a:pt x="0" y="452777"/>
                      <a:pt x="0" y="415953"/>
                    </a:cubicBezTo>
                    <a:lnTo>
                      <a:pt x="0" y="138846"/>
                    </a:lnTo>
                    <a:cubicBezTo>
                      <a:pt x="0" y="102022"/>
                      <a:pt x="14628" y="66706"/>
                      <a:pt x="40667" y="40667"/>
                    </a:cubicBezTo>
                    <a:cubicBezTo>
                      <a:pt x="66706" y="14628"/>
                      <a:pt x="102022" y="0"/>
                      <a:pt x="138846" y="0"/>
                    </a:cubicBezTo>
                    <a:close/>
                  </a:path>
                </a:pathLst>
              </a:custGeom>
              <a:solidFill>
                <a:srgbClr val="FDC9C3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4" name="TextBox 14"/>
              <p:cNvSpPr txBox="1"/>
              <p:nvPr/>
            </p:nvSpPr>
            <p:spPr>
              <a:xfrm>
                <a:off x="0" y="-47625"/>
                <a:ext cx="277692" cy="602423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15" name="Group 15"/>
            <p:cNvGrpSpPr/>
            <p:nvPr/>
          </p:nvGrpSpPr>
          <p:grpSpPr>
            <a:xfrm rot="-463612">
              <a:off x="21055632" y="9924970"/>
              <a:ext cx="1405813" cy="2808667"/>
              <a:chOff x="0" y="0"/>
              <a:chExt cx="277692" cy="554798"/>
            </a:xfrm>
          </p:grpSpPr>
          <p:sp>
            <p:nvSpPr>
              <p:cNvPr id="16" name="Freeform 16"/>
              <p:cNvSpPr/>
              <p:nvPr/>
            </p:nvSpPr>
            <p:spPr>
              <a:xfrm>
                <a:off x="0" y="0"/>
                <a:ext cx="277692" cy="554798"/>
              </a:xfrm>
              <a:custGeom>
                <a:avLst/>
                <a:gdLst/>
                <a:ahLst/>
                <a:cxnLst/>
                <a:rect l="l" t="t" r="r" b="b"/>
                <a:pathLst>
                  <a:path w="277692" h="554798">
                    <a:moveTo>
                      <a:pt x="138846" y="0"/>
                    </a:moveTo>
                    <a:lnTo>
                      <a:pt x="138846" y="0"/>
                    </a:lnTo>
                    <a:cubicBezTo>
                      <a:pt x="215528" y="0"/>
                      <a:pt x="277692" y="62163"/>
                      <a:pt x="277692" y="138846"/>
                    </a:cubicBezTo>
                    <a:lnTo>
                      <a:pt x="277692" y="415953"/>
                    </a:lnTo>
                    <a:cubicBezTo>
                      <a:pt x="277692" y="452777"/>
                      <a:pt x="263063" y="488093"/>
                      <a:pt x="237025" y="514131"/>
                    </a:cubicBezTo>
                    <a:cubicBezTo>
                      <a:pt x="210986" y="540170"/>
                      <a:pt x="175670" y="554798"/>
                      <a:pt x="138846" y="554798"/>
                    </a:cubicBezTo>
                    <a:lnTo>
                      <a:pt x="138846" y="554798"/>
                    </a:lnTo>
                    <a:cubicBezTo>
                      <a:pt x="102022" y="554798"/>
                      <a:pt x="66706" y="540170"/>
                      <a:pt x="40667" y="514131"/>
                    </a:cubicBezTo>
                    <a:cubicBezTo>
                      <a:pt x="14628" y="488093"/>
                      <a:pt x="0" y="452777"/>
                      <a:pt x="0" y="415953"/>
                    </a:cubicBezTo>
                    <a:lnTo>
                      <a:pt x="0" y="138846"/>
                    </a:lnTo>
                    <a:cubicBezTo>
                      <a:pt x="0" y="102022"/>
                      <a:pt x="14628" y="66706"/>
                      <a:pt x="40667" y="40667"/>
                    </a:cubicBezTo>
                    <a:cubicBezTo>
                      <a:pt x="66706" y="14628"/>
                      <a:pt x="102022" y="0"/>
                      <a:pt x="138846" y="0"/>
                    </a:cubicBezTo>
                    <a:close/>
                  </a:path>
                </a:pathLst>
              </a:custGeom>
              <a:solidFill>
                <a:srgbClr val="D8EEFF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" name="TextBox 17"/>
              <p:cNvSpPr txBox="1"/>
              <p:nvPr/>
            </p:nvSpPr>
            <p:spPr>
              <a:xfrm>
                <a:off x="0" y="-47625"/>
                <a:ext cx="277692" cy="602423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sp>
          <p:nvSpPr>
            <p:cNvPr id="18" name="Freeform 18"/>
            <p:cNvSpPr/>
            <p:nvPr/>
          </p:nvSpPr>
          <p:spPr>
            <a:xfrm rot="-5863994">
              <a:off x="13724839" y="5841257"/>
              <a:ext cx="12797941" cy="3359460"/>
            </a:xfrm>
            <a:custGeom>
              <a:avLst/>
              <a:gdLst/>
              <a:ahLst/>
              <a:cxnLst/>
              <a:rect l="l" t="t" r="r" b="b"/>
              <a:pathLst>
                <a:path w="12797941" h="3359460">
                  <a:moveTo>
                    <a:pt x="0" y="0"/>
                  </a:moveTo>
                  <a:lnTo>
                    <a:pt x="12797941" y="0"/>
                  </a:lnTo>
                  <a:lnTo>
                    <a:pt x="12797941" y="3359460"/>
                  </a:lnTo>
                  <a:lnTo>
                    <a:pt x="0" y="335946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8"/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grpSp>
          <p:nvGrpSpPr>
            <p:cNvPr id="19" name="Group 19"/>
            <p:cNvGrpSpPr/>
            <p:nvPr/>
          </p:nvGrpSpPr>
          <p:grpSpPr>
            <a:xfrm rot="-482388">
              <a:off x="2112715" y="1253558"/>
              <a:ext cx="19217676" cy="18383336"/>
              <a:chOff x="0" y="0"/>
              <a:chExt cx="3796084" cy="3631276"/>
            </a:xfrm>
          </p:grpSpPr>
          <p:sp>
            <p:nvSpPr>
              <p:cNvPr id="20" name="Freeform 20"/>
              <p:cNvSpPr/>
              <p:nvPr/>
            </p:nvSpPr>
            <p:spPr>
              <a:xfrm>
                <a:off x="0" y="0"/>
                <a:ext cx="3796084" cy="3631276"/>
              </a:xfrm>
              <a:custGeom>
                <a:avLst/>
                <a:gdLst/>
                <a:ahLst/>
                <a:cxnLst/>
                <a:rect l="l" t="t" r="r" b="b"/>
                <a:pathLst>
                  <a:path w="3796084" h="3631276">
                    <a:moveTo>
                      <a:pt x="0" y="0"/>
                    </a:moveTo>
                    <a:lnTo>
                      <a:pt x="3796084" y="0"/>
                    </a:lnTo>
                    <a:lnTo>
                      <a:pt x="3796084" y="3631276"/>
                    </a:lnTo>
                    <a:lnTo>
                      <a:pt x="0" y="3631276"/>
                    </a:lnTo>
                    <a:close/>
                  </a:path>
                </a:pathLst>
              </a:custGeom>
              <a:solidFill>
                <a:srgbClr val="FFD8D3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1" name="TextBox 21"/>
              <p:cNvSpPr txBox="1"/>
              <p:nvPr/>
            </p:nvSpPr>
            <p:spPr>
              <a:xfrm>
                <a:off x="0" y="-47625"/>
                <a:ext cx="3796084" cy="3678901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sp>
          <p:nvSpPr>
            <p:cNvPr id="22" name="Freeform 22"/>
            <p:cNvSpPr/>
            <p:nvPr/>
          </p:nvSpPr>
          <p:spPr>
            <a:xfrm rot="-486137">
              <a:off x="2170980" y="1257817"/>
              <a:ext cx="19114333" cy="19079580"/>
            </a:xfrm>
            <a:custGeom>
              <a:avLst/>
              <a:gdLst/>
              <a:ahLst/>
              <a:cxnLst/>
              <a:rect l="l" t="t" r="r" b="b"/>
              <a:pathLst>
                <a:path w="19114333" h="19079580">
                  <a:moveTo>
                    <a:pt x="0" y="0"/>
                  </a:moveTo>
                  <a:lnTo>
                    <a:pt x="19114333" y="0"/>
                  </a:lnTo>
                  <a:lnTo>
                    <a:pt x="19114333" y="19079580"/>
                  </a:lnTo>
                  <a:lnTo>
                    <a:pt x="0" y="1907958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9">
                <a:extLst>
                  <a:ext uri="{96DAC541-7B7A-43D3-8B79-37D633B846F1}">
                    <asvg:svgBlip xmlns:asvg="http://schemas.microsoft.com/office/drawing/2016/SVG/main" r:embed="rId10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Freeform 23"/>
            <p:cNvSpPr/>
            <p:nvPr/>
          </p:nvSpPr>
          <p:spPr>
            <a:xfrm rot="-587391">
              <a:off x="1184056" y="3160471"/>
              <a:ext cx="1766206" cy="14078456"/>
            </a:xfrm>
            <a:custGeom>
              <a:avLst/>
              <a:gdLst/>
              <a:ahLst/>
              <a:cxnLst/>
              <a:rect l="l" t="t" r="r" b="b"/>
              <a:pathLst>
                <a:path w="1766206" h="14078456">
                  <a:moveTo>
                    <a:pt x="0" y="0"/>
                  </a:moveTo>
                  <a:lnTo>
                    <a:pt x="1766206" y="0"/>
                  </a:lnTo>
                  <a:lnTo>
                    <a:pt x="1766206" y="14078455"/>
                  </a:lnTo>
                  <a:lnTo>
                    <a:pt x="0" y="1407845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1">
                <a:extLst>
                  <a:ext uri="{96DAC541-7B7A-43D3-8B79-37D633B846F1}">
                    <asvg:svgBlip xmlns:asvg="http://schemas.microsoft.com/office/drawing/2016/SVG/main" r:embed="rId12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24" name="Group 24"/>
          <p:cNvGrpSpPr/>
          <p:nvPr/>
        </p:nvGrpSpPr>
        <p:grpSpPr>
          <a:xfrm rot="-418072">
            <a:off x="2625452" y="3377657"/>
            <a:ext cx="13272947" cy="4788655"/>
            <a:chOff x="0" y="0"/>
            <a:chExt cx="3495756" cy="1261209"/>
          </a:xfrm>
        </p:grpSpPr>
        <p:sp>
          <p:nvSpPr>
            <p:cNvPr id="25" name="Freeform 25"/>
            <p:cNvSpPr/>
            <p:nvPr/>
          </p:nvSpPr>
          <p:spPr>
            <a:xfrm>
              <a:off x="0" y="0"/>
              <a:ext cx="3495756" cy="1261209"/>
            </a:xfrm>
            <a:custGeom>
              <a:avLst/>
              <a:gdLst/>
              <a:ahLst/>
              <a:cxnLst/>
              <a:rect l="l" t="t" r="r" b="b"/>
              <a:pathLst>
                <a:path w="3495756" h="1261209">
                  <a:moveTo>
                    <a:pt x="0" y="0"/>
                  </a:moveTo>
                  <a:lnTo>
                    <a:pt x="3495756" y="0"/>
                  </a:lnTo>
                  <a:lnTo>
                    <a:pt x="3495756" y="1261209"/>
                  </a:lnTo>
                  <a:lnTo>
                    <a:pt x="0" y="1261209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0" y="-76200"/>
              <a:ext cx="3495756" cy="133740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27" name="AutoShape 27"/>
          <p:cNvSpPr/>
          <p:nvPr/>
        </p:nvSpPr>
        <p:spPr>
          <a:xfrm flipV="1">
            <a:off x="4985915" y="5379243"/>
            <a:ext cx="10252602" cy="1213431"/>
          </a:xfrm>
          <a:prstGeom prst="line">
            <a:avLst/>
          </a:prstGeom>
          <a:ln w="38100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28" name="TextBox 28"/>
          <p:cNvSpPr txBox="1"/>
          <p:nvPr/>
        </p:nvSpPr>
        <p:spPr>
          <a:xfrm rot="-416449">
            <a:off x="6062513" y="3543099"/>
            <a:ext cx="8753264" cy="11610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9504"/>
              </a:lnSpc>
            </a:pPr>
            <a:r>
              <a:rPr lang="en-US" sz="6788">
                <a:solidFill>
                  <a:srgbClr val="373737"/>
                </a:solidFill>
                <a:latin typeface="Paytone One"/>
                <a:ea typeface="Paytone One"/>
                <a:cs typeface="Paytone One"/>
                <a:sym typeface="Paytone One"/>
              </a:rPr>
              <a:t>SOLE TRADERS </a:t>
            </a:r>
          </a:p>
        </p:txBody>
      </p:sp>
      <p:sp>
        <p:nvSpPr>
          <p:cNvPr id="29" name="TextBox 29"/>
          <p:cNvSpPr txBox="1"/>
          <p:nvPr/>
        </p:nvSpPr>
        <p:spPr>
          <a:xfrm rot="-416449">
            <a:off x="6659163" y="6133022"/>
            <a:ext cx="8563554" cy="81787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5969"/>
              </a:lnSpc>
            </a:pPr>
            <a:r>
              <a:rPr lang="en-US" sz="4264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By Zita Draper 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D7AA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689548" y="166478"/>
            <a:ext cx="17598452" cy="9798823"/>
            <a:chOff x="0" y="0"/>
            <a:chExt cx="4634983" cy="258076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4634983" cy="2580760"/>
            </a:xfrm>
            <a:custGeom>
              <a:avLst/>
              <a:gdLst/>
              <a:ahLst/>
              <a:cxnLst/>
              <a:rect l="l" t="t" r="r" b="b"/>
              <a:pathLst>
                <a:path w="4634983" h="2580760">
                  <a:moveTo>
                    <a:pt x="0" y="0"/>
                  </a:moveTo>
                  <a:lnTo>
                    <a:pt x="4634983" y="0"/>
                  </a:lnTo>
                  <a:lnTo>
                    <a:pt x="4634983" y="2580760"/>
                  </a:lnTo>
                  <a:lnTo>
                    <a:pt x="0" y="2580760"/>
                  </a:lnTo>
                  <a:close/>
                </a:path>
              </a:pathLst>
            </a:custGeom>
            <a:solidFill>
              <a:srgbClr val="FDC9C3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76200"/>
              <a:ext cx="4634983" cy="265696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306157" y="526717"/>
            <a:ext cx="17675685" cy="9233566"/>
            <a:chOff x="0" y="0"/>
            <a:chExt cx="23567581" cy="12311421"/>
          </a:xfrm>
        </p:grpSpPr>
        <p:grpSp>
          <p:nvGrpSpPr>
            <p:cNvPr id="6" name="Group 6"/>
            <p:cNvGrpSpPr/>
            <p:nvPr/>
          </p:nvGrpSpPr>
          <p:grpSpPr>
            <a:xfrm>
              <a:off x="22161767" y="153722"/>
              <a:ext cx="1405813" cy="2808667"/>
              <a:chOff x="0" y="0"/>
              <a:chExt cx="277692" cy="554798"/>
            </a:xfrm>
          </p:grpSpPr>
          <p:sp>
            <p:nvSpPr>
              <p:cNvPr id="7" name="Freeform 7"/>
              <p:cNvSpPr/>
              <p:nvPr/>
            </p:nvSpPr>
            <p:spPr>
              <a:xfrm>
                <a:off x="0" y="0"/>
                <a:ext cx="277692" cy="554798"/>
              </a:xfrm>
              <a:custGeom>
                <a:avLst/>
                <a:gdLst/>
                <a:ahLst/>
                <a:cxnLst/>
                <a:rect l="l" t="t" r="r" b="b"/>
                <a:pathLst>
                  <a:path w="277692" h="554798">
                    <a:moveTo>
                      <a:pt x="138846" y="0"/>
                    </a:moveTo>
                    <a:lnTo>
                      <a:pt x="138846" y="0"/>
                    </a:lnTo>
                    <a:cubicBezTo>
                      <a:pt x="215528" y="0"/>
                      <a:pt x="277692" y="62163"/>
                      <a:pt x="277692" y="138846"/>
                    </a:cubicBezTo>
                    <a:lnTo>
                      <a:pt x="277692" y="415953"/>
                    </a:lnTo>
                    <a:cubicBezTo>
                      <a:pt x="277692" y="452777"/>
                      <a:pt x="263063" y="488093"/>
                      <a:pt x="237025" y="514131"/>
                    </a:cubicBezTo>
                    <a:cubicBezTo>
                      <a:pt x="210986" y="540170"/>
                      <a:pt x="175670" y="554798"/>
                      <a:pt x="138846" y="554798"/>
                    </a:cubicBezTo>
                    <a:lnTo>
                      <a:pt x="138846" y="554798"/>
                    </a:lnTo>
                    <a:cubicBezTo>
                      <a:pt x="102022" y="554798"/>
                      <a:pt x="66706" y="540170"/>
                      <a:pt x="40667" y="514131"/>
                    </a:cubicBezTo>
                    <a:cubicBezTo>
                      <a:pt x="14628" y="488093"/>
                      <a:pt x="0" y="452777"/>
                      <a:pt x="0" y="415953"/>
                    </a:cubicBezTo>
                    <a:lnTo>
                      <a:pt x="0" y="138846"/>
                    </a:lnTo>
                    <a:cubicBezTo>
                      <a:pt x="0" y="102022"/>
                      <a:pt x="14628" y="66706"/>
                      <a:pt x="40667" y="40667"/>
                    </a:cubicBezTo>
                    <a:cubicBezTo>
                      <a:pt x="66706" y="14628"/>
                      <a:pt x="102022" y="0"/>
                      <a:pt x="138846" y="0"/>
                    </a:cubicBezTo>
                    <a:close/>
                  </a:path>
                </a:pathLst>
              </a:custGeom>
              <a:solidFill>
                <a:srgbClr val="B6B4DD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" name="TextBox 8"/>
              <p:cNvSpPr txBox="1"/>
              <p:nvPr/>
            </p:nvSpPr>
            <p:spPr>
              <a:xfrm>
                <a:off x="0" y="-47625"/>
                <a:ext cx="277692" cy="602423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9" name="Group 9"/>
            <p:cNvGrpSpPr/>
            <p:nvPr/>
          </p:nvGrpSpPr>
          <p:grpSpPr>
            <a:xfrm>
              <a:off x="22161767" y="3164810"/>
              <a:ext cx="1405813" cy="2808667"/>
              <a:chOff x="0" y="0"/>
              <a:chExt cx="277692" cy="554798"/>
            </a:xfrm>
          </p:grpSpPr>
          <p:sp>
            <p:nvSpPr>
              <p:cNvPr id="10" name="Freeform 10"/>
              <p:cNvSpPr/>
              <p:nvPr/>
            </p:nvSpPr>
            <p:spPr>
              <a:xfrm>
                <a:off x="0" y="0"/>
                <a:ext cx="277692" cy="554798"/>
              </a:xfrm>
              <a:custGeom>
                <a:avLst/>
                <a:gdLst/>
                <a:ahLst/>
                <a:cxnLst/>
                <a:rect l="l" t="t" r="r" b="b"/>
                <a:pathLst>
                  <a:path w="277692" h="554798">
                    <a:moveTo>
                      <a:pt x="138846" y="0"/>
                    </a:moveTo>
                    <a:lnTo>
                      <a:pt x="138846" y="0"/>
                    </a:lnTo>
                    <a:cubicBezTo>
                      <a:pt x="215528" y="0"/>
                      <a:pt x="277692" y="62163"/>
                      <a:pt x="277692" y="138846"/>
                    </a:cubicBezTo>
                    <a:lnTo>
                      <a:pt x="277692" y="415953"/>
                    </a:lnTo>
                    <a:cubicBezTo>
                      <a:pt x="277692" y="452777"/>
                      <a:pt x="263063" y="488093"/>
                      <a:pt x="237025" y="514131"/>
                    </a:cubicBezTo>
                    <a:cubicBezTo>
                      <a:pt x="210986" y="540170"/>
                      <a:pt x="175670" y="554798"/>
                      <a:pt x="138846" y="554798"/>
                    </a:cubicBezTo>
                    <a:lnTo>
                      <a:pt x="138846" y="554798"/>
                    </a:lnTo>
                    <a:cubicBezTo>
                      <a:pt x="102022" y="554798"/>
                      <a:pt x="66706" y="540170"/>
                      <a:pt x="40667" y="514131"/>
                    </a:cubicBezTo>
                    <a:cubicBezTo>
                      <a:pt x="14628" y="488093"/>
                      <a:pt x="0" y="452777"/>
                      <a:pt x="0" y="415953"/>
                    </a:cubicBezTo>
                    <a:lnTo>
                      <a:pt x="0" y="138846"/>
                    </a:lnTo>
                    <a:cubicBezTo>
                      <a:pt x="0" y="102022"/>
                      <a:pt x="14628" y="66706"/>
                      <a:pt x="40667" y="40667"/>
                    </a:cubicBezTo>
                    <a:cubicBezTo>
                      <a:pt x="66706" y="14628"/>
                      <a:pt x="102022" y="0"/>
                      <a:pt x="138846" y="0"/>
                    </a:cubicBezTo>
                    <a:close/>
                  </a:path>
                </a:pathLst>
              </a:custGeom>
              <a:solidFill>
                <a:srgbClr val="FFE692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1" name="TextBox 11"/>
              <p:cNvSpPr txBox="1"/>
              <p:nvPr/>
            </p:nvSpPr>
            <p:spPr>
              <a:xfrm>
                <a:off x="0" y="-47625"/>
                <a:ext cx="277692" cy="602423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12" name="Group 12"/>
            <p:cNvGrpSpPr/>
            <p:nvPr/>
          </p:nvGrpSpPr>
          <p:grpSpPr>
            <a:xfrm>
              <a:off x="22161767" y="6175898"/>
              <a:ext cx="1405813" cy="2808667"/>
              <a:chOff x="0" y="0"/>
              <a:chExt cx="277692" cy="554798"/>
            </a:xfrm>
          </p:grpSpPr>
          <p:sp>
            <p:nvSpPr>
              <p:cNvPr id="13" name="Freeform 13"/>
              <p:cNvSpPr/>
              <p:nvPr/>
            </p:nvSpPr>
            <p:spPr>
              <a:xfrm>
                <a:off x="0" y="0"/>
                <a:ext cx="277692" cy="554798"/>
              </a:xfrm>
              <a:custGeom>
                <a:avLst/>
                <a:gdLst/>
                <a:ahLst/>
                <a:cxnLst/>
                <a:rect l="l" t="t" r="r" b="b"/>
                <a:pathLst>
                  <a:path w="277692" h="554798">
                    <a:moveTo>
                      <a:pt x="138846" y="0"/>
                    </a:moveTo>
                    <a:lnTo>
                      <a:pt x="138846" y="0"/>
                    </a:lnTo>
                    <a:cubicBezTo>
                      <a:pt x="215528" y="0"/>
                      <a:pt x="277692" y="62163"/>
                      <a:pt x="277692" y="138846"/>
                    </a:cubicBezTo>
                    <a:lnTo>
                      <a:pt x="277692" y="415953"/>
                    </a:lnTo>
                    <a:cubicBezTo>
                      <a:pt x="277692" y="452777"/>
                      <a:pt x="263063" y="488093"/>
                      <a:pt x="237025" y="514131"/>
                    </a:cubicBezTo>
                    <a:cubicBezTo>
                      <a:pt x="210986" y="540170"/>
                      <a:pt x="175670" y="554798"/>
                      <a:pt x="138846" y="554798"/>
                    </a:cubicBezTo>
                    <a:lnTo>
                      <a:pt x="138846" y="554798"/>
                    </a:lnTo>
                    <a:cubicBezTo>
                      <a:pt x="102022" y="554798"/>
                      <a:pt x="66706" y="540170"/>
                      <a:pt x="40667" y="514131"/>
                    </a:cubicBezTo>
                    <a:cubicBezTo>
                      <a:pt x="14628" y="488093"/>
                      <a:pt x="0" y="452777"/>
                      <a:pt x="0" y="415953"/>
                    </a:cubicBezTo>
                    <a:lnTo>
                      <a:pt x="0" y="138846"/>
                    </a:lnTo>
                    <a:cubicBezTo>
                      <a:pt x="0" y="102022"/>
                      <a:pt x="14628" y="66706"/>
                      <a:pt x="40667" y="40667"/>
                    </a:cubicBezTo>
                    <a:cubicBezTo>
                      <a:pt x="66706" y="14628"/>
                      <a:pt x="102022" y="0"/>
                      <a:pt x="138846" y="0"/>
                    </a:cubicBezTo>
                    <a:close/>
                  </a:path>
                </a:pathLst>
              </a:custGeom>
              <a:solidFill>
                <a:srgbClr val="FFD8D3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4" name="TextBox 14"/>
              <p:cNvSpPr txBox="1"/>
              <p:nvPr/>
            </p:nvSpPr>
            <p:spPr>
              <a:xfrm>
                <a:off x="0" y="-47625"/>
                <a:ext cx="277692" cy="602423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15" name="Group 15"/>
            <p:cNvGrpSpPr/>
            <p:nvPr/>
          </p:nvGrpSpPr>
          <p:grpSpPr>
            <a:xfrm>
              <a:off x="22161767" y="9186986"/>
              <a:ext cx="1405813" cy="2808667"/>
              <a:chOff x="0" y="0"/>
              <a:chExt cx="277692" cy="554798"/>
            </a:xfrm>
          </p:grpSpPr>
          <p:sp>
            <p:nvSpPr>
              <p:cNvPr id="16" name="Freeform 16"/>
              <p:cNvSpPr/>
              <p:nvPr/>
            </p:nvSpPr>
            <p:spPr>
              <a:xfrm>
                <a:off x="0" y="0"/>
                <a:ext cx="277692" cy="554798"/>
              </a:xfrm>
              <a:custGeom>
                <a:avLst/>
                <a:gdLst/>
                <a:ahLst/>
                <a:cxnLst/>
                <a:rect l="l" t="t" r="r" b="b"/>
                <a:pathLst>
                  <a:path w="277692" h="554798">
                    <a:moveTo>
                      <a:pt x="138846" y="0"/>
                    </a:moveTo>
                    <a:lnTo>
                      <a:pt x="138846" y="0"/>
                    </a:lnTo>
                    <a:cubicBezTo>
                      <a:pt x="215528" y="0"/>
                      <a:pt x="277692" y="62163"/>
                      <a:pt x="277692" y="138846"/>
                    </a:cubicBezTo>
                    <a:lnTo>
                      <a:pt x="277692" y="415953"/>
                    </a:lnTo>
                    <a:cubicBezTo>
                      <a:pt x="277692" y="452777"/>
                      <a:pt x="263063" y="488093"/>
                      <a:pt x="237025" y="514131"/>
                    </a:cubicBezTo>
                    <a:cubicBezTo>
                      <a:pt x="210986" y="540170"/>
                      <a:pt x="175670" y="554798"/>
                      <a:pt x="138846" y="554798"/>
                    </a:cubicBezTo>
                    <a:lnTo>
                      <a:pt x="138846" y="554798"/>
                    </a:lnTo>
                    <a:cubicBezTo>
                      <a:pt x="102022" y="554798"/>
                      <a:pt x="66706" y="540170"/>
                      <a:pt x="40667" y="514131"/>
                    </a:cubicBezTo>
                    <a:cubicBezTo>
                      <a:pt x="14628" y="488093"/>
                      <a:pt x="0" y="452777"/>
                      <a:pt x="0" y="415953"/>
                    </a:cubicBezTo>
                    <a:lnTo>
                      <a:pt x="0" y="138846"/>
                    </a:lnTo>
                    <a:cubicBezTo>
                      <a:pt x="0" y="102022"/>
                      <a:pt x="14628" y="66706"/>
                      <a:pt x="40667" y="40667"/>
                    </a:cubicBezTo>
                    <a:cubicBezTo>
                      <a:pt x="66706" y="14628"/>
                      <a:pt x="102022" y="0"/>
                      <a:pt x="138846" y="0"/>
                    </a:cubicBezTo>
                    <a:close/>
                  </a:path>
                </a:pathLst>
              </a:custGeom>
              <a:solidFill>
                <a:srgbClr val="D8EEFF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" name="TextBox 17"/>
              <p:cNvSpPr txBox="1"/>
              <p:nvPr/>
            </p:nvSpPr>
            <p:spPr>
              <a:xfrm>
                <a:off x="0" y="-47625"/>
                <a:ext cx="277692" cy="602423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18" name="Group 18"/>
            <p:cNvGrpSpPr/>
            <p:nvPr/>
          </p:nvGrpSpPr>
          <p:grpSpPr>
            <a:xfrm>
              <a:off x="742874" y="0"/>
              <a:ext cx="21885452" cy="12311421"/>
              <a:chOff x="0" y="0"/>
              <a:chExt cx="4323052" cy="2431886"/>
            </a:xfrm>
          </p:grpSpPr>
          <p:sp>
            <p:nvSpPr>
              <p:cNvPr id="19" name="Freeform 19"/>
              <p:cNvSpPr/>
              <p:nvPr/>
            </p:nvSpPr>
            <p:spPr>
              <a:xfrm>
                <a:off x="0" y="0"/>
                <a:ext cx="4323052" cy="2431886"/>
              </a:xfrm>
              <a:custGeom>
                <a:avLst/>
                <a:gdLst/>
                <a:ahLst/>
                <a:cxnLst/>
                <a:rect l="l" t="t" r="r" b="b"/>
                <a:pathLst>
                  <a:path w="4323052" h="2431886">
                    <a:moveTo>
                      <a:pt x="0" y="0"/>
                    </a:moveTo>
                    <a:lnTo>
                      <a:pt x="4323052" y="0"/>
                    </a:lnTo>
                    <a:lnTo>
                      <a:pt x="4323052" y="2431886"/>
                    </a:lnTo>
                    <a:lnTo>
                      <a:pt x="0" y="2431886"/>
                    </a:lnTo>
                    <a:close/>
                  </a:path>
                </a:pathLst>
              </a:custGeom>
              <a:solidFill>
                <a:srgbClr val="FFFFFF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" name="TextBox 20"/>
              <p:cNvSpPr txBox="1"/>
              <p:nvPr/>
            </p:nvSpPr>
            <p:spPr>
              <a:xfrm>
                <a:off x="0" y="-47625"/>
                <a:ext cx="4323052" cy="2479511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sp>
          <p:nvSpPr>
            <p:cNvPr id="21" name="Freeform 21"/>
            <p:cNvSpPr/>
            <p:nvPr/>
          </p:nvSpPr>
          <p:spPr>
            <a:xfrm>
              <a:off x="0" y="153722"/>
              <a:ext cx="1485749" cy="11842925"/>
            </a:xfrm>
            <a:custGeom>
              <a:avLst/>
              <a:gdLst/>
              <a:ahLst/>
              <a:cxnLst/>
              <a:rect l="l" t="t" r="r" b="b"/>
              <a:pathLst>
                <a:path w="1485749" h="11842925">
                  <a:moveTo>
                    <a:pt x="0" y="0"/>
                  </a:moveTo>
                  <a:lnTo>
                    <a:pt x="1485749" y="0"/>
                  </a:lnTo>
                  <a:lnTo>
                    <a:pt x="1485749" y="11842924"/>
                  </a:lnTo>
                  <a:lnTo>
                    <a:pt x="0" y="1184292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2" name="Freeform 22"/>
          <p:cNvSpPr/>
          <p:nvPr/>
        </p:nvSpPr>
        <p:spPr>
          <a:xfrm>
            <a:off x="3766676" y="1321245"/>
            <a:ext cx="1082327" cy="1359281"/>
          </a:xfrm>
          <a:custGeom>
            <a:avLst/>
            <a:gdLst/>
            <a:ahLst/>
            <a:cxnLst/>
            <a:rect l="l" t="t" r="r" b="b"/>
            <a:pathLst>
              <a:path w="1082327" h="1359281">
                <a:moveTo>
                  <a:pt x="0" y="0"/>
                </a:moveTo>
                <a:lnTo>
                  <a:pt x="1082327" y="0"/>
                </a:lnTo>
                <a:lnTo>
                  <a:pt x="1082327" y="1359281"/>
                </a:lnTo>
                <a:lnTo>
                  <a:pt x="0" y="1359281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3" name="TextBox 23"/>
          <p:cNvSpPr txBox="1"/>
          <p:nvPr/>
        </p:nvSpPr>
        <p:spPr>
          <a:xfrm>
            <a:off x="4307839" y="1419417"/>
            <a:ext cx="9672321" cy="126110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290"/>
              </a:lnSpc>
            </a:pPr>
            <a:r>
              <a:rPr lang="en-US" sz="7350">
                <a:solidFill>
                  <a:srgbClr val="373737"/>
                </a:solidFill>
                <a:latin typeface="Paytone One"/>
                <a:ea typeface="Paytone One"/>
                <a:cs typeface="Paytone One"/>
                <a:sym typeface="Paytone One"/>
              </a:rPr>
              <a:t>CONTENT</a:t>
            </a:r>
          </a:p>
        </p:txBody>
      </p:sp>
      <p:sp>
        <p:nvSpPr>
          <p:cNvPr id="24" name="Freeform 24"/>
          <p:cNvSpPr/>
          <p:nvPr/>
        </p:nvSpPr>
        <p:spPr>
          <a:xfrm flipH="1">
            <a:off x="13438997" y="1321245"/>
            <a:ext cx="1082327" cy="1359281"/>
          </a:xfrm>
          <a:custGeom>
            <a:avLst/>
            <a:gdLst/>
            <a:ahLst/>
            <a:cxnLst/>
            <a:rect l="l" t="t" r="r" b="b"/>
            <a:pathLst>
              <a:path w="1082327" h="1359281">
                <a:moveTo>
                  <a:pt x="1082327" y="0"/>
                </a:moveTo>
                <a:lnTo>
                  <a:pt x="0" y="0"/>
                </a:lnTo>
                <a:lnTo>
                  <a:pt x="0" y="1359281"/>
                </a:lnTo>
                <a:lnTo>
                  <a:pt x="1082327" y="1359281"/>
                </a:lnTo>
                <a:lnTo>
                  <a:pt x="1082327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5" name="Freeform 25"/>
          <p:cNvSpPr/>
          <p:nvPr/>
        </p:nvSpPr>
        <p:spPr>
          <a:xfrm rot="2432692" flipH="1">
            <a:off x="2080324" y="8077787"/>
            <a:ext cx="7315200" cy="3364992"/>
          </a:xfrm>
          <a:custGeom>
            <a:avLst/>
            <a:gdLst/>
            <a:ahLst/>
            <a:cxnLst/>
            <a:rect l="l" t="t" r="r" b="b"/>
            <a:pathLst>
              <a:path w="7315200" h="3364992">
                <a:moveTo>
                  <a:pt x="7315200" y="0"/>
                </a:moveTo>
                <a:lnTo>
                  <a:pt x="0" y="0"/>
                </a:lnTo>
                <a:lnTo>
                  <a:pt x="0" y="3364992"/>
                </a:lnTo>
                <a:lnTo>
                  <a:pt x="7315200" y="3364992"/>
                </a:lnTo>
                <a:lnTo>
                  <a:pt x="731520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6" name="Freeform 26"/>
          <p:cNvSpPr/>
          <p:nvPr/>
        </p:nvSpPr>
        <p:spPr>
          <a:xfrm rot="5019157">
            <a:off x="11872661" y="5781613"/>
            <a:ext cx="1495897" cy="7412103"/>
          </a:xfrm>
          <a:custGeom>
            <a:avLst/>
            <a:gdLst/>
            <a:ahLst/>
            <a:cxnLst/>
            <a:rect l="l" t="t" r="r" b="b"/>
            <a:pathLst>
              <a:path w="1495897" h="7412103">
                <a:moveTo>
                  <a:pt x="0" y="0"/>
                </a:moveTo>
                <a:lnTo>
                  <a:pt x="1495897" y="0"/>
                </a:lnTo>
                <a:lnTo>
                  <a:pt x="1495897" y="7412103"/>
                </a:lnTo>
                <a:lnTo>
                  <a:pt x="0" y="7412103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7" name="TextBox 27"/>
          <p:cNvSpPr txBox="1"/>
          <p:nvPr/>
        </p:nvSpPr>
        <p:spPr>
          <a:xfrm>
            <a:off x="5737924" y="3471139"/>
            <a:ext cx="6651699" cy="295500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600"/>
              </a:lnSpc>
            </a:pPr>
            <a:r>
              <a:rPr lang="en-US" sz="3286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Aims and Learning Objectives </a:t>
            </a:r>
          </a:p>
          <a:p>
            <a:pPr algn="ctr">
              <a:lnSpc>
                <a:spcPts val="4600"/>
              </a:lnSpc>
            </a:pPr>
            <a:r>
              <a:rPr lang="en-US" sz="3286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Sole Traders</a:t>
            </a:r>
          </a:p>
          <a:p>
            <a:pPr algn="ctr">
              <a:lnSpc>
                <a:spcPts val="4600"/>
              </a:lnSpc>
            </a:pPr>
            <a:r>
              <a:rPr lang="en-US" sz="3286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Next week </a:t>
            </a:r>
          </a:p>
          <a:p>
            <a:pPr algn="ctr">
              <a:lnSpc>
                <a:spcPts val="4600"/>
              </a:lnSpc>
            </a:pPr>
            <a:r>
              <a:rPr lang="en-US" sz="3286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Summary </a:t>
            </a:r>
          </a:p>
          <a:p>
            <a:pPr algn="ctr">
              <a:lnSpc>
                <a:spcPts val="4600"/>
              </a:lnSpc>
            </a:pPr>
            <a:r>
              <a:rPr lang="en-US" sz="3286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Thank you, any question?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D7AA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689548" y="190801"/>
            <a:ext cx="17598452" cy="9798823"/>
            <a:chOff x="0" y="0"/>
            <a:chExt cx="4634983" cy="258076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4634983" cy="2580760"/>
            </a:xfrm>
            <a:custGeom>
              <a:avLst/>
              <a:gdLst/>
              <a:ahLst/>
              <a:cxnLst/>
              <a:rect l="l" t="t" r="r" b="b"/>
              <a:pathLst>
                <a:path w="4634983" h="2580760">
                  <a:moveTo>
                    <a:pt x="0" y="0"/>
                  </a:moveTo>
                  <a:lnTo>
                    <a:pt x="4634983" y="0"/>
                  </a:lnTo>
                  <a:lnTo>
                    <a:pt x="4634983" y="2580760"/>
                  </a:lnTo>
                  <a:lnTo>
                    <a:pt x="0" y="2580760"/>
                  </a:lnTo>
                  <a:close/>
                </a:path>
              </a:pathLst>
            </a:custGeom>
            <a:solidFill>
              <a:srgbClr val="FDC9C3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76200"/>
              <a:ext cx="4634983" cy="265696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306157" y="526717"/>
            <a:ext cx="17675685" cy="9233566"/>
            <a:chOff x="0" y="0"/>
            <a:chExt cx="23567581" cy="12311421"/>
          </a:xfrm>
        </p:grpSpPr>
        <p:grpSp>
          <p:nvGrpSpPr>
            <p:cNvPr id="6" name="Group 6"/>
            <p:cNvGrpSpPr/>
            <p:nvPr/>
          </p:nvGrpSpPr>
          <p:grpSpPr>
            <a:xfrm>
              <a:off x="22161767" y="153722"/>
              <a:ext cx="1405813" cy="2808667"/>
              <a:chOff x="0" y="0"/>
              <a:chExt cx="277692" cy="554798"/>
            </a:xfrm>
          </p:grpSpPr>
          <p:sp>
            <p:nvSpPr>
              <p:cNvPr id="7" name="Freeform 7"/>
              <p:cNvSpPr/>
              <p:nvPr/>
            </p:nvSpPr>
            <p:spPr>
              <a:xfrm>
                <a:off x="0" y="0"/>
                <a:ext cx="277692" cy="554798"/>
              </a:xfrm>
              <a:custGeom>
                <a:avLst/>
                <a:gdLst/>
                <a:ahLst/>
                <a:cxnLst/>
                <a:rect l="l" t="t" r="r" b="b"/>
                <a:pathLst>
                  <a:path w="277692" h="554798">
                    <a:moveTo>
                      <a:pt x="138846" y="0"/>
                    </a:moveTo>
                    <a:lnTo>
                      <a:pt x="138846" y="0"/>
                    </a:lnTo>
                    <a:cubicBezTo>
                      <a:pt x="215528" y="0"/>
                      <a:pt x="277692" y="62163"/>
                      <a:pt x="277692" y="138846"/>
                    </a:cubicBezTo>
                    <a:lnTo>
                      <a:pt x="277692" y="415953"/>
                    </a:lnTo>
                    <a:cubicBezTo>
                      <a:pt x="277692" y="452777"/>
                      <a:pt x="263063" y="488093"/>
                      <a:pt x="237025" y="514131"/>
                    </a:cubicBezTo>
                    <a:cubicBezTo>
                      <a:pt x="210986" y="540170"/>
                      <a:pt x="175670" y="554798"/>
                      <a:pt x="138846" y="554798"/>
                    </a:cubicBezTo>
                    <a:lnTo>
                      <a:pt x="138846" y="554798"/>
                    </a:lnTo>
                    <a:cubicBezTo>
                      <a:pt x="102022" y="554798"/>
                      <a:pt x="66706" y="540170"/>
                      <a:pt x="40667" y="514131"/>
                    </a:cubicBezTo>
                    <a:cubicBezTo>
                      <a:pt x="14628" y="488093"/>
                      <a:pt x="0" y="452777"/>
                      <a:pt x="0" y="415953"/>
                    </a:cubicBezTo>
                    <a:lnTo>
                      <a:pt x="0" y="138846"/>
                    </a:lnTo>
                    <a:cubicBezTo>
                      <a:pt x="0" y="102022"/>
                      <a:pt x="14628" y="66706"/>
                      <a:pt x="40667" y="40667"/>
                    </a:cubicBezTo>
                    <a:cubicBezTo>
                      <a:pt x="66706" y="14628"/>
                      <a:pt x="102022" y="0"/>
                      <a:pt x="138846" y="0"/>
                    </a:cubicBezTo>
                    <a:close/>
                  </a:path>
                </a:pathLst>
              </a:custGeom>
              <a:solidFill>
                <a:srgbClr val="B6B4DD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" name="TextBox 8"/>
              <p:cNvSpPr txBox="1"/>
              <p:nvPr/>
            </p:nvSpPr>
            <p:spPr>
              <a:xfrm>
                <a:off x="0" y="-47625"/>
                <a:ext cx="277692" cy="602423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9" name="Group 9"/>
            <p:cNvGrpSpPr/>
            <p:nvPr/>
          </p:nvGrpSpPr>
          <p:grpSpPr>
            <a:xfrm>
              <a:off x="22161767" y="3164810"/>
              <a:ext cx="1405813" cy="2808667"/>
              <a:chOff x="0" y="0"/>
              <a:chExt cx="277692" cy="554798"/>
            </a:xfrm>
          </p:grpSpPr>
          <p:sp>
            <p:nvSpPr>
              <p:cNvPr id="10" name="Freeform 10"/>
              <p:cNvSpPr/>
              <p:nvPr/>
            </p:nvSpPr>
            <p:spPr>
              <a:xfrm>
                <a:off x="0" y="0"/>
                <a:ext cx="277692" cy="554798"/>
              </a:xfrm>
              <a:custGeom>
                <a:avLst/>
                <a:gdLst/>
                <a:ahLst/>
                <a:cxnLst/>
                <a:rect l="l" t="t" r="r" b="b"/>
                <a:pathLst>
                  <a:path w="277692" h="554798">
                    <a:moveTo>
                      <a:pt x="138846" y="0"/>
                    </a:moveTo>
                    <a:lnTo>
                      <a:pt x="138846" y="0"/>
                    </a:lnTo>
                    <a:cubicBezTo>
                      <a:pt x="215528" y="0"/>
                      <a:pt x="277692" y="62163"/>
                      <a:pt x="277692" y="138846"/>
                    </a:cubicBezTo>
                    <a:lnTo>
                      <a:pt x="277692" y="415953"/>
                    </a:lnTo>
                    <a:cubicBezTo>
                      <a:pt x="277692" y="452777"/>
                      <a:pt x="263063" y="488093"/>
                      <a:pt x="237025" y="514131"/>
                    </a:cubicBezTo>
                    <a:cubicBezTo>
                      <a:pt x="210986" y="540170"/>
                      <a:pt x="175670" y="554798"/>
                      <a:pt x="138846" y="554798"/>
                    </a:cubicBezTo>
                    <a:lnTo>
                      <a:pt x="138846" y="554798"/>
                    </a:lnTo>
                    <a:cubicBezTo>
                      <a:pt x="102022" y="554798"/>
                      <a:pt x="66706" y="540170"/>
                      <a:pt x="40667" y="514131"/>
                    </a:cubicBezTo>
                    <a:cubicBezTo>
                      <a:pt x="14628" y="488093"/>
                      <a:pt x="0" y="452777"/>
                      <a:pt x="0" y="415953"/>
                    </a:cubicBezTo>
                    <a:lnTo>
                      <a:pt x="0" y="138846"/>
                    </a:lnTo>
                    <a:cubicBezTo>
                      <a:pt x="0" y="102022"/>
                      <a:pt x="14628" y="66706"/>
                      <a:pt x="40667" y="40667"/>
                    </a:cubicBezTo>
                    <a:cubicBezTo>
                      <a:pt x="66706" y="14628"/>
                      <a:pt x="102022" y="0"/>
                      <a:pt x="138846" y="0"/>
                    </a:cubicBezTo>
                    <a:close/>
                  </a:path>
                </a:pathLst>
              </a:custGeom>
              <a:solidFill>
                <a:srgbClr val="FFE692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1" name="TextBox 11"/>
              <p:cNvSpPr txBox="1"/>
              <p:nvPr/>
            </p:nvSpPr>
            <p:spPr>
              <a:xfrm>
                <a:off x="0" y="-47625"/>
                <a:ext cx="277692" cy="602423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12" name="Group 12"/>
            <p:cNvGrpSpPr/>
            <p:nvPr/>
          </p:nvGrpSpPr>
          <p:grpSpPr>
            <a:xfrm>
              <a:off x="22161767" y="6175898"/>
              <a:ext cx="1405813" cy="2808667"/>
              <a:chOff x="0" y="0"/>
              <a:chExt cx="277692" cy="554798"/>
            </a:xfrm>
          </p:grpSpPr>
          <p:sp>
            <p:nvSpPr>
              <p:cNvPr id="13" name="Freeform 13"/>
              <p:cNvSpPr/>
              <p:nvPr/>
            </p:nvSpPr>
            <p:spPr>
              <a:xfrm>
                <a:off x="0" y="0"/>
                <a:ext cx="277692" cy="554798"/>
              </a:xfrm>
              <a:custGeom>
                <a:avLst/>
                <a:gdLst/>
                <a:ahLst/>
                <a:cxnLst/>
                <a:rect l="l" t="t" r="r" b="b"/>
                <a:pathLst>
                  <a:path w="277692" h="554798">
                    <a:moveTo>
                      <a:pt x="138846" y="0"/>
                    </a:moveTo>
                    <a:lnTo>
                      <a:pt x="138846" y="0"/>
                    </a:lnTo>
                    <a:cubicBezTo>
                      <a:pt x="215528" y="0"/>
                      <a:pt x="277692" y="62163"/>
                      <a:pt x="277692" y="138846"/>
                    </a:cubicBezTo>
                    <a:lnTo>
                      <a:pt x="277692" y="415953"/>
                    </a:lnTo>
                    <a:cubicBezTo>
                      <a:pt x="277692" y="452777"/>
                      <a:pt x="263063" y="488093"/>
                      <a:pt x="237025" y="514131"/>
                    </a:cubicBezTo>
                    <a:cubicBezTo>
                      <a:pt x="210986" y="540170"/>
                      <a:pt x="175670" y="554798"/>
                      <a:pt x="138846" y="554798"/>
                    </a:cubicBezTo>
                    <a:lnTo>
                      <a:pt x="138846" y="554798"/>
                    </a:lnTo>
                    <a:cubicBezTo>
                      <a:pt x="102022" y="554798"/>
                      <a:pt x="66706" y="540170"/>
                      <a:pt x="40667" y="514131"/>
                    </a:cubicBezTo>
                    <a:cubicBezTo>
                      <a:pt x="14628" y="488093"/>
                      <a:pt x="0" y="452777"/>
                      <a:pt x="0" y="415953"/>
                    </a:cubicBezTo>
                    <a:lnTo>
                      <a:pt x="0" y="138846"/>
                    </a:lnTo>
                    <a:cubicBezTo>
                      <a:pt x="0" y="102022"/>
                      <a:pt x="14628" y="66706"/>
                      <a:pt x="40667" y="40667"/>
                    </a:cubicBezTo>
                    <a:cubicBezTo>
                      <a:pt x="66706" y="14628"/>
                      <a:pt x="102022" y="0"/>
                      <a:pt x="138846" y="0"/>
                    </a:cubicBezTo>
                    <a:close/>
                  </a:path>
                </a:pathLst>
              </a:custGeom>
              <a:solidFill>
                <a:srgbClr val="FFD8D3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4" name="TextBox 14"/>
              <p:cNvSpPr txBox="1"/>
              <p:nvPr/>
            </p:nvSpPr>
            <p:spPr>
              <a:xfrm>
                <a:off x="0" y="-47625"/>
                <a:ext cx="277692" cy="602423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15" name="Group 15"/>
            <p:cNvGrpSpPr/>
            <p:nvPr/>
          </p:nvGrpSpPr>
          <p:grpSpPr>
            <a:xfrm>
              <a:off x="22161767" y="9186986"/>
              <a:ext cx="1405813" cy="2808667"/>
              <a:chOff x="0" y="0"/>
              <a:chExt cx="277692" cy="554798"/>
            </a:xfrm>
          </p:grpSpPr>
          <p:sp>
            <p:nvSpPr>
              <p:cNvPr id="16" name="Freeform 16"/>
              <p:cNvSpPr/>
              <p:nvPr/>
            </p:nvSpPr>
            <p:spPr>
              <a:xfrm>
                <a:off x="0" y="0"/>
                <a:ext cx="277692" cy="554798"/>
              </a:xfrm>
              <a:custGeom>
                <a:avLst/>
                <a:gdLst/>
                <a:ahLst/>
                <a:cxnLst/>
                <a:rect l="l" t="t" r="r" b="b"/>
                <a:pathLst>
                  <a:path w="277692" h="554798">
                    <a:moveTo>
                      <a:pt x="138846" y="0"/>
                    </a:moveTo>
                    <a:lnTo>
                      <a:pt x="138846" y="0"/>
                    </a:lnTo>
                    <a:cubicBezTo>
                      <a:pt x="215528" y="0"/>
                      <a:pt x="277692" y="62163"/>
                      <a:pt x="277692" y="138846"/>
                    </a:cubicBezTo>
                    <a:lnTo>
                      <a:pt x="277692" y="415953"/>
                    </a:lnTo>
                    <a:cubicBezTo>
                      <a:pt x="277692" y="452777"/>
                      <a:pt x="263063" y="488093"/>
                      <a:pt x="237025" y="514131"/>
                    </a:cubicBezTo>
                    <a:cubicBezTo>
                      <a:pt x="210986" y="540170"/>
                      <a:pt x="175670" y="554798"/>
                      <a:pt x="138846" y="554798"/>
                    </a:cubicBezTo>
                    <a:lnTo>
                      <a:pt x="138846" y="554798"/>
                    </a:lnTo>
                    <a:cubicBezTo>
                      <a:pt x="102022" y="554798"/>
                      <a:pt x="66706" y="540170"/>
                      <a:pt x="40667" y="514131"/>
                    </a:cubicBezTo>
                    <a:cubicBezTo>
                      <a:pt x="14628" y="488093"/>
                      <a:pt x="0" y="452777"/>
                      <a:pt x="0" y="415953"/>
                    </a:cubicBezTo>
                    <a:lnTo>
                      <a:pt x="0" y="138846"/>
                    </a:lnTo>
                    <a:cubicBezTo>
                      <a:pt x="0" y="102022"/>
                      <a:pt x="14628" y="66706"/>
                      <a:pt x="40667" y="40667"/>
                    </a:cubicBezTo>
                    <a:cubicBezTo>
                      <a:pt x="66706" y="14628"/>
                      <a:pt x="102022" y="0"/>
                      <a:pt x="138846" y="0"/>
                    </a:cubicBezTo>
                    <a:close/>
                  </a:path>
                </a:pathLst>
              </a:custGeom>
              <a:solidFill>
                <a:srgbClr val="D8EEFF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" name="TextBox 17"/>
              <p:cNvSpPr txBox="1"/>
              <p:nvPr/>
            </p:nvSpPr>
            <p:spPr>
              <a:xfrm>
                <a:off x="0" y="-47625"/>
                <a:ext cx="277692" cy="602423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18" name="Group 18"/>
            <p:cNvGrpSpPr/>
            <p:nvPr/>
          </p:nvGrpSpPr>
          <p:grpSpPr>
            <a:xfrm>
              <a:off x="742874" y="0"/>
              <a:ext cx="21885452" cy="12311421"/>
              <a:chOff x="0" y="0"/>
              <a:chExt cx="4323052" cy="2431886"/>
            </a:xfrm>
          </p:grpSpPr>
          <p:sp>
            <p:nvSpPr>
              <p:cNvPr id="19" name="Freeform 19"/>
              <p:cNvSpPr/>
              <p:nvPr/>
            </p:nvSpPr>
            <p:spPr>
              <a:xfrm>
                <a:off x="0" y="0"/>
                <a:ext cx="4323052" cy="2431886"/>
              </a:xfrm>
              <a:custGeom>
                <a:avLst/>
                <a:gdLst/>
                <a:ahLst/>
                <a:cxnLst/>
                <a:rect l="l" t="t" r="r" b="b"/>
                <a:pathLst>
                  <a:path w="4323052" h="2431886">
                    <a:moveTo>
                      <a:pt x="0" y="0"/>
                    </a:moveTo>
                    <a:lnTo>
                      <a:pt x="4323052" y="0"/>
                    </a:lnTo>
                    <a:lnTo>
                      <a:pt x="4323052" y="2431886"/>
                    </a:lnTo>
                    <a:lnTo>
                      <a:pt x="0" y="2431886"/>
                    </a:lnTo>
                    <a:close/>
                  </a:path>
                </a:pathLst>
              </a:custGeom>
              <a:solidFill>
                <a:srgbClr val="FFFFFF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" name="TextBox 20"/>
              <p:cNvSpPr txBox="1"/>
              <p:nvPr/>
            </p:nvSpPr>
            <p:spPr>
              <a:xfrm>
                <a:off x="0" y="-47625"/>
                <a:ext cx="4323052" cy="2479511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sp>
          <p:nvSpPr>
            <p:cNvPr id="21" name="Freeform 21"/>
            <p:cNvSpPr/>
            <p:nvPr/>
          </p:nvSpPr>
          <p:spPr>
            <a:xfrm>
              <a:off x="0" y="153722"/>
              <a:ext cx="1485749" cy="11842925"/>
            </a:xfrm>
            <a:custGeom>
              <a:avLst/>
              <a:gdLst/>
              <a:ahLst/>
              <a:cxnLst/>
              <a:rect l="l" t="t" r="r" b="b"/>
              <a:pathLst>
                <a:path w="1485749" h="11842925">
                  <a:moveTo>
                    <a:pt x="0" y="0"/>
                  </a:moveTo>
                  <a:lnTo>
                    <a:pt x="1485749" y="0"/>
                  </a:lnTo>
                  <a:lnTo>
                    <a:pt x="1485749" y="11842924"/>
                  </a:lnTo>
                  <a:lnTo>
                    <a:pt x="0" y="1184292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2869936" y="2802288"/>
            <a:ext cx="13344167" cy="1313962"/>
            <a:chOff x="0" y="0"/>
            <a:chExt cx="3514513" cy="346064"/>
          </a:xfrm>
        </p:grpSpPr>
        <p:sp>
          <p:nvSpPr>
            <p:cNvPr id="23" name="Freeform 23"/>
            <p:cNvSpPr/>
            <p:nvPr/>
          </p:nvSpPr>
          <p:spPr>
            <a:xfrm>
              <a:off x="0" y="0"/>
              <a:ext cx="3514513" cy="346064"/>
            </a:xfrm>
            <a:custGeom>
              <a:avLst/>
              <a:gdLst/>
              <a:ahLst/>
              <a:cxnLst/>
              <a:rect l="l" t="t" r="r" b="b"/>
              <a:pathLst>
                <a:path w="3514513" h="346064">
                  <a:moveTo>
                    <a:pt x="37711" y="0"/>
                  </a:moveTo>
                  <a:lnTo>
                    <a:pt x="3476802" y="0"/>
                  </a:lnTo>
                  <a:cubicBezTo>
                    <a:pt x="3497629" y="0"/>
                    <a:pt x="3514513" y="16884"/>
                    <a:pt x="3514513" y="37711"/>
                  </a:cubicBezTo>
                  <a:lnTo>
                    <a:pt x="3514513" y="308353"/>
                  </a:lnTo>
                  <a:cubicBezTo>
                    <a:pt x="3514513" y="318354"/>
                    <a:pt x="3510540" y="327946"/>
                    <a:pt x="3503468" y="335019"/>
                  </a:cubicBezTo>
                  <a:cubicBezTo>
                    <a:pt x="3496395" y="342091"/>
                    <a:pt x="3486803" y="346064"/>
                    <a:pt x="3476802" y="346064"/>
                  </a:cubicBezTo>
                  <a:lnTo>
                    <a:pt x="37711" y="346064"/>
                  </a:lnTo>
                  <a:cubicBezTo>
                    <a:pt x="27710" y="346064"/>
                    <a:pt x="18118" y="342091"/>
                    <a:pt x="11045" y="335019"/>
                  </a:cubicBezTo>
                  <a:cubicBezTo>
                    <a:pt x="3973" y="327946"/>
                    <a:pt x="0" y="318354"/>
                    <a:pt x="0" y="308353"/>
                  </a:cubicBezTo>
                  <a:lnTo>
                    <a:pt x="0" y="37711"/>
                  </a:lnTo>
                  <a:cubicBezTo>
                    <a:pt x="0" y="27710"/>
                    <a:pt x="3973" y="18118"/>
                    <a:pt x="11045" y="11045"/>
                  </a:cubicBezTo>
                  <a:cubicBezTo>
                    <a:pt x="18118" y="3973"/>
                    <a:pt x="27710" y="0"/>
                    <a:pt x="37711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28575" cap="rnd">
              <a:solidFill>
                <a:srgbClr val="000000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4" name="TextBox 24"/>
            <p:cNvSpPr txBox="1"/>
            <p:nvPr/>
          </p:nvSpPr>
          <p:spPr>
            <a:xfrm>
              <a:off x="0" y="-76200"/>
              <a:ext cx="3514513" cy="42226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25" name="Freeform 25"/>
          <p:cNvSpPr/>
          <p:nvPr/>
        </p:nvSpPr>
        <p:spPr>
          <a:xfrm>
            <a:off x="3766676" y="1321245"/>
            <a:ext cx="1082327" cy="1359281"/>
          </a:xfrm>
          <a:custGeom>
            <a:avLst/>
            <a:gdLst/>
            <a:ahLst/>
            <a:cxnLst/>
            <a:rect l="l" t="t" r="r" b="b"/>
            <a:pathLst>
              <a:path w="1082327" h="1359281">
                <a:moveTo>
                  <a:pt x="0" y="0"/>
                </a:moveTo>
                <a:lnTo>
                  <a:pt x="1082327" y="0"/>
                </a:lnTo>
                <a:lnTo>
                  <a:pt x="1082327" y="1359281"/>
                </a:lnTo>
                <a:lnTo>
                  <a:pt x="0" y="1359281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6" name="TextBox 26"/>
          <p:cNvSpPr txBox="1"/>
          <p:nvPr/>
        </p:nvSpPr>
        <p:spPr>
          <a:xfrm>
            <a:off x="4307839" y="1178370"/>
            <a:ext cx="9672321" cy="12447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150"/>
              </a:lnSpc>
            </a:pPr>
            <a:r>
              <a:rPr lang="en-US" sz="7250">
                <a:solidFill>
                  <a:srgbClr val="373737"/>
                </a:solidFill>
                <a:latin typeface="Paytone One"/>
                <a:ea typeface="Paytone One"/>
                <a:cs typeface="Paytone One"/>
                <a:sym typeface="Paytone One"/>
              </a:rPr>
              <a:t>QUESTIONS?</a:t>
            </a:r>
          </a:p>
        </p:txBody>
      </p:sp>
      <p:sp>
        <p:nvSpPr>
          <p:cNvPr id="27" name="Freeform 27"/>
          <p:cNvSpPr/>
          <p:nvPr/>
        </p:nvSpPr>
        <p:spPr>
          <a:xfrm flipH="1">
            <a:off x="13438997" y="1321245"/>
            <a:ext cx="1082327" cy="1359281"/>
          </a:xfrm>
          <a:custGeom>
            <a:avLst/>
            <a:gdLst/>
            <a:ahLst/>
            <a:cxnLst/>
            <a:rect l="l" t="t" r="r" b="b"/>
            <a:pathLst>
              <a:path w="1082327" h="1359281">
                <a:moveTo>
                  <a:pt x="1082327" y="0"/>
                </a:moveTo>
                <a:lnTo>
                  <a:pt x="0" y="0"/>
                </a:lnTo>
                <a:lnTo>
                  <a:pt x="0" y="1359281"/>
                </a:lnTo>
                <a:lnTo>
                  <a:pt x="1082327" y="1359281"/>
                </a:lnTo>
                <a:lnTo>
                  <a:pt x="1082327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8" name="Freeform 28"/>
          <p:cNvSpPr/>
          <p:nvPr/>
        </p:nvSpPr>
        <p:spPr>
          <a:xfrm>
            <a:off x="1464785" y="7247886"/>
            <a:ext cx="2301891" cy="2245556"/>
          </a:xfrm>
          <a:custGeom>
            <a:avLst/>
            <a:gdLst/>
            <a:ahLst/>
            <a:cxnLst/>
            <a:rect l="l" t="t" r="r" b="b"/>
            <a:pathLst>
              <a:path w="2301891" h="2245556">
                <a:moveTo>
                  <a:pt x="0" y="0"/>
                </a:moveTo>
                <a:lnTo>
                  <a:pt x="2301891" y="0"/>
                </a:lnTo>
                <a:lnTo>
                  <a:pt x="2301891" y="2245556"/>
                </a:lnTo>
                <a:lnTo>
                  <a:pt x="0" y="2245556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9" name="TextBox 29"/>
          <p:cNvSpPr txBox="1"/>
          <p:nvPr/>
        </p:nvSpPr>
        <p:spPr>
          <a:xfrm>
            <a:off x="2752498" y="3140586"/>
            <a:ext cx="12783004" cy="218861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629"/>
              </a:lnSpc>
            </a:pPr>
            <a:r>
              <a:rPr lang="en-US" sz="4021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What is a Sole Trader? </a:t>
            </a:r>
          </a:p>
          <a:p>
            <a:pPr algn="ctr">
              <a:lnSpc>
                <a:spcPts val="5629"/>
              </a:lnSpc>
            </a:pPr>
            <a:endParaRPr lang="en-US" sz="4021">
              <a:solidFill>
                <a:srgbClr val="373737"/>
              </a:solidFill>
              <a:latin typeface="เอฟซี เรนโบว์"/>
              <a:ea typeface="เอฟซี เรนโบว์"/>
              <a:cs typeface="เอฟซี เรนโบว์"/>
              <a:sym typeface="เอฟซี เรนโบว์"/>
            </a:endParaRPr>
          </a:p>
          <a:p>
            <a:pPr algn="ctr">
              <a:lnSpc>
                <a:spcPts val="5629"/>
              </a:lnSpc>
            </a:pPr>
            <a:endParaRPr lang="en-US" sz="4021">
              <a:solidFill>
                <a:srgbClr val="373737"/>
              </a:solidFill>
              <a:latin typeface="เอฟซี เรนโบว์"/>
              <a:ea typeface="เอฟซี เรนโบว์"/>
              <a:cs typeface="เอฟซี เรนโบว์"/>
              <a:sym typeface="เอฟซี เรนโบว์"/>
            </a:endParaRPr>
          </a:p>
        </p:txBody>
      </p:sp>
      <p:sp>
        <p:nvSpPr>
          <p:cNvPr id="30" name="Freeform 30"/>
          <p:cNvSpPr/>
          <p:nvPr/>
        </p:nvSpPr>
        <p:spPr>
          <a:xfrm rot="1348902">
            <a:off x="14531492" y="7309651"/>
            <a:ext cx="2466841" cy="2480370"/>
          </a:xfrm>
          <a:custGeom>
            <a:avLst/>
            <a:gdLst/>
            <a:ahLst/>
            <a:cxnLst/>
            <a:rect l="l" t="t" r="r" b="b"/>
            <a:pathLst>
              <a:path w="2466841" h="2480370">
                <a:moveTo>
                  <a:pt x="0" y="0"/>
                </a:moveTo>
                <a:lnTo>
                  <a:pt x="2466841" y="0"/>
                </a:lnTo>
                <a:lnTo>
                  <a:pt x="2466841" y="2480370"/>
                </a:lnTo>
                <a:lnTo>
                  <a:pt x="0" y="2480370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D7AA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-1670091">
            <a:off x="16727613" y="3998605"/>
            <a:ext cx="4200452" cy="5938942"/>
          </a:xfrm>
          <a:custGeom>
            <a:avLst/>
            <a:gdLst/>
            <a:ahLst/>
            <a:cxnLst/>
            <a:rect l="l" t="t" r="r" b="b"/>
            <a:pathLst>
              <a:path w="4200452" h="5938942">
                <a:moveTo>
                  <a:pt x="0" y="0"/>
                </a:moveTo>
                <a:lnTo>
                  <a:pt x="4200452" y="0"/>
                </a:lnTo>
                <a:lnTo>
                  <a:pt x="4200452" y="5938942"/>
                </a:lnTo>
                <a:lnTo>
                  <a:pt x="0" y="5938942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 rot="64315">
            <a:off x="15020393" y="1028700"/>
            <a:ext cx="2238907" cy="8942567"/>
            <a:chOff x="0" y="0"/>
            <a:chExt cx="2985209" cy="11923422"/>
          </a:xfrm>
        </p:grpSpPr>
        <p:grpSp>
          <p:nvGrpSpPr>
            <p:cNvPr id="4" name="Group 4"/>
            <p:cNvGrpSpPr/>
            <p:nvPr/>
          </p:nvGrpSpPr>
          <p:grpSpPr>
            <a:xfrm rot="-463612">
              <a:off x="182432" y="81756"/>
              <a:ext cx="1405813" cy="2808667"/>
              <a:chOff x="0" y="0"/>
              <a:chExt cx="277692" cy="554798"/>
            </a:xfrm>
          </p:grpSpPr>
          <p:sp>
            <p:nvSpPr>
              <p:cNvPr id="5" name="Freeform 5"/>
              <p:cNvSpPr/>
              <p:nvPr/>
            </p:nvSpPr>
            <p:spPr>
              <a:xfrm>
                <a:off x="0" y="0"/>
                <a:ext cx="277692" cy="554798"/>
              </a:xfrm>
              <a:custGeom>
                <a:avLst/>
                <a:gdLst/>
                <a:ahLst/>
                <a:cxnLst/>
                <a:rect l="l" t="t" r="r" b="b"/>
                <a:pathLst>
                  <a:path w="277692" h="554798">
                    <a:moveTo>
                      <a:pt x="138846" y="0"/>
                    </a:moveTo>
                    <a:lnTo>
                      <a:pt x="138846" y="0"/>
                    </a:lnTo>
                    <a:cubicBezTo>
                      <a:pt x="215528" y="0"/>
                      <a:pt x="277692" y="62163"/>
                      <a:pt x="277692" y="138846"/>
                    </a:cubicBezTo>
                    <a:lnTo>
                      <a:pt x="277692" y="415953"/>
                    </a:lnTo>
                    <a:cubicBezTo>
                      <a:pt x="277692" y="452777"/>
                      <a:pt x="263063" y="488093"/>
                      <a:pt x="237025" y="514131"/>
                    </a:cubicBezTo>
                    <a:cubicBezTo>
                      <a:pt x="210986" y="540170"/>
                      <a:pt x="175670" y="554798"/>
                      <a:pt x="138846" y="554798"/>
                    </a:cubicBezTo>
                    <a:lnTo>
                      <a:pt x="138846" y="554798"/>
                    </a:lnTo>
                    <a:cubicBezTo>
                      <a:pt x="102022" y="554798"/>
                      <a:pt x="66706" y="540170"/>
                      <a:pt x="40667" y="514131"/>
                    </a:cubicBezTo>
                    <a:cubicBezTo>
                      <a:pt x="14628" y="488093"/>
                      <a:pt x="0" y="452777"/>
                      <a:pt x="0" y="415953"/>
                    </a:cubicBezTo>
                    <a:lnTo>
                      <a:pt x="0" y="138846"/>
                    </a:lnTo>
                    <a:cubicBezTo>
                      <a:pt x="0" y="102022"/>
                      <a:pt x="14628" y="66706"/>
                      <a:pt x="40667" y="40667"/>
                    </a:cubicBezTo>
                    <a:cubicBezTo>
                      <a:pt x="66706" y="14628"/>
                      <a:pt x="102022" y="0"/>
                      <a:pt x="138846" y="0"/>
                    </a:cubicBezTo>
                    <a:close/>
                  </a:path>
                </a:pathLst>
              </a:custGeom>
              <a:solidFill>
                <a:srgbClr val="B6B4DD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" name="TextBox 6"/>
              <p:cNvSpPr txBox="1"/>
              <p:nvPr/>
            </p:nvSpPr>
            <p:spPr>
              <a:xfrm>
                <a:off x="0" y="-47625"/>
                <a:ext cx="277692" cy="602423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7" name="Group 7"/>
            <p:cNvGrpSpPr/>
            <p:nvPr/>
          </p:nvGrpSpPr>
          <p:grpSpPr>
            <a:xfrm rot="-463612">
              <a:off x="587276" y="3065504"/>
              <a:ext cx="1405813" cy="2808667"/>
              <a:chOff x="0" y="0"/>
              <a:chExt cx="277692" cy="554798"/>
            </a:xfrm>
          </p:grpSpPr>
          <p:sp>
            <p:nvSpPr>
              <p:cNvPr id="8" name="Freeform 8"/>
              <p:cNvSpPr/>
              <p:nvPr/>
            </p:nvSpPr>
            <p:spPr>
              <a:xfrm>
                <a:off x="0" y="0"/>
                <a:ext cx="277692" cy="554798"/>
              </a:xfrm>
              <a:custGeom>
                <a:avLst/>
                <a:gdLst/>
                <a:ahLst/>
                <a:cxnLst/>
                <a:rect l="l" t="t" r="r" b="b"/>
                <a:pathLst>
                  <a:path w="277692" h="554798">
                    <a:moveTo>
                      <a:pt x="138846" y="0"/>
                    </a:moveTo>
                    <a:lnTo>
                      <a:pt x="138846" y="0"/>
                    </a:lnTo>
                    <a:cubicBezTo>
                      <a:pt x="215528" y="0"/>
                      <a:pt x="277692" y="62163"/>
                      <a:pt x="277692" y="138846"/>
                    </a:cubicBezTo>
                    <a:lnTo>
                      <a:pt x="277692" y="415953"/>
                    </a:lnTo>
                    <a:cubicBezTo>
                      <a:pt x="277692" y="452777"/>
                      <a:pt x="263063" y="488093"/>
                      <a:pt x="237025" y="514131"/>
                    </a:cubicBezTo>
                    <a:cubicBezTo>
                      <a:pt x="210986" y="540170"/>
                      <a:pt x="175670" y="554798"/>
                      <a:pt x="138846" y="554798"/>
                    </a:cubicBezTo>
                    <a:lnTo>
                      <a:pt x="138846" y="554798"/>
                    </a:lnTo>
                    <a:cubicBezTo>
                      <a:pt x="102022" y="554798"/>
                      <a:pt x="66706" y="540170"/>
                      <a:pt x="40667" y="514131"/>
                    </a:cubicBezTo>
                    <a:cubicBezTo>
                      <a:pt x="14628" y="488093"/>
                      <a:pt x="0" y="452777"/>
                      <a:pt x="0" y="415953"/>
                    </a:cubicBezTo>
                    <a:lnTo>
                      <a:pt x="0" y="138846"/>
                    </a:lnTo>
                    <a:cubicBezTo>
                      <a:pt x="0" y="102022"/>
                      <a:pt x="14628" y="66706"/>
                      <a:pt x="40667" y="40667"/>
                    </a:cubicBezTo>
                    <a:cubicBezTo>
                      <a:pt x="66706" y="14628"/>
                      <a:pt x="102022" y="0"/>
                      <a:pt x="138846" y="0"/>
                    </a:cubicBezTo>
                    <a:close/>
                  </a:path>
                </a:pathLst>
              </a:custGeom>
              <a:solidFill>
                <a:srgbClr val="FFE692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9" name="TextBox 9"/>
              <p:cNvSpPr txBox="1"/>
              <p:nvPr/>
            </p:nvSpPr>
            <p:spPr>
              <a:xfrm>
                <a:off x="0" y="-47625"/>
                <a:ext cx="277692" cy="602423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10" name="Group 10"/>
            <p:cNvGrpSpPr/>
            <p:nvPr/>
          </p:nvGrpSpPr>
          <p:grpSpPr>
            <a:xfrm rot="-463612">
              <a:off x="992120" y="6049252"/>
              <a:ext cx="1405813" cy="2808667"/>
              <a:chOff x="0" y="0"/>
              <a:chExt cx="277692" cy="554798"/>
            </a:xfrm>
          </p:grpSpPr>
          <p:sp>
            <p:nvSpPr>
              <p:cNvPr id="11" name="Freeform 11"/>
              <p:cNvSpPr/>
              <p:nvPr/>
            </p:nvSpPr>
            <p:spPr>
              <a:xfrm>
                <a:off x="0" y="0"/>
                <a:ext cx="277692" cy="554798"/>
              </a:xfrm>
              <a:custGeom>
                <a:avLst/>
                <a:gdLst/>
                <a:ahLst/>
                <a:cxnLst/>
                <a:rect l="l" t="t" r="r" b="b"/>
                <a:pathLst>
                  <a:path w="277692" h="554798">
                    <a:moveTo>
                      <a:pt x="138846" y="0"/>
                    </a:moveTo>
                    <a:lnTo>
                      <a:pt x="138846" y="0"/>
                    </a:lnTo>
                    <a:cubicBezTo>
                      <a:pt x="215528" y="0"/>
                      <a:pt x="277692" y="62163"/>
                      <a:pt x="277692" y="138846"/>
                    </a:cubicBezTo>
                    <a:lnTo>
                      <a:pt x="277692" y="415953"/>
                    </a:lnTo>
                    <a:cubicBezTo>
                      <a:pt x="277692" y="452777"/>
                      <a:pt x="263063" y="488093"/>
                      <a:pt x="237025" y="514131"/>
                    </a:cubicBezTo>
                    <a:cubicBezTo>
                      <a:pt x="210986" y="540170"/>
                      <a:pt x="175670" y="554798"/>
                      <a:pt x="138846" y="554798"/>
                    </a:cubicBezTo>
                    <a:lnTo>
                      <a:pt x="138846" y="554798"/>
                    </a:lnTo>
                    <a:cubicBezTo>
                      <a:pt x="102022" y="554798"/>
                      <a:pt x="66706" y="540170"/>
                      <a:pt x="40667" y="514131"/>
                    </a:cubicBezTo>
                    <a:cubicBezTo>
                      <a:pt x="14628" y="488093"/>
                      <a:pt x="0" y="452777"/>
                      <a:pt x="0" y="415953"/>
                    </a:cubicBezTo>
                    <a:lnTo>
                      <a:pt x="0" y="138846"/>
                    </a:lnTo>
                    <a:cubicBezTo>
                      <a:pt x="0" y="102022"/>
                      <a:pt x="14628" y="66706"/>
                      <a:pt x="40667" y="40667"/>
                    </a:cubicBezTo>
                    <a:cubicBezTo>
                      <a:pt x="66706" y="14628"/>
                      <a:pt x="102022" y="0"/>
                      <a:pt x="138846" y="0"/>
                    </a:cubicBezTo>
                    <a:close/>
                  </a:path>
                </a:pathLst>
              </a:custGeom>
              <a:solidFill>
                <a:srgbClr val="FDC9C3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2" name="TextBox 12"/>
              <p:cNvSpPr txBox="1"/>
              <p:nvPr/>
            </p:nvSpPr>
            <p:spPr>
              <a:xfrm>
                <a:off x="0" y="-47625"/>
                <a:ext cx="277692" cy="602423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13" name="Group 13"/>
            <p:cNvGrpSpPr/>
            <p:nvPr/>
          </p:nvGrpSpPr>
          <p:grpSpPr>
            <a:xfrm rot="-463612">
              <a:off x="1396963" y="9033000"/>
              <a:ext cx="1405813" cy="2808667"/>
              <a:chOff x="0" y="0"/>
              <a:chExt cx="277692" cy="554798"/>
            </a:xfrm>
          </p:grpSpPr>
          <p:sp>
            <p:nvSpPr>
              <p:cNvPr id="14" name="Freeform 14"/>
              <p:cNvSpPr/>
              <p:nvPr/>
            </p:nvSpPr>
            <p:spPr>
              <a:xfrm>
                <a:off x="0" y="0"/>
                <a:ext cx="277692" cy="554798"/>
              </a:xfrm>
              <a:custGeom>
                <a:avLst/>
                <a:gdLst/>
                <a:ahLst/>
                <a:cxnLst/>
                <a:rect l="l" t="t" r="r" b="b"/>
                <a:pathLst>
                  <a:path w="277692" h="554798">
                    <a:moveTo>
                      <a:pt x="138846" y="0"/>
                    </a:moveTo>
                    <a:lnTo>
                      <a:pt x="138846" y="0"/>
                    </a:lnTo>
                    <a:cubicBezTo>
                      <a:pt x="215528" y="0"/>
                      <a:pt x="277692" y="62163"/>
                      <a:pt x="277692" y="138846"/>
                    </a:cubicBezTo>
                    <a:lnTo>
                      <a:pt x="277692" y="415953"/>
                    </a:lnTo>
                    <a:cubicBezTo>
                      <a:pt x="277692" y="452777"/>
                      <a:pt x="263063" y="488093"/>
                      <a:pt x="237025" y="514131"/>
                    </a:cubicBezTo>
                    <a:cubicBezTo>
                      <a:pt x="210986" y="540170"/>
                      <a:pt x="175670" y="554798"/>
                      <a:pt x="138846" y="554798"/>
                    </a:cubicBezTo>
                    <a:lnTo>
                      <a:pt x="138846" y="554798"/>
                    </a:lnTo>
                    <a:cubicBezTo>
                      <a:pt x="102022" y="554798"/>
                      <a:pt x="66706" y="540170"/>
                      <a:pt x="40667" y="514131"/>
                    </a:cubicBezTo>
                    <a:cubicBezTo>
                      <a:pt x="14628" y="488093"/>
                      <a:pt x="0" y="452777"/>
                      <a:pt x="0" y="415953"/>
                    </a:cubicBezTo>
                    <a:lnTo>
                      <a:pt x="0" y="138846"/>
                    </a:lnTo>
                    <a:cubicBezTo>
                      <a:pt x="0" y="102022"/>
                      <a:pt x="14628" y="66706"/>
                      <a:pt x="40667" y="40667"/>
                    </a:cubicBezTo>
                    <a:cubicBezTo>
                      <a:pt x="66706" y="14628"/>
                      <a:pt x="102022" y="0"/>
                      <a:pt x="138846" y="0"/>
                    </a:cubicBezTo>
                    <a:close/>
                  </a:path>
                </a:pathLst>
              </a:custGeom>
              <a:solidFill>
                <a:srgbClr val="D8EEFF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5" name="TextBox 15"/>
              <p:cNvSpPr txBox="1"/>
              <p:nvPr/>
            </p:nvSpPr>
            <p:spPr>
              <a:xfrm>
                <a:off x="0" y="-47625"/>
                <a:ext cx="277692" cy="602423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</p:grpSp>
      <p:sp>
        <p:nvSpPr>
          <p:cNvPr id="16" name="Freeform 16"/>
          <p:cNvSpPr/>
          <p:nvPr/>
        </p:nvSpPr>
        <p:spPr>
          <a:xfrm rot="-5884988">
            <a:off x="10784868" y="4528987"/>
            <a:ext cx="9598456" cy="2519595"/>
          </a:xfrm>
          <a:custGeom>
            <a:avLst/>
            <a:gdLst/>
            <a:ahLst/>
            <a:cxnLst/>
            <a:rect l="l" t="t" r="r" b="b"/>
            <a:pathLst>
              <a:path w="9598456" h="2519595">
                <a:moveTo>
                  <a:pt x="0" y="0"/>
                </a:moveTo>
                <a:lnTo>
                  <a:pt x="9598456" y="0"/>
                </a:lnTo>
                <a:lnTo>
                  <a:pt x="9598456" y="2519594"/>
                </a:lnTo>
                <a:lnTo>
                  <a:pt x="0" y="2519594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7" name="Freeform 17"/>
          <p:cNvSpPr/>
          <p:nvPr/>
        </p:nvSpPr>
        <p:spPr>
          <a:xfrm rot="456353">
            <a:off x="549697" y="598980"/>
            <a:ext cx="6644041" cy="3800034"/>
          </a:xfrm>
          <a:custGeom>
            <a:avLst/>
            <a:gdLst/>
            <a:ahLst/>
            <a:cxnLst/>
            <a:rect l="l" t="t" r="r" b="b"/>
            <a:pathLst>
              <a:path w="6644041" h="3800034">
                <a:moveTo>
                  <a:pt x="0" y="0"/>
                </a:moveTo>
                <a:lnTo>
                  <a:pt x="6644041" y="0"/>
                </a:lnTo>
                <a:lnTo>
                  <a:pt x="6644041" y="3800034"/>
                </a:lnTo>
                <a:lnTo>
                  <a:pt x="0" y="3800034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8" name="Freeform 18"/>
          <p:cNvSpPr/>
          <p:nvPr/>
        </p:nvSpPr>
        <p:spPr>
          <a:xfrm rot="-264429">
            <a:off x="16919560" y="2464361"/>
            <a:ext cx="1173273" cy="2162716"/>
          </a:xfrm>
          <a:custGeom>
            <a:avLst/>
            <a:gdLst/>
            <a:ahLst/>
            <a:cxnLst/>
            <a:rect l="l" t="t" r="r" b="b"/>
            <a:pathLst>
              <a:path w="1173273" h="2162716">
                <a:moveTo>
                  <a:pt x="0" y="0"/>
                </a:moveTo>
                <a:lnTo>
                  <a:pt x="1173273" y="0"/>
                </a:lnTo>
                <a:lnTo>
                  <a:pt x="1173273" y="2162716"/>
                </a:lnTo>
                <a:lnTo>
                  <a:pt x="0" y="2162716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19" name="Group 19"/>
          <p:cNvGrpSpPr/>
          <p:nvPr/>
        </p:nvGrpSpPr>
        <p:grpSpPr>
          <a:xfrm rot="-418072">
            <a:off x="1811774" y="1167114"/>
            <a:ext cx="14413257" cy="13787502"/>
            <a:chOff x="0" y="0"/>
            <a:chExt cx="3796084" cy="3631276"/>
          </a:xfrm>
        </p:grpSpPr>
        <p:sp>
          <p:nvSpPr>
            <p:cNvPr id="20" name="Freeform 20"/>
            <p:cNvSpPr/>
            <p:nvPr/>
          </p:nvSpPr>
          <p:spPr>
            <a:xfrm>
              <a:off x="0" y="0"/>
              <a:ext cx="3796084" cy="3631276"/>
            </a:xfrm>
            <a:custGeom>
              <a:avLst/>
              <a:gdLst/>
              <a:ahLst/>
              <a:cxnLst/>
              <a:rect l="l" t="t" r="r" b="b"/>
              <a:pathLst>
                <a:path w="3796084" h="3631276">
                  <a:moveTo>
                    <a:pt x="0" y="0"/>
                  </a:moveTo>
                  <a:lnTo>
                    <a:pt x="3796084" y="0"/>
                  </a:lnTo>
                  <a:lnTo>
                    <a:pt x="3796084" y="3631276"/>
                  </a:lnTo>
                  <a:lnTo>
                    <a:pt x="0" y="3631276"/>
                  </a:lnTo>
                  <a:close/>
                </a:path>
              </a:pathLst>
            </a:custGeom>
            <a:solidFill>
              <a:srgbClr val="FFD8D3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0" y="-76200"/>
              <a:ext cx="3796084" cy="370747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22" name="Freeform 22"/>
          <p:cNvSpPr/>
          <p:nvPr/>
        </p:nvSpPr>
        <p:spPr>
          <a:xfrm rot="-421822">
            <a:off x="1850528" y="1170355"/>
            <a:ext cx="14335750" cy="14309685"/>
          </a:xfrm>
          <a:custGeom>
            <a:avLst/>
            <a:gdLst/>
            <a:ahLst/>
            <a:cxnLst/>
            <a:rect l="l" t="t" r="r" b="b"/>
            <a:pathLst>
              <a:path w="14335750" h="14309685">
                <a:moveTo>
                  <a:pt x="0" y="0"/>
                </a:moveTo>
                <a:lnTo>
                  <a:pt x="14335749" y="0"/>
                </a:lnTo>
                <a:lnTo>
                  <a:pt x="14335749" y="14309684"/>
                </a:lnTo>
                <a:lnTo>
                  <a:pt x="0" y="14309684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3" name="Freeform 23"/>
          <p:cNvSpPr/>
          <p:nvPr/>
        </p:nvSpPr>
        <p:spPr>
          <a:xfrm rot="-523075">
            <a:off x="1119992" y="2461872"/>
            <a:ext cx="1324655" cy="10558842"/>
          </a:xfrm>
          <a:custGeom>
            <a:avLst/>
            <a:gdLst/>
            <a:ahLst/>
            <a:cxnLst/>
            <a:rect l="l" t="t" r="r" b="b"/>
            <a:pathLst>
              <a:path w="1324655" h="10558842">
                <a:moveTo>
                  <a:pt x="0" y="0"/>
                </a:moveTo>
                <a:lnTo>
                  <a:pt x="1324655" y="0"/>
                </a:lnTo>
                <a:lnTo>
                  <a:pt x="1324655" y="10558842"/>
                </a:lnTo>
                <a:lnTo>
                  <a:pt x="0" y="10558842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24" name="Group 24"/>
          <p:cNvGrpSpPr/>
          <p:nvPr/>
        </p:nvGrpSpPr>
        <p:grpSpPr>
          <a:xfrm rot="-418072">
            <a:off x="2625452" y="3377657"/>
            <a:ext cx="13272947" cy="4788655"/>
            <a:chOff x="0" y="0"/>
            <a:chExt cx="3495756" cy="1261209"/>
          </a:xfrm>
        </p:grpSpPr>
        <p:sp>
          <p:nvSpPr>
            <p:cNvPr id="25" name="Freeform 25"/>
            <p:cNvSpPr/>
            <p:nvPr/>
          </p:nvSpPr>
          <p:spPr>
            <a:xfrm>
              <a:off x="0" y="0"/>
              <a:ext cx="3495756" cy="1261209"/>
            </a:xfrm>
            <a:custGeom>
              <a:avLst/>
              <a:gdLst/>
              <a:ahLst/>
              <a:cxnLst/>
              <a:rect l="l" t="t" r="r" b="b"/>
              <a:pathLst>
                <a:path w="3495756" h="1261209">
                  <a:moveTo>
                    <a:pt x="0" y="0"/>
                  </a:moveTo>
                  <a:lnTo>
                    <a:pt x="3495756" y="0"/>
                  </a:lnTo>
                  <a:lnTo>
                    <a:pt x="3495756" y="1261209"/>
                  </a:lnTo>
                  <a:lnTo>
                    <a:pt x="0" y="1261209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0" y="-76200"/>
              <a:ext cx="3495756" cy="133740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27" name="Freeform 27"/>
          <p:cNvSpPr/>
          <p:nvPr/>
        </p:nvSpPr>
        <p:spPr>
          <a:xfrm rot="1361156">
            <a:off x="14158376" y="1182294"/>
            <a:ext cx="2466841" cy="2480370"/>
          </a:xfrm>
          <a:custGeom>
            <a:avLst/>
            <a:gdLst/>
            <a:ahLst/>
            <a:cxnLst/>
            <a:rect l="l" t="t" r="r" b="b"/>
            <a:pathLst>
              <a:path w="2466841" h="2480370">
                <a:moveTo>
                  <a:pt x="0" y="0"/>
                </a:moveTo>
                <a:lnTo>
                  <a:pt x="2466841" y="0"/>
                </a:lnTo>
                <a:lnTo>
                  <a:pt x="2466841" y="2480370"/>
                </a:lnTo>
                <a:lnTo>
                  <a:pt x="0" y="2480370"/>
                </a:lnTo>
                <a:lnTo>
                  <a:pt x="0" y="0"/>
                </a:lnTo>
                <a:close/>
              </a:path>
            </a:pathLst>
          </a:custGeom>
          <a:blipFill>
            <a:blip r:embed="rId13">
              <a:extLst>
                <a:ext uri="{96DAC541-7B7A-43D3-8B79-37D633B846F1}">
                  <asvg:svgBlip xmlns:asvg="http://schemas.microsoft.com/office/drawing/2016/SVG/main" r:embed="rId1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8" name="AutoShape 28"/>
          <p:cNvSpPr/>
          <p:nvPr/>
        </p:nvSpPr>
        <p:spPr>
          <a:xfrm flipV="1">
            <a:off x="4969493" y="5735727"/>
            <a:ext cx="10252602" cy="1213431"/>
          </a:xfrm>
          <a:prstGeom prst="line">
            <a:avLst/>
          </a:prstGeom>
          <a:ln w="38100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29" name="TextBox 29"/>
          <p:cNvSpPr txBox="1"/>
          <p:nvPr/>
        </p:nvSpPr>
        <p:spPr>
          <a:xfrm rot="-416449">
            <a:off x="3336959" y="4560694"/>
            <a:ext cx="11828062" cy="16989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13983"/>
              </a:lnSpc>
            </a:pPr>
            <a:r>
              <a:rPr lang="en-US" sz="9987">
                <a:solidFill>
                  <a:srgbClr val="373737"/>
                </a:solidFill>
                <a:latin typeface="Paytone One"/>
                <a:ea typeface="Paytone One"/>
                <a:cs typeface="Paytone One"/>
                <a:sym typeface="Paytone One"/>
              </a:rPr>
              <a:t>SOLE TRADERS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D7AA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1074498">
            <a:off x="1942030" y="-1339036"/>
            <a:ext cx="6338431" cy="6939172"/>
          </a:xfrm>
          <a:custGeom>
            <a:avLst/>
            <a:gdLst/>
            <a:ahLst/>
            <a:cxnLst/>
            <a:rect l="l" t="t" r="r" b="b"/>
            <a:pathLst>
              <a:path w="6338431" h="6939172">
                <a:moveTo>
                  <a:pt x="0" y="0"/>
                </a:moveTo>
                <a:lnTo>
                  <a:pt x="6338431" y="0"/>
                </a:lnTo>
                <a:lnTo>
                  <a:pt x="6338431" y="6939172"/>
                </a:lnTo>
                <a:lnTo>
                  <a:pt x="0" y="6939172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7147693" y="2487896"/>
            <a:ext cx="10849881" cy="7256468"/>
            <a:chOff x="0" y="0"/>
            <a:chExt cx="2857582" cy="1911169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2857582" cy="1911169"/>
            </a:xfrm>
            <a:custGeom>
              <a:avLst/>
              <a:gdLst/>
              <a:ahLst/>
              <a:cxnLst/>
              <a:rect l="l" t="t" r="r" b="b"/>
              <a:pathLst>
                <a:path w="2857582" h="1911169">
                  <a:moveTo>
                    <a:pt x="46381" y="0"/>
                  </a:moveTo>
                  <a:lnTo>
                    <a:pt x="2811201" y="0"/>
                  </a:lnTo>
                  <a:cubicBezTo>
                    <a:pt x="2823502" y="0"/>
                    <a:pt x="2835299" y="4887"/>
                    <a:pt x="2843997" y="13585"/>
                  </a:cubicBezTo>
                  <a:cubicBezTo>
                    <a:pt x="2852695" y="22283"/>
                    <a:pt x="2857582" y="34080"/>
                    <a:pt x="2857582" y="46381"/>
                  </a:cubicBezTo>
                  <a:lnTo>
                    <a:pt x="2857582" y="1864788"/>
                  </a:lnTo>
                  <a:cubicBezTo>
                    <a:pt x="2857582" y="1890403"/>
                    <a:pt x="2836816" y="1911169"/>
                    <a:pt x="2811201" y="1911169"/>
                  </a:cubicBezTo>
                  <a:lnTo>
                    <a:pt x="46381" y="1911169"/>
                  </a:lnTo>
                  <a:cubicBezTo>
                    <a:pt x="34080" y="1911169"/>
                    <a:pt x="22283" y="1906282"/>
                    <a:pt x="13585" y="1897584"/>
                  </a:cubicBezTo>
                  <a:cubicBezTo>
                    <a:pt x="4887" y="1888886"/>
                    <a:pt x="0" y="1877089"/>
                    <a:pt x="0" y="1864788"/>
                  </a:cubicBezTo>
                  <a:lnTo>
                    <a:pt x="0" y="46381"/>
                  </a:lnTo>
                  <a:cubicBezTo>
                    <a:pt x="0" y="34080"/>
                    <a:pt x="4887" y="22283"/>
                    <a:pt x="13585" y="13585"/>
                  </a:cubicBezTo>
                  <a:cubicBezTo>
                    <a:pt x="22283" y="4887"/>
                    <a:pt x="34080" y="0"/>
                    <a:pt x="46381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28575" cap="rnd">
              <a:solidFill>
                <a:srgbClr val="000000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76200"/>
              <a:ext cx="2857582" cy="198736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6" name="Freeform 6"/>
          <p:cNvSpPr/>
          <p:nvPr/>
        </p:nvSpPr>
        <p:spPr>
          <a:xfrm rot="-775463">
            <a:off x="-93209" y="7112746"/>
            <a:ext cx="5339146" cy="7250692"/>
          </a:xfrm>
          <a:custGeom>
            <a:avLst/>
            <a:gdLst/>
            <a:ahLst/>
            <a:cxnLst/>
            <a:rect l="l" t="t" r="r" b="b"/>
            <a:pathLst>
              <a:path w="5339146" h="7250692">
                <a:moveTo>
                  <a:pt x="0" y="0"/>
                </a:moveTo>
                <a:lnTo>
                  <a:pt x="5339146" y="0"/>
                </a:lnTo>
                <a:lnTo>
                  <a:pt x="5339146" y="7250692"/>
                </a:lnTo>
                <a:lnTo>
                  <a:pt x="0" y="7250692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7" name="Group 7"/>
          <p:cNvGrpSpPr/>
          <p:nvPr/>
        </p:nvGrpSpPr>
        <p:grpSpPr>
          <a:xfrm>
            <a:off x="5395279" y="0"/>
            <a:ext cx="15067362" cy="13787502"/>
            <a:chOff x="0" y="0"/>
            <a:chExt cx="20089817" cy="18383336"/>
          </a:xfrm>
        </p:grpSpPr>
        <p:grpSp>
          <p:nvGrpSpPr>
            <p:cNvPr id="8" name="Group 8"/>
            <p:cNvGrpSpPr/>
            <p:nvPr/>
          </p:nvGrpSpPr>
          <p:grpSpPr>
            <a:xfrm>
              <a:off x="872141" y="0"/>
              <a:ext cx="19217676" cy="18383336"/>
              <a:chOff x="0" y="0"/>
              <a:chExt cx="3796084" cy="3631276"/>
            </a:xfrm>
          </p:grpSpPr>
          <p:sp>
            <p:nvSpPr>
              <p:cNvPr id="9" name="Freeform 9"/>
              <p:cNvSpPr/>
              <p:nvPr/>
            </p:nvSpPr>
            <p:spPr>
              <a:xfrm>
                <a:off x="0" y="0"/>
                <a:ext cx="3796084" cy="3631276"/>
              </a:xfrm>
              <a:custGeom>
                <a:avLst/>
                <a:gdLst/>
                <a:ahLst/>
                <a:cxnLst/>
                <a:rect l="l" t="t" r="r" b="b"/>
                <a:pathLst>
                  <a:path w="3796084" h="3631276">
                    <a:moveTo>
                      <a:pt x="0" y="0"/>
                    </a:moveTo>
                    <a:lnTo>
                      <a:pt x="3796084" y="0"/>
                    </a:lnTo>
                    <a:lnTo>
                      <a:pt x="3796084" y="3631276"/>
                    </a:lnTo>
                    <a:lnTo>
                      <a:pt x="0" y="3631276"/>
                    </a:lnTo>
                    <a:close/>
                  </a:path>
                </a:pathLst>
              </a:custGeom>
              <a:solidFill>
                <a:srgbClr val="FFFFFF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0" name="TextBox 10"/>
              <p:cNvSpPr txBox="1"/>
              <p:nvPr/>
            </p:nvSpPr>
            <p:spPr>
              <a:xfrm>
                <a:off x="0" y="-47625"/>
                <a:ext cx="3796084" cy="3678901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sp>
          <p:nvSpPr>
            <p:cNvPr id="11" name="Freeform 11"/>
            <p:cNvSpPr/>
            <p:nvPr/>
          </p:nvSpPr>
          <p:spPr>
            <a:xfrm rot="-48879">
              <a:off x="99994" y="403767"/>
              <a:ext cx="1766206" cy="14078456"/>
            </a:xfrm>
            <a:custGeom>
              <a:avLst/>
              <a:gdLst/>
              <a:ahLst/>
              <a:cxnLst/>
              <a:rect l="l" t="t" r="r" b="b"/>
              <a:pathLst>
                <a:path w="1766206" h="14078456">
                  <a:moveTo>
                    <a:pt x="0" y="0"/>
                  </a:moveTo>
                  <a:lnTo>
                    <a:pt x="1766207" y="0"/>
                  </a:lnTo>
                  <a:lnTo>
                    <a:pt x="1766207" y="14078455"/>
                  </a:lnTo>
                  <a:lnTo>
                    <a:pt x="0" y="1407845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>
                <a:extLst>
                  <a:ext uri="{96DAC541-7B7A-43D3-8B79-37D633B846F1}">
                    <asvg:svgBlip xmlns:asvg="http://schemas.microsoft.com/office/drawing/2016/SVG/main" r:embed="rId7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7142935" y="2364185"/>
            <a:ext cx="10849881" cy="7256468"/>
            <a:chOff x="0" y="0"/>
            <a:chExt cx="2857582" cy="1911169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2857582" cy="1911169"/>
            </a:xfrm>
            <a:custGeom>
              <a:avLst/>
              <a:gdLst/>
              <a:ahLst/>
              <a:cxnLst/>
              <a:rect l="l" t="t" r="r" b="b"/>
              <a:pathLst>
                <a:path w="2857582" h="1911169">
                  <a:moveTo>
                    <a:pt x="46381" y="0"/>
                  </a:moveTo>
                  <a:lnTo>
                    <a:pt x="2811201" y="0"/>
                  </a:lnTo>
                  <a:cubicBezTo>
                    <a:pt x="2823502" y="0"/>
                    <a:pt x="2835299" y="4887"/>
                    <a:pt x="2843997" y="13585"/>
                  </a:cubicBezTo>
                  <a:cubicBezTo>
                    <a:pt x="2852695" y="22283"/>
                    <a:pt x="2857582" y="34080"/>
                    <a:pt x="2857582" y="46381"/>
                  </a:cubicBezTo>
                  <a:lnTo>
                    <a:pt x="2857582" y="1864788"/>
                  </a:lnTo>
                  <a:cubicBezTo>
                    <a:pt x="2857582" y="1890403"/>
                    <a:pt x="2836816" y="1911169"/>
                    <a:pt x="2811201" y="1911169"/>
                  </a:cubicBezTo>
                  <a:lnTo>
                    <a:pt x="46381" y="1911169"/>
                  </a:lnTo>
                  <a:cubicBezTo>
                    <a:pt x="34080" y="1911169"/>
                    <a:pt x="22283" y="1906282"/>
                    <a:pt x="13585" y="1897584"/>
                  </a:cubicBezTo>
                  <a:cubicBezTo>
                    <a:pt x="4887" y="1888886"/>
                    <a:pt x="0" y="1877089"/>
                    <a:pt x="0" y="1864788"/>
                  </a:cubicBezTo>
                  <a:lnTo>
                    <a:pt x="0" y="46381"/>
                  </a:lnTo>
                  <a:cubicBezTo>
                    <a:pt x="0" y="34080"/>
                    <a:pt x="4887" y="22283"/>
                    <a:pt x="13585" y="13585"/>
                  </a:cubicBezTo>
                  <a:cubicBezTo>
                    <a:pt x="22283" y="4887"/>
                    <a:pt x="34080" y="0"/>
                    <a:pt x="46381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28575" cap="rnd">
              <a:solidFill>
                <a:srgbClr val="000000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0" y="-76200"/>
              <a:ext cx="2857582" cy="198736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5" name="TextBox 15"/>
          <p:cNvSpPr txBox="1"/>
          <p:nvPr/>
        </p:nvSpPr>
        <p:spPr>
          <a:xfrm>
            <a:off x="7147693" y="885825"/>
            <a:ext cx="10726606" cy="12447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150"/>
              </a:lnSpc>
            </a:pPr>
            <a:r>
              <a:rPr lang="en-US" sz="7250">
                <a:solidFill>
                  <a:srgbClr val="373737"/>
                </a:solidFill>
                <a:latin typeface="Paytone One"/>
                <a:ea typeface="Paytone One"/>
                <a:cs typeface="Paytone One"/>
                <a:sym typeface="Paytone One"/>
              </a:rPr>
              <a:t>SOLE TRADERS</a:t>
            </a:r>
          </a:p>
        </p:txBody>
      </p:sp>
      <p:sp>
        <p:nvSpPr>
          <p:cNvPr id="16" name="Freeform 16"/>
          <p:cNvSpPr/>
          <p:nvPr/>
        </p:nvSpPr>
        <p:spPr>
          <a:xfrm flipH="1">
            <a:off x="17205673" y="772239"/>
            <a:ext cx="1082327" cy="1359281"/>
          </a:xfrm>
          <a:custGeom>
            <a:avLst/>
            <a:gdLst/>
            <a:ahLst/>
            <a:cxnLst/>
            <a:rect l="l" t="t" r="r" b="b"/>
            <a:pathLst>
              <a:path w="1082327" h="1359281">
                <a:moveTo>
                  <a:pt x="1082327" y="0"/>
                </a:moveTo>
                <a:lnTo>
                  <a:pt x="0" y="0"/>
                </a:lnTo>
                <a:lnTo>
                  <a:pt x="0" y="1359281"/>
                </a:lnTo>
                <a:lnTo>
                  <a:pt x="1082327" y="1359281"/>
                </a:lnTo>
                <a:lnTo>
                  <a:pt x="1082327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7" name="Freeform 17"/>
          <p:cNvSpPr/>
          <p:nvPr/>
        </p:nvSpPr>
        <p:spPr>
          <a:xfrm>
            <a:off x="6869850" y="899985"/>
            <a:ext cx="1082327" cy="1359281"/>
          </a:xfrm>
          <a:custGeom>
            <a:avLst/>
            <a:gdLst/>
            <a:ahLst/>
            <a:cxnLst/>
            <a:rect l="l" t="t" r="r" b="b"/>
            <a:pathLst>
              <a:path w="1082327" h="1359281">
                <a:moveTo>
                  <a:pt x="0" y="0"/>
                </a:moveTo>
                <a:lnTo>
                  <a:pt x="1082327" y="0"/>
                </a:lnTo>
                <a:lnTo>
                  <a:pt x="1082327" y="1359280"/>
                </a:lnTo>
                <a:lnTo>
                  <a:pt x="0" y="1359280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8" name="Freeform 18"/>
          <p:cNvSpPr/>
          <p:nvPr/>
        </p:nvSpPr>
        <p:spPr>
          <a:xfrm rot="-1656846">
            <a:off x="434344" y="430438"/>
            <a:ext cx="2466841" cy="2480370"/>
          </a:xfrm>
          <a:custGeom>
            <a:avLst/>
            <a:gdLst/>
            <a:ahLst/>
            <a:cxnLst/>
            <a:rect l="l" t="t" r="r" b="b"/>
            <a:pathLst>
              <a:path w="2466841" h="2480370">
                <a:moveTo>
                  <a:pt x="0" y="0"/>
                </a:moveTo>
                <a:lnTo>
                  <a:pt x="2466841" y="0"/>
                </a:lnTo>
                <a:lnTo>
                  <a:pt x="2466841" y="2480370"/>
                </a:lnTo>
                <a:lnTo>
                  <a:pt x="0" y="2480370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9" name="TextBox 19"/>
          <p:cNvSpPr txBox="1"/>
          <p:nvPr/>
        </p:nvSpPr>
        <p:spPr>
          <a:xfrm>
            <a:off x="7411013" y="2333519"/>
            <a:ext cx="10199966" cy="715587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629"/>
              </a:lnSpc>
            </a:pPr>
            <a:r>
              <a:rPr lang="en-US" sz="4021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There are key elements we need to look at and consider, but our first is finance. </a:t>
            </a:r>
          </a:p>
          <a:p>
            <a:pPr algn="ctr">
              <a:lnSpc>
                <a:spcPts val="5629"/>
              </a:lnSpc>
            </a:pPr>
            <a:endParaRPr lang="en-US" sz="4021">
              <a:solidFill>
                <a:srgbClr val="373737"/>
              </a:solidFill>
              <a:latin typeface="เอฟซี เรนโบว์"/>
              <a:ea typeface="เอฟซี เรนโบว์"/>
              <a:cs typeface="เอฟซี เรนโบว์"/>
              <a:sym typeface="เอฟซี เรนโบว์"/>
            </a:endParaRPr>
          </a:p>
          <a:p>
            <a:pPr algn="ctr">
              <a:lnSpc>
                <a:spcPts val="5629"/>
              </a:lnSpc>
            </a:pPr>
            <a:r>
              <a:rPr lang="en-US" sz="4021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With finance comes expenses. </a:t>
            </a:r>
          </a:p>
          <a:p>
            <a:pPr algn="ctr">
              <a:lnSpc>
                <a:spcPts val="5629"/>
              </a:lnSpc>
            </a:pPr>
            <a:endParaRPr lang="en-US" sz="4021">
              <a:solidFill>
                <a:srgbClr val="373737"/>
              </a:solidFill>
              <a:latin typeface="เอฟซี เรนโบว์"/>
              <a:ea typeface="เอฟซี เรนโบว์"/>
              <a:cs typeface="เอฟซี เรนโบว์"/>
              <a:sym typeface="เอฟซี เรนโบว์"/>
            </a:endParaRPr>
          </a:p>
          <a:p>
            <a:pPr algn="ctr">
              <a:lnSpc>
                <a:spcPts val="5629"/>
              </a:lnSpc>
            </a:pPr>
            <a:r>
              <a:rPr lang="en-US" sz="4021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What expenses can a sole trader expect to have? </a:t>
            </a:r>
          </a:p>
          <a:p>
            <a:pPr algn="ctr">
              <a:lnSpc>
                <a:spcPts val="5629"/>
              </a:lnSpc>
            </a:pPr>
            <a:r>
              <a:rPr lang="en-US" sz="4021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How long could it take for them to see profit?</a:t>
            </a:r>
          </a:p>
        </p:txBody>
      </p:sp>
      <p:sp>
        <p:nvSpPr>
          <p:cNvPr id="20" name="Freeform 20"/>
          <p:cNvSpPr/>
          <p:nvPr/>
        </p:nvSpPr>
        <p:spPr>
          <a:xfrm rot="-264429">
            <a:off x="799912" y="5076392"/>
            <a:ext cx="1661252" cy="3062216"/>
          </a:xfrm>
          <a:custGeom>
            <a:avLst/>
            <a:gdLst/>
            <a:ahLst/>
            <a:cxnLst/>
            <a:rect l="l" t="t" r="r" b="b"/>
            <a:pathLst>
              <a:path w="1661252" h="3062216">
                <a:moveTo>
                  <a:pt x="0" y="0"/>
                </a:moveTo>
                <a:lnTo>
                  <a:pt x="1661252" y="0"/>
                </a:lnTo>
                <a:lnTo>
                  <a:pt x="1661252" y="3062216"/>
                </a:lnTo>
                <a:lnTo>
                  <a:pt x="0" y="3062216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D7AA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568126" y="581078"/>
            <a:ext cx="19407887" cy="9233566"/>
            <a:chOff x="0" y="0"/>
            <a:chExt cx="5111542" cy="2431886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5111542" cy="2431886"/>
            </a:xfrm>
            <a:custGeom>
              <a:avLst/>
              <a:gdLst/>
              <a:ahLst/>
              <a:cxnLst/>
              <a:rect l="l" t="t" r="r" b="b"/>
              <a:pathLst>
                <a:path w="5111542" h="2431886">
                  <a:moveTo>
                    <a:pt x="0" y="0"/>
                  </a:moveTo>
                  <a:lnTo>
                    <a:pt x="5111542" y="0"/>
                  </a:lnTo>
                  <a:lnTo>
                    <a:pt x="5111542" y="2431886"/>
                  </a:lnTo>
                  <a:lnTo>
                    <a:pt x="0" y="2431886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76200"/>
              <a:ext cx="5111542" cy="250808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0284821" y="2672892"/>
            <a:ext cx="7520391" cy="6585408"/>
            <a:chOff x="0" y="0"/>
            <a:chExt cx="1980679" cy="1734428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1980679" cy="1734428"/>
            </a:xfrm>
            <a:custGeom>
              <a:avLst/>
              <a:gdLst/>
              <a:ahLst/>
              <a:cxnLst/>
              <a:rect l="l" t="t" r="r" b="b"/>
              <a:pathLst>
                <a:path w="1980679" h="1734428">
                  <a:moveTo>
                    <a:pt x="66915" y="0"/>
                  </a:moveTo>
                  <a:lnTo>
                    <a:pt x="1913764" y="0"/>
                  </a:lnTo>
                  <a:cubicBezTo>
                    <a:pt x="1931511" y="0"/>
                    <a:pt x="1948531" y="7050"/>
                    <a:pt x="1961080" y="19599"/>
                  </a:cubicBezTo>
                  <a:cubicBezTo>
                    <a:pt x="1973629" y="32148"/>
                    <a:pt x="1980679" y="49168"/>
                    <a:pt x="1980679" y="66915"/>
                  </a:cubicBezTo>
                  <a:lnTo>
                    <a:pt x="1980679" y="1667514"/>
                  </a:lnTo>
                  <a:cubicBezTo>
                    <a:pt x="1980679" y="1704470"/>
                    <a:pt x="1950720" y="1734428"/>
                    <a:pt x="1913764" y="1734428"/>
                  </a:cubicBezTo>
                  <a:lnTo>
                    <a:pt x="66915" y="1734428"/>
                  </a:lnTo>
                  <a:cubicBezTo>
                    <a:pt x="29959" y="1734428"/>
                    <a:pt x="0" y="1704470"/>
                    <a:pt x="0" y="1667514"/>
                  </a:cubicBezTo>
                  <a:lnTo>
                    <a:pt x="0" y="66915"/>
                  </a:lnTo>
                  <a:cubicBezTo>
                    <a:pt x="0" y="29959"/>
                    <a:pt x="29959" y="0"/>
                    <a:pt x="66915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28575" cap="rnd">
              <a:solidFill>
                <a:srgbClr val="000000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76200"/>
              <a:ext cx="1980679" cy="181062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422855" y="2564655"/>
            <a:ext cx="7520391" cy="6585408"/>
            <a:chOff x="0" y="0"/>
            <a:chExt cx="1980679" cy="1734428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1980679" cy="1734428"/>
            </a:xfrm>
            <a:custGeom>
              <a:avLst/>
              <a:gdLst/>
              <a:ahLst/>
              <a:cxnLst/>
              <a:rect l="l" t="t" r="r" b="b"/>
              <a:pathLst>
                <a:path w="1980679" h="1734428">
                  <a:moveTo>
                    <a:pt x="66915" y="0"/>
                  </a:moveTo>
                  <a:lnTo>
                    <a:pt x="1913764" y="0"/>
                  </a:lnTo>
                  <a:cubicBezTo>
                    <a:pt x="1931511" y="0"/>
                    <a:pt x="1948531" y="7050"/>
                    <a:pt x="1961080" y="19599"/>
                  </a:cubicBezTo>
                  <a:cubicBezTo>
                    <a:pt x="1973629" y="32148"/>
                    <a:pt x="1980679" y="49168"/>
                    <a:pt x="1980679" y="66915"/>
                  </a:cubicBezTo>
                  <a:lnTo>
                    <a:pt x="1980679" y="1667514"/>
                  </a:lnTo>
                  <a:cubicBezTo>
                    <a:pt x="1980679" y="1704470"/>
                    <a:pt x="1950720" y="1734428"/>
                    <a:pt x="1913764" y="1734428"/>
                  </a:cubicBezTo>
                  <a:lnTo>
                    <a:pt x="66915" y="1734428"/>
                  </a:lnTo>
                  <a:cubicBezTo>
                    <a:pt x="29959" y="1734428"/>
                    <a:pt x="0" y="1704470"/>
                    <a:pt x="0" y="1667514"/>
                  </a:cubicBezTo>
                  <a:lnTo>
                    <a:pt x="0" y="66915"/>
                  </a:lnTo>
                  <a:cubicBezTo>
                    <a:pt x="0" y="29959"/>
                    <a:pt x="29959" y="0"/>
                    <a:pt x="66915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28575" cap="rnd">
              <a:solidFill>
                <a:srgbClr val="000000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-76200"/>
              <a:ext cx="1980679" cy="181062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8695745" y="811125"/>
            <a:ext cx="1320565" cy="8773472"/>
            <a:chOff x="0" y="0"/>
            <a:chExt cx="1760754" cy="11697962"/>
          </a:xfrm>
        </p:grpSpPr>
        <p:sp>
          <p:nvSpPr>
            <p:cNvPr id="12" name="Freeform 12"/>
            <p:cNvSpPr/>
            <p:nvPr/>
          </p:nvSpPr>
          <p:spPr>
            <a:xfrm>
              <a:off x="293191" y="0"/>
              <a:ext cx="1467563" cy="11697962"/>
            </a:xfrm>
            <a:custGeom>
              <a:avLst/>
              <a:gdLst/>
              <a:ahLst/>
              <a:cxnLst/>
              <a:rect l="l" t="t" r="r" b="b"/>
              <a:pathLst>
                <a:path w="1467563" h="11697962">
                  <a:moveTo>
                    <a:pt x="0" y="0"/>
                  </a:moveTo>
                  <a:lnTo>
                    <a:pt x="1467563" y="0"/>
                  </a:lnTo>
                  <a:lnTo>
                    <a:pt x="1467563" y="11697962"/>
                  </a:lnTo>
                  <a:lnTo>
                    <a:pt x="0" y="1169796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13"/>
            <p:cNvSpPr/>
            <p:nvPr/>
          </p:nvSpPr>
          <p:spPr>
            <a:xfrm flipH="1">
              <a:off x="0" y="0"/>
              <a:ext cx="1467563" cy="11697962"/>
            </a:xfrm>
            <a:custGeom>
              <a:avLst/>
              <a:gdLst/>
              <a:ahLst/>
              <a:cxnLst/>
              <a:rect l="l" t="t" r="r" b="b"/>
              <a:pathLst>
                <a:path w="1467563" h="11697962">
                  <a:moveTo>
                    <a:pt x="1467563" y="0"/>
                  </a:moveTo>
                  <a:lnTo>
                    <a:pt x="0" y="0"/>
                  </a:lnTo>
                  <a:lnTo>
                    <a:pt x="0" y="11697962"/>
                  </a:lnTo>
                  <a:lnTo>
                    <a:pt x="1467563" y="11697962"/>
                  </a:lnTo>
                  <a:lnTo>
                    <a:pt x="1467563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4" name="Freeform 14"/>
          <p:cNvSpPr/>
          <p:nvPr/>
        </p:nvSpPr>
        <p:spPr>
          <a:xfrm>
            <a:off x="1162487" y="1542243"/>
            <a:ext cx="6041127" cy="1537741"/>
          </a:xfrm>
          <a:custGeom>
            <a:avLst/>
            <a:gdLst/>
            <a:ahLst/>
            <a:cxnLst/>
            <a:rect l="l" t="t" r="r" b="b"/>
            <a:pathLst>
              <a:path w="6041127" h="1537741">
                <a:moveTo>
                  <a:pt x="0" y="0"/>
                </a:moveTo>
                <a:lnTo>
                  <a:pt x="6041127" y="0"/>
                </a:lnTo>
                <a:lnTo>
                  <a:pt x="6041127" y="1537741"/>
                </a:lnTo>
                <a:lnTo>
                  <a:pt x="0" y="1537741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5" name="Freeform 15"/>
          <p:cNvSpPr/>
          <p:nvPr/>
        </p:nvSpPr>
        <p:spPr>
          <a:xfrm>
            <a:off x="11024453" y="1626995"/>
            <a:ext cx="6041127" cy="1537741"/>
          </a:xfrm>
          <a:custGeom>
            <a:avLst/>
            <a:gdLst/>
            <a:ahLst/>
            <a:cxnLst/>
            <a:rect l="l" t="t" r="r" b="b"/>
            <a:pathLst>
              <a:path w="6041127" h="1537741">
                <a:moveTo>
                  <a:pt x="0" y="0"/>
                </a:moveTo>
                <a:lnTo>
                  <a:pt x="6041127" y="0"/>
                </a:lnTo>
                <a:lnTo>
                  <a:pt x="6041127" y="1537741"/>
                </a:lnTo>
                <a:lnTo>
                  <a:pt x="0" y="1537741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16" name="Group 16"/>
          <p:cNvGrpSpPr/>
          <p:nvPr/>
        </p:nvGrpSpPr>
        <p:grpSpPr>
          <a:xfrm rot="-2622763">
            <a:off x="6574698" y="1133415"/>
            <a:ext cx="411875" cy="1390303"/>
            <a:chOff x="0" y="0"/>
            <a:chExt cx="108477" cy="366170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108477" cy="366170"/>
            </a:xfrm>
            <a:custGeom>
              <a:avLst/>
              <a:gdLst/>
              <a:ahLst/>
              <a:cxnLst/>
              <a:rect l="l" t="t" r="r" b="b"/>
              <a:pathLst>
                <a:path w="108477" h="366170">
                  <a:moveTo>
                    <a:pt x="0" y="0"/>
                  </a:moveTo>
                  <a:lnTo>
                    <a:pt x="108477" y="0"/>
                  </a:lnTo>
                  <a:lnTo>
                    <a:pt x="108477" y="366170"/>
                  </a:lnTo>
                  <a:lnTo>
                    <a:pt x="0" y="366170"/>
                  </a:lnTo>
                  <a:close/>
                </a:path>
              </a:pathLst>
            </a:custGeom>
            <a:solidFill>
              <a:srgbClr val="373737">
                <a:alpha val="27843"/>
              </a:srgbClr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0" y="-76200"/>
              <a:ext cx="108477" cy="44237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9" name="TextBox 19"/>
          <p:cNvSpPr txBox="1"/>
          <p:nvPr/>
        </p:nvSpPr>
        <p:spPr>
          <a:xfrm>
            <a:off x="1444756" y="1370793"/>
            <a:ext cx="5476589" cy="16237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3378"/>
              </a:lnSpc>
            </a:pPr>
            <a:r>
              <a:rPr lang="en-US" sz="9556">
                <a:solidFill>
                  <a:srgbClr val="373737"/>
                </a:solidFill>
                <a:latin typeface="Paytone One"/>
                <a:ea typeface="Paytone One"/>
                <a:cs typeface="Paytone One"/>
                <a:sym typeface="Paytone One"/>
              </a:rPr>
              <a:t>FINANCE 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306722" y="1455545"/>
            <a:ext cx="5476589" cy="16237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3378"/>
              </a:lnSpc>
            </a:pPr>
            <a:r>
              <a:rPr lang="en-US" sz="9556">
                <a:solidFill>
                  <a:srgbClr val="373737"/>
                </a:solidFill>
                <a:latin typeface="Paytone One"/>
                <a:ea typeface="Paytone One"/>
                <a:cs typeface="Paytone One"/>
                <a:sym typeface="Paytone One"/>
              </a:rPr>
              <a:t>FINANCE</a:t>
            </a:r>
          </a:p>
        </p:txBody>
      </p:sp>
      <p:grpSp>
        <p:nvGrpSpPr>
          <p:cNvPr id="21" name="Group 21"/>
          <p:cNvGrpSpPr/>
          <p:nvPr/>
        </p:nvGrpSpPr>
        <p:grpSpPr>
          <a:xfrm rot="-7583812">
            <a:off x="1504506" y="1133415"/>
            <a:ext cx="411875" cy="1390303"/>
            <a:chOff x="0" y="0"/>
            <a:chExt cx="108477" cy="366170"/>
          </a:xfrm>
        </p:grpSpPr>
        <p:sp>
          <p:nvSpPr>
            <p:cNvPr id="22" name="Freeform 22"/>
            <p:cNvSpPr/>
            <p:nvPr/>
          </p:nvSpPr>
          <p:spPr>
            <a:xfrm>
              <a:off x="0" y="0"/>
              <a:ext cx="108477" cy="366170"/>
            </a:xfrm>
            <a:custGeom>
              <a:avLst/>
              <a:gdLst/>
              <a:ahLst/>
              <a:cxnLst/>
              <a:rect l="l" t="t" r="r" b="b"/>
              <a:pathLst>
                <a:path w="108477" h="366170">
                  <a:moveTo>
                    <a:pt x="0" y="0"/>
                  </a:moveTo>
                  <a:lnTo>
                    <a:pt x="108477" y="0"/>
                  </a:lnTo>
                  <a:lnTo>
                    <a:pt x="108477" y="366170"/>
                  </a:lnTo>
                  <a:lnTo>
                    <a:pt x="0" y="366170"/>
                  </a:lnTo>
                  <a:close/>
                </a:path>
              </a:pathLst>
            </a:custGeom>
            <a:solidFill>
              <a:srgbClr val="373737">
                <a:alpha val="27843"/>
              </a:srgbClr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0" y="-76200"/>
              <a:ext cx="108477" cy="44237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24" name="Group 24"/>
          <p:cNvGrpSpPr/>
          <p:nvPr/>
        </p:nvGrpSpPr>
        <p:grpSpPr>
          <a:xfrm rot="-2622763">
            <a:off x="16424128" y="1199942"/>
            <a:ext cx="411875" cy="1390303"/>
            <a:chOff x="0" y="0"/>
            <a:chExt cx="108477" cy="366170"/>
          </a:xfrm>
        </p:grpSpPr>
        <p:sp>
          <p:nvSpPr>
            <p:cNvPr id="25" name="Freeform 25"/>
            <p:cNvSpPr/>
            <p:nvPr/>
          </p:nvSpPr>
          <p:spPr>
            <a:xfrm>
              <a:off x="0" y="0"/>
              <a:ext cx="108477" cy="366170"/>
            </a:xfrm>
            <a:custGeom>
              <a:avLst/>
              <a:gdLst/>
              <a:ahLst/>
              <a:cxnLst/>
              <a:rect l="l" t="t" r="r" b="b"/>
              <a:pathLst>
                <a:path w="108477" h="366170">
                  <a:moveTo>
                    <a:pt x="0" y="0"/>
                  </a:moveTo>
                  <a:lnTo>
                    <a:pt x="108477" y="0"/>
                  </a:lnTo>
                  <a:lnTo>
                    <a:pt x="108477" y="366170"/>
                  </a:lnTo>
                  <a:lnTo>
                    <a:pt x="0" y="366170"/>
                  </a:lnTo>
                  <a:close/>
                </a:path>
              </a:pathLst>
            </a:custGeom>
            <a:solidFill>
              <a:srgbClr val="373737">
                <a:alpha val="27843"/>
              </a:srgbClr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0" y="-76200"/>
              <a:ext cx="108477" cy="44237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27" name="Group 27"/>
          <p:cNvGrpSpPr/>
          <p:nvPr/>
        </p:nvGrpSpPr>
        <p:grpSpPr>
          <a:xfrm rot="-7583812">
            <a:off x="11353936" y="1199942"/>
            <a:ext cx="411875" cy="1390303"/>
            <a:chOff x="0" y="0"/>
            <a:chExt cx="108477" cy="366170"/>
          </a:xfrm>
        </p:grpSpPr>
        <p:sp>
          <p:nvSpPr>
            <p:cNvPr id="28" name="Freeform 28"/>
            <p:cNvSpPr/>
            <p:nvPr/>
          </p:nvSpPr>
          <p:spPr>
            <a:xfrm>
              <a:off x="0" y="0"/>
              <a:ext cx="108477" cy="366170"/>
            </a:xfrm>
            <a:custGeom>
              <a:avLst/>
              <a:gdLst/>
              <a:ahLst/>
              <a:cxnLst/>
              <a:rect l="l" t="t" r="r" b="b"/>
              <a:pathLst>
                <a:path w="108477" h="366170">
                  <a:moveTo>
                    <a:pt x="0" y="0"/>
                  </a:moveTo>
                  <a:lnTo>
                    <a:pt x="108477" y="0"/>
                  </a:lnTo>
                  <a:lnTo>
                    <a:pt x="108477" y="366170"/>
                  </a:lnTo>
                  <a:lnTo>
                    <a:pt x="0" y="366170"/>
                  </a:lnTo>
                  <a:close/>
                </a:path>
              </a:pathLst>
            </a:custGeom>
            <a:solidFill>
              <a:srgbClr val="373737">
                <a:alpha val="27843"/>
              </a:srgbClr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0" y="-76200"/>
              <a:ext cx="108477" cy="44237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10540465" y="3012336"/>
            <a:ext cx="7009103" cy="588864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128"/>
              </a:lnSpc>
            </a:pPr>
            <a:r>
              <a:rPr lang="en-US" sz="3663" u="sng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Loan -</a:t>
            </a:r>
            <a:r>
              <a:rPr lang="en-US" sz="3663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 </a:t>
            </a:r>
          </a:p>
          <a:p>
            <a:pPr marL="790939" lvl="1" indent="-395469" algn="ctr">
              <a:lnSpc>
                <a:spcPts val="5128"/>
              </a:lnSpc>
              <a:buFont typeface="Arial"/>
              <a:buChar char="•"/>
            </a:pPr>
            <a:r>
              <a:rPr lang="en-US" sz="3663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Need to consider interest and repayment dates.</a:t>
            </a:r>
          </a:p>
          <a:p>
            <a:pPr algn="ctr">
              <a:lnSpc>
                <a:spcPts val="5128"/>
              </a:lnSpc>
            </a:pPr>
            <a:endParaRPr lang="en-US" sz="3663">
              <a:solidFill>
                <a:srgbClr val="373737"/>
              </a:solidFill>
              <a:latin typeface="เอฟซี เรนโบว์"/>
              <a:ea typeface="เอฟซี เรนโบว์"/>
              <a:cs typeface="เอฟซี เรนโบว์"/>
              <a:sym typeface="เอฟซี เรนโบว์"/>
            </a:endParaRPr>
          </a:p>
          <a:p>
            <a:pPr marL="790939" lvl="1" indent="-395469" algn="ctr">
              <a:lnSpc>
                <a:spcPts val="5128"/>
              </a:lnSpc>
              <a:buFont typeface="Arial"/>
              <a:buChar char="•"/>
            </a:pPr>
            <a:r>
              <a:rPr lang="en-US" sz="3663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Maybe better to lend from family because they may change less interest/ no interest and give longer repayment times. </a:t>
            </a:r>
          </a:p>
        </p:txBody>
      </p:sp>
      <p:sp>
        <p:nvSpPr>
          <p:cNvPr id="31" name="Freeform 31"/>
          <p:cNvSpPr/>
          <p:nvPr/>
        </p:nvSpPr>
        <p:spPr>
          <a:xfrm>
            <a:off x="17065580" y="8173462"/>
            <a:ext cx="1074226" cy="1411135"/>
          </a:xfrm>
          <a:custGeom>
            <a:avLst/>
            <a:gdLst/>
            <a:ahLst/>
            <a:cxnLst/>
            <a:rect l="l" t="t" r="r" b="b"/>
            <a:pathLst>
              <a:path w="1074226" h="1411135">
                <a:moveTo>
                  <a:pt x="0" y="0"/>
                </a:moveTo>
                <a:lnTo>
                  <a:pt x="1074226" y="0"/>
                </a:lnTo>
                <a:lnTo>
                  <a:pt x="1074226" y="1411135"/>
                </a:lnTo>
                <a:lnTo>
                  <a:pt x="0" y="1411135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2" name="Freeform 32"/>
          <p:cNvSpPr/>
          <p:nvPr/>
        </p:nvSpPr>
        <p:spPr>
          <a:xfrm>
            <a:off x="6096942" y="8377760"/>
            <a:ext cx="2598803" cy="1544607"/>
          </a:xfrm>
          <a:custGeom>
            <a:avLst/>
            <a:gdLst/>
            <a:ahLst/>
            <a:cxnLst/>
            <a:rect l="l" t="t" r="r" b="b"/>
            <a:pathLst>
              <a:path w="2598803" h="1544607">
                <a:moveTo>
                  <a:pt x="0" y="0"/>
                </a:moveTo>
                <a:lnTo>
                  <a:pt x="2598803" y="0"/>
                </a:lnTo>
                <a:lnTo>
                  <a:pt x="2598803" y="1544607"/>
                </a:lnTo>
                <a:lnTo>
                  <a:pt x="0" y="1544607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3" name="TextBox 33"/>
          <p:cNvSpPr txBox="1"/>
          <p:nvPr/>
        </p:nvSpPr>
        <p:spPr>
          <a:xfrm>
            <a:off x="678499" y="3012336"/>
            <a:ext cx="7009103" cy="652410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790939" lvl="1" indent="-395470" algn="ctr">
              <a:lnSpc>
                <a:spcPts val="5128"/>
              </a:lnSpc>
              <a:buFont typeface="Arial"/>
              <a:buChar char="•"/>
            </a:pPr>
            <a:r>
              <a:rPr lang="en-US" sz="3663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There are not many options for sole traders. </a:t>
            </a:r>
          </a:p>
          <a:p>
            <a:pPr marL="790939" lvl="1" indent="-395470" algn="ctr">
              <a:lnSpc>
                <a:spcPts val="5128"/>
              </a:lnSpc>
              <a:buFont typeface="Arial"/>
              <a:buChar char="•"/>
            </a:pPr>
            <a:r>
              <a:rPr lang="en-US" sz="3663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Options can include borrowing from friends and family. </a:t>
            </a:r>
          </a:p>
          <a:p>
            <a:pPr marL="790939" lvl="1" indent="-395470" algn="ctr">
              <a:lnSpc>
                <a:spcPts val="5128"/>
              </a:lnSpc>
              <a:buFont typeface="Arial"/>
              <a:buChar char="•"/>
            </a:pPr>
            <a:r>
              <a:rPr lang="en-US" sz="3663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Borrowing from the bank or a commercial lender. </a:t>
            </a:r>
          </a:p>
          <a:p>
            <a:pPr marL="790939" lvl="1" indent="-395470" algn="ctr">
              <a:lnSpc>
                <a:spcPts val="5128"/>
              </a:lnSpc>
              <a:buFont typeface="Arial"/>
              <a:buChar char="•"/>
            </a:pPr>
            <a:r>
              <a:rPr lang="en-US" sz="3663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Or there may be grants available </a:t>
            </a:r>
          </a:p>
          <a:p>
            <a:pPr algn="ctr">
              <a:lnSpc>
                <a:spcPts val="5128"/>
              </a:lnSpc>
            </a:pPr>
            <a:endParaRPr lang="en-US" sz="3663">
              <a:solidFill>
                <a:srgbClr val="373737"/>
              </a:solidFill>
              <a:latin typeface="เอฟซี เรนโบว์"/>
              <a:ea typeface="เอฟซี เรนโบว์"/>
              <a:cs typeface="เอฟซี เรนโบว์"/>
              <a:sym typeface="เอฟซี เรนโบว์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D7AA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568126" y="581078"/>
            <a:ext cx="19407887" cy="9233566"/>
            <a:chOff x="0" y="0"/>
            <a:chExt cx="5111542" cy="2431886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5111542" cy="2431886"/>
            </a:xfrm>
            <a:custGeom>
              <a:avLst/>
              <a:gdLst/>
              <a:ahLst/>
              <a:cxnLst/>
              <a:rect l="l" t="t" r="r" b="b"/>
              <a:pathLst>
                <a:path w="5111542" h="2431886">
                  <a:moveTo>
                    <a:pt x="0" y="0"/>
                  </a:moveTo>
                  <a:lnTo>
                    <a:pt x="5111542" y="0"/>
                  </a:lnTo>
                  <a:lnTo>
                    <a:pt x="5111542" y="2431886"/>
                  </a:lnTo>
                  <a:lnTo>
                    <a:pt x="0" y="2431886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76200"/>
              <a:ext cx="5111542" cy="250808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0284821" y="2672892"/>
            <a:ext cx="7520391" cy="6585408"/>
            <a:chOff x="0" y="0"/>
            <a:chExt cx="1980679" cy="1734428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1980679" cy="1734428"/>
            </a:xfrm>
            <a:custGeom>
              <a:avLst/>
              <a:gdLst/>
              <a:ahLst/>
              <a:cxnLst/>
              <a:rect l="l" t="t" r="r" b="b"/>
              <a:pathLst>
                <a:path w="1980679" h="1734428">
                  <a:moveTo>
                    <a:pt x="66915" y="0"/>
                  </a:moveTo>
                  <a:lnTo>
                    <a:pt x="1913764" y="0"/>
                  </a:lnTo>
                  <a:cubicBezTo>
                    <a:pt x="1931511" y="0"/>
                    <a:pt x="1948531" y="7050"/>
                    <a:pt x="1961080" y="19599"/>
                  </a:cubicBezTo>
                  <a:cubicBezTo>
                    <a:pt x="1973629" y="32148"/>
                    <a:pt x="1980679" y="49168"/>
                    <a:pt x="1980679" y="66915"/>
                  </a:cubicBezTo>
                  <a:lnTo>
                    <a:pt x="1980679" y="1667514"/>
                  </a:lnTo>
                  <a:cubicBezTo>
                    <a:pt x="1980679" y="1704470"/>
                    <a:pt x="1950720" y="1734428"/>
                    <a:pt x="1913764" y="1734428"/>
                  </a:cubicBezTo>
                  <a:lnTo>
                    <a:pt x="66915" y="1734428"/>
                  </a:lnTo>
                  <a:cubicBezTo>
                    <a:pt x="29959" y="1734428"/>
                    <a:pt x="0" y="1704470"/>
                    <a:pt x="0" y="1667514"/>
                  </a:cubicBezTo>
                  <a:lnTo>
                    <a:pt x="0" y="66915"/>
                  </a:lnTo>
                  <a:cubicBezTo>
                    <a:pt x="0" y="29959"/>
                    <a:pt x="29959" y="0"/>
                    <a:pt x="66915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28575" cap="rnd">
              <a:solidFill>
                <a:srgbClr val="000000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76200"/>
              <a:ext cx="1980679" cy="181062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422855" y="2564655"/>
            <a:ext cx="7520391" cy="6585408"/>
            <a:chOff x="0" y="0"/>
            <a:chExt cx="1980679" cy="1734428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1980679" cy="1734428"/>
            </a:xfrm>
            <a:custGeom>
              <a:avLst/>
              <a:gdLst/>
              <a:ahLst/>
              <a:cxnLst/>
              <a:rect l="l" t="t" r="r" b="b"/>
              <a:pathLst>
                <a:path w="1980679" h="1734428">
                  <a:moveTo>
                    <a:pt x="66915" y="0"/>
                  </a:moveTo>
                  <a:lnTo>
                    <a:pt x="1913764" y="0"/>
                  </a:lnTo>
                  <a:cubicBezTo>
                    <a:pt x="1931511" y="0"/>
                    <a:pt x="1948531" y="7050"/>
                    <a:pt x="1961080" y="19599"/>
                  </a:cubicBezTo>
                  <a:cubicBezTo>
                    <a:pt x="1973629" y="32148"/>
                    <a:pt x="1980679" y="49168"/>
                    <a:pt x="1980679" y="66915"/>
                  </a:cubicBezTo>
                  <a:lnTo>
                    <a:pt x="1980679" y="1667514"/>
                  </a:lnTo>
                  <a:cubicBezTo>
                    <a:pt x="1980679" y="1704470"/>
                    <a:pt x="1950720" y="1734428"/>
                    <a:pt x="1913764" y="1734428"/>
                  </a:cubicBezTo>
                  <a:lnTo>
                    <a:pt x="66915" y="1734428"/>
                  </a:lnTo>
                  <a:cubicBezTo>
                    <a:pt x="29959" y="1734428"/>
                    <a:pt x="0" y="1704470"/>
                    <a:pt x="0" y="1667514"/>
                  </a:cubicBezTo>
                  <a:lnTo>
                    <a:pt x="0" y="66915"/>
                  </a:lnTo>
                  <a:cubicBezTo>
                    <a:pt x="0" y="29959"/>
                    <a:pt x="29959" y="0"/>
                    <a:pt x="66915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28575" cap="rnd">
              <a:solidFill>
                <a:srgbClr val="000000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-76200"/>
              <a:ext cx="1980679" cy="181062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8695745" y="811125"/>
            <a:ext cx="1320565" cy="8773472"/>
            <a:chOff x="0" y="0"/>
            <a:chExt cx="1760754" cy="11697962"/>
          </a:xfrm>
        </p:grpSpPr>
        <p:sp>
          <p:nvSpPr>
            <p:cNvPr id="12" name="Freeform 12"/>
            <p:cNvSpPr/>
            <p:nvPr/>
          </p:nvSpPr>
          <p:spPr>
            <a:xfrm>
              <a:off x="293191" y="0"/>
              <a:ext cx="1467563" cy="11697962"/>
            </a:xfrm>
            <a:custGeom>
              <a:avLst/>
              <a:gdLst/>
              <a:ahLst/>
              <a:cxnLst/>
              <a:rect l="l" t="t" r="r" b="b"/>
              <a:pathLst>
                <a:path w="1467563" h="11697962">
                  <a:moveTo>
                    <a:pt x="0" y="0"/>
                  </a:moveTo>
                  <a:lnTo>
                    <a:pt x="1467563" y="0"/>
                  </a:lnTo>
                  <a:lnTo>
                    <a:pt x="1467563" y="11697962"/>
                  </a:lnTo>
                  <a:lnTo>
                    <a:pt x="0" y="1169796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13"/>
            <p:cNvSpPr/>
            <p:nvPr/>
          </p:nvSpPr>
          <p:spPr>
            <a:xfrm flipH="1">
              <a:off x="0" y="0"/>
              <a:ext cx="1467563" cy="11697962"/>
            </a:xfrm>
            <a:custGeom>
              <a:avLst/>
              <a:gdLst/>
              <a:ahLst/>
              <a:cxnLst/>
              <a:rect l="l" t="t" r="r" b="b"/>
              <a:pathLst>
                <a:path w="1467563" h="11697962">
                  <a:moveTo>
                    <a:pt x="1467563" y="0"/>
                  </a:moveTo>
                  <a:lnTo>
                    <a:pt x="0" y="0"/>
                  </a:lnTo>
                  <a:lnTo>
                    <a:pt x="0" y="11697962"/>
                  </a:lnTo>
                  <a:lnTo>
                    <a:pt x="1467563" y="11697962"/>
                  </a:lnTo>
                  <a:lnTo>
                    <a:pt x="1467563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4" name="Freeform 14"/>
          <p:cNvSpPr/>
          <p:nvPr/>
        </p:nvSpPr>
        <p:spPr>
          <a:xfrm>
            <a:off x="1162487" y="1542243"/>
            <a:ext cx="6041127" cy="1537741"/>
          </a:xfrm>
          <a:custGeom>
            <a:avLst/>
            <a:gdLst/>
            <a:ahLst/>
            <a:cxnLst/>
            <a:rect l="l" t="t" r="r" b="b"/>
            <a:pathLst>
              <a:path w="6041127" h="1537741">
                <a:moveTo>
                  <a:pt x="0" y="0"/>
                </a:moveTo>
                <a:lnTo>
                  <a:pt x="6041127" y="0"/>
                </a:lnTo>
                <a:lnTo>
                  <a:pt x="6041127" y="1537741"/>
                </a:lnTo>
                <a:lnTo>
                  <a:pt x="0" y="1537741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5" name="Freeform 15"/>
          <p:cNvSpPr/>
          <p:nvPr/>
        </p:nvSpPr>
        <p:spPr>
          <a:xfrm>
            <a:off x="11024453" y="1626995"/>
            <a:ext cx="6041127" cy="1537741"/>
          </a:xfrm>
          <a:custGeom>
            <a:avLst/>
            <a:gdLst/>
            <a:ahLst/>
            <a:cxnLst/>
            <a:rect l="l" t="t" r="r" b="b"/>
            <a:pathLst>
              <a:path w="6041127" h="1537741">
                <a:moveTo>
                  <a:pt x="0" y="0"/>
                </a:moveTo>
                <a:lnTo>
                  <a:pt x="6041127" y="0"/>
                </a:lnTo>
                <a:lnTo>
                  <a:pt x="6041127" y="1537741"/>
                </a:lnTo>
                <a:lnTo>
                  <a:pt x="0" y="1537741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16" name="Group 16"/>
          <p:cNvGrpSpPr/>
          <p:nvPr/>
        </p:nvGrpSpPr>
        <p:grpSpPr>
          <a:xfrm rot="-2622763">
            <a:off x="6574698" y="1133415"/>
            <a:ext cx="411875" cy="1390303"/>
            <a:chOff x="0" y="0"/>
            <a:chExt cx="108477" cy="366170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108477" cy="366170"/>
            </a:xfrm>
            <a:custGeom>
              <a:avLst/>
              <a:gdLst/>
              <a:ahLst/>
              <a:cxnLst/>
              <a:rect l="l" t="t" r="r" b="b"/>
              <a:pathLst>
                <a:path w="108477" h="366170">
                  <a:moveTo>
                    <a:pt x="0" y="0"/>
                  </a:moveTo>
                  <a:lnTo>
                    <a:pt x="108477" y="0"/>
                  </a:lnTo>
                  <a:lnTo>
                    <a:pt x="108477" y="366170"/>
                  </a:lnTo>
                  <a:lnTo>
                    <a:pt x="0" y="366170"/>
                  </a:lnTo>
                  <a:close/>
                </a:path>
              </a:pathLst>
            </a:custGeom>
            <a:solidFill>
              <a:srgbClr val="373737">
                <a:alpha val="27843"/>
              </a:srgbClr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0" y="-76200"/>
              <a:ext cx="108477" cy="44237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9" name="TextBox 19"/>
          <p:cNvSpPr txBox="1"/>
          <p:nvPr/>
        </p:nvSpPr>
        <p:spPr>
          <a:xfrm>
            <a:off x="1444756" y="1370793"/>
            <a:ext cx="5476589" cy="16237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3378"/>
              </a:lnSpc>
            </a:pPr>
            <a:r>
              <a:rPr lang="en-US" sz="9556">
                <a:solidFill>
                  <a:srgbClr val="373737"/>
                </a:solidFill>
                <a:latin typeface="Paytone One"/>
                <a:ea typeface="Paytone One"/>
                <a:cs typeface="Paytone One"/>
                <a:sym typeface="Paytone One"/>
              </a:rPr>
              <a:t>FINANCE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306722" y="1455545"/>
            <a:ext cx="5476589" cy="16237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3378"/>
              </a:lnSpc>
            </a:pPr>
            <a:r>
              <a:rPr lang="en-US" sz="9556">
                <a:solidFill>
                  <a:srgbClr val="373737"/>
                </a:solidFill>
                <a:latin typeface="Paytone One"/>
                <a:ea typeface="Paytone One"/>
                <a:cs typeface="Paytone One"/>
                <a:sym typeface="Paytone One"/>
              </a:rPr>
              <a:t>FINANCE</a:t>
            </a:r>
          </a:p>
        </p:txBody>
      </p:sp>
      <p:grpSp>
        <p:nvGrpSpPr>
          <p:cNvPr id="21" name="Group 21"/>
          <p:cNvGrpSpPr/>
          <p:nvPr/>
        </p:nvGrpSpPr>
        <p:grpSpPr>
          <a:xfrm rot="-7583812">
            <a:off x="1504506" y="1133415"/>
            <a:ext cx="411875" cy="1390303"/>
            <a:chOff x="0" y="0"/>
            <a:chExt cx="108477" cy="366170"/>
          </a:xfrm>
        </p:grpSpPr>
        <p:sp>
          <p:nvSpPr>
            <p:cNvPr id="22" name="Freeform 22"/>
            <p:cNvSpPr/>
            <p:nvPr/>
          </p:nvSpPr>
          <p:spPr>
            <a:xfrm>
              <a:off x="0" y="0"/>
              <a:ext cx="108477" cy="366170"/>
            </a:xfrm>
            <a:custGeom>
              <a:avLst/>
              <a:gdLst/>
              <a:ahLst/>
              <a:cxnLst/>
              <a:rect l="l" t="t" r="r" b="b"/>
              <a:pathLst>
                <a:path w="108477" h="366170">
                  <a:moveTo>
                    <a:pt x="0" y="0"/>
                  </a:moveTo>
                  <a:lnTo>
                    <a:pt x="108477" y="0"/>
                  </a:lnTo>
                  <a:lnTo>
                    <a:pt x="108477" y="366170"/>
                  </a:lnTo>
                  <a:lnTo>
                    <a:pt x="0" y="366170"/>
                  </a:lnTo>
                  <a:close/>
                </a:path>
              </a:pathLst>
            </a:custGeom>
            <a:solidFill>
              <a:srgbClr val="373737">
                <a:alpha val="27843"/>
              </a:srgbClr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0" y="-76200"/>
              <a:ext cx="108477" cy="44237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24" name="Group 24"/>
          <p:cNvGrpSpPr/>
          <p:nvPr/>
        </p:nvGrpSpPr>
        <p:grpSpPr>
          <a:xfrm rot="-2622763">
            <a:off x="16424128" y="1199942"/>
            <a:ext cx="411875" cy="1390303"/>
            <a:chOff x="0" y="0"/>
            <a:chExt cx="108477" cy="366170"/>
          </a:xfrm>
        </p:grpSpPr>
        <p:sp>
          <p:nvSpPr>
            <p:cNvPr id="25" name="Freeform 25"/>
            <p:cNvSpPr/>
            <p:nvPr/>
          </p:nvSpPr>
          <p:spPr>
            <a:xfrm>
              <a:off x="0" y="0"/>
              <a:ext cx="108477" cy="366170"/>
            </a:xfrm>
            <a:custGeom>
              <a:avLst/>
              <a:gdLst/>
              <a:ahLst/>
              <a:cxnLst/>
              <a:rect l="l" t="t" r="r" b="b"/>
              <a:pathLst>
                <a:path w="108477" h="366170">
                  <a:moveTo>
                    <a:pt x="0" y="0"/>
                  </a:moveTo>
                  <a:lnTo>
                    <a:pt x="108477" y="0"/>
                  </a:lnTo>
                  <a:lnTo>
                    <a:pt x="108477" y="366170"/>
                  </a:lnTo>
                  <a:lnTo>
                    <a:pt x="0" y="366170"/>
                  </a:lnTo>
                  <a:close/>
                </a:path>
              </a:pathLst>
            </a:custGeom>
            <a:solidFill>
              <a:srgbClr val="373737">
                <a:alpha val="27843"/>
              </a:srgbClr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0" y="-76200"/>
              <a:ext cx="108477" cy="44237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27" name="Group 27"/>
          <p:cNvGrpSpPr/>
          <p:nvPr/>
        </p:nvGrpSpPr>
        <p:grpSpPr>
          <a:xfrm rot="-7583812">
            <a:off x="11353936" y="1199942"/>
            <a:ext cx="411875" cy="1390303"/>
            <a:chOff x="0" y="0"/>
            <a:chExt cx="108477" cy="366170"/>
          </a:xfrm>
        </p:grpSpPr>
        <p:sp>
          <p:nvSpPr>
            <p:cNvPr id="28" name="Freeform 28"/>
            <p:cNvSpPr/>
            <p:nvPr/>
          </p:nvSpPr>
          <p:spPr>
            <a:xfrm>
              <a:off x="0" y="0"/>
              <a:ext cx="108477" cy="366170"/>
            </a:xfrm>
            <a:custGeom>
              <a:avLst/>
              <a:gdLst/>
              <a:ahLst/>
              <a:cxnLst/>
              <a:rect l="l" t="t" r="r" b="b"/>
              <a:pathLst>
                <a:path w="108477" h="366170">
                  <a:moveTo>
                    <a:pt x="0" y="0"/>
                  </a:moveTo>
                  <a:lnTo>
                    <a:pt x="108477" y="0"/>
                  </a:lnTo>
                  <a:lnTo>
                    <a:pt x="108477" y="366170"/>
                  </a:lnTo>
                  <a:lnTo>
                    <a:pt x="0" y="366170"/>
                  </a:lnTo>
                  <a:close/>
                </a:path>
              </a:pathLst>
            </a:custGeom>
            <a:solidFill>
              <a:srgbClr val="373737">
                <a:alpha val="27843"/>
              </a:srgbClr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0" y="-76200"/>
              <a:ext cx="108477" cy="44237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10540465" y="3012336"/>
            <a:ext cx="7009103" cy="524094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128"/>
              </a:lnSpc>
            </a:pPr>
            <a:r>
              <a:rPr lang="en-US" sz="3663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 Better to have an agreed overdraft. </a:t>
            </a:r>
          </a:p>
          <a:p>
            <a:pPr algn="ctr">
              <a:lnSpc>
                <a:spcPts val="5128"/>
              </a:lnSpc>
            </a:pPr>
            <a:r>
              <a:rPr lang="en-US" sz="3663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Better to get a loan because there could be better terms - but the lender will ask for credible business plan.</a:t>
            </a:r>
          </a:p>
          <a:p>
            <a:pPr algn="ctr">
              <a:lnSpc>
                <a:spcPts val="5128"/>
              </a:lnSpc>
            </a:pPr>
            <a:endParaRPr lang="en-US" sz="3663">
              <a:solidFill>
                <a:srgbClr val="373737"/>
              </a:solidFill>
              <a:latin typeface="เอฟซี เรนโบว์"/>
              <a:ea typeface="เอฟซี เรนโบว์"/>
              <a:cs typeface="เอฟซี เรนโบว์"/>
              <a:sym typeface="เอฟซี เรนโบว์"/>
            </a:endParaRPr>
          </a:p>
          <a:p>
            <a:pPr algn="ctr">
              <a:lnSpc>
                <a:spcPts val="5128"/>
              </a:lnSpc>
            </a:pPr>
            <a:r>
              <a:rPr lang="en-US" sz="3663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Why would they ask for this?</a:t>
            </a:r>
          </a:p>
        </p:txBody>
      </p:sp>
      <p:sp>
        <p:nvSpPr>
          <p:cNvPr id="31" name="Freeform 31"/>
          <p:cNvSpPr/>
          <p:nvPr/>
        </p:nvSpPr>
        <p:spPr>
          <a:xfrm>
            <a:off x="17065580" y="8173462"/>
            <a:ext cx="1074226" cy="1411135"/>
          </a:xfrm>
          <a:custGeom>
            <a:avLst/>
            <a:gdLst/>
            <a:ahLst/>
            <a:cxnLst/>
            <a:rect l="l" t="t" r="r" b="b"/>
            <a:pathLst>
              <a:path w="1074226" h="1411135">
                <a:moveTo>
                  <a:pt x="0" y="0"/>
                </a:moveTo>
                <a:lnTo>
                  <a:pt x="1074226" y="0"/>
                </a:lnTo>
                <a:lnTo>
                  <a:pt x="1074226" y="1411135"/>
                </a:lnTo>
                <a:lnTo>
                  <a:pt x="0" y="1411135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2" name="Freeform 32"/>
          <p:cNvSpPr/>
          <p:nvPr/>
        </p:nvSpPr>
        <p:spPr>
          <a:xfrm>
            <a:off x="6096942" y="8377760"/>
            <a:ext cx="2598803" cy="1544607"/>
          </a:xfrm>
          <a:custGeom>
            <a:avLst/>
            <a:gdLst/>
            <a:ahLst/>
            <a:cxnLst/>
            <a:rect l="l" t="t" r="r" b="b"/>
            <a:pathLst>
              <a:path w="2598803" h="1544607">
                <a:moveTo>
                  <a:pt x="0" y="0"/>
                </a:moveTo>
                <a:lnTo>
                  <a:pt x="2598803" y="0"/>
                </a:lnTo>
                <a:lnTo>
                  <a:pt x="2598803" y="1544607"/>
                </a:lnTo>
                <a:lnTo>
                  <a:pt x="0" y="1544607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3" name="TextBox 33"/>
          <p:cNvSpPr txBox="1"/>
          <p:nvPr/>
        </p:nvSpPr>
        <p:spPr>
          <a:xfrm>
            <a:off x="678499" y="3012336"/>
            <a:ext cx="7009103" cy="524094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128"/>
              </a:lnSpc>
            </a:pPr>
            <a:r>
              <a:rPr lang="en-US" sz="3663" u="sng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Overdraft </a:t>
            </a:r>
            <a:r>
              <a:rPr lang="en-US" sz="3663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- ISSUES INTEREST RATE HIGH AND REPAYMENT AT ANY TIME. This is known as unauthorised. </a:t>
            </a:r>
          </a:p>
          <a:p>
            <a:pPr algn="ctr">
              <a:lnSpc>
                <a:spcPts val="5128"/>
              </a:lnSpc>
            </a:pPr>
            <a:endParaRPr lang="en-US" sz="3663">
              <a:solidFill>
                <a:srgbClr val="373737"/>
              </a:solidFill>
              <a:latin typeface="เอฟซี เรนโบว์"/>
              <a:ea typeface="เอฟซี เรนโบว์"/>
              <a:cs typeface="เอฟซี เรนโบว์"/>
              <a:sym typeface="เอฟซี เรนโบว์"/>
            </a:endParaRPr>
          </a:p>
          <a:p>
            <a:pPr algn="ctr">
              <a:lnSpc>
                <a:spcPts val="5128"/>
              </a:lnSpc>
            </a:pPr>
            <a:endParaRPr lang="en-US" sz="3663">
              <a:solidFill>
                <a:srgbClr val="373737"/>
              </a:solidFill>
              <a:latin typeface="เอฟซี เรนโบว์"/>
              <a:ea typeface="เอฟซี เรนโบว์"/>
              <a:cs typeface="เอฟซี เรนโบว์"/>
              <a:sym typeface="เอฟซี เรนโบว์"/>
            </a:endParaRPr>
          </a:p>
          <a:p>
            <a:pPr algn="ctr">
              <a:lnSpc>
                <a:spcPts val="5128"/>
              </a:lnSpc>
            </a:pPr>
            <a:endParaRPr lang="en-US" sz="3663">
              <a:solidFill>
                <a:srgbClr val="373737"/>
              </a:solidFill>
              <a:latin typeface="เอฟซี เรนโบว์"/>
              <a:ea typeface="เอฟซี เรนโบว์"/>
              <a:cs typeface="เอฟซี เรนโบว์"/>
              <a:sym typeface="เอฟซี เรนโบว์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D7AA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568126" y="581078"/>
            <a:ext cx="19407887" cy="9233566"/>
            <a:chOff x="0" y="0"/>
            <a:chExt cx="5111542" cy="2431886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5111542" cy="2431886"/>
            </a:xfrm>
            <a:custGeom>
              <a:avLst/>
              <a:gdLst/>
              <a:ahLst/>
              <a:cxnLst/>
              <a:rect l="l" t="t" r="r" b="b"/>
              <a:pathLst>
                <a:path w="5111542" h="2431886">
                  <a:moveTo>
                    <a:pt x="0" y="0"/>
                  </a:moveTo>
                  <a:lnTo>
                    <a:pt x="5111542" y="0"/>
                  </a:lnTo>
                  <a:lnTo>
                    <a:pt x="5111542" y="2431886"/>
                  </a:lnTo>
                  <a:lnTo>
                    <a:pt x="0" y="2431886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76200"/>
              <a:ext cx="5111542" cy="250808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0284821" y="2672892"/>
            <a:ext cx="7520391" cy="6585408"/>
            <a:chOff x="0" y="0"/>
            <a:chExt cx="1980679" cy="1734428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1980679" cy="1734428"/>
            </a:xfrm>
            <a:custGeom>
              <a:avLst/>
              <a:gdLst/>
              <a:ahLst/>
              <a:cxnLst/>
              <a:rect l="l" t="t" r="r" b="b"/>
              <a:pathLst>
                <a:path w="1980679" h="1734428">
                  <a:moveTo>
                    <a:pt x="66915" y="0"/>
                  </a:moveTo>
                  <a:lnTo>
                    <a:pt x="1913764" y="0"/>
                  </a:lnTo>
                  <a:cubicBezTo>
                    <a:pt x="1931511" y="0"/>
                    <a:pt x="1948531" y="7050"/>
                    <a:pt x="1961080" y="19599"/>
                  </a:cubicBezTo>
                  <a:cubicBezTo>
                    <a:pt x="1973629" y="32148"/>
                    <a:pt x="1980679" y="49168"/>
                    <a:pt x="1980679" y="66915"/>
                  </a:cubicBezTo>
                  <a:lnTo>
                    <a:pt x="1980679" y="1667514"/>
                  </a:lnTo>
                  <a:cubicBezTo>
                    <a:pt x="1980679" y="1704470"/>
                    <a:pt x="1950720" y="1734428"/>
                    <a:pt x="1913764" y="1734428"/>
                  </a:cubicBezTo>
                  <a:lnTo>
                    <a:pt x="66915" y="1734428"/>
                  </a:lnTo>
                  <a:cubicBezTo>
                    <a:pt x="29959" y="1734428"/>
                    <a:pt x="0" y="1704470"/>
                    <a:pt x="0" y="1667514"/>
                  </a:cubicBezTo>
                  <a:lnTo>
                    <a:pt x="0" y="66915"/>
                  </a:lnTo>
                  <a:cubicBezTo>
                    <a:pt x="0" y="29959"/>
                    <a:pt x="29959" y="0"/>
                    <a:pt x="66915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28575" cap="rnd">
              <a:solidFill>
                <a:srgbClr val="000000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76200"/>
              <a:ext cx="1980679" cy="181062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422855" y="2564655"/>
            <a:ext cx="7520391" cy="6585408"/>
            <a:chOff x="0" y="0"/>
            <a:chExt cx="1980679" cy="1734428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1980679" cy="1734428"/>
            </a:xfrm>
            <a:custGeom>
              <a:avLst/>
              <a:gdLst/>
              <a:ahLst/>
              <a:cxnLst/>
              <a:rect l="l" t="t" r="r" b="b"/>
              <a:pathLst>
                <a:path w="1980679" h="1734428">
                  <a:moveTo>
                    <a:pt x="66915" y="0"/>
                  </a:moveTo>
                  <a:lnTo>
                    <a:pt x="1913764" y="0"/>
                  </a:lnTo>
                  <a:cubicBezTo>
                    <a:pt x="1931511" y="0"/>
                    <a:pt x="1948531" y="7050"/>
                    <a:pt x="1961080" y="19599"/>
                  </a:cubicBezTo>
                  <a:cubicBezTo>
                    <a:pt x="1973629" y="32148"/>
                    <a:pt x="1980679" y="49168"/>
                    <a:pt x="1980679" y="66915"/>
                  </a:cubicBezTo>
                  <a:lnTo>
                    <a:pt x="1980679" y="1667514"/>
                  </a:lnTo>
                  <a:cubicBezTo>
                    <a:pt x="1980679" y="1704470"/>
                    <a:pt x="1950720" y="1734428"/>
                    <a:pt x="1913764" y="1734428"/>
                  </a:cubicBezTo>
                  <a:lnTo>
                    <a:pt x="66915" y="1734428"/>
                  </a:lnTo>
                  <a:cubicBezTo>
                    <a:pt x="29959" y="1734428"/>
                    <a:pt x="0" y="1704470"/>
                    <a:pt x="0" y="1667514"/>
                  </a:cubicBezTo>
                  <a:lnTo>
                    <a:pt x="0" y="66915"/>
                  </a:lnTo>
                  <a:cubicBezTo>
                    <a:pt x="0" y="29959"/>
                    <a:pt x="29959" y="0"/>
                    <a:pt x="66915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28575" cap="rnd">
              <a:solidFill>
                <a:srgbClr val="000000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-76200"/>
              <a:ext cx="1980679" cy="181062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8695745" y="811125"/>
            <a:ext cx="1320565" cy="8773472"/>
            <a:chOff x="0" y="0"/>
            <a:chExt cx="1760754" cy="11697962"/>
          </a:xfrm>
        </p:grpSpPr>
        <p:sp>
          <p:nvSpPr>
            <p:cNvPr id="12" name="Freeform 12"/>
            <p:cNvSpPr/>
            <p:nvPr/>
          </p:nvSpPr>
          <p:spPr>
            <a:xfrm>
              <a:off x="293191" y="0"/>
              <a:ext cx="1467563" cy="11697962"/>
            </a:xfrm>
            <a:custGeom>
              <a:avLst/>
              <a:gdLst/>
              <a:ahLst/>
              <a:cxnLst/>
              <a:rect l="l" t="t" r="r" b="b"/>
              <a:pathLst>
                <a:path w="1467563" h="11697962">
                  <a:moveTo>
                    <a:pt x="0" y="0"/>
                  </a:moveTo>
                  <a:lnTo>
                    <a:pt x="1467563" y="0"/>
                  </a:lnTo>
                  <a:lnTo>
                    <a:pt x="1467563" y="11697962"/>
                  </a:lnTo>
                  <a:lnTo>
                    <a:pt x="0" y="1169796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13"/>
            <p:cNvSpPr/>
            <p:nvPr/>
          </p:nvSpPr>
          <p:spPr>
            <a:xfrm flipH="1">
              <a:off x="0" y="0"/>
              <a:ext cx="1467563" cy="11697962"/>
            </a:xfrm>
            <a:custGeom>
              <a:avLst/>
              <a:gdLst/>
              <a:ahLst/>
              <a:cxnLst/>
              <a:rect l="l" t="t" r="r" b="b"/>
              <a:pathLst>
                <a:path w="1467563" h="11697962">
                  <a:moveTo>
                    <a:pt x="1467563" y="0"/>
                  </a:moveTo>
                  <a:lnTo>
                    <a:pt x="0" y="0"/>
                  </a:lnTo>
                  <a:lnTo>
                    <a:pt x="0" y="11697962"/>
                  </a:lnTo>
                  <a:lnTo>
                    <a:pt x="1467563" y="11697962"/>
                  </a:lnTo>
                  <a:lnTo>
                    <a:pt x="1467563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4" name="Freeform 14"/>
          <p:cNvSpPr/>
          <p:nvPr/>
        </p:nvSpPr>
        <p:spPr>
          <a:xfrm>
            <a:off x="1162487" y="1542243"/>
            <a:ext cx="6041127" cy="1537741"/>
          </a:xfrm>
          <a:custGeom>
            <a:avLst/>
            <a:gdLst/>
            <a:ahLst/>
            <a:cxnLst/>
            <a:rect l="l" t="t" r="r" b="b"/>
            <a:pathLst>
              <a:path w="6041127" h="1537741">
                <a:moveTo>
                  <a:pt x="0" y="0"/>
                </a:moveTo>
                <a:lnTo>
                  <a:pt x="6041127" y="0"/>
                </a:lnTo>
                <a:lnTo>
                  <a:pt x="6041127" y="1537741"/>
                </a:lnTo>
                <a:lnTo>
                  <a:pt x="0" y="1537741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5" name="Freeform 15"/>
          <p:cNvSpPr/>
          <p:nvPr/>
        </p:nvSpPr>
        <p:spPr>
          <a:xfrm>
            <a:off x="11024453" y="1626995"/>
            <a:ext cx="6041127" cy="1537741"/>
          </a:xfrm>
          <a:custGeom>
            <a:avLst/>
            <a:gdLst/>
            <a:ahLst/>
            <a:cxnLst/>
            <a:rect l="l" t="t" r="r" b="b"/>
            <a:pathLst>
              <a:path w="6041127" h="1537741">
                <a:moveTo>
                  <a:pt x="0" y="0"/>
                </a:moveTo>
                <a:lnTo>
                  <a:pt x="6041127" y="0"/>
                </a:lnTo>
                <a:lnTo>
                  <a:pt x="6041127" y="1537741"/>
                </a:lnTo>
                <a:lnTo>
                  <a:pt x="0" y="1537741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16" name="Group 16"/>
          <p:cNvGrpSpPr/>
          <p:nvPr/>
        </p:nvGrpSpPr>
        <p:grpSpPr>
          <a:xfrm rot="-2622763">
            <a:off x="6574698" y="1133415"/>
            <a:ext cx="411875" cy="1390303"/>
            <a:chOff x="0" y="0"/>
            <a:chExt cx="108477" cy="366170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108477" cy="366170"/>
            </a:xfrm>
            <a:custGeom>
              <a:avLst/>
              <a:gdLst/>
              <a:ahLst/>
              <a:cxnLst/>
              <a:rect l="l" t="t" r="r" b="b"/>
              <a:pathLst>
                <a:path w="108477" h="366170">
                  <a:moveTo>
                    <a:pt x="0" y="0"/>
                  </a:moveTo>
                  <a:lnTo>
                    <a:pt x="108477" y="0"/>
                  </a:lnTo>
                  <a:lnTo>
                    <a:pt x="108477" y="366170"/>
                  </a:lnTo>
                  <a:lnTo>
                    <a:pt x="0" y="366170"/>
                  </a:lnTo>
                  <a:close/>
                </a:path>
              </a:pathLst>
            </a:custGeom>
            <a:solidFill>
              <a:srgbClr val="373737">
                <a:alpha val="27843"/>
              </a:srgbClr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0" y="-76200"/>
              <a:ext cx="108477" cy="44237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9" name="TextBox 19"/>
          <p:cNvSpPr txBox="1"/>
          <p:nvPr/>
        </p:nvSpPr>
        <p:spPr>
          <a:xfrm>
            <a:off x="1444756" y="1370793"/>
            <a:ext cx="5476589" cy="16237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3378"/>
              </a:lnSpc>
            </a:pPr>
            <a:r>
              <a:rPr lang="en-US" sz="9556">
                <a:solidFill>
                  <a:srgbClr val="373737"/>
                </a:solidFill>
                <a:latin typeface="Paytone One"/>
                <a:ea typeface="Paytone One"/>
                <a:cs typeface="Paytone One"/>
                <a:sym typeface="Paytone One"/>
              </a:rPr>
              <a:t>FINANCE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306722" y="1455545"/>
            <a:ext cx="5476589" cy="16237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3378"/>
              </a:lnSpc>
            </a:pPr>
            <a:r>
              <a:rPr lang="en-US" sz="9556">
                <a:solidFill>
                  <a:srgbClr val="373737"/>
                </a:solidFill>
                <a:latin typeface="Paytone One"/>
                <a:ea typeface="Paytone One"/>
                <a:cs typeface="Paytone One"/>
                <a:sym typeface="Paytone One"/>
              </a:rPr>
              <a:t>FINANCE</a:t>
            </a:r>
          </a:p>
        </p:txBody>
      </p:sp>
      <p:grpSp>
        <p:nvGrpSpPr>
          <p:cNvPr id="21" name="Group 21"/>
          <p:cNvGrpSpPr/>
          <p:nvPr/>
        </p:nvGrpSpPr>
        <p:grpSpPr>
          <a:xfrm rot="-7583812">
            <a:off x="1504506" y="1133415"/>
            <a:ext cx="411875" cy="1390303"/>
            <a:chOff x="0" y="0"/>
            <a:chExt cx="108477" cy="366170"/>
          </a:xfrm>
        </p:grpSpPr>
        <p:sp>
          <p:nvSpPr>
            <p:cNvPr id="22" name="Freeform 22"/>
            <p:cNvSpPr/>
            <p:nvPr/>
          </p:nvSpPr>
          <p:spPr>
            <a:xfrm>
              <a:off x="0" y="0"/>
              <a:ext cx="108477" cy="366170"/>
            </a:xfrm>
            <a:custGeom>
              <a:avLst/>
              <a:gdLst/>
              <a:ahLst/>
              <a:cxnLst/>
              <a:rect l="l" t="t" r="r" b="b"/>
              <a:pathLst>
                <a:path w="108477" h="366170">
                  <a:moveTo>
                    <a:pt x="0" y="0"/>
                  </a:moveTo>
                  <a:lnTo>
                    <a:pt x="108477" y="0"/>
                  </a:lnTo>
                  <a:lnTo>
                    <a:pt x="108477" y="366170"/>
                  </a:lnTo>
                  <a:lnTo>
                    <a:pt x="0" y="366170"/>
                  </a:lnTo>
                  <a:close/>
                </a:path>
              </a:pathLst>
            </a:custGeom>
            <a:solidFill>
              <a:srgbClr val="373737">
                <a:alpha val="27843"/>
              </a:srgbClr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0" y="-76200"/>
              <a:ext cx="108477" cy="44237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24" name="Group 24"/>
          <p:cNvGrpSpPr/>
          <p:nvPr/>
        </p:nvGrpSpPr>
        <p:grpSpPr>
          <a:xfrm rot="-2622763">
            <a:off x="16424128" y="1199942"/>
            <a:ext cx="411875" cy="1390303"/>
            <a:chOff x="0" y="0"/>
            <a:chExt cx="108477" cy="366170"/>
          </a:xfrm>
        </p:grpSpPr>
        <p:sp>
          <p:nvSpPr>
            <p:cNvPr id="25" name="Freeform 25"/>
            <p:cNvSpPr/>
            <p:nvPr/>
          </p:nvSpPr>
          <p:spPr>
            <a:xfrm>
              <a:off x="0" y="0"/>
              <a:ext cx="108477" cy="366170"/>
            </a:xfrm>
            <a:custGeom>
              <a:avLst/>
              <a:gdLst/>
              <a:ahLst/>
              <a:cxnLst/>
              <a:rect l="l" t="t" r="r" b="b"/>
              <a:pathLst>
                <a:path w="108477" h="366170">
                  <a:moveTo>
                    <a:pt x="0" y="0"/>
                  </a:moveTo>
                  <a:lnTo>
                    <a:pt x="108477" y="0"/>
                  </a:lnTo>
                  <a:lnTo>
                    <a:pt x="108477" y="366170"/>
                  </a:lnTo>
                  <a:lnTo>
                    <a:pt x="0" y="366170"/>
                  </a:lnTo>
                  <a:close/>
                </a:path>
              </a:pathLst>
            </a:custGeom>
            <a:solidFill>
              <a:srgbClr val="373737">
                <a:alpha val="27843"/>
              </a:srgbClr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0" y="-76200"/>
              <a:ext cx="108477" cy="44237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27" name="Group 27"/>
          <p:cNvGrpSpPr/>
          <p:nvPr/>
        </p:nvGrpSpPr>
        <p:grpSpPr>
          <a:xfrm rot="-7583812">
            <a:off x="11353936" y="1199942"/>
            <a:ext cx="411875" cy="1390303"/>
            <a:chOff x="0" y="0"/>
            <a:chExt cx="108477" cy="366170"/>
          </a:xfrm>
        </p:grpSpPr>
        <p:sp>
          <p:nvSpPr>
            <p:cNvPr id="28" name="Freeform 28"/>
            <p:cNvSpPr/>
            <p:nvPr/>
          </p:nvSpPr>
          <p:spPr>
            <a:xfrm>
              <a:off x="0" y="0"/>
              <a:ext cx="108477" cy="366170"/>
            </a:xfrm>
            <a:custGeom>
              <a:avLst/>
              <a:gdLst/>
              <a:ahLst/>
              <a:cxnLst/>
              <a:rect l="l" t="t" r="r" b="b"/>
              <a:pathLst>
                <a:path w="108477" h="366170">
                  <a:moveTo>
                    <a:pt x="0" y="0"/>
                  </a:moveTo>
                  <a:lnTo>
                    <a:pt x="108477" y="0"/>
                  </a:lnTo>
                  <a:lnTo>
                    <a:pt x="108477" y="366170"/>
                  </a:lnTo>
                  <a:lnTo>
                    <a:pt x="0" y="366170"/>
                  </a:lnTo>
                  <a:close/>
                </a:path>
              </a:pathLst>
            </a:custGeom>
            <a:solidFill>
              <a:srgbClr val="373737">
                <a:alpha val="27843"/>
              </a:srgbClr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0" y="-76200"/>
              <a:ext cx="108477" cy="44237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30" name="Freeform 30"/>
          <p:cNvSpPr/>
          <p:nvPr/>
        </p:nvSpPr>
        <p:spPr>
          <a:xfrm>
            <a:off x="17065580" y="8173462"/>
            <a:ext cx="1074226" cy="1411135"/>
          </a:xfrm>
          <a:custGeom>
            <a:avLst/>
            <a:gdLst/>
            <a:ahLst/>
            <a:cxnLst/>
            <a:rect l="l" t="t" r="r" b="b"/>
            <a:pathLst>
              <a:path w="1074226" h="1411135">
                <a:moveTo>
                  <a:pt x="0" y="0"/>
                </a:moveTo>
                <a:lnTo>
                  <a:pt x="1074226" y="0"/>
                </a:lnTo>
                <a:lnTo>
                  <a:pt x="1074226" y="1411135"/>
                </a:lnTo>
                <a:lnTo>
                  <a:pt x="0" y="1411135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1" name="Freeform 31"/>
          <p:cNvSpPr/>
          <p:nvPr/>
        </p:nvSpPr>
        <p:spPr>
          <a:xfrm>
            <a:off x="6096942" y="8377760"/>
            <a:ext cx="2598803" cy="1544607"/>
          </a:xfrm>
          <a:custGeom>
            <a:avLst/>
            <a:gdLst/>
            <a:ahLst/>
            <a:cxnLst/>
            <a:rect l="l" t="t" r="r" b="b"/>
            <a:pathLst>
              <a:path w="2598803" h="1544607">
                <a:moveTo>
                  <a:pt x="0" y="0"/>
                </a:moveTo>
                <a:lnTo>
                  <a:pt x="2598803" y="0"/>
                </a:lnTo>
                <a:lnTo>
                  <a:pt x="2598803" y="1544607"/>
                </a:lnTo>
                <a:lnTo>
                  <a:pt x="0" y="1544607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2" name="TextBox 32"/>
          <p:cNvSpPr txBox="1"/>
          <p:nvPr/>
        </p:nvSpPr>
        <p:spPr>
          <a:xfrm>
            <a:off x="678499" y="3012336"/>
            <a:ext cx="7009103" cy="587762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790939" lvl="1" indent="-395470" algn="ctr">
              <a:lnSpc>
                <a:spcPts val="5128"/>
              </a:lnSpc>
              <a:buFont typeface="Arial"/>
              <a:buChar char="•"/>
            </a:pPr>
            <a:r>
              <a:rPr lang="en-US" sz="3663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lenders/Banks will likely want some security. </a:t>
            </a:r>
          </a:p>
          <a:p>
            <a:pPr marL="790939" lvl="1" indent="-395470" algn="ctr">
              <a:lnSpc>
                <a:spcPts val="5128"/>
              </a:lnSpc>
              <a:buFont typeface="Arial"/>
              <a:buChar char="•"/>
            </a:pPr>
            <a:r>
              <a:rPr lang="en-US" sz="3663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This can come in many forms such as mortgage or charge. </a:t>
            </a:r>
          </a:p>
          <a:p>
            <a:pPr marL="790939" lvl="1" indent="-395470" algn="ctr">
              <a:lnSpc>
                <a:spcPts val="5128"/>
              </a:lnSpc>
              <a:buFont typeface="Arial"/>
              <a:buChar char="•"/>
            </a:pPr>
            <a:r>
              <a:rPr lang="en-US" sz="3663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Will look at the largest asset. </a:t>
            </a:r>
          </a:p>
          <a:p>
            <a:pPr algn="ctr">
              <a:lnSpc>
                <a:spcPts val="5128"/>
              </a:lnSpc>
            </a:pPr>
            <a:endParaRPr lang="en-US" sz="3663">
              <a:solidFill>
                <a:srgbClr val="373737"/>
              </a:solidFill>
              <a:latin typeface="เอฟซี เรนโบว์"/>
              <a:ea typeface="เอฟซี เรนโบว์"/>
              <a:cs typeface="เอฟซี เรนโบว์"/>
              <a:sym typeface="เอฟซี เรนโบว์"/>
            </a:endParaRPr>
          </a:p>
          <a:p>
            <a:pPr algn="ctr">
              <a:lnSpc>
                <a:spcPts val="5128"/>
              </a:lnSpc>
            </a:pPr>
            <a:endParaRPr lang="en-US" sz="3663">
              <a:solidFill>
                <a:srgbClr val="373737"/>
              </a:solidFill>
              <a:latin typeface="เอฟซี เรนโบว์"/>
              <a:ea typeface="เอฟซี เรนโบว์"/>
              <a:cs typeface="เอฟซี เรนโบว์"/>
              <a:sym typeface="เอฟซี เรนโบว์"/>
            </a:endParaRPr>
          </a:p>
        </p:txBody>
      </p:sp>
      <p:sp>
        <p:nvSpPr>
          <p:cNvPr id="33" name="TextBox 33"/>
          <p:cNvSpPr txBox="1"/>
          <p:nvPr/>
        </p:nvSpPr>
        <p:spPr>
          <a:xfrm>
            <a:off x="10284821" y="3144882"/>
            <a:ext cx="7520391" cy="40103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790194" lvl="1" indent="-395097" algn="ctr">
              <a:lnSpc>
                <a:spcPts val="8454"/>
              </a:lnSpc>
              <a:buFont typeface="Arial"/>
              <a:buChar char="•"/>
            </a:pPr>
            <a:r>
              <a:rPr lang="en-US" sz="3659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Behind fist mortgage. </a:t>
            </a:r>
          </a:p>
          <a:p>
            <a:pPr marL="790194" lvl="1" indent="-395097" algn="ctr">
              <a:lnSpc>
                <a:spcPts val="8454"/>
              </a:lnSpc>
              <a:buFont typeface="Arial"/>
              <a:buChar char="•"/>
            </a:pPr>
            <a:r>
              <a:rPr lang="en-US" sz="3659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Joint tenants - undue influence</a:t>
            </a:r>
          </a:p>
          <a:p>
            <a:pPr algn="ctr">
              <a:lnSpc>
                <a:spcPts val="5123"/>
              </a:lnSpc>
            </a:pPr>
            <a:endParaRPr lang="en-US" sz="3659">
              <a:solidFill>
                <a:srgbClr val="373737"/>
              </a:solidFill>
              <a:latin typeface="เอฟซี เรนโบว์"/>
              <a:ea typeface="เอฟซี เรนโบว์"/>
              <a:cs typeface="เอฟซี เรนโบว์"/>
              <a:sym typeface="เอฟซี เรนโบว์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D7AA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568126" y="581078"/>
            <a:ext cx="19407887" cy="9233566"/>
            <a:chOff x="0" y="0"/>
            <a:chExt cx="5111542" cy="2431886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5111542" cy="2431886"/>
            </a:xfrm>
            <a:custGeom>
              <a:avLst/>
              <a:gdLst/>
              <a:ahLst/>
              <a:cxnLst/>
              <a:rect l="l" t="t" r="r" b="b"/>
              <a:pathLst>
                <a:path w="5111542" h="2431886">
                  <a:moveTo>
                    <a:pt x="0" y="0"/>
                  </a:moveTo>
                  <a:lnTo>
                    <a:pt x="5111542" y="0"/>
                  </a:lnTo>
                  <a:lnTo>
                    <a:pt x="5111542" y="2431886"/>
                  </a:lnTo>
                  <a:lnTo>
                    <a:pt x="0" y="2431886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76200"/>
              <a:ext cx="5111542" cy="250808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0284821" y="2672892"/>
            <a:ext cx="7520391" cy="6585408"/>
            <a:chOff x="0" y="0"/>
            <a:chExt cx="1980679" cy="1734428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1980679" cy="1734428"/>
            </a:xfrm>
            <a:custGeom>
              <a:avLst/>
              <a:gdLst/>
              <a:ahLst/>
              <a:cxnLst/>
              <a:rect l="l" t="t" r="r" b="b"/>
              <a:pathLst>
                <a:path w="1980679" h="1734428">
                  <a:moveTo>
                    <a:pt x="66915" y="0"/>
                  </a:moveTo>
                  <a:lnTo>
                    <a:pt x="1913764" y="0"/>
                  </a:lnTo>
                  <a:cubicBezTo>
                    <a:pt x="1931511" y="0"/>
                    <a:pt x="1948531" y="7050"/>
                    <a:pt x="1961080" y="19599"/>
                  </a:cubicBezTo>
                  <a:cubicBezTo>
                    <a:pt x="1973629" y="32148"/>
                    <a:pt x="1980679" y="49168"/>
                    <a:pt x="1980679" y="66915"/>
                  </a:cubicBezTo>
                  <a:lnTo>
                    <a:pt x="1980679" y="1667514"/>
                  </a:lnTo>
                  <a:cubicBezTo>
                    <a:pt x="1980679" y="1704470"/>
                    <a:pt x="1950720" y="1734428"/>
                    <a:pt x="1913764" y="1734428"/>
                  </a:cubicBezTo>
                  <a:lnTo>
                    <a:pt x="66915" y="1734428"/>
                  </a:lnTo>
                  <a:cubicBezTo>
                    <a:pt x="29959" y="1734428"/>
                    <a:pt x="0" y="1704470"/>
                    <a:pt x="0" y="1667514"/>
                  </a:cubicBezTo>
                  <a:lnTo>
                    <a:pt x="0" y="66915"/>
                  </a:lnTo>
                  <a:cubicBezTo>
                    <a:pt x="0" y="29959"/>
                    <a:pt x="29959" y="0"/>
                    <a:pt x="66915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28575" cap="rnd">
              <a:solidFill>
                <a:srgbClr val="000000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76200"/>
              <a:ext cx="1980679" cy="181062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422855" y="2564655"/>
            <a:ext cx="7520391" cy="6585408"/>
            <a:chOff x="0" y="0"/>
            <a:chExt cx="1980679" cy="1734428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1980679" cy="1734428"/>
            </a:xfrm>
            <a:custGeom>
              <a:avLst/>
              <a:gdLst/>
              <a:ahLst/>
              <a:cxnLst/>
              <a:rect l="l" t="t" r="r" b="b"/>
              <a:pathLst>
                <a:path w="1980679" h="1734428">
                  <a:moveTo>
                    <a:pt x="66915" y="0"/>
                  </a:moveTo>
                  <a:lnTo>
                    <a:pt x="1913764" y="0"/>
                  </a:lnTo>
                  <a:cubicBezTo>
                    <a:pt x="1931511" y="0"/>
                    <a:pt x="1948531" y="7050"/>
                    <a:pt x="1961080" y="19599"/>
                  </a:cubicBezTo>
                  <a:cubicBezTo>
                    <a:pt x="1973629" y="32148"/>
                    <a:pt x="1980679" y="49168"/>
                    <a:pt x="1980679" y="66915"/>
                  </a:cubicBezTo>
                  <a:lnTo>
                    <a:pt x="1980679" y="1667514"/>
                  </a:lnTo>
                  <a:cubicBezTo>
                    <a:pt x="1980679" y="1704470"/>
                    <a:pt x="1950720" y="1734428"/>
                    <a:pt x="1913764" y="1734428"/>
                  </a:cubicBezTo>
                  <a:lnTo>
                    <a:pt x="66915" y="1734428"/>
                  </a:lnTo>
                  <a:cubicBezTo>
                    <a:pt x="29959" y="1734428"/>
                    <a:pt x="0" y="1704470"/>
                    <a:pt x="0" y="1667514"/>
                  </a:cubicBezTo>
                  <a:lnTo>
                    <a:pt x="0" y="66915"/>
                  </a:lnTo>
                  <a:cubicBezTo>
                    <a:pt x="0" y="29959"/>
                    <a:pt x="29959" y="0"/>
                    <a:pt x="66915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28575" cap="rnd">
              <a:solidFill>
                <a:srgbClr val="000000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-76200"/>
              <a:ext cx="1980679" cy="181062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8695745" y="811125"/>
            <a:ext cx="1320565" cy="8773472"/>
            <a:chOff x="0" y="0"/>
            <a:chExt cx="1760754" cy="11697962"/>
          </a:xfrm>
        </p:grpSpPr>
        <p:sp>
          <p:nvSpPr>
            <p:cNvPr id="12" name="Freeform 12"/>
            <p:cNvSpPr/>
            <p:nvPr/>
          </p:nvSpPr>
          <p:spPr>
            <a:xfrm>
              <a:off x="293191" y="0"/>
              <a:ext cx="1467563" cy="11697962"/>
            </a:xfrm>
            <a:custGeom>
              <a:avLst/>
              <a:gdLst/>
              <a:ahLst/>
              <a:cxnLst/>
              <a:rect l="l" t="t" r="r" b="b"/>
              <a:pathLst>
                <a:path w="1467563" h="11697962">
                  <a:moveTo>
                    <a:pt x="0" y="0"/>
                  </a:moveTo>
                  <a:lnTo>
                    <a:pt x="1467563" y="0"/>
                  </a:lnTo>
                  <a:lnTo>
                    <a:pt x="1467563" y="11697962"/>
                  </a:lnTo>
                  <a:lnTo>
                    <a:pt x="0" y="1169796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13"/>
            <p:cNvSpPr/>
            <p:nvPr/>
          </p:nvSpPr>
          <p:spPr>
            <a:xfrm flipH="1">
              <a:off x="0" y="0"/>
              <a:ext cx="1467563" cy="11697962"/>
            </a:xfrm>
            <a:custGeom>
              <a:avLst/>
              <a:gdLst/>
              <a:ahLst/>
              <a:cxnLst/>
              <a:rect l="l" t="t" r="r" b="b"/>
              <a:pathLst>
                <a:path w="1467563" h="11697962">
                  <a:moveTo>
                    <a:pt x="1467563" y="0"/>
                  </a:moveTo>
                  <a:lnTo>
                    <a:pt x="0" y="0"/>
                  </a:lnTo>
                  <a:lnTo>
                    <a:pt x="0" y="11697962"/>
                  </a:lnTo>
                  <a:lnTo>
                    <a:pt x="1467563" y="11697962"/>
                  </a:lnTo>
                  <a:lnTo>
                    <a:pt x="1467563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4" name="Freeform 14"/>
          <p:cNvSpPr/>
          <p:nvPr/>
        </p:nvSpPr>
        <p:spPr>
          <a:xfrm>
            <a:off x="1162487" y="1542243"/>
            <a:ext cx="6041127" cy="1537741"/>
          </a:xfrm>
          <a:custGeom>
            <a:avLst/>
            <a:gdLst/>
            <a:ahLst/>
            <a:cxnLst/>
            <a:rect l="l" t="t" r="r" b="b"/>
            <a:pathLst>
              <a:path w="6041127" h="1537741">
                <a:moveTo>
                  <a:pt x="0" y="0"/>
                </a:moveTo>
                <a:lnTo>
                  <a:pt x="6041127" y="0"/>
                </a:lnTo>
                <a:lnTo>
                  <a:pt x="6041127" y="1537741"/>
                </a:lnTo>
                <a:lnTo>
                  <a:pt x="0" y="1537741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5" name="Freeform 15"/>
          <p:cNvSpPr/>
          <p:nvPr/>
        </p:nvSpPr>
        <p:spPr>
          <a:xfrm>
            <a:off x="11024453" y="1626995"/>
            <a:ext cx="6041127" cy="1537741"/>
          </a:xfrm>
          <a:custGeom>
            <a:avLst/>
            <a:gdLst/>
            <a:ahLst/>
            <a:cxnLst/>
            <a:rect l="l" t="t" r="r" b="b"/>
            <a:pathLst>
              <a:path w="6041127" h="1537741">
                <a:moveTo>
                  <a:pt x="0" y="0"/>
                </a:moveTo>
                <a:lnTo>
                  <a:pt x="6041127" y="0"/>
                </a:lnTo>
                <a:lnTo>
                  <a:pt x="6041127" y="1537741"/>
                </a:lnTo>
                <a:lnTo>
                  <a:pt x="0" y="1537741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16" name="Group 16"/>
          <p:cNvGrpSpPr/>
          <p:nvPr/>
        </p:nvGrpSpPr>
        <p:grpSpPr>
          <a:xfrm rot="-2622763">
            <a:off x="6574698" y="1133415"/>
            <a:ext cx="411875" cy="1390303"/>
            <a:chOff x="0" y="0"/>
            <a:chExt cx="108477" cy="366170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108477" cy="366170"/>
            </a:xfrm>
            <a:custGeom>
              <a:avLst/>
              <a:gdLst/>
              <a:ahLst/>
              <a:cxnLst/>
              <a:rect l="l" t="t" r="r" b="b"/>
              <a:pathLst>
                <a:path w="108477" h="366170">
                  <a:moveTo>
                    <a:pt x="0" y="0"/>
                  </a:moveTo>
                  <a:lnTo>
                    <a:pt x="108477" y="0"/>
                  </a:lnTo>
                  <a:lnTo>
                    <a:pt x="108477" y="366170"/>
                  </a:lnTo>
                  <a:lnTo>
                    <a:pt x="0" y="366170"/>
                  </a:lnTo>
                  <a:close/>
                </a:path>
              </a:pathLst>
            </a:custGeom>
            <a:solidFill>
              <a:srgbClr val="373737">
                <a:alpha val="27843"/>
              </a:srgbClr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0" y="-76200"/>
              <a:ext cx="108477" cy="44237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9" name="TextBox 19"/>
          <p:cNvSpPr txBox="1"/>
          <p:nvPr/>
        </p:nvSpPr>
        <p:spPr>
          <a:xfrm>
            <a:off x="1444756" y="1370793"/>
            <a:ext cx="5476589" cy="16237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3378"/>
              </a:lnSpc>
            </a:pPr>
            <a:r>
              <a:rPr lang="en-US" sz="9556">
                <a:solidFill>
                  <a:srgbClr val="373737"/>
                </a:solidFill>
                <a:latin typeface="Paytone One"/>
                <a:ea typeface="Paytone One"/>
                <a:cs typeface="Paytone One"/>
                <a:sym typeface="Paytone One"/>
              </a:rPr>
              <a:t>TAX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306722" y="1455545"/>
            <a:ext cx="5476589" cy="16237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3378"/>
              </a:lnSpc>
            </a:pPr>
            <a:r>
              <a:rPr lang="en-US" sz="9556">
                <a:solidFill>
                  <a:srgbClr val="373737"/>
                </a:solidFill>
                <a:latin typeface="Paytone One"/>
                <a:ea typeface="Paytone One"/>
                <a:cs typeface="Paytone One"/>
                <a:sym typeface="Paytone One"/>
              </a:rPr>
              <a:t>TAX</a:t>
            </a:r>
          </a:p>
        </p:txBody>
      </p:sp>
      <p:grpSp>
        <p:nvGrpSpPr>
          <p:cNvPr id="21" name="Group 21"/>
          <p:cNvGrpSpPr/>
          <p:nvPr/>
        </p:nvGrpSpPr>
        <p:grpSpPr>
          <a:xfrm rot="-7583812">
            <a:off x="1504506" y="1133415"/>
            <a:ext cx="411875" cy="1390303"/>
            <a:chOff x="0" y="0"/>
            <a:chExt cx="108477" cy="366170"/>
          </a:xfrm>
        </p:grpSpPr>
        <p:sp>
          <p:nvSpPr>
            <p:cNvPr id="22" name="Freeform 22"/>
            <p:cNvSpPr/>
            <p:nvPr/>
          </p:nvSpPr>
          <p:spPr>
            <a:xfrm>
              <a:off x="0" y="0"/>
              <a:ext cx="108477" cy="366170"/>
            </a:xfrm>
            <a:custGeom>
              <a:avLst/>
              <a:gdLst/>
              <a:ahLst/>
              <a:cxnLst/>
              <a:rect l="l" t="t" r="r" b="b"/>
              <a:pathLst>
                <a:path w="108477" h="366170">
                  <a:moveTo>
                    <a:pt x="0" y="0"/>
                  </a:moveTo>
                  <a:lnTo>
                    <a:pt x="108477" y="0"/>
                  </a:lnTo>
                  <a:lnTo>
                    <a:pt x="108477" y="366170"/>
                  </a:lnTo>
                  <a:lnTo>
                    <a:pt x="0" y="366170"/>
                  </a:lnTo>
                  <a:close/>
                </a:path>
              </a:pathLst>
            </a:custGeom>
            <a:solidFill>
              <a:srgbClr val="373737">
                <a:alpha val="27843"/>
              </a:srgbClr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0" y="-76200"/>
              <a:ext cx="108477" cy="44237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24" name="Group 24"/>
          <p:cNvGrpSpPr/>
          <p:nvPr/>
        </p:nvGrpSpPr>
        <p:grpSpPr>
          <a:xfrm rot="-2622763">
            <a:off x="16424128" y="1199942"/>
            <a:ext cx="411875" cy="1390303"/>
            <a:chOff x="0" y="0"/>
            <a:chExt cx="108477" cy="366170"/>
          </a:xfrm>
        </p:grpSpPr>
        <p:sp>
          <p:nvSpPr>
            <p:cNvPr id="25" name="Freeform 25"/>
            <p:cNvSpPr/>
            <p:nvPr/>
          </p:nvSpPr>
          <p:spPr>
            <a:xfrm>
              <a:off x="0" y="0"/>
              <a:ext cx="108477" cy="366170"/>
            </a:xfrm>
            <a:custGeom>
              <a:avLst/>
              <a:gdLst/>
              <a:ahLst/>
              <a:cxnLst/>
              <a:rect l="l" t="t" r="r" b="b"/>
              <a:pathLst>
                <a:path w="108477" h="366170">
                  <a:moveTo>
                    <a:pt x="0" y="0"/>
                  </a:moveTo>
                  <a:lnTo>
                    <a:pt x="108477" y="0"/>
                  </a:lnTo>
                  <a:lnTo>
                    <a:pt x="108477" y="366170"/>
                  </a:lnTo>
                  <a:lnTo>
                    <a:pt x="0" y="366170"/>
                  </a:lnTo>
                  <a:close/>
                </a:path>
              </a:pathLst>
            </a:custGeom>
            <a:solidFill>
              <a:srgbClr val="373737">
                <a:alpha val="27843"/>
              </a:srgbClr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0" y="-76200"/>
              <a:ext cx="108477" cy="44237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27" name="Group 27"/>
          <p:cNvGrpSpPr/>
          <p:nvPr/>
        </p:nvGrpSpPr>
        <p:grpSpPr>
          <a:xfrm rot="-7583812">
            <a:off x="11353936" y="1199942"/>
            <a:ext cx="411875" cy="1390303"/>
            <a:chOff x="0" y="0"/>
            <a:chExt cx="108477" cy="366170"/>
          </a:xfrm>
        </p:grpSpPr>
        <p:sp>
          <p:nvSpPr>
            <p:cNvPr id="28" name="Freeform 28"/>
            <p:cNvSpPr/>
            <p:nvPr/>
          </p:nvSpPr>
          <p:spPr>
            <a:xfrm>
              <a:off x="0" y="0"/>
              <a:ext cx="108477" cy="366170"/>
            </a:xfrm>
            <a:custGeom>
              <a:avLst/>
              <a:gdLst/>
              <a:ahLst/>
              <a:cxnLst/>
              <a:rect l="l" t="t" r="r" b="b"/>
              <a:pathLst>
                <a:path w="108477" h="366170">
                  <a:moveTo>
                    <a:pt x="0" y="0"/>
                  </a:moveTo>
                  <a:lnTo>
                    <a:pt x="108477" y="0"/>
                  </a:lnTo>
                  <a:lnTo>
                    <a:pt x="108477" y="366170"/>
                  </a:lnTo>
                  <a:lnTo>
                    <a:pt x="0" y="366170"/>
                  </a:lnTo>
                  <a:close/>
                </a:path>
              </a:pathLst>
            </a:custGeom>
            <a:solidFill>
              <a:srgbClr val="373737">
                <a:alpha val="27843"/>
              </a:srgbClr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0" y="-76200"/>
              <a:ext cx="108477" cy="44237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30" name="Freeform 30"/>
          <p:cNvSpPr/>
          <p:nvPr/>
        </p:nvSpPr>
        <p:spPr>
          <a:xfrm>
            <a:off x="17065580" y="8173462"/>
            <a:ext cx="1074226" cy="1411135"/>
          </a:xfrm>
          <a:custGeom>
            <a:avLst/>
            <a:gdLst/>
            <a:ahLst/>
            <a:cxnLst/>
            <a:rect l="l" t="t" r="r" b="b"/>
            <a:pathLst>
              <a:path w="1074226" h="1411135">
                <a:moveTo>
                  <a:pt x="0" y="0"/>
                </a:moveTo>
                <a:lnTo>
                  <a:pt x="1074226" y="0"/>
                </a:lnTo>
                <a:lnTo>
                  <a:pt x="1074226" y="1411135"/>
                </a:lnTo>
                <a:lnTo>
                  <a:pt x="0" y="1411135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1" name="Freeform 31"/>
          <p:cNvSpPr/>
          <p:nvPr/>
        </p:nvSpPr>
        <p:spPr>
          <a:xfrm>
            <a:off x="6537015" y="8742393"/>
            <a:ext cx="2598803" cy="1544607"/>
          </a:xfrm>
          <a:custGeom>
            <a:avLst/>
            <a:gdLst/>
            <a:ahLst/>
            <a:cxnLst/>
            <a:rect l="l" t="t" r="r" b="b"/>
            <a:pathLst>
              <a:path w="2598803" h="1544607">
                <a:moveTo>
                  <a:pt x="0" y="0"/>
                </a:moveTo>
                <a:lnTo>
                  <a:pt x="2598803" y="0"/>
                </a:lnTo>
                <a:lnTo>
                  <a:pt x="2598803" y="1544607"/>
                </a:lnTo>
                <a:lnTo>
                  <a:pt x="0" y="1544607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2" name="TextBox 32"/>
          <p:cNvSpPr txBox="1"/>
          <p:nvPr/>
        </p:nvSpPr>
        <p:spPr>
          <a:xfrm>
            <a:off x="422855" y="3012336"/>
            <a:ext cx="7520391" cy="783183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123"/>
              </a:lnSpc>
            </a:pPr>
            <a:r>
              <a:rPr lang="en-US" sz="3659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One formality is registering with the tax authorities. </a:t>
            </a:r>
          </a:p>
          <a:p>
            <a:pPr algn="ctr">
              <a:lnSpc>
                <a:spcPts val="5123"/>
              </a:lnSpc>
            </a:pPr>
            <a:endParaRPr lang="en-US" sz="3659">
              <a:solidFill>
                <a:srgbClr val="373737"/>
              </a:solidFill>
              <a:latin typeface="เอฟซี เรนโบว์"/>
              <a:ea typeface="เอฟซี เรนโบว์"/>
              <a:cs typeface="เอฟซี เรนโบว์"/>
              <a:sym typeface="เอฟซี เรนโบว์"/>
            </a:endParaRPr>
          </a:p>
          <a:p>
            <a:pPr algn="ctr">
              <a:lnSpc>
                <a:spcPts val="5123"/>
              </a:lnSpc>
            </a:pPr>
            <a:r>
              <a:rPr lang="en-US" sz="3659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Self assessment - HMRC.</a:t>
            </a:r>
          </a:p>
          <a:p>
            <a:pPr algn="ctr">
              <a:lnSpc>
                <a:spcPts val="5123"/>
              </a:lnSpc>
            </a:pPr>
            <a:endParaRPr lang="en-US" sz="3659">
              <a:solidFill>
                <a:srgbClr val="373737"/>
              </a:solidFill>
              <a:latin typeface="เอฟซี เรนโบว์"/>
              <a:ea typeface="เอฟซี เรนโบว์"/>
              <a:cs typeface="เอฟซี เรนโบว์"/>
              <a:sym typeface="เอฟซี เรนโบว์"/>
            </a:endParaRPr>
          </a:p>
          <a:p>
            <a:pPr algn="ctr">
              <a:lnSpc>
                <a:spcPts val="5123"/>
              </a:lnSpc>
            </a:pPr>
            <a:r>
              <a:rPr lang="en-US" sz="3659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Once earn over 1000 pound- need to register. </a:t>
            </a:r>
          </a:p>
          <a:p>
            <a:pPr algn="ctr">
              <a:lnSpc>
                <a:spcPts val="5123"/>
              </a:lnSpc>
            </a:pPr>
            <a:endParaRPr lang="en-US" sz="3659">
              <a:solidFill>
                <a:srgbClr val="373737"/>
              </a:solidFill>
              <a:latin typeface="เอฟซี เรนโบว์"/>
              <a:ea typeface="เอฟซี เรนโบว์"/>
              <a:cs typeface="เอฟซี เรนโบว์"/>
              <a:sym typeface="เอฟซี เรนโบว์"/>
            </a:endParaRPr>
          </a:p>
          <a:p>
            <a:pPr algn="ctr">
              <a:lnSpc>
                <a:spcPts val="5123"/>
              </a:lnSpc>
            </a:pPr>
            <a:r>
              <a:rPr lang="en-US" sz="3659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Need to pay Income tax and NI</a:t>
            </a:r>
          </a:p>
          <a:p>
            <a:pPr algn="ctr">
              <a:lnSpc>
                <a:spcPts val="5123"/>
              </a:lnSpc>
            </a:pPr>
            <a:endParaRPr lang="en-US" sz="3659">
              <a:solidFill>
                <a:srgbClr val="373737"/>
              </a:solidFill>
              <a:latin typeface="เอฟซี เรนโบว์"/>
              <a:ea typeface="เอฟซี เรนโบว์"/>
              <a:cs typeface="เอฟซี เรนโบว์"/>
              <a:sym typeface="เอฟซี เรนโบว์"/>
            </a:endParaRPr>
          </a:p>
          <a:p>
            <a:pPr algn="ctr">
              <a:lnSpc>
                <a:spcPts val="5123"/>
              </a:lnSpc>
            </a:pPr>
            <a:endParaRPr lang="en-US" sz="3659">
              <a:solidFill>
                <a:srgbClr val="373737"/>
              </a:solidFill>
              <a:latin typeface="เอฟซี เรนโบว์"/>
              <a:ea typeface="เอฟซี เรนโบว์"/>
              <a:cs typeface="เอฟซี เรนโบว์"/>
              <a:sym typeface="เอฟซี เรนโบว์"/>
            </a:endParaRPr>
          </a:p>
          <a:p>
            <a:pPr algn="ctr">
              <a:lnSpc>
                <a:spcPts val="5123"/>
              </a:lnSpc>
              <a:spcBef>
                <a:spcPct val="0"/>
              </a:spcBef>
            </a:pPr>
            <a:endParaRPr lang="en-US" sz="3659">
              <a:solidFill>
                <a:srgbClr val="373737"/>
              </a:solidFill>
              <a:latin typeface="เอฟซี เรนโบว์"/>
              <a:ea typeface="เอฟซี เรนโบว์"/>
              <a:cs typeface="เอฟซี เรนโบว์"/>
              <a:sym typeface="เอฟซี เรนโบว์"/>
            </a:endParaRPr>
          </a:p>
        </p:txBody>
      </p:sp>
      <p:sp>
        <p:nvSpPr>
          <p:cNvPr id="33" name="TextBox 33"/>
          <p:cNvSpPr txBox="1"/>
          <p:nvPr/>
        </p:nvSpPr>
        <p:spPr>
          <a:xfrm>
            <a:off x="9802033" y="3267348"/>
            <a:ext cx="8485967" cy="588873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123"/>
              </a:lnSpc>
            </a:pPr>
            <a:r>
              <a:rPr lang="en-US" sz="3659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New Business needs to register within 3 months of creation. </a:t>
            </a:r>
          </a:p>
          <a:p>
            <a:pPr algn="ctr">
              <a:lnSpc>
                <a:spcPts val="5123"/>
              </a:lnSpc>
            </a:pPr>
            <a:endParaRPr lang="en-US" sz="3659">
              <a:solidFill>
                <a:srgbClr val="373737"/>
              </a:solidFill>
              <a:latin typeface="เอฟซี เรนโบว์"/>
              <a:ea typeface="เอฟซี เรนโบว์"/>
              <a:cs typeface="เอฟซี เรนโบว์"/>
              <a:sym typeface="เอฟซี เรนโบว์"/>
            </a:endParaRPr>
          </a:p>
          <a:p>
            <a:pPr algn="ctr">
              <a:lnSpc>
                <a:spcPts val="5123"/>
              </a:lnSpc>
            </a:pPr>
            <a:r>
              <a:rPr lang="en-US" sz="3659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Sole Traders are classed as</a:t>
            </a:r>
          </a:p>
          <a:p>
            <a:pPr algn="ctr">
              <a:lnSpc>
                <a:spcPts val="5123"/>
              </a:lnSpc>
            </a:pPr>
            <a:r>
              <a:rPr lang="en-US" sz="3659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self employed.</a:t>
            </a:r>
          </a:p>
          <a:p>
            <a:pPr algn="ctr">
              <a:lnSpc>
                <a:spcPts val="5123"/>
              </a:lnSpc>
            </a:pPr>
            <a:endParaRPr lang="en-US" sz="3659">
              <a:solidFill>
                <a:srgbClr val="373737"/>
              </a:solidFill>
              <a:latin typeface="เอฟซี เรนโบว์"/>
              <a:ea typeface="เอฟซี เรนโบว์"/>
              <a:cs typeface="เอฟซี เรนโบว์"/>
              <a:sym typeface="เอฟซี เรนโบว์"/>
            </a:endParaRPr>
          </a:p>
          <a:p>
            <a:pPr algn="ctr">
              <a:lnSpc>
                <a:spcPts val="5123"/>
              </a:lnSpc>
            </a:pPr>
            <a:r>
              <a:rPr lang="en-US" sz="3659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Cannot use PAYE system if self </a:t>
            </a:r>
          </a:p>
          <a:p>
            <a:pPr algn="ctr">
              <a:lnSpc>
                <a:spcPts val="5123"/>
              </a:lnSpc>
            </a:pPr>
            <a:r>
              <a:rPr lang="en-US" sz="3659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employed - because not</a:t>
            </a:r>
          </a:p>
          <a:p>
            <a:pPr algn="ctr">
              <a:lnSpc>
                <a:spcPts val="5123"/>
              </a:lnSpc>
              <a:spcBef>
                <a:spcPct val="0"/>
              </a:spcBef>
            </a:pPr>
            <a:r>
              <a:rPr lang="en-US" sz="3659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an employee.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D7AA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568126" y="581078"/>
            <a:ext cx="19407887" cy="9233566"/>
            <a:chOff x="0" y="0"/>
            <a:chExt cx="5111542" cy="2431886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5111542" cy="2431886"/>
            </a:xfrm>
            <a:custGeom>
              <a:avLst/>
              <a:gdLst/>
              <a:ahLst/>
              <a:cxnLst/>
              <a:rect l="l" t="t" r="r" b="b"/>
              <a:pathLst>
                <a:path w="5111542" h="2431886">
                  <a:moveTo>
                    <a:pt x="0" y="0"/>
                  </a:moveTo>
                  <a:lnTo>
                    <a:pt x="5111542" y="0"/>
                  </a:lnTo>
                  <a:lnTo>
                    <a:pt x="5111542" y="2431886"/>
                  </a:lnTo>
                  <a:lnTo>
                    <a:pt x="0" y="2431886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76200"/>
              <a:ext cx="5111542" cy="250808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0284821" y="2672892"/>
            <a:ext cx="7520391" cy="6585408"/>
            <a:chOff x="0" y="0"/>
            <a:chExt cx="1980679" cy="1734428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1980679" cy="1734428"/>
            </a:xfrm>
            <a:custGeom>
              <a:avLst/>
              <a:gdLst/>
              <a:ahLst/>
              <a:cxnLst/>
              <a:rect l="l" t="t" r="r" b="b"/>
              <a:pathLst>
                <a:path w="1980679" h="1734428">
                  <a:moveTo>
                    <a:pt x="66915" y="0"/>
                  </a:moveTo>
                  <a:lnTo>
                    <a:pt x="1913764" y="0"/>
                  </a:lnTo>
                  <a:cubicBezTo>
                    <a:pt x="1931511" y="0"/>
                    <a:pt x="1948531" y="7050"/>
                    <a:pt x="1961080" y="19599"/>
                  </a:cubicBezTo>
                  <a:cubicBezTo>
                    <a:pt x="1973629" y="32148"/>
                    <a:pt x="1980679" y="49168"/>
                    <a:pt x="1980679" y="66915"/>
                  </a:cubicBezTo>
                  <a:lnTo>
                    <a:pt x="1980679" y="1667514"/>
                  </a:lnTo>
                  <a:cubicBezTo>
                    <a:pt x="1980679" y="1704470"/>
                    <a:pt x="1950720" y="1734428"/>
                    <a:pt x="1913764" y="1734428"/>
                  </a:cubicBezTo>
                  <a:lnTo>
                    <a:pt x="66915" y="1734428"/>
                  </a:lnTo>
                  <a:cubicBezTo>
                    <a:pt x="29959" y="1734428"/>
                    <a:pt x="0" y="1704470"/>
                    <a:pt x="0" y="1667514"/>
                  </a:cubicBezTo>
                  <a:lnTo>
                    <a:pt x="0" y="66915"/>
                  </a:lnTo>
                  <a:cubicBezTo>
                    <a:pt x="0" y="29959"/>
                    <a:pt x="29959" y="0"/>
                    <a:pt x="66915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28575" cap="rnd">
              <a:solidFill>
                <a:srgbClr val="000000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76200"/>
              <a:ext cx="1980679" cy="181062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422855" y="2564655"/>
            <a:ext cx="7520391" cy="6585408"/>
            <a:chOff x="0" y="0"/>
            <a:chExt cx="1980679" cy="1734428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1980679" cy="1734428"/>
            </a:xfrm>
            <a:custGeom>
              <a:avLst/>
              <a:gdLst/>
              <a:ahLst/>
              <a:cxnLst/>
              <a:rect l="l" t="t" r="r" b="b"/>
              <a:pathLst>
                <a:path w="1980679" h="1734428">
                  <a:moveTo>
                    <a:pt x="66915" y="0"/>
                  </a:moveTo>
                  <a:lnTo>
                    <a:pt x="1913764" y="0"/>
                  </a:lnTo>
                  <a:cubicBezTo>
                    <a:pt x="1931511" y="0"/>
                    <a:pt x="1948531" y="7050"/>
                    <a:pt x="1961080" y="19599"/>
                  </a:cubicBezTo>
                  <a:cubicBezTo>
                    <a:pt x="1973629" y="32148"/>
                    <a:pt x="1980679" y="49168"/>
                    <a:pt x="1980679" y="66915"/>
                  </a:cubicBezTo>
                  <a:lnTo>
                    <a:pt x="1980679" y="1667514"/>
                  </a:lnTo>
                  <a:cubicBezTo>
                    <a:pt x="1980679" y="1704470"/>
                    <a:pt x="1950720" y="1734428"/>
                    <a:pt x="1913764" y="1734428"/>
                  </a:cubicBezTo>
                  <a:lnTo>
                    <a:pt x="66915" y="1734428"/>
                  </a:lnTo>
                  <a:cubicBezTo>
                    <a:pt x="29959" y="1734428"/>
                    <a:pt x="0" y="1704470"/>
                    <a:pt x="0" y="1667514"/>
                  </a:cubicBezTo>
                  <a:lnTo>
                    <a:pt x="0" y="66915"/>
                  </a:lnTo>
                  <a:cubicBezTo>
                    <a:pt x="0" y="29959"/>
                    <a:pt x="29959" y="0"/>
                    <a:pt x="66915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28575" cap="rnd">
              <a:solidFill>
                <a:srgbClr val="000000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-76200"/>
              <a:ext cx="1980679" cy="181062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8695745" y="811125"/>
            <a:ext cx="1320565" cy="8773472"/>
            <a:chOff x="0" y="0"/>
            <a:chExt cx="1760754" cy="11697962"/>
          </a:xfrm>
        </p:grpSpPr>
        <p:sp>
          <p:nvSpPr>
            <p:cNvPr id="12" name="Freeform 12"/>
            <p:cNvSpPr/>
            <p:nvPr/>
          </p:nvSpPr>
          <p:spPr>
            <a:xfrm>
              <a:off x="293191" y="0"/>
              <a:ext cx="1467563" cy="11697962"/>
            </a:xfrm>
            <a:custGeom>
              <a:avLst/>
              <a:gdLst/>
              <a:ahLst/>
              <a:cxnLst/>
              <a:rect l="l" t="t" r="r" b="b"/>
              <a:pathLst>
                <a:path w="1467563" h="11697962">
                  <a:moveTo>
                    <a:pt x="0" y="0"/>
                  </a:moveTo>
                  <a:lnTo>
                    <a:pt x="1467563" y="0"/>
                  </a:lnTo>
                  <a:lnTo>
                    <a:pt x="1467563" y="11697962"/>
                  </a:lnTo>
                  <a:lnTo>
                    <a:pt x="0" y="1169796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13"/>
            <p:cNvSpPr/>
            <p:nvPr/>
          </p:nvSpPr>
          <p:spPr>
            <a:xfrm flipH="1">
              <a:off x="0" y="0"/>
              <a:ext cx="1467563" cy="11697962"/>
            </a:xfrm>
            <a:custGeom>
              <a:avLst/>
              <a:gdLst/>
              <a:ahLst/>
              <a:cxnLst/>
              <a:rect l="l" t="t" r="r" b="b"/>
              <a:pathLst>
                <a:path w="1467563" h="11697962">
                  <a:moveTo>
                    <a:pt x="1467563" y="0"/>
                  </a:moveTo>
                  <a:lnTo>
                    <a:pt x="0" y="0"/>
                  </a:lnTo>
                  <a:lnTo>
                    <a:pt x="0" y="11697962"/>
                  </a:lnTo>
                  <a:lnTo>
                    <a:pt x="1467563" y="11697962"/>
                  </a:lnTo>
                  <a:lnTo>
                    <a:pt x="1467563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4" name="Freeform 14"/>
          <p:cNvSpPr/>
          <p:nvPr/>
        </p:nvSpPr>
        <p:spPr>
          <a:xfrm>
            <a:off x="1162487" y="1542243"/>
            <a:ext cx="6041127" cy="1537741"/>
          </a:xfrm>
          <a:custGeom>
            <a:avLst/>
            <a:gdLst/>
            <a:ahLst/>
            <a:cxnLst/>
            <a:rect l="l" t="t" r="r" b="b"/>
            <a:pathLst>
              <a:path w="6041127" h="1537741">
                <a:moveTo>
                  <a:pt x="0" y="0"/>
                </a:moveTo>
                <a:lnTo>
                  <a:pt x="6041127" y="0"/>
                </a:lnTo>
                <a:lnTo>
                  <a:pt x="6041127" y="1537741"/>
                </a:lnTo>
                <a:lnTo>
                  <a:pt x="0" y="1537741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5" name="Freeform 15"/>
          <p:cNvSpPr/>
          <p:nvPr/>
        </p:nvSpPr>
        <p:spPr>
          <a:xfrm>
            <a:off x="11024453" y="1626995"/>
            <a:ext cx="6041127" cy="1537741"/>
          </a:xfrm>
          <a:custGeom>
            <a:avLst/>
            <a:gdLst/>
            <a:ahLst/>
            <a:cxnLst/>
            <a:rect l="l" t="t" r="r" b="b"/>
            <a:pathLst>
              <a:path w="6041127" h="1537741">
                <a:moveTo>
                  <a:pt x="0" y="0"/>
                </a:moveTo>
                <a:lnTo>
                  <a:pt x="6041127" y="0"/>
                </a:lnTo>
                <a:lnTo>
                  <a:pt x="6041127" y="1537741"/>
                </a:lnTo>
                <a:lnTo>
                  <a:pt x="0" y="1537741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16" name="Group 16"/>
          <p:cNvGrpSpPr/>
          <p:nvPr/>
        </p:nvGrpSpPr>
        <p:grpSpPr>
          <a:xfrm rot="-2622763">
            <a:off x="6574698" y="1133415"/>
            <a:ext cx="411875" cy="1390303"/>
            <a:chOff x="0" y="0"/>
            <a:chExt cx="108477" cy="366170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108477" cy="366170"/>
            </a:xfrm>
            <a:custGeom>
              <a:avLst/>
              <a:gdLst/>
              <a:ahLst/>
              <a:cxnLst/>
              <a:rect l="l" t="t" r="r" b="b"/>
              <a:pathLst>
                <a:path w="108477" h="366170">
                  <a:moveTo>
                    <a:pt x="0" y="0"/>
                  </a:moveTo>
                  <a:lnTo>
                    <a:pt x="108477" y="0"/>
                  </a:lnTo>
                  <a:lnTo>
                    <a:pt x="108477" y="366170"/>
                  </a:lnTo>
                  <a:lnTo>
                    <a:pt x="0" y="366170"/>
                  </a:lnTo>
                  <a:close/>
                </a:path>
              </a:pathLst>
            </a:custGeom>
            <a:solidFill>
              <a:srgbClr val="373737">
                <a:alpha val="27843"/>
              </a:srgbClr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0" y="-76200"/>
              <a:ext cx="108477" cy="44237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9" name="TextBox 19"/>
          <p:cNvSpPr txBox="1"/>
          <p:nvPr/>
        </p:nvSpPr>
        <p:spPr>
          <a:xfrm>
            <a:off x="1444756" y="1370793"/>
            <a:ext cx="5476589" cy="16237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3378"/>
              </a:lnSpc>
            </a:pPr>
            <a:r>
              <a:rPr lang="en-US" sz="9556">
                <a:solidFill>
                  <a:srgbClr val="373737"/>
                </a:solidFill>
                <a:latin typeface="Paytone One"/>
                <a:ea typeface="Paytone One"/>
                <a:cs typeface="Paytone One"/>
                <a:sym typeface="Paytone One"/>
              </a:rPr>
              <a:t>TAX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306722" y="1455545"/>
            <a:ext cx="5476589" cy="16237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3378"/>
              </a:lnSpc>
            </a:pPr>
            <a:r>
              <a:rPr lang="en-US" sz="9556">
                <a:solidFill>
                  <a:srgbClr val="373737"/>
                </a:solidFill>
                <a:latin typeface="Paytone One"/>
                <a:ea typeface="Paytone One"/>
                <a:cs typeface="Paytone One"/>
                <a:sym typeface="Paytone One"/>
              </a:rPr>
              <a:t>TAX</a:t>
            </a:r>
          </a:p>
        </p:txBody>
      </p:sp>
      <p:grpSp>
        <p:nvGrpSpPr>
          <p:cNvPr id="21" name="Group 21"/>
          <p:cNvGrpSpPr/>
          <p:nvPr/>
        </p:nvGrpSpPr>
        <p:grpSpPr>
          <a:xfrm rot="-7583812">
            <a:off x="1504506" y="1133415"/>
            <a:ext cx="411875" cy="1390303"/>
            <a:chOff x="0" y="0"/>
            <a:chExt cx="108477" cy="366170"/>
          </a:xfrm>
        </p:grpSpPr>
        <p:sp>
          <p:nvSpPr>
            <p:cNvPr id="22" name="Freeform 22"/>
            <p:cNvSpPr/>
            <p:nvPr/>
          </p:nvSpPr>
          <p:spPr>
            <a:xfrm>
              <a:off x="0" y="0"/>
              <a:ext cx="108477" cy="366170"/>
            </a:xfrm>
            <a:custGeom>
              <a:avLst/>
              <a:gdLst/>
              <a:ahLst/>
              <a:cxnLst/>
              <a:rect l="l" t="t" r="r" b="b"/>
              <a:pathLst>
                <a:path w="108477" h="366170">
                  <a:moveTo>
                    <a:pt x="0" y="0"/>
                  </a:moveTo>
                  <a:lnTo>
                    <a:pt x="108477" y="0"/>
                  </a:lnTo>
                  <a:lnTo>
                    <a:pt x="108477" y="366170"/>
                  </a:lnTo>
                  <a:lnTo>
                    <a:pt x="0" y="366170"/>
                  </a:lnTo>
                  <a:close/>
                </a:path>
              </a:pathLst>
            </a:custGeom>
            <a:solidFill>
              <a:srgbClr val="373737">
                <a:alpha val="27843"/>
              </a:srgbClr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0" y="-76200"/>
              <a:ext cx="108477" cy="44237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24" name="Group 24"/>
          <p:cNvGrpSpPr/>
          <p:nvPr/>
        </p:nvGrpSpPr>
        <p:grpSpPr>
          <a:xfrm rot="-2622763">
            <a:off x="16424128" y="1199942"/>
            <a:ext cx="411875" cy="1390303"/>
            <a:chOff x="0" y="0"/>
            <a:chExt cx="108477" cy="366170"/>
          </a:xfrm>
        </p:grpSpPr>
        <p:sp>
          <p:nvSpPr>
            <p:cNvPr id="25" name="Freeform 25"/>
            <p:cNvSpPr/>
            <p:nvPr/>
          </p:nvSpPr>
          <p:spPr>
            <a:xfrm>
              <a:off x="0" y="0"/>
              <a:ext cx="108477" cy="366170"/>
            </a:xfrm>
            <a:custGeom>
              <a:avLst/>
              <a:gdLst/>
              <a:ahLst/>
              <a:cxnLst/>
              <a:rect l="l" t="t" r="r" b="b"/>
              <a:pathLst>
                <a:path w="108477" h="366170">
                  <a:moveTo>
                    <a:pt x="0" y="0"/>
                  </a:moveTo>
                  <a:lnTo>
                    <a:pt x="108477" y="0"/>
                  </a:lnTo>
                  <a:lnTo>
                    <a:pt x="108477" y="366170"/>
                  </a:lnTo>
                  <a:lnTo>
                    <a:pt x="0" y="366170"/>
                  </a:lnTo>
                  <a:close/>
                </a:path>
              </a:pathLst>
            </a:custGeom>
            <a:solidFill>
              <a:srgbClr val="373737">
                <a:alpha val="27843"/>
              </a:srgbClr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0" y="-76200"/>
              <a:ext cx="108477" cy="44237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27" name="Group 27"/>
          <p:cNvGrpSpPr/>
          <p:nvPr/>
        </p:nvGrpSpPr>
        <p:grpSpPr>
          <a:xfrm rot="-7583812">
            <a:off x="11353936" y="1199942"/>
            <a:ext cx="411875" cy="1390303"/>
            <a:chOff x="0" y="0"/>
            <a:chExt cx="108477" cy="366170"/>
          </a:xfrm>
        </p:grpSpPr>
        <p:sp>
          <p:nvSpPr>
            <p:cNvPr id="28" name="Freeform 28"/>
            <p:cNvSpPr/>
            <p:nvPr/>
          </p:nvSpPr>
          <p:spPr>
            <a:xfrm>
              <a:off x="0" y="0"/>
              <a:ext cx="108477" cy="366170"/>
            </a:xfrm>
            <a:custGeom>
              <a:avLst/>
              <a:gdLst/>
              <a:ahLst/>
              <a:cxnLst/>
              <a:rect l="l" t="t" r="r" b="b"/>
              <a:pathLst>
                <a:path w="108477" h="366170">
                  <a:moveTo>
                    <a:pt x="0" y="0"/>
                  </a:moveTo>
                  <a:lnTo>
                    <a:pt x="108477" y="0"/>
                  </a:lnTo>
                  <a:lnTo>
                    <a:pt x="108477" y="366170"/>
                  </a:lnTo>
                  <a:lnTo>
                    <a:pt x="0" y="366170"/>
                  </a:lnTo>
                  <a:close/>
                </a:path>
              </a:pathLst>
            </a:custGeom>
            <a:solidFill>
              <a:srgbClr val="373737">
                <a:alpha val="27843"/>
              </a:srgbClr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0" y="-76200"/>
              <a:ext cx="108477" cy="44237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30" name="Freeform 30"/>
          <p:cNvSpPr/>
          <p:nvPr/>
        </p:nvSpPr>
        <p:spPr>
          <a:xfrm>
            <a:off x="17065580" y="8173462"/>
            <a:ext cx="1074226" cy="1411135"/>
          </a:xfrm>
          <a:custGeom>
            <a:avLst/>
            <a:gdLst/>
            <a:ahLst/>
            <a:cxnLst/>
            <a:rect l="l" t="t" r="r" b="b"/>
            <a:pathLst>
              <a:path w="1074226" h="1411135">
                <a:moveTo>
                  <a:pt x="0" y="0"/>
                </a:moveTo>
                <a:lnTo>
                  <a:pt x="1074226" y="0"/>
                </a:lnTo>
                <a:lnTo>
                  <a:pt x="1074226" y="1411135"/>
                </a:lnTo>
                <a:lnTo>
                  <a:pt x="0" y="1411135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1" name="Freeform 31"/>
          <p:cNvSpPr/>
          <p:nvPr/>
        </p:nvSpPr>
        <p:spPr>
          <a:xfrm>
            <a:off x="6096942" y="8377760"/>
            <a:ext cx="2598803" cy="1544607"/>
          </a:xfrm>
          <a:custGeom>
            <a:avLst/>
            <a:gdLst/>
            <a:ahLst/>
            <a:cxnLst/>
            <a:rect l="l" t="t" r="r" b="b"/>
            <a:pathLst>
              <a:path w="2598803" h="1544607">
                <a:moveTo>
                  <a:pt x="0" y="0"/>
                </a:moveTo>
                <a:lnTo>
                  <a:pt x="2598803" y="0"/>
                </a:lnTo>
                <a:lnTo>
                  <a:pt x="2598803" y="1544607"/>
                </a:lnTo>
                <a:lnTo>
                  <a:pt x="0" y="1544607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2" name="TextBox 32"/>
          <p:cNvSpPr txBox="1"/>
          <p:nvPr/>
        </p:nvSpPr>
        <p:spPr>
          <a:xfrm>
            <a:off x="422855" y="3012336"/>
            <a:ext cx="7396343" cy="588873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123"/>
              </a:lnSpc>
              <a:spcBef>
                <a:spcPct val="0"/>
              </a:spcBef>
            </a:pPr>
            <a:r>
              <a:rPr lang="en-US" sz="3659" dirty="0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In stead a sole trader needs to submit a tax return every year. </a:t>
            </a:r>
          </a:p>
          <a:p>
            <a:pPr algn="ctr">
              <a:lnSpc>
                <a:spcPts val="5123"/>
              </a:lnSpc>
              <a:spcBef>
                <a:spcPct val="0"/>
              </a:spcBef>
            </a:pPr>
            <a:endParaRPr lang="en-US" sz="3659" dirty="0">
              <a:solidFill>
                <a:srgbClr val="373737"/>
              </a:solidFill>
              <a:latin typeface="เอฟซี เรนโบว์"/>
              <a:ea typeface="เอฟซี เรนโบว์"/>
              <a:cs typeface="เอฟซี เรนโบว์"/>
              <a:sym typeface="เอฟซี เรนโบว์"/>
            </a:endParaRPr>
          </a:p>
          <a:p>
            <a:pPr algn="ctr">
              <a:lnSpc>
                <a:spcPts val="5123"/>
              </a:lnSpc>
              <a:spcBef>
                <a:spcPct val="0"/>
              </a:spcBef>
            </a:pPr>
            <a:r>
              <a:rPr lang="en-US" sz="3659" dirty="0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Pay tax twice a year. </a:t>
            </a:r>
          </a:p>
          <a:p>
            <a:pPr algn="ctr">
              <a:lnSpc>
                <a:spcPts val="5123"/>
              </a:lnSpc>
              <a:spcBef>
                <a:spcPct val="0"/>
              </a:spcBef>
            </a:pPr>
            <a:endParaRPr lang="en-US" sz="3659" dirty="0">
              <a:solidFill>
                <a:srgbClr val="373737"/>
              </a:solidFill>
              <a:latin typeface="เอฟซี เรนโบว์"/>
              <a:ea typeface="เอฟซี เรนโบว์"/>
              <a:cs typeface="เอฟซี เรนโบว์"/>
              <a:sym typeface="เอฟซี เรนโบว์"/>
            </a:endParaRPr>
          </a:p>
          <a:p>
            <a:pPr algn="ctr">
              <a:lnSpc>
                <a:spcPts val="5123"/>
              </a:lnSpc>
              <a:spcBef>
                <a:spcPct val="0"/>
              </a:spcBef>
            </a:pPr>
            <a:r>
              <a:rPr lang="en-US" sz="3659" dirty="0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1 during the year based of the tax liability from last year</a:t>
            </a:r>
          </a:p>
          <a:p>
            <a:pPr algn="ctr">
              <a:lnSpc>
                <a:spcPts val="5123"/>
              </a:lnSpc>
              <a:spcBef>
                <a:spcPct val="0"/>
              </a:spcBef>
            </a:pPr>
            <a:endParaRPr lang="en-US" sz="3659" dirty="0">
              <a:solidFill>
                <a:srgbClr val="373737"/>
              </a:solidFill>
              <a:latin typeface="เอฟซี เรนโบว์"/>
              <a:ea typeface="เอฟซี เรนโบว์"/>
              <a:cs typeface="เอฟซี เรนโบว์"/>
              <a:sym typeface="เอฟซี เรนโบว์"/>
            </a:endParaRPr>
          </a:p>
        </p:txBody>
      </p:sp>
      <p:sp>
        <p:nvSpPr>
          <p:cNvPr id="33" name="TextBox 33"/>
          <p:cNvSpPr txBox="1"/>
          <p:nvPr/>
        </p:nvSpPr>
        <p:spPr>
          <a:xfrm>
            <a:off x="10347945" y="3160641"/>
            <a:ext cx="7457267" cy="524103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123"/>
              </a:lnSpc>
            </a:pPr>
            <a:r>
              <a:rPr lang="en-US" sz="3659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The other being after the tax return has been submitted - called a balancing statement - covers additional tax. </a:t>
            </a:r>
          </a:p>
          <a:p>
            <a:pPr algn="ctr">
              <a:lnSpc>
                <a:spcPts val="5123"/>
              </a:lnSpc>
            </a:pPr>
            <a:endParaRPr lang="en-US" sz="3659">
              <a:solidFill>
                <a:srgbClr val="373737"/>
              </a:solidFill>
              <a:latin typeface="เอฟซี เรนโบว์"/>
              <a:ea typeface="เอฟซี เรนโบว์"/>
              <a:cs typeface="เอฟซี เรนโบว์"/>
              <a:sym typeface="เอฟซี เรนโบว์"/>
            </a:endParaRPr>
          </a:p>
          <a:p>
            <a:pPr algn="ctr">
              <a:lnSpc>
                <a:spcPts val="5123"/>
              </a:lnSpc>
              <a:spcBef>
                <a:spcPct val="0"/>
              </a:spcBef>
            </a:pPr>
            <a:r>
              <a:rPr lang="en-US" sz="3659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Making digital tax - report spending and income during the year 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D7AA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568126" y="581078"/>
            <a:ext cx="19407887" cy="9233566"/>
            <a:chOff x="0" y="0"/>
            <a:chExt cx="5111542" cy="2431886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5111542" cy="2431886"/>
            </a:xfrm>
            <a:custGeom>
              <a:avLst/>
              <a:gdLst/>
              <a:ahLst/>
              <a:cxnLst/>
              <a:rect l="l" t="t" r="r" b="b"/>
              <a:pathLst>
                <a:path w="5111542" h="2431886">
                  <a:moveTo>
                    <a:pt x="0" y="0"/>
                  </a:moveTo>
                  <a:lnTo>
                    <a:pt x="5111542" y="0"/>
                  </a:lnTo>
                  <a:lnTo>
                    <a:pt x="5111542" y="2431886"/>
                  </a:lnTo>
                  <a:lnTo>
                    <a:pt x="0" y="2431886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76200"/>
              <a:ext cx="5111542" cy="250808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0284821" y="2672892"/>
            <a:ext cx="7520391" cy="6585408"/>
            <a:chOff x="0" y="0"/>
            <a:chExt cx="1980679" cy="1734428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1980679" cy="1734428"/>
            </a:xfrm>
            <a:custGeom>
              <a:avLst/>
              <a:gdLst/>
              <a:ahLst/>
              <a:cxnLst/>
              <a:rect l="l" t="t" r="r" b="b"/>
              <a:pathLst>
                <a:path w="1980679" h="1734428">
                  <a:moveTo>
                    <a:pt x="66915" y="0"/>
                  </a:moveTo>
                  <a:lnTo>
                    <a:pt x="1913764" y="0"/>
                  </a:lnTo>
                  <a:cubicBezTo>
                    <a:pt x="1931511" y="0"/>
                    <a:pt x="1948531" y="7050"/>
                    <a:pt x="1961080" y="19599"/>
                  </a:cubicBezTo>
                  <a:cubicBezTo>
                    <a:pt x="1973629" y="32148"/>
                    <a:pt x="1980679" y="49168"/>
                    <a:pt x="1980679" y="66915"/>
                  </a:cubicBezTo>
                  <a:lnTo>
                    <a:pt x="1980679" y="1667514"/>
                  </a:lnTo>
                  <a:cubicBezTo>
                    <a:pt x="1980679" y="1704470"/>
                    <a:pt x="1950720" y="1734428"/>
                    <a:pt x="1913764" y="1734428"/>
                  </a:cubicBezTo>
                  <a:lnTo>
                    <a:pt x="66915" y="1734428"/>
                  </a:lnTo>
                  <a:cubicBezTo>
                    <a:pt x="29959" y="1734428"/>
                    <a:pt x="0" y="1704470"/>
                    <a:pt x="0" y="1667514"/>
                  </a:cubicBezTo>
                  <a:lnTo>
                    <a:pt x="0" y="66915"/>
                  </a:lnTo>
                  <a:cubicBezTo>
                    <a:pt x="0" y="29959"/>
                    <a:pt x="29959" y="0"/>
                    <a:pt x="66915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28575" cap="rnd">
              <a:solidFill>
                <a:srgbClr val="000000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76200"/>
              <a:ext cx="1980679" cy="181062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422855" y="2564655"/>
            <a:ext cx="7520391" cy="6585408"/>
            <a:chOff x="0" y="0"/>
            <a:chExt cx="1980679" cy="1734428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1980679" cy="1734428"/>
            </a:xfrm>
            <a:custGeom>
              <a:avLst/>
              <a:gdLst/>
              <a:ahLst/>
              <a:cxnLst/>
              <a:rect l="l" t="t" r="r" b="b"/>
              <a:pathLst>
                <a:path w="1980679" h="1734428">
                  <a:moveTo>
                    <a:pt x="66915" y="0"/>
                  </a:moveTo>
                  <a:lnTo>
                    <a:pt x="1913764" y="0"/>
                  </a:lnTo>
                  <a:cubicBezTo>
                    <a:pt x="1931511" y="0"/>
                    <a:pt x="1948531" y="7050"/>
                    <a:pt x="1961080" y="19599"/>
                  </a:cubicBezTo>
                  <a:cubicBezTo>
                    <a:pt x="1973629" y="32148"/>
                    <a:pt x="1980679" y="49168"/>
                    <a:pt x="1980679" y="66915"/>
                  </a:cubicBezTo>
                  <a:lnTo>
                    <a:pt x="1980679" y="1667514"/>
                  </a:lnTo>
                  <a:cubicBezTo>
                    <a:pt x="1980679" y="1704470"/>
                    <a:pt x="1950720" y="1734428"/>
                    <a:pt x="1913764" y="1734428"/>
                  </a:cubicBezTo>
                  <a:lnTo>
                    <a:pt x="66915" y="1734428"/>
                  </a:lnTo>
                  <a:cubicBezTo>
                    <a:pt x="29959" y="1734428"/>
                    <a:pt x="0" y="1704470"/>
                    <a:pt x="0" y="1667514"/>
                  </a:cubicBezTo>
                  <a:lnTo>
                    <a:pt x="0" y="66915"/>
                  </a:lnTo>
                  <a:cubicBezTo>
                    <a:pt x="0" y="29959"/>
                    <a:pt x="29959" y="0"/>
                    <a:pt x="66915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28575" cap="rnd">
              <a:solidFill>
                <a:srgbClr val="000000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-76200"/>
              <a:ext cx="1980679" cy="181062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8695745" y="811125"/>
            <a:ext cx="1320565" cy="8773472"/>
            <a:chOff x="0" y="0"/>
            <a:chExt cx="1760754" cy="11697962"/>
          </a:xfrm>
        </p:grpSpPr>
        <p:sp>
          <p:nvSpPr>
            <p:cNvPr id="12" name="Freeform 12"/>
            <p:cNvSpPr/>
            <p:nvPr/>
          </p:nvSpPr>
          <p:spPr>
            <a:xfrm>
              <a:off x="293191" y="0"/>
              <a:ext cx="1467563" cy="11697962"/>
            </a:xfrm>
            <a:custGeom>
              <a:avLst/>
              <a:gdLst/>
              <a:ahLst/>
              <a:cxnLst/>
              <a:rect l="l" t="t" r="r" b="b"/>
              <a:pathLst>
                <a:path w="1467563" h="11697962">
                  <a:moveTo>
                    <a:pt x="0" y="0"/>
                  </a:moveTo>
                  <a:lnTo>
                    <a:pt x="1467563" y="0"/>
                  </a:lnTo>
                  <a:lnTo>
                    <a:pt x="1467563" y="11697962"/>
                  </a:lnTo>
                  <a:lnTo>
                    <a:pt x="0" y="1169796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13"/>
            <p:cNvSpPr/>
            <p:nvPr/>
          </p:nvSpPr>
          <p:spPr>
            <a:xfrm flipH="1">
              <a:off x="0" y="0"/>
              <a:ext cx="1467563" cy="11697962"/>
            </a:xfrm>
            <a:custGeom>
              <a:avLst/>
              <a:gdLst/>
              <a:ahLst/>
              <a:cxnLst/>
              <a:rect l="l" t="t" r="r" b="b"/>
              <a:pathLst>
                <a:path w="1467563" h="11697962">
                  <a:moveTo>
                    <a:pt x="1467563" y="0"/>
                  </a:moveTo>
                  <a:lnTo>
                    <a:pt x="0" y="0"/>
                  </a:lnTo>
                  <a:lnTo>
                    <a:pt x="0" y="11697962"/>
                  </a:lnTo>
                  <a:lnTo>
                    <a:pt x="1467563" y="11697962"/>
                  </a:lnTo>
                  <a:lnTo>
                    <a:pt x="1467563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4" name="Freeform 14"/>
          <p:cNvSpPr/>
          <p:nvPr/>
        </p:nvSpPr>
        <p:spPr>
          <a:xfrm>
            <a:off x="1162487" y="1542243"/>
            <a:ext cx="6041127" cy="1537741"/>
          </a:xfrm>
          <a:custGeom>
            <a:avLst/>
            <a:gdLst/>
            <a:ahLst/>
            <a:cxnLst/>
            <a:rect l="l" t="t" r="r" b="b"/>
            <a:pathLst>
              <a:path w="6041127" h="1537741">
                <a:moveTo>
                  <a:pt x="0" y="0"/>
                </a:moveTo>
                <a:lnTo>
                  <a:pt x="6041127" y="0"/>
                </a:lnTo>
                <a:lnTo>
                  <a:pt x="6041127" y="1537741"/>
                </a:lnTo>
                <a:lnTo>
                  <a:pt x="0" y="1537741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5" name="Freeform 15"/>
          <p:cNvSpPr/>
          <p:nvPr/>
        </p:nvSpPr>
        <p:spPr>
          <a:xfrm>
            <a:off x="11024453" y="1626995"/>
            <a:ext cx="6041127" cy="1537741"/>
          </a:xfrm>
          <a:custGeom>
            <a:avLst/>
            <a:gdLst/>
            <a:ahLst/>
            <a:cxnLst/>
            <a:rect l="l" t="t" r="r" b="b"/>
            <a:pathLst>
              <a:path w="6041127" h="1537741">
                <a:moveTo>
                  <a:pt x="0" y="0"/>
                </a:moveTo>
                <a:lnTo>
                  <a:pt x="6041127" y="0"/>
                </a:lnTo>
                <a:lnTo>
                  <a:pt x="6041127" y="1537741"/>
                </a:lnTo>
                <a:lnTo>
                  <a:pt x="0" y="1537741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16" name="Group 16"/>
          <p:cNvGrpSpPr/>
          <p:nvPr/>
        </p:nvGrpSpPr>
        <p:grpSpPr>
          <a:xfrm rot="-2622763">
            <a:off x="6574698" y="1133415"/>
            <a:ext cx="411875" cy="1390303"/>
            <a:chOff x="0" y="0"/>
            <a:chExt cx="108477" cy="366170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108477" cy="366170"/>
            </a:xfrm>
            <a:custGeom>
              <a:avLst/>
              <a:gdLst/>
              <a:ahLst/>
              <a:cxnLst/>
              <a:rect l="l" t="t" r="r" b="b"/>
              <a:pathLst>
                <a:path w="108477" h="366170">
                  <a:moveTo>
                    <a:pt x="0" y="0"/>
                  </a:moveTo>
                  <a:lnTo>
                    <a:pt x="108477" y="0"/>
                  </a:lnTo>
                  <a:lnTo>
                    <a:pt x="108477" y="366170"/>
                  </a:lnTo>
                  <a:lnTo>
                    <a:pt x="0" y="366170"/>
                  </a:lnTo>
                  <a:close/>
                </a:path>
              </a:pathLst>
            </a:custGeom>
            <a:solidFill>
              <a:srgbClr val="373737">
                <a:alpha val="27843"/>
              </a:srgbClr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0" y="-76200"/>
              <a:ext cx="108477" cy="44237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9" name="TextBox 19"/>
          <p:cNvSpPr txBox="1"/>
          <p:nvPr/>
        </p:nvSpPr>
        <p:spPr>
          <a:xfrm>
            <a:off x="1444756" y="1370793"/>
            <a:ext cx="5476589" cy="16237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3378"/>
              </a:lnSpc>
            </a:pPr>
            <a:r>
              <a:rPr lang="en-US" sz="9556">
                <a:solidFill>
                  <a:srgbClr val="373737"/>
                </a:solidFill>
                <a:latin typeface="Paytone One"/>
                <a:ea typeface="Paytone One"/>
                <a:cs typeface="Paytone One"/>
                <a:sym typeface="Paytone One"/>
              </a:rPr>
              <a:t>TAX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306722" y="1455545"/>
            <a:ext cx="5476589" cy="16237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3378"/>
              </a:lnSpc>
            </a:pPr>
            <a:r>
              <a:rPr lang="en-US" sz="9556">
                <a:solidFill>
                  <a:srgbClr val="373737"/>
                </a:solidFill>
                <a:latin typeface="Paytone One"/>
                <a:ea typeface="Paytone One"/>
                <a:cs typeface="Paytone One"/>
                <a:sym typeface="Paytone One"/>
              </a:rPr>
              <a:t>TAX</a:t>
            </a:r>
          </a:p>
        </p:txBody>
      </p:sp>
      <p:grpSp>
        <p:nvGrpSpPr>
          <p:cNvPr id="21" name="Group 21"/>
          <p:cNvGrpSpPr/>
          <p:nvPr/>
        </p:nvGrpSpPr>
        <p:grpSpPr>
          <a:xfrm rot="-7583812">
            <a:off x="1504506" y="1133415"/>
            <a:ext cx="411875" cy="1390303"/>
            <a:chOff x="0" y="0"/>
            <a:chExt cx="108477" cy="366170"/>
          </a:xfrm>
        </p:grpSpPr>
        <p:sp>
          <p:nvSpPr>
            <p:cNvPr id="22" name="Freeform 22"/>
            <p:cNvSpPr/>
            <p:nvPr/>
          </p:nvSpPr>
          <p:spPr>
            <a:xfrm>
              <a:off x="0" y="0"/>
              <a:ext cx="108477" cy="366170"/>
            </a:xfrm>
            <a:custGeom>
              <a:avLst/>
              <a:gdLst/>
              <a:ahLst/>
              <a:cxnLst/>
              <a:rect l="l" t="t" r="r" b="b"/>
              <a:pathLst>
                <a:path w="108477" h="366170">
                  <a:moveTo>
                    <a:pt x="0" y="0"/>
                  </a:moveTo>
                  <a:lnTo>
                    <a:pt x="108477" y="0"/>
                  </a:lnTo>
                  <a:lnTo>
                    <a:pt x="108477" y="366170"/>
                  </a:lnTo>
                  <a:lnTo>
                    <a:pt x="0" y="366170"/>
                  </a:lnTo>
                  <a:close/>
                </a:path>
              </a:pathLst>
            </a:custGeom>
            <a:solidFill>
              <a:srgbClr val="373737">
                <a:alpha val="27843"/>
              </a:srgbClr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0" y="-76200"/>
              <a:ext cx="108477" cy="44237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24" name="Group 24"/>
          <p:cNvGrpSpPr/>
          <p:nvPr/>
        </p:nvGrpSpPr>
        <p:grpSpPr>
          <a:xfrm rot="-2622763">
            <a:off x="16424128" y="1199942"/>
            <a:ext cx="411875" cy="1390303"/>
            <a:chOff x="0" y="0"/>
            <a:chExt cx="108477" cy="366170"/>
          </a:xfrm>
        </p:grpSpPr>
        <p:sp>
          <p:nvSpPr>
            <p:cNvPr id="25" name="Freeform 25"/>
            <p:cNvSpPr/>
            <p:nvPr/>
          </p:nvSpPr>
          <p:spPr>
            <a:xfrm>
              <a:off x="0" y="0"/>
              <a:ext cx="108477" cy="366170"/>
            </a:xfrm>
            <a:custGeom>
              <a:avLst/>
              <a:gdLst/>
              <a:ahLst/>
              <a:cxnLst/>
              <a:rect l="l" t="t" r="r" b="b"/>
              <a:pathLst>
                <a:path w="108477" h="366170">
                  <a:moveTo>
                    <a:pt x="0" y="0"/>
                  </a:moveTo>
                  <a:lnTo>
                    <a:pt x="108477" y="0"/>
                  </a:lnTo>
                  <a:lnTo>
                    <a:pt x="108477" y="366170"/>
                  </a:lnTo>
                  <a:lnTo>
                    <a:pt x="0" y="366170"/>
                  </a:lnTo>
                  <a:close/>
                </a:path>
              </a:pathLst>
            </a:custGeom>
            <a:solidFill>
              <a:srgbClr val="373737">
                <a:alpha val="27843"/>
              </a:srgbClr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0" y="-76200"/>
              <a:ext cx="108477" cy="44237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27" name="Group 27"/>
          <p:cNvGrpSpPr/>
          <p:nvPr/>
        </p:nvGrpSpPr>
        <p:grpSpPr>
          <a:xfrm rot="-7583812">
            <a:off x="11353936" y="1199942"/>
            <a:ext cx="411875" cy="1390303"/>
            <a:chOff x="0" y="0"/>
            <a:chExt cx="108477" cy="366170"/>
          </a:xfrm>
        </p:grpSpPr>
        <p:sp>
          <p:nvSpPr>
            <p:cNvPr id="28" name="Freeform 28"/>
            <p:cNvSpPr/>
            <p:nvPr/>
          </p:nvSpPr>
          <p:spPr>
            <a:xfrm>
              <a:off x="0" y="0"/>
              <a:ext cx="108477" cy="366170"/>
            </a:xfrm>
            <a:custGeom>
              <a:avLst/>
              <a:gdLst/>
              <a:ahLst/>
              <a:cxnLst/>
              <a:rect l="l" t="t" r="r" b="b"/>
              <a:pathLst>
                <a:path w="108477" h="366170">
                  <a:moveTo>
                    <a:pt x="0" y="0"/>
                  </a:moveTo>
                  <a:lnTo>
                    <a:pt x="108477" y="0"/>
                  </a:lnTo>
                  <a:lnTo>
                    <a:pt x="108477" y="366170"/>
                  </a:lnTo>
                  <a:lnTo>
                    <a:pt x="0" y="366170"/>
                  </a:lnTo>
                  <a:close/>
                </a:path>
              </a:pathLst>
            </a:custGeom>
            <a:solidFill>
              <a:srgbClr val="373737">
                <a:alpha val="27843"/>
              </a:srgbClr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0" y="-76200"/>
              <a:ext cx="108477" cy="44237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30" name="Freeform 30"/>
          <p:cNvSpPr/>
          <p:nvPr/>
        </p:nvSpPr>
        <p:spPr>
          <a:xfrm>
            <a:off x="17065580" y="8173462"/>
            <a:ext cx="1074226" cy="1411135"/>
          </a:xfrm>
          <a:custGeom>
            <a:avLst/>
            <a:gdLst/>
            <a:ahLst/>
            <a:cxnLst/>
            <a:rect l="l" t="t" r="r" b="b"/>
            <a:pathLst>
              <a:path w="1074226" h="1411135">
                <a:moveTo>
                  <a:pt x="0" y="0"/>
                </a:moveTo>
                <a:lnTo>
                  <a:pt x="1074226" y="0"/>
                </a:lnTo>
                <a:lnTo>
                  <a:pt x="1074226" y="1411135"/>
                </a:lnTo>
                <a:lnTo>
                  <a:pt x="0" y="1411135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1" name="Freeform 31"/>
          <p:cNvSpPr/>
          <p:nvPr/>
        </p:nvSpPr>
        <p:spPr>
          <a:xfrm>
            <a:off x="6096942" y="8377760"/>
            <a:ext cx="2598803" cy="1544607"/>
          </a:xfrm>
          <a:custGeom>
            <a:avLst/>
            <a:gdLst/>
            <a:ahLst/>
            <a:cxnLst/>
            <a:rect l="l" t="t" r="r" b="b"/>
            <a:pathLst>
              <a:path w="2598803" h="1544607">
                <a:moveTo>
                  <a:pt x="0" y="0"/>
                </a:moveTo>
                <a:lnTo>
                  <a:pt x="2598803" y="0"/>
                </a:lnTo>
                <a:lnTo>
                  <a:pt x="2598803" y="1544607"/>
                </a:lnTo>
                <a:lnTo>
                  <a:pt x="0" y="1544607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2" name="TextBox 32"/>
          <p:cNvSpPr txBox="1"/>
          <p:nvPr/>
        </p:nvSpPr>
        <p:spPr>
          <a:xfrm>
            <a:off x="533376" y="3052684"/>
            <a:ext cx="7409870" cy="459333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123"/>
              </a:lnSpc>
              <a:spcBef>
                <a:spcPct val="0"/>
              </a:spcBef>
            </a:pPr>
            <a:r>
              <a:rPr lang="en-US" sz="3659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National insurance - need to pay national insurance on earnings. </a:t>
            </a:r>
          </a:p>
          <a:p>
            <a:pPr algn="ctr">
              <a:lnSpc>
                <a:spcPts val="5123"/>
              </a:lnSpc>
              <a:spcBef>
                <a:spcPct val="0"/>
              </a:spcBef>
            </a:pPr>
            <a:endParaRPr lang="en-US" sz="3659">
              <a:solidFill>
                <a:srgbClr val="373737"/>
              </a:solidFill>
              <a:latin typeface="เอฟซี เรนโบว์"/>
              <a:ea typeface="เอฟซี เรนโบว์"/>
              <a:cs typeface="เอฟซี เรนโบว์"/>
              <a:sym typeface="เอฟซี เรนโบว์"/>
            </a:endParaRPr>
          </a:p>
          <a:p>
            <a:pPr algn="ctr">
              <a:lnSpc>
                <a:spcPts val="5123"/>
              </a:lnSpc>
              <a:spcBef>
                <a:spcPct val="0"/>
              </a:spcBef>
            </a:pPr>
            <a:r>
              <a:rPr lang="en-US" sz="3659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Automatically register for NI once registered for self assessment. 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10284821" y="3296231"/>
            <a:ext cx="7409870" cy="265023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123"/>
              </a:lnSpc>
              <a:spcBef>
                <a:spcPct val="0"/>
              </a:spcBef>
            </a:pPr>
            <a:r>
              <a:rPr lang="en-US" sz="3659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If your taxable sales go over a specific threshold - the sole trader will then need to register for VAT.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D7AA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568126" y="581078"/>
            <a:ext cx="19407887" cy="9233566"/>
            <a:chOff x="0" y="0"/>
            <a:chExt cx="5111542" cy="2431886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5111542" cy="2431886"/>
            </a:xfrm>
            <a:custGeom>
              <a:avLst/>
              <a:gdLst/>
              <a:ahLst/>
              <a:cxnLst/>
              <a:rect l="l" t="t" r="r" b="b"/>
              <a:pathLst>
                <a:path w="5111542" h="2431886">
                  <a:moveTo>
                    <a:pt x="0" y="0"/>
                  </a:moveTo>
                  <a:lnTo>
                    <a:pt x="5111542" y="0"/>
                  </a:lnTo>
                  <a:lnTo>
                    <a:pt x="5111542" y="2431886"/>
                  </a:lnTo>
                  <a:lnTo>
                    <a:pt x="0" y="2431886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76200"/>
              <a:ext cx="5111542" cy="250808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0284821" y="2672892"/>
            <a:ext cx="7520391" cy="6585408"/>
            <a:chOff x="0" y="0"/>
            <a:chExt cx="1980679" cy="1734428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1980679" cy="1734428"/>
            </a:xfrm>
            <a:custGeom>
              <a:avLst/>
              <a:gdLst/>
              <a:ahLst/>
              <a:cxnLst/>
              <a:rect l="l" t="t" r="r" b="b"/>
              <a:pathLst>
                <a:path w="1980679" h="1734428">
                  <a:moveTo>
                    <a:pt x="66915" y="0"/>
                  </a:moveTo>
                  <a:lnTo>
                    <a:pt x="1913764" y="0"/>
                  </a:lnTo>
                  <a:cubicBezTo>
                    <a:pt x="1931511" y="0"/>
                    <a:pt x="1948531" y="7050"/>
                    <a:pt x="1961080" y="19599"/>
                  </a:cubicBezTo>
                  <a:cubicBezTo>
                    <a:pt x="1973629" y="32148"/>
                    <a:pt x="1980679" y="49168"/>
                    <a:pt x="1980679" y="66915"/>
                  </a:cubicBezTo>
                  <a:lnTo>
                    <a:pt x="1980679" y="1667514"/>
                  </a:lnTo>
                  <a:cubicBezTo>
                    <a:pt x="1980679" y="1704470"/>
                    <a:pt x="1950720" y="1734428"/>
                    <a:pt x="1913764" y="1734428"/>
                  </a:cubicBezTo>
                  <a:lnTo>
                    <a:pt x="66915" y="1734428"/>
                  </a:lnTo>
                  <a:cubicBezTo>
                    <a:pt x="29959" y="1734428"/>
                    <a:pt x="0" y="1704470"/>
                    <a:pt x="0" y="1667514"/>
                  </a:cubicBezTo>
                  <a:lnTo>
                    <a:pt x="0" y="66915"/>
                  </a:lnTo>
                  <a:cubicBezTo>
                    <a:pt x="0" y="29959"/>
                    <a:pt x="29959" y="0"/>
                    <a:pt x="66915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28575" cap="rnd">
              <a:solidFill>
                <a:srgbClr val="000000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76200"/>
              <a:ext cx="1980679" cy="181062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422855" y="2564655"/>
            <a:ext cx="7520391" cy="6585408"/>
            <a:chOff x="0" y="0"/>
            <a:chExt cx="1980679" cy="1734428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1980679" cy="1734428"/>
            </a:xfrm>
            <a:custGeom>
              <a:avLst/>
              <a:gdLst/>
              <a:ahLst/>
              <a:cxnLst/>
              <a:rect l="l" t="t" r="r" b="b"/>
              <a:pathLst>
                <a:path w="1980679" h="1734428">
                  <a:moveTo>
                    <a:pt x="66915" y="0"/>
                  </a:moveTo>
                  <a:lnTo>
                    <a:pt x="1913764" y="0"/>
                  </a:lnTo>
                  <a:cubicBezTo>
                    <a:pt x="1931511" y="0"/>
                    <a:pt x="1948531" y="7050"/>
                    <a:pt x="1961080" y="19599"/>
                  </a:cubicBezTo>
                  <a:cubicBezTo>
                    <a:pt x="1973629" y="32148"/>
                    <a:pt x="1980679" y="49168"/>
                    <a:pt x="1980679" y="66915"/>
                  </a:cubicBezTo>
                  <a:lnTo>
                    <a:pt x="1980679" y="1667514"/>
                  </a:lnTo>
                  <a:cubicBezTo>
                    <a:pt x="1980679" y="1704470"/>
                    <a:pt x="1950720" y="1734428"/>
                    <a:pt x="1913764" y="1734428"/>
                  </a:cubicBezTo>
                  <a:lnTo>
                    <a:pt x="66915" y="1734428"/>
                  </a:lnTo>
                  <a:cubicBezTo>
                    <a:pt x="29959" y="1734428"/>
                    <a:pt x="0" y="1704470"/>
                    <a:pt x="0" y="1667514"/>
                  </a:cubicBezTo>
                  <a:lnTo>
                    <a:pt x="0" y="66915"/>
                  </a:lnTo>
                  <a:cubicBezTo>
                    <a:pt x="0" y="29959"/>
                    <a:pt x="29959" y="0"/>
                    <a:pt x="66915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28575" cap="rnd">
              <a:solidFill>
                <a:srgbClr val="000000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-76200"/>
              <a:ext cx="1980679" cy="181062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8695745" y="811125"/>
            <a:ext cx="1320565" cy="8773472"/>
            <a:chOff x="0" y="0"/>
            <a:chExt cx="1760754" cy="11697962"/>
          </a:xfrm>
        </p:grpSpPr>
        <p:sp>
          <p:nvSpPr>
            <p:cNvPr id="12" name="Freeform 12"/>
            <p:cNvSpPr/>
            <p:nvPr/>
          </p:nvSpPr>
          <p:spPr>
            <a:xfrm>
              <a:off x="293191" y="0"/>
              <a:ext cx="1467563" cy="11697962"/>
            </a:xfrm>
            <a:custGeom>
              <a:avLst/>
              <a:gdLst/>
              <a:ahLst/>
              <a:cxnLst/>
              <a:rect l="l" t="t" r="r" b="b"/>
              <a:pathLst>
                <a:path w="1467563" h="11697962">
                  <a:moveTo>
                    <a:pt x="0" y="0"/>
                  </a:moveTo>
                  <a:lnTo>
                    <a:pt x="1467563" y="0"/>
                  </a:lnTo>
                  <a:lnTo>
                    <a:pt x="1467563" y="11697962"/>
                  </a:lnTo>
                  <a:lnTo>
                    <a:pt x="0" y="1169796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13"/>
            <p:cNvSpPr/>
            <p:nvPr/>
          </p:nvSpPr>
          <p:spPr>
            <a:xfrm flipH="1">
              <a:off x="0" y="0"/>
              <a:ext cx="1467563" cy="11697962"/>
            </a:xfrm>
            <a:custGeom>
              <a:avLst/>
              <a:gdLst/>
              <a:ahLst/>
              <a:cxnLst/>
              <a:rect l="l" t="t" r="r" b="b"/>
              <a:pathLst>
                <a:path w="1467563" h="11697962">
                  <a:moveTo>
                    <a:pt x="1467563" y="0"/>
                  </a:moveTo>
                  <a:lnTo>
                    <a:pt x="0" y="0"/>
                  </a:lnTo>
                  <a:lnTo>
                    <a:pt x="0" y="11697962"/>
                  </a:lnTo>
                  <a:lnTo>
                    <a:pt x="1467563" y="11697962"/>
                  </a:lnTo>
                  <a:lnTo>
                    <a:pt x="1467563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4" name="Freeform 14"/>
          <p:cNvSpPr/>
          <p:nvPr/>
        </p:nvSpPr>
        <p:spPr>
          <a:xfrm>
            <a:off x="1162487" y="1542243"/>
            <a:ext cx="6041127" cy="1537741"/>
          </a:xfrm>
          <a:custGeom>
            <a:avLst/>
            <a:gdLst/>
            <a:ahLst/>
            <a:cxnLst/>
            <a:rect l="l" t="t" r="r" b="b"/>
            <a:pathLst>
              <a:path w="6041127" h="1537741">
                <a:moveTo>
                  <a:pt x="0" y="0"/>
                </a:moveTo>
                <a:lnTo>
                  <a:pt x="6041127" y="0"/>
                </a:lnTo>
                <a:lnTo>
                  <a:pt x="6041127" y="1537741"/>
                </a:lnTo>
                <a:lnTo>
                  <a:pt x="0" y="1537741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5" name="Freeform 15"/>
          <p:cNvSpPr/>
          <p:nvPr/>
        </p:nvSpPr>
        <p:spPr>
          <a:xfrm>
            <a:off x="11024453" y="1626995"/>
            <a:ext cx="6041127" cy="1537741"/>
          </a:xfrm>
          <a:custGeom>
            <a:avLst/>
            <a:gdLst/>
            <a:ahLst/>
            <a:cxnLst/>
            <a:rect l="l" t="t" r="r" b="b"/>
            <a:pathLst>
              <a:path w="6041127" h="1537741">
                <a:moveTo>
                  <a:pt x="0" y="0"/>
                </a:moveTo>
                <a:lnTo>
                  <a:pt x="6041127" y="0"/>
                </a:lnTo>
                <a:lnTo>
                  <a:pt x="6041127" y="1537741"/>
                </a:lnTo>
                <a:lnTo>
                  <a:pt x="0" y="1537741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16" name="Group 16"/>
          <p:cNvGrpSpPr/>
          <p:nvPr/>
        </p:nvGrpSpPr>
        <p:grpSpPr>
          <a:xfrm rot="-2622763">
            <a:off x="6574698" y="1133415"/>
            <a:ext cx="411875" cy="1390303"/>
            <a:chOff x="0" y="0"/>
            <a:chExt cx="108477" cy="366170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108477" cy="366170"/>
            </a:xfrm>
            <a:custGeom>
              <a:avLst/>
              <a:gdLst/>
              <a:ahLst/>
              <a:cxnLst/>
              <a:rect l="l" t="t" r="r" b="b"/>
              <a:pathLst>
                <a:path w="108477" h="366170">
                  <a:moveTo>
                    <a:pt x="0" y="0"/>
                  </a:moveTo>
                  <a:lnTo>
                    <a:pt x="108477" y="0"/>
                  </a:lnTo>
                  <a:lnTo>
                    <a:pt x="108477" y="366170"/>
                  </a:lnTo>
                  <a:lnTo>
                    <a:pt x="0" y="366170"/>
                  </a:lnTo>
                  <a:close/>
                </a:path>
              </a:pathLst>
            </a:custGeom>
            <a:solidFill>
              <a:srgbClr val="373737">
                <a:alpha val="27843"/>
              </a:srgbClr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0" y="-76200"/>
              <a:ext cx="108477" cy="44237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9" name="TextBox 19"/>
          <p:cNvSpPr txBox="1"/>
          <p:nvPr/>
        </p:nvSpPr>
        <p:spPr>
          <a:xfrm>
            <a:off x="1444756" y="1370793"/>
            <a:ext cx="5476589" cy="16237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3378"/>
              </a:lnSpc>
            </a:pPr>
            <a:r>
              <a:rPr lang="en-US" sz="9556">
                <a:solidFill>
                  <a:srgbClr val="373737"/>
                </a:solidFill>
                <a:latin typeface="Paytone One"/>
                <a:ea typeface="Paytone One"/>
                <a:cs typeface="Paytone One"/>
                <a:sym typeface="Paytone One"/>
              </a:rPr>
              <a:t>TAX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306722" y="1455545"/>
            <a:ext cx="5476589" cy="16237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3378"/>
              </a:lnSpc>
            </a:pPr>
            <a:r>
              <a:rPr lang="en-US" sz="9556">
                <a:solidFill>
                  <a:srgbClr val="373737"/>
                </a:solidFill>
                <a:latin typeface="Paytone One"/>
                <a:ea typeface="Paytone One"/>
                <a:cs typeface="Paytone One"/>
                <a:sym typeface="Paytone One"/>
              </a:rPr>
              <a:t>TAX</a:t>
            </a:r>
          </a:p>
        </p:txBody>
      </p:sp>
      <p:grpSp>
        <p:nvGrpSpPr>
          <p:cNvPr id="21" name="Group 21"/>
          <p:cNvGrpSpPr/>
          <p:nvPr/>
        </p:nvGrpSpPr>
        <p:grpSpPr>
          <a:xfrm rot="-7583812">
            <a:off x="1504506" y="1133415"/>
            <a:ext cx="411875" cy="1390303"/>
            <a:chOff x="0" y="0"/>
            <a:chExt cx="108477" cy="366170"/>
          </a:xfrm>
        </p:grpSpPr>
        <p:sp>
          <p:nvSpPr>
            <p:cNvPr id="22" name="Freeform 22"/>
            <p:cNvSpPr/>
            <p:nvPr/>
          </p:nvSpPr>
          <p:spPr>
            <a:xfrm>
              <a:off x="0" y="0"/>
              <a:ext cx="108477" cy="366170"/>
            </a:xfrm>
            <a:custGeom>
              <a:avLst/>
              <a:gdLst/>
              <a:ahLst/>
              <a:cxnLst/>
              <a:rect l="l" t="t" r="r" b="b"/>
              <a:pathLst>
                <a:path w="108477" h="366170">
                  <a:moveTo>
                    <a:pt x="0" y="0"/>
                  </a:moveTo>
                  <a:lnTo>
                    <a:pt x="108477" y="0"/>
                  </a:lnTo>
                  <a:lnTo>
                    <a:pt x="108477" y="366170"/>
                  </a:lnTo>
                  <a:lnTo>
                    <a:pt x="0" y="366170"/>
                  </a:lnTo>
                  <a:close/>
                </a:path>
              </a:pathLst>
            </a:custGeom>
            <a:solidFill>
              <a:srgbClr val="373737">
                <a:alpha val="27843"/>
              </a:srgbClr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0" y="-76200"/>
              <a:ext cx="108477" cy="44237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24" name="Group 24"/>
          <p:cNvGrpSpPr/>
          <p:nvPr/>
        </p:nvGrpSpPr>
        <p:grpSpPr>
          <a:xfrm rot="-2622763">
            <a:off x="16424128" y="1199942"/>
            <a:ext cx="411875" cy="1390303"/>
            <a:chOff x="0" y="0"/>
            <a:chExt cx="108477" cy="366170"/>
          </a:xfrm>
        </p:grpSpPr>
        <p:sp>
          <p:nvSpPr>
            <p:cNvPr id="25" name="Freeform 25"/>
            <p:cNvSpPr/>
            <p:nvPr/>
          </p:nvSpPr>
          <p:spPr>
            <a:xfrm>
              <a:off x="0" y="0"/>
              <a:ext cx="108477" cy="366170"/>
            </a:xfrm>
            <a:custGeom>
              <a:avLst/>
              <a:gdLst/>
              <a:ahLst/>
              <a:cxnLst/>
              <a:rect l="l" t="t" r="r" b="b"/>
              <a:pathLst>
                <a:path w="108477" h="366170">
                  <a:moveTo>
                    <a:pt x="0" y="0"/>
                  </a:moveTo>
                  <a:lnTo>
                    <a:pt x="108477" y="0"/>
                  </a:lnTo>
                  <a:lnTo>
                    <a:pt x="108477" y="366170"/>
                  </a:lnTo>
                  <a:lnTo>
                    <a:pt x="0" y="366170"/>
                  </a:lnTo>
                  <a:close/>
                </a:path>
              </a:pathLst>
            </a:custGeom>
            <a:solidFill>
              <a:srgbClr val="373737">
                <a:alpha val="27843"/>
              </a:srgbClr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0" y="-76200"/>
              <a:ext cx="108477" cy="44237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27" name="Group 27"/>
          <p:cNvGrpSpPr/>
          <p:nvPr/>
        </p:nvGrpSpPr>
        <p:grpSpPr>
          <a:xfrm rot="-7583812">
            <a:off x="11353936" y="1199942"/>
            <a:ext cx="411875" cy="1390303"/>
            <a:chOff x="0" y="0"/>
            <a:chExt cx="108477" cy="366170"/>
          </a:xfrm>
        </p:grpSpPr>
        <p:sp>
          <p:nvSpPr>
            <p:cNvPr id="28" name="Freeform 28"/>
            <p:cNvSpPr/>
            <p:nvPr/>
          </p:nvSpPr>
          <p:spPr>
            <a:xfrm>
              <a:off x="0" y="0"/>
              <a:ext cx="108477" cy="366170"/>
            </a:xfrm>
            <a:custGeom>
              <a:avLst/>
              <a:gdLst/>
              <a:ahLst/>
              <a:cxnLst/>
              <a:rect l="l" t="t" r="r" b="b"/>
              <a:pathLst>
                <a:path w="108477" h="366170">
                  <a:moveTo>
                    <a:pt x="0" y="0"/>
                  </a:moveTo>
                  <a:lnTo>
                    <a:pt x="108477" y="0"/>
                  </a:lnTo>
                  <a:lnTo>
                    <a:pt x="108477" y="366170"/>
                  </a:lnTo>
                  <a:lnTo>
                    <a:pt x="0" y="366170"/>
                  </a:lnTo>
                  <a:close/>
                </a:path>
              </a:pathLst>
            </a:custGeom>
            <a:solidFill>
              <a:srgbClr val="373737">
                <a:alpha val="27843"/>
              </a:srgbClr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0" y="-76200"/>
              <a:ext cx="108477" cy="44237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30" name="Freeform 30"/>
          <p:cNvSpPr/>
          <p:nvPr/>
        </p:nvSpPr>
        <p:spPr>
          <a:xfrm>
            <a:off x="17065580" y="8173462"/>
            <a:ext cx="1074226" cy="1411135"/>
          </a:xfrm>
          <a:custGeom>
            <a:avLst/>
            <a:gdLst/>
            <a:ahLst/>
            <a:cxnLst/>
            <a:rect l="l" t="t" r="r" b="b"/>
            <a:pathLst>
              <a:path w="1074226" h="1411135">
                <a:moveTo>
                  <a:pt x="0" y="0"/>
                </a:moveTo>
                <a:lnTo>
                  <a:pt x="1074226" y="0"/>
                </a:lnTo>
                <a:lnTo>
                  <a:pt x="1074226" y="1411135"/>
                </a:lnTo>
                <a:lnTo>
                  <a:pt x="0" y="1411135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1" name="Freeform 31"/>
          <p:cNvSpPr/>
          <p:nvPr/>
        </p:nvSpPr>
        <p:spPr>
          <a:xfrm>
            <a:off x="6096942" y="8377760"/>
            <a:ext cx="2598803" cy="1544607"/>
          </a:xfrm>
          <a:custGeom>
            <a:avLst/>
            <a:gdLst/>
            <a:ahLst/>
            <a:cxnLst/>
            <a:rect l="l" t="t" r="r" b="b"/>
            <a:pathLst>
              <a:path w="2598803" h="1544607">
                <a:moveTo>
                  <a:pt x="0" y="0"/>
                </a:moveTo>
                <a:lnTo>
                  <a:pt x="2598803" y="0"/>
                </a:lnTo>
                <a:lnTo>
                  <a:pt x="2598803" y="1544607"/>
                </a:lnTo>
                <a:lnTo>
                  <a:pt x="0" y="1544607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2" name="TextBox 32"/>
          <p:cNvSpPr txBox="1"/>
          <p:nvPr/>
        </p:nvSpPr>
        <p:spPr>
          <a:xfrm>
            <a:off x="422855" y="3241679"/>
            <a:ext cx="7520391" cy="459333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123"/>
              </a:lnSpc>
            </a:pPr>
            <a:r>
              <a:rPr lang="en-US" sz="3659" b="1">
                <a:solidFill>
                  <a:srgbClr val="373737"/>
                </a:solidFill>
                <a:latin typeface="เอฟซี เรนโบว์ Bold"/>
                <a:ea typeface="เอฟซี เรนโบว์ Bold"/>
                <a:cs typeface="เอฟซี เรนโบว์ Bold"/>
                <a:sym typeface="เอฟซี เรนโบว์ Bold"/>
              </a:rPr>
              <a:t>Option 1 </a:t>
            </a:r>
            <a:r>
              <a:rPr lang="en-US" sz="3659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- Do it yourself. </a:t>
            </a:r>
          </a:p>
          <a:p>
            <a:pPr algn="ctr">
              <a:lnSpc>
                <a:spcPts val="5123"/>
              </a:lnSpc>
            </a:pPr>
            <a:endParaRPr lang="en-US" sz="3659">
              <a:solidFill>
                <a:srgbClr val="373737"/>
              </a:solidFill>
              <a:latin typeface="เอฟซี เรนโบว์"/>
              <a:ea typeface="เอฟซี เรนโบว์"/>
              <a:cs typeface="เอฟซี เรนโบว์"/>
              <a:sym typeface="เอฟซี เรนโบว์"/>
            </a:endParaRPr>
          </a:p>
          <a:p>
            <a:pPr algn="ctr">
              <a:lnSpc>
                <a:spcPts val="5123"/>
              </a:lnSpc>
              <a:spcBef>
                <a:spcPct val="0"/>
              </a:spcBef>
            </a:pPr>
            <a:r>
              <a:rPr lang="en-US" sz="3659" b="1">
                <a:solidFill>
                  <a:srgbClr val="373737"/>
                </a:solidFill>
                <a:latin typeface="เอฟซี เรนโบว์ Bold"/>
                <a:ea typeface="เอฟซี เรนโบว์ Bold"/>
                <a:cs typeface="เอฟซี เรนโบว์ Bold"/>
                <a:sym typeface="เอฟซี เรนโบว์ Bold"/>
              </a:rPr>
              <a:t>Option 2</a:t>
            </a:r>
            <a:r>
              <a:rPr lang="en-US" sz="3659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 - Accountant - used  for a number of reasons including because for the self assessment form there is a specific format. 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10284821" y="3484491"/>
            <a:ext cx="7520391" cy="588873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123"/>
              </a:lnSpc>
            </a:pPr>
            <a:r>
              <a:rPr lang="en-US" sz="3659" b="1">
                <a:solidFill>
                  <a:srgbClr val="373737"/>
                </a:solidFill>
                <a:latin typeface="เอฟซี เรนโบว์ Bold"/>
                <a:ea typeface="เอฟซี เรนโบว์ Bold"/>
                <a:cs typeface="เอฟซี เรนโบว์ Bold"/>
                <a:sym typeface="เอฟซี เรนโบว์ Bold"/>
              </a:rPr>
              <a:t>Option 1 </a:t>
            </a:r>
            <a:r>
              <a:rPr lang="en-US" sz="3659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- Do it yourself. </a:t>
            </a:r>
          </a:p>
          <a:p>
            <a:pPr algn="ctr">
              <a:lnSpc>
                <a:spcPts val="5123"/>
              </a:lnSpc>
            </a:pPr>
            <a:endParaRPr lang="en-US" sz="3659">
              <a:solidFill>
                <a:srgbClr val="373737"/>
              </a:solidFill>
              <a:latin typeface="เอฟซี เรนโบว์"/>
              <a:ea typeface="เอฟซี เรนโบว์"/>
              <a:cs typeface="เอฟซี เรนโบว์"/>
              <a:sym typeface="เอฟซี เรนโบว์"/>
            </a:endParaRPr>
          </a:p>
          <a:p>
            <a:pPr algn="ctr">
              <a:lnSpc>
                <a:spcPts val="5123"/>
              </a:lnSpc>
            </a:pPr>
            <a:r>
              <a:rPr lang="en-US" sz="3659" b="1">
                <a:solidFill>
                  <a:srgbClr val="373737"/>
                </a:solidFill>
                <a:latin typeface="เอฟซี เรนโบว์ Bold"/>
                <a:ea typeface="เอฟซี เรนโบว์ Bold"/>
                <a:cs typeface="เอฟซี เรนโบว์ Bold"/>
                <a:sym typeface="เอฟซี เรนโบว์ Bold"/>
              </a:rPr>
              <a:t>Option 2 </a:t>
            </a:r>
            <a:r>
              <a:rPr lang="en-US" sz="3659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- Accountant - Can do a number of things such as prepare the balance sheet and yearly accounts, help with VAT. </a:t>
            </a:r>
          </a:p>
          <a:p>
            <a:pPr algn="ctr">
              <a:lnSpc>
                <a:spcPts val="5123"/>
              </a:lnSpc>
            </a:pPr>
            <a:endParaRPr lang="en-US" sz="3659">
              <a:solidFill>
                <a:srgbClr val="373737"/>
              </a:solidFill>
              <a:latin typeface="เอฟซี เรนโบว์"/>
              <a:ea typeface="เอฟซี เรนโบว์"/>
              <a:cs typeface="เอฟซี เรนโบว์"/>
              <a:sym typeface="เอฟซี เรนโบว์"/>
            </a:endParaRPr>
          </a:p>
          <a:p>
            <a:pPr algn="ctr">
              <a:lnSpc>
                <a:spcPts val="5123"/>
              </a:lnSpc>
              <a:spcBef>
                <a:spcPct val="0"/>
              </a:spcBef>
            </a:pPr>
            <a:r>
              <a:rPr lang="en-US" sz="3659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Something that lenders will want to see.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D7AA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0300429" y="76254"/>
            <a:ext cx="10305738" cy="10287000"/>
          </a:xfrm>
          <a:custGeom>
            <a:avLst/>
            <a:gdLst/>
            <a:ahLst/>
            <a:cxnLst/>
            <a:rect l="l" t="t" r="r" b="b"/>
            <a:pathLst>
              <a:path w="10305738" h="10287000">
                <a:moveTo>
                  <a:pt x="0" y="0"/>
                </a:moveTo>
                <a:lnTo>
                  <a:pt x="10305737" y="0"/>
                </a:lnTo>
                <a:lnTo>
                  <a:pt x="10305737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-5309" y="0"/>
            <a:ext cx="10305738" cy="10287000"/>
          </a:xfrm>
          <a:custGeom>
            <a:avLst/>
            <a:gdLst/>
            <a:ahLst/>
            <a:cxnLst/>
            <a:rect l="l" t="t" r="r" b="b"/>
            <a:pathLst>
              <a:path w="10305738" h="10287000">
                <a:moveTo>
                  <a:pt x="0" y="0"/>
                </a:moveTo>
                <a:lnTo>
                  <a:pt x="10305738" y="0"/>
                </a:lnTo>
                <a:lnTo>
                  <a:pt x="10305738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4" name="Group 4"/>
          <p:cNvGrpSpPr/>
          <p:nvPr/>
        </p:nvGrpSpPr>
        <p:grpSpPr>
          <a:xfrm>
            <a:off x="1169170" y="1223545"/>
            <a:ext cx="16705024" cy="11335649"/>
            <a:chOff x="0" y="0"/>
            <a:chExt cx="22273365" cy="15114199"/>
          </a:xfrm>
        </p:grpSpPr>
        <p:grpSp>
          <p:nvGrpSpPr>
            <p:cNvPr id="5" name="Group 5"/>
            <p:cNvGrpSpPr/>
            <p:nvPr/>
          </p:nvGrpSpPr>
          <p:grpSpPr>
            <a:xfrm rot="5150">
              <a:off x="434967" y="16345"/>
              <a:ext cx="21829158" cy="12351487"/>
              <a:chOff x="0" y="0"/>
              <a:chExt cx="4311932" cy="2439800"/>
            </a:xfrm>
          </p:grpSpPr>
          <p:sp>
            <p:nvSpPr>
              <p:cNvPr id="6" name="Freeform 6"/>
              <p:cNvSpPr/>
              <p:nvPr/>
            </p:nvSpPr>
            <p:spPr>
              <a:xfrm>
                <a:off x="0" y="0"/>
                <a:ext cx="4311933" cy="2439800"/>
              </a:xfrm>
              <a:custGeom>
                <a:avLst/>
                <a:gdLst/>
                <a:ahLst/>
                <a:cxnLst/>
                <a:rect l="l" t="t" r="r" b="b"/>
                <a:pathLst>
                  <a:path w="4311933" h="2439800">
                    <a:moveTo>
                      <a:pt x="0" y="0"/>
                    </a:moveTo>
                    <a:lnTo>
                      <a:pt x="4311933" y="0"/>
                    </a:lnTo>
                    <a:lnTo>
                      <a:pt x="4311933" y="2439800"/>
                    </a:lnTo>
                    <a:lnTo>
                      <a:pt x="0" y="2439800"/>
                    </a:lnTo>
                    <a:close/>
                  </a:path>
                </a:pathLst>
              </a:custGeom>
              <a:solidFill>
                <a:srgbClr val="FDC9C3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" name="TextBox 7"/>
              <p:cNvSpPr txBox="1"/>
              <p:nvPr/>
            </p:nvSpPr>
            <p:spPr>
              <a:xfrm>
                <a:off x="0" y="-47625"/>
                <a:ext cx="4311932" cy="2487425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8" name="Group 8"/>
            <p:cNvGrpSpPr/>
            <p:nvPr/>
          </p:nvGrpSpPr>
          <p:grpSpPr>
            <a:xfrm rot="38085">
              <a:off x="19598061" y="1619054"/>
              <a:ext cx="1405813" cy="2808667"/>
              <a:chOff x="0" y="0"/>
              <a:chExt cx="277692" cy="554798"/>
            </a:xfrm>
          </p:grpSpPr>
          <p:sp>
            <p:nvSpPr>
              <p:cNvPr id="9" name="Freeform 9"/>
              <p:cNvSpPr/>
              <p:nvPr/>
            </p:nvSpPr>
            <p:spPr>
              <a:xfrm>
                <a:off x="0" y="0"/>
                <a:ext cx="277692" cy="554798"/>
              </a:xfrm>
              <a:custGeom>
                <a:avLst/>
                <a:gdLst/>
                <a:ahLst/>
                <a:cxnLst/>
                <a:rect l="l" t="t" r="r" b="b"/>
                <a:pathLst>
                  <a:path w="277692" h="554798">
                    <a:moveTo>
                      <a:pt x="138846" y="0"/>
                    </a:moveTo>
                    <a:lnTo>
                      <a:pt x="138846" y="0"/>
                    </a:lnTo>
                    <a:cubicBezTo>
                      <a:pt x="215528" y="0"/>
                      <a:pt x="277692" y="62163"/>
                      <a:pt x="277692" y="138846"/>
                    </a:cubicBezTo>
                    <a:lnTo>
                      <a:pt x="277692" y="415953"/>
                    </a:lnTo>
                    <a:cubicBezTo>
                      <a:pt x="277692" y="452777"/>
                      <a:pt x="263063" y="488093"/>
                      <a:pt x="237025" y="514131"/>
                    </a:cubicBezTo>
                    <a:cubicBezTo>
                      <a:pt x="210986" y="540170"/>
                      <a:pt x="175670" y="554798"/>
                      <a:pt x="138846" y="554798"/>
                    </a:cubicBezTo>
                    <a:lnTo>
                      <a:pt x="138846" y="554798"/>
                    </a:lnTo>
                    <a:cubicBezTo>
                      <a:pt x="102022" y="554798"/>
                      <a:pt x="66706" y="540170"/>
                      <a:pt x="40667" y="514131"/>
                    </a:cubicBezTo>
                    <a:cubicBezTo>
                      <a:pt x="14628" y="488093"/>
                      <a:pt x="0" y="452777"/>
                      <a:pt x="0" y="415953"/>
                    </a:cubicBezTo>
                    <a:lnTo>
                      <a:pt x="0" y="138846"/>
                    </a:lnTo>
                    <a:cubicBezTo>
                      <a:pt x="0" y="102022"/>
                      <a:pt x="14628" y="66706"/>
                      <a:pt x="40667" y="40667"/>
                    </a:cubicBezTo>
                    <a:cubicBezTo>
                      <a:pt x="66706" y="14628"/>
                      <a:pt x="102022" y="0"/>
                      <a:pt x="138846" y="0"/>
                    </a:cubicBezTo>
                    <a:close/>
                  </a:path>
                </a:pathLst>
              </a:custGeom>
              <a:solidFill>
                <a:srgbClr val="B6B4DD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0" name="TextBox 10"/>
              <p:cNvSpPr txBox="1"/>
              <p:nvPr/>
            </p:nvSpPr>
            <p:spPr>
              <a:xfrm>
                <a:off x="0" y="-47625"/>
                <a:ext cx="277692" cy="602423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11" name="Group 11"/>
            <p:cNvGrpSpPr/>
            <p:nvPr/>
          </p:nvGrpSpPr>
          <p:grpSpPr>
            <a:xfrm rot="38085">
              <a:off x="19564703" y="4629958"/>
              <a:ext cx="1405813" cy="2808667"/>
              <a:chOff x="0" y="0"/>
              <a:chExt cx="277692" cy="554798"/>
            </a:xfrm>
          </p:grpSpPr>
          <p:sp>
            <p:nvSpPr>
              <p:cNvPr id="12" name="Freeform 12"/>
              <p:cNvSpPr/>
              <p:nvPr/>
            </p:nvSpPr>
            <p:spPr>
              <a:xfrm>
                <a:off x="0" y="0"/>
                <a:ext cx="277692" cy="554798"/>
              </a:xfrm>
              <a:custGeom>
                <a:avLst/>
                <a:gdLst/>
                <a:ahLst/>
                <a:cxnLst/>
                <a:rect l="l" t="t" r="r" b="b"/>
                <a:pathLst>
                  <a:path w="277692" h="554798">
                    <a:moveTo>
                      <a:pt x="138846" y="0"/>
                    </a:moveTo>
                    <a:lnTo>
                      <a:pt x="138846" y="0"/>
                    </a:lnTo>
                    <a:cubicBezTo>
                      <a:pt x="215528" y="0"/>
                      <a:pt x="277692" y="62163"/>
                      <a:pt x="277692" y="138846"/>
                    </a:cubicBezTo>
                    <a:lnTo>
                      <a:pt x="277692" y="415953"/>
                    </a:lnTo>
                    <a:cubicBezTo>
                      <a:pt x="277692" y="452777"/>
                      <a:pt x="263063" y="488093"/>
                      <a:pt x="237025" y="514131"/>
                    </a:cubicBezTo>
                    <a:cubicBezTo>
                      <a:pt x="210986" y="540170"/>
                      <a:pt x="175670" y="554798"/>
                      <a:pt x="138846" y="554798"/>
                    </a:cubicBezTo>
                    <a:lnTo>
                      <a:pt x="138846" y="554798"/>
                    </a:lnTo>
                    <a:cubicBezTo>
                      <a:pt x="102022" y="554798"/>
                      <a:pt x="66706" y="540170"/>
                      <a:pt x="40667" y="514131"/>
                    </a:cubicBezTo>
                    <a:cubicBezTo>
                      <a:pt x="14628" y="488093"/>
                      <a:pt x="0" y="452777"/>
                      <a:pt x="0" y="415953"/>
                    </a:cubicBezTo>
                    <a:lnTo>
                      <a:pt x="0" y="138846"/>
                    </a:lnTo>
                    <a:cubicBezTo>
                      <a:pt x="0" y="102022"/>
                      <a:pt x="14628" y="66706"/>
                      <a:pt x="40667" y="40667"/>
                    </a:cubicBezTo>
                    <a:cubicBezTo>
                      <a:pt x="66706" y="14628"/>
                      <a:pt x="102022" y="0"/>
                      <a:pt x="138846" y="0"/>
                    </a:cubicBezTo>
                    <a:close/>
                  </a:path>
                </a:pathLst>
              </a:custGeom>
              <a:solidFill>
                <a:srgbClr val="FFE692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3" name="TextBox 13"/>
              <p:cNvSpPr txBox="1"/>
              <p:nvPr/>
            </p:nvSpPr>
            <p:spPr>
              <a:xfrm>
                <a:off x="0" y="-47625"/>
                <a:ext cx="277692" cy="602423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14" name="Group 14"/>
            <p:cNvGrpSpPr/>
            <p:nvPr/>
          </p:nvGrpSpPr>
          <p:grpSpPr>
            <a:xfrm rot="38085">
              <a:off x="19531346" y="7640861"/>
              <a:ext cx="1405813" cy="2808667"/>
              <a:chOff x="0" y="0"/>
              <a:chExt cx="277692" cy="554798"/>
            </a:xfrm>
          </p:grpSpPr>
          <p:sp>
            <p:nvSpPr>
              <p:cNvPr id="15" name="Freeform 15"/>
              <p:cNvSpPr/>
              <p:nvPr/>
            </p:nvSpPr>
            <p:spPr>
              <a:xfrm>
                <a:off x="0" y="0"/>
                <a:ext cx="277692" cy="554798"/>
              </a:xfrm>
              <a:custGeom>
                <a:avLst/>
                <a:gdLst/>
                <a:ahLst/>
                <a:cxnLst/>
                <a:rect l="l" t="t" r="r" b="b"/>
                <a:pathLst>
                  <a:path w="277692" h="554798">
                    <a:moveTo>
                      <a:pt x="138846" y="0"/>
                    </a:moveTo>
                    <a:lnTo>
                      <a:pt x="138846" y="0"/>
                    </a:lnTo>
                    <a:cubicBezTo>
                      <a:pt x="215528" y="0"/>
                      <a:pt x="277692" y="62163"/>
                      <a:pt x="277692" y="138846"/>
                    </a:cubicBezTo>
                    <a:lnTo>
                      <a:pt x="277692" y="415953"/>
                    </a:lnTo>
                    <a:cubicBezTo>
                      <a:pt x="277692" y="452777"/>
                      <a:pt x="263063" y="488093"/>
                      <a:pt x="237025" y="514131"/>
                    </a:cubicBezTo>
                    <a:cubicBezTo>
                      <a:pt x="210986" y="540170"/>
                      <a:pt x="175670" y="554798"/>
                      <a:pt x="138846" y="554798"/>
                    </a:cubicBezTo>
                    <a:lnTo>
                      <a:pt x="138846" y="554798"/>
                    </a:lnTo>
                    <a:cubicBezTo>
                      <a:pt x="102022" y="554798"/>
                      <a:pt x="66706" y="540170"/>
                      <a:pt x="40667" y="514131"/>
                    </a:cubicBezTo>
                    <a:cubicBezTo>
                      <a:pt x="14628" y="488093"/>
                      <a:pt x="0" y="452777"/>
                      <a:pt x="0" y="415953"/>
                    </a:cubicBezTo>
                    <a:lnTo>
                      <a:pt x="0" y="138846"/>
                    </a:lnTo>
                    <a:cubicBezTo>
                      <a:pt x="0" y="102022"/>
                      <a:pt x="14628" y="66706"/>
                      <a:pt x="40667" y="40667"/>
                    </a:cubicBezTo>
                    <a:cubicBezTo>
                      <a:pt x="66706" y="14628"/>
                      <a:pt x="102022" y="0"/>
                      <a:pt x="138846" y="0"/>
                    </a:cubicBezTo>
                    <a:close/>
                  </a:path>
                </a:pathLst>
              </a:custGeom>
              <a:solidFill>
                <a:srgbClr val="FFD8D3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6" name="TextBox 16"/>
              <p:cNvSpPr txBox="1"/>
              <p:nvPr/>
            </p:nvSpPr>
            <p:spPr>
              <a:xfrm>
                <a:off x="0" y="-47625"/>
                <a:ext cx="277692" cy="602423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17" name="Group 17"/>
            <p:cNvGrpSpPr/>
            <p:nvPr/>
          </p:nvGrpSpPr>
          <p:grpSpPr>
            <a:xfrm rot="38085">
              <a:off x="19497988" y="10651764"/>
              <a:ext cx="1405813" cy="2808667"/>
              <a:chOff x="0" y="0"/>
              <a:chExt cx="277692" cy="554798"/>
            </a:xfrm>
          </p:grpSpPr>
          <p:sp>
            <p:nvSpPr>
              <p:cNvPr id="18" name="Freeform 18"/>
              <p:cNvSpPr/>
              <p:nvPr/>
            </p:nvSpPr>
            <p:spPr>
              <a:xfrm>
                <a:off x="0" y="0"/>
                <a:ext cx="277692" cy="554798"/>
              </a:xfrm>
              <a:custGeom>
                <a:avLst/>
                <a:gdLst/>
                <a:ahLst/>
                <a:cxnLst/>
                <a:rect l="l" t="t" r="r" b="b"/>
                <a:pathLst>
                  <a:path w="277692" h="554798">
                    <a:moveTo>
                      <a:pt x="138846" y="0"/>
                    </a:moveTo>
                    <a:lnTo>
                      <a:pt x="138846" y="0"/>
                    </a:lnTo>
                    <a:cubicBezTo>
                      <a:pt x="215528" y="0"/>
                      <a:pt x="277692" y="62163"/>
                      <a:pt x="277692" y="138846"/>
                    </a:cubicBezTo>
                    <a:lnTo>
                      <a:pt x="277692" y="415953"/>
                    </a:lnTo>
                    <a:cubicBezTo>
                      <a:pt x="277692" y="452777"/>
                      <a:pt x="263063" y="488093"/>
                      <a:pt x="237025" y="514131"/>
                    </a:cubicBezTo>
                    <a:cubicBezTo>
                      <a:pt x="210986" y="540170"/>
                      <a:pt x="175670" y="554798"/>
                      <a:pt x="138846" y="554798"/>
                    </a:cubicBezTo>
                    <a:lnTo>
                      <a:pt x="138846" y="554798"/>
                    </a:lnTo>
                    <a:cubicBezTo>
                      <a:pt x="102022" y="554798"/>
                      <a:pt x="66706" y="540170"/>
                      <a:pt x="40667" y="514131"/>
                    </a:cubicBezTo>
                    <a:cubicBezTo>
                      <a:pt x="14628" y="488093"/>
                      <a:pt x="0" y="452777"/>
                      <a:pt x="0" y="415953"/>
                    </a:cubicBezTo>
                    <a:lnTo>
                      <a:pt x="0" y="138846"/>
                    </a:lnTo>
                    <a:cubicBezTo>
                      <a:pt x="0" y="102022"/>
                      <a:pt x="14628" y="66706"/>
                      <a:pt x="40667" y="40667"/>
                    </a:cubicBezTo>
                    <a:cubicBezTo>
                      <a:pt x="66706" y="14628"/>
                      <a:pt x="102022" y="0"/>
                      <a:pt x="138846" y="0"/>
                    </a:cubicBezTo>
                    <a:close/>
                  </a:path>
                </a:pathLst>
              </a:custGeom>
              <a:solidFill>
                <a:srgbClr val="D8EEFF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9" name="TextBox 19"/>
              <p:cNvSpPr txBox="1"/>
              <p:nvPr/>
            </p:nvSpPr>
            <p:spPr>
              <a:xfrm>
                <a:off x="0" y="-47625"/>
                <a:ext cx="277692" cy="602423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sp>
          <p:nvSpPr>
            <p:cNvPr id="20" name="Freeform 20"/>
            <p:cNvSpPr/>
            <p:nvPr/>
          </p:nvSpPr>
          <p:spPr>
            <a:xfrm rot="-5338741">
              <a:off x="12741554" y="6106175"/>
              <a:ext cx="12797941" cy="3359460"/>
            </a:xfrm>
            <a:custGeom>
              <a:avLst/>
              <a:gdLst/>
              <a:ahLst/>
              <a:cxnLst/>
              <a:rect l="l" t="t" r="r" b="b"/>
              <a:pathLst>
                <a:path w="12797941" h="3359460">
                  <a:moveTo>
                    <a:pt x="0" y="0"/>
                  </a:moveTo>
                  <a:lnTo>
                    <a:pt x="12797941" y="0"/>
                  </a:lnTo>
                  <a:lnTo>
                    <a:pt x="12797941" y="3359459"/>
                  </a:lnTo>
                  <a:lnTo>
                    <a:pt x="0" y="335945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/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grpSp>
          <p:nvGrpSpPr>
            <p:cNvPr id="21" name="Group 21"/>
            <p:cNvGrpSpPr/>
            <p:nvPr/>
          </p:nvGrpSpPr>
          <p:grpSpPr>
            <a:xfrm rot="19309">
              <a:off x="808106" y="530217"/>
              <a:ext cx="19217676" cy="12053027"/>
              <a:chOff x="0" y="0"/>
              <a:chExt cx="3796084" cy="2380845"/>
            </a:xfrm>
          </p:grpSpPr>
          <p:sp>
            <p:nvSpPr>
              <p:cNvPr id="22" name="Freeform 22"/>
              <p:cNvSpPr/>
              <p:nvPr/>
            </p:nvSpPr>
            <p:spPr>
              <a:xfrm>
                <a:off x="0" y="0"/>
                <a:ext cx="3796084" cy="2380845"/>
              </a:xfrm>
              <a:custGeom>
                <a:avLst/>
                <a:gdLst/>
                <a:ahLst/>
                <a:cxnLst/>
                <a:rect l="l" t="t" r="r" b="b"/>
                <a:pathLst>
                  <a:path w="3796084" h="2380845">
                    <a:moveTo>
                      <a:pt x="0" y="0"/>
                    </a:moveTo>
                    <a:lnTo>
                      <a:pt x="3796084" y="0"/>
                    </a:lnTo>
                    <a:lnTo>
                      <a:pt x="3796084" y="2380845"/>
                    </a:lnTo>
                    <a:lnTo>
                      <a:pt x="0" y="2380845"/>
                    </a:lnTo>
                    <a:close/>
                  </a:path>
                </a:pathLst>
              </a:custGeom>
              <a:solidFill>
                <a:srgbClr val="FFFFFF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3" name="TextBox 23"/>
              <p:cNvSpPr txBox="1"/>
              <p:nvPr/>
            </p:nvSpPr>
            <p:spPr>
              <a:xfrm>
                <a:off x="0" y="-47625"/>
                <a:ext cx="3796084" cy="242847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sp>
          <p:nvSpPr>
            <p:cNvPr id="24" name="Freeform 24"/>
            <p:cNvSpPr/>
            <p:nvPr/>
          </p:nvSpPr>
          <p:spPr>
            <a:xfrm>
              <a:off x="0" y="1035743"/>
              <a:ext cx="1766206" cy="14078456"/>
            </a:xfrm>
            <a:custGeom>
              <a:avLst/>
              <a:gdLst/>
              <a:ahLst/>
              <a:cxnLst/>
              <a:rect l="l" t="t" r="r" b="b"/>
              <a:pathLst>
                <a:path w="1766206" h="14078456">
                  <a:moveTo>
                    <a:pt x="0" y="0"/>
                  </a:moveTo>
                  <a:lnTo>
                    <a:pt x="1766206" y="0"/>
                  </a:lnTo>
                  <a:lnTo>
                    <a:pt x="1766206" y="14078456"/>
                  </a:lnTo>
                  <a:lnTo>
                    <a:pt x="0" y="1407845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>
                <a:extLst>
                  <a:ext uri="{96DAC541-7B7A-43D3-8B79-37D633B846F1}">
                    <asvg:svgBlip xmlns:asvg="http://schemas.microsoft.com/office/drawing/2016/SVG/main" r:embed="rId6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5" name="Freeform 25"/>
          <p:cNvSpPr/>
          <p:nvPr/>
        </p:nvSpPr>
        <p:spPr>
          <a:xfrm>
            <a:off x="3425685" y="3338511"/>
            <a:ext cx="2481752" cy="1439416"/>
          </a:xfrm>
          <a:custGeom>
            <a:avLst/>
            <a:gdLst/>
            <a:ahLst/>
            <a:cxnLst/>
            <a:rect l="l" t="t" r="r" b="b"/>
            <a:pathLst>
              <a:path w="2481752" h="1439416">
                <a:moveTo>
                  <a:pt x="0" y="0"/>
                </a:moveTo>
                <a:lnTo>
                  <a:pt x="2481752" y="0"/>
                </a:lnTo>
                <a:lnTo>
                  <a:pt x="2481752" y="1439416"/>
                </a:lnTo>
                <a:lnTo>
                  <a:pt x="0" y="1439416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6" name="Freeform 26"/>
          <p:cNvSpPr/>
          <p:nvPr/>
        </p:nvSpPr>
        <p:spPr>
          <a:xfrm>
            <a:off x="8071271" y="3338511"/>
            <a:ext cx="2481752" cy="1439416"/>
          </a:xfrm>
          <a:custGeom>
            <a:avLst/>
            <a:gdLst/>
            <a:ahLst/>
            <a:cxnLst/>
            <a:rect l="l" t="t" r="r" b="b"/>
            <a:pathLst>
              <a:path w="2481752" h="1439416">
                <a:moveTo>
                  <a:pt x="0" y="0"/>
                </a:moveTo>
                <a:lnTo>
                  <a:pt x="2481752" y="0"/>
                </a:lnTo>
                <a:lnTo>
                  <a:pt x="2481752" y="1439416"/>
                </a:lnTo>
                <a:lnTo>
                  <a:pt x="0" y="1439416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7" name="Freeform 27"/>
          <p:cNvSpPr/>
          <p:nvPr/>
        </p:nvSpPr>
        <p:spPr>
          <a:xfrm>
            <a:off x="12380563" y="3198165"/>
            <a:ext cx="2481752" cy="1439416"/>
          </a:xfrm>
          <a:custGeom>
            <a:avLst/>
            <a:gdLst/>
            <a:ahLst/>
            <a:cxnLst/>
            <a:rect l="l" t="t" r="r" b="b"/>
            <a:pathLst>
              <a:path w="2481752" h="1439416">
                <a:moveTo>
                  <a:pt x="0" y="0"/>
                </a:moveTo>
                <a:lnTo>
                  <a:pt x="2481752" y="0"/>
                </a:lnTo>
                <a:lnTo>
                  <a:pt x="2481752" y="1439416"/>
                </a:lnTo>
                <a:lnTo>
                  <a:pt x="0" y="1439416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28" name="Group 28"/>
          <p:cNvGrpSpPr/>
          <p:nvPr/>
        </p:nvGrpSpPr>
        <p:grpSpPr>
          <a:xfrm>
            <a:off x="2968991" y="5002290"/>
            <a:ext cx="3395139" cy="4785812"/>
            <a:chOff x="0" y="0"/>
            <a:chExt cx="894193" cy="1260461"/>
          </a:xfrm>
        </p:grpSpPr>
        <p:sp>
          <p:nvSpPr>
            <p:cNvPr id="29" name="Freeform 29"/>
            <p:cNvSpPr/>
            <p:nvPr/>
          </p:nvSpPr>
          <p:spPr>
            <a:xfrm>
              <a:off x="0" y="0"/>
              <a:ext cx="894193" cy="1260461"/>
            </a:xfrm>
            <a:custGeom>
              <a:avLst/>
              <a:gdLst/>
              <a:ahLst/>
              <a:cxnLst/>
              <a:rect l="l" t="t" r="r" b="b"/>
              <a:pathLst>
                <a:path w="894193" h="1260461">
                  <a:moveTo>
                    <a:pt x="148219" y="0"/>
                  </a:moveTo>
                  <a:lnTo>
                    <a:pt x="745974" y="0"/>
                  </a:lnTo>
                  <a:cubicBezTo>
                    <a:pt x="785284" y="0"/>
                    <a:pt x="822984" y="15616"/>
                    <a:pt x="850781" y="43412"/>
                  </a:cubicBezTo>
                  <a:cubicBezTo>
                    <a:pt x="878577" y="71209"/>
                    <a:pt x="894193" y="108909"/>
                    <a:pt x="894193" y="148219"/>
                  </a:cubicBezTo>
                  <a:lnTo>
                    <a:pt x="894193" y="1112242"/>
                  </a:lnTo>
                  <a:cubicBezTo>
                    <a:pt x="894193" y="1151552"/>
                    <a:pt x="878577" y="1189252"/>
                    <a:pt x="850781" y="1217048"/>
                  </a:cubicBezTo>
                  <a:cubicBezTo>
                    <a:pt x="822984" y="1244845"/>
                    <a:pt x="785284" y="1260461"/>
                    <a:pt x="745974" y="1260461"/>
                  </a:cubicBezTo>
                  <a:lnTo>
                    <a:pt x="148219" y="1260461"/>
                  </a:lnTo>
                  <a:cubicBezTo>
                    <a:pt x="108909" y="1260461"/>
                    <a:pt x="71209" y="1244845"/>
                    <a:pt x="43412" y="1217048"/>
                  </a:cubicBezTo>
                  <a:cubicBezTo>
                    <a:pt x="15616" y="1189252"/>
                    <a:pt x="0" y="1151552"/>
                    <a:pt x="0" y="1112242"/>
                  </a:cubicBezTo>
                  <a:lnTo>
                    <a:pt x="0" y="148219"/>
                  </a:lnTo>
                  <a:cubicBezTo>
                    <a:pt x="0" y="108909"/>
                    <a:pt x="15616" y="71209"/>
                    <a:pt x="43412" y="43412"/>
                  </a:cubicBezTo>
                  <a:cubicBezTo>
                    <a:pt x="71209" y="15616"/>
                    <a:pt x="108909" y="0"/>
                    <a:pt x="148219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28575" cap="rnd">
              <a:solidFill>
                <a:srgbClr val="000000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TextBox 30"/>
            <p:cNvSpPr txBox="1"/>
            <p:nvPr/>
          </p:nvSpPr>
          <p:spPr>
            <a:xfrm>
              <a:off x="0" y="-76200"/>
              <a:ext cx="894193" cy="133666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7446431" y="5002290"/>
            <a:ext cx="3395139" cy="4785812"/>
            <a:chOff x="0" y="0"/>
            <a:chExt cx="894193" cy="1260461"/>
          </a:xfrm>
        </p:grpSpPr>
        <p:sp>
          <p:nvSpPr>
            <p:cNvPr id="32" name="Freeform 32"/>
            <p:cNvSpPr/>
            <p:nvPr/>
          </p:nvSpPr>
          <p:spPr>
            <a:xfrm>
              <a:off x="0" y="0"/>
              <a:ext cx="894193" cy="1260461"/>
            </a:xfrm>
            <a:custGeom>
              <a:avLst/>
              <a:gdLst/>
              <a:ahLst/>
              <a:cxnLst/>
              <a:rect l="l" t="t" r="r" b="b"/>
              <a:pathLst>
                <a:path w="894193" h="1260461">
                  <a:moveTo>
                    <a:pt x="148219" y="0"/>
                  </a:moveTo>
                  <a:lnTo>
                    <a:pt x="745974" y="0"/>
                  </a:lnTo>
                  <a:cubicBezTo>
                    <a:pt x="785284" y="0"/>
                    <a:pt x="822984" y="15616"/>
                    <a:pt x="850781" y="43412"/>
                  </a:cubicBezTo>
                  <a:cubicBezTo>
                    <a:pt x="878577" y="71209"/>
                    <a:pt x="894193" y="108909"/>
                    <a:pt x="894193" y="148219"/>
                  </a:cubicBezTo>
                  <a:lnTo>
                    <a:pt x="894193" y="1112242"/>
                  </a:lnTo>
                  <a:cubicBezTo>
                    <a:pt x="894193" y="1151552"/>
                    <a:pt x="878577" y="1189252"/>
                    <a:pt x="850781" y="1217048"/>
                  </a:cubicBezTo>
                  <a:cubicBezTo>
                    <a:pt x="822984" y="1244845"/>
                    <a:pt x="785284" y="1260461"/>
                    <a:pt x="745974" y="1260461"/>
                  </a:cubicBezTo>
                  <a:lnTo>
                    <a:pt x="148219" y="1260461"/>
                  </a:lnTo>
                  <a:cubicBezTo>
                    <a:pt x="108909" y="1260461"/>
                    <a:pt x="71209" y="1244845"/>
                    <a:pt x="43412" y="1217048"/>
                  </a:cubicBezTo>
                  <a:cubicBezTo>
                    <a:pt x="15616" y="1189252"/>
                    <a:pt x="0" y="1151552"/>
                    <a:pt x="0" y="1112242"/>
                  </a:cubicBezTo>
                  <a:lnTo>
                    <a:pt x="0" y="148219"/>
                  </a:lnTo>
                  <a:cubicBezTo>
                    <a:pt x="0" y="108909"/>
                    <a:pt x="15616" y="71209"/>
                    <a:pt x="43412" y="43412"/>
                  </a:cubicBezTo>
                  <a:cubicBezTo>
                    <a:pt x="71209" y="15616"/>
                    <a:pt x="108909" y="0"/>
                    <a:pt x="148219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28575" cap="rnd">
              <a:solidFill>
                <a:srgbClr val="000000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TextBox 33"/>
            <p:cNvSpPr txBox="1"/>
            <p:nvPr/>
          </p:nvSpPr>
          <p:spPr>
            <a:xfrm>
              <a:off x="0" y="-76200"/>
              <a:ext cx="894193" cy="133666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11923870" y="5002290"/>
            <a:ext cx="3395139" cy="4785812"/>
            <a:chOff x="0" y="0"/>
            <a:chExt cx="894193" cy="1260461"/>
          </a:xfrm>
        </p:grpSpPr>
        <p:sp>
          <p:nvSpPr>
            <p:cNvPr id="35" name="Freeform 35"/>
            <p:cNvSpPr/>
            <p:nvPr/>
          </p:nvSpPr>
          <p:spPr>
            <a:xfrm>
              <a:off x="0" y="0"/>
              <a:ext cx="894193" cy="1260461"/>
            </a:xfrm>
            <a:custGeom>
              <a:avLst/>
              <a:gdLst/>
              <a:ahLst/>
              <a:cxnLst/>
              <a:rect l="l" t="t" r="r" b="b"/>
              <a:pathLst>
                <a:path w="894193" h="1260461">
                  <a:moveTo>
                    <a:pt x="148219" y="0"/>
                  </a:moveTo>
                  <a:lnTo>
                    <a:pt x="745974" y="0"/>
                  </a:lnTo>
                  <a:cubicBezTo>
                    <a:pt x="785284" y="0"/>
                    <a:pt x="822984" y="15616"/>
                    <a:pt x="850781" y="43412"/>
                  </a:cubicBezTo>
                  <a:cubicBezTo>
                    <a:pt x="878577" y="71209"/>
                    <a:pt x="894193" y="108909"/>
                    <a:pt x="894193" y="148219"/>
                  </a:cubicBezTo>
                  <a:lnTo>
                    <a:pt x="894193" y="1112242"/>
                  </a:lnTo>
                  <a:cubicBezTo>
                    <a:pt x="894193" y="1151552"/>
                    <a:pt x="878577" y="1189252"/>
                    <a:pt x="850781" y="1217048"/>
                  </a:cubicBezTo>
                  <a:cubicBezTo>
                    <a:pt x="822984" y="1244845"/>
                    <a:pt x="785284" y="1260461"/>
                    <a:pt x="745974" y="1260461"/>
                  </a:cubicBezTo>
                  <a:lnTo>
                    <a:pt x="148219" y="1260461"/>
                  </a:lnTo>
                  <a:cubicBezTo>
                    <a:pt x="108909" y="1260461"/>
                    <a:pt x="71209" y="1244845"/>
                    <a:pt x="43412" y="1217048"/>
                  </a:cubicBezTo>
                  <a:cubicBezTo>
                    <a:pt x="15616" y="1189252"/>
                    <a:pt x="0" y="1151552"/>
                    <a:pt x="0" y="1112242"/>
                  </a:cubicBezTo>
                  <a:lnTo>
                    <a:pt x="0" y="148219"/>
                  </a:lnTo>
                  <a:cubicBezTo>
                    <a:pt x="0" y="108909"/>
                    <a:pt x="15616" y="71209"/>
                    <a:pt x="43412" y="43412"/>
                  </a:cubicBezTo>
                  <a:cubicBezTo>
                    <a:pt x="71209" y="15616"/>
                    <a:pt x="108909" y="0"/>
                    <a:pt x="148219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28575" cap="rnd">
              <a:solidFill>
                <a:srgbClr val="000000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0" y="-76200"/>
              <a:ext cx="894193" cy="133666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3761979" y="3183582"/>
            <a:ext cx="1809164" cy="145399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683"/>
              </a:lnSpc>
            </a:pPr>
            <a:r>
              <a:rPr lang="en-US" sz="7630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1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8407565" y="3183582"/>
            <a:ext cx="1809164" cy="145399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683"/>
              </a:lnSpc>
            </a:pPr>
            <a:r>
              <a:rPr lang="en-US" sz="7630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2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12716857" y="3043236"/>
            <a:ext cx="1809164" cy="145399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683"/>
              </a:lnSpc>
            </a:pPr>
            <a:r>
              <a:rPr lang="en-US" sz="7630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3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111995" y="5114979"/>
            <a:ext cx="3109132" cy="347308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897"/>
              </a:lnSpc>
            </a:pPr>
            <a:r>
              <a:rPr lang="en-US" sz="2784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Do not need a business bank account.</a:t>
            </a:r>
          </a:p>
          <a:p>
            <a:pPr algn="ctr">
              <a:lnSpc>
                <a:spcPts val="3897"/>
              </a:lnSpc>
            </a:pPr>
            <a:endParaRPr lang="en-US" sz="2784">
              <a:solidFill>
                <a:srgbClr val="373737"/>
              </a:solidFill>
              <a:latin typeface="เอฟซี เรนโบว์"/>
              <a:ea typeface="เอฟซี เรนโบว์"/>
              <a:cs typeface="เอฟซี เรนโบว์"/>
              <a:sym typeface="เอฟซี เรนโบว์"/>
            </a:endParaRPr>
          </a:p>
          <a:p>
            <a:pPr algn="ctr">
              <a:lnSpc>
                <a:spcPts val="3897"/>
              </a:lnSpc>
            </a:pPr>
            <a:r>
              <a:rPr lang="en-US" sz="2784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Can use your personal account. 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589434" y="5114979"/>
            <a:ext cx="3109132" cy="298179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897"/>
              </a:lnSpc>
            </a:pPr>
            <a:r>
              <a:rPr lang="en-US" sz="2784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However, there are positives and negatives to both. </a:t>
            </a:r>
          </a:p>
          <a:p>
            <a:pPr algn="ctr">
              <a:lnSpc>
                <a:spcPts val="3897"/>
              </a:lnSpc>
            </a:pPr>
            <a:endParaRPr lang="en-US" sz="2784">
              <a:solidFill>
                <a:srgbClr val="373737"/>
              </a:solidFill>
              <a:latin typeface="เอฟซี เรนโบว์"/>
              <a:ea typeface="เอฟซี เรนโบว์"/>
              <a:cs typeface="เอฟซี เรนโบว์"/>
              <a:sym typeface="เอฟซี เรนโบว์"/>
            </a:endParaRPr>
          </a:p>
          <a:p>
            <a:pPr algn="ctr">
              <a:lnSpc>
                <a:spcPts val="3897"/>
              </a:lnSpc>
            </a:pPr>
            <a:endParaRPr lang="en-US" sz="2784">
              <a:solidFill>
                <a:srgbClr val="373737"/>
              </a:solidFill>
              <a:latin typeface="เอฟซี เรนโบว์"/>
              <a:ea typeface="เอฟซี เรนโบว์"/>
              <a:cs typeface="เอฟซี เรนโบว์"/>
              <a:sym typeface="เอฟซี เรนโบว์"/>
            </a:endParaRPr>
          </a:p>
        </p:txBody>
      </p:sp>
      <p:sp>
        <p:nvSpPr>
          <p:cNvPr id="42" name="TextBox 42"/>
          <p:cNvSpPr txBox="1"/>
          <p:nvPr/>
        </p:nvSpPr>
        <p:spPr>
          <a:xfrm>
            <a:off x="12066873" y="5114979"/>
            <a:ext cx="3109132" cy="445565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897"/>
              </a:lnSpc>
            </a:pPr>
            <a:r>
              <a:rPr lang="en-US" sz="2784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Business Bank Account - </a:t>
            </a:r>
          </a:p>
          <a:p>
            <a:pPr algn="ctr">
              <a:lnSpc>
                <a:spcPts val="3897"/>
              </a:lnSpc>
            </a:pPr>
            <a:endParaRPr lang="en-US" sz="2784">
              <a:solidFill>
                <a:srgbClr val="373737"/>
              </a:solidFill>
              <a:latin typeface="เอฟซี เรนโบว์"/>
              <a:ea typeface="เอฟซี เรนโบว์"/>
              <a:cs typeface="เอฟซี เรนโบว์"/>
              <a:sym typeface="เอฟซี เรนโบว์"/>
            </a:endParaRPr>
          </a:p>
          <a:p>
            <a:pPr marL="601074" lvl="1" indent="-300537" algn="ctr">
              <a:lnSpc>
                <a:spcPts val="3897"/>
              </a:lnSpc>
              <a:buAutoNum type="arabicPeriod"/>
            </a:pPr>
            <a:r>
              <a:rPr lang="en-US" sz="2784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Multiple Signatories. </a:t>
            </a:r>
          </a:p>
          <a:p>
            <a:pPr marL="601074" lvl="1" indent="-300537" algn="ctr">
              <a:lnSpc>
                <a:spcPts val="3897"/>
              </a:lnSpc>
              <a:buAutoNum type="arabicPeriod"/>
            </a:pPr>
            <a:r>
              <a:rPr lang="en-US" sz="2784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Overdraft. </a:t>
            </a:r>
          </a:p>
          <a:p>
            <a:pPr algn="ctr">
              <a:lnSpc>
                <a:spcPts val="3897"/>
              </a:lnSpc>
            </a:pPr>
            <a:endParaRPr lang="en-US" sz="2784">
              <a:solidFill>
                <a:srgbClr val="373737"/>
              </a:solidFill>
              <a:latin typeface="เอฟซี เรนโบว์"/>
              <a:ea typeface="เอฟซี เรนโบว์"/>
              <a:cs typeface="เอฟซี เรนโบว์"/>
              <a:sym typeface="เอฟซี เรนโบว์"/>
            </a:endParaRPr>
          </a:p>
          <a:p>
            <a:pPr algn="ctr">
              <a:lnSpc>
                <a:spcPts val="3897"/>
              </a:lnSpc>
            </a:pPr>
            <a:r>
              <a:rPr lang="en-US" sz="2784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Need to sign a mandate.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5783170" y="1622025"/>
            <a:ext cx="6721660" cy="106980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759"/>
              </a:lnSpc>
            </a:pPr>
            <a:r>
              <a:rPr lang="en-US" sz="6256">
                <a:solidFill>
                  <a:srgbClr val="373737"/>
                </a:solidFill>
                <a:latin typeface="Paytone One"/>
                <a:ea typeface="Paytone One"/>
                <a:cs typeface="Paytone One"/>
                <a:sym typeface="Paytone One"/>
              </a:rPr>
              <a:t>BANK ACCOUNT</a:t>
            </a:r>
          </a:p>
        </p:txBody>
      </p:sp>
      <p:sp>
        <p:nvSpPr>
          <p:cNvPr id="44" name="Freeform 44"/>
          <p:cNvSpPr/>
          <p:nvPr/>
        </p:nvSpPr>
        <p:spPr>
          <a:xfrm rot="1361156">
            <a:off x="13099745" y="338039"/>
            <a:ext cx="2466841" cy="2480370"/>
          </a:xfrm>
          <a:custGeom>
            <a:avLst/>
            <a:gdLst/>
            <a:ahLst/>
            <a:cxnLst/>
            <a:rect l="l" t="t" r="r" b="b"/>
            <a:pathLst>
              <a:path w="2466841" h="2480370">
                <a:moveTo>
                  <a:pt x="0" y="0"/>
                </a:moveTo>
                <a:lnTo>
                  <a:pt x="2466841" y="0"/>
                </a:lnTo>
                <a:lnTo>
                  <a:pt x="2466841" y="2480370"/>
                </a:lnTo>
                <a:lnTo>
                  <a:pt x="0" y="2480370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D7AA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7175827" y="0"/>
            <a:ext cx="15067362" cy="13787502"/>
            <a:chOff x="0" y="0"/>
            <a:chExt cx="20089817" cy="18383336"/>
          </a:xfrm>
        </p:grpSpPr>
        <p:grpSp>
          <p:nvGrpSpPr>
            <p:cNvPr id="3" name="Group 3"/>
            <p:cNvGrpSpPr/>
            <p:nvPr/>
          </p:nvGrpSpPr>
          <p:grpSpPr>
            <a:xfrm>
              <a:off x="872141" y="0"/>
              <a:ext cx="19217676" cy="18383336"/>
              <a:chOff x="0" y="0"/>
              <a:chExt cx="3796084" cy="3631276"/>
            </a:xfrm>
          </p:grpSpPr>
          <p:sp>
            <p:nvSpPr>
              <p:cNvPr id="4" name="Freeform 4"/>
              <p:cNvSpPr/>
              <p:nvPr/>
            </p:nvSpPr>
            <p:spPr>
              <a:xfrm>
                <a:off x="0" y="0"/>
                <a:ext cx="3796084" cy="3631276"/>
              </a:xfrm>
              <a:custGeom>
                <a:avLst/>
                <a:gdLst/>
                <a:ahLst/>
                <a:cxnLst/>
                <a:rect l="l" t="t" r="r" b="b"/>
                <a:pathLst>
                  <a:path w="3796084" h="3631276">
                    <a:moveTo>
                      <a:pt x="0" y="0"/>
                    </a:moveTo>
                    <a:lnTo>
                      <a:pt x="3796084" y="0"/>
                    </a:lnTo>
                    <a:lnTo>
                      <a:pt x="3796084" y="3631276"/>
                    </a:lnTo>
                    <a:lnTo>
                      <a:pt x="0" y="3631276"/>
                    </a:lnTo>
                    <a:close/>
                  </a:path>
                </a:pathLst>
              </a:custGeom>
              <a:solidFill>
                <a:srgbClr val="FFFFFF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" name="TextBox 5"/>
              <p:cNvSpPr txBox="1"/>
              <p:nvPr/>
            </p:nvSpPr>
            <p:spPr>
              <a:xfrm>
                <a:off x="0" y="-47625"/>
                <a:ext cx="3796084" cy="3678901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sp>
          <p:nvSpPr>
            <p:cNvPr id="6" name="Freeform 6"/>
            <p:cNvSpPr/>
            <p:nvPr/>
          </p:nvSpPr>
          <p:spPr>
            <a:xfrm rot="-48879">
              <a:off x="99994" y="403767"/>
              <a:ext cx="1766206" cy="14078456"/>
            </a:xfrm>
            <a:custGeom>
              <a:avLst/>
              <a:gdLst/>
              <a:ahLst/>
              <a:cxnLst/>
              <a:rect l="l" t="t" r="r" b="b"/>
              <a:pathLst>
                <a:path w="1766206" h="14078456">
                  <a:moveTo>
                    <a:pt x="0" y="0"/>
                  </a:moveTo>
                  <a:lnTo>
                    <a:pt x="1766207" y="0"/>
                  </a:lnTo>
                  <a:lnTo>
                    <a:pt x="1766207" y="14078455"/>
                  </a:lnTo>
                  <a:lnTo>
                    <a:pt x="0" y="1407845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947329" y="391400"/>
            <a:ext cx="8682086" cy="9177672"/>
            <a:chOff x="0" y="0"/>
            <a:chExt cx="2286640" cy="2417165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2286640" cy="2417165"/>
            </a:xfrm>
            <a:custGeom>
              <a:avLst/>
              <a:gdLst/>
              <a:ahLst/>
              <a:cxnLst/>
              <a:rect l="l" t="t" r="r" b="b"/>
              <a:pathLst>
                <a:path w="2286640" h="2417165">
                  <a:moveTo>
                    <a:pt x="57961" y="0"/>
                  </a:moveTo>
                  <a:lnTo>
                    <a:pt x="2228679" y="0"/>
                  </a:lnTo>
                  <a:cubicBezTo>
                    <a:pt x="2244051" y="0"/>
                    <a:pt x="2258794" y="6107"/>
                    <a:pt x="2269663" y="16976"/>
                  </a:cubicBezTo>
                  <a:cubicBezTo>
                    <a:pt x="2280533" y="27846"/>
                    <a:pt x="2286640" y="42589"/>
                    <a:pt x="2286640" y="57961"/>
                  </a:cubicBezTo>
                  <a:lnTo>
                    <a:pt x="2286640" y="2359203"/>
                  </a:lnTo>
                  <a:cubicBezTo>
                    <a:pt x="2286640" y="2374576"/>
                    <a:pt x="2280533" y="2389318"/>
                    <a:pt x="2269663" y="2400188"/>
                  </a:cubicBezTo>
                  <a:cubicBezTo>
                    <a:pt x="2258794" y="2411058"/>
                    <a:pt x="2244051" y="2417165"/>
                    <a:pt x="2228679" y="2417165"/>
                  </a:cubicBezTo>
                  <a:lnTo>
                    <a:pt x="57961" y="2417165"/>
                  </a:lnTo>
                  <a:cubicBezTo>
                    <a:pt x="42589" y="2417165"/>
                    <a:pt x="27846" y="2411058"/>
                    <a:pt x="16976" y="2400188"/>
                  </a:cubicBezTo>
                  <a:cubicBezTo>
                    <a:pt x="6107" y="2389318"/>
                    <a:pt x="0" y="2374576"/>
                    <a:pt x="0" y="2359203"/>
                  </a:cubicBezTo>
                  <a:lnTo>
                    <a:pt x="0" y="57961"/>
                  </a:lnTo>
                  <a:cubicBezTo>
                    <a:pt x="0" y="42589"/>
                    <a:pt x="6107" y="27846"/>
                    <a:pt x="16976" y="16976"/>
                  </a:cubicBezTo>
                  <a:cubicBezTo>
                    <a:pt x="27846" y="6107"/>
                    <a:pt x="42589" y="0"/>
                    <a:pt x="57961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28575" cap="rnd">
              <a:solidFill>
                <a:srgbClr val="000000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0" y="-76200"/>
              <a:ext cx="2286640" cy="249336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0" name="Freeform 10"/>
          <p:cNvSpPr/>
          <p:nvPr/>
        </p:nvSpPr>
        <p:spPr>
          <a:xfrm>
            <a:off x="2085574" y="4434020"/>
            <a:ext cx="3770653" cy="4114800"/>
          </a:xfrm>
          <a:custGeom>
            <a:avLst/>
            <a:gdLst/>
            <a:ahLst/>
            <a:cxnLst/>
            <a:rect l="l" t="t" r="r" b="b"/>
            <a:pathLst>
              <a:path w="3770653" h="4114800">
                <a:moveTo>
                  <a:pt x="0" y="0"/>
                </a:moveTo>
                <a:lnTo>
                  <a:pt x="3770653" y="0"/>
                </a:lnTo>
                <a:lnTo>
                  <a:pt x="3770653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TextBox 11"/>
          <p:cNvSpPr txBox="1"/>
          <p:nvPr/>
        </p:nvSpPr>
        <p:spPr>
          <a:xfrm rot="-126294">
            <a:off x="-2274" y="1198126"/>
            <a:ext cx="7462673" cy="227013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124"/>
              </a:lnSpc>
            </a:pPr>
            <a:r>
              <a:rPr lang="en-US" sz="6517">
                <a:solidFill>
                  <a:srgbClr val="FCFCFC"/>
                </a:solidFill>
                <a:latin typeface="Paytone One"/>
                <a:ea typeface="Paytone One"/>
                <a:cs typeface="Paytone One"/>
                <a:sym typeface="Paytone One"/>
              </a:rPr>
              <a:t>SOLE TRADERS - </a:t>
            </a:r>
          </a:p>
          <a:p>
            <a:pPr algn="ctr">
              <a:lnSpc>
                <a:spcPts val="9124"/>
              </a:lnSpc>
            </a:pPr>
            <a:r>
              <a:rPr lang="en-US" sz="6517">
                <a:solidFill>
                  <a:srgbClr val="FCFCFC"/>
                </a:solidFill>
                <a:latin typeface="Paytone One"/>
                <a:ea typeface="Paytone One"/>
                <a:cs typeface="Paytone One"/>
                <a:sym typeface="Paytone One"/>
              </a:rPr>
              <a:t>BUSINESS NAME</a:t>
            </a:r>
            <a:r>
              <a:rPr lang="en-US" sz="6517">
                <a:solidFill>
                  <a:srgbClr val="373737"/>
                </a:solidFill>
                <a:latin typeface="Paytone One"/>
                <a:ea typeface="Paytone One"/>
                <a:cs typeface="Paytone One"/>
                <a:sym typeface="Paytone One"/>
              </a:rPr>
              <a:t> 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144000" y="866775"/>
            <a:ext cx="8383530" cy="857509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629"/>
              </a:lnSpc>
            </a:pPr>
            <a:r>
              <a:rPr lang="en-US" sz="4021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A business name is important. </a:t>
            </a:r>
          </a:p>
          <a:p>
            <a:pPr algn="ctr">
              <a:lnSpc>
                <a:spcPts val="5629"/>
              </a:lnSpc>
            </a:pPr>
            <a:endParaRPr lang="en-US" sz="4021">
              <a:solidFill>
                <a:srgbClr val="373737"/>
              </a:solidFill>
              <a:latin typeface="เอฟซี เรนโบว์"/>
              <a:ea typeface="เอฟซี เรนโบว์"/>
              <a:cs typeface="เอฟซี เรนโบว์"/>
              <a:sym typeface="เอฟซี เรนโบว์"/>
            </a:endParaRPr>
          </a:p>
          <a:p>
            <a:pPr algn="ctr">
              <a:lnSpc>
                <a:spcPts val="5629"/>
              </a:lnSpc>
            </a:pPr>
            <a:r>
              <a:rPr lang="en-US" sz="4021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Many businesses will trade under a different name. </a:t>
            </a:r>
          </a:p>
          <a:p>
            <a:pPr algn="ctr">
              <a:lnSpc>
                <a:spcPts val="5629"/>
              </a:lnSpc>
            </a:pPr>
            <a:endParaRPr lang="en-US" sz="4021">
              <a:solidFill>
                <a:srgbClr val="373737"/>
              </a:solidFill>
              <a:latin typeface="เอฟซี เรนโบว์"/>
              <a:ea typeface="เอฟซี เรนโบว์"/>
              <a:cs typeface="เอฟซี เรนโบว์"/>
              <a:sym typeface="เอฟซี เรนโบว์"/>
            </a:endParaRPr>
          </a:p>
          <a:p>
            <a:pPr algn="ctr">
              <a:lnSpc>
                <a:spcPts val="5629"/>
              </a:lnSpc>
            </a:pPr>
            <a:r>
              <a:rPr lang="en-US" sz="4021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There are key rules on business names and there are some names that are banned. </a:t>
            </a:r>
          </a:p>
          <a:p>
            <a:pPr algn="ctr">
              <a:lnSpc>
                <a:spcPts val="5629"/>
              </a:lnSpc>
            </a:pPr>
            <a:endParaRPr lang="en-US" sz="4021">
              <a:solidFill>
                <a:srgbClr val="373737"/>
              </a:solidFill>
              <a:latin typeface="เอฟซี เรนโบว์"/>
              <a:ea typeface="เอฟซี เรนโบว์"/>
              <a:cs typeface="เอฟซี เรนโบว์"/>
              <a:sym typeface="เอฟซี เรนโบว์"/>
            </a:endParaRPr>
          </a:p>
          <a:p>
            <a:pPr algn="ctr">
              <a:lnSpc>
                <a:spcPts val="5629"/>
              </a:lnSpc>
            </a:pPr>
            <a:r>
              <a:rPr lang="en-US" sz="4021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Reason it is important - to stop deception or false representation.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D7AA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7175827" y="0"/>
            <a:ext cx="15067362" cy="13787502"/>
            <a:chOff x="0" y="0"/>
            <a:chExt cx="20089817" cy="18383336"/>
          </a:xfrm>
        </p:grpSpPr>
        <p:grpSp>
          <p:nvGrpSpPr>
            <p:cNvPr id="3" name="Group 3"/>
            <p:cNvGrpSpPr/>
            <p:nvPr/>
          </p:nvGrpSpPr>
          <p:grpSpPr>
            <a:xfrm>
              <a:off x="872141" y="0"/>
              <a:ext cx="19217676" cy="18383336"/>
              <a:chOff x="0" y="0"/>
              <a:chExt cx="3796084" cy="3631276"/>
            </a:xfrm>
          </p:grpSpPr>
          <p:sp>
            <p:nvSpPr>
              <p:cNvPr id="4" name="Freeform 4"/>
              <p:cNvSpPr/>
              <p:nvPr/>
            </p:nvSpPr>
            <p:spPr>
              <a:xfrm>
                <a:off x="0" y="0"/>
                <a:ext cx="3796084" cy="3631276"/>
              </a:xfrm>
              <a:custGeom>
                <a:avLst/>
                <a:gdLst/>
                <a:ahLst/>
                <a:cxnLst/>
                <a:rect l="l" t="t" r="r" b="b"/>
                <a:pathLst>
                  <a:path w="3796084" h="3631276">
                    <a:moveTo>
                      <a:pt x="0" y="0"/>
                    </a:moveTo>
                    <a:lnTo>
                      <a:pt x="3796084" y="0"/>
                    </a:lnTo>
                    <a:lnTo>
                      <a:pt x="3796084" y="3631276"/>
                    </a:lnTo>
                    <a:lnTo>
                      <a:pt x="0" y="3631276"/>
                    </a:lnTo>
                    <a:close/>
                  </a:path>
                </a:pathLst>
              </a:custGeom>
              <a:solidFill>
                <a:srgbClr val="FFFFFF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" name="TextBox 5"/>
              <p:cNvSpPr txBox="1"/>
              <p:nvPr/>
            </p:nvSpPr>
            <p:spPr>
              <a:xfrm>
                <a:off x="0" y="-47625"/>
                <a:ext cx="3796084" cy="3678901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sp>
          <p:nvSpPr>
            <p:cNvPr id="6" name="Freeform 6"/>
            <p:cNvSpPr/>
            <p:nvPr/>
          </p:nvSpPr>
          <p:spPr>
            <a:xfrm rot="-48879">
              <a:off x="99994" y="403767"/>
              <a:ext cx="1766206" cy="14078456"/>
            </a:xfrm>
            <a:custGeom>
              <a:avLst/>
              <a:gdLst/>
              <a:ahLst/>
              <a:cxnLst/>
              <a:rect l="l" t="t" r="r" b="b"/>
              <a:pathLst>
                <a:path w="1766206" h="14078456">
                  <a:moveTo>
                    <a:pt x="0" y="0"/>
                  </a:moveTo>
                  <a:lnTo>
                    <a:pt x="1766207" y="0"/>
                  </a:lnTo>
                  <a:lnTo>
                    <a:pt x="1766207" y="14078455"/>
                  </a:lnTo>
                  <a:lnTo>
                    <a:pt x="0" y="1407845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947329" y="2395065"/>
            <a:ext cx="8682086" cy="7174007"/>
            <a:chOff x="0" y="0"/>
            <a:chExt cx="2286640" cy="1889450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2286640" cy="1889450"/>
            </a:xfrm>
            <a:custGeom>
              <a:avLst/>
              <a:gdLst/>
              <a:ahLst/>
              <a:cxnLst/>
              <a:rect l="l" t="t" r="r" b="b"/>
              <a:pathLst>
                <a:path w="2286640" h="1889450">
                  <a:moveTo>
                    <a:pt x="57961" y="0"/>
                  </a:moveTo>
                  <a:lnTo>
                    <a:pt x="2228679" y="0"/>
                  </a:lnTo>
                  <a:cubicBezTo>
                    <a:pt x="2244051" y="0"/>
                    <a:pt x="2258794" y="6107"/>
                    <a:pt x="2269663" y="16976"/>
                  </a:cubicBezTo>
                  <a:cubicBezTo>
                    <a:pt x="2280533" y="27846"/>
                    <a:pt x="2286640" y="42589"/>
                    <a:pt x="2286640" y="57961"/>
                  </a:cubicBezTo>
                  <a:lnTo>
                    <a:pt x="2286640" y="1831489"/>
                  </a:lnTo>
                  <a:cubicBezTo>
                    <a:pt x="2286640" y="1846861"/>
                    <a:pt x="2280533" y="1861604"/>
                    <a:pt x="2269663" y="1872474"/>
                  </a:cubicBezTo>
                  <a:cubicBezTo>
                    <a:pt x="2258794" y="1883344"/>
                    <a:pt x="2244051" y="1889450"/>
                    <a:pt x="2228679" y="1889450"/>
                  </a:cubicBezTo>
                  <a:lnTo>
                    <a:pt x="57961" y="1889450"/>
                  </a:lnTo>
                  <a:cubicBezTo>
                    <a:pt x="42589" y="1889450"/>
                    <a:pt x="27846" y="1883344"/>
                    <a:pt x="16976" y="1872474"/>
                  </a:cubicBezTo>
                  <a:cubicBezTo>
                    <a:pt x="6107" y="1861604"/>
                    <a:pt x="0" y="1846861"/>
                    <a:pt x="0" y="1831489"/>
                  </a:cubicBezTo>
                  <a:lnTo>
                    <a:pt x="0" y="57961"/>
                  </a:lnTo>
                  <a:cubicBezTo>
                    <a:pt x="0" y="42589"/>
                    <a:pt x="6107" y="27846"/>
                    <a:pt x="16976" y="16976"/>
                  </a:cubicBezTo>
                  <a:cubicBezTo>
                    <a:pt x="27846" y="6107"/>
                    <a:pt x="42589" y="0"/>
                    <a:pt x="57961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28575" cap="rnd">
              <a:solidFill>
                <a:srgbClr val="000000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0" y="-76200"/>
              <a:ext cx="2286640" cy="19656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0" name="Freeform 10"/>
          <p:cNvSpPr/>
          <p:nvPr/>
        </p:nvSpPr>
        <p:spPr>
          <a:xfrm>
            <a:off x="1028700" y="1885092"/>
            <a:ext cx="5715759" cy="5865051"/>
          </a:xfrm>
          <a:custGeom>
            <a:avLst/>
            <a:gdLst/>
            <a:ahLst/>
            <a:cxnLst/>
            <a:rect l="l" t="t" r="r" b="b"/>
            <a:pathLst>
              <a:path w="5715759" h="5865051">
                <a:moveTo>
                  <a:pt x="0" y="0"/>
                </a:moveTo>
                <a:lnTo>
                  <a:pt x="5715759" y="0"/>
                </a:lnTo>
                <a:lnTo>
                  <a:pt x="5715759" y="5865051"/>
                </a:lnTo>
                <a:lnTo>
                  <a:pt x="0" y="5865051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TextBox 11"/>
          <p:cNvSpPr txBox="1"/>
          <p:nvPr/>
        </p:nvSpPr>
        <p:spPr>
          <a:xfrm>
            <a:off x="8957678" y="640367"/>
            <a:ext cx="8301622" cy="12447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150"/>
              </a:lnSpc>
            </a:pPr>
            <a:r>
              <a:rPr lang="en-US" sz="7250">
                <a:solidFill>
                  <a:srgbClr val="373737"/>
                </a:solidFill>
                <a:latin typeface="Paytone One"/>
                <a:ea typeface="Paytone One"/>
                <a:cs typeface="Paytone One"/>
                <a:sym typeface="Paytone One"/>
              </a:rPr>
              <a:t>BUSINESS NAME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245884" y="2356851"/>
            <a:ext cx="8383530" cy="64462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629"/>
              </a:lnSpc>
            </a:pPr>
            <a:r>
              <a:rPr lang="en-US" sz="4021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A key element to consider is trade marks - </a:t>
            </a:r>
          </a:p>
          <a:p>
            <a:pPr algn="ctr">
              <a:lnSpc>
                <a:spcPts val="5629"/>
              </a:lnSpc>
            </a:pPr>
            <a:endParaRPr lang="en-US" sz="4021">
              <a:solidFill>
                <a:srgbClr val="373737"/>
              </a:solidFill>
              <a:latin typeface="เอฟซี เรนโบว์"/>
              <a:ea typeface="เอฟซี เรนโบว์"/>
              <a:cs typeface="เอฟซี เรนโบว์"/>
              <a:sym typeface="เอฟซี เรนโบว์"/>
            </a:endParaRPr>
          </a:p>
          <a:p>
            <a:pPr algn="ctr">
              <a:lnSpc>
                <a:spcPts val="5629"/>
              </a:lnSpc>
            </a:pPr>
            <a:r>
              <a:rPr lang="en-US" sz="4021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You can check if the name is already in use by looking at the register held by the Uk intellectual Property Office. </a:t>
            </a:r>
          </a:p>
          <a:p>
            <a:pPr algn="ctr">
              <a:lnSpc>
                <a:spcPts val="5629"/>
              </a:lnSpc>
            </a:pPr>
            <a:endParaRPr lang="en-US" sz="4021">
              <a:solidFill>
                <a:srgbClr val="373737"/>
              </a:solidFill>
              <a:latin typeface="เอฟซี เรนโบว์"/>
              <a:ea typeface="เอฟซี เรนโบว์"/>
              <a:cs typeface="เอฟซี เรนโบว์"/>
              <a:sym typeface="เอฟซี เรนโบว์"/>
            </a:endParaRPr>
          </a:p>
          <a:p>
            <a:pPr algn="ctr">
              <a:lnSpc>
                <a:spcPts val="5629"/>
              </a:lnSpc>
            </a:pPr>
            <a:r>
              <a:rPr lang="en-US" sz="4021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Similar name/ Field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D7AA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7175827" y="0"/>
            <a:ext cx="15067362" cy="13787502"/>
            <a:chOff x="0" y="0"/>
            <a:chExt cx="20089817" cy="18383336"/>
          </a:xfrm>
        </p:grpSpPr>
        <p:grpSp>
          <p:nvGrpSpPr>
            <p:cNvPr id="3" name="Group 3"/>
            <p:cNvGrpSpPr/>
            <p:nvPr/>
          </p:nvGrpSpPr>
          <p:grpSpPr>
            <a:xfrm>
              <a:off x="872141" y="0"/>
              <a:ext cx="19217676" cy="18383336"/>
              <a:chOff x="0" y="0"/>
              <a:chExt cx="3796084" cy="3631276"/>
            </a:xfrm>
          </p:grpSpPr>
          <p:sp>
            <p:nvSpPr>
              <p:cNvPr id="4" name="Freeform 4"/>
              <p:cNvSpPr/>
              <p:nvPr/>
            </p:nvSpPr>
            <p:spPr>
              <a:xfrm>
                <a:off x="0" y="0"/>
                <a:ext cx="3796084" cy="3631276"/>
              </a:xfrm>
              <a:custGeom>
                <a:avLst/>
                <a:gdLst/>
                <a:ahLst/>
                <a:cxnLst/>
                <a:rect l="l" t="t" r="r" b="b"/>
                <a:pathLst>
                  <a:path w="3796084" h="3631276">
                    <a:moveTo>
                      <a:pt x="0" y="0"/>
                    </a:moveTo>
                    <a:lnTo>
                      <a:pt x="3796084" y="0"/>
                    </a:lnTo>
                    <a:lnTo>
                      <a:pt x="3796084" y="3631276"/>
                    </a:lnTo>
                    <a:lnTo>
                      <a:pt x="0" y="3631276"/>
                    </a:lnTo>
                    <a:close/>
                  </a:path>
                </a:pathLst>
              </a:custGeom>
              <a:solidFill>
                <a:srgbClr val="FFFFFF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" name="TextBox 5"/>
              <p:cNvSpPr txBox="1"/>
              <p:nvPr/>
            </p:nvSpPr>
            <p:spPr>
              <a:xfrm>
                <a:off x="0" y="-47625"/>
                <a:ext cx="3796084" cy="3678901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sp>
          <p:nvSpPr>
            <p:cNvPr id="6" name="Freeform 6"/>
            <p:cNvSpPr/>
            <p:nvPr/>
          </p:nvSpPr>
          <p:spPr>
            <a:xfrm rot="-48879">
              <a:off x="99994" y="403767"/>
              <a:ext cx="1766206" cy="14078456"/>
            </a:xfrm>
            <a:custGeom>
              <a:avLst/>
              <a:gdLst/>
              <a:ahLst/>
              <a:cxnLst/>
              <a:rect l="l" t="t" r="r" b="b"/>
              <a:pathLst>
                <a:path w="1766206" h="14078456">
                  <a:moveTo>
                    <a:pt x="0" y="0"/>
                  </a:moveTo>
                  <a:lnTo>
                    <a:pt x="1766207" y="0"/>
                  </a:lnTo>
                  <a:lnTo>
                    <a:pt x="1766207" y="14078455"/>
                  </a:lnTo>
                  <a:lnTo>
                    <a:pt x="0" y="1407845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947329" y="2395065"/>
            <a:ext cx="8682086" cy="7174007"/>
            <a:chOff x="0" y="0"/>
            <a:chExt cx="2286640" cy="1889450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2286640" cy="1889450"/>
            </a:xfrm>
            <a:custGeom>
              <a:avLst/>
              <a:gdLst/>
              <a:ahLst/>
              <a:cxnLst/>
              <a:rect l="l" t="t" r="r" b="b"/>
              <a:pathLst>
                <a:path w="2286640" h="1889450">
                  <a:moveTo>
                    <a:pt x="57961" y="0"/>
                  </a:moveTo>
                  <a:lnTo>
                    <a:pt x="2228679" y="0"/>
                  </a:lnTo>
                  <a:cubicBezTo>
                    <a:pt x="2244051" y="0"/>
                    <a:pt x="2258794" y="6107"/>
                    <a:pt x="2269663" y="16976"/>
                  </a:cubicBezTo>
                  <a:cubicBezTo>
                    <a:pt x="2280533" y="27846"/>
                    <a:pt x="2286640" y="42589"/>
                    <a:pt x="2286640" y="57961"/>
                  </a:cubicBezTo>
                  <a:lnTo>
                    <a:pt x="2286640" y="1831489"/>
                  </a:lnTo>
                  <a:cubicBezTo>
                    <a:pt x="2286640" y="1846861"/>
                    <a:pt x="2280533" y="1861604"/>
                    <a:pt x="2269663" y="1872474"/>
                  </a:cubicBezTo>
                  <a:cubicBezTo>
                    <a:pt x="2258794" y="1883344"/>
                    <a:pt x="2244051" y="1889450"/>
                    <a:pt x="2228679" y="1889450"/>
                  </a:cubicBezTo>
                  <a:lnTo>
                    <a:pt x="57961" y="1889450"/>
                  </a:lnTo>
                  <a:cubicBezTo>
                    <a:pt x="42589" y="1889450"/>
                    <a:pt x="27846" y="1883344"/>
                    <a:pt x="16976" y="1872474"/>
                  </a:cubicBezTo>
                  <a:cubicBezTo>
                    <a:pt x="6107" y="1861604"/>
                    <a:pt x="0" y="1846861"/>
                    <a:pt x="0" y="1831489"/>
                  </a:cubicBezTo>
                  <a:lnTo>
                    <a:pt x="0" y="57961"/>
                  </a:lnTo>
                  <a:cubicBezTo>
                    <a:pt x="0" y="42589"/>
                    <a:pt x="6107" y="27846"/>
                    <a:pt x="16976" y="16976"/>
                  </a:cubicBezTo>
                  <a:cubicBezTo>
                    <a:pt x="27846" y="6107"/>
                    <a:pt x="42589" y="0"/>
                    <a:pt x="57961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28575" cap="rnd">
              <a:solidFill>
                <a:srgbClr val="000000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0" y="-76200"/>
              <a:ext cx="2286640" cy="19656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0" name="Freeform 10"/>
          <p:cNvSpPr/>
          <p:nvPr/>
        </p:nvSpPr>
        <p:spPr>
          <a:xfrm>
            <a:off x="162169" y="2312710"/>
            <a:ext cx="7013659" cy="4567645"/>
          </a:xfrm>
          <a:custGeom>
            <a:avLst/>
            <a:gdLst/>
            <a:ahLst/>
            <a:cxnLst/>
            <a:rect l="l" t="t" r="r" b="b"/>
            <a:pathLst>
              <a:path w="7013659" h="4567645">
                <a:moveTo>
                  <a:pt x="0" y="0"/>
                </a:moveTo>
                <a:lnTo>
                  <a:pt x="7013658" y="0"/>
                </a:lnTo>
                <a:lnTo>
                  <a:pt x="7013658" y="4567646"/>
                </a:lnTo>
                <a:lnTo>
                  <a:pt x="0" y="4567646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TextBox 11"/>
          <p:cNvSpPr txBox="1"/>
          <p:nvPr/>
        </p:nvSpPr>
        <p:spPr>
          <a:xfrm>
            <a:off x="8957678" y="640367"/>
            <a:ext cx="8301622" cy="12447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150"/>
              </a:lnSpc>
            </a:pPr>
            <a:r>
              <a:rPr lang="en-US" sz="7250">
                <a:solidFill>
                  <a:srgbClr val="373737"/>
                </a:solidFill>
                <a:latin typeface="Paytone One"/>
                <a:ea typeface="Paytone One"/>
                <a:cs typeface="Paytone One"/>
                <a:sym typeface="Paytone One"/>
              </a:rPr>
              <a:t>BUSINESS NAME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245884" y="2356851"/>
            <a:ext cx="8383530" cy="431743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629"/>
              </a:lnSpc>
            </a:pPr>
            <a:r>
              <a:rPr lang="en-US" sz="4021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Passing of - a way of another business with a trade mark stopping you from using a similar name. </a:t>
            </a:r>
          </a:p>
          <a:p>
            <a:pPr algn="ctr">
              <a:lnSpc>
                <a:spcPts val="5629"/>
              </a:lnSpc>
            </a:pPr>
            <a:r>
              <a:rPr lang="en-US" sz="4021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Why? - Misrepresentation/ confusion. 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D7AA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7175827" y="0"/>
            <a:ext cx="15067362" cy="13787502"/>
            <a:chOff x="0" y="0"/>
            <a:chExt cx="20089817" cy="18383336"/>
          </a:xfrm>
        </p:grpSpPr>
        <p:grpSp>
          <p:nvGrpSpPr>
            <p:cNvPr id="3" name="Group 3"/>
            <p:cNvGrpSpPr/>
            <p:nvPr/>
          </p:nvGrpSpPr>
          <p:grpSpPr>
            <a:xfrm>
              <a:off x="872141" y="0"/>
              <a:ext cx="19217676" cy="18383336"/>
              <a:chOff x="0" y="0"/>
              <a:chExt cx="3796084" cy="3631276"/>
            </a:xfrm>
          </p:grpSpPr>
          <p:sp>
            <p:nvSpPr>
              <p:cNvPr id="4" name="Freeform 4"/>
              <p:cNvSpPr/>
              <p:nvPr/>
            </p:nvSpPr>
            <p:spPr>
              <a:xfrm>
                <a:off x="0" y="0"/>
                <a:ext cx="3796084" cy="3631276"/>
              </a:xfrm>
              <a:custGeom>
                <a:avLst/>
                <a:gdLst/>
                <a:ahLst/>
                <a:cxnLst/>
                <a:rect l="l" t="t" r="r" b="b"/>
                <a:pathLst>
                  <a:path w="3796084" h="3631276">
                    <a:moveTo>
                      <a:pt x="0" y="0"/>
                    </a:moveTo>
                    <a:lnTo>
                      <a:pt x="3796084" y="0"/>
                    </a:lnTo>
                    <a:lnTo>
                      <a:pt x="3796084" y="3631276"/>
                    </a:lnTo>
                    <a:lnTo>
                      <a:pt x="0" y="3631276"/>
                    </a:lnTo>
                    <a:close/>
                  </a:path>
                </a:pathLst>
              </a:custGeom>
              <a:solidFill>
                <a:srgbClr val="FFFFFF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" name="TextBox 5"/>
              <p:cNvSpPr txBox="1"/>
              <p:nvPr/>
            </p:nvSpPr>
            <p:spPr>
              <a:xfrm>
                <a:off x="0" y="-47625"/>
                <a:ext cx="3796084" cy="3678901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sp>
          <p:nvSpPr>
            <p:cNvPr id="6" name="Freeform 6"/>
            <p:cNvSpPr/>
            <p:nvPr/>
          </p:nvSpPr>
          <p:spPr>
            <a:xfrm rot="-48879">
              <a:off x="99994" y="403767"/>
              <a:ext cx="1766206" cy="14078456"/>
            </a:xfrm>
            <a:custGeom>
              <a:avLst/>
              <a:gdLst/>
              <a:ahLst/>
              <a:cxnLst/>
              <a:rect l="l" t="t" r="r" b="b"/>
              <a:pathLst>
                <a:path w="1766206" h="14078456">
                  <a:moveTo>
                    <a:pt x="0" y="0"/>
                  </a:moveTo>
                  <a:lnTo>
                    <a:pt x="1766207" y="0"/>
                  </a:lnTo>
                  <a:lnTo>
                    <a:pt x="1766207" y="14078455"/>
                  </a:lnTo>
                  <a:lnTo>
                    <a:pt x="0" y="1407845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947329" y="2395065"/>
            <a:ext cx="8682086" cy="7174007"/>
            <a:chOff x="0" y="0"/>
            <a:chExt cx="2286640" cy="1889450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2286640" cy="1889450"/>
            </a:xfrm>
            <a:custGeom>
              <a:avLst/>
              <a:gdLst/>
              <a:ahLst/>
              <a:cxnLst/>
              <a:rect l="l" t="t" r="r" b="b"/>
              <a:pathLst>
                <a:path w="2286640" h="1889450">
                  <a:moveTo>
                    <a:pt x="57961" y="0"/>
                  </a:moveTo>
                  <a:lnTo>
                    <a:pt x="2228679" y="0"/>
                  </a:lnTo>
                  <a:cubicBezTo>
                    <a:pt x="2244051" y="0"/>
                    <a:pt x="2258794" y="6107"/>
                    <a:pt x="2269663" y="16976"/>
                  </a:cubicBezTo>
                  <a:cubicBezTo>
                    <a:pt x="2280533" y="27846"/>
                    <a:pt x="2286640" y="42589"/>
                    <a:pt x="2286640" y="57961"/>
                  </a:cubicBezTo>
                  <a:lnTo>
                    <a:pt x="2286640" y="1831489"/>
                  </a:lnTo>
                  <a:cubicBezTo>
                    <a:pt x="2286640" y="1846861"/>
                    <a:pt x="2280533" y="1861604"/>
                    <a:pt x="2269663" y="1872474"/>
                  </a:cubicBezTo>
                  <a:cubicBezTo>
                    <a:pt x="2258794" y="1883344"/>
                    <a:pt x="2244051" y="1889450"/>
                    <a:pt x="2228679" y="1889450"/>
                  </a:cubicBezTo>
                  <a:lnTo>
                    <a:pt x="57961" y="1889450"/>
                  </a:lnTo>
                  <a:cubicBezTo>
                    <a:pt x="42589" y="1889450"/>
                    <a:pt x="27846" y="1883344"/>
                    <a:pt x="16976" y="1872474"/>
                  </a:cubicBezTo>
                  <a:cubicBezTo>
                    <a:pt x="6107" y="1861604"/>
                    <a:pt x="0" y="1846861"/>
                    <a:pt x="0" y="1831489"/>
                  </a:cubicBezTo>
                  <a:lnTo>
                    <a:pt x="0" y="57961"/>
                  </a:lnTo>
                  <a:cubicBezTo>
                    <a:pt x="0" y="42589"/>
                    <a:pt x="6107" y="27846"/>
                    <a:pt x="16976" y="16976"/>
                  </a:cubicBezTo>
                  <a:cubicBezTo>
                    <a:pt x="27846" y="6107"/>
                    <a:pt x="42589" y="0"/>
                    <a:pt x="57961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28575" cap="rnd">
              <a:solidFill>
                <a:srgbClr val="000000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0" y="-76200"/>
              <a:ext cx="2286640" cy="19656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0" name="Freeform 10"/>
          <p:cNvSpPr/>
          <p:nvPr/>
        </p:nvSpPr>
        <p:spPr>
          <a:xfrm>
            <a:off x="1409839" y="1334167"/>
            <a:ext cx="4999253" cy="7193169"/>
          </a:xfrm>
          <a:custGeom>
            <a:avLst/>
            <a:gdLst/>
            <a:ahLst/>
            <a:cxnLst/>
            <a:rect l="l" t="t" r="r" b="b"/>
            <a:pathLst>
              <a:path w="4999253" h="7193169">
                <a:moveTo>
                  <a:pt x="0" y="0"/>
                </a:moveTo>
                <a:lnTo>
                  <a:pt x="4999253" y="0"/>
                </a:lnTo>
                <a:lnTo>
                  <a:pt x="4999253" y="7193170"/>
                </a:lnTo>
                <a:lnTo>
                  <a:pt x="0" y="719317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TextBox 11"/>
          <p:cNvSpPr txBox="1"/>
          <p:nvPr/>
        </p:nvSpPr>
        <p:spPr>
          <a:xfrm>
            <a:off x="8957678" y="640367"/>
            <a:ext cx="8301622" cy="12447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150"/>
              </a:lnSpc>
            </a:pPr>
            <a:r>
              <a:rPr lang="en-US" sz="7250">
                <a:solidFill>
                  <a:srgbClr val="373737"/>
                </a:solidFill>
                <a:latin typeface="Paytone One"/>
                <a:ea typeface="Paytone One"/>
                <a:cs typeface="Paytone One"/>
                <a:sym typeface="Paytone One"/>
              </a:rPr>
              <a:t>BUSINESS NAME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245884" y="2356851"/>
            <a:ext cx="8383530" cy="573665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629"/>
              </a:lnSpc>
            </a:pPr>
            <a:r>
              <a:rPr lang="en-US" sz="4021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Can also use your on name as long as it is used with good faith. </a:t>
            </a:r>
          </a:p>
          <a:p>
            <a:pPr algn="ctr">
              <a:lnSpc>
                <a:spcPts val="5629"/>
              </a:lnSpc>
            </a:pPr>
            <a:endParaRPr lang="en-US" sz="4021">
              <a:solidFill>
                <a:srgbClr val="373737"/>
              </a:solidFill>
              <a:latin typeface="เอฟซี เรนโบว์"/>
              <a:ea typeface="เอฟซี เรนโบว์"/>
              <a:cs typeface="เอฟซี เรนโบว์"/>
              <a:sym typeface="เอฟซี เรนโบว์"/>
            </a:endParaRPr>
          </a:p>
          <a:p>
            <a:pPr algn="ctr">
              <a:lnSpc>
                <a:spcPts val="5629"/>
              </a:lnSpc>
            </a:pPr>
            <a:r>
              <a:rPr lang="en-US" sz="4021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But we need to be aware that there are restricted and banned names - this is governed by legislation. 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D7AA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7175827" y="0"/>
            <a:ext cx="15067362" cy="13787502"/>
            <a:chOff x="0" y="0"/>
            <a:chExt cx="20089817" cy="18383336"/>
          </a:xfrm>
        </p:grpSpPr>
        <p:grpSp>
          <p:nvGrpSpPr>
            <p:cNvPr id="3" name="Group 3"/>
            <p:cNvGrpSpPr/>
            <p:nvPr/>
          </p:nvGrpSpPr>
          <p:grpSpPr>
            <a:xfrm>
              <a:off x="872141" y="0"/>
              <a:ext cx="19217676" cy="18383336"/>
              <a:chOff x="0" y="0"/>
              <a:chExt cx="3796084" cy="3631276"/>
            </a:xfrm>
          </p:grpSpPr>
          <p:sp>
            <p:nvSpPr>
              <p:cNvPr id="4" name="Freeform 4"/>
              <p:cNvSpPr/>
              <p:nvPr/>
            </p:nvSpPr>
            <p:spPr>
              <a:xfrm>
                <a:off x="0" y="0"/>
                <a:ext cx="3796084" cy="3631276"/>
              </a:xfrm>
              <a:custGeom>
                <a:avLst/>
                <a:gdLst/>
                <a:ahLst/>
                <a:cxnLst/>
                <a:rect l="l" t="t" r="r" b="b"/>
                <a:pathLst>
                  <a:path w="3796084" h="3631276">
                    <a:moveTo>
                      <a:pt x="0" y="0"/>
                    </a:moveTo>
                    <a:lnTo>
                      <a:pt x="3796084" y="0"/>
                    </a:lnTo>
                    <a:lnTo>
                      <a:pt x="3796084" y="3631276"/>
                    </a:lnTo>
                    <a:lnTo>
                      <a:pt x="0" y="3631276"/>
                    </a:lnTo>
                    <a:close/>
                  </a:path>
                </a:pathLst>
              </a:custGeom>
              <a:solidFill>
                <a:srgbClr val="FFFFFF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" name="TextBox 5"/>
              <p:cNvSpPr txBox="1"/>
              <p:nvPr/>
            </p:nvSpPr>
            <p:spPr>
              <a:xfrm>
                <a:off x="0" y="-47625"/>
                <a:ext cx="3796084" cy="3678901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sp>
          <p:nvSpPr>
            <p:cNvPr id="6" name="Freeform 6"/>
            <p:cNvSpPr/>
            <p:nvPr/>
          </p:nvSpPr>
          <p:spPr>
            <a:xfrm rot="-48879">
              <a:off x="99994" y="403767"/>
              <a:ext cx="1766206" cy="14078456"/>
            </a:xfrm>
            <a:custGeom>
              <a:avLst/>
              <a:gdLst/>
              <a:ahLst/>
              <a:cxnLst/>
              <a:rect l="l" t="t" r="r" b="b"/>
              <a:pathLst>
                <a:path w="1766206" h="14078456">
                  <a:moveTo>
                    <a:pt x="0" y="0"/>
                  </a:moveTo>
                  <a:lnTo>
                    <a:pt x="1766207" y="0"/>
                  </a:lnTo>
                  <a:lnTo>
                    <a:pt x="1766207" y="14078455"/>
                  </a:lnTo>
                  <a:lnTo>
                    <a:pt x="0" y="1407845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947329" y="2395065"/>
            <a:ext cx="8682086" cy="7174007"/>
            <a:chOff x="0" y="0"/>
            <a:chExt cx="2286640" cy="1889450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2286640" cy="1889450"/>
            </a:xfrm>
            <a:custGeom>
              <a:avLst/>
              <a:gdLst/>
              <a:ahLst/>
              <a:cxnLst/>
              <a:rect l="l" t="t" r="r" b="b"/>
              <a:pathLst>
                <a:path w="2286640" h="1889450">
                  <a:moveTo>
                    <a:pt x="57961" y="0"/>
                  </a:moveTo>
                  <a:lnTo>
                    <a:pt x="2228679" y="0"/>
                  </a:lnTo>
                  <a:cubicBezTo>
                    <a:pt x="2244051" y="0"/>
                    <a:pt x="2258794" y="6107"/>
                    <a:pt x="2269663" y="16976"/>
                  </a:cubicBezTo>
                  <a:cubicBezTo>
                    <a:pt x="2280533" y="27846"/>
                    <a:pt x="2286640" y="42589"/>
                    <a:pt x="2286640" y="57961"/>
                  </a:cubicBezTo>
                  <a:lnTo>
                    <a:pt x="2286640" y="1831489"/>
                  </a:lnTo>
                  <a:cubicBezTo>
                    <a:pt x="2286640" y="1846861"/>
                    <a:pt x="2280533" y="1861604"/>
                    <a:pt x="2269663" y="1872474"/>
                  </a:cubicBezTo>
                  <a:cubicBezTo>
                    <a:pt x="2258794" y="1883344"/>
                    <a:pt x="2244051" y="1889450"/>
                    <a:pt x="2228679" y="1889450"/>
                  </a:cubicBezTo>
                  <a:lnTo>
                    <a:pt x="57961" y="1889450"/>
                  </a:lnTo>
                  <a:cubicBezTo>
                    <a:pt x="42589" y="1889450"/>
                    <a:pt x="27846" y="1883344"/>
                    <a:pt x="16976" y="1872474"/>
                  </a:cubicBezTo>
                  <a:cubicBezTo>
                    <a:pt x="6107" y="1861604"/>
                    <a:pt x="0" y="1846861"/>
                    <a:pt x="0" y="1831489"/>
                  </a:cubicBezTo>
                  <a:lnTo>
                    <a:pt x="0" y="57961"/>
                  </a:lnTo>
                  <a:cubicBezTo>
                    <a:pt x="0" y="42589"/>
                    <a:pt x="6107" y="27846"/>
                    <a:pt x="16976" y="16976"/>
                  </a:cubicBezTo>
                  <a:cubicBezTo>
                    <a:pt x="27846" y="6107"/>
                    <a:pt x="42589" y="0"/>
                    <a:pt x="57961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28575" cap="rnd">
              <a:solidFill>
                <a:srgbClr val="000000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0" y="-76200"/>
              <a:ext cx="2286640" cy="19656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0" name="Freeform 10"/>
          <p:cNvSpPr/>
          <p:nvPr/>
        </p:nvSpPr>
        <p:spPr>
          <a:xfrm>
            <a:off x="1176758" y="2866018"/>
            <a:ext cx="5537369" cy="7420982"/>
          </a:xfrm>
          <a:custGeom>
            <a:avLst/>
            <a:gdLst/>
            <a:ahLst/>
            <a:cxnLst/>
            <a:rect l="l" t="t" r="r" b="b"/>
            <a:pathLst>
              <a:path w="5537369" h="7420982">
                <a:moveTo>
                  <a:pt x="0" y="0"/>
                </a:moveTo>
                <a:lnTo>
                  <a:pt x="5537369" y="0"/>
                </a:lnTo>
                <a:lnTo>
                  <a:pt x="5537369" y="7420982"/>
                </a:lnTo>
                <a:lnTo>
                  <a:pt x="0" y="7420982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TextBox 11"/>
          <p:cNvSpPr txBox="1"/>
          <p:nvPr/>
        </p:nvSpPr>
        <p:spPr>
          <a:xfrm>
            <a:off x="8957678" y="640367"/>
            <a:ext cx="8301622" cy="12447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150"/>
              </a:lnSpc>
            </a:pPr>
            <a:r>
              <a:rPr lang="en-US" sz="7250">
                <a:solidFill>
                  <a:srgbClr val="373737"/>
                </a:solidFill>
                <a:latin typeface="Paytone One"/>
                <a:ea typeface="Paytone One"/>
                <a:cs typeface="Paytone One"/>
                <a:sym typeface="Paytone One"/>
              </a:rPr>
              <a:t>BUSINESS NAME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245884" y="2375901"/>
            <a:ext cx="8383530" cy="202003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209"/>
              </a:lnSpc>
            </a:pPr>
            <a:r>
              <a:rPr lang="en-US" sz="3721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Companies Act 2006 - SS1192 -1198</a:t>
            </a:r>
          </a:p>
          <a:p>
            <a:pPr algn="ctr">
              <a:lnSpc>
                <a:spcPts val="5209"/>
              </a:lnSpc>
            </a:pPr>
            <a:endParaRPr lang="en-US" sz="3721">
              <a:solidFill>
                <a:srgbClr val="373737"/>
              </a:solidFill>
              <a:latin typeface="เอฟซี เรนโบว์"/>
              <a:ea typeface="เอฟซี เรนโบว์"/>
              <a:cs typeface="เอฟซี เรนโบว์"/>
              <a:sym typeface="เอฟซี เรนโบว์"/>
            </a:endParaRPr>
          </a:p>
          <a:p>
            <a:pPr algn="ctr">
              <a:lnSpc>
                <a:spcPts val="5209"/>
              </a:lnSpc>
            </a:pPr>
            <a:r>
              <a:rPr lang="en-US" sz="3721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We will look at these in turn.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D7AA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1622303" y="0"/>
            <a:ext cx="14938563" cy="13787502"/>
            <a:chOff x="0" y="0"/>
            <a:chExt cx="19918083" cy="18383336"/>
          </a:xfrm>
        </p:grpSpPr>
        <p:grpSp>
          <p:nvGrpSpPr>
            <p:cNvPr id="3" name="Group 3"/>
            <p:cNvGrpSpPr/>
            <p:nvPr/>
          </p:nvGrpSpPr>
          <p:grpSpPr>
            <a:xfrm>
              <a:off x="0" y="0"/>
              <a:ext cx="19217676" cy="18383336"/>
              <a:chOff x="0" y="0"/>
              <a:chExt cx="3796084" cy="3631276"/>
            </a:xfrm>
          </p:grpSpPr>
          <p:sp>
            <p:nvSpPr>
              <p:cNvPr id="4" name="Freeform 4"/>
              <p:cNvSpPr/>
              <p:nvPr/>
            </p:nvSpPr>
            <p:spPr>
              <a:xfrm>
                <a:off x="0" y="0"/>
                <a:ext cx="3796084" cy="3631276"/>
              </a:xfrm>
              <a:custGeom>
                <a:avLst/>
                <a:gdLst/>
                <a:ahLst/>
                <a:cxnLst/>
                <a:rect l="l" t="t" r="r" b="b"/>
                <a:pathLst>
                  <a:path w="3796084" h="3631276">
                    <a:moveTo>
                      <a:pt x="0" y="0"/>
                    </a:moveTo>
                    <a:lnTo>
                      <a:pt x="3796084" y="0"/>
                    </a:lnTo>
                    <a:lnTo>
                      <a:pt x="3796084" y="3631276"/>
                    </a:lnTo>
                    <a:lnTo>
                      <a:pt x="0" y="3631276"/>
                    </a:lnTo>
                    <a:close/>
                  </a:path>
                </a:pathLst>
              </a:custGeom>
              <a:solidFill>
                <a:srgbClr val="FFFFFF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" name="TextBox 5"/>
              <p:cNvSpPr txBox="1"/>
              <p:nvPr/>
            </p:nvSpPr>
            <p:spPr>
              <a:xfrm>
                <a:off x="0" y="-47625"/>
                <a:ext cx="3796084" cy="3678901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sp>
          <p:nvSpPr>
            <p:cNvPr id="6" name="Freeform 6"/>
            <p:cNvSpPr/>
            <p:nvPr/>
          </p:nvSpPr>
          <p:spPr>
            <a:xfrm flipH="1">
              <a:off x="18151877" y="0"/>
              <a:ext cx="1766206" cy="14078456"/>
            </a:xfrm>
            <a:custGeom>
              <a:avLst/>
              <a:gdLst/>
              <a:ahLst/>
              <a:cxnLst/>
              <a:rect l="l" t="t" r="r" b="b"/>
              <a:pathLst>
                <a:path w="1766206" h="14078456">
                  <a:moveTo>
                    <a:pt x="1766206" y="0"/>
                  </a:moveTo>
                  <a:lnTo>
                    <a:pt x="0" y="0"/>
                  </a:lnTo>
                  <a:lnTo>
                    <a:pt x="0" y="14078456"/>
                  </a:lnTo>
                  <a:lnTo>
                    <a:pt x="1766206" y="14078456"/>
                  </a:lnTo>
                  <a:lnTo>
                    <a:pt x="1766206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597379" y="2483464"/>
            <a:ext cx="10849881" cy="7256468"/>
            <a:chOff x="0" y="0"/>
            <a:chExt cx="2857582" cy="1911169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2857582" cy="1911169"/>
            </a:xfrm>
            <a:custGeom>
              <a:avLst/>
              <a:gdLst/>
              <a:ahLst/>
              <a:cxnLst/>
              <a:rect l="l" t="t" r="r" b="b"/>
              <a:pathLst>
                <a:path w="2857582" h="1911169">
                  <a:moveTo>
                    <a:pt x="46381" y="0"/>
                  </a:moveTo>
                  <a:lnTo>
                    <a:pt x="2811201" y="0"/>
                  </a:lnTo>
                  <a:cubicBezTo>
                    <a:pt x="2823502" y="0"/>
                    <a:pt x="2835299" y="4887"/>
                    <a:pt x="2843997" y="13585"/>
                  </a:cubicBezTo>
                  <a:cubicBezTo>
                    <a:pt x="2852695" y="22283"/>
                    <a:pt x="2857582" y="34080"/>
                    <a:pt x="2857582" y="46381"/>
                  </a:cubicBezTo>
                  <a:lnTo>
                    <a:pt x="2857582" y="1864788"/>
                  </a:lnTo>
                  <a:cubicBezTo>
                    <a:pt x="2857582" y="1890403"/>
                    <a:pt x="2836816" y="1911169"/>
                    <a:pt x="2811201" y="1911169"/>
                  </a:cubicBezTo>
                  <a:lnTo>
                    <a:pt x="46381" y="1911169"/>
                  </a:lnTo>
                  <a:cubicBezTo>
                    <a:pt x="34080" y="1911169"/>
                    <a:pt x="22283" y="1906282"/>
                    <a:pt x="13585" y="1897584"/>
                  </a:cubicBezTo>
                  <a:cubicBezTo>
                    <a:pt x="4887" y="1888886"/>
                    <a:pt x="0" y="1877089"/>
                    <a:pt x="0" y="1864788"/>
                  </a:cubicBezTo>
                  <a:lnTo>
                    <a:pt x="0" y="46381"/>
                  </a:lnTo>
                  <a:cubicBezTo>
                    <a:pt x="0" y="34080"/>
                    <a:pt x="4887" y="22283"/>
                    <a:pt x="13585" y="13585"/>
                  </a:cubicBezTo>
                  <a:cubicBezTo>
                    <a:pt x="22283" y="4887"/>
                    <a:pt x="34080" y="0"/>
                    <a:pt x="46381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28575" cap="rnd">
              <a:solidFill>
                <a:srgbClr val="000000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0" y="-76200"/>
              <a:ext cx="2857582" cy="198736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0" name="TextBox 10"/>
          <p:cNvSpPr txBox="1"/>
          <p:nvPr/>
        </p:nvSpPr>
        <p:spPr>
          <a:xfrm>
            <a:off x="483675" y="757110"/>
            <a:ext cx="10726606" cy="12447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150"/>
              </a:lnSpc>
            </a:pPr>
            <a:r>
              <a:rPr lang="en-US" sz="7250">
                <a:solidFill>
                  <a:srgbClr val="373737"/>
                </a:solidFill>
                <a:latin typeface="Paytone One"/>
                <a:ea typeface="Paytone One"/>
                <a:cs typeface="Paytone One"/>
                <a:sym typeface="Paytone One"/>
              </a:rPr>
              <a:t>BUSINESS NAMES</a:t>
            </a:r>
          </a:p>
        </p:txBody>
      </p:sp>
      <p:sp>
        <p:nvSpPr>
          <p:cNvPr id="11" name="Freeform 11"/>
          <p:cNvSpPr/>
          <p:nvPr/>
        </p:nvSpPr>
        <p:spPr>
          <a:xfrm flipH="1">
            <a:off x="10669118" y="642554"/>
            <a:ext cx="1082327" cy="1359281"/>
          </a:xfrm>
          <a:custGeom>
            <a:avLst/>
            <a:gdLst/>
            <a:ahLst/>
            <a:cxnLst/>
            <a:rect l="l" t="t" r="r" b="b"/>
            <a:pathLst>
              <a:path w="1082327" h="1359281">
                <a:moveTo>
                  <a:pt x="1082327" y="0"/>
                </a:moveTo>
                <a:lnTo>
                  <a:pt x="0" y="0"/>
                </a:lnTo>
                <a:lnTo>
                  <a:pt x="0" y="1359280"/>
                </a:lnTo>
                <a:lnTo>
                  <a:pt x="1082327" y="1359280"/>
                </a:lnTo>
                <a:lnTo>
                  <a:pt x="1082327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Freeform 12"/>
          <p:cNvSpPr/>
          <p:nvPr/>
        </p:nvSpPr>
        <p:spPr>
          <a:xfrm>
            <a:off x="287598" y="91629"/>
            <a:ext cx="1082327" cy="1359281"/>
          </a:xfrm>
          <a:custGeom>
            <a:avLst/>
            <a:gdLst/>
            <a:ahLst/>
            <a:cxnLst/>
            <a:rect l="l" t="t" r="r" b="b"/>
            <a:pathLst>
              <a:path w="1082327" h="1359281">
                <a:moveTo>
                  <a:pt x="0" y="0"/>
                </a:moveTo>
                <a:lnTo>
                  <a:pt x="1082327" y="0"/>
                </a:lnTo>
                <a:lnTo>
                  <a:pt x="1082327" y="1359280"/>
                </a:lnTo>
                <a:lnTo>
                  <a:pt x="0" y="135928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Freeform 13"/>
          <p:cNvSpPr/>
          <p:nvPr/>
        </p:nvSpPr>
        <p:spPr>
          <a:xfrm rot="-1049429">
            <a:off x="14296765" y="5574676"/>
            <a:ext cx="5925070" cy="6817549"/>
          </a:xfrm>
          <a:custGeom>
            <a:avLst/>
            <a:gdLst/>
            <a:ahLst/>
            <a:cxnLst/>
            <a:rect l="l" t="t" r="r" b="b"/>
            <a:pathLst>
              <a:path w="5925070" h="6817549">
                <a:moveTo>
                  <a:pt x="0" y="0"/>
                </a:moveTo>
                <a:lnTo>
                  <a:pt x="5925070" y="0"/>
                </a:lnTo>
                <a:lnTo>
                  <a:pt x="5925070" y="6817549"/>
                </a:lnTo>
                <a:lnTo>
                  <a:pt x="0" y="6817549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4" name="Freeform 14"/>
          <p:cNvSpPr/>
          <p:nvPr/>
        </p:nvSpPr>
        <p:spPr>
          <a:xfrm rot="1074498">
            <a:off x="14322564" y="-1633889"/>
            <a:ext cx="6338431" cy="6939172"/>
          </a:xfrm>
          <a:custGeom>
            <a:avLst/>
            <a:gdLst/>
            <a:ahLst/>
            <a:cxnLst/>
            <a:rect l="l" t="t" r="r" b="b"/>
            <a:pathLst>
              <a:path w="6338431" h="6939172">
                <a:moveTo>
                  <a:pt x="0" y="0"/>
                </a:moveTo>
                <a:lnTo>
                  <a:pt x="6338430" y="0"/>
                </a:lnTo>
                <a:lnTo>
                  <a:pt x="6338430" y="6939172"/>
                </a:lnTo>
                <a:lnTo>
                  <a:pt x="0" y="6939172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5" name="Freeform 15"/>
          <p:cNvSpPr/>
          <p:nvPr/>
        </p:nvSpPr>
        <p:spPr>
          <a:xfrm rot="-1165491">
            <a:off x="13751474" y="3903315"/>
            <a:ext cx="2466841" cy="2480370"/>
          </a:xfrm>
          <a:custGeom>
            <a:avLst/>
            <a:gdLst/>
            <a:ahLst/>
            <a:cxnLst/>
            <a:rect l="l" t="t" r="r" b="b"/>
            <a:pathLst>
              <a:path w="2466841" h="2480370">
                <a:moveTo>
                  <a:pt x="0" y="0"/>
                </a:moveTo>
                <a:lnTo>
                  <a:pt x="2466841" y="0"/>
                </a:lnTo>
                <a:lnTo>
                  <a:pt x="2466841" y="2480370"/>
                </a:lnTo>
                <a:lnTo>
                  <a:pt x="0" y="2480370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6" name="TextBox 16"/>
          <p:cNvSpPr txBox="1"/>
          <p:nvPr/>
        </p:nvSpPr>
        <p:spPr>
          <a:xfrm>
            <a:off x="735165" y="2590141"/>
            <a:ext cx="10574308" cy="685944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551"/>
              </a:lnSpc>
            </a:pPr>
            <a:r>
              <a:rPr lang="en-US" sz="1599" dirty="0">
                <a:solidFill>
                  <a:srgbClr val="373737"/>
                </a:solidFill>
                <a:latin typeface="Paytone One"/>
                <a:ea typeface="Paytone One"/>
                <a:cs typeface="Paytone One"/>
                <a:sym typeface="Paytone One"/>
              </a:rPr>
              <a:t>(1)SUBJECT TO ANY EXPRESS PROVISION TO THE CONTRARY,] THIS CHAPTER APPLIES TO ANY PERSON CARRYING ON BUSINESS IN THE UNITED KINGDOM.</a:t>
            </a:r>
          </a:p>
          <a:p>
            <a:pPr algn="ctr">
              <a:lnSpc>
                <a:spcPts val="3551"/>
              </a:lnSpc>
            </a:pPr>
            <a:r>
              <a:rPr lang="en-US" sz="1599" dirty="0">
                <a:solidFill>
                  <a:srgbClr val="373737"/>
                </a:solidFill>
                <a:latin typeface="Paytone One"/>
                <a:ea typeface="Paytone One"/>
                <a:cs typeface="Paytone One"/>
                <a:sym typeface="Paytone One"/>
              </a:rPr>
              <a:t>(2)THE PROVISIONS OF THIS CHAPTER DO NOT PREVENT—</a:t>
            </a:r>
          </a:p>
          <a:p>
            <a:pPr algn="ctr">
              <a:lnSpc>
                <a:spcPts val="3551"/>
              </a:lnSpc>
            </a:pPr>
            <a:r>
              <a:rPr lang="en-US" sz="1599" dirty="0">
                <a:solidFill>
                  <a:srgbClr val="373737"/>
                </a:solidFill>
                <a:latin typeface="Paytone One"/>
                <a:ea typeface="Paytone One"/>
                <a:cs typeface="Paytone One"/>
                <a:sym typeface="Paytone One"/>
              </a:rPr>
              <a:t>(A)AN INDIVIDUAL CARRYING ON BUSINESS UNDER A NAME CONSISTING OF HIS SURNAME WITHOUT ANY ADDITION OTHER THAN A PERMITTED ADDITION, OR</a:t>
            </a:r>
          </a:p>
          <a:p>
            <a:pPr algn="ctr">
              <a:lnSpc>
                <a:spcPts val="3551"/>
              </a:lnSpc>
            </a:pPr>
            <a:r>
              <a:rPr lang="en-US" sz="1599" dirty="0">
                <a:solidFill>
                  <a:srgbClr val="373737"/>
                </a:solidFill>
                <a:latin typeface="Paytone One"/>
                <a:ea typeface="Paytone One"/>
                <a:cs typeface="Paytone One"/>
                <a:sym typeface="Paytone One"/>
              </a:rPr>
              <a:t>(B)INDIVIDUALS CARRYING ON BUSINESS IN PARTNERSHIP UNDER A NAME CONSISTING OF THE SURNAMES OF ALL THE PARTNERS WITHOUT ANY ADDITION OTHER THAN A PERMITTED ADDITION.</a:t>
            </a:r>
          </a:p>
          <a:p>
            <a:pPr algn="ctr">
              <a:lnSpc>
                <a:spcPts val="3551"/>
              </a:lnSpc>
            </a:pPr>
            <a:r>
              <a:rPr lang="en-US" sz="1599" dirty="0">
                <a:solidFill>
                  <a:srgbClr val="373737"/>
                </a:solidFill>
                <a:latin typeface="Paytone One"/>
                <a:ea typeface="Paytone One"/>
                <a:cs typeface="Paytone One"/>
                <a:sym typeface="Paytone One"/>
              </a:rPr>
              <a:t>(3)THE FOLLOWING ARE THE PERMITTED ADDITIONS—</a:t>
            </a:r>
          </a:p>
          <a:p>
            <a:pPr algn="ctr">
              <a:lnSpc>
                <a:spcPts val="3551"/>
              </a:lnSpc>
            </a:pPr>
            <a:r>
              <a:rPr lang="en-US" sz="1599" dirty="0">
                <a:solidFill>
                  <a:srgbClr val="373737"/>
                </a:solidFill>
                <a:latin typeface="Paytone One"/>
                <a:ea typeface="Paytone One"/>
                <a:cs typeface="Paytone One"/>
                <a:sym typeface="Paytone One"/>
              </a:rPr>
              <a:t>(A)IN THE CASE OF AN INDIVIDUAL, HIS FORENAME OR INITIAL;</a:t>
            </a:r>
          </a:p>
          <a:p>
            <a:pPr algn="ctr">
              <a:lnSpc>
                <a:spcPts val="3551"/>
              </a:lnSpc>
            </a:pPr>
            <a:r>
              <a:rPr lang="en-US" sz="1599" dirty="0">
                <a:solidFill>
                  <a:srgbClr val="373737"/>
                </a:solidFill>
                <a:latin typeface="Paytone One"/>
                <a:ea typeface="Paytone One"/>
                <a:cs typeface="Paytone One"/>
                <a:sym typeface="Paytone One"/>
              </a:rPr>
              <a:t>(B)IN THE CASE OF A PARTNERSHIP—</a:t>
            </a:r>
          </a:p>
          <a:p>
            <a:pPr algn="ctr">
              <a:lnSpc>
                <a:spcPts val="3551"/>
              </a:lnSpc>
            </a:pPr>
            <a:r>
              <a:rPr lang="en-US" sz="1599" dirty="0">
                <a:solidFill>
                  <a:srgbClr val="373737"/>
                </a:solidFill>
                <a:latin typeface="Paytone One"/>
                <a:ea typeface="Paytone One"/>
                <a:cs typeface="Paytone One"/>
                <a:sym typeface="Paytone One"/>
              </a:rPr>
              <a:t>(I)THE FORENAMES OF INDIVIDUAL PARTNERS OR THE INITIALS OF THOSE FORENAMES, OR</a:t>
            </a:r>
          </a:p>
          <a:p>
            <a:pPr algn="ctr">
              <a:lnSpc>
                <a:spcPts val="3551"/>
              </a:lnSpc>
            </a:pPr>
            <a:r>
              <a:rPr lang="en-US" sz="1599" dirty="0">
                <a:solidFill>
                  <a:srgbClr val="373737"/>
                </a:solidFill>
                <a:latin typeface="Paytone One"/>
                <a:ea typeface="Paytone One"/>
                <a:cs typeface="Paytone One"/>
                <a:sym typeface="Paytone One"/>
              </a:rPr>
              <a:t>(II)WHERE TWO OR MORE INDIVIDUAL PARTNERS HAVE THE SAME SURNAME, THE ADDITION OF “S” AT THE END OF THAT SURNAME;</a:t>
            </a:r>
          </a:p>
          <a:p>
            <a:pPr algn="ctr">
              <a:lnSpc>
                <a:spcPts val="3551"/>
              </a:lnSpc>
            </a:pPr>
            <a:r>
              <a:rPr lang="en-US" sz="1599" dirty="0">
                <a:solidFill>
                  <a:srgbClr val="373737"/>
                </a:solidFill>
                <a:latin typeface="Paytone One"/>
                <a:ea typeface="Paytone One"/>
                <a:cs typeface="Paytone One"/>
                <a:sym typeface="Paytone One"/>
              </a:rPr>
              <a:t>(C)IN EITHER CASE, AN ADDITION MERELY INDICATING THAT THE BUSINESS IS CARRIED ON IN SUCCESSION TO A FORMER OWNER OF THE BUSINESS.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D7AA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7175827" y="0"/>
            <a:ext cx="15067362" cy="13787502"/>
            <a:chOff x="0" y="0"/>
            <a:chExt cx="20089817" cy="18383336"/>
          </a:xfrm>
        </p:grpSpPr>
        <p:grpSp>
          <p:nvGrpSpPr>
            <p:cNvPr id="3" name="Group 3"/>
            <p:cNvGrpSpPr/>
            <p:nvPr/>
          </p:nvGrpSpPr>
          <p:grpSpPr>
            <a:xfrm>
              <a:off x="872141" y="0"/>
              <a:ext cx="19217676" cy="18383336"/>
              <a:chOff x="0" y="0"/>
              <a:chExt cx="3796084" cy="3631276"/>
            </a:xfrm>
          </p:grpSpPr>
          <p:sp>
            <p:nvSpPr>
              <p:cNvPr id="4" name="Freeform 4"/>
              <p:cNvSpPr/>
              <p:nvPr/>
            </p:nvSpPr>
            <p:spPr>
              <a:xfrm>
                <a:off x="0" y="0"/>
                <a:ext cx="3796084" cy="3631276"/>
              </a:xfrm>
              <a:custGeom>
                <a:avLst/>
                <a:gdLst/>
                <a:ahLst/>
                <a:cxnLst/>
                <a:rect l="l" t="t" r="r" b="b"/>
                <a:pathLst>
                  <a:path w="3796084" h="3631276">
                    <a:moveTo>
                      <a:pt x="0" y="0"/>
                    </a:moveTo>
                    <a:lnTo>
                      <a:pt x="3796084" y="0"/>
                    </a:lnTo>
                    <a:lnTo>
                      <a:pt x="3796084" y="3631276"/>
                    </a:lnTo>
                    <a:lnTo>
                      <a:pt x="0" y="3631276"/>
                    </a:lnTo>
                    <a:close/>
                  </a:path>
                </a:pathLst>
              </a:custGeom>
              <a:solidFill>
                <a:srgbClr val="FFFFFF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" name="TextBox 5"/>
              <p:cNvSpPr txBox="1"/>
              <p:nvPr/>
            </p:nvSpPr>
            <p:spPr>
              <a:xfrm>
                <a:off x="0" y="-47625"/>
                <a:ext cx="3796084" cy="3678901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sp>
          <p:nvSpPr>
            <p:cNvPr id="6" name="Freeform 6"/>
            <p:cNvSpPr/>
            <p:nvPr/>
          </p:nvSpPr>
          <p:spPr>
            <a:xfrm rot="-48879">
              <a:off x="99994" y="403767"/>
              <a:ext cx="1766206" cy="14078456"/>
            </a:xfrm>
            <a:custGeom>
              <a:avLst/>
              <a:gdLst/>
              <a:ahLst/>
              <a:cxnLst/>
              <a:rect l="l" t="t" r="r" b="b"/>
              <a:pathLst>
                <a:path w="1766206" h="14078456">
                  <a:moveTo>
                    <a:pt x="0" y="0"/>
                  </a:moveTo>
                  <a:lnTo>
                    <a:pt x="1766207" y="0"/>
                  </a:lnTo>
                  <a:lnTo>
                    <a:pt x="1766207" y="14078455"/>
                  </a:lnTo>
                  <a:lnTo>
                    <a:pt x="0" y="1407845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947329" y="2395065"/>
            <a:ext cx="8682086" cy="7174007"/>
            <a:chOff x="0" y="0"/>
            <a:chExt cx="2286640" cy="1889450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2286640" cy="1889450"/>
            </a:xfrm>
            <a:custGeom>
              <a:avLst/>
              <a:gdLst/>
              <a:ahLst/>
              <a:cxnLst/>
              <a:rect l="l" t="t" r="r" b="b"/>
              <a:pathLst>
                <a:path w="2286640" h="1889450">
                  <a:moveTo>
                    <a:pt x="57961" y="0"/>
                  </a:moveTo>
                  <a:lnTo>
                    <a:pt x="2228679" y="0"/>
                  </a:lnTo>
                  <a:cubicBezTo>
                    <a:pt x="2244051" y="0"/>
                    <a:pt x="2258794" y="6107"/>
                    <a:pt x="2269663" y="16976"/>
                  </a:cubicBezTo>
                  <a:cubicBezTo>
                    <a:pt x="2280533" y="27846"/>
                    <a:pt x="2286640" y="42589"/>
                    <a:pt x="2286640" y="57961"/>
                  </a:cubicBezTo>
                  <a:lnTo>
                    <a:pt x="2286640" y="1831489"/>
                  </a:lnTo>
                  <a:cubicBezTo>
                    <a:pt x="2286640" y="1846861"/>
                    <a:pt x="2280533" y="1861604"/>
                    <a:pt x="2269663" y="1872474"/>
                  </a:cubicBezTo>
                  <a:cubicBezTo>
                    <a:pt x="2258794" y="1883344"/>
                    <a:pt x="2244051" y="1889450"/>
                    <a:pt x="2228679" y="1889450"/>
                  </a:cubicBezTo>
                  <a:lnTo>
                    <a:pt x="57961" y="1889450"/>
                  </a:lnTo>
                  <a:cubicBezTo>
                    <a:pt x="42589" y="1889450"/>
                    <a:pt x="27846" y="1883344"/>
                    <a:pt x="16976" y="1872474"/>
                  </a:cubicBezTo>
                  <a:cubicBezTo>
                    <a:pt x="6107" y="1861604"/>
                    <a:pt x="0" y="1846861"/>
                    <a:pt x="0" y="1831489"/>
                  </a:cubicBezTo>
                  <a:lnTo>
                    <a:pt x="0" y="57961"/>
                  </a:lnTo>
                  <a:cubicBezTo>
                    <a:pt x="0" y="42589"/>
                    <a:pt x="6107" y="27846"/>
                    <a:pt x="16976" y="16976"/>
                  </a:cubicBezTo>
                  <a:cubicBezTo>
                    <a:pt x="27846" y="6107"/>
                    <a:pt x="42589" y="0"/>
                    <a:pt x="57961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28575" cap="rnd">
              <a:solidFill>
                <a:srgbClr val="000000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0" y="-76200"/>
              <a:ext cx="2286640" cy="19656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0" name="Freeform 10"/>
          <p:cNvSpPr/>
          <p:nvPr/>
        </p:nvSpPr>
        <p:spPr>
          <a:xfrm>
            <a:off x="157443" y="2298663"/>
            <a:ext cx="7018385" cy="7798205"/>
          </a:xfrm>
          <a:custGeom>
            <a:avLst/>
            <a:gdLst/>
            <a:ahLst/>
            <a:cxnLst/>
            <a:rect l="l" t="t" r="r" b="b"/>
            <a:pathLst>
              <a:path w="7018385" h="7798205">
                <a:moveTo>
                  <a:pt x="0" y="0"/>
                </a:moveTo>
                <a:lnTo>
                  <a:pt x="7018384" y="0"/>
                </a:lnTo>
                <a:lnTo>
                  <a:pt x="7018384" y="7798206"/>
                </a:lnTo>
                <a:lnTo>
                  <a:pt x="0" y="7798206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TextBox 11"/>
          <p:cNvSpPr txBox="1"/>
          <p:nvPr/>
        </p:nvSpPr>
        <p:spPr>
          <a:xfrm>
            <a:off x="8957678" y="640367"/>
            <a:ext cx="8301622" cy="12447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150"/>
              </a:lnSpc>
            </a:pPr>
            <a:r>
              <a:rPr lang="en-US" sz="7250">
                <a:solidFill>
                  <a:srgbClr val="373737"/>
                </a:solidFill>
                <a:latin typeface="Paytone One"/>
                <a:ea typeface="Paytone One"/>
                <a:cs typeface="Paytone One"/>
                <a:sym typeface="Paytone One"/>
              </a:rPr>
              <a:t>BUSINESS NAME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245884" y="2356851"/>
            <a:ext cx="8383530" cy="64462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629"/>
              </a:lnSpc>
            </a:pPr>
            <a:r>
              <a:rPr lang="en-US" sz="4021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What does this tell use? </a:t>
            </a:r>
          </a:p>
          <a:p>
            <a:pPr algn="ctr">
              <a:lnSpc>
                <a:spcPts val="5629"/>
              </a:lnSpc>
            </a:pPr>
            <a:endParaRPr lang="en-US" sz="4021">
              <a:solidFill>
                <a:srgbClr val="373737"/>
              </a:solidFill>
              <a:latin typeface="เอฟซี เรนโบว์"/>
              <a:ea typeface="เอฟซี เรนโบว์"/>
              <a:cs typeface="เอฟซี เรนโบว์"/>
              <a:sym typeface="เอฟซี เรนโบว์"/>
            </a:endParaRPr>
          </a:p>
          <a:p>
            <a:pPr marL="868181" lvl="1" indent="-434090" algn="ctr">
              <a:lnSpc>
                <a:spcPts val="5629"/>
              </a:lnSpc>
              <a:buAutoNum type="arabicPeriod"/>
            </a:pPr>
            <a:r>
              <a:rPr lang="en-US" sz="4021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Where the rules to do not apply. </a:t>
            </a:r>
          </a:p>
          <a:p>
            <a:pPr algn="ctr">
              <a:lnSpc>
                <a:spcPts val="5629"/>
              </a:lnSpc>
            </a:pPr>
            <a:endParaRPr lang="en-US" sz="4021">
              <a:solidFill>
                <a:srgbClr val="373737"/>
              </a:solidFill>
              <a:latin typeface="เอฟซี เรนโบว์"/>
              <a:ea typeface="เอฟซี เรนโบว์"/>
              <a:cs typeface="เอฟซี เรนโบว์"/>
              <a:sym typeface="เอฟซี เรนโบว์"/>
            </a:endParaRPr>
          </a:p>
          <a:p>
            <a:pPr algn="ctr">
              <a:lnSpc>
                <a:spcPts val="5629"/>
              </a:lnSpc>
            </a:pPr>
            <a:r>
              <a:rPr lang="en-US" sz="4021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However, if you do not satisfy these then, the rules apply, as found under; </a:t>
            </a:r>
          </a:p>
          <a:p>
            <a:pPr algn="ctr">
              <a:lnSpc>
                <a:spcPts val="5629"/>
              </a:lnSpc>
            </a:pPr>
            <a:r>
              <a:rPr lang="en-US" sz="4021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1193, 1194, 1198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D7AA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7175827" y="0"/>
            <a:ext cx="15067362" cy="13787502"/>
            <a:chOff x="0" y="0"/>
            <a:chExt cx="20089817" cy="18383336"/>
          </a:xfrm>
        </p:grpSpPr>
        <p:grpSp>
          <p:nvGrpSpPr>
            <p:cNvPr id="3" name="Group 3"/>
            <p:cNvGrpSpPr/>
            <p:nvPr/>
          </p:nvGrpSpPr>
          <p:grpSpPr>
            <a:xfrm>
              <a:off x="872141" y="0"/>
              <a:ext cx="19217676" cy="18383336"/>
              <a:chOff x="0" y="0"/>
              <a:chExt cx="3796084" cy="3631276"/>
            </a:xfrm>
          </p:grpSpPr>
          <p:sp>
            <p:nvSpPr>
              <p:cNvPr id="4" name="Freeform 4"/>
              <p:cNvSpPr/>
              <p:nvPr/>
            </p:nvSpPr>
            <p:spPr>
              <a:xfrm>
                <a:off x="0" y="0"/>
                <a:ext cx="3796084" cy="3631276"/>
              </a:xfrm>
              <a:custGeom>
                <a:avLst/>
                <a:gdLst/>
                <a:ahLst/>
                <a:cxnLst/>
                <a:rect l="l" t="t" r="r" b="b"/>
                <a:pathLst>
                  <a:path w="3796084" h="3631276">
                    <a:moveTo>
                      <a:pt x="0" y="0"/>
                    </a:moveTo>
                    <a:lnTo>
                      <a:pt x="3796084" y="0"/>
                    </a:lnTo>
                    <a:lnTo>
                      <a:pt x="3796084" y="3631276"/>
                    </a:lnTo>
                    <a:lnTo>
                      <a:pt x="0" y="3631276"/>
                    </a:lnTo>
                    <a:close/>
                  </a:path>
                </a:pathLst>
              </a:custGeom>
              <a:solidFill>
                <a:srgbClr val="FFFFFF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" name="TextBox 5"/>
              <p:cNvSpPr txBox="1"/>
              <p:nvPr/>
            </p:nvSpPr>
            <p:spPr>
              <a:xfrm>
                <a:off x="0" y="-47625"/>
                <a:ext cx="3796084" cy="3678901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sp>
          <p:nvSpPr>
            <p:cNvPr id="6" name="Freeform 6"/>
            <p:cNvSpPr/>
            <p:nvPr/>
          </p:nvSpPr>
          <p:spPr>
            <a:xfrm rot="-48879">
              <a:off x="99994" y="403767"/>
              <a:ext cx="1766206" cy="14078456"/>
            </a:xfrm>
            <a:custGeom>
              <a:avLst/>
              <a:gdLst/>
              <a:ahLst/>
              <a:cxnLst/>
              <a:rect l="l" t="t" r="r" b="b"/>
              <a:pathLst>
                <a:path w="1766206" h="14078456">
                  <a:moveTo>
                    <a:pt x="0" y="0"/>
                  </a:moveTo>
                  <a:lnTo>
                    <a:pt x="1766207" y="0"/>
                  </a:lnTo>
                  <a:lnTo>
                    <a:pt x="1766207" y="14078455"/>
                  </a:lnTo>
                  <a:lnTo>
                    <a:pt x="0" y="1407845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947329" y="2395065"/>
            <a:ext cx="8682086" cy="7174007"/>
            <a:chOff x="0" y="0"/>
            <a:chExt cx="2286640" cy="1889450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2286640" cy="1889450"/>
            </a:xfrm>
            <a:custGeom>
              <a:avLst/>
              <a:gdLst/>
              <a:ahLst/>
              <a:cxnLst/>
              <a:rect l="l" t="t" r="r" b="b"/>
              <a:pathLst>
                <a:path w="2286640" h="1889450">
                  <a:moveTo>
                    <a:pt x="57961" y="0"/>
                  </a:moveTo>
                  <a:lnTo>
                    <a:pt x="2228679" y="0"/>
                  </a:lnTo>
                  <a:cubicBezTo>
                    <a:pt x="2244051" y="0"/>
                    <a:pt x="2258794" y="6107"/>
                    <a:pt x="2269663" y="16976"/>
                  </a:cubicBezTo>
                  <a:cubicBezTo>
                    <a:pt x="2280533" y="27846"/>
                    <a:pt x="2286640" y="42589"/>
                    <a:pt x="2286640" y="57961"/>
                  </a:cubicBezTo>
                  <a:lnTo>
                    <a:pt x="2286640" y="1831489"/>
                  </a:lnTo>
                  <a:cubicBezTo>
                    <a:pt x="2286640" y="1846861"/>
                    <a:pt x="2280533" y="1861604"/>
                    <a:pt x="2269663" y="1872474"/>
                  </a:cubicBezTo>
                  <a:cubicBezTo>
                    <a:pt x="2258794" y="1883344"/>
                    <a:pt x="2244051" y="1889450"/>
                    <a:pt x="2228679" y="1889450"/>
                  </a:cubicBezTo>
                  <a:lnTo>
                    <a:pt x="57961" y="1889450"/>
                  </a:lnTo>
                  <a:cubicBezTo>
                    <a:pt x="42589" y="1889450"/>
                    <a:pt x="27846" y="1883344"/>
                    <a:pt x="16976" y="1872474"/>
                  </a:cubicBezTo>
                  <a:cubicBezTo>
                    <a:pt x="6107" y="1861604"/>
                    <a:pt x="0" y="1846861"/>
                    <a:pt x="0" y="1831489"/>
                  </a:cubicBezTo>
                  <a:lnTo>
                    <a:pt x="0" y="57961"/>
                  </a:lnTo>
                  <a:cubicBezTo>
                    <a:pt x="0" y="42589"/>
                    <a:pt x="6107" y="27846"/>
                    <a:pt x="16976" y="16976"/>
                  </a:cubicBezTo>
                  <a:cubicBezTo>
                    <a:pt x="27846" y="6107"/>
                    <a:pt x="42589" y="0"/>
                    <a:pt x="57961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28575" cap="rnd">
              <a:solidFill>
                <a:srgbClr val="000000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0" y="-76200"/>
              <a:ext cx="2286640" cy="19656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0" name="Freeform 10"/>
          <p:cNvSpPr/>
          <p:nvPr/>
        </p:nvSpPr>
        <p:spPr>
          <a:xfrm>
            <a:off x="400550" y="2260927"/>
            <a:ext cx="6775278" cy="5765146"/>
          </a:xfrm>
          <a:custGeom>
            <a:avLst/>
            <a:gdLst/>
            <a:ahLst/>
            <a:cxnLst/>
            <a:rect l="l" t="t" r="r" b="b"/>
            <a:pathLst>
              <a:path w="6775278" h="5765146">
                <a:moveTo>
                  <a:pt x="0" y="0"/>
                </a:moveTo>
                <a:lnTo>
                  <a:pt x="6775277" y="0"/>
                </a:lnTo>
                <a:lnTo>
                  <a:pt x="6775277" y="5765146"/>
                </a:lnTo>
                <a:lnTo>
                  <a:pt x="0" y="5765146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TextBox 11"/>
          <p:cNvSpPr txBox="1"/>
          <p:nvPr/>
        </p:nvSpPr>
        <p:spPr>
          <a:xfrm>
            <a:off x="8957678" y="640367"/>
            <a:ext cx="8301622" cy="12447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150"/>
              </a:lnSpc>
            </a:pPr>
            <a:r>
              <a:rPr lang="en-US" sz="7250">
                <a:solidFill>
                  <a:srgbClr val="373737"/>
                </a:solidFill>
                <a:latin typeface="Paytone One"/>
                <a:ea typeface="Paytone One"/>
                <a:cs typeface="Paytone One"/>
                <a:sym typeface="Paytone One"/>
              </a:rPr>
              <a:t>BUSINESS NAME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245884" y="2356851"/>
            <a:ext cx="8383530" cy="218861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629"/>
              </a:lnSpc>
            </a:pPr>
            <a:r>
              <a:rPr lang="en-US" sz="4021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lET’S FIND THE COMPANIES ACT AND FIND OUT WHAT EACH ONE SAYS.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D7AA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7175827" y="0"/>
            <a:ext cx="15067362" cy="13787502"/>
            <a:chOff x="0" y="0"/>
            <a:chExt cx="20089817" cy="18383336"/>
          </a:xfrm>
        </p:grpSpPr>
        <p:grpSp>
          <p:nvGrpSpPr>
            <p:cNvPr id="3" name="Group 3"/>
            <p:cNvGrpSpPr/>
            <p:nvPr/>
          </p:nvGrpSpPr>
          <p:grpSpPr>
            <a:xfrm>
              <a:off x="872141" y="0"/>
              <a:ext cx="19217676" cy="18383336"/>
              <a:chOff x="0" y="0"/>
              <a:chExt cx="3796084" cy="3631276"/>
            </a:xfrm>
          </p:grpSpPr>
          <p:sp>
            <p:nvSpPr>
              <p:cNvPr id="4" name="Freeform 4"/>
              <p:cNvSpPr/>
              <p:nvPr/>
            </p:nvSpPr>
            <p:spPr>
              <a:xfrm>
                <a:off x="0" y="0"/>
                <a:ext cx="3796084" cy="3631276"/>
              </a:xfrm>
              <a:custGeom>
                <a:avLst/>
                <a:gdLst/>
                <a:ahLst/>
                <a:cxnLst/>
                <a:rect l="l" t="t" r="r" b="b"/>
                <a:pathLst>
                  <a:path w="3796084" h="3631276">
                    <a:moveTo>
                      <a:pt x="0" y="0"/>
                    </a:moveTo>
                    <a:lnTo>
                      <a:pt x="3796084" y="0"/>
                    </a:lnTo>
                    <a:lnTo>
                      <a:pt x="3796084" y="3631276"/>
                    </a:lnTo>
                    <a:lnTo>
                      <a:pt x="0" y="3631276"/>
                    </a:lnTo>
                    <a:close/>
                  </a:path>
                </a:pathLst>
              </a:custGeom>
              <a:solidFill>
                <a:srgbClr val="FFFFFF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" name="TextBox 5"/>
              <p:cNvSpPr txBox="1"/>
              <p:nvPr/>
            </p:nvSpPr>
            <p:spPr>
              <a:xfrm>
                <a:off x="0" y="-47625"/>
                <a:ext cx="3796084" cy="3678901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sp>
          <p:nvSpPr>
            <p:cNvPr id="6" name="Freeform 6"/>
            <p:cNvSpPr/>
            <p:nvPr/>
          </p:nvSpPr>
          <p:spPr>
            <a:xfrm rot="-48879">
              <a:off x="99994" y="403767"/>
              <a:ext cx="1766206" cy="14078456"/>
            </a:xfrm>
            <a:custGeom>
              <a:avLst/>
              <a:gdLst/>
              <a:ahLst/>
              <a:cxnLst/>
              <a:rect l="l" t="t" r="r" b="b"/>
              <a:pathLst>
                <a:path w="1766206" h="14078456">
                  <a:moveTo>
                    <a:pt x="0" y="0"/>
                  </a:moveTo>
                  <a:lnTo>
                    <a:pt x="1766207" y="0"/>
                  </a:lnTo>
                  <a:lnTo>
                    <a:pt x="1766207" y="14078455"/>
                  </a:lnTo>
                  <a:lnTo>
                    <a:pt x="0" y="1407845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947329" y="2395065"/>
            <a:ext cx="8682086" cy="7174007"/>
            <a:chOff x="0" y="0"/>
            <a:chExt cx="2286640" cy="1889450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2286640" cy="1889450"/>
            </a:xfrm>
            <a:custGeom>
              <a:avLst/>
              <a:gdLst/>
              <a:ahLst/>
              <a:cxnLst/>
              <a:rect l="l" t="t" r="r" b="b"/>
              <a:pathLst>
                <a:path w="2286640" h="1889450">
                  <a:moveTo>
                    <a:pt x="57961" y="0"/>
                  </a:moveTo>
                  <a:lnTo>
                    <a:pt x="2228679" y="0"/>
                  </a:lnTo>
                  <a:cubicBezTo>
                    <a:pt x="2244051" y="0"/>
                    <a:pt x="2258794" y="6107"/>
                    <a:pt x="2269663" y="16976"/>
                  </a:cubicBezTo>
                  <a:cubicBezTo>
                    <a:pt x="2280533" y="27846"/>
                    <a:pt x="2286640" y="42589"/>
                    <a:pt x="2286640" y="57961"/>
                  </a:cubicBezTo>
                  <a:lnTo>
                    <a:pt x="2286640" y="1831489"/>
                  </a:lnTo>
                  <a:cubicBezTo>
                    <a:pt x="2286640" y="1846861"/>
                    <a:pt x="2280533" y="1861604"/>
                    <a:pt x="2269663" y="1872474"/>
                  </a:cubicBezTo>
                  <a:cubicBezTo>
                    <a:pt x="2258794" y="1883344"/>
                    <a:pt x="2244051" y="1889450"/>
                    <a:pt x="2228679" y="1889450"/>
                  </a:cubicBezTo>
                  <a:lnTo>
                    <a:pt x="57961" y="1889450"/>
                  </a:lnTo>
                  <a:cubicBezTo>
                    <a:pt x="42589" y="1889450"/>
                    <a:pt x="27846" y="1883344"/>
                    <a:pt x="16976" y="1872474"/>
                  </a:cubicBezTo>
                  <a:cubicBezTo>
                    <a:pt x="6107" y="1861604"/>
                    <a:pt x="0" y="1846861"/>
                    <a:pt x="0" y="1831489"/>
                  </a:cubicBezTo>
                  <a:lnTo>
                    <a:pt x="0" y="57961"/>
                  </a:lnTo>
                  <a:cubicBezTo>
                    <a:pt x="0" y="42589"/>
                    <a:pt x="6107" y="27846"/>
                    <a:pt x="16976" y="16976"/>
                  </a:cubicBezTo>
                  <a:cubicBezTo>
                    <a:pt x="27846" y="6107"/>
                    <a:pt x="42589" y="0"/>
                    <a:pt x="57961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28575" cap="rnd">
              <a:solidFill>
                <a:srgbClr val="000000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0" y="-76200"/>
              <a:ext cx="2286640" cy="19656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0" name="Freeform 10"/>
          <p:cNvSpPr/>
          <p:nvPr/>
        </p:nvSpPr>
        <p:spPr>
          <a:xfrm>
            <a:off x="1242681" y="1217147"/>
            <a:ext cx="5409503" cy="8041153"/>
          </a:xfrm>
          <a:custGeom>
            <a:avLst/>
            <a:gdLst/>
            <a:ahLst/>
            <a:cxnLst/>
            <a:rect l="l" t="t" r="r" b="b"/>
            <a:pathLst>
              <a:path w="5409503" h="8041153">
                <a:moveTo>
                  <a:pt x="0" y="0"/>
                </a:moveTo>
                <a:lnTo>
                  <a:pt x="5409503" y="0"/>
                </a:lnTo>
                <a:lnTo>
                  <a:pt x="5409503" y="8041153"/>
                </a:lnTo>
                <a:lnTo>
                  <a:pt x="0" y="8041153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TextBox 11"/>
          <p:cNvSpPr txBox="1"/>
          <p:nvPr/>
        </p:nvSpPr>
        <p:spPr>
          <a:xfrm>
            <a:off x="8957678" y="640367"/>
            <a:ext cx="8301622" cy="12447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150"/>
              </a:lnSpc>
            </a:pPr>
            <a:r>
              <a:rPr lang="en-US" sz="7250">
                <a:solidFill>
                  <a:srgbClr val="373737"/>
                </a:solidFill>
                <a:latin typeface="Paytone One"/>
                <a:ea typeface="Paytone One"/>
                <a:cs typeface="Paytone One"/>
                <a:sym typeface="Paytone One"/>
              </a:rPr>
              <a:t>BUSINESS NAMES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245884" y="2356851"/>
            <a:ext cx="8383530" cy="786548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629"/>
              </a:lnSpc>
            </a:pPr>
            <a:r>
              <a:rPr lang="en-US" sz="4021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s1193 - Permission can be given by the Secretary of State for Business, innovation and Skill.</a:t>
            </a:r>
          </a:p>
          <a:p>
            <a:pPr algn="ctr">
              <a:lnSpc>
                <a:spcPts val="5629"/>
              </a:lnSpc>
            </a:pPr>
            <a:endParaRPr lang="en-US" sz="4021">
              <a:solidFill>
                <a:srgbClr val="373737"/>
              </a:solidFill>
              <a:latin typeface="เอฟซี เรนโบว์"/>
              <a:ea typeface="เอฟซี เรนโบว์"/>
              <a:cs typeface="เอฟซี เรนโบว์"/>
              <a:sym typeface="เอฟซี เรนโบว์"/>
            </a:endParaRPr>
          </a:p>
          <a:p>
            <a:pPr algn="ctr">
              <a:lnSpc>
                <a:spcPts val="5629"/>
              </a:lnSpc>
            </a:pPr>
            <a:r>
              <a:rPr lang="en-US" sz="4021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S1194 - Sensitive names found in the Company Limited Liability Partnership and Business Names (Sensitive Words and Expressions) Regulations 2014 </a:t>
            </a:r>
          </a:p>
          <a:p>
            <a:pPr algn="ctr">
              <a:lnSpc>
                <a:spcPts val="5629"/>
              </a:lnSpc>
            </a:pPr>
            <a:endParaRPr lang="en-US" sz="4021">
              <a:solidFill>
                <a:srgbClr val="373737"/>
              </a:solidFill>
              <a:latin typeface="เอฟซี เรนโบว์"/>
              <a:ea typeface="เอฟซี เรนโบว์"/>
              <a:cs typeface="เอฟซี เรนโบว์"/>
              <a:sym typeface="เอฟซี เรนโบว์"/>
            </a:endParaRPr>
          </a:p>
          <a:p>
            <a:pPr algn="ctr">
              <a:lnSpc>
                <a:spcPts val="5629"/>
              </a:lnSpc>
            </a:pPr>
            <a:endParaRPr lang="en-US" sz="4021">
              <a:solidFill>
                <a:srgbClr val="373737"/>
              </a:solidFill>
              <a:latin typeface="เอฟซี เรนโบว์"/>
              <a:ea typeface="เอฟซี เรนโบว์"/>
              <a:cs typeface="เอฟซี เรนโบว์"/>
              <a:sym typeface="เอฟซี เรนโบว์"/>
            </a:endParaRP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D7AA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7175827" y="0"/>
            <a:ext cx="15067362" cy="13787502"/>
            <a:chOff x="0" y="0"/>
            <a:chExt cx="20089817" cy="18383336"/>
          </a:xfrm>
        </p:grpSpPr>
        <p:grpSp>
          <p:nvGrpSpPr>
            <p:cNvPr id="3" name="Group 3"/>
            <p:cNvGrpSpPr/>
            <p:nvPr/>
          </p:nvGrpSpPr>
          <p:grpSpPr>
            <a:xfrm>
              <a:off x="872141" y="0"/>
              <a:ext cx="19217676" cy="18383336"/>
              <a:chOff x="0" y="0"/>
              <a:chExt cx="3796084" cy="3631276"/>
            </a:xfrm>
          </p:grpSpPr>
          <p:sp>
            <p:nvSpPr>
              <p:cNvPr id="4" name="Freeform 4"/>
              <p:cNvSpPr/>
              <p:nvPr/>
            </p:nvSpPr>
            <p:spPr>
              <a:xfrm>
                <a:off x="0" y="0"/>
                <a:ext cx="3796084" cy="3631276"/>
              </a:xfrm>
              <a:custGeom>
                <a:avLst/>
                <a:gdLst/>
                <a:ahLst/>
                <a:cxnLst/>
                <a:rect l="l" t="t" r="r" b="b"/>
                <a:pathLst>
                  <a:path w="3796084" h="3631276">
                    <a:moveTo>
                      <a:pt x="0" y="0"/>
                    </a:moveTo>
                    <a:lnTo>
                      <a:pt x="3796084" y="0"/>
                    </a:lnTo>
                    <a:lnTo>
                      <a:pt x="3796084" y="3631276"/>
                    </a:lnTo>
                    <a:lnTo>
                      <a:pt x="0" y="3631276"/>
                    </a:lnTo>
                    <a:close/>
                  </a:path>
                </a:pathLst>
              </a:custGeom>
              <a:solidFill>
                <a:srgbClr val="FFFFFF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" name="TextBox 5"/>
              <p:cNvSpPr txBox="1"/>
              <p:nvPr/>
            </p:nvSpPr>
            <p:spPr>
              <a:xfrm>
                <a:off x="0" y="-47625"/>
                <a:ext cx="3796084" cy="3678901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sp>
          <p:nvSpPr>
            <p:cNvPr id="6" name="Freeform 6"/>
            <p:cNvSpPr/>
            <p:nvPr/>
          </p:nvSpPr>
          <p:spPr>
            <a:xfrm rot="-48879">
              <a:off x="99994" y="403767"/>
              <a:ext cx="1766206" cy="14078456"/>
            </a:xfrm>
            <a:custGeom>
              <a:avLst/>
              <a:gdLst/>
              <a:ahLst/>
              <a:cxnLst/>
              <a:rect l="l" t="t" r="r" b="b"/>
              <a:pathLst>
                <a:path w="1766206" h="14078456">
                  <a:moveTo>
                    <a:pt x="0" y="0"/>
                  </a:moveTo>
                  <a:lnTo>
                    <a:pt x="1766207" y="0"/>
                  </a:lnTo>
                  <a:lnTo>
                    <a:pt x="1766207" y="14078455"/>
                  </a:lnTo>
                  <a:lnTo>
                    <a:pt x="0" y="1407845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947329" y="2395065"/>
            <a:ext cx="8682086" cy="7174007"/>
            <a:chOff x="0" y="0"/>
            <a:chExt cx="2286640" cy="1889450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2286640" cy="1889450"/>
            </a:xfrm>
            <a:custGeom>
              <a:avLst/>
              <a:gdLst/>
              <a:ahLst/>
              <a:cxnLst/>
              <a:rect l="l" t="t" r="r" b="b"/>
              <a:pathLst>
                <a:path w="2286640" h="1889450">
                  <a:moveTo>
                    <a:pt x="57961" y="0"/>
                  </a:moveTo>
                  <a:lnTo>
                    <a:pt x="2228679" y="0"/>
                  </a:lnTo>
                  <a:cubicBezTo>
                    <a:pt x="2244051" y="0"/>
                    <a:pt x="2258794" y="6107"/>
                    <a:pt x="2269663" y="16976"/>
                  </a:cubicBezTo>
                  <a:cubicBezTo>
                    <a:pt x="2280533" y="27846"/>
                    <a:pt x="2286640" y="42589"/>
                    <a:pt x="2286640" y="57961"/>
                  </a:cubicBezTo>
                  <a:lnTo>
                    <a:pt x="2286640" y="1831489"/>
                  </a:lnTo>
                  <a:cubicBezTo>
                    <a:pt x="2286640" y="1846861"/>
                    <a:pt x="2280533" y="1861604"/>
                    <a:pt x="2269663" y="1872474"/>
                  </a:cubicBezTo>
                  <a:cubicBezTo>
                    <a:pt x="2258794" y="1883344"/>
                    <a:pt x="2244051" y="1889450"/>
                    <a:pt x="2228679" y="1889450"/>
                  </a:cubicBezTo>
                  <a:lnTo>
                    <a:pt x="57961" y="1889450"/>
                  </a:lnTo>
                  <a:cubicBezTo>
                    <a:pt x="42589" y="1889450"/>
                    <a:pt x="27846" y="1883344"/>
                    <a:pt x="16976" y="1872474"/>
                  </a:cubicBezTo>
                  <a:cubicBezTo>
                    <a:pt x="6107" y="1861604"/>
                    <a:pt x="0" y="1846861"/>
                    <a:pt x="0" y="1831489"/>
                  </a:cubicBezTo>
                  <a:lnTo>
                    <a:pt x="0" y="57961"/>
                  </a:lnTo>
                  <a:cubicBezTo>
                    <a:pt x="0" y="42589"/>
                    <a:pt x="6107" y="27846"/>
                    <a:pt x="16976" y="16976"/>
                  </a:cubicBezTo>
                  <a:cubicBezTo>
                    <a:pt x="27846" y="6107"/>
                    <a:pt x="42589" y="0"/>
                    <a:pt x="57961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28575" cap="rnd">
              <a:solidFill>
                <a:srgbClr val="000000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0" y="-76200"/>
              <a:ext cx="2286640" cy="19656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0" name="Freeform 10"/>
          <p:cNvSpPr/>
          <p:nvPr/>
        </p:nvSpPr>
        <p:spPr>
          <a:xfrm>
            <a:off x="0" y="4044931"/>
            <a:ext cx="7175827" cy="6105977"/>
          </a:xfrm>
          <a:custGeom>
            <a:avLst/>
            <a:gdLst/>
            <a:ahLst/>
            <a:cxnLst/>
            <a:rect l="l" t="t" r="r" b="b"/>
            <a:pathLst>
              <a:path w="7175827" h="6105977">
                <a:moveTo>
                  <a:pt x="0" y="0"/>
                </a:moveTo>
                <a:lnTo>
                  <a:pt x="7175827" y="0"/>
                </a:lnTo>
                <a:lnTo>
                  <a:pt x="7175827" y="6105977"/>
                </a:lnTo>
                <a:lnTo>
                  <a:pt x="0" y="6105977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TextBox 11"/>
          <p:cNvSpPr txBox="1"/>
          <p:nvPr/>
        </p:nvSpPr>
        <p:spPr>
          <a:xfrm>
            <a:off x="8957678" y="640367"/>
            <a:ext cx="8301622" cy="12447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150"/>
              </a:lnSpc>
            </a:pPr>
            <a:r>
              <a:rPr lang="en-US" sz="7250">
                <a:solidFill>
                  <a:srgbClr val="373737"/>
                </a:solidFill>
                <a:latin typeface="Paytone One"/>
                <a:ea typeface="Paytone One"/>
                <a:cs typeface="Paytone One"/>
                <a:sym typeface="Paytone One"/>
              </a:rPr>
              <a:t>BUSINESS NAMES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245884" y="2356851"/>
            <a:ext cx="8383530" cy="573665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629"/>
              </a:lnSpc>
            </a:pPr>
            <a:r>
              <a:rPr lang="en-US" sz="4021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S1198 another key section. </a:t>
            </a:r>
          </a:p>
          <a:p>
            <a:pPr algn="ctr">
              <a:lnSpc>
                <a:spcPts val="5629"/>
              </a:lnSpc>
            </a:pPr>
            <a:endParaRPr lang="en-US" sz="4021">
              <a:solidFill>
                <a:srgbClr val="373737"/>
              </a:solidFill>
              <a:latin typeface="เอฟซี เรนโบว์"/>
              <a:ea typeface="เอฟซี เรนโบว์"/>
              <a:cs typeface="เอฟซี เรนโบว์"/>
              <a:sym typeface="เอฟซี เรนโบว์"/>
            </a:endParaRPr>
          </a:p>
          <a:p>
            <a:pPr algn="ctr">
              <a:lnSpc>
                <a:spcPts val="5629"/>
              </a:lnSpc>
            </a:pPr>
            <a:r>
              <a:rPr lang="en-US" sz="4021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Need to comply with S.1200-1206 of the Companies Act 2006. </a:t>
            </a:r>
          </a:p>
          <a:p>
            <a:pPr algn="ctr">
              <a:lnSpc>
                <a:spcPts val="5629"/>
              </a:lnSpc>
            </a:pPr>
            <a:endParaRPr lang="en-US" sz="4021">
              <a:solidFill>
                <a:srgbClr val="373737"/>
              </a:solidFill>
              <a:latin typeface="เอฟซี เรนโบว์"/>
              <a:ea typeface="เอฟซี เรนโบว์"/>
              <a:cs typeface="เอฟซี เรนโบว์"/>
              <a:sym typeface="เอฟซี เรนโบว์"/>
            </a:endParaRPr>
          </a:p>
          <a:p>
            <a:pPr algn="ctr">
              <a:lnSpc>
                <a:spcPts val="5629"/>
              </a:lnSpc>
            </a:pPr>
            <a:r>
              <a:rPr lang="en-US" sz="4021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Rules relating to disclosure of the owner of the business. </a:t>
            </a: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D7AA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1622303" y="0"/>
            <a:ext cx="14938563" cy="13787502"/>
            <a:chOff x="0" y="0"/>
            <a:chExt cx="19918083" cy="18383336"/>
          </a:xfrm>
        </p:grpSpPr>
        <p:grpSp>
          <p:nvGrpSpPr>
            <p:cNvPr id="3" name="Group 3"/>
            <p:cNvGrpSpPr/>
            <p:nvPr/>
          </p:nvGrpSpPr>
          <p:grpSpPr>
            <a:xfrm>
              <a:off x="0" y="0"/>
              <a:ext cx="19217676" cy="18383336"/>
              <a:chOff x="0" y="0"/>
              <a:chExt cx="3796084" cy="3631276"/>
            </a:xfrm>
          </p:grpSpPr>
          <p:sp>
            <p:nvSpPr>
              <p:cNvPr id="4" name="Freeform 4"/>
              <p:cNvSpPr/>
              <p:nvPr/>
            </p:nvSpPr>
            <p:spPr>
              <a:xfrm>
                <a:off x="0" y="0"/>
                <a:ext cx="3796084" cy="3631276"/>
              </a:xfrm>
              <a:custGeom>
                <a:avLst/>
                <a:gdLst/>
                <a:ahLst/>
                <a:cxnLst/>
                <a:rect l="l" t="t" r="r" b="b"/>
                <a:pathLst>
                  <a:path w="3796084" h="3631276">
                    <a:moveTo>
                      <a:pt x="0" y="0"/>
                    </a:moveTo>
                    <a:lnTo>
                      <a:pt x="3796084" y="0"/>
                    </a:lnTo>
                    <a:lnTo>
                      <a:pt x="3796084" y="3631276"/>
                    </a:lnTo>
                    <a:lnTo>
                      <a:pt x="0" y="3631276"/>
                    </a:lnTo>
                    <a:close/>
                  </a:path>
                </a:pathLst>
              </a:custGeom>
              <a:solidFill>
                <a:srgbClr val="FFFFFF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" name="TextBox 5"/>
              <p:cNvSpPr txBox="1"/>
              <p:nvPr/>
            </p:nvSpPr>
            <p:spPr>
              <a:xfrm>
                <a:off x="0" y="-47625"/>
                <a:ext cx="3796084" cy="3678901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sp>
          <p:nvSpPr>
            <p:cNvPr id="6" name="Freeform 6"/>
            <p:cNvSpPr/>
            <p:nvPr/>
          </p:nvSpPr>
          <p:spPr>
            <a:xfrm flipH="1">
              <a:off x="18151877" y="0"/>
              <a:ext cx="1766206" cy="14078456"/>
            </a:xfrm>
            <a:custGeom>
              <a:avLst/>
              <a:gdLst/>
              <a:ahLst/>
              <a:cxnLst/>
              <a:rect l="l" t="t" r="r" b="b"/>
              <a:pathLst>
                <a:path w="1766206" h="14078456">
                  <a:moveTo>
                    <a:pt x="1766206" y="0"/>
                  </a:moveTo>
                  <a:lnTo>
                    <a:pt x="0" y="0"/>
                  </a:lnTo>
                  <a:lnTo>
                    <a:pt x="0" y="14078456"/>
                  </a:lnTo>
                  <a:lnTo>
                    <a:pt x="1766206" y="14078456"/>
                  </a:lnTo>
                  <a:lnTo>
                    <a:pt x="1766206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597379" y="2483464"/>
            <a:ext cx="10849881" cy="7256468"/>
            <a:chOff x="0" y="0"/>
            <a:chExt cx="2857582" cy="1911169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2857582" cy="1911169"/>
            </a:xfrm>
            <a:custGeom>
              <a:avLst/>
              <a:gdLst/>
              <a:ahLst/>
              <a:cxnLst/>
              <a:rect l="l" t="t" r="r" b="b"/>
              <a:pathLst>
                <a:path w="2857582" h="1911169">
                  <a:moveTo>
                    <a:pt x="46381" y="0"/>
                  </a:moveTo>
                  <a:lnTo>
                    <a:pt x="2811201" y="0"/>
                  </a:lnTo>
                  <a:cubicBezTo>
                    <a:pt x="2823502" y="0"/>
                    <a:pt x="2835299" y="4887"/>
                    <a:pt x="2843997" y="13585"/>
                  </a:cubicBezTo>
                  <a:cubicBezTo>
                    <a:pt x="2852695" y="22283"/>
                    <a:pt x="2857582" y="34080"/>
                    <a:pt x="2857582" y="46381"/>
                  </a:cubicBezTo>
                  <a:lnTo>
                    <a:pt x="2857582" y="1864788"/>
                  </a:lnTo>
                  <a:cubicBezTo>
                    <a:pt x="2857582" y="1890403"/>
                    <a:pt x="2836816" y="1911169"/>
                    <a:pt x="2811201" y="1911169"/>
                  </a:cubicBezTo>
                  <a:lnTo>
                    <a:pt x="46381" y="1911169"/>
                  </a:lnTo>
                  <a:cubicBezTo>
                    <a:pt x="34080" y="1911169"/>
                    <a:pt x="22283" y="1906282"/>
                    <a:pt x="13585" y="1897584"/>
                  </a:cubicBezTo>
                  <a:cubicBezTo>
                    <a:pt x="4887" y="1888886"/>
                    <a:pt x="0" y="1877089"/>
                    <a:pt x="0" y="1864788"/>
                  </a:cubicBezTo>
                  <a:lnTo>
                    <a:pt x="0" y="46381"/>
                  </a:lnTo>
                  <a:cubicBezTo>
                    <a:pt x="0" y="34080"/>
                    <a:pt x="4887" y="22283"/>
                    <a:pt x="13585" y="13585"/>
                  </a:cubicBezTo>
                  <a:cubicBezTo>
                    <a:pt x="22283" y="4887"/>
                    <a:pt x="34080" y="0"/>
                    <a:pt x="46381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28575" cap="rnd">
              <a:solidFill>
                <a:srgbClr val="000000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0" y="-76200"/>
              <a:ext cx="2857582" cy="198736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0" name="Freeform 10"/>
          <p:cNvSpPr/>
          <p:nvPr/>
        </p:nvSpPr>
        <p:spPr>
          <a:xfrm flipH="1">
            <a:off x="10669118" y="642554"/>
            <a:ext cx="1082327" cy="1359281"/>
          </a:xfrm>
          <a:custGeom>
            <a:avLst/>
            <a:gdLst/>
            <a:ahLst/>
            <a:cxnLst/>
            <a:rect l="l" t="t" r="r" b="b"/>
            <a:pathLst>
              <a:path w="1082327" h="1359281">
                <a:moveTo>
                  <a:pt x="1082327" y="0"/>
                </a:moveTo>
                <a:lnTo>
                  <a:pt x="0" y="0"/>
                </a:lnTo>
                <a:lnTo>
                  <a:pt x="0" y="1359280"/>
                </a:lnTo>
                <a:lnTo>
                  <a:pt x="1082327" y="1359280"/>
                </a:lnTo>
                <a:lnTo>
                  <a:pt x="1082327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>
            <a:off x="287598" y="91629"/>
            <a:ext cx="1082327" cy="1359281"/>
          </a:xfrm>
          <a:custGeom>
            <a:avLst/>
            <a:gdLst/>
            <a:ahLst/>
            <a:cxnLst/>
            <a:rect l="l" t="t" r="r" b="b"/>
            <a:pathLst>
              <a:path w="1082327" h="1359281">
                <a:moveTo>
                  <a:pt x="0" y="0"/>
                </a:moveTo>
                <a:lnTo>
                  <a:pt x="1082327" y="0"/>
                </a:lnTo>
                <a:lnTo>
                  <a:pt x="1082327" y="1359280"/>
                </a:lnTo>
                <a:lnTo>
                  <a:pt x="0" y="135928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Freeform 12"/>
          <p:cNvSpPr/>
          <p:nvPr/>
        </p:nvSpPr>
        <p:spPr>
          <a:xfrm rot="-1049429">
            <a:off x="14296765" y="5574676"/>
            <a:ext cx="5925070" cy="6817549"/>
          </a:xfrm>
          <a:custGeom>
            <a:avLst/>
            <a:gdLst/>
            <a:ahLst/>
            <a:cxnLst/>
            <a:rect l="l" t="t" r="r" b="b"/>
            <a:pathLst>
              <a:path w="5925070" h="6817549">
                <a:moveTo>
                  <a:pt x="0" y="0"/>
                </a:moveTo>
                <a:lnTo>
                  <a:pt x="5925070" y="0"/>
                </a:lnTo>
                <a:lnTo>
                  <a:pt x="5925070" y="6817549"/>
                </a:lnTo>
                <a:lnTo>
                  <a:pt x="0" y="6817549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Freeform 13"/>
          <p:cNvSpPr/>
          <p:nvPr/>
        </p:nvSpPr>
        <p:spPr>
          <a:xfrm rot="1074498">
            <a:off x="14322564" y="-1633889"/>
            <a:ext cx="6338431" cy="6939172"/>
          </a:xfrm>
          <a:custGeom>
            <a:avLst/>
            <a:gdLst/>
            <a:ahLst/>
            <a:cxnLst/>
            <a:rect l="l" t="t" r="r" b="b"/>
            <a:pathLst>
              <a:path w="6338431" h="6939172">
                <a:moveTo>
                  <a:pt x="0" y="0"/>
                </a:moveTo>
                <a:lnTo>
                  <a:pt x="6338430" y="0"/>
                </a:lnTo>
                <a:lnTo>
                  <a:pt x="6338430" y="6939172"/>
                </a:lnTo>
                <a:lnTo>
                  <a:pt x="0" y="6939172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4" name="Freeform 14"/>
          <p:cNvSpPr/>
          <p:nvPr/>
        </p:nvSpPr>
        <p:spPr>
          <a:xfrm rot="-1165491">
            <a:off x="13751474" y="3903315"/>
            <a:ext cx="2466841" cy="2480370"/>
          </a:xfrm>
          <a:custGeom>
            <a:avLst/>
            <a:gdLst/>
            <a:ahLst/>
            <a:cxnLst/>
            <a:rect l="l" t="t" r="r" b="b"/>
            <a:pathLst>
              <a:path w="2466841" h="2480370">
                <a:moveTo>
                  <a:pt x="0" y="0"/>
                </a:moveTo>
                <a:lnTo>
                  <a:pt x="2466841" y="0"/>
                </a:lnTo>
                <a:lnTo>
                  <a:pt x="2466841" y="2480370"/>
                </a:lnTo>
                <a:lnTo>
                  <a:pt x="0" y="2480370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5" name="TextBox 15"/>
          <p:cNvSpPr txBox="1"/>
          <p:nvPr/>
        </p:nvSpPr>
        <p:spPr>
          <a:xfrm>
            <a:off x="2195457" y="453197"/>
            <a:ext cx="7648129" cy="15056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880"/>
              </a:lnSpc>
            </a:pPr>
            <a:r>
              <a:rPr lang="en-US" sz="8000" b="1" dirty="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Other factors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597379" y="2364319"/>
            <a:ext cx="10849881" cy="85937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790194" lvl="1" indent="-395097" algn="ctr">
              <a:lnSpc>
                <a:spcPts val="8125"/>
              </a:lnSpc>
              <a:buFont typeface="Arial"/>
              <a:buChar char="•"/>
            </a:pPr>
            <a:r>
              <a:rPr lang="en-US" sz="3659" dirty="0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If you employ someone there a rules and regulations that you must follow. </a:t>
            </a:r>
          </a:p>
          <a:p>
            <a:pPr marL="790194" lvl="1" indent="-395097" algn="ctr">
              <a:lnSpc>
                <a:spcPts val="8125"/>
              </a:lnSpc>
              <a:buFont typeface="Arial"/>
              <a:buChar char="•"/>
            </a:pPr>
            <a:r>
              <a:rPr lang="en-US" sz="3659" dirty="0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Includes in relation to taxes - her employee will need to pay income tax and national insurance. </a:t>
            </a:r>
          </a:p>
          <a:p>
            <a:pPr marL="790194" lvl="1" indent="-395097" algn="ctr">
              <a:lnSpc>
                <a:spcPts val="8125"/>
              </a:lnSpc>
              <a:buFont typeface="Arial"/>
              <a:buChar char="•"/>
            </a:pPr>
            <a:r>
              <a:rPr lang="en-US" sz="3659" dirty="0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Has to register as an employer and use the PAYE scheme to deduct the tax, this then needs to be paid to HMRC.</a:t>
            </a:r>
          </a:p>
          <a:p>
            <a:pPr algn="ctr">
              <a:lnSpc>
                <a:spcPts val="5123"/>
              </a:lnSpc>
            </a:pPr>
            <a:endParaRPr lang="en-US" sz="3659" dirty="0">
              <a:solidFill>
                <a:srgbClr val="000000"/>
              </a:solidFill>
              <a:latin typeface="Arimo"/>
              <a:ea typeface="Arimo"/>
              <a:cs typeface="Arimo"/>
              <a:sym typeface="Arimo"/>
            </a:endParaRPr>
          </a:p>
          <a:p>
            <a:pPr algn="ctr">
              <a:lnSpc>
                <a:spcPts val="5123"/>
              </a:lnSpc>
              <a:spcBef>
                <a:spcPct val="0"/>
              </a:spcBef>
            </a:pPr>
            <a:endParaRPr lang="en-US" sz="3659" dirty="0">
              <a:solidFill>
                <a:srgbClr val="000000"/>
              </a:solidFill>
              <a:latin typeface="Arimo"/>
              <a:ea typeface="Arimo"/>
              <a:cs typeface="Arimo"/>
              <a:sym typeface="Arimo"/>
            </a:endParaRP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D7AA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1622303" y="0"/>
            <a:ext cx="14938563" cy="13787502"/>
            <a:chOff x="0" y="0"/>
            <a:chExt cx="19918083" cy="18383336"/>
          </a:xfrm>
        </p:grpSpPr>
        <p:grpSp>
          <p:nvGrpSpPr>
            <p:cNvPr id="3" name="Group 3"/>
            <p:cNvGrpSpPr/>
            <p:nvPr/>
          </p:nvGrpSpPr>
          <p:grpSpPr>
            <a:xfrm>
              <a:off x="0" y="0"/>
              <a:ext cx="19217676" cy="18383336"/>
              <a:chOff x="0" y="0"/>
              <a:chExt cx="3796084" cy="3631276"/>
            </a:xfrm>
          </p:grpSpPr>
          <p:sp>
            <p:nvSpPr>
              <p:cNvPr id="4" name="Freeform 4"/>
              <p:cNvSpPr/>
              <p:nvPr/>
            </p:nvSpPr>
            <p:spPr>
              <a:xfrm>
                <a:off x="0" y="0"/>
                <a:ext cx="3796084" cy="3631276"/>
              </a:xfrm>
              <a:custGeom>
                <a:avLst/>
                <a:gdLst/>
                <a:ahLst/>
                <a:cxnLst/>
                <a:rect l="l" t="t" r="r" b="b"/>
                <a:pathLst>
                  <a:path w="3796084" h="3631276">
                    <a:moveTo>
                      <a:pt x="0" y="0"/>
                    </a:moveTo>
                    <a:lnTo>
                      <a:pt x="3796084" y="0"/>
                    </a:lnTo>
                    <a:lnTo>
                      <a:pt x="3796084" y="3631276"/>
                    </a:lnTo>
                    <a:lnTo>
                      <a:pt x="0" y="3631276"/>
                    </a:lnTo>
                    <a:close/>
                  </a:path>
                </a:pathLst>
              </a:custGeom>
              <a:solidFill>
                <a:srgbClr val="FFFFFF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" name="TextBox 5"/>
              <p:cNvSpPr txBox="1"/>
              <p:nvPr/>
            </p:nvSpPr>
            <p:spPr>
              <a:xfrm>
                <a:off x="0" y="-47625"/>
                <a:ext cx="3796084" cy="3678901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sp>
          <p:nvSpPr>
            <p:cNvPr id="6" name="Freeform 6"/>
            <p:cNvSpPr/>
            <p:nvPr/>
          </p:nvSpPr>
          <p:spPr>
            <a:xfrm flipH="1">
              <a:off x="18151877" y="0"/>
              <a:ext cx="1766206" cy="14078456"/>
            </a:xfrm>
            <a:custGeom>
              <a:avLst/>
              <a:gdLst/>
              <a:ahLst/>
              <a:cxnLst/>
              <a:rect l="l" t="t" r="r" b="b"/>
              <a:pathLst>
                <a:path w="1766206" h="14078456">
                  <a:moveTo>
                    <a:pt x="1766206" y="0"/>
                  </a:moveTo>
                  <a:lnTo>
                    <a:pt x="0" y="0"/>
                  </a:lnTo>
                  <a:lnTo>
                    <a:pt x="0" y="14078456"/>
                  </a:lnTo>
                  <a:lnTo>
                    <a:pt x="1766206" y="14078456"/>
                  </a:lnTo>
                  <a:lnTo>
                    <a:pt x="1766206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597379" y="2483464"/>
            <a:ext cx="10849881" cy="7256468"/>
            <a:chOff x="0" y="0"/>
            <a:chExt cx="2857582" cy="1911169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2857582" cy="1911169"/>
            </a:xfrm>
            <a:custGeom>
              <a:avLst/>
              <a:gdLst/>
              <a:ahLst/>
              <a:cxnLst/>
              <a:rect l="l" t="t" r="r" b="b"/>
              <a:pathLst>
                <a:path w="2857582" h="1911169">
                  <a:moveTo>
                    <a:pt x="46381" y="0"/>
                  </a:moveTo>
                  <a:lnTo>
                    <a:pt x="2811201" y="0"/>
                  </a:lnTo>
                  <a:cubicBezTo>
                    <a:pt x="2823502" y="0"/>
                    <a:pt x="2835299" y="4887"/>
                    <a:pt x="2843997" y="13585"/>
                  </a:cubicBezTo>
                  <a:cubicBezTo>
                    <a:pt x="2852695" y="22283"/>
                    <a:pt x="2857582" y="34080"/>
                    <a:pt x="2857582" y="46381"/>
                  </a:cubicBezTo>
                  <a:lnTo>
                    <a:pt x="2857582" y="1864788"/>
                  </a:lnTo>
                  <a:cubicBezTo>
                    <a:pt x="2857582" y="1890403"/>
                    <a:pt x="2836816" y="1911169"/>
                    <a:pt x="2811201" y="1911169"/>
                  </a:cubicBezTo>
                  <a:lnTo>
                    <a:pt x="46381" y="1911169"/>
                  </a:lnTo>
                  <a:cubicBezTo>
                    <a:pt x="34080" y="1911169"/>
                    <a:pt x="22283" y="1906282"/>
                    <a:pt x="13585" y="1897584"/>
                  </a:cubicBezTo>
                  <a:cubicBezTo>
                    <a:pt x="4887" y="1888886"/>
                    <a:pt x="0" y="1877089"/>
                    <a:pt x="0" y="1864788"/>
                  </a:cubicBezTo>
                  <a:lnTo>
                    <a:pt x="0" y="46381"/>
                  </a:lnTo>
                  <a:cubicBezTo>
                    <a:pt x="0" y="34080"/>
                    <a:pt x="4887" y="22283"/>
                    <a:pt x="13585" y="13585"/>
                  </a:cubicBezTo>
                  <a:cubicBezTo>
                    <a:pt x="22283" y="4887"/>
                    <a:pt x="34080" y="0"/>
                    <a:pt x="46381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28575" cap="rnd">
              <a:solidFill>
                <a:srgbClr val="000000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0" y="-76200"/>
              <a:ext cx="2857582" cy="198736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0" name="Freeform 10"/>
          <p:cNvSpPr/>
          <p:nvPr/>
        </p:nvSpPr>
        <p:spPr>
          <a:xfrm flipH="1">
            <a:off x="10669118" y="642554"/>
            <a:ext cx="1082327" cy="1359281"/>
          </a:xfrm>
          <a:custGeom>
            <a:avLst/>
            <a:gdLst/>
            <a:ahLst/>
            <a:cxnLst/>
            <a:rect l="l" t="t" r="r" b="b"/>
            <a:pathLst>
              <a:path w="1082327" h="1359281">
                <a:moveTo>
                  <a:pt x="1082327" y="0"/>
                </a:moveTo>
                <a:lnTo>
                  <a:pt x="0" y="0"/>
                </a:lnTo>
                <a:lnTo>
                  <a:pt x="0" y="1359280"/>
                </a:lnTo>
                <a:lnTo>
                  <a:pt x="1082327" y="1359280"/>
                </a:lnTo>
                <a:lnTo>
                  <a:pt x="1082327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>
            <a:off x="287598" y="91629"/>
            <a:ext cx="1082327" cy="1359281"/>
          </a:xfrm>
          <a:custGeom>
            <a:avLst/>
            <a:gdLst/>
            <a:ahLst/>
            <a:cxnLst/>
            <a:rect l="l" t="t" r="r" b="b"/>
            <a:pathLst>
              <a:path w="1082327" h="1359281">
                <a:moveTo>
                  <a:pt x="0" y="0"/>
                </a:moveTo>
                <a:lnTo>
                  <a:pt x="1082327" y="0"/>
                </a:lnTo>
                <a:lnTo>
                  <a:pt x="1082327" y="1359280"/>
                </a:lnTo>
                <a:lnTo>
                  <a:pt x="0" y="135928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Freeform 12"/>
          <p:cNvSpPr/>
          <p:nvPr/>
        </p:nvSpPr>
        <p:spPr>
          <a:xfrm rot="-1049429">
            <a:off x="14296765" y="5574676"/>
            <a:ext cx="5925070" cy="6817549"/>
          </a:xfrm>
          <a:custGeom>
            <a:avLst/>
            <a:gdLst/>
            <a:ahLst/>
            <a:cxnLst/>
            <a:rect l="l" t="t" r="r" b="b"/>
            <a:pathLst>
              <a:path w="5925070" h="6817549">
                <a:moveTo>
                  <a:pt x="0" y="0"/>
                </a:moveTo>
                <a:lnTo>
                  <a:pt x="5925070" y="0"/>
                </a:lnTo>
                <a:lnTo>
                  <a:pt x="5925070" y="6817549"/>
                </a:lnTo>
                <a:lnTo>
                  <a:pt x="0" y="6817549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Freeform 13"/>
          <p:cNvSpPr/>
          <p:nvPr/>
        </p:nvSpPr>
        <p:spPr>
          <a:xfrm rot="1074498">
            <a:off x="14322564" y="-1633889"/>
            <a:ext cx="6338431" cy="6939172"/>
          </a:xfrm>
          <a:custGeom>
            <a:avLst/>
            <a:gdLst/>
            <a:ahLst/>
            <a:cxnLst/>
            <a:rect l="l" t="t" r="r" b="b"/>
            <a:pathLst>
              <a:path w="6338431" h="6939172">
                <a:moveTo>
                  <a:pt x="0" y="0"/>
                </a:moveTo>
                <a:lnTo>
                  <a:pt x="6338430" y="0"/>
                </a:lnTo>
                <a:lnTo>
                  <a:pt x="6338430" y="6939172"/>
                </a:lnTo>
                <a:lnTo>
                  <a:pt x="0" y="6939172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4" name="Freeform 14"/>
          <p:cNvSpPr/>
          <p:nvPr/>
        </p:nvSpPr>
        <p:spPr>
          <a:xfrm rot="-1165491">
            <a:off x="13751474" y="3903315"/>
            <a:ext cx="2466841" cy="2480370"/>
          </a:xfrm>
          <a:custGeom>
            <a:avLst/>
            <a:gdLst/>
            <a:ahLst/>
            <a:cxnLst/>
            <a:rect l="l" t="t" r="r" b="b"/>
            <a:pathLst>
              <a:path w="2466841" h="2480370">
                <a:moveTo>
                  <a:pt x="0" y="0"/>
                </a:moveTo>
                <a:lnTo>
                  <a:pt x="2466841" y="0"/>
                </a:lnTo>
                <a:lnTo>
                  <a:pt x="2466841" y="2480370"/>
                </a:lnTo>
                <a:lnTo>
                  <a:pt x="0" y="2480370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5" name="TextBox 15"/>
          <p:cNvSpPr txBox="1"/>
          <p:nvPr/>
        </p:nvSpPr>
        <p:spPr>
          <a:xfrm>
            <a:off x="2195457" y="453197"/>
            <a:ext cx="7648129" cy="15056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880"/>
              </a:lnSpc>
            </a:pPr>
            <a:r>
              <a:rPr lang="en-US" sz="8000" b="1" dirty="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Other factors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597379" y="2388214"/>
            <a:ext cx="10849881" cy="518388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123"/>
              </a:lnSpc>
            </a:pPr>
            <a:r>
              <a:rPr lang="en-US" sz="3659" dirty="0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A business would need to take out business insurance regardless of whether they own, rent of loan secure. </a:t>
            </a:r>
          </a:p>
          <a:p>
            <a:pPr algn="ctr">
              <a:lnSpc>
                <a:spcPts val="5123"/>
              </a:lnSpc>
            </a:pPr>
            <a:endParaRPr lang="en-US" sz="3659" dirty="0">
              <a:solidFill>
                <a:srgbClr val="000000"/>
              </a:solidFill>
              <a:latin typeface="Arimo"/>
              <a:ea typeface="Arimo"/>
              <a:cs typeface="Arimo"/>
              <a:sym typeface="Arimo"/>
            </a:endParaRPr>
          </a:p>
          <a:p>
            <a:pPr algn="ctr">
              <a:lnSpc>
                <a:spcPts val="5123"/>
              </a:lnSpc>
            </a:pPr>
            <a:r>
              <a:rPr lang="en-US" sz="3659" dirty="0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In addition, others would be required such as occupiers. </a:t>
            </a:r>
          </a:p>
          <a:p>
            <a:pPr algn="ctr">
              <a:lnSpc>
                <a:spcPts val="5123"/>
              </a:lnSpc>
            </a:pPr>
            <a:endParaRPr lang="en-US" sz="3659" dirty="0">
              <a:solidFill>
                <a:srgbClr val="000000"/>
              </a:solidFill>
              <a:latin typeface="Arimo"/>
              <a:ea typeface="Arimo"/>
              <a:cs typeface="Arimo"/>
              <a:sym typeface="Arimo"/>
            </a:endParaRPr>
          </a:p>
          <a:p>
            <a:pPr algn="ctr">
              <a:lnSpc>
                <a:spcPts val="5123"/>
              </a:lnSpc>
              <a:spcBef>
                <a:spcPct val="0"/>
              </a:spcBef>
            </a:pPr>
            <a:r>
              <a:rPr lang="en-US" sz="3659" dirty="0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Employers' liability insurance. </a:t>
            </a: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D7AA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1622303" y="0"/>
            <a:ext cx="14938563" cy="13787502"/>
            <a:chOff x="0" y="0"/>
            <a:chExt cx="19918083" cy="18383336"/>
          </a:xfrm>
        </p:grpSpPr>
        <p:grpSp>
          <p:nvGrpSpPr>
            <p:cNvPr id="3" name="Group 3"/>
            <p:cNvGrpSpPr/>
            <p:nvPr/>
          </p:nvGrpSpPr>
          <p:grpSpPr>
            <a:xfrm>
              <a:off x="0" y="0"/>
              <a:ext cx="19217676" cy="18383336"/>
              <a:chOff x="0" y="0"/>
              <a:chExt cx="3796084" cy="3631276"/>
            </a:xfrm>
          </p:grpSpPr>
          <p:sp>
            <p:nvSpPr>
              <p:cNvPr id="4" name="Freeform 4"/>
              <p:cNvSpPr/>
              <p:nvPr/>
            </p:nvSpPr>
            <p:spPr>
              <a:xfrm>
                <a:off x="0" y="0"/>
                <a:ext cx="3796084" cy="3631276"/>
              </a:xfrm>
              <a:custGeom>
                <a:avLst/>
                <a:gdLst/>
                <a:ahLst/>
                <a:cxnLst/>
                <a:rect l="l" t="t" r="r" b="b"/>
                <a:pathLst>
                  <a:path w="3796084" h="3631276">
                    <a:moveTo>
                      <a:pt x="0" y="0"/>
                    </a:moveTo>
                    <a:lnTo>
                      <a:pt x="3796084" y="0"/>
                    </a:lnTo>
                    <a:lnTo>
                      <a:pt x="3796084" y="3631276"/>
                    </a:lnTo>
                    <a:lnTo>
                      <a:pt x="0" y="3631276"/>
                    </a:lnTo>
                    <a:close/>
                  </a:path>
                </a:pathLst>
              </a:custGeom>
              <a:solidFill>
                <a:srgbClr val="FFFFFF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" name="TextBox 5"/>
              <p:cNvSpPr txBox="1"/>
              <p:nvPr/>
            </p:nvSpPr>
            <p:spPr>
              <a:xfrm>
                <a:off x="0" y="-47625"/>
                <a:ext cx="3796084" cy="3678901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sp>
          <p:nvSpPr>
            <p:cNvPr id="6" name="Freeform 6"/>
            <p:cNvSpPr/>
            <p:nvPr/>
          </p:nvSpPr>
          <p:spPr>
            <a:xfrm flipH="1">
              <a:off x="18151877" y="0"/>
              <a:ext cx="1766206" cy="14078456"/>
            </a:xfrm>
            <a:custGeom>
              <a:avLst/>
              <a:gdLst/>
              <a:ahLst/>
              <a:cxnLst/>
              <a:rect l="l" t="t" r="r" b="b"/>
              <a:pathLst>
                <a:path w="1766206" h="14078456">
                  <a:moveTo>
                    <a:pt x="1766206" y="0"/>
                  </a:moveTo>
                  <a:lnTo>
                    <a:pt x="0" y="0"/>
                  </a:lnTo>
                  <a:lnTo>
                    <a:pt x="0" y="14078456"/>
                  </a:lnTo>
                  <a:lnTo>
                    <a:pt x="1766206" y="14078456"/>
                  </a:lnTo>
                  <a:lnTo>
                    <a:pt x="1766206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597379" y="2483464"/>
            <a:ext cx="10849881" cy="7256468"/>
            <a:chOff x="0" y="0"/>
            <a:chExt cx="2857582" cy="1911169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2857582" cy="1911169"/>
            </a:xfrm>
            <a:custGeom>
              <a:avLst/>
              <a:gdLst/>
              <a:ahLst/>
              <a:cxnLst/>
              <a:rect l="l" t="t" r="r" b="b"/>
              <a:pathLst>
                <a:path w="2857582" h="1911169">
                  <a:moveTo>
                    <a:pt x="46381" y="0"/>
                  </a:moveTo>
                  <a:lnTo>
                    <a:pt x="2811201" y="0"/>
                  </a:lnTo>
                  <a:cubicBezTo>
                    <a:pt x="2823502" y="0"/>
                    <a:pt x="2835299" y="4887"/>
                    <a:pt x="2843997" y="13585"/>
                  </a:cubicBezTo>
                  <a:cubicBezTo>
                    <a:pt x="2852695" y="22283"/>
                    <a:pt x="2857582" y="34080"/>
                    <a:pt x="2857582" y="46381"/>
                  </a:cubicBezTo>
                  <a:lnTo>
                    <a:pt x="2857582" y="1864788"/>
                  </a:lnTo>
                  <a:cubicBezTo>
                    <a:pt x="2857582" y="1890403"/>
                    <a:pt x="2836816" y="1911169"/>
                    <a:pt x="2811201" y="1911169"/>
                  </a:cubicBezTo>
                  <a:lnTo>
                    <a:pt x="46381" y="1911169"/>
                  </a:lnTo>
                  <a:cubicBezTo>
                    <a:pt x="34080" y="1911169"/>
                    <a:pt x="22283" y="1906282"/>
                    <a:pt x="13585" y="1897584"/>
                  </a:cubicBezTo>
                  <a:cubicBezTo>
                    <a:pt x="4887" y="1888886"/>
                    <a:pt x="0" y="1877089"/>
                    <a:pt x="0" y="1864788"/>
                  </a:cubicBezTo>
                  <a:lnTo>
                    <a:pt x="0" y="46381"/>
                  </a:lnTo>
                  <a:cubicBezTo>
                    <a:pt x="0" y="34080"/>
                    <a:pt x="4887" y="22283"/>
                    <a:pt x="13585" y="13585"/>
                  </a:cubicBezTo>
                  <a:cubicBezTo>
                    <a:pt x="22283" y="4887"/>
                    <a:pt x="34080" y="0"/>
                    <a:pt x="46381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28575" cap="rnd">
              <a:solidFill>
                <a:srgbClr val="000000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0" y="-76200"/>
              <a:ext cx="2857582" cy="198736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0" name="Freeform 10"/>
          <p:cNvSpPr/>
          <p:nvPr/>
        </p:nvSpPr>
        <p:spPr>
          <a:xfrm flipH="1">
            <a:off x="10669118" y="642554"/>
            <a:ext cx="1082327" cy="1359281"/>
          </a:xfrm>
          <a:custGeom>
            <a:avLst/>
            <a:gdLst/>
            <a:ahLst/>
            <a:cxnLst/>
            <a:rect l="l" t="t" r="r" b="b"/>
            <a:pathLst>
              <a:path w="1082327" h="1359281">
                <a:moveTo>
                  <a:pt x="1082327" y="0"/>
                </a:moveTo>
                <a:lnTo>
                  <a:pt x="0" y="0"/>
                </a:lnTo>
                <a:lnTo>
                  <a:pt x="0" y="1359280"/>
                </a:lnTo>
                <a:lnTo>
                  <a:pt x="1082327" y="1359280"/>
                </a:lnTo>
                <a:lnTo>
                  <a:pt x="1082327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>
            <a:off x="287598" y="91629"/>
            <a:ext cx="1082327" cy="1359281"/>
          </a:xfrm>
          <a:custGeom>
            <a:avLst/>
            <a:gdLst/>
            <a:ahLst/>
            <a:cxnLst/>
            <a:rect l="l" t="t" r="r" b="b"/>
            <a:pathLst>
              <a:path w="1082327" h="1359281">
                <a:moveTo>
                  <a:pt x="0" y="0"/>
                </a:moveTo>
                <a:lnTo>
                  <a:pt x="1082327" y="0"/>
                </a:lnTo>
                <a:lnTo>
                  <a:pt x="1082327" y="1359280"/>
                </a:lnTo>
                <a:lnTo>
                  <a:pt x="0" y="135928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Freeform 12"/>
          <p:cNvSpPr/>
          <p:nvPr/>
        </p:nvSpPr>
        <p:spPr>
          <a:xfrm rot="-1049429">
            <a:off x="14296765" y="5574676"/>
            <a:ext cx="5925070" cy="6817549"/>
          </a:xfrm>
          <a:custGeom>
            <a:avLst/>
            <a:gdLst/>
            <a:ahLst/>
            <a:cxnLst/>
            <a:rect l="l" t="t" r="r" b="b"/>
            <a:pathLst>
              <a:path w="5925070" h="6817549">
                <a:moveTo>
                  <a:pt x="0" y="0"/>
                </a:moveTo>
                <a:lnTo>
                  <a:pt x="5925070" y="0"/>
                </a:lnTo>
                <a:lnTo>
                  <a:pt x="5925070" y="6817549"/>
                </a:lnTo>
                <a:lnTo>
                  <a:pt x="0" y="6817549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Freeform 13"/>
          <p:cNvSpPr/>
          <p:nvPr/>
        </p:nvSpPr>
        <p:spPr>
          <a:xfrm rot="1074498">
            <a:off x="14322564" y="-1633889"/>
            <a:ext cx="6338431" cy="6939172"/>
          </a:xfrm>
          <a:custGeom>
            <a:avLst/>
            <a:gdLst/>
            <a:ahLst/>
            <a:cxnLst/>
            <a:rect l="l" t="t" r="r" b="b"/>
            <a:pathLst>
              <a:path w="6338431" h="6939172">
                <a:moveTo>
                  <a:pt x="0" y="0"/>
                </a:moveTo>
                <a:lnTo>
                  <a:pt x="6338430" y="0"/>
                </a:lnTo>
                <a:lnTo>
                  <a:pt x="6338430" y="6939172"/>
                </a:lnTo>
                <a:lnTo>
                  <a:pt x="0" y="6939172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4" name="Freeform 14"/>
          <p:cNvSpPr/>
          <p:nvPr/>
        </p:nvSpPr>
        <p:spPr>
          <a:xfrm rot="-1165491">
            <a:off x="13751474" y="3903315"/>
            <a:ext cx="2466841" cy="2480370"/>
          </a:xfrm>
          <a:custGeom>
            <a:avLst/>
            <a:gdLst/>
            <a:ahLst/>
            <a:cxnLst/>
            <a:rect l="l" t="t" r="r" b="b"/>
            <a:pathLst>
              <a:path w="2466841" h="2480370">
                <a:moveTo>
                  <a:pt x="0" y="0"/>
                </a:moveTo>
                <a:lnTo>
                  <a:pt x="2466841" y="0"/>
                </a:lnTo>
                <a:lnTo>
                  <a:pt x="2466841" y="2480370"/>
                </a:lnTo>
                <a:lnTo>
                  <a:pt x="0" y="2480370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5" name="TextBox 15"/>
          <p:cNvSpPr txBox="1"/>
          <p:nvPr/>
        </p:nvSpPr>
        <p:spPr>
          <a:xfrm>
            <a:off x="4527929" y="453197"/>
            <a:ext cx="2983185" cy="156654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880"/>
              </a:lnSpc>
            </a:pPr>
            <a:r>
              <a:rPr lang="en-US" sz="92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Data 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597379" y="2388214"/>
            <a:ext cx="10849881" cy="388848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123"/>
              </a:lnSpc>
            </a:pPr>
            <a:r>
              <a:rPr lang="en-US" sz="3659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A business that processes peoples personal data needs to follow the General Data Protection Regulation (EU) which was implemented in the Data Protection Act 2018. </a:t>
            </a:r>
          </a:p>
          <a:p>
            <a:pPr algn="ctr">
              <a:lnSpc>
                <a:spcPts val="5123"/>
              </a:lnSpc>
            </a:pPr>
            <a:endParaRPr lang="en-US" sz="3659">
              <a:solidFill>
                <a:srgbClr val="000000"/>
              </a:solidFill>
              <a:latin typeface="Arimo"/>
              <a:ea typeface="Arimo"/>
              <a:cs typeface="Arimo"/>
              <a:sym typeface="Arimo"/>
            </a:endParaRPr>
          </a:p>
          <a:p>
            <a:pPr algn="ctr">
              <a:lnSpc>
                <a:spcPts val="5123"/>
              </a:lnSpc>
              <a:spcBef>
                <a:spcPct val="0"/>
              </a:spcBef>
            </a:pPr>
            <a:r>
              <a:rPr lang="en-US" sz="3659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Let’s take a closer look at all of this. </a:t>
            </a: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D7AA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1622303" y="0"/>
            <a:ext cx="14938563" cy="13787502"/>
            <a:chOff x="0" y="0"/>
            <a:chExt cx="19918083" cy="18383336"/>
          </a:xfrm>
        </p:grpSpPr>
        <p:grpSp>
          <p:nvGrpSpPr>
            <p:cNvPr id="3" name="Group 3"/>
            <p:cNvGrpSpPr/>
            <p:nvPr/>
          </p:nvGrpSpPr>
          <p:grpSpPr>
            <a:xfrm>
              <a:off x="0" y="0"/>
              <a:ext cx="19217676" cy="18383336"/>
              <a:chOff x="0" y="0"/>
              <a:chExt cx="3796084" cy="3631276"/>
            </a:xfrm>
          </p:grpSpPr>
          <p:sp>
            <p:nvSpPr>
              <p:cNvPr id="4" name="Freeform 4"/>
              <p:cNvSpPr/>
              <p:nvPr/>
            </p:nvSpPr>
            <p:spPr>
              <a:xfrm>
                <a:off x="0" y="0"/>
                <a:ext cx="3796084" cy="3631276"/>
              </a:xfrm>
              <a:custGeom>
                <a:avLst/>
                <a:gdLst/>
                <a:ahLst/>
                <a:cxnLst/>
                <a:rect l="l" t="t" r="r" b="b"/>
                <a:pathLst>
                  <a:path w="3796084" h="3631276">
                    <a:moveTo>
                      <a:pt x="0" y="0"/>
                    </a:moveTo>
                    <a:lnTo>
                      <a:pt x="3796084" y="0"/>
                    </a:lnTo>
                    <a:lnTo>
                      <a:pt x="3796084" y="3631276"/>
                    </a:lnTo>
                    <a:lnTo>
                      <a:pt x="0" y="3631276"/>
                    </a:lnTo>
                    <a:close/>
                  </a:path>
                </a:pathLst>
              </a:custGeom>
              <a:solidFill>
                <a:srgbClr val="FFFFFF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" name="TextBox 5"/>
              <p:cNvSpPr txBox="1"/>
              <p:nvPr/>
            </p:nvSpPr>
            <p:spPr>
              <a:xfrm>
                <a:off x="0" y="-47625"/>
                <a:ext cx="3796084" cy="3678901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sp>
          <p:nvSpPr>
            <p:cNvPr id="6" name="Freeform 6"/>
            <p:cNvSpPr/>
            <p:nvPr/>
          </p:nvSpPr>
          <p:spPr>
            <a:xfrm flipH="1">
              <a:off x="18151877" y="0"/>
              <a:ext cx="1766206" cy="14078456"/>
            </a:xfrm>
            <a:custGeom>
              <a:avLst/>
              <a:gdLst/>
              <a:ahLst/>
              <a:cxnLst/>
              <a:rect l="l" t="t" r="r" b="b"/>
              <a:pathLst>
                <a:path w="1766206" h="14078456">
                  <a:moveTo>
                    <a:pt x="1766206" y="0"/>
                  </a:moveTo>
                  <a:lnTo>
                    <a:pt x="0" y="0"/>
                  </a:lnTo>
                  <a:lnTo>
                    <a:pt x="0" y="14078456"/>
                  </a:lnTo>
                  <a:lnTo>
                    <a:pt x="1766206" y="14078456"/>
                  </a:lnTo>
                  <a:lnTo>
                    <a:pt x="1766206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597379" y="2483464"/>
            <a:ext cx="10849881" cy="7256468"/>
            <a:chOff x="0" y="0"/>
            <a:chExt cx="2857582" cy="1911169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2857582" cy="1911169"/>
            </a:xfrm>
            <a:custGeom>
              <a:avLst/>
              <a:gdLst/>
              <a:ahLst/>
              <a:cxnLst/>
              <a:rect l="l" t="t" r="r" b="b"/>
              <a:pathLst>
                <a:path w="2857582" h="1911169">
                  <a:moveTo>
                    <a:pt x="46381" y="0"/>
                  </a:moveTo>
                  <a:lnTo>
                    <a:pt x="2811201" y="0"/>
                  </a:lnTo>
                  <a:cubicBezTo>
                    <a:pt x="2823502" y="0"/>
                    <a:pt x="2835299" y="4887"/>
                    <a:pt x="2843997" y="13585"/>
                  </a:cubicBezTo>
                  <a:cubicBezTo>
                    <a:pt x="2852695" y="22283"/>
                    <a:pt x="2857582" y="34080"/>
                    <a:pt x="2857582" y="46381"/>
                  </a:cubicBezTo>
                  <a:lnTo>
                    <a:pt x="2857582" y="1864788"/>
                  </a:lnTo>
                  <a:cubicBezTo>
                    <a:pt x="2857582" y="1890403"/>
                    <a:pt x="2836816" y="1911169"/>
                    <a:pt x="2811201" y="1911169"/>
                  </a:cubicBezTo>
                  <a:lnTo>
                    <a:pt x="46381" y="1911169"/>
                  </a:lnTo>
                  <a:cubicBezTo>
                    <a:pt x="34080" y="1911169"/>
                    <a:pt x="22283" y="1906282"/>
                    <a:pt x="13585" y="1897584"/>
                  </a:cubicBezTo>
                  <a:cubicBezTo>
                    <a:pt x="4887" y="1888886"/>
                    <a:pt x="0" y="1877089"/>
                    <a:pt x="0" y="1864788"/>
                  </a:cubicBezTo>
                  <a:lnTo>
                    <a:pt x="0" y="46381"/>
                  </a:lnTo>
                  <a:cubicBezTo>
                    <a:pt x="0" y="34080"/>
                    <a:pt x="4887" y="22283"/>
                    <a:pt x="13585" y="13585"/>
                  </a:cubicBezTo>
                  <a:cubicBezTo>
                    <a:pt x="22283" y="4887"/>
                    <a:pt x="34080" y="0"/>
                    <a:pt x="46381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28575" cap="rnd">
              <a:solidFill>
                <a:srgbClr val="000000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0" y="-76200"/>
              <a:ext cx="2857582" cy="198736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0" name="Freeform 10"/>
          <p:cNvSpPr/>
          <p:nvPr/>
        </p:nvSpPr>
        <p:spPr>
          <a:xfrm flipH="1">
            <a:off x="10669118" y="642554"/>
            <a:ext cx="1082327" cy="1359281"/>
          </a:xfrm>
          <a:custGeom>
            <a:avLst/>
            <a:gdLst/>
            <a:ahLst/>
            <a:cxnLst/>
            <a:rect l="l" t="t" r="r" b="b"/>
            <a:pathLst>
              <a:path w="1082327" h="1359281">
                <a:moveTo>
                  <a:pt x="1082327" y="0"/>
                </a:moveTo>
                <a:lnTo>
                  <a:pt x="0" y="0"/>
                </a:lnTo>
                <a:lnTo>
                  <a:pt x="0" y="1359280"/>
                </a:lnTo>
                <a:lnTo>
                  <a:pt x="1082327" y="1359280"/>
                </a:lnTo>
                <a:lnTo>
                  <a:pt x="1082327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>
            <a:off x="287598" y="91629"/>
            <a:ext cx="1082327" cy="1359281"/>
          </a:xfrm>
          <a:custGeom>
            <a:avLst/>
            <a:gdLst/>
            <a:ahLst/>
            <a:cxnLst/>
            <a:rect l="l" t="t" r="r" b="b"/>
            <a:pathLst>
              <a:path w="1082327" h="1359281">
                <a:moveTo>
                  <a:pt x="0" y="0"/>
                </a:moveTo>
                <a:lnTo>
                  <a:pt x="1082327" y="0"/>
                </a:lnTo>
                <a:lnTo>
                  <a:pt x="1082327" y="1359280"/>
                </a:lnTo>
                <a:lnTo>
                  <a:pt x="0" y="135928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Freeform 12"/>
          <p:cNvSpPr/>
          <p:nvPr/>
        </p:nvSpPr>
        <p:spPr>
          <a:xfrm rot="-1049429">
            <a:off x="14296765" y="5574676"/>
            <a:ext cx="5925070" cy="6817549"/>
          </a:xfrm>
          <a:custGeom>
            <a:avLst/>
            <a:gdLst/>
            <a:ahLst/>
            <a:cxnLst/>
            <a:rect l="l" t="t" r="r" b="b"/>
            <a:pathLst>
              <a:path w="5925070" h="6817549">
                <a:moveTo>
                  <a:pt x="0" y="0"/>
                </a:moveTo>
                <a:lnTo>
                  <a:pt x="5925070" y="0"/>
                </a:lnTo>
                <a:lnTo>
                  <a:pt x="5925070" y="6817549"/>
                </a:lnTo>
                <a:lnTo>
                  <a:pt x="0" y="6817549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Freeform 13"/>
          <p:cNvSpPr/>
          <p:nvPr/>
        </p:nvSpPr>
        <p:spPr>
          <a:xfrm rot="1074498">
            <a:off x="14322564" y="-1633889"/>
            <a:ext cx="6338431" cy="6939172"/>
          </a:xfrm>
          <a:custGeom>
            <a:avLst/>
            <a:gdLst/>
            <a:ahLst/>
            <a:cxnLst/>
            <a:rect l="l" t="t" r="r" b="b"/>
            <a:pathLst>
              <a:path w="6338431" h="6939172">
                <a:moveTo>
                  <a:pt x="0" y="0"/>
                </a:moveTo>
                <a:lnTo>
                  <a:pt x="6338430" y="0"/>
                </a:lnTo>
                <a:lnTo>
                  <a:pt x="6338430" y="6939172"/>
                </a:lnTo>
                <a:lnTo>
                  <a:pt x="0" y="6939172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4" name="Freeform 14"/>
          <p:cNvSpPr/>
          <p:nvPr/>
        </p:nvSpPr>
        <p:spPr>
          <a:xfrm rot="-1165491">
            <a:off x="13751474" y="3903315"/>
            <a:ext cx="2466841" cy="2480370"/>
          </a:xfrm>
          <a:custGeom>
            <a:avLst/>
            <a:gdLst/>
            <a:ahLst/>
            <a:cxnLst/>
            <a:rect l="l" t="t" r="r" b="b"/>
            <a:pathLst>
              <a:path w="2466841" h="2480370">
                <a:moveTo>
                  <a:pt x="0" y="0"/>
                </a:moveTo>
                <a:lnTo>
                  <a:pt x="2466841" y="0"/>
                </a:lnTo>
                <a:lnTo>
                  <a:pt x="2466841" y="2480370"/>
                </a:lnTo>
                <a:lnTo>
                  <a:pt x="0" y="2480370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5" name="TextBox 15"/>
          <p:cNvSpPr txBox="1"/>
          <p:nvPr/>
        </p:nvSpPr>
        <p:spPr>
          <a:xfrm>
            <a:off x="4527929" y="453197"/>
            <a:ext cx="2983185" cy="156654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880"/>
              </a:lnSpc>
            </a:pPr>
            <a:r>
              <a:rPr lang="en-US" sz="92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Data 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369925" y="2388214"/>
            <a:ext cx="9840356" cy="70237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040"/>
              </a:lnSpc>
            </a:pPr>
            <a:r>
              <a:rPr lang="en-US" sz="3600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We are concerned with personal data - which is defined as information related to an indentified or identifiable natural person. </a:t>
            </a:r>
          </a:p>
          <a:p>
            <a:pPr algn="ctr">
              <a:lnSpc>
                <a:spcPts val="5040"/>
              </a:lnSpc>
            </a:pPr>
            <a:endParaRPr lang="en-US" sz="3600">
              <a:solidFill>
                <a:srgbClr val="000000"/>
              </a:solidFill>
              <a:latin typeface="Arimo"/>
              <a:ea typeface="Arimo"/>
              <a:cs typeface="Arimo"/>
              <a:sym typeface="Arimo"/>
            </a:endParaRPr>
          </a:p>
          <a:p>
            <a:pPr algn="ctr">
              <a:lnSpc>
                <a:spcPts val="5040"/>
              </a:lnSpc>
            </a:pPr>
            <a:r>
              <a:rPr lang="en-US" sz="3600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A natural person is an individual. </a:t>
            </a:r>
          </a:p>
          <a:p>
            <a:pPr algn="ctr">
              <a:lnSpc>
                <a:spcPts val="5040"/>
              </a:lnSpc>
            </a:pPr>
            <a:endParaRPr lang="en-US" sz="3600">
              <a:solidFill>
                <a:srgbClr val="000000"/>
              </a:solidFill>
              <a:latin typeface="Arimo"/>
              <a:ea typeface="Arimo"/>
              <a:cs typeface="Arimo"/>
              <a:sym typeface="Arimo"/>
            </a:endParaRPr>
          </a:p>
          <a:p>
            <a:pPr algn="ctr">
              <a:lnSpc>
                <a:spcPts val="5040"/>
              </a:lnSpc>
            </a:pPr>
            <a:r>
              <a:rPr lang="en-US" sz="3600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Also called data subject.</a:t>
            </a:r>
          </a:p>
          <a:p>
            <a:pPr algn="ctr">
              <a:lnSpc>
                <a:spcPts val="5040"/>
              </a:lnSpc>
            </a:pPr>
            <a:endParaRPr lang="en-US" sz="3600">
              <a:solidFill>
                <a:srgbClr val="000000"/>
              </a:solidFill>
              <a:latin typeface="Arimo"/>
              <a:ea typeface="Arimo"/>
              <a:cs typeface="Arimo"/>
              <a:sym typeface="Arimo"/>
            </a:endParaRPr>
          </a:p>
          <a:p>
            <a:pPr algn="ctr">
              <a:lnSpc>
                <a:spcPts val="5040"/>
              </a:lnSpc>
            </a:pPr>
            <a:r>
              <a:rPr lang="en-US" sz="3600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What does processing data mean?</a:t>
            </a:r>
          </a:p>
          <a:p>
            <a:pPr algn="ctr">
              <a:lnSpc>
                <a:spcPts val="5040"/>
              </a:lnSpc>
            </a:pPr>
            <a:endParaRPr lang="en-US" sz="3600">
              <a:solidFill>
                <a:srgbClr val="000000"/>
              </a:solidFill>
              <a:latin typeface="Arimo"/>
              <a:ea typeface="Arimo"/>
              <a:cs typeface="Arimo"/>
              <a:sym typeface="Arimo"/>
            </a:endParaRPr>
          </a:p>
          <a:p>
            <a:pPr algn="ctr">
              <a:lnSpc>
                <a:spcPts val="5040"/>
              </a:lnSpc>
              <a:spcBef>
                <a:spcPct val="0"/>
              </a:spcBef>
            </a:pPr>
            <a:r>
              <a:rPr lang="en-US" sz="3600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Person in control is called the controller.</a:t>
            </a: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D7AA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1622303" y="0"/>
            <a:ext cx="14938563" cy="13787502"/>
            <a:chOff x="0" y="0"/>
            <a:chExt cx="19918083" cy="18383336"/>
          </a:xfrm>
        </p:grpSpPr>
        <p:grpSp>
          <p:nvGrpSpPr>
            <p:cNvPr id="3" name="Group 3"/>
            <p:cNvGrpSpPr/>
            <p:nvPr/>
          </p:nvGrpSpPr>
          <p:grpSpPr>
            <a:xfrm>
              <a:off x="0" y="0"/>
              <a:ext cx="19217676" cy="18383336"/>
              <a:chOff x="0" y="0"/>
              <a:chExt cx="3796084" cy="3631276"/>
            </a:xfrm>
          </p:grpSpPr>
          <p:sp>
            <p:nvSpPr>
              <p:cNvPr id="4" name="Freeform 4"/>
              <p:cNvSpPr/>
              <p:nvPr/>
            </p:nvSpPr>
            <p:spPr>
              <a:xfrm>
                <a:off x="0" y="0"/>
                <a:ext cx="3796084" cy="3631276"/>
              </a:xfrm>
              <a:custGeom>
                <a:avLst/>
                <a:gdLst/>
                <a:ahLst/>
                <a:cxnLst/>
                <a:rect l="l" t="t" r="r" b="b"/>
                <a:pathLst>
                  <a:path w="3796084" h="3631276">
                    <a:moveTo>
                      <a:pt x="0" y="0"/>
                    </a:moveTo>
                    <a:lnTo>
                      <a:pt x="3796084" y="0"/>
                    </a:lnTo>
                    <a:lnTo>
                      <a:pt x="3796084" y="3631276"/>
                    </a:lnTo>
                    <a:lnTo>
                      <a:pt x="0" y="3631276"/>
                    </a:lnTo>
                    <a:close/>
                  </a:path>
                </a:pathLst>
              </a:custGeom>
              <a:solidFill>
                <a:srgbClr val="FFFFFF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" name="TextBox 5"/>
              <p:cNvSpPr txBox="1"/>
              <p:nvPr/>
            </p:nvSpPr>
            <p:spPr>
              <a:xfrm>
                <a:off x="0" y="-47625"/>
                <a:ext cx="3796084" cy="3678901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sp>
          <p:nvSpPr>
            <p:cNvPr id="6" name="Freeform 6"/>
            <p:cNvSpPr/>
            <p:nvPr/>
          </p:nvSpPr>
          <p:spPr>
            <a:xfrm flipH="1">
              <a:off x="18151877" y="0"/>
              <a:ext cx="1766206" cy="14078456"/>
            </a:xfrm>
            <a:custGeom>
              <a:avLst/>
              <a:gdLst/>
              <a:ahLst/>
              <a:cxnLst/>
              <a:rect l="l" t="t" r="r" b="b"/>
              <a:pathLst>
                <a:path w="1766206" h="14078456">
                  <a:moveTo>
                    <a:pt x="1766206" y="0"/>
                  </a:moveTo>
                  <a:lnTo>
                    <a:pt x="0" y="0"/>
                  </a:lnTo>
                  <a:lnTo>
                    <a:pt x="0" y="14078456"/>
                  </a:lnTo>
                  <a:lnTo>
                    <a:pt x="1766206" y="14078456"/>
                  </a:lnTo>
                  <a:lnTo>
                    <a:pt x="1766206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597379" y="2483464"/>
            <a:ext cx="10849881" cy="7256468"/>
            <a:chOff x="0" y="0"/>
            <a:chExt cx="2857582" cy="1911169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2857582" cy="1911169"/>
            </a:xfrm>
            <a:custGeom>
              <a:avLst/>
              <a:gdLst/>
              <a:ahLst/>
              <a:cxnLst/>
              <a:rect l="l" t="t" r="r" b="b"/>
              <a:pathLst>
                <a:path w="2857582" h="1911169">
                  <a:moveTo>
                    <a:pt x="46381" y="0"/>
                  </a:moveTo>
                  <a:lnTo>
                    <a:pt x="2811201" y="0"/>
                  </a:lnTo>
                  <a:cubicBezTo>
                    <a:pt x="2823502" y="0"/>
                    <a:pt x="2835299" y="4887"/>
                    <a:pt x="2843997" y="13585"/>
                  </a:cubicBezTo>
                  <a:cubicBezTo>
                    <a:pt x="2852695" y="22283"/>
                    <a:pt x="2857582" y="34080"/>
                    <a:pt x="2857582" y="46381"/>
                  </a:cubicBezTo>
                  <a:lnTo>
                    <a:pt x="2857582" y="1864788"/>
                  </a:lnTo>
                  <a:cubicBezTo>
                    <a:pt x="2857582" y="1890403"/>
                    <a:pt x="2836816" y="1911169"/>
                    <a:pt x="2811201" y="1911169"/>
                  </a:cubicBezTo>
                  <a:lnTo>
                    <a:pt x="46381" y="1911169"/>
                  </a:lnTo>
                  <a:cubicBezTo>
                    <a:pt x="34080" y="1911169"/>
                    <a:pt x="22283" y="1906282"/>
                    <a:pt x="13585" y="1897584"/>
                  </a:cubicBezTo>
                  <a:cubicBezTo>
                    <a:pt x="4887" y="1888886"/>
                    <a:pt x="0" y="1877089"/>
                    <a:pt x="0" y="1864788"/>
                  </a:cubicBezTo>
                  <a:lnTo>
                    <a:pt x="0" y="46381"/>
                  </a:lnTo>
                  <a:cubicBezTo>
                    <a:pt x="0" y="34080"/>
                    <a:pt x="4887" y="22283"/>
                    <a:pt x="13585" y="13585"/>
                  </a:cubicBezTo>
                  <a:cubicBezTo>
                    <a:pt x="22283" y="4887"/>
                    <a:pt x="34080" y="0"/>
                    <a:pt x="46381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28575" cap="rnd">
              <a:solidFill>
                <a:srgbClr val="000000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0" y="-76200"/>
              <a:ext cx="2857582" cy="198736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0" name="Freeform 10"/>
          <p:cNvSpPr/>
          <p:nvPr/>
        </p:nvSpPr>
        <p:spPr>
          <a:xfrm flipH="1">
            <a:off x="10669118" y="642554"/>
            <a:ext cx="1082327" cy="1359281"/>
          </a:xfrm>
          <a:custGeom>
            <a:avLst/>
            <a:gdLst/>
            <a:ahLst/>
            <a:cxnLst/>
            <a:rect l="l" t="t" r="r" b="b"/>
            <a:pathLst>
              <a:path w="1082327" h="1359281">
                <a:moveTo>
                  <a:pt x="1082327" y="0"/>
                </a:moveTo>
                <a:lnTo>
                  <a:pt x="0" y="0"/>
                </a:lnTo>
                <a:lnTo>
                  <a:pt x="0" y="1359280"/>
                </a:lnTo>
                <a:lnTo>
                  <a:pt x="1082327" y="1359280"/>
                </a:lnTo>
                <a:lnTo>
                  <a:pt x="1082327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>
            <a:off x="287598" y="91629"/>
            <a:ext cx="1082327" cy="1359281"/>
          </a:xfrm>
          <a:custGeom>
            <a:avLst/>
            <a:gdLst/>
            <a:ahLst/>
            <a:cxnLst/>
            <a:rect l="l" t="t" r="r" b="b"/>
            <a:pathLst>
              <a:path w="1082327" h="1359281">
                <a:moveTo>
                  <a:pt x="0" y="0"/>
                </a:moveTo>
                <a:lnTo>
                  <a:pt x="1082327" y="0"/>
                </a:lnTo>
                <a:lnTo>
                  <a:pt x="1082327" y="1359280"/>
                </a:lnTo>
                <a:lnTo>
                  <a:pt x="0" y="135928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Freeform 12"/>
          <p:cNvSpPr/>
          <p:nvPr/>
        </p:nvSpPr>
        <p:spPr>
          <a:xfrm rot="-1049429">
            <a:off x="14296765" y="5574676"/>
            <a:ext cx="5925070" cy="6817549"/>
          </a:xfrm>
          <a:custGeom>
            <a:avLst/>
            <a:gdLst/>
            <a:ahLst/>
            <a:cxnLst/>
            <a:rect l="l" t="t" r="r" b="b"/>
            <a:pathLst>
              <a:path w="5925070" h="6817549">
                <a:moveTo>
                  <a:pt x="0" y="0"/>
                </a:moveTo>
                <a:lnTo>
                  <a:pt x="5925070" y="0"/>
                </a:lnTo>
                <a:lnTo>
                  <a:pt x="5925070" y="6817549"/>
                </a:lnTo>
                <a:lnTo>
                  <a:pt x="0" y="6817549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Freeform 13"/>
          <p:cNvSpPr/>
          <p:nvPr/>
        </p:nvSpPr>
        <p:spPr>
          <a:xfrm rot="1074498">
            <a:off x="14322564" y="-1633889"/>
            <a:ext cx="6338431" cy="6939172"/>
          </a:xfrm>
          <a:custGeom>
            <a:avLst/>
            <a:gdLst/>
            <a:ahLst/>
            <a:cxnLst/>
            <a:rect l="l" t="t" r="r" b="b"/>
            <a:pathLst>
              <a:path w="6338431" h="6939172">
                <a:moveTo>
                  <a:pt x="0" y="0"/>
                </a:moveTo>
                <a:lnTo>
                  <a:pt x="6338430" y="0"/>
                </a:lnTo>
                <a:lnTo>
                  <a:pt x="6338430" y="6939172"/>
                </a:lnTo>
                <a:lnTo>
                  <a:pt x="0" y="6939172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4" name="Freeform 14"/>
          <p:cNvSpPr/>
          <p:nvPr/>
        </p:nvSpPr>
        <p:spPr>
          <a:xfrm rot="-1165491">
            <a:off x="13751474" y="3903315"/>
            <a:ext cx="2466841" cy="2480370"/>
          </a:xfrm>
          <a:custGeom>
            <a:avLst/>
            <a:gdLst/>
            <a:ahLst/>
            <a:cxnLst/>
            <a:rect l="l" t="t" r="r" b="b"/>
            <a:pathLst>
              <a:path w="2466841" h="2480370">
                <a:moveTo>
                  <a:pt x="0" y="0"/>
                </a:moveTo>
                <a:lnTo>
                  <a:pt x="2466841" y="0"/>
                </a:lnTo>
                <a:lnTo>
                  <a:pt x="2466841" y="2480370"/>
                </a:lnTo>
                <a:lnTo>
                  <a:pt x="0" y="2480370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5" name="TextBox 15"/>
          <p:cNvSpPr txBox="1"/>
          <p:nvPr/>
        </p:nvSpPr>
        <p:spPr>
          <a:xfrm>
            <a:off x="4527929" y="453197"/>
            <a:ext cx="2983185" cy="156654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880"/>
              </a:lnSpc>
            </a:pPr>
            <a:r>
              <a:rPr lang="en-US" sz="92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Data 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28700" y="2913723"/>
            <a:ext cx="10181581" cy="518388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123"/>
              </a:lnSpc>
            </a:pPr>
            <a:r>
              <a:rPr lang="en-US" sz="3659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The Data Protection Act 2018 - lays down principles that must be followed when processing the data. </a:t>
            </a:r>
          </a:p>
          <a:p>
            <a:pPr algn="ctr">
              <a:lnSpc>
                <a:spcPts val="5123"/>
              </a:lnSpc>
            </a:pPr>
            <a:endParaRPr lang="en-US" sz="3659">
              <a:solidFill>
                <a:srgbClr val="000000"/>
              </a:solidFill>
              <a:latin typeface="Arimo"/>
              <a:ea typeface="Arimo"/>
              <a:cs typeface="Arimo"/>
              <a:sym typeface="Arimo"/>
            </a:endParaRPr>
          </a:p>
          <a:p>
            <a:pPr algn="ctr">
              <a:lnSpc>
                <a:spcPts val="5123"/>
              </a:lnSpc>
            </a:pPr>
            <a:r>
              <a:rPr lang="en-US" sz="3659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These are as follows. </a:t>
            </a:r>
          </a:p>
          <a:p>
            <a:pPr algn="ctr">
              <a:lnSpc>
                <a:spcPts val="5123"/>
              </a:lnSpc>
            </a:pPr>
            <a:endParaRPr lang="en-US" sz="3659">
              <a:solidFill>
                <a:srgbClr val="000000"/>
              </a:solidFill>
              <a:latin typeface="Arimo"/>
              <a:ea typeface="Arimo"/>
              <a:cs typeface="Arimo"/>
              <a:sym typeface="Arimo"/>
            </a:endParaRPr>
          </a:p>
          <a:p>
            <a:pPr algn="ctr">
              <a:lnSpc>
                <a:spcPts val="5123"/>
              </a:lnSpc>
              <a:spcBef>
                <a:spcPct val="0"/>
              </a:spcBef>
            </a:pPr>
            <a:r>
              <a:rPr lang="en-US" sz="3659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There is also specific information regarding data transfer to another country. </a:t>
            </a: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D7AA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1622303" y="0"/>
            <a:ext cx="14938563" cy="13787502"/>
            <a:chOff x="0" y="0"/>
            <a:chExt cx="19918083" cy="18383336"/>
          </a:xfrm>
        </p:grpSpPr>
        <p:grpSp>
          <p:nvGrpSpPr>
            <p:cNvPr id="3" name="Group 3"/>
            <p:cNvGrpSpPr/>
            <p:nvPr/>
          </p:nvGrpSpPr>
          <p:grpSpPr>
            <a:xfrm>
              <a:off x="0" y="0"/>
              <a:ext cx="19217676" cy="18383336"/>
              <a:chOff x="0" y="0"/>
              <a:chExt cx="3796084" cy="3631276"/>
            </a:xfrm>
          </p:grpSpPr>
          <p:sp>
            <p:nvSpPr>
              <p:cNvPr id="4" name="Freeform 4"/>
              <p:cNvSpPr/>
              <p:nvPr/>
            </p:nvSpPr>
            <p:spPr>
              <a:xfrm>
                <a:off x="0" y="0"/>
                <a:ext cx="3796084" cy="3631276"/>
              </a:xfrm>
              <a:custGeom>
                <a:avLst/>
                <a:gdLst/>
                <a:ahLst/>
                <a:cxnLst/>
                <a:rect l="l" t="t" r="r" b="b"/>
                <a:pathLst>
                  <a:path w="3796084" h="3631276">
                    <a:moveTo>
                      <a:pt x="0" y="0"/>
                    </a:moveTo>
                    <a:lnTo>
                      <a:pt x="3796084" y="0"/>
                    </a:lnTo>
                    <a:lnTo>
                      <a:pt x="3796084" y="3631276"/>
                    </a:lnTo>
                    <a:lnTo>
                      <a:pt x="0" y="3631276"/>
                    </a:lnTo>
                    <a:close/>
                  </a:path>
                </a:pathLst>
              </a:custGeom>
              <a:solidFill>
                <a:srgbClr val="FFFFFF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" name="TextBox 5"/>
              <p:cNvSpPr txBox="1"/>
              <p:nvPr/>
            </p:nvSpPr>
            <p:spPr>
              <a:xfrm>
                <a:off x="0" y="-47625"/>
                <a:ext cx="3796084" cy="3678901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sp>
          <p:nvSpPr>
            <p:cNvPr id="6" name="Freeform 6"/>
            <p:cNvSpPr/>
            <p:nvPr/>
          </p:nvSpPr>
          <p:spPr>
            <a:xfrm flipH="1">
              <a:off x="18151877" y="0"/>
              <a:ext cx="1766206" cy="14078456"/>
            </a:xfrm>
            <a:custGeom>
              <a:avLst/>
              <a:gdLst/>
              <a:ahLst/>
              <a:cxnLst/>
              <a:rect l="l" t="t" r="r" b="b"/>
              <a:pathLst>
                <a:path w="1766206" h="14078456">
                  <a:moveTo>
                    <a:pt x="1766206" y="0"/>
                  </a:moveTo>
                  <a:lnTo>
                    <a:pt x="0" y="0"/>
                  </a:lnTo>
                  <a:lnTo>
                    <a:pt x="0" y="14078456"/>
                  </a:lnTo>
                  <a:lnTo>
                    <a:pt x="1766206" y="14078456"/>
                  </a:lnTo>
                  <a:lnTo>
                    <a:pt x="1766206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597379" y="2483464"/>
            <a:ext cx="10849881" cy="7256468"/>
            <a:chOff x="0" y="0"/>
            <a:chExt cx="2857582" cy="1911169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2857582" cy="1911169"/>
            </a:xfrm>
            <a:custGeom>
              <a:avLst/>
              <a:gdLst/>
              <a:ahLst/>
              <a:cxnLst/>
              <a:rect l="l" t="t" r="r" b="b"/>
              <a:pathLst>
                <a:path w="2857582" h="1911169">
                  <a:moveTo>
                    <a:pt x="46381" y="0"/>
                  </a:moveTo>
                  <a:lnTo>
                    <a:pt x="2811201" y="0"/>
                  </a:lnTo>
                  <a:cubicBezTo>
                    <a:pt x="2823502" y="0"/>
                    <a:pt x="2835299" y="4887"/>
                    <a:pt x="2843997" y="13585"/>
                  </a:cubicBezTo>
                  <a:cubicBezTo>
                    <a:pt x="2852695" y="22283"/>
                    <a:pt x="2857582" y="34080"/>
                    <a:pt x="2857582" y="46381"/>
                  </a:cubicBezTo>
                  <a:lnTo>
                    <a:pt x="2857582" y="1864788"/>
                  </a:lnTo>
                  <a:cubicBezTo>
                    <a:pt x="2857582" y="1890403"/>
                    <a:pt x="2836816" y="1911169"/>
                    <a:pt x="2811201" y="1911169"/>
                  </a:cubicBezTo>
                  <a:lnTo>
                    <a:pt x="46381" y="1911169"/>
                  </a:lnTo>
                  <a:cubicBezTo>
                    <a:pt x="34080" y="1911169"/>
                    <a:pt x="22283" y="1906282"/>
                    <a:pt x="13585" y="1897584"/>
                  </a:cubicBezTo>
                  <a:cubicBezTo>
                    <a:pt x="4887" y="1888886"/>
                    <a:pt x="0" y="1877089"/>
                    <a:pt x="0" y="1864788"/>
                  </a:cubicBezTo>
                  <a:lnTo>
                    <a:pt x="0" y="46381"/>
                  </a:lnTo>
                  <a:cubicBezTo>
                    <a:pt x="0" y="34080"/>
                    <a:pt x="4887" y="22283"/>
                    <a:pt x="13585" y="13585"/>
                  </a:cubicBezTo>
                  <a:cubicBezTo>
                    <a:pt x="22283" y="4887"/>
                    <a:pt x="34080" y="0"/>
                    <a:pt x="46381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28575" cap="rnd">
              <a:solidFill>
                <a:srgbClr val="000000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0" y="-76200"/>
              <a:ext cx="2857582" cy="198736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0" name="Freeform 10"/>
          <p:cNvSpPr/>
          <p:nvPr/>
        </p:nvSpPr>
        <p:spPr>
          <a:xfrm flipH="1">
            <a:off x="10669118" y="642554"/>
            <a:ext cx="1082327" cy="1359281"/>
          </a:xfrm>
          <a:custGeom>
            <a:avLst/>
            <a:gdLst/>
            <a:ahLst/>
            <a:cxnLst/>
            <a:rect l="l" t="t" r="r" b="b"/>
            <a:pathLst>
              <a:path w="1082327" h="1359281">
                <a:moveTo>
                  <a:pt x="1082327" y="0"/>
                </a:moveTo>
                <a:lnTo>
                  <a:pt x="0" y="0"/>
                </a:lnTo>
                <a:lnTo>
                  <a:pt x="0" y="1359280"/>
                </a:lnTo>
                <a:lnTo>
                  <a:pt x="1082327" y="1359280"/>
                </a:lnTo>
                <a:lnTo>
                  <a:pt x="1082327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>
            <a:off x="287598" y="91629"/>
            <a:ext cx="1082327" cy="1359281"/>
          </a:xfrm>
          <a:custGeom>
            <a:avLst/>
            <a:gdLst/>
            <a:ahLst/>
            <a:cxnLst/>
            <a:rect l="l" t="t" r="r" b="b"/>
            <a:pathLst>
              <a:path w="1082327" h="1359281">
                <a:moveTo>
                  <a:pt x="0" y="0"/>
                </a:moveTo>
                <a:lnTo>
                  <a:pt x="1082327" y="0"/>
                </a:lnTo>
                <a:lnTo>
                  <a:pt x="1082327" y="1359280"/>
                </a:lnTo>
                <a:lnTo>
                  <a:pt x="0" y="135928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Freeform 12"/>
          <p:cNvSpPr/>
          <p:nvPr/>
        </p:nvSpPr>
        <p:spPr>
          <a:xfrm rot="-1049429">
            <a:off x="14296765" y="5574676"/>
            <a:ext cx="5925070" cy="6817549"/>
          </a:xfrm>
          <a:custGeom>
            <a:avLst/>
            <a:gdLst/>
            <a:ahLst/>
            <a:cxnLst/>
            <a:rect l="l" t="t" r="r" b="b"/>
            <a:pathLst>
              <a:path w="5925070" h="6817549">
                <a:moveTo>
                  <a:pt x="0" y="0"/>
                </a:moveTo>
                <a:lnTo>
                  <a:pt x="5925070" y="0"/>
                </a:lnTo>
                <a:lnTo>
                  <a:pt x="5925070" y="6817549"/>
                </a:lnTo>
                <a:lnTo>
                  <a:pt x="0" y="6817549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Freeform 13"/>
          <p:cNvSpPr/>
          <p:nvPr/>
        </p:nvSpPr>
        <p:spPr>
          <a:xfrm rot="1074498">
            <a:off x="14322564" y="-1633889"/>
            <a:ext cx="6338431" cy="6939172"/>
          </a:xfrm>
          <a:custGeom>
            <a:avLst/>
            <a:gdLst/>
            <a:ahLst/>
            <a:cxnLst/>
            <a:rect l="l" t="t" r="r" b="b"/>
            <a:pathLst>
              <a:path w="6338431" h="6939172">
                <a:moveTo>
                  <a:pt x="0" y="0"/>
                </a:moveTo>
                <a:lnTo>
                  <a:pt x="6338430" y="0"/>
                </a:lnTo>
                <a:lnTo>
                  <a:pt x="6338430" y="6939172"/>
                </a:lnTo>
                <a:lnTo>
                  <a:pt x="0" y="6939172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4" name="Freeform 14"/>
          <p:cNvSpPr/>
          <p:nvPr/>
        </p:nvSpPr>
        <p:spPr>
          <a:xfrm rot="-1165491">
            <a:off x="13751474" y="3903315"/>
            <a:ext cx="2466841" cy="2480370"/>
          </a:xfrm>
          <a:custGeom>
            <a:avLst/>
            <a:gdLst/>
            <a:ahLst/>
            <a:cxnLst/>
            <a:rect l="l" t="t" r="r" b="b"/>
            <a:pathLst>
              <a:path w="2466841" h="2480370">
                <a:moveTo>
                  <a:pt x="0" y="0"/>
                </a:moveTo>
                <a:lnTo>
                  <a:pt x="2466841" y="0"/>
                </a:lnTo>
                <a:lnTo>
                  <a:pt x="2466841" y="2480370"/>
                </a:lnTo>
                <a:lnTo>
                  <a:pt x="0" y="2480370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5" name="TextBox 15"/>
          <p:cNvSpPr txBox="1"/>
          <p:nvPr/>
        </p:nvSpPr>
        <p:spPr>
          <a:xfrm>
            <a:off x="4527929" y="453197"/>
            <a:ext cx="2983185" cy="156654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880"/>
              </a:lnSpc>
            </a:pPr>
            <a:r>
              <a:rPr lang="en-US" sz="92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Data 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28762" y="2686499"/>
            <a:ext cx="10849881" cy="518388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123"/>
              </a:lnSpc>
            </a:pPr>
            <a:r>
              <a:rPr lang="en-US" sz="3659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There are also conditions for processing personal date and these conditions needs to be met; </a:t>
            </a:r>
          </a:p>
          <a:p>
            <a:pPr algn="ctr">
              <a:lnSpc>
                <a:spcPts val="5123"/>
              </a:lnSpc>
            </a:pPr>
            <a:endParaRPr lang="en-US" sz="3659">
              <a:solidFill>
                <a:srgbClr val="000000"/>
              </a:solidFill>
              <a:latin typeface="Arimo"/>
              <a:ea typeface="Arimo"/>
              <a:cs typeface="Arimo"/>
              <a:sym typeface="Arimo"/>
            </a:endParaRPr>
          </a:p>
          <a:p>
            <a:pPr algn="ctr">
              <a:lnSpc>
                <a:spcPts val="5123"/>
              </a:lnSpc>
            </a:pPr>
            <a:r>
              <a:rPr lang="en-US" sz="3659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They are as follows. </a:t>
            </a:r>
          </a:p>
          <a:p>
            <a:pPr algn="ctr">
              <a:lnSpc>
                <a:spcPts val="5123"/>
              </a:lnSpc>
            </a:pPr>
            <a:endParaRPr lang="en-US" sz="3659">
              <a:solidFill>
                <a:srgbClr val="000000"/>
              </a:solidFill>
              <a:latin typeface="Arimo"/>
              <a:ea typeface="Arimo"/>
              <a:cs typeface="Arimo"/>
              <a:sym typeface="Arimo"/>
            </a:endParaRPr>
          </a:p>
          <a:p>
            <a:pPr algn="ctr">
              <a:lnSpc>
                <a:spcPts val="5123"/>
              </a:lnSpc>
              <a:spcBef>
                <a:spcPct val="0"/>
              </a:spcBef>
            </a:pPr>
            <a:r>
              <a:rPr lang="en-US" sz="3659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In relation to sensitive personal data - Prohibited but with the exception of explicit consent and the controller can when they need - Employment law. </a:t>
            </a:r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D7AA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1622303" y="0"/>
            <a:ext cx="14938563" cy="13787502"/>
            <a:chOff x="0" y="0"/>
            <a:chExt cx="19918083" cy="18383336"/>
          </a:xfrm>
        </p:grpSpPr>
        <p:grpSp>
          <p:nvGrpSpPr>
            <p:cNvPr id="3" name="Group 3"/>
            <p:cNvGrpSpPr/>
            <p:nvPr/>
          </p:nvGrpSpPr>
          <p:grpSpPr>
            <a:xfrm>
              <a:off x="0" y="0"/>
              <a:ext cx="19217676" cy="18383336"/>
              <a:chOff x="0" y="0"/>
              <a:chExt cx="3796084" cy="3631276"/>
            </a:xfrm>
          </p:grpSpPr>
          <p:sp>
            <p:nvSpPr>
              <p:cNvPr id="4" name="Freeform 4"/>
              <p:cNvSpPr/>
              <p:nvPr/>
            </p:nvSpPr>
            <p:spPr>
              <a:xfrm>
                <a:off x="0" y="0"/>
                <a:ext cx="3796084" cy="3631276"/>
              </a:xfrm>
              <a:custGeom>
                <a:avLst/>
                <a:gdLst/>
                <a:ahLst/>
                <a:cxnLst/>
                <a:rect l="l" t="t" r="r" b="b"/>
                <a:pathLst>
                  <a:path w="3796084" h="3631276">
                    <a:moveTo>
                      <a:pt x="0" y="0"/>
                    </a:moveTo>
                    <a:lnTo>
                      <a:pt x="3796084" y="0"/>
                    </a:lnTo>
                    <a:lnTo>
                      <a:pt x="3796084" y="3631276"/>
                    </a:lnTo>
                    <a:lnTo>
                      <a:pt x="0" y="3631276"/>
                    </a:lnTo>
                    <a:close/>
                  </a:path>
                </a:pathLst>
              </a:custGeom>
              <a:solidFill>
                <a:srgbClr val="FFFFFF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" name="TextBox 5"/>
              <p:cNvSpPr txBox="1"/>
              <p:nvPr/>
            </p:nvSpPr>
            <p:spPr>
              <a:xfrm>
                <a:off x="0" y="-47625"/>
                <a:ext cx="3796084" cy="3678901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sp>
          <p:nvSpPr>
            <p:cNvPr id="6" name="Freeform 6"/>
            <p:cNvSpPr/>
            <p:nvPr/>
          </p:nvSpPr>
          <p:spPr>
            <a:xfrm flipH="1">
              <a:off x="18151877" y="0"/>
              <a:ext cx="1766206" cy="14078456"/>
            </a:xfrm>
            <a:custGeom>
              <a:avLst/>
              <a:gdLst/>
              <a:ahLst/>
              <a:cxnLst/>
              <a:rect l="l" t="t" r="r" b="b"/>
              <a:pathLst>
                <a:path w="1766206" h="14078456">
                  <a:moveTo>
                    <a:pt x="1766206" y="0"/>
                  </a:moveTo>
                  <a:lnTo>
                    <a:pt x="0" y="0"/>
                  </a:lnTo>
                  <a:lnTo>
                    <a:pt x="0" y="14078456"/>
                  </a:lnTo>
                  <a:lnTo>
                    <a:pt x="1766206" y="14078456"/>
                  </a:lnTo>
                  <a:lnTo>
                    <a:pt x="1766206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597379" y="2483464"/>
            <a:ext cx="10849881" cy="7256468"/>
            <a:chOff x="0" y="0"/>
            <a:chExt cx="2857582" cy="1911169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2857582" cy="1911169"/>
            </a:xfrm>
            <a:custGeom>
              <a:avLst/>
              <a:gdLst/>
              <a:ahLst/>
              <a:cxnLst/>
              <a:rect l="l" t="t" r="r" b="b"/>
              <a:pathLst>
                <a:path w="2857582" h="1911169">
                  <a:moveTo>
                    <a:pt x="46381" y="0"/>
                  </a:moveTo>
                  <a:lnTo>
                    <a:pt x="2811201" y="0"/>
                  </a:lnTo>
                  <a:cubicBezTo>
                    <a:pt x="2823502" y="0"/>
                    <a:pt x="2835299" y="4887"/>
                    <a:pt x="2843997" y="13585"/>
                  </a:cubicBezTo>
                  <a:cubicBezTo>
                    <a:pt x="2852695" y="22283"/>
                    <a:pt x="2857582" y="34080"/>
                    <a:pt x="2857582" y="46381"/>
                  </a:cubicBezTo>
                  <a:lnTo>
                    <a:pt x="2857582" y="1864788"/>
                  </a:lnTo>
                  <a:cubicBezTo>
                    <a:pt x="2857582" y="1890403"/>
                    <a:pt x="2836816" y="1911169"/>
                    <a:pt x="2811201" y="1911169"/>
                  </a:cubicBezTo>
                  <a:lnTo>
                    <a:pt x="46381" y="1911169"/>
                  </a:lnTo>
                  <a:cubicBezTo>
                    <a:pt x="34080" y="1911169"/>
                    <a:pt x="22283" y="1906282"/>
                    <a:pt x="13585" y="1897584"/>
                  </a:cubicBezTo>
                  <a:cubicBezTo>
                    <a:pt x="4887" y="1888886"/>
                    <a:pt x="0" y="1877089"/>
                    <a:pt x="0" y="1864788"/>
                  </a:cubicBezTo>
                  <a:lnTo>
                    <a:pt x="0" y="46381"/>
                  </a:lnTo>
                  <a:cubicBezTo>
                    <a:pt x="0" y="34080"/>
                    <a:pt x="4887" y="22283"/>
                    <a:pt x="13585" y="13585"/>
                  </a:cubicBezTo>
                  <a:cubicBezTo>
                    <a:pt x="22283" y="4887"/>
                    <a:pt x="34080" y="0"/>
                    <a:pt x="46381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28575" cap="rnd">
              <a:solidFill>
                <a:srgbClr val="000000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0" y="-76200"/>
              <a:ext cx="2857582" cy="198736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0" name="Freeform 10"/>
          <p:cNvSpPr/>
          <p:nvPr/>
        </p:nvSpPr>
        <p:spPr>
          <a:xfrm flipH="1">
            <a:off x="10669118" y="642554"/>
            <a:ext cx="1082327" cy="1359281"/>
          </a:xfrm>
          <a:custGeom>
            <a:avLst/>
            <a:gdLst/>
            <a:ahLst/>
            <a:cxnLst/>
            <a:rect l="l" t="t" r="r" b="b"/>
            <a:pathLst>
              <a:path w="1082327" h="1359281">
                <a:moveTo>
                  <a:pt x="1082327" y="0"/>
                </a:moveTo>
                <a:lnTo>
                  <a:pt x="0" y="0"/>
                </a:lnTo>
                <a:lnTo>
                  <a:pt x="0" y="1359280"/>
                </a:lnTo>
                <a:lnTo>
                  <a:pt x="1082327" y="1359280"/>
                </a:lnTo>
                <a:lnTo>
                  <a:pt x="1082327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>
            <a:off x="287598" y="91629"/>
            <a:ext cx="1082327" cy="1359281"/>
          </a:xfrm>
          <a:custGeom>
            <a:avLst/>
            <a:gdLst/>
            <a:ahLst/>
            <a:cxnLst/>
            <a:rect l="l" t="t" r="r" b="b"/>
            <a:pathLst>
              <a:path w="1082327" h="1359281">
                <a:moveTo>
                  <a:pt x="0" y="0"/>
                </a:moveTo>
                <a:lnTo>
                  <a:pt x="1082327" y="0"/>
                </a:lnTo>
                <a:lnTo>
                  <a:pt x="1082327" y="1359280"/>
                </a:lnTo>
                <a:lnTo>
                  <a:pt x="0" y="135928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Freeform 12"/>
          <p:cNvSpPr/>
          <p:nvPr/>
        </p:nvSpPr>
        <p:spPr>
          <a:xfrm rot="-1049429">
            <a:off x="14296765" y="5574676"/>
            <a:ext cx="5925070" cy="6817549"/>
          </a:xfrm>
          <a:custGeom>
            <a:avLst/>
            <a:gdLst/>
            <a:ahLst/>
            <a:cxnLst/>
            <a:rect l="l" t="t" r="r" b="b"/>
            <a:pathLst>
              <a:path w="5925070" h="6817549">
                <a:moveTo>
                  <a:pt x="0" y="0"/>
                </a:moveTo>
                <a:lnTo>
                  <a:pt x="5925070" y="0"/>
                </a:lnTo>
                <a:lnTo>
                  <a:pt x="5925070" y="6817549"/>
                </a:lnTo>
                <a:lnTo>
                  <a:pt x="0" y="6817549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Freeform 13"/>
          <p:cNvSpPr/>
          <p:nvPr/>
        </p:nvSpPr>
        <p:spPr>
          <a:xfrm rot="1074498">
            <a:off x="14322564" y="-1633889"/>
            <a:ext cx="6338431" cy="6939172"/>
          </a:xfrm>
          <a:custGeom>
            <a:avLst/>
            <a:gdLst/>
            <a:ahLst/>
            <a:cxnLst/>
            <a:rect l="l" t="t" r="r" b="b"/>
            <a:pathLst>
              <a:path w="6338431" h="6939172">
                <a:moveTo>
                  <a:pt x="0" y="0"/>
                </a:moveTo>
                <a:lnTo>
                  <a:pt x="6338430" y="0"/>
                </a:lnTo>
                <a:lnTo>
                  <a:pt x="6338430" y="6939172"/>
                </a:lnTo>
                <a:lnTo>
                  <a:pt x="0" y="6939172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4" name="Freeform 14"/>
          <p:cNvSpPr/>
          <p:nvPr/>
        </p:nvSpPr>
        <p:spPr>
          <a:xfrm rot="-1165491">
            <a:off x="13751474" y="3903315"/>
            <a:ext cx="2466841" cy="2480370"/>
          </a:xfrm>
          <a:custGeom>
            <a:avLst/>
            <a:gdLst/>
            <a:ahLst/>
            <a:cxnLst/>
            <a:rect l="l" t="t" r="r" b="b"/>
            <a:pathLst>
              <a:path w="2466841" h="2480370">
                <a:moveTo>
                  <a:pt x="0" y="0"/>
                </a:moveTo>
                <a:lnTo>
                  <a:pt x="2466841" y="0"/>
                </a:lnTo>
                <a:lnTo>
                  <a:pt x="2466841" y="2480370"/>
                </a:lnTo>
                <a:lnTo>
                  <a:pt x="0" y="2480370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5" name="TextBox 15"/>
          <p:cNvSpPr txBox="1"/>
          <p:nvPr/>
        </p:nvSpPr>
        <p:spPr>
          <a:xfrm>
            <a:off x="4527929" y="453197"/>
            <a:ext cx="2983185" cy="156654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880"/>
              </a:lnSpc>
            </a:pPr>
            <a:r>
              <a:rPr lang="en-US" sz="92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Data 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28762" y="2543391"/>
            <a:ext cx="10368845" cy="712698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123"/>
              </a:lnSpc>
            </a:pPr>
            <a:r>
              <a:rPr lang="en-US" sz="3659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How do we ensure compliance? We need to meet certain conditions. </a:t>
            </a:r>
          </a:p>
          <a:p>
            <a:pPr algn="ctr">
              <a:lnSpc>
                <a:spcPts val="5123"/>
              </a:lnSpc>
            </a:pPr>
            <a:r>
              <a:rPr lang="en-US" sz="3659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Which are as follows.</a:t>
            </a:r>
          </a:p>
          <a:p>
            <a:pPr algn="ctr">
              <a:lnSpc>
                <a:spcPts val="5123"/>
              </a:lnSpc>
            </a:pPr>
            <a:endParaRPr lang="en-US" sz="3659">
              <a:solidFill>
                <a:srgbClr val="000000"/>
              </a:solidFill>
              <a:latin typeface="Arimo"/>
              <a:ea typeface="Arimo"/>
              <a:cs typeface="Arimo"/>
              <a:sym typeface="Arimo"/>
            </a:endParaRPr>
          </a:p>
          <a:p>
            <a:pPr algn="ctr">
              <a:lnSpc>
                <a:spcPts val="5123"/>
              </a:lnSpc>
            </a:pPr>
            <a:r>
              <a:rPr lang="en-US" sz="3659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There is a requirement to get data subject consent and that consent needs to be explicit. </a:t>
            </a:r>
          </a:p>
          <a:p>
            <a:pPr algn="ctr">
              <a:lnSpc>
                <a:spcPts val="5123"/>
              </a:lnSpc>
            </a:pPr>
            <a:r>
              <a:rPr lang="en-US" sz="3659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One of the reasons for processing could be performing a contract or taking steps to enter a contract. </a:t>
            </a:r>
          </a:p>
          <a:p>
            <a:pPr algn="ctr">
              <a:lnSpc>
                <a:spcPts val="5123"/>
              </a:lnSpc>
            </a:pPr>
            <a:endParaRPr lang="en-US" sz="3659">
              <a:solidFill>
                <a:srgbClr val="000000"/>
              </a:solidFill>
              <a:latin typeface="Arimo"/>
              <a:ea typeface="Arimo"/>
              <a:cs typeface="Arimo"/>
              <a:sym typeface="Arimo"/>
            </a:endParaRPr>
          </a:p>
          <a:p>
            <a:pPr algn="ctr">
              <a:lnSpc>
                <a:spcPts val="5123"/>
              </a:lnSpc>
              <a:spcBef>
                <a:spcPct val="0"/>
              </a:spcBef>
            </a:pPr>
            <a:r>
              <a:rPr lang="en-US" sz="3659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Data of employees permitted by law. </a:t>
            </a:r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D7AA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1622303" y="0"/>
            <a:ext cx="14938563" cy="13787502"/>
            <a:chOff x="0" y="0"/>
            <a:chExt cx="19918083" cy="18383336"/>
          </a:xfrm>
        </p:grpSpPr>
        <p:grpSp>
          <p:nvGrpSpPr>
            <p:cNvPr id="3" name="Group 3"/>
            <p:cNvGrpSpPr/>
            <p:nvPr/>
          </p:nvGrpSpPr>
          <p:grpSpPr>
            <a:xfrm>
              <a:off x="0" y="0"/>
              <a:ext cx="19217676" cy="18383336"/>
              <a:chOff x="0" y="0"/>
              <a:chExt cx="3796084" cy="3631276"/>
            </a:xfrm>
          </p:grpSpPr>
          <p:sp>
            <p:nvSpPr>
              <p:cNvPr id="4" name="Freeform 4"/>
              <p:cNvSpPr/>
              <p:nvPr/>
            </p:nvSpPr>
            <p:spPr>
              <a:xfrm>
                <a:off x="0" y="0"/>
                <a:ext cx="3796084" cy="3631276"/>
              </a:xfrm>
              <a:custGeom>
                <a:avLst/>
                <a:gdLst/>
                <a:ahLst/>
                <a:cxnLst/>
                <a:rect l="l" t="t" r="r" b="b"/>
                <a:pathLst>
                  <a:path w="3796084" h="3631276">
                    <a:moveTo>
                      <a:pt x="0" y="0"/>
                    </a:moveTo>
                    <a:lnTo>
                      <a:pt x="3796084" y="0"/>
                    </a:lnTo>
                    <a:lnTo>
                      <a:pt x="3796084" y="3631276"/>
                    </a:lnTo>
                    <a:lnTo>
                      <a:pt x="0" y="3631276"/>
                    </a:lnTo>
                    <a:close/>
                  </a:path>
                </a:pathLst>
              </a:custGeom>
              <a:solidFill>
                <a:srgbClr val="FFFFFF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" name="TextBox 5"/>
              <p:cNvSpPr txBox="1"/>
              <p:nvPr/>
            </p:nvSpPr>
            <p:spPr>
              <a:xfrm>
                <a:off x="0" y="-47625"/>
                <a:ext cx="3796084" cy="3678901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sp>
          <p:nvSpPr>
            <p:cNvPr id="6" name="Freeform 6"/>
            <p:cNvSpPr/>
            <p:nvPr/>
          </p:nvSpPr>
          <p:spPr>
            <a:xfrm flipH="1">
              <a:off x="18151877" y="0"/>
              <a:ext cx="1766206" cy="14078456"/>
            </a:xfrm>
            <a:custGeom>
              <a:avLst/>
              <a:gdLst/>
              <a:ahLst/>
              <a:cxnLst/>
              <a:rect l="l" t="t" r="r" b="b"/>
              <a:pathLst>
                <a:path w="1766206" h="14078456">
                  <a:moveTo>
                    <a:pt x="1766206" y="0"/>
                  </a:moveTo>
                  <a:lnTo>
                    <a:pt x="0" y="0"/>
                  </a:lnTo>
                  <a:lnTo>
                    <a:pt x="0" y="14078456"/>
                  </a:lnTo>
                  <a:lnTo>
                    <a:pt x="1766206" y="14078456"/>
                  </a:lnTo>
                  <a:lnTo>
                    <a:pt x="1766206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597379" y="2483464"/>
            <a:ext cx="10849881" cy="7256468"/>
            <a:chOff x="0" y="0"/>
            <a:chExt cx="2857582" cy="1911169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2857582" cy="1911169"/>
            </a:xfrm>
            <a:custGeom>
              <a:avLst/>
              <a:gdLst/>
              <a:ahLst/>
              <a:cxnLst/>
              <a:rect l="l" t="t" r="r" b="b"/>
              <a:pathLst>
                <a:path w="2857582" h="1911169">
                  <a:moveTo>
                    <a:pt x="46381" y="0"/>
                  </a:moveTo>
                  <a:lnTo>
                    <a:pt x="2811201" y="0"/>
                  </a:lnTo>
                  <a:cubicBezTo>
                    <a:pt x="2823502" y="0"/>
                    <a:pt x="2835299" y="4887"/>
                    <a:pt x="2843997" y="13585"/>
                  </a:cubicBezTo>
                  <a:cubicBezTo>
                    <a:pt x="2852695" y="22283"/>
                    <a:pt x="2857582" y="34080"/>
                    <a:pt x="2857582" y="46381"/>
                  </a:cubicBezTo>
                  <a:lnTo>
                    <a:pt x="2857582" y="1864788"/>
                  </a:lnTo>
                  <a:cubicBezTo>
                    <a:pt x="2857582" y="1890403"/>
                    <a:pt x="2836816" y="1911169"/>
                    <a:pt x="2811201" y="1911169"/>
                  </a:cubicBezTo>
                  <a:lnTo>
                    <a:pt x="46381" y="1911169"/>
                  </a:lnTo>
                  <a:cubicBezTo>
                    <a:pt x="34080" y="1911169"/>
                    <a:pt x="22283" y="1906282"/>
                    <a:pt x="13585" y="1897584"/>
                  </a:cubicBezTo>
                  <a:cubicBezTo>
                    <a:pt x="4887" y="1888886"/>
                    <a:pt x="0" y="1877089"/>
                    <a:pt x="0" y="1864788"/>
                  </a:cubicBezTo>
                  <a:lnTo>
                    <a:pt x="0" y="46381"/>
                  </a:lnTo>
                  <a:cubicBezTo>
                    <a:pt x="0" y="34080"/>
                    <a:pt x="4887" y="22283"/>
                    <a:pt x="13585" y="13585"/>
                  </a:cubicBezTo>
                  <a:cubicBezTo>
                    <a:pt x="22283" y="4887"/>
                    <a:pt x="34080" y="0"/>
                    <a:pt x="46381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28575" cap="rnd">
              <a:solidFill>
                <a:srgbClr val="000000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0" y="-76200"/>
              <a:ext cx="2857582" cy="198736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0" name="Freeform 10"/>
          <p:cNvSpPr/>
          <p:nvPr/>
        </p:nvSpPr>
        <p:spPr>
          <a:xfrm flipH="1">
            <a:off x="10669118" y="642554"/>
            <a:ext cx="1082327" cy="1359281"/>
          </a:xfrm>
          <a:custGeom>
            <a:avLst/>
            <a:gdLst/>
            <a:ahLst/>
            <a:cxnLst/>
            <a:rect l="l" t="t" r="r" b="b"/>
            <a:pathLst>
              <a:path w="1082327" h="1359281">
                <a:moveTo>
                  <a:pt x="1082327" y="0"/>
                </a:moveTo>
                <a:lnTo>
                  <a:pt x="0" y="0"/>
                </a:lnTo>
                <a:lnTo>
                  <a:pt x="0" y="1359280"/>
                </a:lnTo>
                <a:lnTo>
                  <a:pt x="1082327" y="1359280"/>
                </a:lnTo>
                <a:lnTo>
                  <a:pt x="1082327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>
            <a:off x="287598" y="91629"/>
            <a:ext cx="1082327" cy="1359281"/>
          </a:xfrm>
          <a:custGeom>
            <a:avLst/>
            <a:gdLst/>
            <a:ahLst/>
            <a:cxnLst/>
            <a:rect l="l" t="t" r="r" b="b"/>
            <a:pathLst>
              <a:path w="1082327" h="1359281">
                <a:moveTo>
                  <a:pt x="0" y="0"/>
                </a:moveTo>
                <a:lnTo>
                  <a:pt x="1082327" y="0"/>
                </a:lnTo>
                <a:lnTo>
                  <a:pt x="1082327" y="1359280"/>
                </a:lnTo>
                <a:lnTo>
                  <a:pt x="0" y="135928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Freeform 12"/>
          <p:cNvSpPr/>
          <p:nvPr/>
        </p:nvSpPr>
        <p:spPr>
          <a:xfrm rot="-1049429">
            <a:off x="14296765" y="5574676"/>
            <a:ext cx="5925070" cy="6817549"/>
          </a:xfrm>
          <a:custGeom>
            <a:avLst/>
            <a:gdLst/>
            <a:ahLst/>
            <a:cxnLst/>
            <a:rect l="l" t="t" r="r" b="b"/>
            <a:pathLst>
              <a:path w="5925070" h="6817549">
                <a:moveTo>
                  <a:pt x="0" y="0"/>
                </a:moveTo>
                <a:lnTo>
                  <a:pt x="5925070" y="0"/>
                </a:lnTo>
                <a:lnTo>
                  <a:pt x="5925070" y="6817549"/>
                </a:lnTo>
                <a:lnTo>
                  <a:pt x="0" y="6817549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Freeform 13"/>
          <p:cNvSpPr/>
          <p:nvPr/>
        </p:nvSpPr>
        <p:spPr>
          <a:xfrm rot="1074498">
            <a:off x="14322564" y="-1633889"/>
            <a:ext cx="6338431" cy="6939172"/>
          </a:xfrm>
          <a:custGeom>
            <a:avLst/>
            <a:gdLst/>
            <a:ahLst/>
            <a:cxnLst/>
            <a:rect l="l" t="t" r="r" b="b"/>
            <a:pathLst>
              <a:path w="6338431" h="6939172">
                <a:moveTo>
                  <a:pt x="0" y="0"/>
                </a:moveTo>
                <a:lnTo>
                  <a:pt x="6338430" y="0"/>
                </a:lnTo>
                <a:lnTo>
                  <a:pt x="6338430" y="6939172"/>
                </a:lnTo>
                <a:lnTo>
                  <a:pt x="0" y="6939172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4" name="Freeform 14"/>
          <p:cNvSpPr/>
          <p:nvPr/>
        </p:nvSpPr>
        <p:spPr>
          <a:xfrm rot="-1165491">
            <a:off x="13751474" y="3903315"/>
            <a:ext cx="2466841" cy="2480370"/>
          </a:xfrm>
          <a:custGeom>
            <a:avLst/>
            <a:gdLst/>
            <a:ahLst/>
            <a:cxnLst/>
            <a:rect l="l" t="t" r="r" b="b"/>
            <a:pathLst>
              <a:path w="2466841" h="2480370">
                <a:moveTo>
                  <a:pt x="0" y="0"/>
                </a:moveTo>
                <a:lnTo>
                  <a:pt x="2466841" y="0"/>
                </a:lnTo>
                <a:lnTo>
                  <a:pt x="2466841" y="2480370"/>
                </a:lnTo>
                <a:lnTo>
                  <a:pt x="0" y="2480370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5" name="TextBox 15"/>
          <p:cNvSpPr txBox="1"/>
          <p:nvPr/>
        </p:nvSpPr>
        <p:spPr>
          <a:xfrm>
            <a:off x="4527929" y="453197"/>
            <a:ext cx="2983185" cy="156654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880"/>
              </a:lnSpc>
            </a:pPr>
            <a:r>
              <a:rPr lang="en-US" sz="92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Data 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28700" y="2829167"/>
            <a:ext cx="9859189" cy="647928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123"/>
              </a:lnSpc>
            </a:pPr>
            <a:r>
              <a:rPr lang="en-US" sz="3659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Data Protection principles need to be protected. </a:t>
            </a:r>
          </a:p>
          <a:p>
            <a:pPr algn="ctr">
              <a:lnSpc>
                <a:spcPts val="5123"/>
              </a:lnSpc>
            </a:pPr>
            <a:endParaRPr lang="en-US" sz="3659">
              <a:solidFill>
                <a:srgbClr val="000000"/>
              </a:solidFill>
              <a:latin typeface="Arimo"/>
              <a:ea typeface="Arimo"/>
              <a:cs typeface="Arimo"/>
              <a:sym typeface="Arimo"/>
            </a:endParaRPr>
          </a:p>
          <a:p>
            <a:pPr algn="ctr">
              <a:lnSpc>
                <a:spcPts val="5123"/>
              </a:lnSpc>
            </a:pPr>
            <a:r>
              <a:rPr lang="en-US" sz="3659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Data should only be used for the purpose it was obtained. </a:t>
            </a:r>
          </a:p>
          <a:p>
            <a:pPr algn="ctr">
              <a:lnSpc>
                <a:spcPts val="5123"/>
              </a:lnSpc>
            </a:pPr>
            <a:endParaRPr lang="en-US" sz="3659">
              <a:solidFill>
                <a:srgbClr val="000000"/>
              </a:solidFill>
              <a:latin typeface="Arimo"/>
              <a:ea typeface="Arimo"/>
              <a:cs typeface="Arimo"/>
              <a:sym typeface="Arimo"/>
            </a:endParaRPr>
          </a:p>
          <a:p>
            <a:pPr algn="ctr">
              <a:lnSpc>
                <a:spcPts val="5123"/>
              </a:lnSpc>
            </a:pPr>
            <a:r>
              <a:rPr lang="en-US" sz="3659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The data should be kept only for the necessary period.</a:t>
            </a:r>
          </a:p>
          <a:p>
            <a:pPr algn="ctr">
              <a:lnSpc>
                <a:spcPts val="5123"/>
              </a:lnSpc>
            </a:pPr>
            <a:endParaRPr lang="en-US" sz="3659">
              <a:solidFill>
                <a:srgbClr val="000000"/>
              </a:solidFill>
              <a:latin typeface="Arimo"/>
              <a:ea typeface="Arimo"/>
              <a:cs typeface="Arimo"/>
              <a:sym typeface="Arimo"/>
            </a:endParaRPr>
          </a:p>
          <a:p>
            <a:pPr algn="ctr">
              <a:lnSpc>
                <a:spcPts val="5123"/>
              </a:lnSpc>
              <a:spcBef>
                <a:spcPct val="0"/>
              </a:spcBef>
            </a:pPr>
            <a:r>
              <a:rPr lang="en-US" sz="3659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If the data is used for marketing - consent is needed. </a:t>
            </a:r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D7AA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1622303" y="0"/>
            <a:ext cx="14938563" cy="13787502"/>
            <a:chOff x="0" y="0"/>
            <a:chExt cx="19918083" cy="18383336"/>
          </a:xfrm>
        </p:grpSpPr>
        <p:grpSp>
          <p:nvGrpSpPr>
            <p:cNvPr id="3" name="Group 3"/>
            <p:cNvGrpSpPr/>
            <p:nvPr/>
          </p:nvGrpSpPr>
          <p:grpSpPr>
            <a:xfrm>
              <a:off x="0" y="0"/>
              <a:ext cx="19217676" cy="18383336"/>
              <a:chOff x="0" y="0"/>
              <a:chExt cx="3796084" cy="3631276"/>
            </a:xfrm>
          </p:grpSpPr>
          <p:sp>
            <p:nvSpPr>
              <p:cNvPr id="4" name="Freeform 4"/>
              <p:cNvSpPr/>
              <p:nvPr/>
            </p:nvSpPr>
            <p:spPr>
              <a:xfrm>
                <a:off x="0" y="0"/>
                <a:ext cx="3796084" cy="3631276"/>
              </a:xfrm>
              <a:custGeom>
                <a:avLst/>
                <a:gdLst/>
                <a:ahLst/>
                <a:cxnLst/>
                <a:rect l="l" t="t" r="r" b="b"/>
                <a:pathLst>
                  <a:path w="3796084" h="3631276">
                    <a:moveTo>
                      <a:pt x="0" y="0"/>
                    </a:moveTo>
                    <a:lnTo>
                      <a:pt x="3796084" y="0"/>
                    </a:lnTo>
                    <a:lnTo>
                      <a:pt x="3796084" y="3631276"/>
                    </a:lnTo>
                    <a:lnTo>
                      <a:pt x="0" y="3631276"/>
                    </a:lnTo>
                    <a:close/>
                  </a:path>
                </a:pathLst>
              </a:custGeom>
              <a:solidFill>
                <a:srgbClr val="FFFFFF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" name="TextBox 5"/>
              <p:cNvSpPr txBox="1"/>
              <p:nvPr/>
            </p:nvSpPr>
            <p:spPr>
              <a:xfrm>
                <a:off x="0" y="-47625"/>
                <a:ext cx="3796084" cy="3678901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sp>
          <p:nvSpPr>
            <p:cNvPr id="6" name="Freeform 6"/>
            <p:cNvSpPr/>
            <p:nvPr/>
          </p:nvSpPr>
          <p:spPr>
            <a:xfrm flipH="1">
              <a:off x="18151877" y="0"/>
              <a:ext cx="1766206" cy="14078456"/>
            </a:xfrm>
            <a:custGeom>
              <a:avLst/>
              <a:gdLst/>
              <a:ahLst/>
              <a:cxnLst/>
              <a:rect l="l" t="t" r="r" b="b"/>
              <a:pathLst>
                <a:path w="1766206" h="14078456">
                  <a:moveTo>
                    <a:pt x="1766206" y="0"/>
                  </a:moveTo>
                  <a:lnTo>
                    <a:pt x="0" y="0"/>
                  </a:lnTo>
                  <a:lnTo>
                    <a:pt x="0" y="14078456"/>
                  </a:lnTo>
                  <a:lnTo>
                    <a:pt x="1766206" y="14078456"/>
                  </a:lnTo>
                  <a:lnTo>
                    <a:pt x="1766206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597379" y="2483464"/>
            <a:ext cx="10849881" cy="7256468"/>
            <a:chOff x="0" y="0"/>
            <a:chExt cx="2857582" cy="1911169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2857582" cy="1911169"/>
            </a:xfrm>
            <a:custGeom>
              <a:avLst/>
              <a:gdLst/>
              <a:ahLst/>
              <a:cxnLst/>
              <a:rect l="l" t="t" r="r" b="b"/>
              <a:pathLst>
                <a:path w="2857582" h="1911169">
                  <a:moveTo>
                    <a:pt x="46381" y="0"/>
                  </a:moveTo>
                  <a:lnTo>
                    <a:pt x="2811201" y="0"/>
                  </a:lnTo>
                  <a:cubicBezTo>
                    <a:pt x="2823502" y="0"/>
                    <a:pt x="2835299" y="4887"/>
                    <a:pt x="2843997" y="13585"/>
                  </a:cubicBezTo>
                  <a:cubicBezTo>
                    <a:pt x="2852695" y="22283"/>
                    <a:pt x="2857582" y="34080"/>
                    <a:pt x="2857582" y="46381"/>
                  </a:cubicBezTo>
                  <a:lnTo>
                    <a:pt x="2857582" y="1864788"/>
                  </a:lnTo>
                  <a:cubicBezTo>
                    <a:pt x="2857582" y="1890403"/>
                    <a:pt x="2836816" y="1911169"/>
                    <a:pt x="2811201" y="1911169"/>
                  </a:cubicBezTo>
                  <a:lnTo>
                    <a:pt x="46381" y="1911169"/>
                  </a:lnTo>
                  <a:cubicBezTo>
                    <a:pt x="34080" y="1911169"/>
                    <a:pt x="22283" y="1906282"/>
                    <a:pt x="13585" y="1897584"/>
                  </a:cubicBezTo>
                  <a:cubicBezTo>
                    <a:pt x="4887" y="1888886"/>
                    <a:pt x="0" y="1877089"/>
                    <a:pt x="0" y="1864788"/>
                  </a:cubicBezTo>
                  <a:lnTo>
                    <a:pt x="0" y="46381"/>
                  </a:lnTo>
                  <a:cubicBezTo>
                    <a:pt x="0" y="34080"/>
                    <a:pt x="4887" y="22283"/>
                    <a:pt x="13585" y="13585"/>
                  </a:cubicBezTo>
                  <a:cubicBezTo>
                    <a:pt x="22283" y="4887"/>
                    <a:pt x="34080" y="0"/>
                    <a:pt x="46381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28575" cap="rnd">
              <a:solidFill>
                <a:srgbClr val="000000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0" y="-76200"/>
              <a:ext cx="2857582" cy="198736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0" name="Freeform 10"/>
          <p:cNvSpPr/>
          <p:nvPr/>
        </p:nvSpPr>
        <p:spPr>
          <a:xfrm flipH="1">
            <a:off x="10669118" y="642554"/>
            <a:ext cx="1082327" cy="1359281"/>
          </a:xfrm>
          <a:custGeom>
            <a:avLst/>
            <a:gdLst/>
            <a:ahLst/>
            <a:cxnLst/>
            <a:rect l="l" t="t" r="r" b="b"/>
            <a:pathLst>
              <a:path w="1082327" h="1359281">
                <a:moveTo>
                  <a:pt x="1082327" y="0"/>
                </a:moveTo>
                <a:lnTo>
                  <a:pt x="0" y="0"/>
                </a:lnTo>
                <a:lnTo>
                  <a:pt x="0" y="1359280"/>
                </a:lnTo>
                <a:lnTo>
                  <a:pt x="1082327" y="1359280"/>
                </a:lnTo>
                <a:lnTo>
                  <a:pt x="1082327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>
            <a:off x="287598" y="91629"/>
            <a:ext cx="1082327" cy="1359281"/>
          </a:xfrm>
          <a:custGeom>
            <a:avLst/>
            <a:gdLst/>
            <a:ahLst/>
            <a:cxnLst/>
            <a:rect l="l" t="t" r="r" b="b"/>
            <a:pathLst>
              <a:path w="1082327" h="1359281">
                <a:moveTo>
                  <a:pt x="0" y="0"/>
                </a:moveTo>
                <a:lnTo>
                  <a:pt x="1082327" y="0"/>
                </a:lnTo>
                <a:lnTo>
                  <a:pt x="1082327" y="1359280"/>
                </a:lnTo>
                <a:lnTo>
                  <a:pt x="0" y="135928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Freeform 12"/>
          <p:cNvSpPr/>
          <p:nvPr/>
        </p:nvSpPr>
        <p:spPr>
          <a:xfrm rot="-1049429">
            <a:off x="14296765" y="5574676"/>
            <a:ext cx="5925070" cy="6817549"/>
          </a:xfrm>
          <a:custGeom>
            <a:avLst/>
            <a:gdLst/>
            <a:ahLst/>
            <a:cxnLst/>
            <a:rect l="l" t="t" r="r" b="b"/>
            <a:pathLst>
              <a:path w="5925070" h="6817549">
                <a:moveTo>
                  <a:pt x="0" y="0"/>
                </a:moveTo>
                <a:lnTo>
                  <a:pt x="5925070" y="0"/>
                </a:lnTo>
                <a:lnTo>
                  <a:pt x="5925070" y="6817549"/>
                </a:lnTo>
                <a:lnTo>
                  <a:pt x="0" y="6817549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Freeform 13"/>
          <p:cNvSpPr/>
          <p:nvPr/>
        </p:nvSpPr>
        <p:spPr>
          <a:xfrm rot="1074498">
            <a:off x="14322564" y="-1633889"/>
            <a:ext cx="6338431" cy="6939172"/>
          </a:xfrm>
          <a:custGeom>
            <a:avLst/>
            <a:gdLst/>
            <a:ahLst/>
            <a:cxnLst/>
            <a:rect l="l" t="t" r="r" b="b"/>
            <a:pathLst>
              <a:path w="6338431" h="6939172">
                <a:moveTo>
                  <a:pt x="0" y="0"/>
                </a:moveTo>
                <a:lnTo>
                  <a:pt x="6338430" y="0"/>
                </a:lnTo>
                <a:lnTo>
                  <a:pt x="6338430" y="6939172"/>
                </a:lnTo>
                <a:lnTo>
                  <a:pt x="0" y="6939172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4" name="Freeform 14"/>
          <p:cNvSpPr/>
          <p:nvPr/>
        </p:nvSpPr>
        <p:spPr>
          <a:xfrm rot="-1165491">
            <a:off x="13751474" y="3903315"/>
            <a:ext cx="2466841" cy="2480370"/>
          </a:xfrm>
          <a:custGeom>
            <a:avLst/>
            <a:gdLst/>
            <a:ahLst/>
            <a:cxnLst/>
            <a:rect l="l" t="t" r="r" b="b"/>
            <a:pathLst>
              <a:path w="2466841" h="2480370">
                <a:moveTo>
                  <a:pt x="0" y="0"/>
                </a:moveTo>
                <a:lnTo>
                  <a:pt x="2466841" y="0"/>
                </a:lnTo>
                <a:lnTo>
                  <a:pt x="2466841" y="2480370"/>
                </a:lnTo>
                <a:lnTo>
                  <a:pt x="0" y="2480370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5" name="TextBox 15"/>
          <p:cNvSpPr txBox="1"/>
          <p:nvPr/>
        </p:nvSpPr>
        <p:spPr>
          <a:xfrm>
            <a:off x="4527929" y="453197"/>
            <a:ext cx="2983185" cy="156654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880"/>
              </a:lnSpc>
            </a:pPr>
            <a:r>
              <a:rPr lang="en-US" sz="92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Data 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502388" y="2647015"/>
            <a:ext cx="11034266" cy="388848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123"/>
              </a:lnSpc>
            </a:pPr>
            <a:r>
              <a:rPr lang="en-US" sz="3659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If the data is obtained in reliance on another condition</a:t>
            </a:r>
          </a:p>
          <a:p>
            <a:pPr algn="ctr">
              <a:lnSpc>
                <a:spcPts val="5123"/>
              </a:lnSpc>
            </a:pPr>
            <a:r>
              <a:rPr lang="en-US" sz="3659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it cannot be used for marketing or other purposes. </a:t>
            </a:r>
          </a:p>
          <a:p>
            <a:pPr algn="ctr">
              <a:lnSpc>
                <a:spcPts val="5123"/>
              </a:lnSpc>
            </a:pPr>
            <a:endParaRPr lang="en-US" sz="3659">
              <a:solidFill>
                <a:srgbClr val="000000"/>
              </a:solidFill>
              <a:latin typeface="Arimo"/>
              <a:ea typeface="Arimo"/>
              <a:cs typeface="Arimo"/>
              <a:sym typeface="Arimo"/>
            </a:endParaRPr>
          </a:p>
          <a:p>
            <a:pPr algn="ctr">
              <a:lnSpc>
                <a:spcPts val="5123"/>
              </a:lnSpc>
            </a:pPr>
            <a:r>
              <a:rPr lang="en-US" sz="3659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And the data subjects have rights; </a:t>
            </a:r>
          </a:p>
          <a:p>
            <a:pPr algn="ctr">
              <a:lnSpc>
                <a:spcPts val="5123"/>
              </a:lnSpc>
            </a:pPr>
            <a:endParaRPr lang="en-US" sz="3659">
              <a:solidFill>
                <a:srgbClr val="000000"/>
              </a:solidFill>
              <a:latin typeface="Arimo"/>
              <a:ea typeface="Arimo"/>
              <a:cs typeface="Arimo"/>
              <a:sym typeface="Arimo"/>
            </a:endParaRPr>
          </a:p>
          <a:p>
            <a:pPr algn="ctr">
              <a:lnSpc>
                <a:spcPts val="5123"/>
              </a:lnSpc>
              <a:spcBef>
                <a:spcPct val="0"/>
              </a:spcBef>
            </a:pPr>
            <a:r>
              <a:rPr lang="en-US" sz="3659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Which are as follows; </a:t>
            </a:r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D7AA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1622303" y="0"/>
            <a:ext cx="14938563" cy="13787502"/>
            <a:chOff x="0" y="0"/>
            <a:chExt cx="19918083" cy="18383336"/>
          </a:xfrm>
        </p:grpSpPr>
        <p:grpSp>
          <p:nvGrpSpPr>
            <p:cNvPr id="3" name="Group 3"/>
            <p:cNvGrpSpPr/>
            <p:nvPr/>
          </p:nvGrpSpPr>
          <p:grpSpPr>
            <a:xfrm>
              <a:off x="0" y="0"/>
              <a:ext cx="19217676" cy="18383336"/>
              <a:chOff x="0" y="0"/>
              <a:chExt cx="3796084" cy="3631276"/>
            </a:xfrm>
          </p:grpSpPr>
          <p:sp>
            <p:nvSpPr>
              <p:cNvPr id="4" name="Freeform 4"/>
              <p:cNvSpPr/>
              <p:nvPr/>
            </p:nvSpPr>
            <p:spPr>
              <a:xfrm>
                <a:off x="0" y="0"/>
                <a:ext cx="3796084" cy="3631276"/>
              </a:xfrm>
              <a:custGeom>
                <a:avLst/>
                <a:gdLst/>
                <a:ahLst/>
                <a:cxnLst/>
                <a:rect l="l" t="t" r="r" b="b"/>
                <a:pathLst>
                  <a:path w="3796084" h="3631276">
                    <a:moveTo>
                      <a:pt x="0" y="0"/>
                    </a:moveTo>
                    <a:lnTo>
                      <a:pt x="3796084" y="0"/>
                    </a:lnTo>
                    <a:lnTo>
                      <a:pt x="3796084" y="3631276"/>
                    </a:lnTo>
                    <a:lnTo>
                      <a:pt x="0" y="3631276"/>
                    </a:lnTo>
                    <a:close/>
                  </a:path>
                </a:pathLst>
              </a:custGeom>
              <a:solidFill>
                <a:srgbClr val="FFFFFF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" name="TextBox 5"/>
              <p:cNvSpPr txBox="1"/>
              <p:nvPr/>
            </p:nvSpPr>
            <p:spPr>
              <a:xfrm>
                <a:off x="0" y="-47625"/>
                <a:ext cx="3796084" cy="3678901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sp>
          <p:nvSpPr>
            <p:cNvPr id="6" name="Freeform 6"/>
            <p:cNvSpPr/>
            <p:nvPr/>
          </p:nvSpPr>
          <p:spPr>
            <a:xfrm flipH="1">
              <a:off x="18151877" y="0"/>
              <a:ext cx="1766206" cy="14078456"/>
            </a:xfrm>
            <a:custGeom>
              <a:avLst/>
              <a:gdLst/>
              <a:ahLst/>
              <a:cxnLst/>
              <a:rect l="l" t="t" r="r" b="b"/>
              <a:pathLst>
                <a:path w="1766206" h="14078456">
                  <a:moveTo>
                    <a:pt x="1766206" y="0"/>
                  </a:moveTo>
                  <a:lnTo>
                    <a:pt x="0" y="0"/>
                  </a:lnTo>
                  <a:lnTo>
                    <a:pt x="0" y="14078456"/>
                  </a:lnTo>
                  <a:lnTo>
                    <a:pt x="1766206" y="14078456"/>
                  </a:lnTo>
                  <a:lnTo>
                    <a:pt x="1766206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597379" y="2483464"/>
            <a:ext cx="10849881" cy="7256468"/>
            <a:chOff x="0" y="0"/>
            <a:chExt cx="2857582" cy="1911169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2857582" cy="1911169"/>
            </a:xfrm>
            <a:custGeom>
              <a:avLst/>
              <a:gdLst/>
              <a:ahLst/>
              <a:cxnLst/>
              <a:rect l="l" t="t" r="r" b="b"/>
              <a:pathLst>
                <a:path w="2857582" h="1911169">
                  <a:moveTo>
                    <a:pt x="46381" y="0"/>
                  </a:moveTo>
                  <a:lnTo>
                    <a:pt x="2811201" y="0"/>
                  </a:lnTo>
                  <a:cubicBezTo>
                    <a:pt x="2823502" y="0"/>
                    <a:pt x="2835299" y="4887"/>
                    <a:pt x="2843997" y="13585"/>
                  </a:cubicBezTo>
                  <a:cubicBezTo>
                    <a:pt x="2852695" y="22283"/>
                    <a:pt x="2857582" y="34080"/>
                    <a:pt x="2857582" y="46381"/>
                  </a:cubicBezTo>
                  <a:lnTo>
                    <a:pt x="2857582" y="1864788"/>
                  </a:lnTo>
                  <a:cubicBezTo>
                    <a:pt x="2857582" y="1890403"/>
                    <a:pt x="2836816" y="1911169"/>
                    <a:pt x="2811201" y="1911169"/>
                  </a:cubicBezTo>
                  <a:lnTo>
                    <a:pt x="46381" y="1911169"/>
                  </a:lnTo>
                  <a:cubicBezTo>
                    <a:pt x="34080" y="1911169"/>
                    <a:pt x="22283" y="1906282"/>
                    <a:pt x="13585" y="1897584"/>
                  </a:cubicBezTo>
                  <a:cubicBezTo>
                    <a:pt x="4887" y="1888886"/>
                    <a:pt x="0" y="1877089"/>
                    <a:pt x="0" y="1864788"/>
                  </a:cubicBezTo>
                  <a:lnTo>
                    <a:pt x="0" y="46381"/>
                  </a:lnTo>
                  <a:cubicBezTo>
                    <a:pt x="0" y="34080"/>
                    <a:pt x="4887" y="22283"/>
                    <a:pt x="13585" y="13585"/>
                  </a:cubicBezTo>
                  <a:cubicBezTo>
                    <a:pt x="22283" y="4887"/>
                    <a:pt x="34080" y="0"/>
                    <a:pt x="46381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28575" cap="rnd">
              <a:solidFill>
                <a:srgbClr val="000000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0" y="-76200"/>
              <a:ext cx="2857582" cy="198736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0" name="Freeform 10"/>
          <p:cNvSpPr/>
          <p:nvPr/>
        </p:nvSpPr>
        <p:spPr>
          <a:xfrm flipH="1">
            <a:off x="10669118" y="642554"/>
            <a:ext cx="1082327" cy="1359281"/>
          </a:xfrm>
          <a:custGeom>
            <a:avLst/>
            <a:gdLst/>
            <a:ahLst/>
            <a:cxnLst/>
            <a:rect l="l" t="t" r="r" b="b"/>
            <a:pathLst>
              <a:path w="1082327" h="1359281">
                <a:moveTo>
                  <a:pt x="1082327" y="0"/>
                </a:moveTo>
                <a:lnTo>
                  <a:pt x="0" y="0"/>
                </a:lnTo>
                <a:lnTo>
                  <a:pt x="0" y="1359280"/>
                </a:lnTo>
                <a:lnTo>
                  <a:pt x="1082327" y="1359280"/>
                </a:lnTo>
                <a:lnTo>
                  <a:pt x="1082327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>
            <a:off x="287598" y="91629"/>
            <a:ext cx="1082327" cy="1359281"/>
          </a:xfrm>
          <a:custGeom>
            <a:avLst/>
            <a:gdLst/>
            <a:ahLst/>
            <a:cxnLst/>
            <a:rect l="l" t="t" r="r" b="b"/>
            <a:pathLst>
              <a:path w="1082327" h="1359281">
                <a:moveTo>
                  <a:pt x="0" y="0"/>
                </a:moveTo>
                <a:lnTo>
                  <a:pt x="1082327" y="0"/>
                </a:lnTo>
                <a:lnTo>
                  <a:pt x="1082327" y="1359280"/>
                </a:lnTo>
                <a:lnTo>
                  <a:pt x="0" y="135928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Freeform 12"/>
          <p:cNvSpPr/>
          <p:nvPr/>
        </p:nvSpPr>
        <p:spPr>
          <a:xfrm rot="-1049429">
            <a:off x="14296765" y="5574676"/>
            <a:ext cx="5925070" cy="6817549"/>
          </a:xfrm>
          <a:custGeom>
            <a:avLst/>
            <a:gdLst/>
            <a:ahLst/>
            <a:cxnLst/>
            <a:rect l="l" t="t" r="r" b="b"/>
            <a:pathLst>
              <a:path w="5925070" h="6817549">
                <a:moveTo>
                  <a:pt x="0" y="0"/>
                </a:moveTo>
                <a:lnTo>
                  <a:pt x="5925070" y="0"/>
                </a:lnTo>
                <a:lnTo>
                  <a:pt x="5925070" y="6817549"/>
                </a:lnTo>
                <a:lnTo>
                  <a:pt x="0" y="6817549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Freeform 13"/>
          <p:cNvSpPr/>
          <p:nvPr/>
        </p:nvSpPr>
        <p:spPr>
          <a:xfrm rot="1074498">
            <a:off x="14322564" y="-1633889"/>
            <a:ext cx="6338431" cy="6939172"/>
          </a:xfrm>
          <a:custGeom>
            <a:avLst/>
            <a:gdLst/>
            <a:ahLst/>
            <a:cxnLst/>
            <a:rect l="l" t="t" r="r" b="b"/>
            <a:pathLst>
              <a:path w="6338431" h="6939172">
                <a:moveTo>
                  <a:pt x="0" y="0"/>
                </a:moveTo>
                <a:lnTo>
                  <a:pt x="6338430" y="0"/>
                </a:lnTo>
                <a:lnTo>
                  <a:pt x="6338430" y="6939172"/>
                </a:lnTo>
                <a:lnTo>
                  <a:pt x="0" y="6939172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4" name="Freeform 14"/>
          <p:cNvSpPr/>
          <p:nvPr/>
        </p:nvSpPr>
        <p:spPr>
          <a:xfrm rot="-1165491">
            <a:off x="13751474" y="3903315"/>
            <a:ext cx="2466841" cy="2480370"/>
          </a:xfrm>
          <a:custGeom>
            <a:avLst/>
            <a:gdLst/>
            <a:ahLst/>
            <a:cxnLst/>
            <a:rect l="l" t="t" r="r" b="b"/>
            <a:pathLst>
              <a:path w="2466841" h="2480370">
                <a:moveTo>
                  <a:pt x="0" y="0"/>
                </a:moveTo>
                <a:lnTo>
                  <a:pt x="2466841" y="0"/>
                </a:lnTo>
                <a:lnTo>
                  <a:pt x="2466841" y="2480370"/>
                </a:lnTo>
                <a:lnTo>
                  <a:pt x="0" y="2480370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5" name="TextBox 15"/>
          <p:cNvSpPr txBox="1"/>
          <p:nvPr/>
        </p:nvSpPr>
        <p:spPr>
          <a:xfrm>
            <a:off x="4527929" y="453197"/>
            <a:ext cx="2983185" cy="156654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880"/>
              </a:lnSpc>
            </a:pPr>
            <a:r>
              <a:rPr lang="en-US" sz="92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Data 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28700" y="2504165"/>
            <a:ext cx="10598760" cy="712698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123"/>
              </a:lnSpc>
            </a:pPr>
            <a:r>
              <a:rPr lang="en-US" sz="3659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Small Business’s need to give customers and </a:t>
            </a:r>
          </a:p>
          <a:p>
            <a:pPr algn="ctr">
              <a:lnSpc>
                <a:spcPts val="5123"/>
              </a:lnSpc>
            </a:pPr>
            <a:r>
              <a:rPr lang="en-US" sz="3659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employers information in the form of a privacy notice, </a:t>
            </a:r>
          </a:p>
          <a:p>
            <a:pPr algn="ctr">
              <a:lnSpc>
                <a:spcPts val="5123"/>
              </a:lnSpc>
            </a:pPr>
            <a:r>
              <a:rPr lang="en-US" sz="3659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statement or data protection notice. </a:t>
            </a:r>
          </a:p>
          <a:p>
            <a:pPr algn="ctr">
              <a:lnSpc>
                <a:spcPts val="5123"/>
              </a:lnSpc>
            </a:pPr>
            <a:endParaRPr lang="en-US" sz="3659">
              <a:solidFill>
                <a:srgbClr val="000000"/>
              </a:solidFill>
              <a:latin typeface="Arimo"/>
              <a:ea typeface="Arimo"/>
              <a:cs typeface="Arimo"/>
              <a:sym typeface="Arimo"/>
            </a:endParaRPr>
          </a:p>
          <a:p>
            <a:pPr algn="ctr">
              <a:lnSpc>
                <a:spcPts val="5123"/>
              </a:lnSpc>
            </a:pPr>
            <a:r>
              <a:rPr lang="en-US" sz="3659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The controller needs to be registered with the Information commission office. </a:t>
            </a:r>
          </a:p>
          <a:p>
            <a:pPr algn="ctr">
              <a:lnSpc>
                <a:spcPts val="5123"/>
              </a:lnSpc>
            </a:pPr>
            <a:endParaRPr lang="en-US" sz="3659">
              <a:solidFill>
                <a:srgbClr val="000000"/>
              </a:solidFill>
              <a:latin typeface="Arimo"/>
              <a:ea typeface="Arimo"/>
              <a:cs typeface="Arimo"/>
              <a:sym typeface="Arimo"/>
            </a:endParaRPr>
          </a:p>
          <a:p>
            <a:pPr algn="ctr">
              <a:lnSpc>
                <a:spcPts val="5123"/>
              </a:lnSpc>
            </a:pPr>
            <a:r>
              <a:rPr lang="en-US" sz="3659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There is a fee. </a:t>
            </a:r>
          </a:p>
          <a:p>
            <a:pPr algn="ctr">
              <a:lnSpc>
                <a:spcPts val="5123"/>
              </a:lnSpc>
            </a:pPr>
            <a:endParaRPr lang="en-US" sz="3659">
              <a:solidFill>
                <a:srgbClr val="000000"/>
              </a:solidFill>
              <a:latin typeface="Arimo"/>
              <a:ea typeface="Arimo"/>
              <a:cs typeface="Arimo"/>
              <a:sym typeface="Arimo"/>
            </a:endParaRPr>
          </a:p>
          <a:p>
            <a:pPr algn="ctr">
              <a:lnSpc>
                <a:spcPts val="5123"/>
              </a:lnSpc>
              <a:spcBef>
                <a:spcPct val="0"/>
              </a:spcBef>
            </a:pPr>
            <a:r>
              <a:rPr lang="en-US" sz="3659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But there are also exception as follows</a:t>
            </a:r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D7AA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1622303" y="0"/>
            <a:ext cx="14938563" cy="13787502"/>
            <a:chOff x="0" y="0"/>
            <a:chExt cx="19918083" cy="18383336"/>
          </a:xfrm>
        </p:grpSpPr>
        <p:grpSp>
          <p:nvGrpSpPr>
            <p:cNvPr id="3" name="Group 3"/>
            <p:cNvGrpSpPr/>
            <p:nvPr/>
          </p:nvGrpSpPr>
          <p:grpSpPr>
            <a:xfrm>
              <a:off x="0" y="0"/>
              <a:ext cx="19217676" cy="18383336"/>
              <a:chOff x="0" y="0"/>
              <a:chExt cx="3796084" cy="3631276"/>
            </a:xfrm>
          </p:grpSpPr>
          <p:sp>
            <p:nvSpPr>
              <p:cNvPr id="4" name="Freeform 4"/>
              <p:cNvSpPr/>
              <p:nvPr/>
            </p:nvSpPr>
            <p:spPr>
              <a:xfrm>
                <a:off x="0" y="0"/>
                <a:ext cx="3796084" cy="3631276"/>
              </a:xfrm>
              <a:custGeom>
                <a:avLst/>
                <a:gdLst/>
                <a:ahLst/>
                <a:cxnLst/>
                <a:rect l="l" t="t" r="r" b="b"/>
                <a:pathLst>
                  <a:path w="3796084" h="3631276">
                    <a:moveTo>
                      <a:pt x="0" y="0"/>
                    </a:moveTo>
                    <a:lnTo>
                      <a:pt x="3796084" y="0"/>
                    </a:lnTo>
                    <a:lnTo>
                      <a:pt x="3796084" y="3631276"/>
                    </a:lnTo>
                    <a:lnTo>
                      <a:pt x="0" y="3631276"/>
                    </a:lnTo>
                    <a:close/>
                  </a:path>
                </a:pathLst>
              </a:custGeom>
              <a:solidFill>
                <a:srgbClr val="FFFFFF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" name="TextBox 5"/>
              <p:cNvSpPr txBox="1"/>
              <p:nvPr/>
            </p:nvSpPr>
            <p:spPr>
              <a:xfrm>
                <a:off x="0" y="-47625"/>
                <a:ext cx="3796084" cy="3678901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sp>
          <p:nvSpPr>
            <p:cNvPr id="6" name="Freeform 6"/>
            <p:cNvSpPr/>
            <p:nvPr/>
          </p:nvSpPr>
          <p:spPr>
            <a:xfrm flipH="1">
              <a:off x="18151877" y="0"/>
              <a:ext cx="1766206" cy="14078456"/>
            </a:xfrm>
            <a:custGeom>
              <a:avLst/>
              <a:gdLst/>
              <a:ahLst/>
              <a:cxnLst/>
              <a:rect l="l" t="t" r="r" b="b"/>
              <a:pathLst>
                <a:path w="1766206" h="14078456">
                  <a:moveTo>
                    <a:pt x="1766206" y="0"/>
                  </a:moveTo>
                  <a:lnTo>
                    <a:pt x="0" y="0"/>
                  </a:lnTo>
                  <a:lnTo>
                    <a:pt x="0" y="14078456"/>
                  </a:lnTo>
                  <a:lnTo>
                    <a:pt x="1766206" y="14078456"/>
                  </a:lnTo>
                  <a:lnTo>
                    <a:pt x="1766206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597379" y="2834129"/>
            <a:ext cx="10814189" cy="6905803"/>
            <a:chOff x="0" y="0"/>
            <a:chExt cx="2848182" cy="1818812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2848182" cy="1818812"/>
            </a:xfrm>
            <a:custGeom>
              <a:avLst/>
              <a:gdLst/>
              <a:ahLst/>
              <a:cxnLst/>
              <a:rect l="l" t="t" r="r" b="b"/>
              <a:pathLst>
                <a:path w="2848182" h="1818812">
                  <a:moveTo>
                    <a:pt x="46534" y="0"/>
                  </a:moveTo>
                  <a:lnTo>
                    <a:pt x="2801648" y="0"/>
                  </a:lnTo>
                  <a:cubicBezTo>
                    <a:pt x="2813989" y="0"/>
                    <a:pt x="2825825" y="4903"/>
                    <a:pt x="2834552" y="13629"/>
                  </a:cubicBezTo>
                  <a:cubicBezTo>
                    <a:pt x="2843279" y="22356"/>
                    <a:pt x="2848182" y="34192"/>
                    <a:pt x="2848182" y="46534"/>
                  </a:cubicBezTo>
                  <a:lnTo>
                    <a:pt x="2848182" y="1772279"/>
                  </a:lnTo>
                  <a:cubicBezTo>
                    <a:pt x="2848182" y="1784620"/>
                    <a:pt x="2843279" y="1796456"/>
                    <a:pt x="2834552" y="1805183"/>
                  </a:cubicBezTo>
                  <a:cubicBezTo>
                    <a:pt x="2825825" y="1813910"/>
                    <a:pt x="2813989" y="1818812"/>
                    <a:pt x="2801648" y="1818812"/>
                  </a:cubicBezTo>
                  <a:lnTo>
                    <a:pt x="46534" y="1818812"/>
                  </a:lnTo>
                  <a:cubicBezTo>
                    <a:pt x="34192" y="1818812"/>
                    <a:pt x="22356" y="1813910"/>
                    <a:pt x="13629" y="1805183"/>
                  </a:cubicBezTo>
                  <a:cubicBezTo>
                    <a:pt x="4903" y="1796456"/>
                    <a:pt x="0" y="1784620"/>
                    <a:pt x="0" y="1772279"/>
                  </a:cubicBezTo>
                  <a:lnTo>
                    <a:pt x="0" y="46534"/>
                  </a:lnTo>
                  <a:cubicBezTo>
                    <a:pt x="0" y="34192"/>
                    <a:pt x="4903" y="22356"/>
                    <a:pt x="13629" y="13629"/>
                  </a:cubicBezTo>
                  <a:cubicBezTo>
                    <a:pt x="22356" y="4903"/>
                    <a:pt x="34192" y="0"/>
                    <a:pt x="46534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28575" cap="rnd">
              <a:solidFill>
                <a:srgbClr val="000000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0" y="-76200"/>
              <a:ext cx="2848182" cy="189501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0" name="Freeform 10"/>
          <p:cNvSpPr/>
          <p:nvPr/>
        </p:nvSpPr>
        <p:spPr>
          <a:xfrm flipH="1">
            <a:off x="10669118" y="642554"/>
            <a:ext cx="1082327" cy="1359281"/>
          </a:xfrm>
          <a:custGeom>
            <a:avLst/>
            <a:gdLst/>
            <a:ahLst/>
            <a:cxnLst/>
            <a:rect l="l" t="t" r="r" b="b"/>
            <a:pathLst>
              <a:path w="1082327" h="1359281">
                <a:moveTo>
                  <a:pt x="1082327" y="0"/>
                </a:moveTo>
                <a:lnTo>
                  <a:pt x="0" y="0"/>
                </a:lnTo>
                <a:lnTo>
                  <a:pt x="0" y="1359280"/>
                </a:lnTo>
                <a:lnTo>
                  <a:pt x="1082327" y="1359280"/>
                </a:lnTo>
                <a:lnTo>
                  <a:pt x="1082327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>
            <a:off x="287598" y="91629"/>
            <a:ext cx="1082327" cy="1359281"/>
          </a:xfrm>
          <a:custGeom>
            <a:avLst/>
            <a:gdLst/>
            <a:ahLst/>
            <a:cxnLst/>
            <a:rect l="l" t="t" r="r" b="b"/>
            <a:pathLst>
              <a:path w="1082327" h="1359281">
                <a:moveTo>
                  <a:pt x="0" y="0"/>
                </a:moveTo>
                <a:lnTo>
                  <a:pt x="1082327" y="0"/>
                </a:lnTo>
                <a:lnTo>
                  <a:pt x="1082327" y="1359280"/>
                </a:lnTo>
                <a:lnTo>
                  <a:pt x="0" y="135928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Freeform 12"/>
          <p:cNvSpPr/>
          <p:nvPr/>
        </p:nvSpPr>
        <p:spPr>
          <a:xfrm rot="-1049429">
            <a:off x="14296765" y="5574676"/>
            <a:ext cx="5925070" cy="6817549"/>
          </a:xfrm>
          <a:custGeom>
            <a:avLst/>
            <a:gdLst/>
            <a:ahLst/>
            <a:cxnLst/>
            <a:rect l="l" t="t" r="r" b="b"/>
            <a:pathLst>
              <a:path w="5925070" h="6817549">
                <a:moveTo>
                  <a:pt x="0" y="0"/>
                </a:moveTo>
                <a:lnTo>
                  <a:pt x="5925070" y="0"/>
                </a:lnTo>
                <a:lnTo>
                  <a:pt x="5925070" y="6817549"/>
                </a:lnTo>
                <a:lnTo>
                  <a:pt x="0" y="6817549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Freeform 13"/>
          <p:cNvSpPr/>
          <p:nvPr/>
        </p:nvSpPr>
        <p:spPr>
          <a:xfrm rot="1074498">
            <a:off x="14322564" y="-1633889"/>
            <a:ext cx="6338431" cy="6939172"/>
          </a:xfrm>
          <a:custGeom>
            <a:avLst/>
            <a:gdLst/>
            <a:ahLst/>
            <a:cxnLst/>
            <a:rect l="l" t="t" r="r" b="b"/>
            <a:pathLst>
              <a:path w="6338431" h="6939172">
                <a:moveTo>
                  <a:pt x="0" y="0"/>
                </a:moveTo>
                <a:lnTo>
                  <a:pt x="6338430" y="0"/>
                </a:lnTo>
                <a:lnTo>
                  <a:pt x="6338430" y="6939172"/>
                </a:lnTo>
                <a:lnTo>
                  <a:pt x="0" y="6939172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4" name="Freeform 14"/>
          <p:cNvSpPr/>
          <p:nvPr/>
        </p:nvSpPr>
        <p:spPr>
          <a:xfrm rot="-1165491">
            <a:off x="13751474" y="3903315"/>
            <a:ext cx="2466841" cy="2480370"/>
          </a:xfrm>
          <a:custGeom>
            <a:avLst/>
            <a:gdLst/>
            <a:ahLst/>
            <a:cxnLst/>
            <a:rect l="l" t="t" r="r" b="b"/>
            <a:pathLst>
              <a:path w="2466841" h="2480370">
                <a:moveTo>
                  <a:pt x="0" y="0"/>
                </a:moveTo>
                <a:lnTo>
                  <a:pt x="2466841" y="0"/>
                </a:lnTo>
                <a:lnTo>
                  <a:pt x="2466841" y="2480370"/>
                </a:lnTo>
                <a:lnTo>
                  <a:pt x="0" y="2480370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5" name="TextBox 15"/>
          <p:cNvSpPr txBox="1"/>
          <p:nvPr/>
        </p:nvSpPr>
        <p:spPr>
          <a:xfrm>
            <a:off x="0" y="-361191"/>
            <a:ext cx="12039043" cy="319531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880"/>
              </a:lnSpc>
            </a:pPr>
            <a:r>
              <a:rPr lang="en-US" sz="92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Permissions/ Permits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75452" y="3468459"/>
            <a:ext cx="10288138" cy="324078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123"/>
              </a:lnSpc>
            </a:pPr>
            <a:r>
              <a:rPr lang="en-US" sz="3659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There are specific rules for specific businesses</a:t>
            </a:r>
          </a:p>
          <a:p>
            <a:pPr algn="ctr">
              <a:lnSpc>
                <a:spcPts val="5123"/>
              </a:lnSpc>
            </a:pPr>
            <a:r>
              <a:rPr lang="en-US" sz="3659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depending on what the business is. </a:t>
            </a:r>
          </a:p>
          <a:p>
            <a:pPr algn="ctr">
              <a:lnSpc>
                <a:spcPts val="5123"/>
              </a:lnSpc>
            </a:pPr>
            <a:endParaRPr lang="en-US" sz="3659">
              <a:solidFill>
                <a:srgbClr val="000000"/>
              </a:solidFill>
              <a:latin typeface="Arimo"/>
              <a:ea typeface="Arimo"/>
              <a:cs typeface="Arimo"/>
              <a:sym typeface="Arimo"/>
            </a:endParaRPr>
          </a:p>
          <a:p>
            <a:pPr algn="ctr">
              <a:lnSpc>
                <a:spcPts val="5123"/>
              </a:lnSpc>
              <a:spcBef>
                <a:spcPct val="0"/>
              </a:spcBef>
            </a:pPr>
            <a:r>
              <a:rPr lang="en-US" sz="3659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Planning and Environment are two elements that need to be consider. </a:t>
            </a:r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D7AA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1622303" y="0"/>
            <a:ext cx="14938563" cy="13787502"/>
            <a:chOff x="0" y="0"/>
            <a:chExt cx="19918083" cy="18383336"/>
          </a:xfrm>
        </p:grpSpPr>
        <p:grpSp>
          <p:nvGrpSpPr>
            <p:cNvPr id="3" name="Group 3"/>
            <p:cNvGrpSpPr/>
            <p:nvPr/>
          </p:nvGrpSpPr>
          <p:grpSpPr>
            <a:xfrm>
              <a:off x="0" y="0"/>
              <a:ext cx="19217676" cy="18383336"/>
              <a:chOff x="0" y="0"/>
              <a:chExt cx="3796084" cy="3631276"/>
            </a:xfrm>
          </p:grpSpPr>
          <p:sp>
            <p:nvSpPr>
              <p:cNvPr id="4" name="Freeform 4"/>
              <p:cNvSpPr/>
              <p:nvPr/>
            </p:nvSpPr>
            <p:spPr>
              <a:xfrm>
                <a:off x="0" y="0"/>
                <a:ext cx="3796084" cy="3631276"/>
              </a:xfrm>
              <a:custGeom>
                <a:avLst/>
                <a:gdLst/>
                <a:ahLst/>
                <a:cxnLst/>
                <a:rect l="l" t="t" r="r" b="b"/>
                <a:pathLst>
                  <a:path w="3796084" h="3631276">
                    <a:moveTo>
                      <a:pt x="0" y="0"/>
                    </a:moveTo>
                    <a:lnTo>
                      <a:pt x="3796084" y="0"/>
                    </a:lnTo>
                    <a:lnTo>
                      <a:pt x="3796084" y="3631276"/>
                    </a:lnTo>
                    <a:lnTo>
                      <a:pt x="0" y="3631276"/>
                    </a:lnTo>
                    <a:close/>
                  </a:path>
                </a:pathLst>
              </a:custGeom>
              <a:solidFill>
                <a:srgbClr val="FFFFFF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" name="TextBox 5"/>
              <p:cNvSpPr txBox="1"/>
              <p:nvPr/>
            </p:nvSpPr>
            <p:spPr>
              <a:xfrm>
                <a:off x="0" y="-47625"/>
                <a:ext cx="3796084" cy="3678901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sp>
          <p:nvSpPr>
            <p:cNvPr id="6" name="Freeform 6"/>
            <p:cNvSpPr/>
            <p:nvPr/>
          </p:nvSpPr>
          <p:spPr>
            <a:xfrm flipH="1">
              <a:off x="18151877" y="0"/>
              <a:ext cx="1766206" cy="14078456"/>
            </a:xfrm>
            <a:custGeom>
              <a:avLst/>
              <a:gdLst/>
              <a:ahLst/>
              <a:cxnLst/>
              <a:rect l="l" t="t" r="r" b="b"/>
              <a:pathLst>
                <a:path w="1766206" h="14078456">
                  <a:moveTo>
                    <a:pt x="1766206" y="0"/>
                  </a:moveTo>
                  <a:lnTo>
                    <a:pt x="0" y="0"/>
                  </a:lnTo>
                  <a:lnTo>
                    <a:pt x="0" y="14078456"/>
                  </a:lnTo>
                  <a:lnTo>
                    <a:pt x="1766206" y="14078456"/>
                  </a:lnTo>
                  <a:lnTo>
                    <a:pt x="1766206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597379" y="2483464"/>
            <a:ext cx="10849881" cy="7256468"/>
            <a:chOff x="0" y="0"/>
            <a:chExt cx="2857582" cy="1911169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2857582" cy="1911169"/>
            </a:xfrm>
            <a:custGeom>
              <a:avLst/>
              <a:gdLst/>
              <a:ahLst/>
              <a:cxnLst/>
              <a:rect l="l" t="t" r="r" b="b"/>
              <a:pathLst>
                <a:path w="2857582" h="1911169">
                  <a:moveTo>
                    <a:pt x="46381" y="0"/>
                  </a:moveTo>
                  <a:lnTo>
                    <a:pt x="2811201" y="0"/>
                  </a:lnTo>
                  <a:cubicBezTo>
                    <a:pt x="2823502" y="0"/>
                    <a:pt x="2835299" y="4887"/>
                    <a:pt x="2843997" y="13585"/>
                  </a:cubicBezTo>
                  <a:cubicBezTo>
                    <a:pt x="2852695" y="22283"/>
                    <a:pt x="2857582" y="34080"/>
                    <a:pt x="2857582" y="46381"/>
                  </a:cubicBezTo>
                  <a:lnTo>
                    <a:pt x="2857582" y="1864788"/>
                  </a:lnTo>
                  <a:cubicBezTo>
                    <a:pt x="2857582" y="1890403"/>
                    <a:pt x="2836816" y="1911169"/>
                    <a:pt x="2811201" y="1911169"/>
                  </a:cubicBezTo>
                  <a:lnTo>
                    <a:pt x="46381" y="1911169"/>
                  </a:lnTo>
                  <a:cubicBezTo>
                    <a:pt x="34080" y="1911169"/>
                    <a:pt x="22283" y="1906282"/>
                    <a:pt x="13585" y="1897584"/>
                  </a:cubicBezTo>
                  <a:cubicBezTo>
                    <a:pt x="4887" y="1888886"/>
                    <a:pt x="0" y="1877089"/>
                    <a:pt x="0" y="1864788"/>
                  </a:cubicBezTo>
                  <a:lnTo>
                    <a:pt x="0" y="46381"/>
                  </a:lnTo>
                  <a:cubicBezTo>
                    <a:pt x="0" y="34080"/>
                    <a:pt x="4887" y="22283"/>
                    <a:pt x="13585" y="13585"/>
                  </a:cubicBezTo>
                  <a:cubicBezTo>
                    <a:pt x="22283" y="4887"/>
                    <a:pt x="34080" y="0"/>
                    <a:pt x="46381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28575" cap="rnd">
              <a:solidFill>
                <a:srgbClr val="000000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0" y="-76200"/>
              <a:ext cx="2857582" cy="198736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0" name="Freeform 10"/>
          <p:cNvSpPr/>
          <p:nvPr/>
        </p:nvSpPr>
        <p:spPr>
          <a:xfrm flipH="1">
            <a:off x="10669118" y="642554"/>
            <a:ext cx="1082327" cy="1359281"/>
          </a:xfrm>
          <a:custGeom>
            <a:avLst/>
            <a:gdLst/>
            <a:ahLst/>
            <a:cxnLst/>
            <a:rect l="l" t="t" r="r" b="b"/>
            <a:pathLst>
              <a:path w="1082327" h="1359281">
                <a:moveTo>
                  <a:pt x="1082327" y="0"/>
                </a:moveTo>
                <a:lnTo>
                  <a:pt x="0" y="0"/>
                </a:lnTo>
                <a:lnTo>
                  <a:pt x="0" y="1359280"/>
                </a:lnTo>
                <a:lnTo>
                  <a:pt x="1082327" y="1359280"/>
                </a:lnTo>
                <a:lnTo>
                  <a:pt x="1082327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>
            <a:off x="287598" y="91629"/>
            <a:ext cx="1082327" cy="1359281"/>
          </a:xfrm>
          <a:custGeom>
            <a:avLst/>
            <a:gdLst/>
            <a:ahLst/>
            <a:cxnLst/>
            <a:rect l="l" t="t" r="r" b="b"/>
            <a:pathLst>
              <a:path w="1082327" h="1359281">
                <a:moveTo>
                  <a:pt x="0" y="0"/>
                </a:moveTo>
                <a:lnTo>
                  <a:pt x="1082327" y="0"/>
                </a:lnTo>
                <a:lnTo>
                  <a:pt x="1082327" y="1359280"/>
                </a:lnTo>
                <a:lnTo>
                  <a:pt x="0" y="135928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Freeform 12"/>
          <p:cNvSpPr/>
          <p:nvPr/>
        </p:nvSpPr>
        <p:spPr>
          <a:xfrm rot="-1049429">
            <a:off x="14296765" y="5574676"/>
            <a:ext cx="5925070" cy="6817549"/>
          </a:xfrm>
          <a:custGeom>
            <a:avLst/>
            <a:gdLst/>
            <a:ahLst/>
            <a:cxnLst/>
            <a:rect l="l" t="t" r="r" b="b"/>
            <a:pathLst>
              <a:path w="5925070" h="6817549">
                <a:moveTo>
                  <a:pt x="0" y="0"/>
                </a:moveTo>
                <a:lnTo>
                  <a:pt x="5925070" y="0"/>
                </a:lnTo>
                <a:lnTo>
                  <a:pt x="5925070" y="6817549"/>
                </a:lnTo>
                <a:lnTo>
                  <a:pt x="0" y="6817549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Freeform 13"/>
          <p:cNvSpPr/>
          <p:nvPr/>
        </p:nvSpPr>
        <p:spPr>
          <a:xfrm rot="1074498">
            <a:off x="14322564" y="-1633889"/>
            <a:ext cx="6338431" cy="6939172"/>
          </a:xfrm>
          <a:custGeom>
            <a:avLst/>
            <a:gdLst/>
            <a:ahLst/>
            <a:cxnLst/>
            <a:rect l="l" t="t" r="r" b="b"/>
            <a:pathLst>
              <a:path w="6338431" h="6939172">
                <a:moveTo>
                  <a:pt x="0" y="0"/>
                </a:moveTo>
                <a:lnTo>
                  <a:pt x="6338430" y="0"/>
                </a:lnTo>
                <a:lnTo>
                  <a:pt x="6338430" y="6939172"/>
                </a:lnTo>
                <a:lnTo>
                  <a:pt x="0" y="6939172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4" name="Freeform 14"/>
          <p:cNvSpPr/>
          <p:nvPr/>
        </p:nvSpPr>
        <p:spPr>
          <a:xfrm rot="-1165491">
            <a:off x="13751474" y="3903315"/>
            <a:ext cx="2466841" cy="2480370"/>
          </a:xfrm>
          <a:custGeom>
            <a:avLst/>
            <a:gdLst/>
            <a:ahLst/>
            <a:cxnLst/>
            <a:rect l="l" t="t" r="r" b="b"/>
            <a:pathLst>
              <a:path w="2466841" h="2480370">
                <a:moveTo>
                  <a:pt x="0" y="0"/>
                </a:moveTo>
                <a:lnTo>
                  <a:pt x="2466841" y="0"/>
                </a:lnTo>
                <a:lnTo>
                  <a:pt x="2466841" y="2480370"/>
                </a:lnTo>
                <a:lnTo>
                  <a:pt x="0" y="2480370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5" name="TextBox 15"/>
          <p:cNvSpPr txBox="1"/>
          <p:nvPr/>
        </p:nvSpPr>
        <p:spPr>
          <a:xfrm>
            <a:off x="3010700" y="453197"/>
            <a:ext cx="6017642" cy="156654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880"/>
              </a:lnSpc>
            </a:pPr>
            <a:r>
              <a:rPr lang="en-US" sz="92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Continued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14381" y="2668759"/>
            <a:ext cx="11210281" cy="58030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123"/>
              </a:lnSpc>
            </a:pPr>
            <a:r>
              <a:rPr lang="en-US" sz="3659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Planning permission is needed when there is</a:t>
            </a:r>
          </a:p>
          <a:p>
            <a:pPr algn="ctr">
              <a:lnSpc>
                <a:spcPts val="5123"/>
              </a:lnSpc>
            </a:pPr>
            <a:r>
              <a:rPr lang="en-US" sz="3659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is a change in use of the property. </a:t>
            </a:r>
          </a:p>
          <a:p>
            <a:pPr algn="ctr">
              <a:lnSpc>
                <a:spcPts val="5123"/>
              </a:lnSpc>
            </a:pPr>
            <a:endParaRPr lang="en-US" sz="3659" b="1">
              <a:solidFill>
                <a:srgbClr val="000000"/>
              </a:solidFill>
              <a:latin typeface="Canva Sans Bold"/>
              <a:ea typeface="Canva Sans Bold"/>
              <a:cs typeface="Canva Sans Bold"/>
              <a:sym typeface="Canva Sans Bold"/>
            </a:endParaRPr>
          </a:p>
          <a:p>
            <a:pPr algn="ctr">
              <a:lnSpc>
                <a:spcPts val="5123"/>
              </a:lnSpc>
            </a:pPr>
            <a:r>
              <a:rPr lang="en-US" sz="3659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Usually would not apply where you work from home or where you are self employed and work from home. </a:t>
            </a:r>
          </a:p>
          <a:p>
            <a:pPr algn="ctr">
              <a:lnSpc>
                <a:spcPts val="5123"/>
              </a:lnSpc>
            </a:pPr>
            <a:endParaRPr lang="en-US" sz="3659" b="1">
              <a:solidFill>
                <a:srgbClr val="000000"/>
              </a:solidFill>
              <a:latin typeface="Canva Sans Bold"/>
              <a:ea typeface="Canva Sans Bold"/>
              <a:cs typeface="Canva Sans Bold"/>
              <a:sym typeface="Canva Sans Bold"/>
            </a:endParaRPr>
          </a:p>
          <a:p>
            <a:pPr algn="ctr">
              <a:lnSpc>
                <a:spcPts val="5123"/>
              </a:lnSpc>
            </a:pPr>
            <a:r>
              <a:rPr lang="en-US" sz="3659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Only when there is a change of character in the property</a:t>
            </a:r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D7AA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1622303" y="0"/>
            <a:ext cx="14938563" cy="13787502"/>
            <a:chOff x="0" y="0"/>
            <a:chExt cx="19918083" cy="18383336"/>
          </a:xfrm>
        </p:grpSpPr>
        <p:grpSp>
          <p:nvGrpSpPr>
            <p:cNvPr id="3" name="Group 3"/>
            <p:cNvGrpSpPr/>
            <p:nvPr/>
          </p:nvGrpSpPr>
          <p:grpSpPr>
            <a:xfrm>
              <a:off x="0" y="0"/>
              <a:ext cx="19217676" cy="18383336"/>
              <a:chOff x="0" y="0"/>
              <a:chExt cx="3796084" cy="3631276"/>
            </a:xfrm>
          </p:grpSpPr>
          <p:sp>
            <p:nvSpPr>
              <p:cNvPr id="4" name="Freeform 4"/>
              <p:cNvSpPr/>
              <p:nvPr/>
            </p:nvSpPr>
            <p:spPr>
              <a:xfrm>
                <a:off x="0" y="0"/>
                <a:ext cx="3796084" cy="3631276"/>
              </a:xfrm>
              <a:custGeom>
                <a:avLst/>
                <a:gdLst/>
                <a:ahLst/>
                <a:cxnLst/>
                <a:rect l="l" t="t" r="r" b="b"/>
                <a:pathLst>
                  <a:path w="3796084" h="3631276">
                    <a:moveTo>
                      <a:pt x="0" y="0"/>
                    </a:moveTo>
                    <a:lnTo>
                      <a:pt x="3796084" y="0"/>
                    </a:lnTo>
                    <a:lnTo>
                      <a:pt x="3796084" y="3631276"/>
                    </a:lnTo>
                    <a:lnTo>
                      <a:pt x="0" y="3631276"/>
                    </a:lnTo>
                    <a:close/>
                  </a:path>
                </a:pathLst>
              </a:custGeom>
              <a:solidFill>
                <a:srgbClr val="FFFFFF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" name="TextBox 5"/>
              <p:cNvSpPr txBox="1"/>
              <p:nvPr/>
            </p:nvSpPr>
            <p:spPr>
              <a:xfrm>
                <a:off x="0" y="-47625"/>
                <a:ext cx="3796084" cy="3678901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sp>
          <p:nvSpPr>
            <p:cNvPr id="6" name="Freeform 6"/>
            <p:cNvSpPr/>
            <p:nvPr/>
          </p:nvSpPr>
          <p:spPr>
            <a:xfrm flipH="1">
              <a:off x="18151877" y="0"/>
              <a:ext cx="1766206" cy="14078456"/>
            </a:xfrm>
            <a:custGeom>
              <a:avLst/>
              <a:gdLst/>
              <a:ahLst/>
              <a:cxnLst/>
              <a:rect l="l" t="t" r="r" b="b"/>
              <a:pathLst>
                <a:path w="1766206" h="14078456">
                  <a:moveTo>
                    <a:pt x="1766206" y="0"/>
                  </a:moveTo>
                  <a:lnTo>
                    <a:pt x="0" y="0"/>
                  </a:lnTo>
                  <a:lnTo>
                    <a:pt x="0" y="14078456"/>
                  </a:lnTo>
                  <a:lnTo>
                    <a:pt x="1766206" y="14078456"/>
                  </a:lnTo>
                  <a:lnTo>
                    <a:pt x="1766206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597379" y="2483464"/>
            <a:ext cx="10849881" cy="7256468"/>
            <a:chOff x="0" y="0"/>
            <a:chExt cx="2857582" cy="1911169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2857582" cy="1911169"/>
            </a:xfrm>
            <a:custGeom>
              <a:avLst/>
              <a:gdLst/>
              <a:ahLst/>
              <a:cxnLst/>
              <a:rect l="l" t="t" r="r" b="b"/>
              <a:pathLst>
                <a:path w="2857582" h="1911169">
                  <a:moveTo>
                    <a:pt x="46381" y="0"/>
                  </a:moveTo>
                  <a:lnTo>
                    <a:pt x="2811201" y="0"/>
                  </a:lnTo>
                  <a:cubicBezTo>
                    <a:pt x="2823502" y="0"/>
                    <a:pt x="2835299" y="4887"/>
                    <a:pt x="2843997" y="13585"/>
                  </a:cubicBezTo>
                  <a:cubicBezTo>
                    <a:pt x="2852695" y="22283"/>
                    <a:pt x="2857582" y="34080"/>
                    <a:pt x="2857582" y="46381"/>
                  </a:cubicBezTo>
                  <a:lnTo>
                    <a:pt x="2857582" y="1864788"/>
                  </a:lnTo>
                  <a:cubicBezTo>
                    <a:pt x="2857582" y="1890403"/>
                    <a:pt x="2836816" y="1911169"/>
                    <a:pt x="2811201" y="1911169"/>
                  </a:cubicBezTo>
                  <a:lnTo>
                    <a:pt x="46381" y="1911169"/>
                  </a:lnTo>
                  <a:cubicBezTo>
                    <a:pt x="34080" y="1911169"/>
                    <a:pt x="22283" y="1906282"/>
                    <a:pt x="13585" y="1897584"/>
                  </a:cubicBezTo>
                  <a:cubicBezTo>
                    <a:pt x="4887" y="1888886"/>
                    <a:pt x="0" y="1877089"/>
                    <a:pt x="0" y="1864788"/>
                  </a:cubicBezTo>
                  <a:lnTo>
                    <a:pt x="0" y="46381"/>
                  </a:lnTo>
                  <a:cubicBezTo>
                    <a:pt x="0" y="34080"/>
                    <a:pt x="4887" y="22283"/>
                    <a:pt x="13585" y="13585"/>
                  </a:cubicBezTo>
                  <a:cubicBezTo>
                    <a:pt x="22283" y="4887"/>
                    <a:pt x="34080" y="0"/>
                    <a:pt x="46381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28575" cap="rnd">
              <a:solidFill>
                <a:srgbClr val="000000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0" y="-76200"/>
              <a:ext cx="2857582" cy="198736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0" name="Freeform 10"/>
          <p:cNvSpPr/>
          <p:nvPr/>
        </p:nvSpPr>
        <p:spPr>
          <a:xfrm flipH="1">
            <a:off x="10669118" y="642554"/>
            <a:ext cx="1082327" cy="1359281"/>
          </a:xfrm>
          <a:custGeom>
            <a:avLst/>
            <a:gdLst/>
            <a:ahLst/>
            <a:cxnLst/>
            <a:rect l="l" t="t" r="r" b="b"/>
            <a:pathLst>
              <a:path w="1082327" h="1359281">
                <a:moveTo>
                  <a:pt x="1082327" y="0"/>
                </a:moveTo>
                <a:lnTo>
                  <a:pt x="0" y="0"/>
                </a:lnTo>
                <a:lnTo>
                  <a:pt x="0" y="1359280"/>
                </a:lnTo>
                <a:lnTo>
                  <a:pt x="1082327" y="1359280"/>
                </a:lnTo>
                <a:lnTo>
                  <a:pt x="1082327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>
            <a:off x="287598" y="91629"/>
            <a:ext cx="1082327" cy="1359281"/>
          </a:xfrm>
          <a:custGeom>
            <a:avLst/>
            <a:gdLst/>
            <a:ahLst/>
            <a:cxnLst/>
            <a:rect l="l" t="t" r="r" b="b"/>
            <a:pathLst>
              <a:path w="1082327" h="1359281">
                <a:moveTo>
                  <a:pt x="0" y="0"/>
                </a:moveTo>
                <a:lnTo>
                  <a:pt x="1082327" y="0"/>
                </a:lnTo>
                <a:lnTo>
                  <a:pt x="1082327" y="1359280"/>
                </a:lnTo>
                <a:lnTo>
                  <a:pt x="0" y="135928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Freeform 12"/>
          <p:cNvSpPr/>
          <p:nvPr/>
        </p:nvSpPr>
        <p:spPr>
          <a:xfrm rot="-1049429">
            <a:off x="14296765" y="5574676"/>
            <a:ext cx="5925070" cy="6817549"/>
          </a:xfrm>
          <a:custGeom>
            <a:avLst/>
            <a:gdLst/>
            <a:ahLst/>
            <a:cxnLst/>
            <a:rect l="l" t="t" r="r" b="b"/>
            <a:pathLst>
              <a:path w="5925070" h="6817549">
                <a:moveTo>
                  <a:pt x="0" y="0"/>
                </a:moveTo>
                <a:lnTo>
                  <a:pt x="5925070" y="0"/>
                </a:lnTo>
                <a:lnTo>
                  <a:pt x="5925070" y="6817549"/>
                </a:lnTo>
                <a:lnTo>
                  <a:pt x="0" y="6817549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Freeform 13"/>
          <p:cNvSpPr/>
          <p:nvPr/>
        </p:nvSpPr>
        <p:spPr>
          <a:xfrm rot="1074498">
            <a:off x="14322564" y="-1633889"/>
            <a:ext cx="6338431" cy="6939172"/>
          </a:xfrm>
          <a:custGeom>
            <a:avLst/>
            <a:gdLst/>
            <a:ahLst/>
            <a:cxnLst/>
            <a:rect l="l" t="t" r="r" b="b"/>
            <a:pathLst>
              <a:path w="6338431" h="6939172">
                <a:moveTo>
                  <a:pt x="0" y="0"/>
                </a:moveTo>
                <a:lnTo>
                  <a:pt x="6338430" y="0"/>
                </a:lnTo>
                <a:lnTo>
                  <a:pt x="6338430" y="6939172"/>
                </a:lnTo>
                <a:lnTo>
                  <a:pt x="0" y="6939172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4" name="Freeform 14"/>
          <p:cNvSpPr/>
          <p:nvPr/>
        </p:nvSpPr>
        <p:spPr>
          <a:xfrm rot="-1165491">
            <a:off x="13751474" y="3903315"/>
            <a:ext cx="2466841" cy="2480370"/>
          </a:xfrm>
          <a:custGeom>
            <a:avLst/>
            <a:gdLst/>
            <a:ahLst/>
            <a:cxnLst/>
            <a:rect l="l" t="t" r="r" b="b"/>
            <a:pathLst>
              <a:path w="2466841" h="2480370">
                <a:moveTo>
                  <a:pt x="0" y="0"/>
                </a:moveTo>
                <a:lnTo>
                  <a:pt x="2466841" y="0"/>
                </a:lnTo>
                <a:lnTo>
                  <a:pt x="2466841" y="2480370"/>
                </a:lnTo>
                <a:lnTo>
                  <a:pt x="0" y="2480370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5" name="TextBox 15"/>
          <p:cNvSpPr txBox="1"/>
          <p:nvPr/>
        </p:nvSpPr>
        <p:spPr>
          <a:xfrm>
            <a:off x="3010700" y="453197"/>
            <a:ext cx="6017642" cy="156654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880"/>
              </a:lnSpc>
            </a:pPr>
            <a:r>
              <a:rPr lang="en-US" sz="92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Continued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14381" y="2668759"/>
            <a:ext cx="11210281" cy="38599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123"/>
              </a:lnSpc>
            </a:pPr>
            <a:r>
              <a:rPr lang="en-US" sz="3659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Environmental permit - needed where the activity produces Harmful substances. </a:t>
            </a:r>
          </a:p>
          <a:p>
            <a:pPr algn="ctr">
              <a:lnSpc>
                <a:spcPts val="5123"/>
              </a:lnSpc>
            </a:pPr>
            <a:endParaRPr lang="en-US" sz="3659" b="1">
              <a:solidFill>
                <a:srgbClr val="000000"/>
              </a:solidFill>
              <a:latin typeface="Canva Sans Bold"/>
              <a:ea typeface="Canva Sans Bold"/>
              <a:cs typeface="Canva Sans Bold"/>
              <a:sym typeface="Canva Sans Bold"/>
            </a:endParaRPr>
          </a:p>
          <a:p>
            <a:pPr algn="ctr">
              <a:lnSpc>
                <a:spcPts val="5123"/>
              </a:lnSpc>
            </a:pPr>
            <a:r>
              <a:rPr lang="en-US" sz="3659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Including instances where there is a risk of flood near sea banks for example. </a:t>
            </a:r>
          </a:p>
          <a:p>
            <a:pPr algn="ctr">
              <a:lnSpc>
                <a:spcPts val="5123"/>
              </a:lnSpc>
            </a:pPr>
            <a:endParaRPr lang="en-US" sz="3659" b="1">
              <a:solidFill>
                <a:srgbClr val="000000"/>
              </a:solidFill>
              <a:latin typeface="Canva Sans Bold"/>
              <a:ea typeface="Canva Sans Bold"/>
              <a:cs typeface="Canva Sans Bold"/>
              <a:sym typeface="Canva Sans Bold"/>
            </a:endParaRPr>
          </a:p>
        </p:txBody>
      </p:sp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D7AA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1622303" y="0"/>
            <a:ext cx="14938563" cy="13787502"/>
            <a:chOff x="0" y="0"/>
            <a:chExt cx="19918083" cy="18383336"/>
          </a:xfrm>
        </p:grpSpPr>
        <p:grpSp>
          <p:nvGrpSpPr>
            <p:cNvPr id="3" name="Group 3"/>
            <p:cNvGrpSpPr/>
            <p:nvPr/>
          </p:nvGrpSpPr>
          <p:grpSpPr>
            <a:xfrm>
              <a:off x="0" y="0"/>
              <a:ext cx="19217676" cy="18383336"/>
              <a:chOff x="0" y="0"/>
              <a:chExt cx="3796084" cy="3631276"/>
            </a:xfrm>
          </p:grpSpPr>
          <p:sp>
            <p:nvSpPr>
              <p:cNvPr id="4" name="Freeform 4"/>
              <p:cNvSpPr/>
              <p:nvPr/>
            </p:nvSpPr>
            <p:spPr>
              <a:xfrm>
                <a:off x="0" y="0"/>
                <a:ext cx="3796084" cy="3631276"/>
              </a:xfrm>
              <a:custGeom>
                <a:avLst/>
                <a:gdLst/>
                <a:ahLst/>
                <a:cxnLst/>
                <a:rect l="l" t="t" r="r" b="b"/>
                <a:pathLst>
                  <a:path w="3796084" h="3631276">
                    <a:moveTo>
                      <a:pt x="0" y="0"/>
                    </a:moveTo>
                    <a:lnTo>
                      <a:pt x="3796084" y="0"/>
                    </a:lnTo>
                    <a:lnTo>
                      <a:pt x="3796084" y="3631276"/>
                    </a:lnTo>
                    <a:lnTo>
                      <a:pt x="0" y="3631276"/>
                    </a:lnTo>
                    <a:close/>
                  </a:path>
                </a:pathLst>
              </a:custGeom>
              <a:solidFill>
                <a:srgbClr val="FFFFFF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" name="TextBox 5"/>
              <p:cNvSpPr txBox="1"/>
              <p:nvPr/>
            </p:nvSpPr>
            <p:spPr>
              <a:xfrm>
                <a:off x="0" y="-47625"/>
                <a:ext cx="3796084" cy="3678901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sp>
          <p:nvSpPr>
            <p:cNvPr id="6" name="Freeform 6"/>
            <p:cNvSpPr/>
            <p:nvPr/>
          </p:nvSpPr>
          <p:spPr>
            <a:xfrm flipH="1">
              <a:off x="18151877" y="0"/>
              <a:ext cx="1766206" cy="14078456"/>
            </a:xfrm>
            <a:custGeom>
              <a:avLst/>
              <a:gdLst/>
              <a:ahLst/>
              <a:cxnLst/>
              <a:rect l="l" t="t" r="r" b="b"/>
              <a:pathLst>
                <a:path w="1766206" h="14078456">
                  <a:moveTo>
                    <a:pt x="1766206" y="0"/>
                  </a:moveTo>
                  <a:lnTo>
                    <a:pt x="0" y="0"/>
                  </a:lnTo>
                  <a:lnTo>
                    <a:pt x="0" y="14078456"/>
                  </a:lnTo>
                  <a:lnTo>
                    <a:pt x="1766206" y="14078456"/>
                  </a:lnTo>
                  <a:lnTo>
                    <a:pt x="1766206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597379" y="2483464"/>
            <a:ext cx="10849881" cy="7256468"/>
            <a:chOff x="0" y="0"/>
            <a:chExt cx="2857582" cy="1911169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2857582" cy="1911169"/>
            </a:xfrm>
            <a:custGeom>
              <a:avLst/>
              <a:gdLst/>
              <a:ahLst/>
              <a:cxnLst/>
              <a:rect l="l" t="t" r="r" b="b"/>
              <a:pathLst>
                <a:path w="2857582" h="1911169">
                  <a:moveTo>
                    <a:pt x="46381" y="0"/>
                  </a:moveTo>
                  <a:lnTo>
                    <a:pt x="2811201" y="0"/>
                  </a:lnTo>
                  <a:cubicBezTo>
                    <a:pt x="2823502" y="0"/>
                    <a:pt x="2835299" y="4887"/>
                    <a:pt x="2843997" y="13585"/>
                  </a:cubicBezTo>
                  <a:cubicBezTo>
                    <a:pt x="2852695" y="22283"/>
                    <a:pt x="2857582" y="34080"/>
                    <a:pt x="2857582" y="46381"/>
                  </a:cubicBezTo>
                  <a:lnTo>
                    <a:pt x="2857582" y="1864788"/>
                  </a:lnTo>
                  <a:cubicBezTo>
                    <a:pt x="2857582" y="1890403"/>
                    <a:pt x="2836816" y="1911169"/>
                    <a:pt x="2811201" y="1911169"/>
                  </a:cubicBezTo>
                  <a:lnTo>
                    <a:pt x="46381" y="1911169"/>
                  </a:lnTo>
                  <a:cubicBezTo>
                    <a:pt x="34080" y="1911169"/>
                    <a:pt x="22283" y="1906282"/>
                    <a:pt x="13585" y="1897584"/>
                  </a:cubicBezTo>
                  <a:cubicBezTo>
                    <a:pt x="4887" y="1888886"/>
                    <a:pt x="0" y="1877089"/>
                    <a:pt x="0" y="1864788"/>
                  </a:cubicBezTo>
                  <a:lnTo>
                    <a:pt x="0" y="46381"/>
                  </a:lnTo>
                  <a:cubicBezTo>
                    <a:pt x="0" y="34080"/>
                    <a:pt x="4887" y="22283"/>
                    <a:pt x="13585" y="13585"/>
                  </a:cubicBezTo>
                  <a:cubicBezTo>
                    <a:pt x="22283" y="4887"/>
                    <a:pt x="34080" y="0"/>
                    <a:pt x="46381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28575" cap="rnd">
              <a:solidFill>
                <a:srgbClr val="000000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0" y="-76200"/>
              <a:ext cx="2857582" cy="198736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0" name="Freeform 10"/>
          <p:cNvSpPr/>
          <p:nvPr/>
        </p:nvSpPr>
        <p:spPr>
          <a:xfrm flipH="1">
            <a:off x="10669118" y="642554"/>
            <a:ext cx="1082327" cy="1359281"/>
          </a:xfrm>
          <a:custGeom>
            <a:avLst/>
            <a:gdLst/>
            <a:ahLst/>
            <a:cxnLst/>
            <a:rect l="l" t="t" r="r" b="b"/>
            <a:pathLst>
              <a:path w="1082327" h="1359281">
                <a:moveTo>
                  <a:pt x="1082327" y="0"/>
                </a:moveTo>
                <a:lnTo>
                  <a:pt x="0" y="0"/>
                </a:lnTo>
                <a:lnTo>
                  <a:pt x="0" y="1359280"/>
                </a:lnTo>
                <a:lnTo>
                  <a:pt x="1082327" y="1359280"/>
                </a:lnTo>
                <a:lnTo>
                  <a:pt x="1082327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>
            <a:off x="287598" y="91629"/>
            <a:ext cx="1082327" cy="1359281"/>
          </a:xfrm>
          <a:custGeom>
            <a:avLst/>
            <a:gdLst/>
            <a:ahLst/>
            <a:cxnLst/>
            <a:rect l="l" t="t" r="r" b="b"/>
            <a:pathLst>
              <a:path w="1082327" h="1359281">
                <a:moveTo>
                  <a:pt x="0" y="0"/>
                </a:moveTo>
                <a:lnTo>
                  <a:pt x="1082327" y="0"/>
                </a:lnTo>
                <a:lnTo>
                  <a:pt x="1082327" y="1359280"/>
                </a:lnTo>
                <a:lnTo>
                  <a:pt x="0" y="135928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Freeform 12"/>
          <p:cNvSpPr/>
          <p:nvPr/>
        </p:nvSpPr>
        <p:spPr>
          <a:xfrm rot="-1049429">
            <a:off x="14296765" y="5574676"/>
            <a:ext cx="5925070" cy="6817549"/>
          </a:xfrm>
          <a:custGeom>
            <a:avLst/>
            <a:gdLst/>
            <a:ahLst/>
            <a:cxnLst/>
            <a:rect l="l" t="t" r="r" b="b"/>
            <a:pathLst>
              <a:path w="5925070" h="6817549">
                <a:moveTo>
                  <a:pt x="0" y="0"/>
                </a:moveTo>
                <a:lnTo>
                  <a:pt x="5925070" y="0"/>
                </a:lnTo>
                <a:lnTo>
                  <a:pt x="5925070" y="6817549"/>
                </a:lnTo>
                <a:lnTo>
                  <a:pt x="0" y="6817549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Freeform 13"/>
          <p:cNvSpPr/>
          <p:nvPr/>
        </p:nvSpPr>
        <p:spPr>
          <a:xfrm rot="1074498">
            <a:off x="14322564" y="-1633889"/>
            <a:ext cx="6338431" cy="6939172"/>
          </a:xfrm>
          <a:custGeom>
            <a:avLst/>
            <a:gdLst/>
            <a:ahLst/>
            <a:cxnLst/>
            <a:rect l="l" t="t" r="r" b="b"/>
            <a:pathLst>
              <a:path w="6338431" h="6939172">
                <a:moveTo>
                  <a:pt x="0" y="0"/>
                </a:moveTo>
                <a:lnTo>
                  <a:pt x="6338430" y="0"/>
                </a:lnTo>
                <a:lnTo>
                  <a:pt x="6338430" y="6939172"/>
                </a:lnTo>
                <a:lnTo>
                  <a:pt x="0" y="6939172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4" name="Freeform 14"/>
          <p:cNvSpPr/>
          <p:nvPr/>
        </p:nvSpPr>
        <p:spPr>
          <a:xfrm rot="-1165491">
            <a:off x="13751474" y="3903315"/>
            <a:ext cx="2466841" cy="2480370"/>
          </a:xfrm>
          <a:custGeom>
            <a:avLst/>
            <a:gdLst/>
            <a:ahLst/>
            <a:cxnLst/>
            <a:rect l="l" t="t" r="r" b="b"/>
            <a:pathLst>
              <a:path w="2466841" h="2480370">
                <a:moveTo>
                  <a:pt x="0" y="0"/>
                </a:moveTo>
                <a:lnTo>
                  <a:pt x="2466841" y="0"/>
                </a:lnTo>
                <a:lnTo>
                  <a:pt x="2466841" y="2480370"/>
                </a:lnTo>
                <a:lnTo>
                  <a:pt x="0" y="2480370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5" name="TextBox 15"/>
          <p:cNvSpPr txBox="1"/>
          <p:nvPr/>
        </p:nvSpPr>
        <p:spPr>
          <a:xfrm>
            <a:off x="1603493" y="491297"/>
            <a:ext cx="8832056" cy="11607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520"/>
              </a:lnSpc>
            </a:pPr>
            <a:r>
              <a:rPr lang="en-US" sz="68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Intellectual Property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28762" y="2705189"/>
            <a:ext cx="10162354" cy="635698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040"/>
              </a:lnSpc>
            </a:pPr>
            <a:r>
              <a:rPr lang="en-US" sz="36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A business needs to consider protecting its intellectual property. </a:t>
            </a:r>
          </a:p>
          <a:p>
            <a:pPr algn="ctr">
              <a:lnSpc>
                <a:spcPts val="5040"/>
              </a:lnSpc>
            </a:pPr>
            <a:endParaRPr lang="en-US" sz="3600" b="1">
              <a:solidFill>
                <a:srgbClr val="000000"/>
              </a:solidFill>
              <a:latin typeface="Canva Sans Bold"/>
              <a:ea typeface="Canva Sans Bold"/>
              <a:cs typeface="Canva Sans Bold"/>
              <a:sym typeface="Canva Sans Bold"/>
            </a:endParaRPr>
          </a:p>
          <a:p>
            <a:pPr algn="ctr">
              <a:lnSpc>
                <a:spcPts val="5040"/>
              </a:lnSpc>
            </a:pPr>
            <a:r>
              <a:rPr lang="en-US" sz="36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This includes names/ personality and design. </a:t>
            </a:r>
          </a:p>
          <a:p>
            <a:pPr algn="ctr">
              <a:lnSpc>
                <a:spcPts val="5040"/>
              </a:lnSpc>
            </a:pPr>
            <a:endParaRPr lang="en-US" sz="3600" b="1">
              <a:solidFill>
                <a:srgbClr val="000000"/>
              </a:solidFill>
              <a:latin typeface="Canva Sans Bold"/>
              <a:ea typeface="Canva Sans Bold"/>
              <a:cs typeface="Canva Sans Bold"/>
              <a:sym typeface="Canva Sans Bold"/>
            </a:endParaRPr>
          </a:p>
          <a:p>
            <a:pPr algn="ctr">
              <a:lnSpc>
                <a:spcPts val="5040"/>
              </a:lnSpc>
            </a:pPr>
            <a:r>
              <a:rPr lang="en-US" sz="36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Name - Protection via - Trade mark or passing off</a:t>
            </a:r>
          </a:p>
          <a:p>
            <a:pPr algn="ctr">
              <a:lnSpc>
                <a:spcPts val="5040"/>
              </a:lnSpc>
            </a:pPr>
            <a:endParaRPr lang="en-US" sz="3600" b="1">
              <a:solidFill>
                <a:srgbClr val="000000"/>
              </a:solidFill>
              <a:latin typeface="Canva Sans Bold"/>
              <a:ea typeface="Canva Sans Bold"/>
              <a:cs typeface="Canva Sans Bold"/>
              <a:sym typeface="Canva Sans Bold"/>
            </a:endParaRPr>
          </a:p>
          <a:p>
            <a:pPr algn="ctr">
              <a:lnSpc>
                <a:spcPts val="5040"/>
              </a:lnSpc>
            </a:pPr>
            <a:r>
              <a:rPr lang="en-US" sz="36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Design - Technology - Patent/ Creative - Copyright.</a:t>
            </a:r>
          </a:p>
        </p:txBody>
      </p:sp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D7AA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1622303" y="0"/>
            <a:ext cx="14938563" cy="13787502"/>
            <a:chOff x="0" y="0"/>
            <a:chExt cx="19918083" cy="18383336"/>
          </a:xfrm>
        </p:grpSpPr>
        <p:grpSp>
          <p:nvGrpSpPr>
            <p:cNvPr id="3" name="Group 3"/>
            <p:cNvGrpSpPr/>
            <p:nvPr/>
          </p:nvGrpSpPr>
          <p:grpSpPr>
            <a:xfrm>
              <a:off x="0" y="0"/>
              <a:ext cx="19217676" cy="18383336"/>
              <a:chOff x="0" y="0"/>
              <a:chExt cx="3796084" cy="3631276"/>
            </a:xfrm>
          </p:grpSpPr>
          <p:sp>
            <p:nvSpPr>
              <p:cNvPr id="4" name="Freeform 4"/>
              <p:cNvSpPr/>
              <p:nvPr/>
            </p:nvSpPr>
            <p:spPr>
              <a:xfrm>
                <a:off x="0" y="0"/>
                <a:ext cx="3796084" cy="3631276"/>
              </a:xfrm>
              <a:custGeom>
                <a:avLst/>
                <a:gdLst/>
                <a:ahLst/>
                <a:cxnLst/>
                <a:rect l="l" t="t" r="r" b="b"/>
                <a:pathLst>
                  <a:path w="3796084" h="3631276">
                    <a:moveTo>
                      <a:pt x="0" y="0"/>
                    </a:moveTo>
                    <a:lnTo>
                      <a:pt x="3796084" y="0"/>
                    </a:lnTo>
                    <a:lnTo>
                      <a:pt x="3796084" y="3631276"/>
                    </a:lnTo>
                    <a:lnTo>
                      <a:pt x="0" y="3631276"/>
                    </a:lnTo>
                    <a:close/>
                  </a:path>
                </a:pathLst>
              </a:custGeom>
              <a:solidFill>
                <a:srgbClr val="FFFFFF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" name="TextBox 5"/>
              <p:cNvSpPr txBox="1"/>
              <p:nvPr/>
            </p:nvSpPr>
            <p:spPr>
              <a:xfrm>
                <a:off x="0" y="-47625"/>
                <a:ext cx="3796084" cy="3678901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sp>
          <p:nvSpPr>
            <p:cNvPr id="6" name="Freeform 6"/>
            <p:cNvSpPr/>
            <p:nvPr/>
          </p:nvSpPr>
          <p:spPr>
            <a:xfrm flipH="1">
              <a:off x="18151877" y="0"/>
              <a:ext cx="1766206" cy="14078456"/>
            </a:xfrm>
            <a:custGeom>
              <a:avLst/>
              <a:gdLst/>
              <a:ahLst/>
              <a:cxnLst/>
              <a:rect l="l" t="t" r="r" b="b"/>
              <a:pathLst>
                <a:path w="1766206" h="14078456">
                  <a:moveTo>
                    <a:pt x="1766206" y="0"/>
                  </a:moveTo>
                  <a:lnTo>
                    <a:pt x="0" y="0"/>
                  </a:lnTo>
                  <a:lnTo>
                    <a:pt x="0" y="14078456"/>
                  </a:lnTo>
                  <a:lnTo>
                    <a:pt x="1766206" y="14078456"/>
                  </a:lnTo>
                  <a:lnTo>
                    <a:pt x="1766206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597379" y="2483464"/>
            <a:ext cx="10849881" cy="7256468"/>
            <a:chOff x="0" y="0"/>
            <a:chExt cx="2857582" cy="1911169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2857582" cy="1911169"/>
            </a:xfrm>
            <a:custGeom>
              <a:avLst/>
              <a:gdLst/>
              <a:ahLst/>
              <a:cxnLst/>
              <a:rect l="l" t="t" r="r" b="b"/>
              <a:pathLst>
                <a:path w="2857582" h="1911169">
                  <a:moveTo>
                    <a:pt x="46381" y="0"/>
                  </a:moveTo>
                  <a:lnTo>
                    <a:pt x="2811201" y="0"/>
                  </a:lnTo>
                  <a:cubicBezTo>
                    <a:pt x="2823502" y="0"/>
                    <a:pt x="2835299" y="4887"/>
                    <a:pt x="2843997" y="13585"/>
                  </a:cubicBezTo>
                  <a:cubicBezTo>
                    <a:pt x="2852695" y="22283"/>
                    <a:pt x="2857582" y="34080"/>
                    <a:pt x="2857582" y="46381"/>
                  </a:cubicBezTo>
                  <a:lnTo>
                    <a:pt x="2857582" y="1864788"/>
                  </a:lnTo>
                  <a:cubicBezTo>
                    <a:pt x="2857582" y="1890403"/>
                    <a:pt x="2836816" y="1911169"/>
                    <a:pt x="2811201" y="1911169"/>
                  </a:cubicBezTo>
                  <a:lnTo>
                    <a:pt x="46381" y="1911169"/>
                  </a:lnTo>
                  <a:cubicBezTo>
                    <a:pt x="34080" y="1911169"/>
                    <a:pt x="22283" y="1906282"/>
                    <a:pt x="13585" y="1897584"/>
                  </a:cubicBezTo>
                  <a:cubicBezTo>
                    <a:pt x="4887" y="1888886"/>
                    <a:pt x="0" y="1877089"/>
                    <a:pt x="0" y="1864788"/>
                  </a:cubicBezTo>
                  <a:lnTo>
                    <a:pt x="0" y="46381"/>
                  </a:lnTo>
                  <a:cubicBezTo>
                    <a:pt x="0" y="34080"/>
                    <a:pt x="4887" y="22283"/>
                    <a:pt x="13585" y="13585"/>
                  </a:cubicBezTo>
                  <a:cubicBezTo>
                    <a:pt x="22283" y="4887"/>
                    <a:pt x="34080" y="0"/>
                    <a:pt x="46381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28575" cap="rnd">
              <a:solidFill>
                <a:srgbClr val="000000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0" y="-76200"/>
              <a:ext cx="2857582" cy="198736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0" name="TextBox 10"/>
          <p:cNvSpPr txBox="1"/>
          <p:nvPr/>
        </p:nvSpPr>
        <p:spPr>
          <a:xfrm>
            <a:off x="483675" y="757110"/>
            <a:ext cx="10726606" cy="12447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150"/>
              </a:lnSpc>
            </a:pPr>
            <a:r>
              <a:rPr lang="en-US" sz="7250">
                <a:solidFill>
                  <a:srgbClr val="373737"/>
                </a:solidFill>
                <a:latin typeface="Paytone One"/>
                <a:ea typeface="Paytone One"/>
                <a:cs typeface="Paytone One"/>
                <a:sym typeface="Paytone One"/>
              </a:rPr>
              <a:t>PROTECTING RIGHTS</a:t>
            </a:r>
          </a:p>
        </p:txBody>
      </p:sp>
      <p:sp>
        <p:nvSpPr>
          <p:cNvPr id="11" name="Freeform 11"/>
          <p:cNvSpPr/>
          <p:nvPr/>
        </p:nvSpPr>
        <p:spPr>
          <a:xfrm flipH="1">
            <a:off x="10669118" y="642554"/>
            <a:ext cx="1082327" cy="1359281"/>
          </a:xfrm>
          <a:custGeom>
            <a:avLst/>
            <a:gdLst/>
            <a:ahLst/>
            <a:cxnLst/>
            <a:rect l="l" t="t" r="r" b="b"/>
            <a:pathLst>
              <a:path w="1082327" h="1359281">
                <a:moveTo>
                  <a:pt x="1082327" y="0"/>
                </a:moveTo>
                <a:lnTo>
                  <a:pt x="0" y="0"/>
                </a:lnTo>
                <a:lnTo>
                  <a:pt x="0" y="1359280"/>
                </a:lnTo>
                <a:lnTo>
                  <a:pt x="1082327" y="1359280"/>
                </a:lnTo>
                <a:lnTo>
                  <a:pt x="1082327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Freeform 12"/>
          <p:cNvSpPr/>
          <p:nvPr/>
        </p:nvSpPr>
        <p:spPr>
          <a:xfrm>
            <a:off x="287598" y="91629"/>
            <a:ext cx="1082327" cy="1359281"/>
          </a:xfrm>
          <a:custGeom>
            <a:avLst/>
            <a:gdLst/>
            <a:ahLst/>
            <a:cxnLst/>
            <a:rect l="l" t="t" r="r" b="b"/>
            <a:pathLst>
              <a:path w="1082327" h="1359281">
                <a:moveTo>
                  <a:pt x="0" y="0"/>
                </a:moveTo>
                <a:lnTo>
                  <a:pt x="1082327" y="0"/>
                </a:lnTo>
                <a:lnTo>
                  <a:pt x="1082327" y="1359280"/>
                </a:lnTo>
                <a:lnTo>
                  <a:pt x="0" y="135928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TextBox 13"/>
          <p:cNvSpPr txBox="1"/>
          <p:nvPr/>
        </p:nvSpPr>
        <p:spPr>
          <a:xfrm>
            <a:off x="828762" y="2812035"/>
            <a:ext cx="10199966" cy="64462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629"/>
              </a:lnSpc>
            </a:pPr>
            <a:r>
              <a:rPr lang="en-US" sz="4021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Here we are considering intellectual Property Rights.</a:t>
            </a:r>
          </a:p>
          <a:p>
            <a:pPr algn="ctr">
              <a:lnSpc>
                <a:spcPts val="5629"/>
              </a:lnSpc>
            </a:pPr>
            <a:endParaRPr lang="en-US" sz="4021">
              <a:solidFill>
                <a:srgbClr val="373737"/>
              </a:solidFill>
              <a:latin typeface="เอฟซี เรนโบว์"/>
              <a:ea typeface="เอฟซี เรนโบว์"/>
              <a:cs typeface="เอฟซี เรนโบว์"/>
              <a:sym typeface="เอฟซี เรนโบว์"/>
            </a:endParaRPr>
          </a:p>
          <a:p>
            <a:pPr algn="ctr">
              <a:lnSpc>
                <a:spcPts val="5629"/>
              </a:lnSpc>
            </a:pPr>
            <a:r>
              <a:rPr lang="en-US" sz="4021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We are not going to go into depth this with. </a:t>
            </a:r>
          </a:p>
          <a:p>
            <a:pPr algn="ctr">
              <a:lnSpc>
                <a:spcPts val="5629"/>
              </a:lnSpc>
            </a:pPr>
            <a:endParaRPr lang="en-US" sz="4021">
              <a:solidFill>
                <a:srgbClr val="373737"/>
              </a:solidFill>
              <a:latin typeface="เอฟซี เรนโบว์"/>
              <a:ea typeface="เอฟซี เรนโบว์"/>
              <a:cs typeface="เอฟซี เรนโบว์"/>
              <a:sym typeface="เอฟซี เรนโบว์"/>
            </a:endParaRPr>
          </a:p>
          <a:p>
            <a:pPr algn="ctr">
              <a:lnSpc>
                <a:spcPts val="5629"/>
              </a:lnSpc>
            </a:pPr>
            <a:r>
              <a:rPr lang="en-US" sz="4021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Responsibility it to ensure that the rights belong to her. </a:t>
            </a:r>
          </a:p>
          <a:p>
            <a:pPr algn="ctr">
              <a:lnSpc>
                <a:spcPts val="5629"/>
              </a:lnSpc>
            </a:pPr>
            <a:endParaRPr lang="en-US" sz="4021">
              <a:solidFill>
                <a:srgbClr val="373737"/>
              </a:solidFill>
              <a:latin typeface="เอฟซี เรนโบว์"/>
              <a:ea typeface="เอฟซี เรนโบว์"/>
              <a:cs typeface="เอฟซี เรนโบว์"/>
              <a:sym typeface="เอฟซี เรนโบว์"/>
            </a:endParaRPr>
          </a:p>
        </p:txBody>
      </p:sp>
      <p:sp>
        <p:nvSpPr>
          <p:cNvPr id="14" name="Freeform 14"/>
          <p:cNvSpPr/>
          <p:nvPr/>
        </p:nvSpPr>
        <p:spPr>
          <a:xfrm rot="-1049429">
            <a:off x="14296765" y="5574676"/>
            <a:ext cx="5925070" cy="6817549"/>
          </a:xfrm>
          <a:custGeom>
            <a:avLst/>
            <a:gdLst/>
            <a:ahLst/>
            <a:cxnLst/>
            <a:rect l="l" t="t" r="r" b="b"/>
            <a:pathLst>
              <a:path w="5925070" h="6817549">
                <a:moveTo>
                  <a:pt x="0" y="0"/>
                </a:moveTo>
                <a:lnTo>
                  <a:pt x="5925070" y="0"/>
                </a:lnTo>
                <a:lnTo>
                  <a:pt x="5925070" y="6817549"/>
                </a:lnTo>
                <a:lnTo>
                  <a:pt x="0" y="6817549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5" name="Freeform 15"/>
          <p:cNvSpPr/>
          <p:nvPr/>
        </p:nvSpPr>
        <p:spPr>
          <a:xfrm rot="1074498">
            <a:off x="14322564" y="-1633889"/>
            <a:ext cx="6338431" cy="6939172"/>
          </a:xfrm>
          <a:custGeom>
            <a:avLst/>
            <a:gdLst/>
            <a:ahLst/>
            <a:cxnLst/>
            <a:rect l="l" t="t" r="r" b="b"/>
            <a:pathLst>
              <a:path w="6338431" h="6939172">
                <a:moveTo>
                  <a:pt x="0" y="0"/>
                </a:moveTo>
                <a:lnTo>
                  <a:pt x="6338430" y="0"/>
                </a:lnTo>
                <a:lnTo>
                  <a:pt x="6338430" y="6939172"/>
                </a:lnTo>
                <a:lnTo>
                  <a:pt x="0" y="6939172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6" name="Freeform 16"/>
          <p:cNvSpPr/>
          <p:nvPr/>
        </p:nvSpPr>
        <p:spPr>
          <a:xfrm rot="-1165491">
            <a:off x="13751474" y="3903315"/>
            <a:ext cx="2466841" cy="2480370"/>
          </a:xfrm>
          <a:custGeom>
            <a:avLst/>
            <a:gdLst/>
            <a:ahLst/>
            <a:cxnLst/>
            <a:rect l="l" t="t" r="r" b="b"/>
            <a:pathLst>
              <a:path w="2466841" h="2480370">
                <a:moveTo>
                  <a:pt x="0" y="0"/>
                </a:moveTo>
                <a:lnTo>
                  <a:pt x="2466841" y="0"/>
                </a:lnTo>
                <a:lnTo>
                  <a:pt x="2466841" y="2480370"/>
                </a:lnTo>
                <a:lnTo>
                  <a:pt x="0" y="2480370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D7AA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0300429" y="76254"/>
            <a:ext cx="10305738" cy="10287000"/>
          </a:xfrm>
          <a:custGeom>
            <a:avLst/>
            <a:gdLst/>
            <a:ahLst/>
            <a:cxnLst/>
            <a:rect l="l" t="t" r="r" b="b"/>
            <a:pathLst>
              <a:path w="10305738" h="10287000">
                <a:moveTo>
                  <a:pt x="0" y="0"/>
                </a:moveTo>
                <a:lnTo>
                  <a:pt x="10305737" y="0"/>
                </a:lnTo>
                <a:lnTo>
                  <a:pt x="10305737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-5309" y="0"/>
            <a:ext cx="10305738" cy="10287000"/>
          </a:xfrm>
          <a:custGeom>
            <a:avLst/>
            <a:gdLst/>
            <a:ahLst/>
            <a:cxnLst/>
            <a:rect l="l" t="t" r="r" b="b"/>
            <a:pathLst>
              <a:path w="10305738" h="10287000">
                <a:moveTo>
                  <a:pt x="0" y="0"/>
                </a:moveTo>
                <a:lnTo>
                  <a:pt x="10305738" y="0"/>
                </a:lnTo>
                <a:lnTo>
                  <a:pt x="10305738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4" name="Group 4"/>
          <p:cNvGrpSpPr/>
          <p:nvPr/>
        </p:nvGrpSpPr>
        <p:grpSpPr>
          <a:xfrm>
            <a:off x="1169170" y="1223545"/>
            <a:ext cx="16705024" cy="11335649"/>
            <a:chOff x="0" y="0"/>
            <a:chExt cx="22273365" cy="15114199"/>
          </a:xfrm>
        </p:grpSpPr>
        <p:grpSp>
          <p:nvGrpSpPr>
            <p:cNvPr id="5" name="Group 5"/>
            <p:cNvGrpSpPr/>
            <p:nvPr/>
          </p:nvGrpSpPr>
          <p:grpSpPr>
            <a:xfrm rot="5150">
              <a:off x="434967" y="16345"/>
              <a:ext cx="21829158" cy="12351487"/>
              <a:chOff x="0" y="0"/>
              <a:chExt cx="4311932" cy="2439800"/>
            </a:xfrm>
          </p:grpSpPr>
          <p:sp>
            <p:nvSpPr>
              <p:cNvPr id="6" name="Freeform 6"/>
              <p:cNvSpPr/>
              <p:nvPr/>
            </p:nvSpPr>
            <p:spPr>
              <a:xfrm>
                <a:off x="0" y="0"/>
                <a:ext cx="4311933" cy="2439800"/>
              </a:xfrm>
              <a:custGeom>
                <a:avLst/>
                <a:gdLst/>
                <a:ahLst/>
                <a:cxnLst/>
                <a:rect l="l" t="t" r="r" b="b"/>
                <a:pathLst>
                  <a:path w="4311933" h="2439800">
                    <a:moveTo>
                      <a:pt x="0" y="0"/>
                    </a:moveTo>
                    <a:lnTo>
                      <a:pt x="4311933" y="0"/>
                    </a:lnTo>
                    <a:lnTo>
                      <a:pt x="4311933" y="2439800"/>
                    </a:lnTo>
                    <a:lnTo>
                      <a:pt x="0" y="2439800"/>
                    </a:lnTo>
                    <a:close/>
                  </a:path>
                </a:pathLst>
              </a:custGeom>
              <a:solidFill>
                <a:srgbClr val="FDC9C3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" name="TextBox 7"/>
              <p:cNvSpPr txBox="1"/>
              <p:nvPr/>
            </p:nvSpPr>
            <p:spPr>
              <a:xfrm>
                <a:off x="0" y="-47625"/>
                <a:ext cx="4311932" cy="2487425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8" name="Group 8"/>
            <p:cNvGrpSpPr/>
            <p:nvPr/>
          </p:nvGrpSpPr>
          <p:grpSpPr>
            <a:xfrm rot="38085">
              <a:off x="19598061" y="1619054"/>
              <a:ext cx="1405813" cy="2808667"/>
              <a:chOff x="0" y="0"/>
              <a:chExt cx="277692" cy="554798"/>
            </a:xfrm>
          </p:grpSpPr>
          <p:sp>
            <p:nvSpPr>
              <p:cNvPr id="9" name="Freeform 9"/>
              <p:cNvSpPr/>
              <p:nvPr/>
            </p:nvSpPr>
            <p:spPr>
              <a:xfrm>
                <a:off x="0" y="0"/>
                <a:ext cx="277692" cy="554798"/>
              </a:xfrm>
              <a:custGeom>
                <a:avLst/>
                <a:gdLst/>
                <a:ahLst/>
                <a:cxnLst/>
                <a:rect l="l" t="t" r="r" b="b"/>
                <a:pathLst>
                  <a:path w="277692" h="554798">
                    <a:moveTo>
                      <a:pt x="138846" y="0"/>
                    </a:moveTo>
                    <a:lnTo>
                      <a:pt x="138846" y="0"/>
                    </a:lnTo>
                    <a:cubicBezTo>
                      <a:pt x="215528" y="0"/>
                      <a:pt x="277692" y="62163"/>
                      <a:pt x="277692" y="138846"/>
                    </a:cubicBezTo>
                    <a:lnTo>
                      <a:pt x="277692" y="415953"/>
                    </a:lnTo>
                    <a:cubicBezTo>
                      <a:pt x="277692" y="452777"/>
                      <a:pt x="263063" y="488093"/>
                      <a:pt x="237025" y="514131"/>
                    </a:cubicBezTo>
                    <a:cubicBezTo>
                      <a:pt x="210986" y="540170"/>
                      <a:pt x="175670" y="554798"/>
                      <a:pt x="138846" y="554798"/>
                    </a:cubicBezTo>
                    <a:lnTo>
                      <a:pt x="138846" y="554798"/>
                    </a:lnTo>
                    <a:cubicBezTo>
                      <a:pt x="102022" y="554798"/>
                      <a:pt x="66706" y="540170"/>
                      <a:pt x="40667" y="514131"/>
                    </a:cubicBezTo>
                    <a:cubicBezTo>
                      <a:pt x="14628" y="488093"/>
                      <a:pt x="0" y="452777"/>
                      <a:pt x="0" y="415953"/>
                    </a:cubicBezTo>
                    <a:lnTo>
                      <a:pt x="0" y="138846"/>
                    </a:lnTo>
                    <a:cubicBezTo>
                      <a:pt x="0" y="102022"/>
                      <a:pt x="14628" y="66706"/>
                      <a:pt x="40667" y="40667"/>
                    </a:cubicBezTo>
                    <a:cubicBezTo>
                      <a:pt x="66706" y="14628"/>
                      <a:pt x="102022" y="0"/>
                      <a:pt x="138846" y="0"/>
                    </a:cubicBezTo>
                    <a:close/>
                  </a:path>
                </a:pathLst>
              </a:custGeom>
              <a:solidFill>
                <a:srgbClr val="B6B4DD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0" name="TextBox 10"/>
              <p:cNvSpPr txBox="1"/>
              <p:nvPr/>
            </p:nvSpPr>
            <p:spPr>
              <a:xfrm>
                <a:off x="0" y="-47625"/>
                <a:ext cx="277692" cy="602423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11" name="Group 11"/>
            <p:cNvGrpSpPr/>
            <p:nvPr/>
          </p:nvGrpSpPr>
          <p:grpSpPr>
            <a:xfrm rot="38085">
              <a:off x="19564703" y="4629958"/>
              <a:ext cx="1405813" cy="2808667"/>
              <a:chOff x="0" y="0"/>
              <a:chExt cx="277692" cy="554798"/>
            </a:xfrm>
          </p:grpSpPr>
          <p:sp>
            <p:nvSpPr>
              <p:cNvPr id="12" name="Freeform 12"/>
              <p:cNvSpPr/>
              <p:nvPr/>
            </p:nvSpPr>
            <p:spPr>
              <a:xfrm>
                <a:off x="0" y="0"/>
                <a:ext cx="277692" cy="554798"/>
              </a:xfrm>
              <a:custGeom>
                <a:avLst/>
                <a:gdLst/>
                <a:ahLst/>
                <a:cxnLst/>
                <a:rect l="l" t="t" r="r" b="b"/>
                <a:pathLst>
                  <a:path w="277692" h="554798">
                    <a:moveTo>
                      <a:pt x="138846" y="0"/>
                    </a:moveTo>
                    <a:lnTo>
                      <a:pt x="138846" y="0"/>
                    </a:lnTo>
                    <a:cubicBezTo>
                      <a:pt x="215528" y="0"/>
                      <a:pt x="277692" y="62163"/>
                      <a:pt x="277692" y="138846"/>
                    </a:cubicBezTo>
                    <a:lnTo>
                      <a:pt x="277692" y="415953"/>
                    </a:lnTo>
                    <a:cubicBezTo>
                      <a:pt x="277692" y="452777"/>
                      <a:pt x="263063" y="488093"/>
                      <a:pt x="237025" y="514131"/>
                    </a:cubicBezTo>
                    <a:cubicBezTo>
                      <a:pt x="210986" y="540170"/>
                      <a:pt x="175670" y="554798"/>
                      <a:pt x="138846" y="554798"/>
                    </a:cubicBezTo>
                    <a:lnTo>
                      <a:pt x="138846" y="554798"/>
                    </a:lnTo>
                    <a:cubicBezTo>
                      <a:pt x="102022" y="554798"/>
                      <a:pt x="66706" y="540170"/>
                      <a:pt x="40667" y="514131"/>
                    </a:cubicBezTo>
                    <a:cubicBezTo>
                      <a:pt x="14628" y="488093"/>
                      <a:pt x="0" y="452777"/>
                      <a:pt x="0" y="415953"/>
                    </a:cubicBezTo>
                    <a:lnTo>
                      <a:pt x="0" y="138846"/>
                    </a:lnTo>
                    <a:cubicBezTo>
                      <a:pt x="0" y="102022"/>
                      <a:pt x="14628" y="66706"/>
                      <a:pt x="40667" y="40667"/>
                    </a:cubicBezTo>
                    <a:cubicBezTo>
                      <a:pt x="66706" y="14628"/>
                      <a:pt x="102022" y="0"/>
                      <a:pt x="138846" y="0"/>
                    </a:cubicBezTo>
                    <a:close/>
                  </a:path>
                </a:pathLst>
              </a:custGeom>
              <a:solidFill>
                <a:srgbClr val="FFE692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3" name="TextBox 13"/>
              <p:cNvSpPr txBox="1"/>
              <p:nvPr/>
            </p:nvSpPr>
            <p:spPr>
              <a:xfrm>
                <a:off x="0" y="-47625"/>
                <a:ext cx="277692" cy="602423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14" name="Group 14"/>
            <p:cNvGrpSpPr/>
            <p:nvPr/>
          </p:nvGrpSpPr>
          <p:grpSpPr>
            <a:xfrm rot="38085">
              <a:off x="19531346" y="7640861"/>
              <a:ext cx="1405813" cy="2808667"/>
              <a:chOff x="0" y="0"/>
              <a:chExt cx="277692" cy="554798"/>
            </a:xfrm>
          </p:grpSpPr>
          <p:sp>
            <p:nvSpPr>
              <p:cNvPr id="15" name="Freeform 15"/>
              <p:cNvSpPr/>
              <p:nvPr/>
            </p:nvSpPr>
            <p:spPr>
              <a:xfrm>
                <a:off x="0" y="0"/>
                <a:ext cx="277692" cy="554798"/>
              </a:xfrm>
              <a:custGeom>
                <a:avLst/>
                <a:gdLst/>
                <a:ahLst/>
                <a:cxnLst/>
                <a:rect l="l" t="t" r="r" b="b"/>
                <a:pathLst>
                  <a:path w="277692" h="554798">
                    <a:moveTo>
                      <a:pt x="138846" y="0"/>
                    </a:moveTo>
                    <a:lnTo>
                      <a:pt x="138846" y="0"/>
                    </a:lnTo>
                    <a:cubicBezTo>
                      <a:pt x="215528" y="0"/>
                      <a:pt x="277692" y="62163"/>
                      <a:pt x="277692" y="138846"/>
                    </a:cubicBezTo>
                    <a:lnTo>
                      <a:pt x="277692" y="415953"/>
                    </a:lnTo>
                    <a:cubicBezTo>
                      <a:pt x="277692" y="452777"/>
                      <a:pt x="263063" y="488093"/>
                      <a:pt x="237025" y="514131"/>
                    </a:cubicBezTo>
                    <a:cubicBezTo>
                      <a:pt x="210986" y="540170"/>
                      <a:pt x="175670" y="554798"/>
                      <a:pt x="138846" y="554798"/>
                    </a:cubicBezTo>
                    <a:lnTo>
                      <a:pt x="138846" y="554798"/>
                    </a:lnTo>
                    <a:cubicBezTo>
                      <a:pt x="102022" y="554798"/>
                      <a:pt x="66706" y="540170"/>
                      <a:pt x="40667" y="514131"/>
                    </a:cubicBezTo>
                    <a:cubicBezTo>
                      <a:pt x="14628" y="488093"/>
                      <a:pt x="0" y="452777"/>
                      <a:pt x="0" y="415953"/>
                    </a:cubicBezTo>
                    <a:lnTo>
                      <a:pt x="0" y="138846"/>
                    </a:lnTo>
                    <a:cubicBezTo>
                      <a:pt x="0" y="102022"/>
                      <a:pt x="14628" y="66706"/>
                      <a:pt x="40667" y="40667"/>
                    </a:cubicBezTo>
                    <a:cubicBezTo>
                      <a:pt x="66706" y="14628"/>
                      <a:pt x="102022" y="0"/>
                      <a:pt x="138846" y="0"/>
                    </a:cubicBezTo>
                    <a:close/>
                  </a:path>
                </a:pathLst>
              </a:custGeom>
              <a:solidFill>
                <a:srgbClr val="FFD8D3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6" name="TextBox 16"/>
              <p:cNvSpPr txBox="1"/>
              <p:nvPr/>
            </p:nvSpPr>
            <p:spPr>
              <a:xfrm>
                <a:off x="0" y="-47625"/>
                <a:ext cx="277692" cy="602423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17" name="Group 17"/>
            <p:cNvGrpSpPr/>
            <p:nvPr/>
          </p:nvGrpSpPr>
          <p:grpSpPr>
            <a:xfrm rot="38085">
              <a:off x="19497988" y="10651764"/>
              <a:ext cx="1405813" cy="2808667"/>
              <a:chOff x="0" y="0"/>
              <a:chExt cx="277692" cy="554798"/>
            </a:xfrm>
          </p:grpSpPr>
          <p:sp>
            <p:nvSpPr>
              <p:cNvPr id="18" name="Freeform 18"/>
              <p:cNvSpPr/>
              <p:nvPr/>
            </p:nvSpPr>
            <p:spPr>
              <a:xfrm>
                <a:off x="0" y="0"/>
                <a:ext cx="277692" cy="554798"/>
              </a:xfrm>
              <a:custGeom>
                <a:avLst/>
                <a:gdLst/>
                <a:ahLst/>
                <a:cxnLst/>
                <a:rect l="l" t="t" r="r" b="b"/>
                <a:pathLst>
                  <a:path w="277692" h="554798">
                    <a:moveTo>
                      <a:pt x="138846" y="0"/>
                    </a:moveTo>
                    <a:lnTo>
                      <a:pt x="138846" y="0"/>
                    </a:lnTo>
                    <a:cubicBezTo>
                      <a:pt x="215528" y="0"/>
                      <a:pt x="277692" y="62163"/>
                      <a:pt x="277692" y="138846"/>
                    </a:cubicBezTo>
                    <a:lnTo>
                      <a:pt x="277692" y="415953"/>
                    </a:lnTo>
                    <a:cubicBezTo>
                      <a:pt x="277692" y="452777"/>
                      <a:pt x="263063" y="488093"/>
                      <a:pt x="237025" y="514131"/>
                    </a:cubicBezTo>
                    <a:cubicBezTo>
                      <a:pt x="210986" y="540170"/>
                      <a:pt x="175670" y="554798"/>
                      <a:pt x="138846" y="554798"/>
                    </a:cubicBezTo>
                    <a:lnTo>
                      <a:pt x="138846" y="554798"/>
                    </a:lnTo>
                    <a:cubicBezTo>
                      <a:pt x="102022" y="554798"/>
                      <a:pt x="66706" y="540170"/>
                      <a:pt x="40667" y="514131"/>
                    </a:cubicBezTo>
                    <a:cubicBezTo>
                      <a:pt x="14628" y="488093"/>
                      <a:pt x="0" y="452777"/>
                      <a:pt x="0" y="415953"/>
                    </a:cubicBezTo>
                    <a:lnTo>
                      <a:pt x="0" y="138846"/>
                    </a:lnTo>
                    <a:cubicBezTo>
                      <a:pt x="0" y="102022"/>
                      <a:pt x="14628" y="66706"/>
                      <a:pt x="40667" y="40667"/>
                    </a:cubicBezTo>
                    <a:cubicBezTo>
                      <a:pt x="66706" y="14628"/>
                      <a:pt x="102022" y="0"/>
                      <a:pt x="138846" y="0"/>
                    </a:cubicBezTo>
                    <a:close/>
                  </a:path>
                </a:pathLst>
              </a:custGeom>
              <a:solidFill>
                <a:srgbClr val="D8EEFF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9" name="TextBox 19"/>
              <p:cNvSpPr txBox="1"/>
              <p:nvPr/>
            </p:nvSpPr>
            <p:spPr>
              <a:xfrm>
                <a:off x="0" y="-47625"/>
                <a:ext cx="277692" cy="602423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sp>
          <p:nvSpPr>
            <p:cNvPr id="20" name="Freeform 20"/>
            <p:cNvSpPr/>
            <p:nvPr/>
          </p:nvSpPr>
          <p:spPr>
            <a:xfrm rot="-5338741">
              <a:off x="12741554" y="6106175"/>
              <a:ext cx="12797941" cy="3359460"/>
            </a:xfrm>
            <a:custGeom>
              <a:avLst/>
              <a:gdLst/>
              <a:ahLst/>
              <a:cxnLst/>
              <a:rect l="l" t="t" r="r" b="b"/>
              <a:pathLst>
                <a:path w="12797941" h="3359460">
                  <a:moveTo>
                    <a:pt x="0" y="0"/>
                  </a:moveTo>
                  <a:lnTo>
                    <a:pt x="12797941" y="0"/>
                  </a:lnTo>
                  <a:lnTo>
                    <a:pt x="12797941" y="3359459"/>
                  </a:lnTo>
                  <a:lnTo>
                    <a:pt x="0" y="335945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/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grpSp>
          <p:nvGrpSpPr>
            <p:cNvPr id="21" name="Group 21"/>
            <p:cNvGrpSpPr/>
            <p:nvPr/>
          </p:nvGrpSpPr>
          <p:grpSpPr>
            <a:xfrm rot="19309">
              <a:off x="808106" y="530217"/>
              <a:ext cx="19217676" cy="12053027"/>
              <a:chOff x="0" y="0"/>
              <a:chExt cx="3796084" cy="2380845"/>
            </a:xfrm>
          </p:grpSpPr>
          <p:sp>
            <p:nvSpPr>
              <p:cNvPr id="22" name="Freeform 22"/>
              <p:cNvSpPr/>
              <p:nvPr/>
            </p:nvSpPr>
            <p:spPr>
              <a:xfrm>
                <a:off x="0" y="0"/>
                <a:ext cx="3796084" cy="2380845"/>
              </a:xfrm>
              <a:custGeom>
                <a:avLst/>
                <a:gdLst/>
                <a:ahLst/>
                <a:cxnLst/>
                <a:rect l="l" t="t" r="r" b="b"/>
                <a:pathLst>
                  <a:path w="3796084" h="2380845">
                    <a:moveTo>
                      <a:pt x="0" y="0"/>
                    </a:moveTo>
                    <a:lnTo>
                      <a:pt x="3796084" y="0"/>
                    </a:lnTo>
                    <a:lnTo>
                      <a:pt x="3796084" y="2380845"/>
                    </a:lnTo>
                    <a:lnTo>
                      <a:pt x="0" y="2380845"/>
                    </a:lnTo>
                    <a:close/>
                  </a:path>
                </a:pathLst>
              </a:custGeom>
              <a:solidFill>
                <a:srgbClr val="FFFFFF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3" name="TextBox 23"/>
              <p:cNvSpPr txBox="1"/>
              <p:nvPr/>
            </p:nvSpPr>
            <p:spPr>
              <a:xfrm>
                <a:off x="0" y="-47625"/>
                <a:ext cx="3796084" cy="242847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sp>
          <p:nvSpPr>
            <p:cNvPr id="24" name="Freeform 24"/>
            <p:cNvSpPr/>
            <p:nvPr/>
          </p:nvSpPr>
          <p:spPr>
            <a:xfrm>
              <a:off x="0" y="1035743"/>
              <a:ext cx="1766206" cy="14078456"/>
            </a:xfrm>
            <a:custGeom>
              <a:avLst/>
              <a:gdLst/>
              <a:ahLst/>
              <a:cxnLst/>
              <a:rect l="l" t="t" r="r" b="b"/>
              <a:pathLst>
                <a:path w="1766206" h="14078456">
                  <a:moveTo>
                    <a:pt x="0" y="0"/>
                  </a:moveTo>
                  <a:lnTo>
                    <a:pt x="1766206" y="0"/>
                  </a:lnTo>
                  <a:lnTo>
                    <a:pt x="1766206" y="14078456"/>
                  </a:lnTo>
                  <a:lnTo>
                    <a:pt x="0" y="1407845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>
                <a:extLst>
                  <a:ext uri="{96DAC541-7B7A-43D3-8B79-37D633B846F1}">
                    <asvg:svgBlip xmlns:asvg="http://schemas.microsoft.com/office/drawing/2016/SVG/main" r:embed="rId6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5" name="Freeform 25"/>
          <p:cNvSpPr/>
          <p:nvPr/>
        </p:nvSpPr>
        <p:spPr>
          <a:xfrm>
            <a:off x="5976018" y="3198165"/>
            <a:ext cx="6335964" cy="6936471"/>
          </a:xfrm>
          <a:custGeom>
            <a:avLst/>
            <a:gdLst/>
            <a:ahLst/>
            <a:cxnLst/>
            <a:rect l="l" t="t" r="r" b="b"/>
            <a:pathLst>
              <a:path w="6335964" h="6936471">
                <a:moveTo>
                  <a:pt x="0" y="0"/>
                </a:moveTo>
                <a:lnTo>
                  <a:pt x="6335964" y="0"/>
                </a:lnTo>
                <a:lnTo>
                  <a:pt x="6335964" y="6936470"/>
                </a:lnTo>
                <a:lnTo>
                  <a:pt x="0" y="6936470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6" name="TextBox 26"/>
          <p:cNvSpPr txBox="1"/>
          <p:nvPr/>
        </p:nvSpPr>
        <p:spPr>
          <a:xfrm>
            <a:off x="5783170" y="1574400"/>
            <a:ext cx="7559556" cy="16237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3378"/>
              </a:lnSpc>
            </a:pPr>
            <a:r>
              <a:rPr lang="en-US" sz="9556">
                <a:solidFill>
                  <a:srgbClr val="373737"/>
                </a:solidFill>
                <a:latin typeface="Paytone One"/>
                <a:ea typeface="Paytone One"/>
                <a:cs typeface="Paytone One"/>
                <a:sym typeface="Paytone One"/>
              </a:rPr>
              <a:t>T’S AND C’S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6923835" y="4736999"/>
            <a:ext cx="5195694" cy="510596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002"/>
              </a:lnSpc>
            </a:pPr>
            <a:r>
              <a:rPr lang="en-US" sz="3573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Will be created by the business which will be part of contracts. </a:t>
            </a:r>
          </a:p>
          <a:p>
            <a:pPr algn="ctr">
              <a:lnSpc>
                <a:spcPts val="5002"/>
              </a:lnSpc>
            </a:pPr>
            <a:r>
              <a:rPr lang="en-US" sz="3573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Excluding liability - Unfair Contract Terms Act 1977. </a:t>
            </a:r>
          </a:p>
          <a:p>
            <a:pPr algn="ctr">
              <a:lnSpc>
                <a:spcPts val="5002"/>
              </a:lnSpc>
            </a:pPr>
            <a:r>
              <a:rPr lang="en-US" sz="3573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Consumer Rights Act 2015.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6923835" y="3914971"/>
            <a:ext cx="1443488" cy="97442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923"/>
              </a:lnSpc>
            </a:pPr>
            <a:r>
              <a:rPr lang="en-US" sz="5659">
                <a:solidFill>
                  <a:srgbClr val="373737"/>
                </a:solidFill>
                <a:latin typeface="Paytone One"/>
                <a:ea typeface="Paytone One"/>
                <a:cs typeface="Paytone One"/>
                <a:sym typeface="Paytone One"/>
              </a:rPr>
              <a:t>01</a:t>
            </a:r>
          </a:p>
        </p:txBody>
      </p:sp>
      <p:sp>
        <p:nvSpPr>
          <p:cNvPr id="29" name="Freeform 29"/>
          <p:cNvSpPr/>
          <p:nvPr/>
        </p:nvSpPr>
        <p:spPr>
          <a:xfrm rot="1361156">
            <a:off x="14044883" y="346959"/>
            <a:ext cx="2466841" cy="2480370"/>
          </a:xfrm>
          <a:custGeom>
            <a:avLst/>
            <a:gdLst/>
            <a:ahLst/>
            <a:cxnLst/>
            <a:rect l="l" t="t" r="r" b="b"/>
            <a:pathLst>
              <a:path w="2466841" h="2480370">
                <a:moveTo>
                  <a:pt x="0" y="0"/>
                </a:moveTo>
                <a:lnTo>
                  <a:pt x="2466840" y="0"/>
                </a:lnTo>
                <a:lnTo>
                  <a:pt x="2466840" y="2480371"/>
                </a:lnTo>
                <a:lnTo>
                  <a:pt x="0" y="2480371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D7AA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0300429" y="76254"/>
            <a:ext cx="10305738" cy="10287000"/>
          </a:xfrm>
          <a:custGeom>
            <a:avLst/>
            <a:gdLst/>
            <a:ahLst/>
            <a:cxnLst/>
            <a:rect l="l" t="t" r="r" b="b"/>
            <a:pathLst>
              <a:path w="10305738" h="10287000">
                <a:moveTo>
                  <a:pt x="0" y="0"/>
                </a:moveTo>
                <a:lnTo>
                  <a:pt x="10305737" y="0"/>
                </a:lnTo>
                <a:lnTo>
                  <a:pt x="10305737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-5309" y="0"/>
            <a:ext cx="10305738" cy="10287000"/>
          </a:xfrm>
          <a:custGeom>
            <a:avLst/>
            <a:gdLst/>
            <a:ahLst/>
            <a:cxnLst/>
            <a:rect l="l" t="t" r="r" b="b"/>
            <a:pathLst>
              <a:path w="10305738" h="10287000">
                <a:moveTo>
                  <a:pt x="0" y="0"/>
                </a:moveTo>
                <a:lnTo>
                  <a:pt x="10305738" y="0"/>
                </a:lnTo>
                <a:lnTo>
                  <a:pt x="10305738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4" name="Group 4"/>
          <p:cNvGrpSpPr/>
          <p:nvPr/>
        </p:nvGrpSpPr>
        <p:grpSpPr>
          <a:xfrm>
            <a:off x="1169170" y="1223545"/>
            <a:ext cx="16705024" cy="11335649"/>
            <a:chOff x="0" y="0"/>
            <a:chExt cx="22273365" cy="15114199"/>
          </a:xfrm>
        </p:grpSpPr>
        <p:grpSp>
          <p:nvGrpSpPr>
            <p:cNvPr id="5" name="Group 5"/>
            <p:cNvGrpSpPr/>
            <p:nvPr/>
          </p:nvGrpSpPr>
          <p:grpSpPr>
            <a:xfrm rot="5150">
              <a:off x="434967" y="16345"/>
              <a:ext cx="21829158" cy="12351487"/>
              <a:chOff x="0" y="0"/>
              <a:chExt cx="4311932" cy="2439800"/>
            </a:xfrm>
          </p:grpSpPr>
          <p:sp>
            <p:nvSpPr>
              <p:cNvPr id="6" name="Freeform 6"/>
              <p:cNvSpPr/>
              <p:nvPr/>
            </p:nvSpPr>
            <p:spPr>
              <a:xfrm>
                <a:off x="0" y="0"/>
                <a:ext cx="4311933" cy="2439800"/>
              </a:xfrm>
              <a:custGeom>
                <a:avLst/>
                <a:gdLst/>
                <a:ahLst/>
                <a:cxnLst/>
                <a:rect l="l" t="t" r="r" b="b"/>
                <a:pathLst>
                  <a:path w="4311933" h="2439800">
                    <a:moveTo>
                      <a:pt x="0" y="0"/>
                    </a:moveTo>
                    <a:lnTo>
                      <a:pt x="4311933" y="0"/>
                    </a:lnTo>
                    <a:lnTo>
                      <a:pt x="4311933" y="2439800"/>
                    </a:lnTo>
                    <a:lnTo>
                      <a:pt x="0" y="2439800"/>
                    </a:lnTo>
                    <a:close/>
                  </a:path>
                </a:pathLst>
              </a:custGeom>
              <a:solidFill>
                <a:srgbClr val="FDC9C3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" name="TextBox 7"/>
              <p:cNvSpPr txBox="1"/>
              <p:nvPr/>
            </p:nvSpPr>
            <p:spPr>
              <a:xfrm>
                <a:off x="0" y="-47625"/>
                <a:ext cx="4311932" cy="2487425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8" name="Group 8"/>
            <p:cNvGrpSpPr/>
            <p:nvPr/>
          </p:nvGrpSpPr>
          <p:grpSpPr>
            <a:xfrm rot="38085">
              <a:off x="19598061" y="1619054"/>
              <a:ext cx="1405813" cy="2808667"/>
              <a:chOff x="0" y="0"/>
              <a:chExt cx="277692" cy="554798"/>
            </a:xfrm>
          </p:grpSpPr>
          <p:sp>
            <p:nvSpPr>
              <p:cNvPr id="9" name="Freeform 9"/>
              <p:cNvSpPr/>
              <p:nvPr/>
            </p:nvSpPr>
            <p:spPr>
              <a:xfrm>
                <a:off x="0" y="0"/>
                <a:ext cx="277692" cy="554798"/>
              </a:xfrm>
              <a:custGeom>
                <a:avLst/>
                <a:gdLst/>
                <a:ahLst/>
                <a:cxnLst/>
                <a:rect l="l" t="t" r="r" b="b"/>
                <a:pathLst>
                  <a:path w="277692" h="554798">
                    <a:moveTo>
                      <a:pt x="138846" y="0"/>
                    </a:moveTo>
                    <a:lnTo>
                      <a:pt x="138846" y="0"/>
                    </a:lnTo>
                    <a:cubicBezTo>
                      <a:pt x="215528" y="0"/>
                      <a:pt x="277692" y="62163"/>
                      <a:pt x="277692" y="138846"/>
                    </a:cubicBezTo>
                    <a:lnTo>
                      <a:pt x="277692" y="415953"/>
                    </a:lnTo>
                    <a:cubicBezTo>
                      <a:pt x="277692" y="452777"/>
                      <a:pt x="263063" y="488093"/>
                      <a:pt x="237025" y="514131"/>
                    </a:cubicBezTo>
                    <a:cubicBezTo>
                      <a:pt x="210986" y="540170"/>
                      <a:pt x="175670" y="554798"/>
                      <a:pt x="138846" y="554798"/>
                    </a:cubicBezTo>
                    <a:lnTo>
                      <a:pt x="138846" y="554798"/>
                    </a:lnTo>
                    <a:cubicBezTo>
                      <a:pt x="102022" y="554798"/>
                      <a:pt x="66706" y="540170"/>
                      <a:pt x="40667" y="514131"/>
                    </a:cubicBezTo>
                    <a:cubicBezTo>
                      <a:pt x="14628" y="488093"/>
                      <a:pt x="0" y="452777"/>
                      <a:pt x="0" y="415953"/>
                    </a:cubicBezTo>
                    <a:lnTo>
                      <a:pt x="0" y="138846"/>
                    </a:lnTo>
                    <a:cubicBezTo>
                      <a:pt x="0" y="102022"/>
                      <a:pt x="14628" y="66706"/>
                      <a:pt x="40667" y="40667"/>
                    </a:cubicBezTo>
                    <a:cubicBezTo>
                      <a:pt x="66706" y="14628"/>
                      <a:pt x="102022" y="0"/>
                      <a:pt x="138846" y="0"/>
                    </a:cubicBezTo>
                    <a:close/>
                  </a:path>
                </a:pathLst>
              </a:custGeom>
              <a:solidFill>
                <a:srgbClr val="B6B4DD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0" name="TextBox 10"/>
              <p:cNvSpPr txBox="1"/>
              <p:nvPr/>
            </p:nvSpPr>
            <p:spPr>
              <a:xfrm>
                <a:off x="0" y="-47625"/>
                <a:ext cx="277692" cy="602423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11" name="Group 11"/>
            <p:cNvGrpSpPr/>
            <p:nvPr/>
          </p:nvGrpSpPr>
          <p:grpSpPr>
            <a:xfrm rot="38085">
              <a:off x="19564703" y="4629958"/>
              <a:ext cx="1405813" cy="2808667"/>
              <a:chOff x="0" y="0"/>
              <a:chExt cx="277692" cy="554798"/>
            </a:xfrm>
          </p:grpSpPr>
          <p:sp>
            <p:nvSpPr>
              <p:cNvPr id="12" name="Freeform 12"/>
              <p:cNvSpPr/>
              <p:nvPr/>
            </p:nvSpPr>
            <p:spPr>
              <a:xfrm>
                <a:off x="0" y="0"/>
                <a:ext cx="277692" cy="554798"/>
              </a:xfrm>
              <a:custGeom>
                <a:avLst/>
                <a:gdLst/>
                <a:ahLst/>
                <a:cxnLst/>
                <a:rect l="l" t="t" r="r" b="b"/>
                <a:pathLst>
                  <a:path w="277692" h="554798">
                    <a:moveTo>
                      <a:pt x="138846" y="0"/>
                    </a:moveTo>
                    <a:lnTo>
                      <a:pt x="138846" y="0"/>
                    </a:lnTo>
                    <a:cubicBezTo>
                      <a:pt x="215528" y="0"/>
                      <a:pt x="277692" y="62163"/>
                      <a:pt x="277692" y="138846"/>
                    </a:cubicBezTo>
                    <a:lnTo>
                      <a:pt x="277692" y="415953"/>
                    </a:lnTo>
                    <a:cubicBezTo>
                      <a:pt x="277692" y="452777"/>
                      <a:pt x="263063" y="488093"/>
                      <a:pt x="237025" y="514131"/>
                    </a:cubicBezTo>
                    <a:cubicBezTo>
                      <a:pt x="210986" y="540170"/>
                      <a:pt x="175670" y="554798"/>
                      <a:pt x="138846" y="554798"/>
                    </a:cubicBezTo>
                    <a:lnTo>
                      <a:pt x="138846" y="554798"/>
                    </a:lnTo>
                    <a:cubicBezTo>
                      <a:pt x="102022" y="554798"/>
                      <a:pt x="66706" y="540170"/>
                      <a:pt x="40667" y="514131"/>
                    </a:cubicBezTo>
                    <a:cubicBezTo>
                      <a:pt x="14628" y="488093"/>
                      <a:pt x="0" y="452777"/>
                      <a:pt x="0" y="415953"/>
                    </a:cubicBezTo>
                    <a:lnTo>
                      <a:pt x="0" y="138846"/>
                    </a:lnTo>
                    <a:cubicBezTo>
                      <a:pt x="0" y="102022"/>
                      <a:pt x="14628" y="66706"/>
                      <a:pt x="40667" y="40667"/>
                    </a:cubicBezTo>
                    <a:cubicBezTo>
                      <a:pt x="66706" y="14628"/>
                      <a:pt x="102022" y="0"/>
                      <a:pt x="138846" y="0"/>
                    </a:cubicBezTo>
                    <a:close/>
                  </a:path>
                </a:pathLst>
              </a:custGeom>
              <a:solidFill>
                <a:srgbClr val="FFE692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3" name="TextBox 13"/>
              <p:cNvSpPr txBox="1"/>
              <p:nvPr/>
            </p:nvSpPr>
            <p:spPr>
              <a:xfrm>
                <a:off x="0" y="-47625"/>
                <a:ext cx="277692" cy="602423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14" name="Group 14"/>
            <p:cNvGrpSpPr/>
            <p:nvPr/>
          </p:nvGrpSpPr>
          <p:grpSpPr>
            <a:xfrm rot="38085">
              <a:off x="19531346" y="7640861"/>
              <a:ext cx="1405813" cy="2808667"/>
              <a:chOff x="0" y="0"/>
              <a:chExt cx="277692" cy="554798"/>
            </a:xfrm>
          </p:grpSpPr>
          <p:sp>
            <p:nvSpPr>
              <p:cNvPr id="15" name="Freeform 15"/>
              <p:cNvSpPr/>
              <p:nvPr/>
            </p:nvSpPr>
            <p:spPr>
              <a:xfrm>
                <a:off x="0" y="0"/>
                <a:ext cx="277692" cy="554798"/>
              </a:xfrm>
              <a:custGeom>
                <a:avLst/>
                <a:gdLst/>
                <a:ahLst/>
                <a:cxnLst/>
                <a:rect l="l" t="t" r="r" b="b"/>
                <a:pathLst>
                  <a:path w="277692" h="554798">
                    <a:moveTo>
                      <a:pt x="138846" y="0"/>
                    </a:moveTo>
                    <a:lnTo>
                      <a:pt x="138846" y="0"/>
                    </a:lnTo>
                    <a:cubicBezTo>
                      <a:pt x="215528" y="0"/>
                      <a:pt x="277692" y="62163"/>
                      <a:pt x="277692" y="138846"/>
                    </a:cubicBezTo>
                    <a:lnTo>
                      <a:pt x="277692" y="415953"/>
                    </a:lnTo>
                    <a:cubicBezTo>
                      <a:pt x="277692" y="452777"/>
                      <a:pt x="263063" y="488093"/>
                      <a:pt x="237025" y="514131"/>
                    </a:cubicBezTo>
                    <a:cubicBezTo>
                      <a:pt x="210986" y="540170"/>
                      <a:pt x="175670" y="554798"/>
                      <a:pt x="138846" y="554798"/>
                    </a:cubicBezTo>
                    <a:lnTo>
                      <a:pt x="138846" y="554798"/>
                    </a:lnTo>
                    <a:cubicBezTo>
                      <a:pt x="102022" y="554798"/>
                      <a:pt x="66706" y="540170"/>
                      <a:pt x="40667" y="514131"/>
                    </a:cubicBezTo>
                    <a:cubicBezTo>
                      <a:pt x="14628" y="488093"/>
                      <a:pt x="0" y="452777"/>
                      <a:pt x="0" y="415953"/>
                    </a:cubicBezTo>
                    <a:lnTo>
                      <a:pt x="0" y="138846"/>
                    </a:lnTo>
                    <a:cubicBezTo>
                      <a:pt x="0" y="102022"/>
                      <a:pt x="14628" y="66706"/>
                      <a:pt x="40667" y="40667"/>
                    </a:cubicBezTo>
                    <a:cubicBezTo>
                      <a:pt x="66706" y="14628"/>
                      <a:pt x="102022" y="0"/>
                      <a:pt x="138846" y="0"/>
                    </a:cubicBezTo>
                    <a:close/>
                  </a:path>
                </a:pathLst>
              </a:custGeom>
              <a:solidFill>
                <a:srgbClr val="FFD8D3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6" name="TextBox 16"/>
              <p:cNvSpPr txBox="1"/>
              <p:nvPr/>
            </p:nvSpPr>
            <p:spPr>
              <a:xfrm>
                <a:off x="0" y="-47625"/>
                <a:ext cx="277692" cy="602423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17" name="Group 17"/>
            <p:cNvGrpSpPr/>
            <p:nvPr/>
          </p:nvGrpSpPr>
          <p:grpSpPr>
            <a:xfrm rot="38085">
              <a:off x="19497988" y="10651764"/>
              <a:ext cx="1405813" cy="2808667"/>
              <a:chOff x="0" y="0"/>
              <a:chExt cx="277692" cy="554798"/>
            </a:xfrm>
          </p:grpSpPr>
          <p:sp>
            <p:nvSpPr>
              <p:cNvPr id="18" name="Freeform 18"/>
              <p:cNvSpPr/>
              <p:nvPr/>
            </p:nvSpPr>
            <p:spPr>
              <a:xfrm>
                <a:off x="0" y="0"/>
                <a:ext cx="277692" cy="554798"/>
              </a:xfrm>
              <a:custGeom>
                <a:avLst/>
                <a:gdLst/>
                <a:ahLst/>
                <a:cxnLst/>
                <a:rect l="l" t="t" r="r" b="b"/>
                <a:pathLst>
                  <a:path w="277692" h="554798">
                    <a:moveTo>
                      <a:pt x="138846" y="0"/>
                    </a:moveTo>
                    <a:lnTo>
                      <a:pt x="138846" y="0"/>
                    </a:lnTo>
                    <a:cubicBezTo>
                      <a:pt x="215528" y="0"/>
                      <a:pt x="277692" y="62163"/>
                      <a:pt x="277692" y="138846"/>
                    </a:cubicBezTo>
                    <a:lnTo>
                      <a:pt x="277692" y="415953"/>
                    </a:lnTo>
                    <a:cubicBezTo>
                      <a:pt x="277692" y="452777"/>
                      <a:pt x="263063" y="488093"/>
                      <a:pt x="237025" y="514131"/>
                    </a:cubicBezTo>
                    <a:cubicBezTo>
                      <a:pt x="210986" y="540170"/>
                      <a:pt x="175670" y="554798"/>
                      <a:pt x="138846" y="554798"/>
                    </a:cubicBezTo>
                    <a:lnTo>
                      <a:pt x="138846" y="554798"/>
                    </a:lnTo>
                    <a:cubicBezTo>
                      <a:pt x="102022" y="554798"/>
                      <a:pt x="66706" y="540170"/>
                      <a:pt x="40667" y="514131"/>
                    </a:cubicBezTo>
                    <a:cubicBezTo>
                      <a:pt x="14628" y="488093"/>
                      <a:pt x="0" y="452777"/>
                      <a:pt x="0" y="415953"/>
                    </a:cubicBezTo>
                    <a:lnTo>
                      <a:pt x="0" y="138846"/>
                    </a:lnTo>
                    <a:cubicBezTo>
                      <a:pt x="0" y="102022"/>
                      <a:pt x="14628" y="66706"/>
                      <a:pt x="40667" y="40667"/>
                    </a:cubicBezTo>
                    <a:cubicBezTo>
                      <a:pt x="66706" y="14628"/>
                      <a:pt x="102022" y="0"/>
                      <a:pt x="138846" y="0"/>
                    </a:cubicBezTo>
                    <a:close/>
                  </a:path>
                </a:pathLst>
              </a:custGeom>
              <a:solidFill>
                <a:srgbClr val="D8EEFF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9" name="TextBox 19"/>
              <p:cNvSpPr txBox="1"/>
              <p:nvPr/>
            </p:nvSpPr>
            <p:spPr>
              <a:xfrm>
                <a:off x="0" y="-47625"/>
                <a:ext cx="277692" cy="602423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sp>
          <p:nvSpPr>
            <p:cNvPr id="20" name="Freeform 20"/>
            <p:cNvSpPr/>
            <p:nvPr/>
          </p:nvSpPr>
          <p:spPr>
            <a:xfrm rot="-5338741">
              <a:off x="12741554" y="6106175"/>
              <a:ext cx="12797941" cy="3359460"/>
            </a:xfrm>
            <a:custGeom>
              <a:avLst/>
              <a:gdLst/>
              <a:ahLst/>
              <a:cxnLst/>
              <a:rect l="l" t="t" r="r" b="b"/>
              <a:pathLst>
                <a:path w="12797941" h="3359460">
                  <a:moveTo>
                    <a:pt x="0" y="0"/>
                  </a:moveTo>
                  <a:lnTo>
                    <a:pt x="12797941" y="0"/>
                  </a:lnTo>
                  <a:lnTo>
                    <a:pt x="12797941" y="3359459"/>
                  </a:lnTo>
                  <a:lnTo>
                    <a:pt x="0" y="335945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/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grpSp>
          <p:nvGrpSpPr>
            <p:cNvPr id="21" name="Group 21"/>
            <p:cNvGrpSpPr/>
            <p:nvPr/>
          </p:nvGrpSpPr>
          <p:grpSpPr>
            <a:xfrm rot="19309">
              <a:off x="808106" y="530217"/>
              <a:ext cx="19217676" cy="12053027"/>
              <a:chOff x="0" y="0"/>
              <a:chExt cx="3796084" cy="2380845"/>
            </a:xfrm>
          </p:grpSpPr>
          <p:sp>
            <p:nvSpPr>
              <p:cNvPr id="22" name="Freeform 22"/>
              <p:cNvSpPr/>
              <p:nvPr/>
            </p:nvSpPr>
            <p:spPr>
              <a:xfrm>
                <a:off x="0" y="0"/>
                <a:ext cx="3796084" cy="2380845"/>
              </a:xfrm>
              <a:custGeom>
                <a:avLst/>
                <a:gdLst/>
                <a:ahLst/>
                <a:cxnLst/>
                <a:rect l="l" t="t" r="r" b="b"/>
                <a:pathLst>
                  <a:path w="3796084" h="2380845">
                    <a:moveTo>
                      <a:pt x="0" y="0"/>
                    </a:moveTo>
                    <a:lnTo>
                      <a:pt x="3796084" y="0"/>
                    </a:lnTo>
                    <a:lnTo>
                      <a:pt x="3796084" y="2380845"/>
                    </a:lnTo>
                    <a:lnTo>
                      <a:pt x="0" y="2380845"/>
                    </a:lnTo>
                    <a:close/>
                  </a:path>
                </a:pathLst>
              </a:custGeom>
              <a:solidFill>
                <a:srgbClr val="FFFFFF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3" name="TextBox 23"/>
              <p:cNvSpPr txBox="1"/>
              <p:nvPr/>
            </p:nvSpPr>
            <p:spPr>
              <a:xfrm>
                <a:off x="0" y="-47625"/>
                <a:ext cx="3796084" cy="242847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sp>
          <p:nvSpPr>
            <p:cNvPr id="24" name="Freeform 24"/>
            <p:cNvSpPr/>
            <p:nvPr/>
          </p:nvSpPr>
          <p:spPr>
            <a:xfrm>
              <a:off x="0" y="1035743"/>
              <a:ext cx="1766206" cy="14078456"/>
            </a:xfrm>
            <a:custGeom>
              <a:avLst/>
              <a:gdLst/>
              <a:ahLst/>
              <a:cxnLst/>
              <a:rect l="l" t="t" r="r" b="b"/>
              <a:pathLst>
                <a:path w="1766206" h="14078456">
                  <a:moveTo>
                    <a:pt x="0" y="0"/>
                  </a:moveTo>
                  <a:lnTo>
                    <a:pt x="1766206" y="0"/>
                  </a:lnTo>
                  <a:lnTo>
                    <a:pt x="1766206" y="14078456"/>
                  </a:lnTo>
                  <a:lnTo>
                    <a:pt x="0" y="1407845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>
                <a:extLst>
                  <a:ext uri="{96DAC541-7B7A-43D3-8B79-37D633B846F1}">
                    <asvg:svgBlip xmlns:asvg="http://schemas.microsoft.com/office/drawing/2016/SVG/main" r:embed="rId6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5" name="Freeform 25"/>
          <p:cNvSpPr/>
          <p:nvPr/>
        </p:nvSpPr>
        <p:spPr>
          <a:xfrm>
            <a:off x="5976018" y="3198165"/>
            <a:ext cx="6335964" cy="6936471"/>
          </a:xfrm>
          <a:custGeom>
            <a:avLst/>
            <a:gdLst/>
            <a:ahLst/>
            <a:cxnLst/>
            <a:rect l="l" t="t" r="r" b="b"/>
            <a:pathLst>
              <a:path w="6335964" h="6936471">
                <a:moveTo>
                  <a:pt x="0" y="0"/>
                </a:moveTo>
                <a:lnTo>
                  <a:pt x="6335964" y="0"/>
                </a:lnTo>
                <a:lnTo>
                  <a:pt x="6335964" y="6936470"/>
                </a:lnTo>
                <a:lnTo>
                  <a:pt x="0" y="6936470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6" name="TextBox 26"/>
          <p:cNvSpPr txBox="1"/>
          <p:nvPr/>
        </p:nvSpPr>
        <p:spPr>
          <a:xfrm>
            <a:off x="5147560" y="1574400"/>
            <a:ext cx="8195166" cy="16237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3378"/>
              </a:lnSpc>
            </a:pPr>
            <a:r>
              <a:rPr lang="en-US" sz="9556">
                <a:solidFill>
                  <a:srgbClr val="373737"/>
                </a:solidFill>
                <a:latin typeface="Paytone One"/>
                <a:ea typeface="Paytone One"/>
                <a:cs typeface="Paytone One"/>
                <a:sym typeface="Paytone One"/>
              </a:rPr>
              <a:t>CONCLUSION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6923835" y="4736999"/>
            <a:ext cx="5195694" cy="384488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771443" lvl="1" indent="-385722" algn="ctr">
              <a:lnSpc>
                <a:spcPts val="5002"/>
              </a:lnSpc>
              <a:buFont typeface="Arial"/>
              <a:buChar char="•"/>
            </a:pPr>
            <a:r>
              <a:rPr lang="en-US" sz="3573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Sole Traders </a:t>
            </a:r>
          </a:p>
          <a:p>
            <a:pPr marL="771443" lvl="1" indent="-385722" algn="ctr">
              <a:lnSpc>
                <a:spcPts val="5002"/>
              </a:lnSpc>
              <a:buFont typeface="Arial"/>
              <a:buChar char="•"/>
            </a:pPr>
            <a:r>
              <a:rPr lang="en-US" sz="3573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Tax</a:t>
            </a:r>
          </a:p>
          <a:p>
            <a:pPr marL="771443" lvl="1" indent="-385722" algn="ctr">
              <a:lnSpc>
                <a:spcPts val="5002"/>
              </a:lnSpc>
              <a:buFont typeface="Arial"/>
              <a:buChar char="•"/>
            </a:pPr>
            <a:r>
              <a:rPr lang="en-US" sz="3573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Terms and Conditions </a:t>
            </a:r>
          </a:p>
          <a:p>
            <a:pPr marL="771443" lvl="1" indent="-385722" algn="ctr">
              <a:lnSpc>
                <a:spcPts val="5002"/>
              </a:lnSpc>
              <a:buFont typeface="Arial"/>
              <a:buChar char="•"/>
            </a:pPr>
            <a:r>
              <a:rPr lang="en-US" sz="3573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Finance </a:t>
            </a:r>
          </a:p>
          <a:p>
            <a:pPr marL="771443" lvl="1" indent="-385722" algn="ctr">
              <a:lnSpc>
                <a:spcPts val="5002"/>
              </a:lnSpc>
              <a:buFont typeface="Arial"/>
              <a:buChar char="•"/>
            </a:pPr>
            <a:r>
              <a:rPr lang="en-US" sz="3573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Much more.....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6923835" y="3914971"/>
            <a:ext cx="1443488" cy="97442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923"/>
              </a:lnSpc>
            </a:pPr>
            <a:r>
              <a:rPr lang="en-US" sz="5659">
                <a:solidFill>
                  <a:srgbClr val="373737"/>
                </a:solidFill>
                <a:latin typeface="Paytone One"/>
                <a:ea typeface="Paytone One"/>
                <a:cs typeface="Paytone One"/>
                <a:sym typeface="Paytone One"/>
              </a:rPr>
              <a:t>01</a:t>
            </a:r>
          </a:p>
        </p:txBody>
      </p:sp>
      <p:sp>
        <p:nvSpPr>
          <p:cNvPr id="29" name="Freeform 29"/>
          <p:cNvSpPr/>
          <p:nvPr/>
        </p:nvSpPr>
        <p:spPr>
          <a:xfrm rot="1361156">
            <a:off x="14044883" y="346959"/>
            <a:ext cx="2466841" cy="2480370"/>
          </a:xfrm>
          <a:custGeom>
            <a:avLst/>
            <a:gdLst/>
            <a:ahLst/>
            <a:cxnLst/>
            <a:rect l="l" t="t" r="r" b="b"/>
            <a:pathLst>
              <a:path w="2466841" h="2480370">
                <a:moveTo>
                  <a:pt x="0" y="0"/>
                </a:moveTo>
                <a:lnTo>
                  <a:pt x="2466840" y="0"/>
                </a:lnTo>
                <a:lnTo>
                  <a:pt x="2466840" y="2480371"/>
                </a:lnTo>
                <a:lnTo>
                  <a:pt x="0" y="2480371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D7AA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689548" y="190801"/>
            <a:ext cx="17598452" cy="9798823"/>
            <a:chOff x="0" y="0"/>
            <a:chExt cx="4634983" cy="258076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4634983" cy="2580760"/>
            </a:xfrm>
            <a:custGeom>
              <a:avLst/>
              <a:gdLst/>
              <a:ahLst/>
              <a:cxnLst/>
              <a:rect l="l" t="t" r="r" b="b"/>
              <a:pathLst>
                <a:path w="4634983" h="2580760">
                  <a:moveTo>
                    <a:pt x="0" y="0"/>
                  </a:moveTo>
                  <a:lnTo>
                    <a:pt x="4634983" y="0"/>
                  </a:lnTo>
                  <a:lnTo>
                    <a:pt x="4634983" y="2580760"/>
                  </a:lnTo>
                  <a:lnTo>
                    <a:pt x="0" y="2580760"/>
                  </a:lnTo>
                  <a:close/>
                </a:path>
              </a:pathLst>
            </a:custGeom>
            <a:solidFill>
              <a:srgbClr val="FDC9C3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76200"/>
              <a:ext cx="4634983" cy="265696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306157" y="526717"/>
            <a:ext cx="17675685" cy="9233566"/>
            <a:chOff x="0" y="0"/>
            <a:chExt cx="23567581" cy="12311421"/>
          </a:xfrm>
        </p:grpSpPr>
        <p:grpSp>
          <p:nvGrpSpPr>
            <p:cNvPr id="6" name="Group 6"/>
            <p:cNvGrpSpPr/>
            <p:nvPr/>
          </p:nvGrpSpPr>
          <p:grpSpPr>
            <a:xfrm>
              <a:off x="22161767" y="153722"/>
              <a:ext cx="1405813" cy="2808667"/>
              <a:chOff x="0" y="0"/>
              <a:chExt cx="277692" cy="554798"/>
            </a:xfrm>
          </p:grpSpPr>
          <p:sp>
            <p:nvSpPr>
              <p:cNvPr id="7" name="Freeform 7"/>
              <p:cNvSpPr/>
              <p:nvPr/>
            </p:nvSpPr>
            <p:spPr>
              <a:xfrm>
                <a:off x="0" y="0"/>
                <a:ext cx="277692" cy="554798"/>
              </a:xfrm>
              <a:custGeom>
                <a:avLst/>
                <a:gdLst/>
                <a:ahLst/>
                <a:cxnLst/>
                <a:rect l="l" t="t" r="r" b="b"/>
                <a:pathLst>
                  <a:path w="277692" h="554798">
                    <a:moveTo>
                      <a:pt x="138846" y="0"/>
                    </a:moveTo>
                    <a:lnTo>
                      <a:pt x="138846" y="0"/>
                    </a:lnTo>
                    <a:cubicBezTo>
                      <a:pt x="215528" y="0"/>
                      <a:pt x="277692" y="62163"/>
                      <a:pt x="277692" y="138846"/>
                    </a:cubicBezTo>
                    <a:lnTo>
                      <a:pt x="277692" y="415953"/>
                    </a:lnTo>
                    <a:cubicBezTo>
                      <a:pt x="277692" y="452777"/>
                      <a:pt x="263063" y="488093"/>
                      <a:pt x="237025" y="514131"/>
                    </a:cubicBezTo>
                    <a:cubicBezTo>
                      <a:pt x="210986" y="540170"/>
                      <a:pt x="175670" y="554798"/>
                      <a:pt x="138846" y="554798"/>
                    </a:cubicBezTo>
                    <a:lnTo>
                      <a:pt x="138846" y="554798"/>
                    </a:lnTo>
                    <a:cubicBezTo>
                      <a:pt x="102022" y="554798"/>
                      <a:pt x="66706" y="540170"/>
                      <a:pt x="40667" y="514131"/>
                    </a:cubicBezTo>
                    <a:cubicBezTo>
                      <a:pt x="14628" y="488093"/>
                      <a:pt x="0" y="452777"/>
                      <a:pt x="0" y="415953"/>
                    </a:cubicBezTo>
                    <a:lnTo>
                      <a:pt x="0" y="138846"/>
                    </a:lnTo>
                    <a:cubicBezTo>
                      <a:pt x="0" y="102022"/>
                      <a:pt x="14628" y="66706"/>
                      <a:pt x="40667" y="40667"/>
                    </a:cubicBezTo>
                    <a:cubicBezTo>
                      <a:pt x="66706" y="14628"/>
                      <a:pt x="102022" y="0"/>
                      <a:pt x="138846" y="0"/>
                    </a:cubicBezTo>
                    <a:close/>
                  </a:path>
                </a:pathLst>
              </a:custGeom>
              <a:solidFill>
                <a:srgbClr val="B6B4DD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" name="TextBox 8"/>
              <p:cNvSpPr txBox="1"/>
              <p:nvPr/>
            </p:nvSpPr>
            <p:spPr>
              <a:xfrm>
                <a:off x="0" y="-47625"/>
                <a:ext cx="277692" cy="602423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9" name="Group 9"/>
            <p:cNvGrpSpPr/>
            <p:nvPr/>
          </p:nvGrpSpPr>
          <p:grpSpPr>
            <a:xfrm>
              <a:off x="22161767" y="3164810"/>
              <a:ext cx="1405813" cy="2808667"/>
              <a:chOff x="0" y="0"/>
              <a:chExt cx="277692" cy="554798"/>
            </a:xfrm>
          </p:grpSpPr>
          <p:sp>
            <p:nvSpPr>
              <p:cNvPr id="10" name="Freeform 10"/>
              <p:cNvSpPr/>
              <p:nvPr/>
            </p:nvSpPr>
            <p:spPr>
              <a:xfrm>
                <a:off x="0" y="0"/>
                <a:ext cx="277692" cy="554798"/>
              </a:xfrm>
              <a:custGeom>
                <a:avLst/>
                <a:gdLst/>
                <a:ahLst/>
                <a:cxnLst/>
                <a:rect l="l" t="t" r="r" b="b"/>
                <a:pathLst>
                  <a:path w="277692" h="554798">
                    <a:moveTo>
                      <a:pt x="138846" y="0"/>
                    </a:moveTo>
                    <a:lnTo>
                      <a:pt x="138846" y="0"/>
                    </a:lnTo>
                    <a:cubicBezTo>
                      <a:pt x="215528" y="0"/>
                      <a:pt x="277692" y="62163"/>
                      <a:pt x="277692" y="138846"/>
                    </a:cubicBezTo>
                    <a:lnTo>
                      <a:pt x="277692" y="415953"/>
                    </a:lnTo>
                    <a:cubicBezTo>
                      <a:pt x="277692" y="452777"/>
                      <a:pt x="263063" y="488093"/>
                      <a:pt x="237025" y="514131"/>
                    </a:cubicBezTo>
                    <a:cubicBezTo>
                      <a:pt x="210986" y="540170"/>
                      <a:pt x="175670" y="554798"/>
                      <a:pt x="138846" y="554798"/>
                    </a:cubicBezTo>
                    <a:lnTo>
                      <a:pt x="138846" y="554798"/>
                    </a:lnTo>
                    <a:cubicBezTo>
                      <a:pt x="102022" y="554798"/>
                      <a:pt x="66706" y="540170"/>
                      <a:pt x="40667" y="514131"/>
                    </a:cubicBezTo>
                    <a:cubicBezTo>
                      <a:pt x="14628" y="488093"/>
                      <a:pt x="0" y="452777"/>
                      <a:pt x="0" y="415953"/>
                    </a:cubicBezTo>
                    <a:lnTo>
                      <a:pt x="0" y="138846"/>
                    </a:lnTo>
                    <a:cubicBezTo>
                      <a:pt x="0" y="102022"/>
                      <a:pt x="14628" y="66706"/>
                      <a:pt x="40667" y="40667"/>
                    </a:cubicBezTo>
                    <a:cubicBezTo>
                      <a:pt x="66706" y="14628"/>
                      <a:pt x="102022" y="0"/>
                      <a:pt x="138846" y="0"/>
                    </a:cubicBezTo>
                    <a:close/>
                  </a:path>
                </a:pathLst>
              </a:custGeom>
              <a:solidFill>
                <a:srgbClr val="FFE692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1" name="TextBox 11"/>
              <p:cNvSpPr txBox="1"/>
              <p:nvPr/>
            </p:nvSpPr>
            <p:spPr>
              <a:xfrm>
                <a:off x="0" y="-47625"/>
                <a:ext cx="277692" cy="602423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12" name="Group 12"/>
            <p:cNvGrpSpPr/>
            <p:nvPr/>
          </p:nvGrpSpPr>
          <p:grpSpPr>
            <a:xfrm>
              <a:off x="22161767" y="6175898"/>
              <a:ext cx="1405813" cy="2808667"/>
              <a:chOff x="0" y="0"/>
              <a:chExt cx="277692" cy="554798"/>
            </a:xfrm>
          </p:grpSpPr>
          <p:sp>
            <p:nvSpPr>
              <p:cNvPr id="13" name="Freeform 13"/>
              <p:cNvSpPr/>
              <p:nvPr/>
            </p:nvSpPr>
            <p:spPr>
              <a:xfrm>
                <a:off x="0" y="0"/>
                <a:ext cx="277692" cy="554798"/>
              </a:xfrm>
              <a:custGeom>
                <a:avLst/>
                <a:gdLst/>
                <a:ahLst/>
                <a:cxnLst/>
                <a:rect l="l" t="t" r="r" b="b"/>
                <a:pathLst>
                  <a:path w="277692" h="554798">
                    <a:moveTo>
                      <a:pt x="138846" y="0"/>
                    </a:moveTo>
                    <a:lnTo>
                      <a:pt x="138846" y="0"/>
                    </a:lnTo>
                    <a:cubicBezTo>
                      <a:pt x="215528" y="0"/>
                      <a:pt x="277692" y="62163"/>
                      <a:pt x="277692" y="138846"/>
                    </a:cubicBezTo>
                    <a:lnTo>
                      <a:pt x="277692" y="415953"/>
                    </a:lnTo>
                    <a:cubicBezTo>
                      <a:pt x="277692" y="452777"/>
                      <a:pt x="263063" y="488093"/>
                      <a:pt x="237025" y="514131"/>
                    </a:cubicBezTo>
                    <a:cubicBezTo>
                      <a:pt x="210986" y="540170"/>
                      <a:pt x="175670" y="554798"/>
                      <a:pt x="138846" y="554798"/>
                    </a:cubicBezTo>
                    <a:lnTo>
                      <a:pt x="138846" y="554798"/>
                    </a:lnTo>
                    <a:cubicBezTo>
                      <a:pt x="102022" y="554798"/>
                      <a:pt x="66706" y="540170"/>
                      <a:pt x="40667" y="514131"/>
                    </a:cubicBezTo>
                    <a:cubicBezTo>
                      <a:pt x="14628" y="488093"/>
                      <a:pt x="0" y="452777"/>
                      <a:pt x="0" y="415953"/>
                    </a:cubicBezTo>
                    <a:lnTo>
                      <a:pt x="0" y="138846"/>
                    </a:lnTo>
                    <a:cubicBezTo>
                      <a:pt x="0" y="102022"/>
                      <a:pt x="14628" y="66706"/>
                      <a:pt x="40667" y="40667"/>
                    </a:cubicBezTo>
                    <a:cubicBezTo>
                      <a:pt x="66706" y="14628"/>
                      <a:pt x="102022" y="0"/>
                      <a:pt x="138846" y="0"/>
                    </a:cubicBezTo>
                    <a:close/>
                  </a:path>
                </a:pathLst>
              </a:custGeom>
              <a:solidFill>
                <a:srgbClr val="FFD8D3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4" name="TextBox 14"/>
              <p:cNvSpPr txBox="1"/>
              <p:nvPr/>
            </p:nvSpPr>
            <p:spPr>
              <a:xfrm>
                <a:off x="0" y="-47625"/>
                <a:ext cx="277692" cy="602423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15" name="Group 15"/>
            <p:cNvGrpSpPr/>
            <p:nvPr/>
          </p:nvGrpSpPr>
          <p:grpSpPr>
            <a:xfrm>
              <a:off x="22161767" y="9186986"/>
              <a:ext cx="1405813" cy="2808667"/>
              <a:chOff x="0" y="0"/>
              <a:chExt cx="277692" cy="554798"/>
            </a:xfrm>
          </p:grpSpPr>
          <p:sp>
            <p:nvSpPr>
              <p:cNvPr id="16" name="Freeform 16"/>
              <p:cNvSpPr/>
              <p:nvPr/>
            </p:nvSpPr>
            <p:spPr>
              <a:xfrm>
                <a:off x="0" y="0"/>
                <a:ext cx="277692" cy="554798"/>
              </a:xfrm>
              <a:custGeom>
                <a:avLst/>
                <a:gdLst/>
                <a:ahLst/>
                <a:cxnLst/>
                <a:rect l="l" t="t" r="r" b="b"/>
                <a:pathLst>
                  <a:path w="277692" h="554798">
                    <a:moveTo>
                      <a:pt x="138846" y="0"/>
                    </a:moveTo>
                    <a:lnTo>
                      <a:pt x="138846" y="0"/>
                    </a:lnTo>
                    <a:cubicBezTo>
                      <a:pt x="215528" y="0"/>
                      <a:pt x="277692" y="62163"/>
                      <a:pt x="277692" y="138846"/>
                    </a:cubicBezTo>
                    <a:lnTo>
                      <a:pt x="277692" y="415953"/>
                    </a:lnTo>
                    <a:cubicBezTo>
                      <a:pt x="277692" y="452777"/>
                      <a:pt x="263063" y="488093"/>
                      <a:pt x="237025" y="514131"/>
                    </a:cubicBezTo>
                    <a:cubicBezTo>
                      <a:pt x="210986" y="540170"/>
                      <a:pt x="175670" y="554798"/>
                      <a:pt x="138846" y="554798"/>
                    </a:cubicBezTo>
                    <a:lnTo>
                      <a:pt x="138846" y="554798"/>
                    </a:lnTo>
                    <a:cubicBezTo>
                      <a:pt x="102022" y="554798"/>
                      <a:pt x="66706" y="540170"/>
                      <a:pt x="40667" y="514131"/>
                    </a:cubicBezTo>
                    <a:cubicBezTo>
                      <a:pt x="14628" y="488093"/>
                      <a:pt x="0" y="452777"/>
                      <a:pt x="0" y="415953"/>
                    </a:cubicBezTo>
                    <a:lnTo>
                      <a:pt x="0" y="138846"/>
                    </a:lnTo>
                    <a:cubicBezTo>
                      <a:pt x="0" y="102022"/>
                      <a:pt x="14628" y="66706"/>
                      <a:pt x="40667" y="40667"/>
                    </a:cubicBezTo>
                    <a:cubicBezTo>
                      <a:pt x="66706" y="14628"/>
                      <a:pt x="102022" y="0"/>
                      <a:pt x="138846" y="0"/>
                    </a:cubicBezTo>
                    <a:close/>
                  </a:path>
                </a:pathLst>
              </a:custGeom>
              <a:solidFill>
                <a:srgbClr val="D8EEFF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" name="TextBox 17"/>
              <p:cNvSpPr txBox="1"/>
              <p:nvPr/>
            </p:nvSpPr>
            <p:spPr>
              <a:xfrm>
                <a:off x="0" y="-47625"/>
                <a:ext cx="277692" cy="602423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18" name="Group 18"/>
            <p:cNvGrpSpPr/>
            <p:nvPr/>
          </p:nvGrpSpPr>
          <p:grpSpPr>
            <a:xfrm>
              <a:off x="742874" y="0"/>
              <a:ext cx="21885452" cy="12311421"/>
              <a:chOff x="0" y="0"/>
              <a:chExt cx="4323052" cy="2431886"/>
            </a:xfrm>
          </p:grpSpPr>
          <p:sp>
            <p:nvSpPr>
              <p:cNvPr id="19" name="Freeform 19"/>
              <p:cNvSpPr/>
              <p:nvPr/>
            </p:nvSpPr>
            <p:spPr>
              <a:xfrm>
                <a:off x="0" y="0"/>
                <a:ext cx="4323052" cy="2431886"/>
              </a:xfrm>
              <a:custGeom>
                <a:avLst/>
                <a:gdLst/>
                <a:ahLst/>
                <a:cxnLst/>
                <a:rect l="l" t="t" r="r" b="b"/>
                <a:pathLst>
                  <a:path w="4323052" h="2431886">
                    <a:moveTo>
                      <a:pt x="0" y="0"/>
                    </a:moveTo>
                    <a:lnTo>
                      <a:pt x="4323052" y="0"/>
                    </a:lnTo>
                    <a:lnTo>
                      <a:pt x="4323052" y="2431886"/>
                    </a:lnTo>
                    <a:lnTo>
                      <a:pt x="0" y="2431886"/>
                    </a:lnTo>
                    <a:close/>
                  </a:path>
                </a:pathLst>
              </a:custGeom>
              <a:solidFill>
                <a:srgbClr val="FFFFFF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" name="TextBox 20"/>
              <p:cNvSpPr txBox="1"/>
              <p:nvPr/>
            </p:nvSpPr>
            <p:spPr>
              <a:xfrm>
                <a:off x="0" y="-47625"/>
                <a:ext cx="4323052" cy="2479511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sp>
          <p:nvSpPr>
            <p:cNvPr id="21" name="Freeform 21"/>
            <p:cNvSpPr/>
            <p:nvPr/>
          </p:nvSpPr>
          <p:spPr>
            <a:xfrm>
              <a:off x="0" y="153722"/>
              <a:ext cx="1485749" cy="11842925"/>
            </a:xfrm>
            <a:custGeom>
              <a:avLst/>
              <a:gdLst/>
              <a:ahLst/>
              <a:cxnLst/>
              <a:rect l="l" t="t" r="r" b="b"/>
              <a:pathLst>
                <a:path w="1485749" h="11842925">
                  <a:moveTo>
                    <a:pt x="0" y="0"/>
                  </a:moveTo>
                  <a:lnTo>
                    <a:pt x="1485749" y="0"/>
                  </a:lnTo>
                  <a:lnTo>
                    <a:pt x="1485749" y="11842924"/>
                  </a:lnTo>
                  <a:lnTo>
                    <a:pt x="0" y="1184292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2" name="Freeform 22"/>
          <p:cNvSpPr/>
          <p:nvPr/>
        </p:nvSpPr>
        <p:spPr>
          <a:xfrm>
            <a:off x="2051170" y="1432285"/>
            <a:ext cx="1082327" cy="1359281"/>
          </a:xfrm>
          <a:custGeom>
            <a:avLst/>
            <a:gdLst/>
            <a:ahLst/>
            <a:cxnLst/>
            <a:rect l="l" t="t" r="r" b="b"/>
            <a:pathLst>
              <a:path w="1082327" h="1359281">
                <a:moveTo>
                  <a:pt x="0" y="0"/>
                </a:moveTo>
                <a:lnTo>
                  <a:pt x="1082327" y="0"/>
                </a:lnTo>
                <a:lnTo>
                  <a:pt x="1082327" y="1359280"/>
                </a:lnTo>
                <a:lnTo>
                  <a:pt x="0" y="135928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3" name="Freeform 23"/>
          <p:cNvSpPr/>
          <p:nvPr/>
        </p:nvSpPr>
        <p:spPr>
          <a:xfrm flipH="1">
            <a:off x="9090967" y="1432285"/>
            <a:ext cx="1082327" cy="1359281"/>
          </a:xfrm>
          <a:custGeom>
            <a:avLst/>
            <a:gdLst/>
            <a:ahLst/>
            <a:cxnLst/>
            <a:rect l="l" t="t" r="r" b="b"/>
            <a:pathLst>
              <a:path w="1082327" h="1359281">
                <a:moveTo>
                  <a:pt x="1082328" y="0"/>
                </a:moveTo>
                <a:lnTo>
                  <a:pt x="0" y="0"/>
                </a:lnTo>
                <a:lnTo>
                  <a:pt x="0" y="1359280"/>
                </a:lnTo>
                <a:lnTo>
                  <a:pt x="1082328" y="1359280"/>
                </a:lnTo>
                <a:lnTo>
                  <a:pt x="1082328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24" name="Group 24"/>
          <p:cNvGrpSpPr/>
          <p:nvPr/>
        </p:nvGrpSpPr>
        <p:grpSpPr>
          <a:xfrm>
            <a:off x="10628589" y="1432285"/>
            <a:ext cx="6453115" cy="8034367"/>
            <a:chOff x="0" y="0"/>
            <a:chExt cx="1699586" cy="2116047"/>
          </a:xfrm>
        </p:grpSpPr>
        <p:sp>
          <p:nvSpPr>
            <p:cNvPr id="25" name="Freeform 25"/>
            <p:cNvSpPr/>
            <p:nvPr/>
          </p:nvSpPr>
          <p:spPr>
            <a:xfrm>
              <a:off x="0" y="0"/>
              <a:ext cx="1699586" cy="2116047"/>
            </a:xfrm>
            <a:custGeom>
              <a:avLst/>
              <a:gdLst/>
              <a:ahLst/>
              <a:cxnLst/>
              <a:rect l="l" t="t" r="r" b="b"/>
              <a:pathLst>
                <a:path w="1699586" h="2116047">
                  <a:moveTo>
                    <a:pt x="77982" y="0"/>
                  </a:moveTo>
                  <a:lnTo>
                    <a:pt x="1621604" y="0"/>
                  </a:lnTo>
                  <a:cubicBezTo>
                    <a:pt x="1664672" y="0"/>
                    <a:pt x="1699586" y="34914"/>
                    <a:pt x="1699586" y="77982"/>
                  </a:cubicBezTo>
                  <a:lnTo>
                    <a:pt x="1699586" y="2038066"/>
                  </a:lnTo>
                  <a:cubicBezTo>
                    <a:pt x="1699586" y="2058748"/>
                    <a:pt x="1691370" y="2078583"/>
                    <a:pt x="1676746" y="2093207"/>
                  </a:cubicBezTo>
                  <a:cubicBezTo>
                    <a:pt x="1662121" y="2107831"/>
                    <a:pt x="1642286" y="2116047"/>
                    <a:pt x="1621604" y="2116047"/>
                  </a:cubicBezTo>
                  <a:lnTo>
                    <a:pt x="77982" y="2116047"/>
                  </a:lnTo>
                  <a:cubicBezTo>
                    <a:pt x="57300" y="2116047"/>
                    <a:pt x="37465" y="2107831"/>
                    <a:pt x="22840" y="2093207"/>
                  </a:cubicBezTo>
                  <a:cubicBezTo>
                    <a:pt x="8216" y="2078583"/>
                    <a:pt x="0" y="2058748"/>
                    <a:pt x="0" y="2038066"/>
                  </a:cubicBezTo>
                  <a:lnTo>
                    <a:pt x="0" y="77982"/>
                  </a:lnTo>
                  <a:cubicBezTo>
                    <a:pt x="0" y="57300"/>
                    <a:pt x="8216" y="37465"/>
                    <a:pt x="22840" y="22840"/>
                  </a:cubicBezTo>
                  <a:cubicBezTo>
                    <a:pt x="37465" y="8216"/>
                    <a:pt x="57300" y="0"/>
                    <a:pt x="77982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28575" cap="rnd">
              <a:solidFill>
                <a:srgbClr val="000000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0" y="-76200"/>
              <a:ext cx="1699586" cy="219224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27" name="Freeform 27"/>
          <p:cNvSpPr/>
          <p:nvPr/>
        </p:nvSpPr>
        <p:spPr>
          <a:xfrm>
            <a:off x="9886001" y="8055517"/>
            <a:ext cx="1074226" cy="1411135"/>
          </a:xfrm>
          <a:custGeom>
            <a:avLst/>
            <a:gdLst/>
            <a:ahLst/>
            <a:cxnLst/>
            <a:rect l="l" t="t" r="r" b="b"/>
            <a:pathLst>
              <a:path w="1074226" h="1411135">
                <a:moveTo>
                  <a:pt x="0" y="0"/>
                </a:moveTo>
                <a:lnTo>
                  <a:pt x="1074226" y="0"/>
                </a:lnTo>
                <a:lnTo>
                  <a:pt x="1074226" y="1411135"/>
                </a:lnTo>
                <a:lnTo>
                  <a:pt x="0" y="1411135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pic>
        <p:nvPicPr>
          <p:cNvPr id="28" name="Picture 28"/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>
          <a:xfrm>
            <a:off x="2051170" y="3285641"/>
            <a:ext cx="9522511" cy="5475444"/>
          </a:xfrm>
          <a:prstGeom prst="rect">
            <a:avLst/>
          </a:prstGeom>
        </p:spPr>
      </p:pic>
      <p:sp>
        <p:nvSpPr>
          <p:cNvPr id="29" name="TextBox 29"/>
          <p:cNvSpPr txBox="1"/>
          <p:nvPr/>
        </p:nvSpPr>
        <p:spPr>
          <a:xfrm>
            <a:off x="3495447" y="1289410"/>
            <a:ext cx="5230110" cy="253072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150"/>
              </a:lnSpc>
            </a:pPr>
            <a:r>
              <a:rPr lang="en-US" sz="7250">
                <a:solidFill>
                  <a:srgbClr val="373737"/>
                </a:solidFill>
                <a:latin typeface="Paytone One"/>
                <a:ea typeface="Paytone One"/>
                <a:cs typeface="Paytone One"/>
                <a:sym typeface="Paytone One"/>
              </a:rPr>
              <a:t>NEXT WEEK!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785064" y="1270762"/>
            <a:ext cx="6140165" cy="629887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868180" lvl="1" indent="-434090" algn="ctr">
              <a:lnSpc>
                <a:spcPts val="10053"/>
              </a:lnSpc>
              <a:buFont typeface="Arial"/>
              <a:buChar char="•"/>
            </a:pPr>
            <a:r>
              <a:rPr lang="en-US" sz="4021" b="1">
                <a:solidFill>
                  <a:srgbClr val="373737"/>
                </a:solidFill>
                <a:latin typeface="เอฟซี เรนโบว์ Bold"/>
                <a:ea typeface="เอฟซี เรนโบว์ Bold"/>
                <a:cs typeface="เอฟซี เรนโบว์ Bold"/>
                <a:sym typeface="เอฟซี เรนโบว์ Bold"/>
              </a:rPr>
              <a:t>Tuesday </a:t>
            </a:r>
            <a:r>
              <a:rPr lang="en-US" sz="4021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- Continued lecture </a:t>
            </a:r>
          </a:p>
          <a:p>
            <a:pPr marL="868180" lvl="1" indent="-434090" algn="ctr">
              <a:lnSpc>
                <a:spcPts val="10053"/>
              </a:lnSpc>
              <a:buFont typeface="Arial"/>
              <a:buChar char="•"/>
            </a:pPr>
            <a:r>
              <a:rPr lang="en-US" sz="4021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Activities </a:t>
            </a:r>
          </a:p>
          <a:p>
            <a:pPr marL="868180" lvl="1" indent="-434090" algn="ctr">
              <a:lnSpc>
                <a:spcPts val="10053"/>
              </a:lnSpc>
              <a:buFont typeface="Arial"/>
              <a:buChar char="•"/>
            </a:pPr>
            <a:r>
              <a:rPr lang="en-US" sz="4021" b="1">
                <a:solidFill>
                  <a:srgbClr val="373737"/>
                </a:solidFill>
                <a:latin typeface="เอฟซี เรนโบว์ Bold"/>
                <a:ea typeface="เอฟซี เรนโบว์ Bold"/>
                <a:cs typeface="เอฟซี เรนโบว์ Bold"/>
                <a:sym typeface="เอฟซี เรนโบว์ Bold"/>
              </a:rPr>
              <a:t>Thursdays -</a:t>
            </a:r>
            <a:r>
              <a:rPr lang="en-US" sz="4021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 </a:t>
            </a:r>
          </a:p>
          <a:p>
            <a:pPr marL="868180" lvl="1" indent="-434090" algn="ctr">
              <a:lnSpc>
                <a:spcPts val="10053"/>
              </a:lnSpc>
              <a:buFont typeface="Arial"/>
              <a:buChar char="•"/>
            </a:pPr>
            <a:r>
              <a:rPr lang="en-US" sz="4021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Companies </a:t>
            </a:r>
          </a:p>
        </p:txBody>
      </p:sp>
    </p:spTree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D7AA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-7351381">
            <a:off x="14972160" y="-3368866"/>
            <a:ext cx="4200452" cy="5938942"/>
          </a:xfrm>
          <a:custGeom>
            <a:avLst/>
            <a:gdLst/>
            <a:ahLst/>
            <a:cxnLst/>
            <a:rect l="l" t="t" r="r" b="b"/>
            <a:pathLst>
              <a:path w="4200452" h="5938942">
                <a:moveTo>
                  <a:pt x="0" y="0"/>
                </a:moveTo>
                <a:lnTo>
                  <a:pt x="4200452" y="0"/>
                </a:lnTo>
                <a:lnTo>
                  <a:pt x="4200452" y="5938942"/>
                </a:lnTo>
                <a:lnTo>
                  <a:pt x="0" y="5938942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 rot="1193691">
            <a:off x="15375789" y="3947180"/>
            <a:ext cx="2238907" cy="8942567"/>
            <a:chOff x="0" y="0"/>
            <a:chExt cx="2985209" cy="11923422"/>
          </a:xfrm>
        </p:grpSpPr>
        <p:grpSp>
          <p:nvGrpSpPr>
            <p:cNvPr id="4" name="Group 4"/>
            <p:cNvGrpSpPr/>
            <p:nvPr/>
          </p:nvGrpSpPr>
          <p:grpSpPr>
            <a:xfrm rot="-463612">
              <a:off x="182432" y="81756"/>
              <a:ext cx="1405813" cy="2808667"/>
              <a:chOff x="0" y="0"/>
              <a:chExt cx="277692" cy="554798"/>
            </a:xfrm>
          </p:grpSpPr>
          <p:sp>
            <p:nvSpPr>
              <p:cNvPr id="5" name="Freeform 5"/>
              <p:cNvSpPr/>
              <p:nvPr/>
            </p:nvSpPr>
            <p:spPr>
              <a:xfrm>
                <a:off x="0" y="0"/>
                <a:ext cx="277692" cy="554798"/>
              </a:xfrm>
              <a:custGeom>
                <a:avLst/>
                <a:gdLst/>
                <a:ahLst/>
                <a:cxnLst/>
                <a:rect l="l" t="t" r="r" b="b"/>
                <a:pathLst>
                  <a:path w="277692" h="554798">
                    <a:moveTo>
                      <a:pt x="138846" y="0"/>
                    </a:moveTo>
                    <a:lnTo>
                      <a:pt x="138846" y="0"/>
                    </a:lnTo>
                    <a:cubicBezTo>
                      <a:pt x="215528" y="0"/>
                      <a:pt x="277692" y="62163"/>
                      <a:pt x="277692" y="138846"/>
                    </a:cubicBezTo>
                    <a:lnTo>
                      <a:pt x="277692" y="415953"/>
                    </a:lnTo>
                    <a:cubicBezTo>
                      <a:pt x="277692" y="452777"/>
                      <a:pt x="263063" y="488093"/>
                      <a:pt x="237025" y="514131"/>
                    </a:cubicBezTo>
                    <a:cubicBezTo>
                      <a:pt x="210986" y="540170"/>
                      <a:pt x="175670" y="554798"/>
                      <a:pt x="138846" y="554798"/>
                    </a:cubicBezTo>
                    <a:lnTo>
                      <a:pt x="138846" y="554798"/>
                    </a:lnTo>
                    <a:cubicBezTo>
                      <a:pt x="102022" y="554798"/>
                      <a:pt x="66706" y="540170"/>
                      <a:pt x="40667" y="514131"/>
                    </a:cubicBezTo>
                    <a:cubicBezTo>
                      <a:pt x="14628" y="488093"/>
                      <a:pt x="0" y="452777"/>
                      <a:pt x="0" y="415953"/>
                    </a:cubicBezTo>
                    <a:lnTo>
                      <a:pt x="0" y="138846"/>
                    </a:lnTo>
                    <a:cubicBezTo>
                      <a:pt x="0" y="102022"/>
                      <a:pt x="14628" y="66706"/>
                      <a:pt x="40667" y="40667"/>
                    </a:cubicBezTo>
                    <a:cubicBezTo>
                      <a:pt x="66706" y="14628"/>
                      <a:pt x="102022" y="0"/>
                      <a:pt x="138846" y="0"/>
                    </a:cubicBezTo>
                    <a:close/>
                  </a:path>
                </a:pathLst>
              </a:custGeom>
              <a:solidFill>
                <a:srgbClr val="B6B4DD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" name="TextBox 6"/>
              <p:cNvSpPr txBox="1"/>
              <p:nvPr/>
            </p:nvSpPr>
            <p:spPr>
              <a:xfrm>
                <a:off x="0" y="-47625"/>
                <a:ext cx="277692" cy="602423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7" name="Group 7"/>
            <p:cNvGrpSpPr/>
            <p:nvPr/>
          </p:nvGrpSpPr>
          <p:grpSpPr>
            <a:xfrm rot="-463612">
              <a:off x="587276" y="3065504"/>
              <a:ext cx="1405813" cy="2808667"/>
              <a:chOff x="0" y="0"/>
              <a:chExt cx="277692" cy="554798"/>
            </a:xfrm>
          </p:grpSpPr>
          <p:sp>
            <p:nvSpPr>
              <p:cNvPr id="8" name="Freeform 8"/>
              <p:cNvSpPr/>
              <p:nvPr/>
            </p:nvSpPr>
            <p:spPr>
              <a:xfrm>
                <a:off x="0" y="0"/>
                <a:ext cx="277692" cy="554798"/>
              </a:xfrm>
              <a:custGeom>
                <a:avLst/>
                <a:gdLst/>
                <a:ahLst/>
                <a:cxnLst/>
                <a:rect l="l" t="t" r="r" b="b"/>
                <a:pathLst>
                  <a:path w="277692" h="554798">
                    <a:moveTo>
                      <a:pt x="138846" y="0"/>
                    </a:moveTo>
                    <a:lnTo>
                      <a:pt x="138846" y="0"/>
                    </a:lnTo>
                    <a:cubicBezTo>
                      <a:pt x="215528" y="0"/>
                      <a:pt x="277692" y="62163"/>
                      <a:pt x="277692" y="138846"/>
                    </a:cubicBezTo>
                    <a:lnTo>
                      <a:pt x="277692" y="415953"/>
                    </a:lnTo>
                    <a:cubicBezTo>
                      <a:pt x="277692" y="452777"/>
                      <a:pt x="263063" y="488093"/>
                      <a:pt x="237025" y="514131"/>
                    </a:cubicBezTo>
                    <a:cubicBezTo>
                      <a:pt x="210986" y="540170"/>
                      <a:pt x="175670" y="554798"/>
                      <a:pt x="138846" y="554798"/>
                    </a:cubicBezTo>
                    <a:lnTo>
                      <a:pt x="138846" y="554798"/>
                    </a:lnTo>
                    <a:cubicBezTo>
                      <a:pt x="102022" y="554798"/>
                      <a:pt x="66706" y="540170"/>
                      <a:pt x="40667" y="514131"/>
                    </a:cubicBezTo>
                    <a:cubicBezTo>
                      <a:pt x="14628" y="488093"/>
                      <a:pt x="0" y="452777"/>
                      <a:pt x="0" y="415953"/>
                    </a:cubicBezTo>
                    <a:lnTo>
                      <a:pt x="0" y="138846"/>
                    </a:lnTo>
                    <a:cubicBezTo>
                      <a:pt x="0" y="102022"/>
                      <a:pt x="14628" y="66706"/>
                      <a:pt x="40667" y="40667"/>
                    </a:cubicBezTo>
                    <a:cubicBezTo>
                      <a:pt x="66706" y="14628"/>
                      <a:pt x="102022" y="0"/>
                      <a:pt x="138846" y="0"/>
                    </a:cubicBezTo>
                    <a:close/>
                  </a:path>
                </a:pathLst>
              </a:custGeom>
              <a:solidFill>
                <a:srgbClr val="FFE692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9" name="TextBox 9"/>
              <p:cNvSpPr txBox="1"/>
              <p:nvPr/>
            </p:nvSpPr>
            <p:spPr>
              <a:xfrm>
                <a:off x="0" y="-47625"/>
                <a:ext cx="277692" cy="602423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10" name="Group 10"/>
            <p:cNvGrpSpPr/>
            <p:nvPr/>
          </p:nvGrpSpPr>
          <p:grpSpPr>
            <a:xfrm rot="-463612">
              <a:off x="992120" y="6049252"/>
              <a:ext cx="1405813" cy="2808667"/>
              <a:chOff x="0" y="0"/>
              <a:chExt cx="277692" cy="554798"/>
            </a:xfrm>
          </p:grpSpPr>
          <p:sp>
            <p:nvSpPr>
              <p:cNvPr id="11" name="Freeform 11"/>
              <p:cNvSpPr/>
              <p:nvPr/>
            </p:nvSpPr>
            <p:spPr>
              <a:xfrm>
                <a:off x="0" y="0"/>
                <a:ext cx="277692" cy="554798"/>
              </a:xfrm>
              <a:custGeom>
                <a:avLst/>
                <a:gdLst/>
                <a:ahLst/>
                <a:cxnLst/>
                <a:rect l="l" t="t" r="r" b="b"/>
                <a:pathLst>
                  <a:path w="277692" h="554798">
                    <a:moveTo>
                      <a:pt x="138846" y="0"/>
                    </a:moveTo>
                    <a:lnTo>
                      <a:pt x="138846" y="0"/>
                    </a:lnTo>
                    <a:cubicBezTo>
                      <a:pt x="215528" y="0"/>
                      <a:pt x="277692" y="62163"/>
                      <a:pt x="277692" y="138846"/>
                    </a:cubicBezTo>
                    <a:lnTo>
                      <a:pt x="277692" y="415953"/>
                    </a:lnTo>
                    <a:cubicBezTo>
                      <a:pt x="277692" y="452777"/>
                      <a:pt x="263063" y="488093"/>
                      <a:pt x="237025" y="514131"/>
                    </a:cubicBezTo>
                    <a:cubicBezTo>
                      <a:pt x="210986" y="540170"/>
                      <a:pt x="175670" y="554798"/>
                      <a:pt x="138846" y="554798"/>
                    </a:cubicBezTo>
                    <a:lnTo>
                      <a:pt x="138846" y="554798"/>
                    </a:lnTo>
                    <a:cubicBezTo>
                      <a:pt x="102022" y="554798"/>
                      <a:pt x="66706" y="540170"/>
                      <a:pt x="40667" y="514131"/>
                    </a:cubicBezTo>
                    <a:cubicBezTo>
                      <a:pt x="14628" y="488093"/>
                      <a:pt x="0" y="452777"/>
                      <a:pt x="0" y="415953"/>
                    </a:cubicBezTo>
                    <a:lnTo>
                      <a:pt x="0" y="138846"/>
                    </a:lnTo>
                    <a:cubicBezTo>
                      <a:pt x="0" y="102022"/>
                      <a:pt x="14628" y="66706"/>
                      <a:pt x="40667" y="40667"/>
                    </a:cubicBezTo>
                    <a:cubicBezTo>
                      <a:pt x="66706" y="14628"/>
                      <a:pt x="102022" y="0"/>
                      <a:pt x="138846" y="0"/>
                    </a:cubicBezTo>
                    <a:close/>
                  </a:path>
                </a:pathLst>
              </a:custGeom>
              <a:solidFill>
                <a:srgbClr val="FDC9C3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2" name="TextBox 12"/>
              <p:cNvSpPr txBox="1"/>
              <p:nvPr/>
            </p:nvSpPr>
            <p:spPr>
              <a:xfrm>
                <a:off x="0" y="-47625"/>
                <a:ext cx="277692" cy="602423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13" name="Group 13"/>
            <p:cNvGrpSpPr/>
            <p:nvPr/>
          </p:nvGrpSpPr>
          <p:grpSpPr>
            <a:xfrm rot="-463612">
              <a:off x="1396963" y="9033000"/>
              <a:ext cx="1405813" cy="2808667"/>
              <a:chOff x="0" y="0"/>
              <a:chExt cx="277692" cy="554798"/>
            </a:xfrm>
          </p:grpSpPr>
          <p:sp>
            <p:nvSpPr>
              <p:cNvPr id="14" name="Freeform 14"/>
              <p:cNvSpPr/>
              <p:nvPr/>
            </p:nvSpPr>
            <p:spPr>
              <a:xfrm>
                <a:off x="0" y="0"/>
                <a:ext cx="277692" cy="554798"/>
              </a:xfrm>
              <a:custGeom>
                <a:avLst/>
                <a:gdLst/>
                <a:ahLst/>
                <a:cxnLst/>
                <a:rect l="l" t="t" r="r" b="b"/>
                <a:pathLst>
                  <a:path w="277692" h="554798">
                    <a:moveTo>
                      <a:pt x="138846" y="0"/>
                    </a:moveTo>
                    <a:lnTo>
                      <a:pt x="138846" y="0"/>
                    </a:lnTo>
                    <a:cubicBezTo>
                      <a:pt x="215528" y="0"/>
                      <a:pt x="277692" y="62163"/>
                      <a:pt x="277692" y="138846"/>
                    </a:cubicBezTo>
                    <a:lnTo>
                      <a:pt x="277692" y="415953"/>
                    </a:lnTo>
                    <a:cubicBezTo>
                      <a:pt x="277692" y="452777"/>
                      <a:pt x="263063" y="488093"/>
                      <a:pt x="237025" y="514131"/>
                    </a:cubicBezTo>
                    <a:cubicBezTo>
                      <a:pt x="210986" y="540170"/>
                      <a:pt x="175670" y="554798"/>
                      <a:pt x="138846" y="554798"/>
                    </a:cubicBezTo>
                    <a:lnTo>
                      <a:pt x="138846" y="554798"/>
                    </a:lnTo>
                    <a:cubicBezTo>
                      <a:pt x="102022" y="554798"/>
                      <a:pt x="66706" y="540170"/>
                      <a:pt x="40667" y="514131"/>
                    </a:cubicBezTo>
                    <a:cubicBezTo>
                      <a:pt x="14628" y="488093"/>
                      <a:pt x="0" y="452777"/>
                      <a:pt x="0" y="415953"/>
                    </a:cubicBezTo>
                    <a:lnTo>
                      <a:pt x="0" y="138846"/>
                    </a:lnTo>
                    <a:cubicBezTo>
                      <a:pt x="0" y="102022"/>
                      <a:pt x="14628" y="66706"/>
                      <a:pt x="40667" y="40667"/>
                    </a:cubicBezTo>
                    <a:cubicBezTo>
                      <a:pt x="66706" y="14628"/>
                      <a:pt x="102022" y="0"/>
                      <a:pt x="138846" y="0"/>
                    </a:cubicBezTo>
                    <a:close/>
                  </a:path>
                </a:pathLst>
              </a:custGeom>
              <a:solidFill>
                <a:srgbClr val="D8EEFF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5" name="TextBox 15"/>
              <p:cNvSpPr txBox="1"/>
              <p:nvPr/>
            </p:nvSpPr>
            <p:spPr>
              <a:xfrm>
                <a:off x="0" y="-47625"/>
                <a:ext cx="277692" cy="602423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</p:grpSp>
      <p:sp>
        <p:nvSpPr>
          <p:cNvPr id="16" name="Freeform 16"/>
          <p:cNvSpPr/>
          <p:nvPr/>
        </p:nvSpPr>
        <p:spPr>
          <a:xfrm rot="-4755613">
            <a:off x="11076805" y="7252712"/>
            <a:ext cx="9598456" cy="2519595"/>
          </a:xfrm>
          <a:custGeom>
            <a:avLst/>
            <a:gdLst/>
            <a:ahLst/>
            <a:cxnLst/>
            <a:rect l="l" t="t" r="r" b="b"/>
            <a:pathLst>
              <a:path w="9598456" h="2519595">
                <a:moveTo>
                  <a:pt x="0" y="0"/>
                </a:moveTo>
                <a:lnTo>
                  <a:pt x="9598456" y="0"/>
                </a:lnTo>
                <a:lnTo>
                  <a:pt x="9598456" y="2519595"/>
                </a:lnTo>
                <a:lnTo>
                  <a:pt x="0" y="2519595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7" name="Freeform 17"/>
          <p:cNvSpPr/>
          <p:nvPr/>
        </p:nvSpPr>
        <p:spPr>
          <a:xfrm rot="-8991638">
            <a:off x="10032972" y="1537386"/>
            <a:ext cx="5743684" cy="3285078"/>
          </a:xfrm>
          <a:custGeom>
            <a:avLst/>
            <a:gdLst/>
            <a:ahLst/>
            <a:cxnLst/>
            <a:rect l="l" t="t" r="r" b="b"/>
            <a:pathLst>
              <a:path w="5743684" h="3285078">
                <a:moveTo>
                  <a:pt x="0" y="0"/>
                </a:moveTo>
                <a:lnTo>
                  <a:pt x="5743684" y="0"/>
                </a:lnTo>
                <a:lnTo>
                  <a:pt x="5743684" y="3285078"/>
                </a:lnTo>
                <a:lnTo>
                  <a:pt x="0" y="3285078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8" name="Freeform 18"/>
          <p:cNvSpPr/>
          <p:nvPr/>
        </p:nvSpPr>
        <p:spPr>
          <a:xfrm rot="-711319">
            <a:off x="13649081" y="-52658"/>
            <a:ext cx="1173273" cy="2162716"/>
          </a:xfrm>
          <a:custGeom>
            <a:avLst/>
            <a:gdLst/>
            <a:ahLst/>
            <a:cxnLst/>
            <a:rect l="l" t="t" r="r" b="b"/>
            <a:pathLst>
              <a:path w="1173273" h="2162716">
                <a:moveTo>
                  <a:pt x="0" y="0"/>
                </a:moveTo>
                <a:lnTo>
                  <a:pt x="1173273" y="0"/>
                </a:lnTo>
                <a:lnTo>
                  <a:pt x="1173273" y="2162716"/>
                </a:lnTo>
                <a:lnTo>
                  <a:pt x="0" y="2162716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19" name="Group 19"/>
          <p:cNvGrpSpPr/>
          <p:nvPr/>
        </p:nvGrpSpPr>
        <p:grpSpPr>
          <a:xfrm rot="711303">
            <a:off x="1721769" y="1650944"/>
            <a:ext cx="14413257" cy="13787502"/>
            <a:chOff x="0" y="0"/>
            <a:chExt cx="3796084" cy="3631276"/>
          </a:xfrm>
        </p:grpSpPr>
        <p:sp>
          <p:nvSpPr>
            <p:cNvPr id="20" name="Freeform 20"/>
            <p:cNvSpPr/>
            <p:nvPr/>
          </p:nvSpPr>
          <p:spPr>
            <a:xfrm>
              <a:off x="0" y="0"/>
              <a:ext cx="3796084" cy="3631276"/>
            </a:xfrm>
            <a:custGeom>
              <a:avLst/>
              <a:gdLst/>
              <a:ahLst/>
              <a:cxnLst/>
              <a:rect l="l" t="t" r="r" b="b"/>
              <a:pathLst>
                <a:path w="3796084" h="3631276">
                  <a:moveTo>
                    <a:pt x="0" y="0"/>
                  </a:moveTo>
                  <a:lnTo>
                    <a:pt x="3796084" y="0"/>
                  </a:lnTo>
                  <a:lnTo>
                    <a:pt x="3796084" y="3631276"/>
                  </a:lnTo>
                  <a:lnTo>
                    <a:pt x="0" y="3631276"/>
                  </a:lnTo>
                  <a:close/>
                </a:path>
              </a:pathLst>
            </a:custGeom>
            <a:solidFill>
              <a:srgbClr val="FFD8D3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0" y="-76200"/>
              <a:ext cx="3796084" cy="370747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22" name="Freeform 22"/>
          <p:cNvSpPr/>
          <p:nvPr/>
        </p:nvSpPr>
        <p:spPr>
          <a:xfrm rot="723674">
            <a:off x="1664265" y="1657314"/>
            <a:ext cx="14335750" cy="14309685"/>
          </a:xfrm>
          <a:custGeom>
            <a:avLst/>
            <a:gdLst/>
            <a:ahLst/>
            <a:cxnLst/>
            <a:rect l="l" t="t" r="r" b="b"/>
            <a:pathLst>
              <a:path w="14335750" h="14309685">
                <a:moveTo>
                  <a:pt x="0" y="0"/>
                </a:moveTo>
                <a:lnTo>
                  <a:pt x="14335750" y="0"/>
                </a:lnTo>
                <a:lnTo>
                  <a:pt x="14335750" y="14309685"/>
                </a:lnTo>
                <a:lnTo>
                  <a:pt x="0" y="14309685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3" name="Freeform 23"/>
          <p:cNvSpPr/>
          <p:nvPr/>
        </p:nvSpPr>
        <p:spPr>
          <a:xfrm rot="606299">
            <a:off x="1520078" y="628111"/>
            <a:ext cx="1324655" cy="10558842"/>
          </a:xfrm>
          <a:custGeom>
            <a:avLst/>
            <a:gdLst/>
            <a:ahLst/>
            <a:cxnLst/>
            <a:rect l="l" t="t" r="r" b="b"/>
            <a:pathLst>
              <a:path w="1324655" h="10558842">
                <a:moveTo>
                  <a:pt x="0" y="0"/>
                </a:moveTo>
                <a:lnTo>
                  <a:pt x="1324655" y="0"/>
                </a:lnTo>
                <a:lnTo>
                  <a:pt x="1324655" y="10558842"/>
                </a:lnTo>
                <a:lnTo>
                  <a:pt x="0" y="10558842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24" name="Group 24"/>
          <p:cNvGrpSpPr/>
          <p:nvPr/>
        </p:nvGrpSpPr>
        <p:grpSpPr>
          <a:xfrm rot="711303">
            <a:off x="3260917" y="4062468"/>
            <a:ext cx="13272947" cy="4788655"/>
            <a:chOff x="0" y="0"/>
            <a:chExt cx="3495756" cy="1261209"/>
          </a:xfrm>
        </p:grpSpPr>
        <p:sp>
          <p:nvSpPr>
            <p:cNvPr id="25" name="Freeform 25"/>
            <p:cNvSpPr/>
            <p:nvPr/>
          </p:nvSpPr>
          <p:spPr>
            <a:xfrm>
              <a:off x="0" y="0"/>
              <a:ext cx="3495756" cy="1261209"/>
            </a:xfrm>
            <a:custGeom>
              <a:avLst/>
              <a:gdLst/>
              <a:ahLst/>
              <a:cxnLst/>
              <a:rect l="l" t="t" r="r" b="b"/>
              <a:pathLst>
                <a:path w="3495756" h="1261209">
                  <a:moveTo>
                    <a:pt x="0" y="0"/>
                  </a:moveTo>
                  <a:lnTo>
                    <a:pt x="3495756" y="0"/>
                  </a:lnTo>
                  <a:lnTo>
                    <a:pt x="3495756" y="1261209"/>
                  </a:lnTo>
                  <a:lnTo>
                    <a:pt x="0" y="1261209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0" y="-76200"/>
              <a:ext cx="3495756" cy="133740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27" name="TextBox 27"/>
          <p:cNvSpPr txBox="1"/>
          <p:nvPr/>
        </p:nvSpPr>
        <p:spPr>
          <a:xfrm rot="712925">
            <a:off x="3893887" y="5348249"/>
            <a:ext cx="12258523" cy="241791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19728"/>
              </a:lnSpc>
            </a:pPr>
            <a:r>
              <a:rPr lang="en-US" sz="14092">
                <a:solidFill>
                  <a:srgbClr val="373737"/>
                </a:solidFill>
                <a:latin typeface="Paytone One"/>
                <a:ea typeface="Paytone One"/>
                <a:cs typeface="Paytone One"/>
                <a:sym typeface="Paytone One"/>
              </a:rPr>
              <a:t>THANK YOU</a:t>
            </a:r>
          </a:p>
        </p:txBody>
      </p:sp>
      <p:sp>
        <p:nvSpPr>
          <p:cNvPr id="28" name="Freeform 28"/>
          <p:cNvSpPr/>
          <p:nvPr/>
        </p:nvSpPr>
        <p:spPr>
          <a:xfrm rot="642909">
            <a:off x="7598719" y="207701"/>
            <a:ext cx="2466841" cy="2480370"/>
          </a:xfrm>
          <a:custGeom>
            <a:avLst/>
            <a:gdLst/>
            <a:ahLst/>
            <a:cxnLst/>
            <a:rect l="l" t="t" r="r" b="b"/>
            <a:pathLst>
              <a:path w="2466841" h="2480370">
                <a:moveTo>
                  <a:pt x="0" y="0"/>
                </a:moveTo>
                <a:lnTo>
                  <a:pt x="2466841" y="0"/>
                </a:lnTo>
                <a:lnTo>
                  <a:pt x="2466841" y="2480370"/>
                </a:lnTo>
                <a:lnTo>
                  <a:pt x="0" y="2480370"/>
                </a:lnTo>
                <a:lnTo>
                  <a:pt x="0" y="0"/>
                </a:lnTo>
                <a:close/>
              </a:path>
            </a:pathLst>
          </a:custGeom>
          <a:blipFill>
            <a:blip r:embed="rId13">
              <a:extLst>
                <a:ext uri="{96DAC541-7B7A-43D3-8B79-37D633B846F1}">
                  <asvg:svgBlip xmlns:asvg="http://schemas.microsoft.com/office/drawing/2016/SVG/main" r:embed="rId1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1712</Words>
  <Application>Microsoft Office PowerPoint</Application>
  <PresentationFormat>Custom</PresentationFormat>
  <Paragraphs>274</Paragraphs>
  <Slides>42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42</vt:i4>
      </vt:variant>
    </vt:vector>
  </HeadingPairs>
  <TitlesOfParts>
    <vt:vector size="50" baseType="lpstr">
      <vt:lpstr>Arial</vt:lpstr>
      <vt:lpstr>Calibri</vt:lpstr>
      <vt:lpstr>Paytone One</vt:lpstr>
      <vt:lpstr>Canva Sans Bold</vt:lpstr>
      <vt:lpstr>เอฟซี เรนโบว์</vt:lpstr>
      <vt:lpstr>Arimo</vt:lpstr>
      <vt:lpstr>เอฟซี เรนโบว์ 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Digital</dc:title>
  <cp:lastModifiedBy>Zita Draper</cp:lastModifiedBy>
  <cp:revision>2</cp:revision>
  <dcterms:created xsi:type="dcterms:W3CDTF">2006-08-16T00:00:00Z</dcterms:created>
  <dcterms:modified xsi:type="dcterms:W3CDTF">2025-02-06T08:21:41Z</dcterms:modified>
  <dc:identifier>DAGdreYwyEo</dc:identifier>
</cp:coreProperties>
</file>