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4" d="100"/>
          <a:sy n="74" d="100"/>
        </p:scale>
        <p:origin x="1013"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B97561BF-9033-465E-83E9-87A5BE3B735F}" type="datetimeFigureOut">
              <a:rPr lang="en-US" smtClean="0"/>
              <a:t>11/4/2023</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D97F5DBD-B890-4EC1-BBDC-F2DBABA326C1}" type="slidenum">
              <a:rPr lang="en-US" smtClean="0"/>
              <a:t>‹#›</a:t>
            </a:fld>
            <a:endParaRPr lang="en-US"/>
          </a:p>
        </p:txBody>
      </p:sp>
    </p:spTree>
    <p:extLst>
      <p:ext uri="{BB962C8B-B14F-4D97-AF65-F5344CB8AC3E}">
        <p14:creationId xmlns:p14="http://schemas.microsoft.com/office/powerpoint/2010/main" val="209007337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7561BF-9033-465E-83E9-87A5BE3B735F}" type="datetimeFigureOut">
              <a:rPr lang="en-US" smtClean="0"/>
              <a:t>11/4/2023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7F5DBD-B890-4EC1-BBDC-F2DBABA326C1}" type="slidenum">
              <a:rPr lang="en-US" smtClean="0"/>
              <a:t>‹#›</a:t>
            </a:fld>
            <a:endParaRPr lang="en-US"/>
          </a:p>
        </p:txBody>
      </p:sp>
    </p:spTree>
    <p:extLst>
      <p:ext uri="{BB962C8B-B14F-4D97-AF65-F5344CB8AC3E}">
        <p14:creationId xmlns:p14="http://schemas.microsoft.com/office/powerpoint/2010/main" val="3868262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B97561BF-9033-465E-83E9-87A5BE3B735F}" type="datetimeFigureOut">
              <a:rPr lang="en-US" smtClean="0"/>
              <a:t>11/4/2023</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D97F5DBD-B890-4EC1-BBDC-F2DBABA326C1}" type="slidenum">
              <a:rPr lang="en-US" smtClean="0"/>
              <a:t>‹#›</a:t>
            </a:fld>
            <a:endParaRPr lang="en-US"/>
          </a:p>
        </p:txBody>
      </p:sp>
    </p:spTree>
    <p:extLst>
      <p:ext uri="{BB962C8B-B14F-4D97-AF65-F5344CB8AC3E}">
        <p14:creationId xmlns:p14="http://schemas.microsoft.com/office/powerpoint/2010/main" val="262777935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97561BF-9033-465E-83E9-87A5BE3B735F}" type="datetimeFigureOut">
              <a:rPr lang="en-US" smtClean="0"/>
              <a:t>11/4/2023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7F5DBD-B890-4EC1-BBDC-F2DBABA326C1}" type="slidenum">
              <a:rPr lang="en-US" smtClean="0"/>
              <a:t>‹#›</a:t>
            </a:fld>
            <a:endParaRPr lang="en-US"/>
          </a:p>
        </p:txBody>
      </p:sp>
    </p:spTree>
    <p:extLst>
      <p:ext uri="{BB962C8B-B14F-4D97-AF65-F5344CB8AC3E}">
        <p14:creationId xmlns:p14="http://schemas.microsoft.com/office/powerpoint/2010/main" val="1519434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7561BF-9033-465E-83E9-87A5BE3B735F}" type="datetimeFigureOut">
              <a:rPr lang="en-US" smtClean="0"/>
              <a:t>11/4/2023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7F5DBD-B890-4EC1-BBDC-F2DBABA326C1}" type="slidenum">
              <a:rPr lang="en-US" smtClean="0"/>
              <a:t>‹#›</a:t>
            </a:fld>
            <a:endParaRPr lang="en-US"/>
          </a:p>
        </p:txBody>
      </p:sp>
    </p:spTree>
    <p:extLst>
      <p:ext uri="{BB962C8B-B14F-4D97-AF65-F5344CB8AC3E}">
        <p14:creationId xmlns:p14="http://schemas.microsoft.com/office/powerpoint/2010/main" val="2416140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7561BF-9033-465E-83E9-87A5BE3B735F}" type="datetimeFigureOut">
              <a:rPr lang="en-US" smtClean="0"/>
              <a:t>11/4/2023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97F5DBD-B890-4EC1-BBDC-F2DBABA326C1}" type="slidenum">
              <a:rPr lang="en-US" smtClean="0"/>
              <a:t>‹#›</a:t>
            </a:fld>
            <a:endParaRPr lang="en-US"/>
          </a:p>
        </p:txBody>
      </p:sp>
    </p:spTree>
    <p:extLst>
      <p:ext uri="{BB962C8B-B14F-4D97-AF65-F5344CB8AC3E}">
        <p14:creationId xmlns:p14="http://schemas.microsoft.com/office/powerpoint/2010/main" val="3388196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7561BF-9033-465E-83E9-87A5BE3B735F}" type="datetimeFigureOut">
              <a:rPr lang="en-US" smtClean="0"/>
              <a:t>11/4/2023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97F5DBD-B890-4EC1-BBDC-F2DBABA326C1}" type="slidenum">
              <a:rPr lang="en-US" smtClean="0"/>
              <a:t>‹#›</a:t>
            </a:fld>
            <a:endParaRPr lang="en-US"/>
          </a:p>
        </p:txBody>
      </p:sp>
    </p:spTree>
    <p:extLst>
      <p:ext uri="{BB962C8B-B14F-4D97-AF65-F5344CB8AC3E}">
        <p14:creationId xmlns:p14="http://schemas.microsoft.com/office/powerpoint/2010/main" val="1410309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B97561BF-9033-465E-83E9-87A5BE3B735F}" type="datetimeFigureOut">
              <a:rPr lang="en-US" smtClean="0"/>
              <a:t>11/4/2023</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D97F5DBD-B890-4EC1-BBDC-F2DBABA326C1}"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51574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B97561BF-9033-465E-83E9-87A5BE3B735F}" type="datetimeFigureOut">
              <a:rPr lang="en-US" smtClean="0"/>
              <a:t>11/4/2023</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D97F5DBD-B890-4EC1-BBDC-F2DBABA326C1}"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58556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7561BF-9033-465E-83E9-87A5BE3B735F}" type="datetimeFigureOut">
              <a:rPr lang="en-US" smtClean="0"/>
              <a:t>11/4/2023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7F5DBD-B890-4EC1-BBDC-F2DBABA326C1}" type="slidenum">
              <a:rPr lang="en-US" smtClean="0"/>
              <a:t>‹#›</a:t>
            </a:fld>
            <a:endParaRPr lang="en-US"/>
          </a:p>
        </p:txBody>
      </p:sp>
    </p:spTree>
    <p:extLst>
      <p:ext uri="{BB962C8B-B14F-4D97-AF65-F5344CB8AC3E}">
        <p14:creationId xmlns:p14="http://schemas.microsoft.com/office/powerpoint/2010/main" val="439207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7561BF-9033-465E-83E9-87A5BE3B735F}" type="datetimeFigureOut">
              <a:rPr lang="en-US" smtClean="0"/>
              <a:t>11/4/2023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7F5DBD-B890-4EC1-BBDC-F2DBABA326C1}" type="slidenum">
              <a:rPr lang="en-US" smtClean="0"/>
              <a:t>‹#›</a:t>
            </a:fld>
            <a:endParaRPr lang="en-US"/>
          </a:p>
        </p:txBody>
      </p:sp>
    </p:spTree>
    <p:extLst>
      <p:ext uri="{BB962C8B-B14F-4D97-AF65-F5344CB8AC3E}">
        <p14:creationId xmlns:p14="http://schemas.microsoft.com/office/powerpoint/2010/main" val="1774919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B97561BF-9033-465E-83E9-87A5BE3B735F}" type="datetimeFigureOut">
              <a:rPr lang="en-US" smtClean="0"/>
              <a:t>11/4/2023</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D97F5DBD-B890-4EC1-BBDC-F2DBABA326C1}" type="slidenum">
              <a:rPr lang="en-US" smtClean="0"/>
              <a:t>‹#›</a:t>
            </a:fld>
            <a:endParaRPr lang="en-US"/>
          </a:p>
        </p:txBody>
      </p:sp>
    </p:spTree>
    <p:extLst>
      <p:ext uri="{BB962C8B-B14F-4D97-AF65-F5344CB8AC3E}">
        <p14:creationId xmlns:p14="http://schemas.microsoft.com/office/powerpoint/2010/main" val="1852552555"/>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diabetes.org.uk/diabetes-the-basics/types-of-diabetes/type-2/diabetes-ethnic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2BFD0-6732-16FD-C2E2-C2C6DAE23D27}"/>
              </a:ext>
            </a:extLst>
          </p:cNvPr>
          <p:cNvSpPr>
            <a:spLocks noGrp="1"/>
          </p:cNvSpPr>
          <p:nvPr>
            <p:ph type="ctrTitle"/>
          </p:nvPr>
        </p:nvSpPr>
        <p:spPr/>
        <p:txBody>
          <a:bodyPr/>
          <a:lstStyle/>
          <a:p>
            <a:pPr marL="0" marR="0" indent="0">
              <a:lnSpc>
                <a:spcPct val="150000"/>
              </a:lnSpc>
              <a:spcBef>
                <a:spcPts val="0"/>
              </a:spcBef>
              <a:spcAft>
                <a:spcPts val="800"/>
              </a:spcAft>
            </a:pPr>
            <a:r>
              <a:rPr lang="en-US" sz="2000" b="1" kern="100" dirty="0">
                <a:effectLst/>
                <a:latin typeface="Times New Roman" panose="02020603050405020304" pitchFamily="18" charset="0"/>
                <a:ea typeface="Calibri" panose="020F0502020204030204" pitchFamily="34" charset="0"/>
                <a:cs typeface="Times New Roman" panose="02020603050405020304" pitchFamily="18" charset="0"/>
              </a:rPr>
              <a:t>Research Title</a:t>
            </a:r>
            <a:br>
              <a:rPr lang="en-US" sz="2000" kern="100" dirty="0">
                <a:effectLst/>
                <a:latin typeface="Calibri" panose="020F0502020204030204" pitchFamily="34" charset="0"/>
                <a:ea typeface="Calibri" panose="020F0502020204030204" pitchFamily="34" charset="0"/>
                <a:cs typeface="Times New Roman" panose="02020603050405020304" pitchFamily="18" charset="0"/>
              </a:rPr>
            </a:b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Significance of self-management awareness of Type-2 Diabetes among South Asian community people over 40 years of age in the UK.</a:t>
            </a:r>
            <a:b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2000" dirty="0"/>
          </a:p>
        </p:txBody>
      </p:sp>
      <p:sp>
        <p:nvSpPr>
          <p:cNvPr id="3" name="Subtitle 2">
            <a:extLst>
              <a:ext uri="{FF2B5EF4-FFF2-40B4-BE49-F238E27FC236}">
                <a16:creationId xmlns:a16="http://schemas.microsoft.com/office/drawing/2014/main" id="{8D6FA631-3E2D-4121-8284-43630150903E}"/>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7145368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7D6B2-C17C-89F3-5428-B84EA3D98C62}"/>
              </a:ext>
            </a:extLst>
          </p:cNvPr>
          <p:cNvSpPr>
            <a:spLocks noGrp="1"/>
          </p:cNvSpPr>
          <p:nvPr>
            <p:ph type="title"/>
          </p:nvPr>
        </p:nvSpPr>
        <p:spPr/>
        <p:txBody>
          <a:bodyPr>
            <a:normAutofit/>
          </a:bodyPr>
          <a:lstStyle/>
          <a:p>
            <a:pPr algn="ctr"/>
            <a:r>
              <a:rPr lang="en-US" sz="3600" dirty="0"/>
              <a:t>Prevalence of the problem identified in the area of health and social care</a:t>
            </a:r>
          </a:p>
        </p:txBody>
      </p:sp>
      <p:sp>
        <p:nvSpPr>
          <p:cNvPr id="3" name="Content Placeholder 2">
            <a:extLst>
              <a:ext uri="{FF2B5EF4-FFF2-40B4-BE49-F238E27FC236}">
                <a16:creationId xmlns:a16="http://schemas.microsoft.com/office/drawing/2014/main" id="{1CA6C4BD-E1D4-3CC6-6BAD-BA223A0670E8}"/>
              </a:ext>
            </a:extLst>
          </p:cNvPr>
          <p:cNvSpPr>
            <a:spLocks noGrp="1"/>
          </p:cNvSpPr>
          <p:nvPr>
            <p:ph idx="1"/>
          </p:nvPr>
        </p:nvSpPr>
        <p:spPr/>
        <p:txBody>
          <a:bodyPr/>
          <a:lstStyle/>
          <a:p>
            <a:pPr marL="0" indent="0" algn="jus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prevalence of diabetes is significantly high in all over the world and among them around 90% of them are suffering from type -2 diabetes. A larger percentage of people are suffering from diabetes than any time earlier and it is expected that by 2030 around 5.5 million people will be affected by diabetes (Diabetes.or.uk, 2021). In particular, diabetes is significantly high among the people of the South Asian community. According to Diabetes.org.uk (2023), people from African Caribbean, Black African and South Asian (Indian, Pakistani, Bangladeshi) are at a high risk of developing type-2 diabetes from a young age. In particular, the prevalence of Type-2 diabetes is very high among South Asian people in the UK.</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310495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66D0F-4DFE-AFF6-08C7-968684F93711}"/>
              </a:ext>
            </a:extLst>
          </p:cNvPr>
          <p:cNvSpPr>
            <a:spLocks noGrp="1"/>
          </p:cNvSpPr>
          <p:nvPr>
            <p:ph type="title"/>
          </p:nvPr>
        </p:nvSpPr>
        <p:spPr/>
        <p:txBody>
          <a:bodyPr/>
          <a:lstStyle/>
          <a:p>
            <a:r>
              <a:rPr lang="en-US" dirty="0"/>
              <a:t>Background of the research</a:t>
            </a:r>
          </a:p>
        </p:txBody>
      </p:sp>
      <p:sp>
        <p:nvSpPr>
          <p:cNvPr id="3" name="Content Placeholder 2">
            <a:extLst>
              <a:ext uri="{FF2B5EF4-FFF2-40B4-BE49-F238E27FC236}">
                <a16:creationId xmlns:a16="http://schemas.microsoft.com/office/drawing/2014/main" id="{B237FE03-B09A-CA36-55DC-ABEFB6E09B03}"/>
              </a:ext>
            </a:extLst>
          </p:cNvPr>
          <p:cNvSpPr>
            <a:spLocks noGrp="1"/>
          </p:cNvSpPr>
          <p:nvPr>
            <p:ph idx="1"/>
          </p:nvPr>
        </p:nvSpPr>
        <p:spPr/>
        <p:txBody>
          <a:bodyPr>
            <a:normAutofit fontScale="77500" lnSpcReduction="20000"/>
          </a:bodyPr>
          <a:lstStyle/>
          <a:p>
            <a:pPr algn="just"/>
            <a:r>
              <a:rPr lang="en-US" dirty="0"/>
              <a:t>Due to the high prevalence of diabetes the numbers of cardiovascular patients are also increasing significantly. According to </a:t>
            </a:r>
            <a:r>
              <a:rPr lang="en-US" dirty="0" err="1"/>
              <a:t>Chrvala</a:t>
            </a:r>
            <a:r>
              <a:rPr lang="en-US" dirty="0"/>
              <a:t>, </a:t>
            </a:r>
            <a:r>
              <a:rPr lang="en-US" dirty="0" err="1"/>
              <a:t>Sherr</a:t>
            </a:r>
            <a:r>
              <a:rPr lang="en-US" dirty="0"/>
              <a:t> and Lipman (2016), diabetes makes the health issues complicated which worsen the health condition of the patients. It was found from the research that long term diabetes causes the damage of retinopathy which causes eye disease. In particular, the poor control of blood pressure is considered as the key cause of eye disease. Diabetes also causes the leakage of protein in urine which leads to chronic kidney disease (Carpenter, </a:t>
            </a:r>
            <a:r>
              <a:rPr lang="en-US" dirty="0" err="1"/>
              <a:t>DiChiacchio</a:t>
            </a:r>
            <a:r>
              <a:rPr lang="en-US" dirty="0"/>
              <a:t> and Barker, 2019). It finds that controlling blood pressure level could minimize the risk of chronic kidney disease. Diabetes is directly linked with the increase of blood pressure level, so controlling diabetes would also help to reduce risk of chronic kidney disease. Moreover, Al-</a:t>
            </a:r>
            <a:r>
              <a:rPr lang="en-US" dirty="0" err="1"/>
              <a:t>Khawaldeh</a:t>
            </a:r>
            <a:r>
              <a:rPr lang="en-US" dirty="0"/>
              <a:t>, Al-Hassan and </a:t>
            </a:r>
            <a:r>
              <a:rPr lang="en-US" dirty="0" err="1"/>
              <a:t>Froelicher</a:t>
            </a:r>
            <a:r>
              <a:rPr lang="en-US" dirty="0"/>
              <a:t> (2012) stated that diabetes patients gradually lose their sensation ability which increases aches in their feet. Most of the time people with type 2 diabetes find themselves unaware about the complications of their health disease.</a:t>
            </a:r>
          </a:p>
          <a:p>
            <a:pPr algn="just"/>
            <a:r>
              <a:rPr lang="en-US" dirty="0"/>
              <a:t>Diabetes is a non-returning disease but people could maintain it to remain safe for a longer time period. According to </a:t>
            </a:r>
            <a:r>
              <a:rPr lang="en-US" dirty="0" err="1"/>
              <a:t>Steinsbekk</a:t>
            </a:r>
            <a:r>
              <a:rPr lang="en-US" dirty="0"/>
              <a:t>, et al., (2012), self-management of the people could help to minimize the risk of type 2 diabetes and people with diabetes could live a longer life. Moreover, regular exercise could help the people to reduce their anxiety level and also strengthen their bones. Research found that people who do two hours of exercise in a week could live a sedentary life and those who exercise for 3 -4 hours could reduce risk to a greater extent (He, et al., 2017). Daily food charts also have a strong impact on the prevalence of type 2 diabetes. Particularly, people from the minority group are less interested in participating in regular exercise and having balanced food. The behavioral change is important for this minority group of people to remain safe from diabetes and ensure their well-being. </a:t>
            </a:r>
          </a:p>
          <a:p>
            <a:endParaRPr lang="en-US" dirty="0"/>
          </a:p>
        </p:txBody>
      </p:sp>
    </p:spTree>
    <p:extLst>
      <p:ext uri="{BB962C8B-B14F-4D97-AF65-F5344CB8AC3E}">
        <p14:creationId xmlns:p14="http://schemas.microsoft.com/office/powerpoint/2010/main" val="1302471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E6D30-8823-7504-8706-2C6766F796B5}"/>
              </a:ext>
            </a:extLst>
          </p:cNvPr>
          <p:cNvSpPr>
            <a:spLocks noGrp="1"/>
          </p:cNvSpPr>
          <p:nvPr>
            <p:ph type="title"/>
          </p:nvPr>
        </p:nvSpPr>
        <p:spPr/>
        <p:txBody>
          <a:bodyPr>
            <a:normAutofit fontScale="90000"/>
          </a:bodyPr>
          <a:lstStyle/>
          <a:p>
            <a:pPr algn="ctr"/>
            <a:r>
              <a:rPr lang="en-US" dirty="0"/>
              <a:t>Research Aim, Objectives and Question</a:t>
            </a:r>
          </a:p>
        </p:txBody>
      </p:sp>
      <p:sp>
        <p:nvSpPr>
          <p:cNvPr id="3" name="Content Placeholder 2">
            <a:extLst>
              <a:ext uri="{FF2B5EF4-FFF2-40B4-BE49-F238E27FC236}">
                <a16:creationId xmlns:a16="http://schemas.microsoft.com/office/drawing/2014/main" id="{30430939-ABA1-F603-ABE1-88F10C4A2796}"/>
              </a:ext>
            </a:extLst>
          </p:cNvPr>
          <p:cNvSpPr>
            <a:spLocks noGrp="1"/>
          </p:cNvSpPr>
          <p:nvPr>
            <p:ph idx="1"/>
          </p:nvPr>
        </p:nvSpPr>
        <p:spPr>
          <a:xfrm>
            <a:off x="1066800" y="2103119"/>
            <a:ext cx="10058400" cy="4380807"/>
          </a:xfrm>
        </p:spPr>
        <p:txBody>
          <a:bodyPr>
            <a:normAutofit fontScale="92500"/>
          </a:bodyPr>
          <a:lstStyle/>
          <a:p>
            <a:pPr marL="0" marR="0" indent="0" algn="just">
              <a:lnSpc>
                <a:spcPct val="150000"/>
              </a:lnSpc>
              <a:spcBef>
                <a:spcPts val="0"/>
              </a:spcBef>
              <a:spcAft>
                <a:spcPts val="800"/>
              </a:spcAft>
              <a:buNone/>
            </a:pPr>
            <a:r>
              <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rPr>
              <a:t>Research Aim</a:t>
            </a:r>
            <a:endParaRPr lang="en-US"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The aim of the research is to evaluate the lifestyle and behavior of the South Asian community people in the UK for remaining safe from Type-2 diabetes for their wellbeing.</a:t>
            </a:r>
            <a:endParaRPr lang="en-US"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800"/>
              </a:spcAft>
              <a:buNone/>
            </a:pPr>
            <a:r>
              <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rPr>
              <a:t>Research Objectives</a:t>
            </a:r>
            <a:endParaRPr lang="en-US"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The objectives of the research area as below:</a:t>
            </a:r>
            <a:endParaRPr lang="en-US"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To evaluate the prevalence of Type-2 diabetes among the South Asian community people in the UK over 40 years age</a:t>
            </a:r>
            <a:endParaRPr lang="en-US"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To evaluate the significance of self-management knowledge of the South Asian community people to remain safe from Types-2 diabetes   </a:t>
            </a:r>
            <a:endParaRPr lang="en-US"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Times New Roman" panose="02020603050405020304" pitchFamily="18" charset="0"/>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To explore behavioral challenges that the South Asian community people faces to overcome type-2 diabetes and provide some suggestions for their well-being </a:t>
            </a:r>
            <a:endParaRPr lang="en-US"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800"/>
              </a:spcAft>
              <a:buNone/>
            </a:pPr>
            <a:r>
              <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rPr>
              <a:t>Research Questions</a:t>
            </a:r>
            <a:endParaRPr lang="en-US"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How much concern the South Asian community people in the UK is for remaining safe from Type-2 diabetes?</a:t>
            </a:r>
            <a:endParaRPr lang="en-US" sz="1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400" dirty="0"/>
          </a:p>
        </p:txBody>
      </p:sp>
    </p:spTree>
    <p:extLst>
      <p:ext uri="{BB962C8B-B14F-4D97-AF65-F5344CB8AC3E}">
        <p14:creationId xmlns:p14="http://schemas.microsoft.com/office/powerpoint/2010/main" val="2354694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24FAC-EE11-080F-4A1B-02E89A823CB3}"/>
              </a:ext>
            </a:extLst>
          </p:cNvPr>
          <p:cNvSpPr>
            <a:spLocks noGrp="1"/>
          </p:cNvSpPr>
          <p:nvPr>
            <p:ph type="title"/>
          </p:nvPr>
        </p:nvSpPr>
        <p:spPr/>
        <p:txBody>
          <a:bodyPr/>
          <a:lstStyle/>
          <a:p>
            <a:r>
              <a:rPr lang="en-US" dirty="0"/>
              <a:t>Rationale of the research </a:t>
            </a:r>
          </a:p>
        </p:txBody>
      </p:sp>
      <p:sp>
        <p:nvSpPr>
          <p:cNvPr id="3" name="Content Placeholder 2">
            <a:extLst>
              <a:ext uri="{FF2B5EF4-FFF2-40B4-BE49-F238E27FC236}">
                <a16:creationId xmlns:a16="http://schemas.microsoft.com/office/drawing/2014/main" id="{FFB3047A-6C3B-7CF6-DB0A-827EB71F9950}"/>
              </a:ext>
            </a:extLst>
          </p:cNvPr>
          <p:cNvSpPr>
            <a:spLocks noGrp="1"/>
          </p:cNvSpPr>
          <p:nvPr>
            <p:ph idx="1"/>
          </p:nvPr>
        </p:nvSpPr>
        <p:spPr/>
        <p:txBody>
          <a:bodyPr/>
          <a:lstStyle/>
          <a:p>
            <a:pPr marL="0" indent="0" algn="jus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prevalence of diabetes is high in the UK and particularly the minority group of people has been hit hard. It found from the research that South Asian (15%) top the table among minority ethnic groups of people suffering from type – 2 diabetes (The Guardian, 2021). Diabetes is considered as one of the key reasons for increasing health complexities among the people. Due to the high prevalence of diabetes the overall burden is increasing within the community and NHS. The expenditure of the NHS is increasing significantly. It has become very important for developing the awareness level of the people for managing health conditions. Particularly, the awareness level of the South Asian community needs to develop so that they could maintain good health and balance the food chart to remain safe. The purpose of this research is to evaluate the lifestyle and behavior of the South Asian community people in the UK for remaining safe from Type-2 diabetes for their wellbeing.</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625501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62D22-5384-624D-0309-289277D50605}"/>
              </a:ext>
            </a:extLst>
          </p:cNvPr>
          <p:cNvSpPr>
            <a:spLocks noGrp="1"/>
          </p:cNvSpPr>
          <p:nvPr>
            <p:ph type="title"/>
          </p:nvPr>
        </p:nvSpPr>
        <p:spPr/>
        <p:txBody>
          <a:bodyPr/>
          <a:lstStyle/>
          <a:p>
            <a:pPr algn="ctr"/>
            <a:r>
              <a:rPr lang="en-US" dirty="0"/>
              <a:t>Research Methodology</a:t>
            </a:r>
          </a:p>
        </p:txBody>
      </p:sp>
      <p:sp>
        <p:nvSpPr>
          <p:cNvPr id="3" name="Content Placeholder 2">
            <a:extLst>
              <a:ext uri="{FF2B5EF4-FFF2-40B4-BE49-F238E27FC236}">
                <a16:creationId xmlns:a16="http://schemas.microsoft.com/office/drawing/2014/main" id="{300556BA-9C77-F039-2353-7CBD011A686F}"/>
              </a:ext>
            </a:extLst>
          </p:cNvPr>
          <p:cNvSpPr>
            <a:spLocks noGrp="1"/>
          </p:cNvSpPr>
          <p:nvPr>
            <p:ph idx="1"/>
          </p:nvPr>
        </p:nvSpPr>
        <p:spPr/>
        <p:txBody>
          <a:bodyPr/>
          <a:lstStyle/>
          <a:p>
            <a:pPr marL="0" indent="0" algn="jus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This research will follow a systematic review method so that selected scholarly research articles would be reviewed carefully and derive appropriate evidence on selected areas of the research. The key benefit of using this method of evidence finding is its reliability and validity is very high which is useful for the decision-making process. Moreover, systematic review is very useful to find out right journal articles which have already been conducted and interpret deeply so that propre outcomes could drive on a selected research topic. This research will follow interpretive research philosophy and it is found useful for deeply investigating the selected research issues. Moreover, research has also intended to analyze behavioral issues of the target group of population and interpretive is appropriate philosophy for analyzing human behavior. Positivism derives specific values which could not analyze issues deeply, so interpretation is the right choice for the research work.</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348185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94DD0-8651-193B-62B7-AB2663AB8BED}"/>
              </a:ext>
            </a:extLst>
          </p:cNvPr>
          <p:cNvSpPr>
            <a:spLocks noGrp="1"/>
          </p:cNvSpPr>
          <p:nvPr>
            <p:ph type="title"/>
          </p:nvPr>
        </p:nvSpPr>
        <p:spPr/>
        <p:txBody>
          <a:bodyPr/>
          <a:lstStyle/>
          <a:p>
            <a:pPr algn="ctr"/>
            <a:r>
              <a:rPr lang="en-US" dirty="0"/>
              <a:t>Research Methodology</a:t>
            </a:r>
          </a:p>
        </p:txBody>
      </p:sp>
      <p:sp>
        <p:nvSpPr>
          <p:cNvPr id="3" name="Content Placeholder 2">
            <a:extLst>
              <a:ext uri="{FF2B5EF4-FFF2-40B4-BE49-F238E27FC236}">
                <a16:creationId xmlns:a16="http://schemas.microsoft.com/office/drawing/2014/main" id="{0AD72AA8-BC02-A0D9-9999-9CFE4782D53F}"/>
              </a:ext>
            </a:extLst>
          </p:cNvPr>
          <p:cNvSpPr>
            <a:spLocks noGrp="1"/>
          </p:cNvSpPr>
          <p:nvPr>
            <p:ph idx="1"/>
          </p:nvPr>
        </p:nvSpPr>
        <p:spPr/>
        <p:txBody>
          <a:bodyPr>
            <a:normAutofit fontScale="92500" lnSpcReduction="10000"/>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Data Collection method: There are two types of data collection method primary and secondary ( ). This research will follow a secondary method of data analysis. To get secondary data research would find out the right journal articles from the electronic database. Researchers would use some keywords for finding some specific journal articles.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Cinahl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Plus Full Text, Medline and Google Scholar will be used for finding right journal articles. Inclusive and exclusion criteria would follow for narrowing down the searching process and finding the right journal article. The findings from the journal article would follow “Thematic Content Analysis' ' method for analyzing data. Content analysis is an easy method of data analysis.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Data collected from the selected journals are already in the public domain so no ethical issues would be followed for the research. The findings of the research would be useful for the adults over 40 years of age for changing their behavior to remain safe from type 2 diabetes and ensure their well-being.</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829849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EAD2E-850C-E2B0-18BD-5FC2C0E2CB62}"/>
              </a:ext>
            </a:extLst>
          </p:cNvPr>
          <p:cNvSpPr>
            <a:spLocks noGrp="1"/>
          </p:cNvSpPr>
          <p:nvPr>
            <p:ph type="title"/>
          </p:nvPr>
        </p:nvSpPr>
        <p:spPr/>
        <p:txBody>
          <a:bodyPr/>
          <a:lstStyle/>
          <a:p>
            <a:pPr algn="ctr"/>
            <a:r>
              <a:rPr lang="en-US" dirty="0"/>
              <a:t>Gantt Chart</a:t>
            </a:r>
          </a:p>
        </p:txBody>
      </p:sp>
      <p:graphicFrame>
        <p:nvGraphicFramePr>
          <p:cNvPr id="4" name="Content Placeholder 3">
            <a:extLst>
              <a:ext uri="{FF2B5EF4-FFF2-40B4-BE49-F238E27FC236}">
                <a16:creationId xmlns:a16="http://schemas.microsoft.com/office/drawing/2014/main" id="{83C87975-0080-2C0E-8377-B3A2FC1A7D89}"/>
              </a:ext>
            </a:extLst>
          </p:cNvPr>
          <p:cNvGraphicFramePr>
            <a:graphicFrameLocks noGrp="1"/>
          </p:cNvGraphicFramePr>
          <p:nvPr>
            <p:ph idx="1"/>
            <p:extLst>
              <p:ext uri="{D42A27DB-BD31-4B8C-83A1-F6EECF244321}">
                <p14:modId xmlns:p14="http://schemas.microsoft.com/office/powerpoint/2010/main" val="4204869745"/>
              </p:ext>
            </p:extLst>
          </p:nvPr>
        </p:nvGraphicFramePr>
        <p:xfrm>
          <a:off x="3054638" y="2283034"/>
          <a:ext cx="5937250" cy="3602486"/>
        </p:xfrm>
        <a:graphic>
          <a:graphicData uri="http://schemas.openxmlformats.org/drawingml/2006/table">
            <a:tbl>
              <a:tblPr firstRow="1" firstCol="1" bandRow="1">
                <a:tableStyleId>{5C22544A-7EE6-4342-B048-85BDC9FD1C3A}</a:tableStyleId>
              </a:tblPr>
              <a:tblGrid>
                <a:gridCol w="1781175">
                  <a:extLst>
                    <a:ext uri="{9D8B030D-6E8A-4147-A177-3AD203B41FA5}">
                      <a16:colId xmlns:a16="http://schemas.microsoft.com/office/drawing/2014/main" val="1391981722"/>
                    </a:ext>
                  </a:extLst>
                </a:gridCol>
                <a:gridCol w="593725">
                  <a:extLst>
                    <a:ext uri="{9D8B030D-6E8A-4147-A177-3AD203B41FA5}">
                      <a16:colId xmlns:a16="http://schemas.microsoft.com/office/drawing/2014/main" val="2570702732"/>
                    </a:ext>
                  </a:extLst>
                </a:gridCol>
                <a:gridCol w="593725">
                  <a:extLst>
                    <a:ext uri="{9D8B030D-6E8A-4147-A177-3AD203B41FA5}">
                      <a16:colId xmlns:a16="http://schemas.microsoft.com/office/drawing/2014/main" val="2761183702"/>
                    </a:ext>
                  </a:extLst>
                </a:gridCol>
                <a:gridCol w="593725">
                  <a:extLst>
                    <a:ext uri="{9D8B030D-6E8A-4147-A177-3AD203B41FA5}">
                      <a16:colId xmlns:a16="http://schemas.microsoft.com/office/drawing/2014/main" val="2689385113"/>
                    </a:ext>
                  </a:extLst>
                </a:gridCol>
                <a:gridCol w="593725">
                  <a:extLst>
                    <a:ext uri="{9D8B030D-6E8A-4147-A177-3AD203B41FA5}">
                      <a16:colId xmlns:a16="http://schemas.microsoft.com/office/drawing/2014/main" val="1510238901"/>
                    </a:ext>
                  </a:extLst>
                </a:gridCol>
                <a:gridCol w="593725">
                  <a:extLst>
                    <a:ext uri="{9D8B030D-6E8A-4147-A177-3AD203B41FA5}">
                      <a16:colId xmlns:a16="http://schemas.microsoft.com/office/drawing/2014/main" val="1384360681"/>
                    </a:ext>
                  </a:extLst>
                </a:gridCol>
                <a:gridCol w="593725">
                  <a:extLst>
                    <a:ext uri="{9D8B030D-6E8A-4147-A177-3AD203B41FA5}">
                      <a16:colId xmlns:a16="http://schemas.microsoft.com/office/drawing/2014/main" val="372227285"/>
                    </a:ext>
                  </a:extLst>
                </a:gridCol>
                <a:gridCol w="593725">
                  <a:extLst>
                    <a:ext uri="{9D8B030D-6E8A-4147-A177-3AD203B41FA5}">
                      <a16:colId xmlns:a16="http://schemas.microsoft.com/office/drawing/2014/main" val="500985250"/>
                    </a:ext>
                  </a:extLst>
                </a:gridCol>
              </a:tblGrid>
              <a:tr h="0">
                <a:tc rowSpan="2">
                  <a:txBody>
                    <a:bodyPr/>
                    <a:lstStyle/>
                    <a:p>
                      <a:pPr marL="0" marR="0" algn="ctr">
                        <a:lnSpc>
                          <a:spcPct val="150000"/>
                        </a:lnSpc>
                        <a:spcBef>
                          <a:spcPts val="0"/>
                        </a:spcBef>
                        <a:spcAft>
                          <a:spcPts val="0"/>
                        </a:spcAft>
                      </a:pPr>
                      <a:r>
                        <a:rPr lang="en-US" sz="1200" kern="100">
                          <a:effectLst/>
                        </a:rPr>
                        <a:t>Options</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7">
                  <a:txBody>
                    <a:bodyPr/>
                    <a:lstStyle/>
                    <a:p>
                      <a:pPr marL="0" marR="0" algn="ctr">
                        <a:lnSpc>
                          <a:spcPct val="150000"/>
                        </a:lnSpc>
                        <a:spcBef>
                          <a:spcPts val="0"/>
                        </a:spcBef>
                        <a:spcAft>
                          <a:spcPts val="0"/>
                        </a:spcAft>
                      </a:pPr>
                      <a:r>
                        <a:rPr lang="en-US" sz="1200" kern="100">
                          <a:effectLst/>
                        </a:rPr>
                        <a:t>2023-2024</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178606405"/>
                  </a:ext>
                </a:extLst>
              </a:tr>
              <a:tr h="0">
                <a:tc vMerge="1">
                  <a:txBody>
                    <a:bodyPr/>
                    <a:lstStyle/>
                    <a:p>
                      <a:endParaRPr lang="en-US"/>
                    </a:p>
                  </a:txBody>
                  <a:tcPr/>
                </a:tc>
                <a:tc>
                  <a:txBody>
                    <a:bodyPr/>
                    <a:lstStyle/>
                    <a:p>
                      <a:pPr marL="0" marR="0" algn="just">
                        <a:lnSpc>
                          <a:spcPct val="150000"/>
                        </a:lnSpc>
                        <a:spcBef>
                          <a:spcPts val="0"/>
                        </a:spcBef>
                        <a:spcAft>
                          <a:spcPts val="0"/>
                        </a:spcAft>
                      </a:pPr>
                      <a:r>
                        <a:rPr lang="en-US" sz="1200" kern="100">
                          <a:effectLst/>
                        </a:rPr>
                        <a:t>Sep</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Oct</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Nov</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Dec</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Jan</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Feb</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March</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93695682"/>
                  </a:ext>
                </a:extLst>
              </a:tr>
              <a:tr h="0">
                <a:tc>
                  <a:txBody>
                    <a:bodyPr/>
                    <a:lstStyle/>
                    <a:p>
                      <a:pPr marL="0" marR="0" algn="ctr">
                        <a:lnSpc>
                          <a:spcPct val="150000"/>
                        </a:lnSpc>
                        <a:spcBef>
                          <a:spcPts val="0"/>
                        </a:spcBef>
                        <a:spcAft>
                          <a:spcPts val="0"/>
                        </a:spcAft>
                      </a:pPr>
                      <a:r>
                        <a:rPr lang="en-US" sz="1200" kern="100">
                          <a:effectLst/>
                        </a:rPr>
                        <a:t>Submission research proposal</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87056128"/>
                  </a:ext>
                </a:extLst>
              </a:tr>
              <a:tr h="0">
                <a:tc>
                  <a:txBody>
                    <a:bodyPr/>
                    <a:lstStyle/>
                    <a:p>
                      <a:pPr marL="0" marR="0" algn="ctr">
                        <a:lnSpc>
                          <a:spcPct val="150000"/>
                        </a:lnSpc>
                        <a:spcBef>
                          <a:spcPts val="0"/>
                        </a:spcBef>
                        <a:spcAft>
                          <a:spcPts val="0"/>
                        </a:spcAft>
                      </a:pPr>
                      <a:r>
                        <a:rPr lang="en-US" sz="1200" kern="100">
                          <a:effectLst/>
                        </a:rPr>
                        <a:t>Secondary data collection</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29194202"/>
                  </a:ext>
                </a:extLst>
              </a:tr>
              <a:tr h="0">
                <a:tc>
                  <a:txBody>
                    <a:bodyPr/>
                    <a:lstStyle/>
                    <a:p>
                      <a:pPr marL="0" marR="0" algn="ctr">
                        <a:lnSpc>
                          <a:spcPct val="150000"/>
                        </a:lnSpc>
                        <a:spcBef>
                          <a:spcPts val="0"/>
                        </a:spcBef>
                        <a:spcAft>
                          <a:spcPts val="0"/>
                        </a:spcAft>
                      </a:pPr>
                      <a:r>
                        <a:rPr lang="en-US" sz="1200" kern="100">
                          <a:effectLst/>
                        </a:rPr>
                        <a:t>Determining research methods</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6172029"/>
                  </a:ext>
                </a:extLst>
              </a:tr>
              <a:tr h="0">
                <a:tc>
                  <a:txBody>
                    <a:bodyPr/>
                    <a:lstStyle/>
                    <a:p>
                      <a:pPr marL="0" marR="0" algn="ctr">
                        <a:lnSpc>
                          <a:spcPct val="150000"/>
                        </a:lnSpc>
                        <a:spcBef>
                          <a:spcPts val="0"/>
                        </a:spcBef>
                        <a:spcAft>
                          <a:spcPts val="0"/>
                        </a:spcAft>
                      </a:pPr>
                      <a:r>
                        <a:rPr lang="en-US" sz="1200" kern="100">
                          <a:effectLst/>
                        </a:rPr>
                        <a:t>Data findings</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58610878"/>
                  </a:ext>
                </a:extLst>
              </a:tr>
              <a:tr h="0">
                <a:tc>
                  <a:txBody>
                    <a:bodyPr/>
                    <a:lstStyle/>
                    <a:p>
                      <a:pPr marL="0" marR="0" algn="ctr">
                        <a:lnSpc>
                          <a:spcPct val="150000"/>
                        </a:lnSpc>
                        <a:spcBef>
                          <a:spcPts val="0"/>
                        </a:spcBef>
                        <a:spcAft>
                          <a:spcPts val="0"/>
                        </a:spcAft>
                      </a:pPr>
                      <a:r>
                        <a:rPr lang="en-US" sz="1200" kern="100">
                          <a:effectLst/>
                        </a:rPr>
                        <a:t>Analysis and discussion</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97964262"/>
                  </a:ext>
                </a:extLst>
              </a:tr>
              <a:tr h="0">
                <a:tc>
                  <a:txBody>
                    <a:bodyPr/>
                    <a:lstStyle/>
                    <a:p>
                      <a:pPr marL="0" marR="0" algn="ctr">
                        <a:lnSpc>
                          <a:spcPct val="150000"/>
                        </a:lnSpc>
                        <a:spcBef>
                          <a:spcPts val="0"/>
                        </a:spcBef>
                        <a:spcAft>
                          <a:spcPts val="0"/>
                        </a:spcAft>
                      </a:pPr>
                      <a:r>
                        <a:rPr lang="en-US" sz="1200" kern="100">
                          <a:effectLst/>
                        </a:rPr>
                        <a:t>Conclusion and recommendations</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200" kern="100" dirty="0">
                          <a:effectLst/>
                        </a:rPr>
                        <a:t> </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08369385"/>
                  </a:ext>
                </a:extLst>
              </a:tr>
            </a:tbl>
          </a:graphicData>
        </a:graphic>
      </p:graphicFrame>
    </p:spTree>
    <p:extLst>
      <p:ext uri="{BB962C8B-B14F-4D97-AF65-F5344CB8AC3E}">
        <p14:creationId xmlns:p14="http://schemas.microsoft.com/office/powerpoint/2010/main" val="3606884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62E63-87DC-4662-FC41-FBC751A8F3CB}"/>
              </a:ext>
            </a:extLst>
          </p:cNvPr>
          <p:cNvSpPr>
            <a:spLocks noGrp="1"/>
          </p:cNvSpPr>
          <p:nvPr>
            <p:ph type="title"/>
          </p:nvPr>
        </p:nvSpPr>
        <p:spPr/>
        <p:txBody>
          <a:bodyPr/>
          <a:lstStyle/>
          <a:p>
            <a:pPr algn="ctr"/>
            <a:r>
              <a:rPr lang="en-US" dirty="0"/>
              <a:t>Reference List</a:t>
            </a:r>
          </a:p>
        </p:txBody>
      </p:sp>
      <p:sp>
        <p:nvSpPr>
          <p:cNvPr id="3" name="Content Placeholder 2">
            <a:extLst>
              <a:ext uri="{FF2B5EF4-FFF2-40B4-BE49-F238E27FC236}">
                <a16:creationId xmlns:a16="http://schemas.microsoft.com/office/drawing/2014/main" id="{AE6599DD-DB42-90E9-E8BE-1D69C942BFDD}"/>
              </a:ext>
            </a:extLst>
          </p:cNvPr>
          <p:cNvSpPr>
            <a:spLocks noGrp="1"/>
          </p:cNvSpPr>
          <p:nvPr>
            <p:ph idx="1"/>
          </p:nvPr>
        </p:nvSpPr>
        <p:spPr/>
        <p:txBody>
          <a:bodyPr>
            <a:normAutofit fontScale="62500" lnSpcReduction="20000"/>
          </a:bodyPr>
          <a:lstStyle/>
          <a:p>
            <a:pPr marL="0" marR="0" algn="just">
              <a:lnSpc>
                <a:spcPct val="150000"/>
              </a:lnSpc>
              <a:spcBef>
                <a:spcPts val="0"/>
              </a:spcBef>
              <a:spcAft>
                <a:spcPts val="800"/>
              </a:spcAft>
            </a:pPr>
            <a:r>
              <a:rPr lang="en-US"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Al-</a:t>
            </a:r>
            <a:r>
              <a:rPr lang="en-US" sz="1800" u="sng" kern="100"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Khawaldeh</a:t>
            </a:r>
            <a:r>
              <a:rPr lang="en-US"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O. A., Al-Hassan, M. A., </a:t>
            </a:r>
            <a:r>
              <a:rPr lang="en-US" sz="1800" u="sng" kern="100"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Froelicher</a:t>
            </a:r>
            <a:r>
              <a:rPr lang="en-US"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E. S., (2012). Self-efficacy, self-management, and glycemic control in adults with type 2 diabetes mellitus.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Diabetes and its Complications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Volume 26, Issue 1, Pages 10-16</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Carpenter, R., </a:t>
            </a:r>
            <a:r>
              <a:rPr lang="en-US" sz="1800" u="sng" kern="100"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DiChiacchio</a:t>
            </a:r>
            <a:r>
              <a:rPr lang="en-US"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T., Barker</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K., (2019). Interventions for self-management of type 2 diabetes: An integrative review.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Nursing Sciences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Volume 6, Issue 1, Pages 70-91</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u="sng" kern="100"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Chrvala</a:t>
            </a:r>
            <a:r>
              <a:rPr lang="en-US"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C. A., </a:t>
            </a:r>
            <a:r>
              <a:rPr lang="en-US" sz="1800" u="sng" kern="100"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Sherr</a:t>
            </a:r>
            <a:r>
              <a:rPr lang="en-US"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D., Lipman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R. D., (2016). Diabetes self-management education for adults with type 2 diabetes mellitus: A systematic review of the effect on glycemic control.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Patient Education and Counseling.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Volume 99, Issue 6, Pages 926-943</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Diabetes.org.uk (2023)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Ethnicity and Type 2 Diabetes.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https://www.diabetes.org.uk/diabetes-the-basics/types-of-diabetes/type-2/diabetes-ethnicity</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on 3rd November 2023).</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He,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X., Li, J., Wang, B., Yao, Q., Li, L., Song, R., Shi, X., Zhang, J-A., (2017). Diabetes self-management education reduces risk of all-cause mortality in type 2 diabetes patients: a systematic review and meta-analysis.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Endocrine.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55, pages712–731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u="sng" kern="100"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Steinsbekk</a:t>
            </a:r>
            <a:r>
              <a:rPr lang="en-US"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Rygg</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L.,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Lisulo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M., Rise, M. B., Fretheim, A., (2012). Group based diabetes self-management education compared to routine treatment for people with type 2 diabetes mellitus. A systematic review with meta-analysis.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BMC Health Services Research  Article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12, Article number: 213.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4446264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6</TotalTime>
  <Words>1579</Words>
  <Application>Microsoft Office PowerPoint</Application>
  <PresentationFormat>Widescreen</PresentationFormat>
  <Paragraphs>88</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Calibri</vt:lpstr>
      <vt:lpstr>Century Gothic</vt:lpstr>
      <vt:lpstr>Garamond</vt:lpstr>
      <vt:lpstr>Times New Roman</vt:lpstr>
      <vt:lpstr>Wingdings</vt:lpstr>
      <vt:lpstr>Savon</vt:lpstr>
      <vt:lpstr>Research Title Significance of self-management awareness of Type-2 Diabetes among South Asian community people over 40 years of age in the UK. </vt:lpstr>
      <vt:lpstr>Prevalence of the problem identified in the area of health and social care</vt:lpstr>
      <vt:lpstr>Background of the research</vt:lpstr>
      <vt:lpstr>Research Aim, Objectives and Question</vt:lpstr>
      <vt:lpstr>Rationale of the research </vt:lpstr>
      <vt:lpstr>Research Methodology</vt:lpstr>
      <vt:lpstr>Research Methodology</vt:lpstr>
      <vt:lpstr>Gantt Chart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Title Significance of self-management awareness of Type-2 Diabetes among South Asian community people over 40 years of age in the UK. </dc:title>
  <dc:creator>pc</dc:creator>
  <cp:lastModifiedBy>pc</cp:lastModifiedBy>
  <cp:revision>1</cp:revision>
  <dcterms:created xsi:type="dcterms:W3CDTF">2023-11-03T18:35:07Z</dcterms:created>
  <dcterms:modified xsi:type="dcterms:W3CDTF">2023-11-03T18:41:26Z</dcterms:modified>
</cp:coreProperties>
</file>