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50" r:id="rId1"/>
  </p:sldMasterIdLst>
  <p:notesMasterIdLst>
    <p:notesMasterId r:id="rId42"/>
  </p:notesMasterIdLst>
  <p:sldIdLst>
    <p:sldId id="256" r:id="rId2"/>
    <p:sldId id="257" r:id="rId3"/>
    <p:sldId id="258" r:id="rId4"/>
    <p:sldId id="259" r:id="rId5"/>
    <p:sldId id="260" r:id="rId6"/>
    <p:sldId id="261" r:id="rId7"/>
    <p:sldId id="262" r:id="rId8"/>
    <p:sldId id="263" r:id="rId9"/>
    <p:sldId id="264" r:id="rId10"/>
    <p:sldId id="266" r:id="rId11"/>
    <p:sldId id="265" r:id="rId12"/>
    <p:sldId id="267" r:id="rId13"/>
    <p:sldId id="269" r:id="rId14"/>
    <p:sldId id="268"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5846"/>
  </p:normalViewPr>
  <p:slideViewPr>
    <p:cSldViewPr snapToGrid="0">
      <p:cViewPr varScale="1">
        <p:scale>
          <a:sx n="90" d="100"/>
          <a:sy n="90" d="100"/>
        </p:scale>
        <p:origin x="232" y="5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B290DCC-A84C-4B40-AC7B-606C8A931C17}" type="datetimeFigureOut">
              <a:rPr lang="en-US" smtClean="0"/>
              <a:t>12/1/22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77A8935-A750-0240-9599-374A06C8E898}" type="slidenum">
              <a:rPr lang="en-US" smtClean="0"/>
              <a:t>‹#›</a:t>
            </a:fld>
            <a:endParaRPr lang="en-US" dirty="0"/>
          </a:p>
        </p:txBody>
      </p:sp>
    </p:spTree>
    <p:extLst>
      <p:ext uri="{BB962C8B-B14F-4D97-AF65-F5344CB8AC3E}">
        <p14:creationId xmlns:p14="http://schemas.microsoft.com/office/powerpoint/2010/main" val="25296779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Edwards v UK 2002 – The deceased was killed by the cellmate, who was known to be violent and unstable. The state knew about this and did nothing to help protect the victim’s life. The European Court held that the police failed to protect his life and thus Article 2 was infringed.</a:t>
            </a:r>
          </a:p>
        </p:txBody>
      </p:sp>
      <p:sp>
        <p:nvSpPr>
          <p:cNvPr id="4" name="Slide Number Placeholder 3"/>
          <p:cNvSpPr>
            <a:spLocks noGrp="1"/>
          </p:cNvSpPr>
          <p:nvPr>
            <p:ph type="sldNum" sz="quarter" idx="5"/>
          </p:nvPr>
        </p:nvSpPr>
        <p:spPr/>
        <p:txBody>
          <a:bodyPr/>
          <a:lstStyle/>
          <a:p>
            <a:fld id="{477A8935-A750-0240-9599-374A06C8E898}" type="slidenum">
              <a:rPr lang="en-US" smtClean="0"/>
              <a:t>12</a:t>
            </a:fld>
            <a:endParaRPr lang="en-US" dirty="0"/>
          </a:p>
        </p:txBody>
      </p:sp>
    </p:spTree>
    <p:extLst>
      <p:ext uri="{BB962C8B-B14F-4D97-AF65-F5344CB8AC3E}">
        <p14:creationId xmlns:p14="http://schemas.microsoft.com/office/powerpoint/2010/main" val="25592140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Ireland v UK 1978 – This concerned the treatment of suspected Irish terrorists. They were beaten and deprived of sleep, drink and food. The European Court of Human Rights held that this treatment was inhuman and degrading but not torture. Nevertheless, the UK was held to be in contravention of Article 3. As the ECHR is living, if this case was held today these actions would likely be considered torture.</a:t>
            </a:r>
          </a:p>
        </p:txBody>
      </p:sp>
      <p:sp>
        <p:nvSpPr>
          <p:cNvPr id="4" name="Slide Number Placeholder 3"/>
          <p:cNvSpPr>
            <a:spLocks noGrp="1"/>
          </p:cNvSpPr>
          <p:nvPr>
            <p:ph type="sldNum" sz="quarter" idx="5"/>
          </p:nvPr>
        </p:nvSpPr>
        <p:spPr/>
        <p:txBody>
          <a:bodyPr/>
          <a:lstStyle/>
          <a:p>
            <a:fld id="{477A8935-A750-0240-9599-374A06C8E898}" type="slidenum">
              <a:rPr lang="en-US" smtClean="0"/>
              <a:t>14</a:t>
            </a:fld>
            <a:endParaRPr lang="en-US" dirty="0"/>
          </a:p>
        </p:txBody>
      </p:sp>
    </p:spTree>
    <p:extLst>
      <p:ext uri="{BB962C8B-B14F-4D97-AF65-F5344CB8AC3E}">
        <p14:creationId xmlns:p14="http://schemas.microsoft.com/office/powerpoint/2010/main" val="12679319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77A8935-A750-0240-9599-374A06C8E898}" type="slidenum">
              <a:rPr lang="en-US" smtClean="0"/>
              <a:t>16</a:t>
            </a:fld>
            <a:endParaRPr lang="en-US" dirty="0"/>
          </a:p>
        </p:txBody>
      </p:sp>
    </p:spTree>
    <p:extLst>
      <p:ext uri="{BB962C8B-B14F-4D97-AF65-F5344CB8AC3E}">
        <p14:creationId xmlns:p14="http://schemas.microsoft.com/office/powerpoint/2010/main" val="2832220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Cheshire West v P, P had cerebral palsy and down’s syndrome. He required 24-hour care so was placed in a care home. His care plan included a range of intrusive measures including physical restraint. The Supreme Court held that his living arrangements amounted to a breach of Article 5</a:t>
            </a:r>
          </a:p>
        </p:txBody>
      </p:sp>
      <p:sp>
        <p:nvSpPr>
          <p:cNvPr id="4" name="Slide Number Placeholder 3"/>
          <p:cNvSpPr>
            <a:spLocks noGrp="1"/>
          </p:cNvSpPr>
          <p:nvPr>
            <p:ph type="sldNum" sz="quarter" idx="5"/>
          </p:nvPr>
        </p:nvSpPr>
        <p:spPr/>
        <p:txBody>
          <a:bodyPr/>
          <a:lstStyle/>
          <a:p>
            <a:fld id="{477A8935-A750-0240-9599-374A06C8E898}" type="slidenum">
              <a:rPr lang="en-US" smtClean="0"/>
              <a:t>17</a:t>
            </a:fld>
            <a:endParaRPr lang="en-US" dirty="0"/>
          </a:p>
        </p:txBody>
      </p:sp>
    </p:spTree>
    <p:extLst>
      <p:ext uri="{BB962C8B-B14F-4D97-AF65-F5344CB8AC3E}">
        <p14:creationId xmlns:p14="http://schemas.microsoft.com/office/powerpoint/2010/main" val="5699091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 v UK; V v UK 1999 – a case concerning Robert Thompson and Jon Venables. The Home Secretary’s decision to increase their tariffs from 10 to 15 was in contravention of Article 6 as they were too young to follow and understand the proceedings in an adult court.</a:t>
            </a:r>
          </a:p>
        </p:txBody>
      </p:sp>
      <p:sp>
        <p:nvSpPr>
          <p:cNvPr id="4" name="Slide Number Placeholder 3"/>
          <p:cNvSpPr>
            <a:spLocks noGrp="1"/>
          </p:cNvSpPr>
          <p:nvPr>
            <p:ph type="sldNum" sz="quarter" idx="5"/>
          </p:nvPr>
        </p:nvSpPr>
        <p:spPr/>
        <p:txBody>
          <a:bodyPr/>
          <a:lstStyle/>
          <a:p>
            <a:fld id="{477A8935-A750-0240-9599-374A06C8E898}" type="slidenum">
              <a:rPr lang="en-US" smtClean="0"/>
              <a:t>19</a:t>
            </a:fld>
            <a:endParaRPr lang="en-US" dirty="0"/>
          </a:p>
        </p:txBody>
      </p:sp>
    </p:spTree>
    <p:extLst>
      <p:ext uri="{BB962C8B-B14F-4D97-AF65-F5344CB8AC3E}">
        <p14:creationId xmlns:p14="http://schemas.microsoft.com/office/powerpoint/2010/main" val="6203111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SW v UK; CR v UK 1996 – Defendants were convicted of raping their wives in 1989 (before R v R 1991) they argued that at the time of the rape, there was no law making their actions illegal. The European Court of Human Rights held that although the actions weren’t illegal, it was foreseeable that their actions would invoke criminal liability. Consequently, Article 7 was not breached.</a:t>
            </a:r>
          </a:p>
        </p:txBody>
      </p:sp>
      <p:sp>
        <p:nvSpPr>
          <p:cNvPr id="4" name="Slide Number Placeholder 3"/>
          <p:cNvSpPr>
            <a:spLocks noGrp="1"/>
          </p:cNvSpPr>
          <p:nvPr>
            <p:ph type="sldNum" sz="quarter" idx="5"/>
          </p:nvPr>
        </p:nvSpPr>
        <p:spPr/>
        <p:txBody>
          <a:bodyPr/>
          <a:lstStyle/>
          <a:p>
            <a:fld id="{477A8935-A750-0240-9599-374A06C8E898}" type="slidenum">
              <a:rPr lang="en-US" smtClean="0"/>
              <a:t>20</a:t>
            </a:fld>
            <a:endParaRPr lang="en-US" dirty="0"/>
          </a:p>
        </p:txBody>
      </p:sp>
    </p:spTree>
    <p:extLst>
      <p:ext uri="{BB962C8B-B14F-4D97-AF65-F5344CB8AC3E}">
        <p14:creationId xmlns:p14="http://schemas.microsoft.com/office/powerpoint/2010/main" val="33350289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 and Q v UK 2010 – The use of stop and search by police without proper safeguards breached Article 8</a:t>
            </a:r>
          </a:p>
          <a:p>
            <a:r>
              <a:rPr lang="en-US" dirty="0"/>
              <a:t>Malone v UK 1982 – The use of wiretapping phones without legal authority breached Article 8</a:t>
            </a:r>
          </a:p>
          <a:p>
            <a:r>
              <a:rPr lang="en-US" dirty="0"/>
              <a:t>Campbell v Mirror Group Newspapers 2004 – Naomi Campbell successfully took actions against the Daily Mirror for publishing a story about her drug addiction and treatment.</a:t>
            </a:r>
          </a:p>
          <a:p>
            <a:r>
              <a:rPr lang="en-US" dirty="0"/>
              <a:t>S and Marper 2009 – The applicants were arrested, and their fingerprints and DNA was taken, they were not convicted of the crimes, but their fingerprints and DNA samples were retained in the National DNA Database. This was considered a breach of Article 8</a:t>
            </a:r>
          </a:p>
          <a:p>
            <a:r>
              <a:rPr lang="en-US" dirty="0"/>
              <a:t>Dudgeon v United Kingdom 1982 – The continuing homosexuality criminalization in Northern Ireland was in breach of Article 8</a:t>
            </a:r>
          </a:p>
          <a:p>
            <a:r>
              <a:rPr lang="en-US" dirty="0"/>
              <a:t>Campbell v UK 1992 – The prison rules which allowed the governor to read every letter and to stop ’objectionable’ letters was held to be in breach of Article 8.</a:t>
            </a:r>
          </a:p>
        </p:txBody>
      </p:sp>
      <p:sp>
        <p:nvSpPr>
          <p:cNvPr id="4" name="Slide Number Placeholder 3"/>
          <p:cNvSpPr>
            <a:spLocks noGrp="1"/>
          </p:cNvSpPr>
          <p:nvPr>
            <p:ph type="sldNum" sz="quarter" idx="5"/>
          </p:nvPr>
        </p:nvSpPr>
        <p:spPr/>
        <p:txBody>
          <a:bodyPr/>
          <a:lstStyle/>
          <a:p>
            <a:fld id="{477A8935-A750-0240-9599-374A06C8E898}" type="slidenum">
              <a:rPr lang="en-US" smtClean="0"/>
              <a:t>21</a:t>
            </a:fld>
            <a:endParaRPr lang="en-US" dirty="0"/>
          </a:p>
        </p:txBody>
      </p:sp>
    </p:spTree>
    <p:extLst>
      <p:ext uri="{BB962C8B-B14F-4D97-AF65-F5344CB8AC3E}">
        <p14:creationId xmlns:p14="http://schemas.microsoft.com/office/powerpoint/2010/main" val="2134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Begum, a Muslim student was excluded from the school because she wore a jilbab which was against school policy. The House of Lords held that Article 9 was not breached as Begum’s family chose a school outside their area which inside their area there was schools that allowed jilbabs to be worn. </a:t>
            </a:r>
          </a:p>
        </p:txBody>
      </p:sp>
      <p:sp>
        <p:nvSpPr>
          <p:cNvPr id="4" name="Slide Number Placeholder 3"/>
          <p:cNvSpPr>
            <a:spLocks noGrp="1"/>
          </p:cNvSpPr>
          <p:nvPr>
            <p:ph type="sldNum" sz="quarter" idx="5"/>
          </p:nvPr>
        </p:nvSpPr>
        <p:spPr/>
        <p:txBody>
          <a:bodyPr/>
          <a:lstStyle/>
          <a:p>
            <a:fld id="{477A8935-A750-0240-9599-374A06C8E898}" type="slidenum">
              <a:rPr lang="en-US" smtClean="0"/>
              <a:t>22</a:t>
            </a:fld>
            <a:endParaRPr lang="en-US" dirty="0"/>
          </a:p>
        </p:txBody>
      </p:sp>
    </p:spTree>
    <p:extLst>
      <p:ext uri="{BB962C8B-B14F-4D97-AF65-F5344CB8AC3E}">
        <p14:creationId xmlns:p14="http://schemas.microsoft.com/office/powerpoint/2010/main" val="1870195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Garaudy v France 2003 – Garaudy published a book denying the holocaust and criticized the Jewish community. Denying the holocaust is illegal in many countries, France included. The European Court held that the law did not breach Article 10.</a:t>
            </a:r>
          </a:p>
          <a:p>
            <a:r>
              <a:rPr lang="en-US" dirty="0"/>
              <a:t>Handyside v UK 1976 – Handyside published a book called ‘The Little Red Schoolbook’ which gave advice to school children including advice on sexual matters. He was arrested for obscenity. This was held to be justifiable for the protection of morals.</a:t>
            </a:r>
          </a:p>
          <a:p>
            <a:r>
              <a:rPr lang="en-US" dirty="0"/>
              <a:t>Goodwin v UK – An order for the disclosure of a journalist’s source was a breach of Article 10.</a:t>
            </a:r>
          </a:p>
        </p:txBody>
      </p:sp>
      <p:sp>
        <p:nvSpPr>
          <p:cNvPr id="4" name="Slide Number Placeholder 3"/>
          <p:cNvSpPr>
            <a:spLocks noGrp="1"/>
          </p:cNvSpPr>
          <p:nvPr>
            <p:ph type="sldNum" sz="quarter" idx="5"/>
          </p:nvPr>
        </p:nvSpPr>
        <p:spPr/>
        <p:txBody>
          <a:bodyPr/>
          <a:lstStyle/>
          <a:p>
            <a:fld id="{477A8935-A750-0240-9599-374A06C8E898}" type="slidenum">
              <a:rPr lang="en-US" smtClean="0"/>
              <a:t>23</a:t>
            </a:fld>
            <a:endParaRPr lang="en-US" dirty="0"/>
          </a:p>
        </p:txBody>
      </p:sp>
    </p:spTree>
    <p:extLst>
      <p:ext uri="{BB962C8B-B14F-4D97-AF65-F5344CB8AC3E}">
        <p14:creationId xmlns:p14="http://schemas.microsoft.com/office/powerpoint/2010/main" val="37256675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Wylie, a woman applied for a men’s tailoring company but was told she should not apply because it was unsuitable for women to take inside leg measurements of male customers. Was held to be discrimination.</a:t>
            </a:r>
          </a:p>
          <a:p>
            <a:r>
              <a:rPr lang="en-US" dirty="0"/>
              <a:t>In Price, Mrs. Price (35) applied for a job but discovered that it was only accessible for those between the ages of 17-28.</a:t>
            </a:r>
          </a:p>
        </p:txBody>
      </p:sp>
      <p:sp>
        <p:nvSpPr>
          <p:cNvPr id="4" name="Slide Number Placeholder 3"/>
          <p:cNvSpPr>
            <a:spLocks noGrp="1"/>
          </p:cNvSpPr>
          <p:nvPr>
            <p:ph type="sldNum" sz="quarter" idx="5"/>
          </p:nvPr>
        </p:nvSpPr>
        <p:spPr/>
        <p:txBody>
          <a:bodyPr/>
          <a:lstStyle/>
          <a:p>
            <a:fld id="{477A8935-A750-0240-9599-374A06C8E898}" type="slidenum">
              <a:rPr lang="en-US" smtClean="0"/>
              <a:t>37</a:t>
            </a:fld>
            <a:endParaRPr lang="en-US" dirty="0"/>
          </a:p>
        </p:txBody>
      </p:sp>
    </p:spTree>
    <p:extLst>
      <p:ext uri="{BB962C8B-B14F-4D97-AF65-F5344CB8AC3E}">
        <p14:creationId xmlns:p14="http://schemas.microsoft.com/office/powerpoint/2010/main" val="23527601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944F692-B6A0-1B40-99AA-9240391E438C}" type="datetimeFigureOut">
              <a:rPr lang="en-US" smtClean="0"/>
              <a:t>12/1/22</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00E081E5-C30D-0B44-831D-C3A2DF743B87}" type="slidenum">
              <a:rPr lang="en-US" smtClean="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314910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944F692-B6A0-1B40-99AA-9240391E438C}" type="datetimeFigureOut">
              <a:rPr lang="en-US" smtClean="0"/>
              <a:t>12/1/22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0E081E5-C30D-0B44-831D-C3A2DF743B87}" type="slidenum">
              <a:rPr lang="en-US" smtClean="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30368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944F692-B6A0-1B40-99AA-9240391E438C}" type="datetimeFigureOut">
              <a:rPr lang="en-US" smtClean="0"/>
              <a:t>12/1/22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0E081E5-C30D-0B44-831D-C3A2DF743B87}" type="slidenum">
              <a:rPr lang="en-US" smtClean="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886510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944F692-B6A0-1B40-99AA-9240391E438C}" type="datetimeFigureOut">
              <a:rPr lang="en-US" smtClean="0"/>
              <a:t>12/1/22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00E081E5-C30D-0B44-831D-C3A2DF743B87}" type="slidenum">
              <a:rPr lang="en-US" smtClean="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258942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944F692-B6A0-1B40-99AA-9240391E438C}" type="datetimeFigureOut">
              <a:rPr lang="en-US" smtClean="0"/>
              <a:t>12/1/22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00E081E5-C30D-0B44-831D-C3A2DF743B87}" type="slidenum">
              <a:rPr lang="en-US" smtClean="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188273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944F692-B6A0-1B40-99AA-9240391E438C}" type="datetimeFigureOut">
              <a:rPr lang="en-US" smtClean="0"/>
              <a:t>12/1/22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00E081E5-C30D-0B44-831D-C3A2DF743B87}" type="slidenum">
              <a:rPr lang="en-US" smtClean="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917659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944F692-B6A0-1B40-99AA-9240391E438C}" type="datetimeFigureOut">
              <a:rPr lang="en-US" smtClean="0"/>
              <a:t>12/1/22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00E081E5-C30D-0B44-831D-C3A2DF743B87}" type="slidenum">
              <a:rPr lang="en-US" smtClean="0"/>
              <a:t>‹#›</a:t>
            </a:fld>
            <a:endParaRPr lang="en-US" dirty="0"/>
          </a:p>
        </p:txBody>
      </p:sp>
    </p:spTree>
    <p:extLst>
      <p:ext uri="{BB962C8B-B14F-4D97-AF65-F5344CB8AC3E}">
        <p14:creationId xmlns:p14="http://schemas.microsoft.com/office/powerpoint/2010/main" val="27287023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944F692-B6A0-1B40-99AA-9240391E438C}" type="datetimeFigureOut">
              <a:rPr lang="en-US" smtClean="0"/>
              <a:t>12/1/22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00E081E5-C30D-0B44-831D-C3A2DF743B87}" type="slidenum">
              <a:rPr lang="en-US" smtClean="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80747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944F692-B6A0-1B40-99AA-9240391E438C}" type="datetimeFigureOut">
              <a:rPr lang="en-US" smtClean="0"/>
              <a:t>12/1/22</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00E081E5-C30D-0B44-831D-C3A2DF743B87}" type="slidenum">
              <a:rPr lang="en-US" smtClean="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673534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944F692-B6A0-1B40-99AA-9240391E438C}" type="datetimeFigureOut">
              <a:rPr lang="en-US" smtClean="0"/>
              <a:t>12/1/22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0E081E5-C30D-0B44-831D-C3A2DF743B87}" type="slidenum">
              <a:rPr lang="en-US" smtClean="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387891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944F692-B6A0-1B40-99AA-9240391E438C}" type="datetimeFigureOut">
              <a:rPr lang="en-US" smtClean="0"/>
              <a:t>12/1/22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0E081E5-C30D-0B44-831D-C3A2DF743B87}" type="slidenum">
              <a:rPr lang="en-US" smtClean="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11196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944F692-B6A0-1B40-99AA-9240391E438C}" type="datetimeFigureOut">
              <a:rPr lang="en-US" smtClean="0"/>
              <a:t>12/1/22</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00E081E5-C30D-0B44-831D-C3A2DF743B87}" type="slidenum">
              <a:rPr lang="en-US" smtClean="0"/>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04007515"/>
      </p:ext>
    </p:extLst>
  </p:cSld>
  <p:clrMap bg1="lt1" tx1="dk1" bg2="lt2" tx2="dk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lawprof.co/public-law/human-rights-cases/bellinger-v-bellinger-2003-ukhl-21/" TargetMode="External"/><Relationship Id="rId2" Type="http://schemas.openxmlformats.org/officeDocument/2006/relationships/hyperlink" Target="https://lawprof.co/public-law/human-rights-cases/ghaidan-v-godin-mendoza-2004-ukhl-30-2004-ac-557/"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26E27-AC7E-961D-396D-6560803E4B4E}"/>
              </a:ext>
            </a:extLst>
          </p:cNvPr>
          <p:cNvSpPr>
            <a:spLocks noGrp="1"/>
          </p:cNvSpPr>
          <p:nvPr>
            <p:ph type="ctrTitle"/>
          </p:nvPr>
        </p:nvSpPr>
        <p:spPr/>
        <p:txBody>
          <a:bodyPr>
            <a:normAutofit fontScale="90000"/>
          </a:bodyPr>
          <a:lstStyle/>
          <a:p>
            <a:pPr algn="ctr"/>
            <a:r>
              <a:rPr lang="en-US" dirty="0"/>
              <a:t>Protection of civil liberties, human rights and equality</a:t>
            </a:r>
          </a:p>
        </p:txBody>
      </p:sp>
    </p:spTree>
    <p:extLst>
      <p:ext uri="{BB962C8B-B14F-4D97-AF65-F5344CB8AC3E}">
        <p14:creationId xmlns:p14="http://schemas.microsoft.com/office/powerpoint/2010/main" val="40872578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DE50AC-563E-2673-1A8E-ACB14FCEBCBD}"/>
              </a:ext>
            </a:extLst>
          </p:cNvPr>
          <p:cNvSpPr>
            <a:spLocks noGrp="1"/>
          </p:cNvSpPr>
          <p:nvPr>
            <p:ph type="title"/>
          </p:nvPr>
        </p:nvSpPr>
        <p:spPr>
          <a:xfrm>
            <a:off x="1451578" y="1284579"/>
            <a:ext cx="9603275" cy="1049235"/>
          </a:xfrm>
        </p:spPr>
        <p:txBody>
          <a:bodyPr/>
          <a:lstStyle/>
          <a:p>
            <a:r>
              <a:rPr lang="en-US" dirty="0"/>
              <a:t>Learning objectives</a:t>
            </a:r>
          </a:p>
        </p:txBody>
      </p:sp>
      <p:sp>
        <p:nvSpPr>
          <p:cNvPr id="3" name="Content Placeholder 2">
            <a:extLst>
              <a:ext uri="{FF2B5EF4-FFF2-40B4-BE49-F238E27FC236}">
                <a16:creationId xmlns:a16="http://schemas.microsoft.com/office/drawing/2014/main" id="{2031DE84-6369-D68A-FE81-0A7FF368EE1C}"/>
              </a:ext>
            </a:extLst>
          </p:cNvPr>
          <p:cNvSpPr>
            <a:spLocks noGrp="1"/>
          </p:cNvSpPr>
          <p:nvPr>
            <p:ph idx="1"/>
          </p:nvPr>
        </p:nvSpPr>
        <p:spPr/>
        <p:txBody>
          <a:bodyPr/>
          <a:lstStyle/>
          <a:p>
            <a:r>
              <a:rPr lang="en-US" dirty="0"/>
              <a:t>Explain the concepts of civil liberties under the common law</a:t>
            </a:r>
          </a:p>
          <a:p>
            <a:r>
              <a:rPr lang="en-US" dirty="0"/>
              <a:t>Explain the background of the European Convention of Human Rights and the role of the European Court of Human Rights</a:t>
            </a:r>
          </a:p>
          <a:p>
            <a:r>
              <a:rPr lang="en-US" dirty="0"/>
              <a:t>Explain the key articles of the European Convention of Human Rights </a:t>
            </a:r>
          </a:p>
          <a:p>
            <a:r>
              <a:rPr lang="en-US" dirty="0"/>
              <a:t>Describe the significance of the Human Rights Act and their key sections</a:t>
            </a:r>
          </a:p>
          <a:p>
            <a:r>
              <a:rPr lang="en-US" dirty="0"/>
              <a:t>Describe the Equality Act 2010</a:t>
            </a:r>
          </a:p>
          <a:p>
            <a:endParaRPr lang="en-US" dirty="0"/>
          </a:p>
          <a:p>
            <a:endParaRPr lang="en-US" dirty="0"/>
          </a:p>
        </p:txBody>
      </p:sp>
    </p:spTree>
    <p:extLst>
      <p:ext uri="{BB962C8B-B14F-4D97-AF65-F5344CB8AC3E}">
        <p14:creationId xmlns:p14="http://schemas.microsoft.com/office/powerpoint/2010/main" val="33572988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EED4CB-C823-148C-2D1B-67905254FC7D}"/>
              </a:ext>
            </a:extLst>
          </p:cNvPr>
          <p:cNvSpPr>
            <a:spLocks noGrp="1"/>
          </p:cNvSpPr>
          <p:nvPr>
            <p:ph type="title"/>
          </p:nvPr>
        </p:nvSpPr>
        <p:spPr>
          <a:xfrm>
            <a:off x="4366229" y="1284579"/>
            <a:ext cx="9603275" cy="1049235"/>
          </a:xfrm>
        </p:spPr>
        <p:txBody>
          <a:bodyPr/>
          <a:lstStyle/>
          <a:p>
            <a:r>
              <a:rPr lang="en-US" dirty="0"/>
              <a:t>Civil liberties</a:t>
            </a:r>
          </a:p>
        </p:txBody>
      </p:sp>
      <p:sp>
        <p:nvSpPr>
          <p:cNvPr id="3" name="Content Placeholder 2">
            <a:extLst>
              <a:ext uri="{FF2B5EF4-FFF2-40B4-BE49-F238E27FC236}">
                <a16:creationId xmlns:a16="http://schemas.microsoft.com/office/drawing/2014/main" id="{8887FB01-716A-4401-EADA-500ABF8FC49A}"/>
              </a:ext>
            </a:extLst>
          </p:cNvPr>
          <p:cNvSpPr>
            <a:spLocks noGrp="1"/>
          </p:cNvSpPr>
          <p:nvPr>
            <p:ph idx="1"/>
          </p:nvPr>
        </p:nvSpPr>
        <p:spPr>
          <a:xfrm>
            <a:off x="1451579" y="2015732"/>
            <a:ext cx="9603275" cy="4339348"/>
          </a:xfrm>
        </p:spPr>
        <p:txBody>
          <a:bodyPr/>
          <a:lstStyle/>
          <a:p>
            <a:r>
              <a:rPr lang="en-US" dirty="0"/>
              <a:t>Before the Human Rights Act 1998 (HRA) the UK had no comprehensive document stating out the fundamental human legal rights of citizens. Instead, the common law provided citizens the freedom to act freely providing they didn’t contravene the law. This is known as civil liberties</a:t>
            </a:r>
          </a:p>
          <a:p>
            <a:r>
              <a:rPr lang="en-US" dirty="0"/>
              <a:t>For example, citizens have the right to protest providing they do not Public Order Act 1986.</a:t>
            </a:r>
          </a:p>
          <a:p>
            <a:r>
              <a:rPr lang="en-US" dirty="0"/>
              <a:t>Task – Read the case of Entick v Carrington 1882 and consider:</a:t>
            </a:r>
          </a:p>
          <a:p>
            <a:pPr lvl="1"/>
            <a:r>
              <a:rPr lang="en-US" dirty="0"/>
              <a:t>What the offence committed</a:t>
            </a:r>
          </a:p>
          <a:p>
            <a:pPr lvl="1"/>
            <a:r>
              <a:rPr lang="en-US" dirty="0"/>
              <a:t>What did the court rule in terms of the claimant’s civil liberty</a:t>
            </a:r>
          </a:p>
          <a:p>
            <a:pPr lvl="1"/>
            <a:endParaRPr lang="en-US" dirty="0"/>
          </a:p>
          <a:p>
            <a:endParaRPr lang="en-US" dirty="0"/>
          </a:p>
        </p:txBody>
      </p:sp>
    </p:spTree>
    <p:extLst>
      <p:ext uri="{BB962C8B-B14F-4D97-AF65-F5344CB8AC3E}">
        <p14:creationId xmlns:p14="http://schemas.microsoft.com/office/powerpoint/2010/main" val="6581186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4150AC-5FA7-3F07-26E2-2CA939FB3902}"/>
              </a:ext>
            </a:extLst>
          </p:cNvPr>
          <p:cNvSpPr>
            <a:spLocks noGrp="1"/>
          </p:cNvSpPr>
          <p:nvPr>
            <p:ph type="title"/>
          </p:nvPr>
        </p:nvSpPr>
        <p:spPr>
          <a:xfrm>
            <a:off x="1294362" y="867037"/>
            <a:ext cx="9603275" cy="1049235"/>
          </a:xfrm>
        </p:spPr>
        <p:txBody>
          <a:bodyPr/>
          <a:lstStyle/>
          <a:p>
            <a:pPr algn="ctr"/>
            <a:r>
              <a:rPr lang="en-US" dirty="0"/>
              <a:t>European Convention of human rights 1950 (echr)</a:t>
            </a:r>
          </a:p>
        </p:txBody>
      </p:sp>
      <p:sp>
        <p:nvSpPr>
          <p:cNvPr id="3" name="Content Placeholder 2">
            <a:extLst>
              <a:ext uri="{FF2B5EF4-FFF2-40B4-BE49-F238E27FC236}">
                <a16:creationId xmlns:a16="http://schemas.microsoft.com/office/drawing/2014/main" id="{D5E12D07-3B71-638F-5C3C-0BA26CC51C3F}"/>
              </a:ext>
            </a:extLst>
          </p:cNvPr>
          <p:cNvSpPr>
            <a:spLocks noGrp="1"/>
          </p:cNvSpPr>
          <p:nvPr>
            <p:ph idx="1"/>
          </p:nvPr>
        </p:nvSpPr>
        <p:spPr/>
        <p:txBody>
          <a:bodyPr>
            <a:normAutofit/>
          </a:bodyPr>
          <a:lstStyle/>
          <a:p>
            <a:r>
              <a:rPr lang="en-US" dirty="0"/>
              <a:t>Following the atrocities in World War 2, various states conceived the ECHR to ensure that states guarantee citizens with fundamental human rights.</a:t>
            </a:r>
          </a:p>
          <a:p>
            <a:r>
              <a:rPr lang="en-US" dirty="0"/>
              <a:t>Signed in Rome, the convention contains articles of individual human. Where a signatory state violates an article, the victim may bring a case to the European Court of Human Rights. Here, the court will adjudicate whether the member state have breached the ECHR. (although since the HRA most cases will be heard domestically)</a:t>
            </a:r>
          </a:p>
          <a:p>
            <a:r>
              <a:rPr lang="en-US" dirty="0"/>
              <a:t>The ECHR is not static, new articles may be introduced to keep up to date with societal values.</a:t>
            </a:r>
          </a:p>
        </p:txBody>
      </p:sp>
    </p:spTree>
    <p:extLst>
      <p:ext uri="{BB962C8B-B14F-4D97-AF65-F5344CB8AC3E}">
        <p14:creationId xmlns:p14="http://schemas.microsoft.com/office/powerpoint/2010/main" val="38218156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6A0A-C5C2-FEB1-3447-279013E07A98}"/>
              </a:ext>
            </a:extLst>
          </p:cNvPr>
          <p:cNvSpPr>
            <a:spLocks noGrp="1"/>
          </p:cNvSpPr>
          <p:nvPr>
            <p:ph type="title"/>
          </p:nvPr>
        </p:nvSpPr>
        <p:spPr>
          <a:xfrm>
            <a:off x="1451579" y="804519"/>
            <a:ext cx="9603275" cy="1049235"/>
          </a:xfrm>
        </p:spPr>
        <p:txBody>
          <a:bodyPr>
            <a:normAutofit/>
          </a:bodyPr>
          <a:lstStyle/>
          <a:p>
            <a:r>
              <a:rPr lang="en-US" dirty="0"/>
              <a:t>European Court of Human rights</a:t>
            </a:r>
          </a:p>
        </p:txBody>
      </p:sp>
      <p:sp>
        <p:nvSpPr>
          <p:cNvPr id="3" name="Content Placeholder 2">
            <a:extLst>
              <a:ext uri="{FF2B5EF4-FFF2-40B4-BE49-F238E27FC236}">
                <a16:creationId xmlns:a16="http://schemas.microsoft.com/office/drawing/2014/main" id="{179462FF-4754-25AB-9053-2DC2673418FB}"/>
              </a:ext>
            </a:extLst>
          </p:cNvPr>
          <p:cNvSpPr>
            <a:spLocks noGrp="1"/>
          </p:cNvSpPr>
          <p:nvPr>
            <p:ph idx="1"/>
          </p:nvPr>
        </p:nvSpPr>
        <p:spPr>
          <a:xfrm>
            <a:off x="1451579" y="2015734"/>
            <a:ext cx="6195784" cy="3450613"/>
          </a:xfrm>
        </p:spPr>
        <p:txBody>
          <a:bodyPr>
            <a:normAutofit/>
          </a:bodyPr>
          <a:lstStyle/>
          <a:p>
            <a:pPr>
              <a:lnSpc>
                <a:spcPct val="110000"/>
              </a:lnSpc>
            </a:pPr>
            <a:r>
              <a:rPr lang="en-US" dirty="0"/>
              <a:t>Based in Strasburg, a claim in the European Court will be initially dealt their lawyers employed by court to seek an agreed settlement.</a:t>
            </a:r>
          </a:p>
          <a:p>
            <a:pPr>
              <a:lnSpc>
                <a:spcPct val="110000"/>
              </a:lnSpc>
            </a:pPr>
            <a:r>
              <a:rPr lang="en-US" dirty="0"/>
              <a:t>Where this fails, the case will be heard by one of five sections of the chamber. Each section contains a president, vice president and seven judges.</a:t>
            </a:r>
          </a:p>
          <a:p>
            <a:pPr>
              <a:lnSpc>
                <a:spcPct val="110000"/>
              </a:lnSpc>
            </a:pPr>
            <a:r>
              <a:rPr lang="en-US" dirty="0"/>
              <a:t>Each signatory state to the ECHR appoint a judge who will hear a case. The current UK judge of the European Court of Human Rights is Judge Tim Eicke.</a:t>
            </a:r>
          </a:p>
        </p:txBody>
      </p:sp>
      <p:pic>
        <p:nvPicPr>
          <p:cNvPr id="4" name="Picture 3" descr="A person wearing glasses&#10;&#10;Description automatically generated with low confidence">
            <a:extLst>
              <a:ext uri="{FF2B5EF4-FFF2-40B4-BE49-F238E27FC236}">
                <a16:creationId xmlns:a16="http://schemas.microsoft.com/office/drawing/2014/main" id="{2E7B5414-F58D-3707-AA38-0253B7ED96FB}"/>
              </a:ext>
            </a:extLst>
          </p:cNvPr>
          <p:cNvPicPr>
            <a:picLocks noChangeAspect="1"/>
          </p:cNvPicPr>
          <p:nvPr/>
        </p:nvPicPr>
        <p:blipFill>
          <a:blip r:embed="rId2"/>
          <a:stretch>
            <a:fillRect/>
          </a:stretch>
        </p:blipFill>
        <p:spPr>
          <a:xfrm>
            <a:off x="8384091" y="2015734"/>
            <a:ext cx="2415428" cy="3450613"/>
          </a:xfrm>
          <a:prstGeom prst="rect">
            <a:avLst/>
          </a:prstGeom>
        </p:spPr>
      </p:pic>
    </p:spTree>
    <p:extLst>
      <p:ext uri="{BB962C8B-B14F-4D97-AF65-F5344CB8AC3E}">
        <p14:creationId xmlns:p14="http://schemas.microsoft.com/office/powerpoint/2010/main" val="279964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BD0895-C95E-3415-449A-C6C8861D2114}"/>
              </a:ext>
            </a:extLst>
          </p:cNvPr>
          <p:cNvSpPr>
            <a:spLocks noGrp="1"/>
          </p:cNvSpPr>
          <p:nvPr>
            <p:ph type="title"/>
          </p:nvPr>
        </p:nvSpPr>
        <p:spPr>
          <a:xfrm>
            <a:off x="1840199" y="1250289"/>
            <a:ext cx="9603275" cy="1049235"/>
          </a:xfrm>
        </p:spPr>
        <p:txBody>
          <a:bodyPr/>
          <a:lstStyle/>
          <a:p>
            <a:r>
              <a:rPr lang="en-US" dirty="0"/>
              <a:t>The European court of human rights</a:t>
            </a:r>
          </a:p>
        </p:txBody>
      </p:sp>
      <p:sp>
        <p:nvSpPr>
          <p:cNvPr id="3" name="Content Placeholder 2">
            <a:extLst>
              <a:ext uri="{FF2B5EF4-FFF2-40B4-BE49-F238E27FC236}">
                <a16:creationId xmlns:a16="http://schemas.microsoft.com/office/drawing/2014/main" id="{A836AF5F-4AB6-389F-C5F2-AEA3E14D002C}"/>
              </a:ext>
            </a:extLst>
          </p:cNvPr>
          <p:cNvSpPr>
            <a:spLocks noGrp="1"/>
          </p:cNvSpPr>
          <p:nvPr>
            <p:ph idx="1"/>
          </p:nvPr>
        </p:nvSpPr>
        <p:spPr/>
        <p:txBody>
          <a:bodyPr/>
          <a:lstStyle/>
          <a:p>
            <a:r>
              <a:rPr lang="en-US" dirty="0"/>
              <a:t>The European Court of Human Rights apply few principles when they consider a human right breach:</a:t>
            </a:r>
          </a:p>
          <a:p>
            <a:pPr lvl="1"/>
            <a:r>
              <a:rPr lang="en-US" dirty="0"/>
              <a:t>The purposive approach – The court will consider the underlying purposes of the treaty</a:t>
            </a:r>
          </a:p>
          <a:p>
            <a:pPr lvl="1"/>
            <a:r>
              <a:rPr lang="en-US" dirty="0"/>
              <a:t>The evolutive approach – The court will consider articles in today’s society, not how it was envisioned in 1950 as the ECHR is a living instrument.</a:t>
            </a:r>
          </a:p>
          <a:p>
            <a:pPr lvl="1"/>
            <a:r>
              <a:rPr lang="en-US" dirty="0"/>
              <a:t>The margin of appreciation – the court affords a degree of leeway to signatory states when considering their culture and history. For example, the prohibition of abortion in Ireland would be considered in light of their Catholicism. </a:t>
            </a:r>
          </a:p>
        </p:txBody>
      </p:sp>
    </p:spTree>
    <p:extLst>
      <p:ext uri="{BB962C8B-B14F-4D97-AF65-F5344CB8AC3E}">
        <p14:creationId xmlns:p14="http://schemas.microsoft.com/office/powerpoint/2010/main" val="13027124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2400C6-A477-9989-C799-F54935E8FFCD}"/>
              </a:ext>
            </a:extLst>
          </p:cNvPr>
          <p:cNvSpPr>
            <a:spLocks noGrp="1"/>
          </p:cNvSpPr>
          <p:nvPr>
            <p:ph type="title"/>
          </p:nvPr>
        </p:nvSpPr>
        <p:spPr>
          <a:xfrm>
            <a:off x="2000219" y="1250289"/>
            <a:ext cx="9603275" cy="1049235"/>
          </a:xfrm>
        </p:spPr>
        <p:txBody>
          <a:bodyPr/>
          <a:lstStyle/>
          <a:p>
            <a:r>
              <a:rPr lang="en-US" dirty="0"/>
              <a:t>The European court of human rights</a:t>
            </a:r>
          </a:p>
        </p:txBody>
      </p:sp>
      <p:sp>
        <p:nvSpPr>
          <p:cNvPr id="3" name="Content Placeholder 2">
            <a:extLst>
              <a:ext uri="{FF2B5EF4-FFF2-40B4-BE49-F238E27FC236}">
                <a16:creationId xmlns:a16="http://schemas.microsoft.com/office/drawing/2014/main" id="{08AB5684-4A4D-9DC8-3CFB-8046348A1A5D}"/>
              </a:ext>
            </a:extLst>
          </p:cNvPr>
          <p:cNvSpPr>
            <a:spLocks noGrp="1"/>
          </p:cNvSpPr>
          <p:nvPr>
            <p:ph idx="1"/>
          </p:nvPr>
        </p:nvSpPr>
        <p:spPr/>
        <p:txBody>
          <a:bodyPr/>
          <a:lstStyle/>
          <a:p>
            <a:r>
              <a:rPr lang="en-US" dirty="0"/>
              <a:t>A European Court of Human Rights decision is binding in international law. Although they may award a remedy, they do not obligate the member state to award remedies.</a:t>
            </a:r>
          </a:p>
          <a:p>
            <a:r>
              <a:rPr lang="en-US" dirty="0"/>
              <a:t>The member state is not obliged to change the offending law. However, for a member state to refuse will be politically unethical. Pressure groups usually play a part in demanding that the state’s legislature change the law reflecting the breach. </a:t>
            </a:r>
          </a:p>
        </p:txBody>
      </p:sp>
    </p:spTree>
    <p:extLst>
      <p:ext uri="{BB962C8B-B14F-4D97-AF65-F5344CB8AC3E}">
        <p14:creationId xmlns:p14="http://schemas.microsoft.com/office/powerpoint/2010/main" val="17998515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17F916-73FF-024E-C0E2-8168E4553E52}"/>
              </a:ext>
            </a:extLst>
          </p:cNvPr>
          <p:cNvSpPr>
            <a:spLocks noGrp="1"/>
          </p:cNvSpPr>
          <p:nvPr>
            <p:ph type="title"/>
          </p:nvPr>
        </p:nvSpPr>
        <p:spPr>
          <a:xfrm>
            <a:off x="2171669" y="1250289"/>
            <a:ext cx="9603275" cy="1049235"/>
          </a:xfrm>
        </p:spPr>
        <p:txBody>
          <a:bodyPr/>
          <a:lstStyle/>
          <a:p>
            <a:r>
              <a:rPr lang="en-US" dirty="0"/>
              <a:t>The scope of convention rights</a:t>
            </a:r>
          </a:p>
        </p:txBody>
      </p:sp>
      <p:sp>
        <p:nvSpPr>
          <p:cNvPr id="3" name="Content Placeholder 2">
            <a:extLst>
              <a:ext uri="{FF2B5EF4-FFF2-40B4-BE49-F238E27FC236}">
                <a16:creationId xmlns:a16="http://schemas.microsoft.com/office/drawing/2014/main" id="{2A7CB1FA-8678-5940-D0C4-515B778F5C58}"/>
              </a:ext>
            </a:extLst>
          </p:cNvPr>
          <p:cNvSpPr>
            <a:spLocks noGrp="1"/>
          </p:cNvSpPr>
          <p:nvPr>
            <p:ph idx="1"/>
          </p:nvPr>
        </p:nvSpPr>
        <p:spPr>
          <a:xfrm>
            <a:off x="1451579" y="2015732"/>
            <a:ext cx="9738391" cy="3790708"/>
          </a:xfrm>
        </p:spPr>
        <p:txBody>
          <a:bodyPr>
            <a:normAutofit/>
          </a:bodyPr>
          <a:lstStyle/>
          <a:p>
            <a:r>
              <a:rPr lang="en-US" dirty="0"/>
              <a:t>The ECHR contains ‘articles’ which state citizen’s rights. They can be described in falling into three different categories</a:t>
            </a:r>
          </a:p>
          <a:p>
            <a:pPr lvl="1"/>
            <a:r>
              <a:rPr lang="en-US" dirty="0"/>
              <a:t>Absolute rights (Arts 3,4 and 7) – these convention rights are absolute and have no qualifications (exceptions). Although they have no restrictions, the European Court of Human Rights must still interpret the scope of these rights.</a:t>
            </a:r>
          </a:p>
          <a:p>
            <a:pPr lvl="1"/>
            <a:r>
              <a:rPr lang="en-US" dirty="0"/>
              <a:t>Limited rights (Arts 2,5 and 6) – these convention rights contain narrow qualifications expressed in the Article.</a:t>
            </a:r>
          </a:p>
          <a:p>
            <a:pPr lvl="1"/>
            <a:r>
              <a:rPr lang="en-US" dirty="0"/>
              <a:t>Termed qualified rights (Arts 8-12) – these convention rights are broadly drawn with a paragraph containing the human right and a second human right conditions in which the human right may be restricted.</a:t>
            </a:r>
          </a:p>
        </p:txBody>
      </p:sp>
    </p:spTree>
    <p:extLst>
      <p:ext uri="{BB962C8B-B14F-4D97-AF65-F5344CB8AC3E}">
        <p14:creationId xmlns:p14="http://schemas.microsoft.com/office/powerpoint/2010/main" val="21172909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E5BD56-E6DC-B40C-7889-E9250B8C66B6}"/>
              </a:ext>
            </a:extLst>
          </p:cNvPr>
          <p:cNvSpPr>
            <a:spLocks noGrp="1"/>
          </p:cNvSpPr>
          <p:nvPr>
            <p:ph type="title"/>
          </p:nvPr>
        </p:nvSpPr>
        <p:spPr>
          <a:xfrm>
            <a:off x="2588725" y="1215999"/>
            <a:ext cx="9603275" cy="1049235"/>
          </a:xfrm>
        </p:spPr>
        <p:txBody>
          <a:bodyPr/>
          <a:lstStyle/>
          <a:p>
            <a:r>
              <a:rPr lang="en-US" dirty="0"/>
              <a:t>The scope of convention rights</a:t>
            </a:r>
          </a:p>
        </p:txBody>
      </p:sp>
      <p:sp>
        <p:nvSpPr>
          <p:cNvPr id="3" name="Content Placeholder 2">
            <a:extLst>
              <a:ext uri="{FF2B5EF4-FFF2-40B4-BE49-F238E27FC236}">
                <a16:creationId xmlns:a16="http://schemas.microsoft.com/office/drawing/2014/main" id="{D1B4EED1-F21D-0598-965A-4DE17EC2F919}"/>
              </a:ext>
            </a:extLst>
          </p:cNvPr>
          <p:cNvSpPr>
            <a:spLocks noGrp="1"/>
          </p:cNvSpPr>
          <p:nvPr>
            <p:ph idx="1"/>
          </p:nvPr>
        </p:nvSpPr>
        <p:spPr>
          <a:xfrm>
            <a:off x="1451579" y="2015732"/>
            <a:ext cx="9603275" cy="4042168"/>
          </a:xfrm>
        </p:spPr>
        <p:txBody>
          <a:bodyPr>
            <a:normAutofit/>
          </a:bodyPr>
          <a:lstStyle/>
          <a:p>
            <a:r>
              <a:rPr lang="en-US" dirty="0"/>
              <a:t>In determining whether an interference with a qualified right is lawful, the European Convention of Human Rights use the ‘proportionality’ test.</a:t>
            </a:r>
          </a:p>
          <a:p>
            <a:r>
              <a:rPr lang="en-US" dirty="0"/>
              <a:t>This test concerns whether the restriction of a human right is proportionate with two competing aims. The aim of ensuring the human rights are achieved and the aim of ensuring government interests.</a:t>
            </a:r>
          </a:p>
          <a:p>
            <a:r>
              <a:rPr lang="en-US" dirty="0"/>
              <a:t>For example, consider Insulate Britain protesters.  They have the right to form assemblies under Article 11. However, the government have the aim of ensuring that public safety is ensured.  The European Court of Human Rights would have to use the proportionality test in determining whether the restrictions placed by police is proportionate to the protesters right under Article 11.</a:t>
            </a:r>
          </a:p>
          <a:p>
            <a:endParaRPr lang="en-US" dirty="0"/>
          </a:p>
        </p:txBody>
      </p:sp>
    </p:spTree>
    <p:extLst>
      <p:ext uri="{BB962C8B-B14F-4D97-AF65-F5344CB8AC3E}">
        <p14:creationId xmlns:p14="http://schemas.microsoft.com/office/powerpoint/2010/main" val="26714608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D0E57E-77B5-677E-C00E-E5067DFFF1BD}"/>
              </a:ext>
            </a:extLst>
          </p:cNvPr>
          <p:cNvSpPr>
            <a:spLocks noGrp="1"/>
          </p:cNvSpPr>
          <p:nvPr>
            <p:ph type="title"/>
          </p:nvPr>
        </p:nvSpPr>
        <p:spPr>
          <a:xfrm>
            <a:off x="2588725" y="1238859"/>
            <a:ext cx="9603275" cy="1049235"/>
          </a:xfrm>
        </p:spPr>
        <p:txBody>
          <a:bodyPr/>
          <a:lstStyle/>
          <a:p>
            <a:r>
              <a:rPr lang="en-US" dirty="0"/>
              <a:t>The scope of convention rights</a:t>
            </a:r>
          </a:p>
        </p:txBody>
      </p:sp>
      <p:sp>
        <p:nvSpPr>
          <p:cNvPr id="3" name="Content Placeholder 2">
            <a:extLst>
              <a:ext uri="{FF2B5EF4-FFF2-40B4-BE49-F238E27FC236}">
                <a16:creationId xmlns:a16="http://schemas.microsoft.com/office/drawing/2014/main" id="{48CA8029-AA5D-8B39-0332-36643B3436DF}"/>
              </a:ext>
            </a:extLst>
          </p:cNvPr>
          <p:cNvSpPr>
            <a:spLocks noGrp="1"/>
          </p:cNvSpPr>
          <p:nvPr>
            <p:ph idx="1"/>
          </p:nvPr>
        </p:nvSpPr>
        <p:spPr/>
        <p:txBody>
          <a:bodyPr/>
          <a:lstStyle/>
          <a:p>
            <a:r>
              <a:rPr lang="en-US" dirty="0"/>
              <a:t>The European Court of Human Rights developed the proportionality test in determining whether a restriction in human rights is lawful:</a:t>
            </a:r>
          </a:p>
          <a:p>
            <a:pPr lvl="1"/>
            <a:r>
              <a:rPr lang="en-US" dirty="0"/>
              <a:t>Legitimacy – any restriction on a human right must have a legitimate aim (Arts 8-11 contain legitimate aims of restricting the human right)</a:t>
            </a:r>
          </a:p>
          <a:p>
            <a:pPr lvl="1"/>
            <a:r>
              <a:rPr lang="en-US" dirty="0"/>
              <a:t>Suitability – restrictions on the human right must be capable of furthering the legitimate aim</a:t>
            </a:r>
          </a:p>
          <a:p>
            <a:pPr lvl="1"/>
            <a:r>
              <a:rPr lang="en-US" dirty="0"/>
              <a:t>Necessity – any restriction on a human right must not go further than is necessary to achieve the legitimate aim</a:t>
            </a:r>
          </a:p>
          <a:p>
            <a:pPr lvl="1"/>
            <a:r>
              <a:rPr lang="en-US" dirty="0"/>
              <a:t>Fair balance – a fair balance must be struck between the rights of individuals and the interests of the state.</a:t>
            </a:r>
          </a:p>
        </p:txBody>
      </p:sp>
    </p:spTree>
    <p:extLst>
      <p:ext uri="{BB962C8B-B14F-4D97-AF65-F5344CB8AC3E}">
        <p14:creationId xmlns:p14="http://schemas.microsoft.com/office/powerpoint/2010/main" val="2131041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7E2350-8D9C-49CC-038A-54063717CE9D}"/>
              </a:ext>
            </a:extLst>
          </p:cNvPr>
          <p:cNvSpPr>
            <a:spLocks noGrp="1"/>
          </p:cNvSpPr>
          <p:nvPr>
            <p:ph type="title"/>
          </p:nvPr>
        </p:nvSpPr>
        <p:spPr>
          <a:xfrm>
            <a:off x="2400269" y="1273149"/>
            <a:ext cx="9603275" cy="1049235"/>
          </a:xfrm>
        </p:spPr>
        <p:txBody>
          <a:bodyPr/>
          <a:lstStyle/>
          <a:p>
            <a:r>
              <a:rPr lang="en-US" dirty="0"/>
              <a:t>The scope of convention rights </a:t>
            </a:r>
          </a:p>
        </p:txBody>
      </p:sp>
      <p:sp>
        <p:nvSpPr>
          <p:cNvPr id="3" name="Content Placeholder 2">
            <a:extLst>
              <a:ext uri="{FF2B5EF4-FFF2-40B4-BE49-F238E27FC236}">
                <a16:creationId xmlns:a16="http://schemas.microsoft.com/office/drawing/2014/main" id="{8743403F-A029-01ED-0457-F9CDDB87F325}"/>
              </a:ext>
            </a:extLst>
          </p:cNvPr>
          <p:cNvSpPr>
            <a:spLocks noGrp="1"/>
          </p:cNvSpPr>
          <p:nvPr>
            <p:ph idx="1"/>
          </p:nvPr>
        </p:nvSpPr>
        <p:spPr>
          <a:xfrm>
            <a:off x="1451579" y="2015732"/>
            <a:ext cx="9603275" cy="3973588"/>
          </a:xfrm>
        </p:spPr>
        <p:txBody>
          <a:bodyPr>
            <a:normAutofit/>
          </a:bodyPr>
          <a:lstStyle/>
          <a:p>
            <a:r>
              <a:rPr lang="en-US" dirty="0"/>
              <a:t>M v H 2020 – This case concerned vaccinations on two children. The father wanted the vaccinations whilst the mother was against it. The mother argued that to vaccinate her children against her wishes would breach Article 8 (right to respect for private and family life).</a:t>
            </a:r>
          </a:p>
          <a:p>
            <a:r>
              <a:rPr lang="en-US" dirty="0"/>
              <a:t>The court used the proportionality test and held that:</a:t>
            </a:r>
          </a:p>
          <a:p>
            <a:pPr lvl="1"/>
            <a:r>
              <a:rPr lang="en-US" dirty="0"/>
              <a:t>The vaccination served a </a:t>
            </a:r>
            <a:r>
              <a:rPr lang="en-US" b="1" dirty="0"/>
              <a:t>legitimate aim</a:t>
            </a:r>
            <a:r>
              <a:rPr lang="en-US" dirty="0"/>
              <a:t>. (that being to not spread diseases)</a:t>
            </a:r>
          </a:p>
          <a:p>
            <a:pPr lvl="1"/>
            <a:r>
              <a:rPr lang="en-US" dirty="0"/>
              <a:t>The vaccination was </a:t>
            </a:r>
            <a:r>
              <a:rPr lang="en-US" b="1" dirty="0"/>
              <a:t>suitable</a:t>
            </a:r>
            <a:r>
              <a:rPr lang="en-US" dirty="0"/>
              <a:t> for furthering the aim of not spreading diseases.</a:t>
            </a:r>
          </a:p>
          <a:p>
            <a:pPr lvl="1"/>
            <a:r>
              <a:rPr lang="en-US" dirty="0"/>
              <a:t>The vaccination was </a:t>
            </a:r>
            <a:r>
              <a:rPr lang="en-US" b="1" dirty="0"/>
              <a:t>necessary</a:t>
            </a:r>
            <a:r>
              <a:rPr lang="en-US" dirty="0"/>
              <a:t> in not spreading diseases.</a:t>
            </a:r>
          </a:p>
          <a:p>
            <a:pPr lvl="1"/>
            <a:r>
              <a:rPr lang="en-US" dirty="0"/>
              <a:t>To order the vaccination was a </a:t>
            </a:r>
            <a:r>
              <a:rPr lang="en-US" b="1" dirty="0"/>
              <a:t>fair balance </a:t>
            </a:r>
            <a:r>
              <a:rPr lang="en-US" dirty="0"/>
              <a:t>between Article 8 and the objective of preventing diseases.</a:t>
            </a:r>
          </a:p>
        </p:txBody>
      </p:sp>
    </p:spTree>
    <p:extLst>
      <p:ext uri="{BB962C8B-B14F-4D97-AF65-F5344CB8AC3E}">
        <p14:creationId xmlns:p14="http://schemas.microsoft.com/office/powerpoint/2010/main" val="6255197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C751C8-07B4-E496-0847-57DEFA445D71}"/>
              </a:ext>
            </a:extLst>
          </p:cNvPr>
          <p:cNvSpPr>
            <a:spLocks noGrp="1"/>
          </p:cNvSpPr>
          <p:nvPr>
            <p:ph type="title"/>
          </p:nvPr>
        </p:nvSpPr>
        <p:spPr>
          <a:xfrm>
            <a:off x="2994629" y="1234675"/>
            <a:ext cx="9603275" cy="1049235"/>
          </a:xfrm>
        </p:spPr>
        <p:txBody>
          <a:bodyPr>
            <a:normAutofit/>
          </a:bodyPr>
          <a:lstStyle/>
          <a:p>
            <a:r>
              <a:rPr lang="en-US" dirty="0"/>
              <a:t>Article 2:  the right to life</a:t>
            </a:r>
          </a:p>
        </p:txBody>
      </p:sp>
      <p:sp>
        <p:nvSpPr>
          <p:cNvPr id="3" name="Content Placeholder 2">
            <a:extLst>
              <a:ext uri="{FF2B5EF4-FFF2-40B4-BE49-F238E27FC236}">
                <a16:creationId xmlns:a16="http://schemas.microsoft.com/office/drawing/2014/main" id="{33CBDA6D-B8CD-3E07-B7A6-9EB03F41E09C}"/>
              </a:ext>
            </a:extLst>
          </p:cNvPr>
          <p:cNvSpPr>
            <a:spLocks noGrp="1"/>
          </p:cNvSpPr>
          <p:nvPr>
            <p:ph idx="1"/>
          </p:nvPr>
        </p:nvSpPr>
        <p:spPr>
          <a:xfrm>
            <a:off x="394304" y="2100129"/>
            <a:ext cx="5477859" cy="3843471"/>
          </a:xfrm>
        </p:spPr>
        <p:txBody>
          <a:bodyPr>
            <a:normAutofit/>
          </a:bodyPr>
          <a:lstStyle/>
          <a:p>
            <a:r>
              <a:rPr lang="en-US" dirty="0"/>
              <a:t>Article 2 must be read in conjunction with Article 1 Protocol 13. This protocol expressly prohibits capital punishment which makes the the second sentence in paragraph 1 redundant.</a:t>
            </a:r>
          </a:p>
          <a:p>
            <a:r>
              <a:rPr lang="en-US" dirty="0"/>
              <a:t>Article 2 places an obligation to not deprive life. However, it goes beyond this as Article 2 places an obligation to protect life and to effectively investigate death in order to establish cause and responsibility – Edwards v UK 2002</a:t>
            </a:r>
          </a:p>
        </p:txBody>
      </p:sp>
      <p:pic>
        <p:nvPicPr>
          <p:cNvPr id="4" name="Picture 3">
            <a:extLst>
              <a:ext uri="{FF2B5EF4-FFF2-40B4-BE49-F238E27FC236}">
                <a16:creationId xmlns:a16="http://schemas.microsoft.com/office/drawing/2014/main" id="{9F5F4AA5-A5DC-269C-3D90-CAA8FD44A058}"/>
              </a:ext>
            </a:extLst>
          </p:cNvPr>
          <p:cNvPicPr>
            <a:picLocks noChangeAspect="1"/>
          </p:cNvPicPr>
          <p:nvPr/>
        </p:nvPicPr>
        <p:blipFill>
          <a:blip r:embed="rId3"/>
          <a:stretch>
            <a:fillRect/>
          </a:stretch>
        </p:blipFill>
        <p:spPr>
          <a:xfrm>
            <a:off x="6094411" y="2283910"/>
            <a:ext cx="5907089" cy="3470414"/>
          </a:xfrm>
          <a:prstGeom prst="rect">
            <a:avLst/>
          </a:prstGeom>
        </p:spPr>
      </p:pic>
    </p:spTree>
    <p:extLst>
      <p:ext uri="{BB962C8B-B14F-4D97-AF65-F5344CB8AC3E}">
        <p14:creationId xmlns:p14="http://schemas.microsoft.com/office/powerpoint/2010/main" val="30489121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011F95-781B-935E-B335-0085C0DB185F}"/>
              </a:ext>
            </a:extLst>
          </p:cNvPr>
          <p:cNvSpPr>
            <a:spLocks noGrp="1"/>
          </p:cNvSpPr>
          <p:nvPr>
            <p:ph type="title"/>
          </p:nvPr>
        </p:nvSpPr>
        <p:spPr>
          <a:xfrm>
            <a:off x="3466116" y="1261719"/>
            <a:ext cx="9603275" cy="1049235"/>
          </a:xfrm>
        </p:spPr>
        <p:txBody>
          <a:bodyPr/>
          <a:lstStyle/>
          <a:p>
            <a:r>
              <a:rPr lang="en-US" dirty="0"/>
              <a:t>Article 2 – the right to life</a:t>
            </a:r>
          </a:p>
        </p:txBody>
      </p:sp>
      <p:sp>
        <p:nvSpPr>
          <p:cNvPr id="3" name="Content Placeholder 2">
            <a:extLst>
              <a:ext uri="{FF2B5EF4-FFF2-40B4-BE49-F238E27FC236}">
                <a16:creationId xmlns:a16="http://schemas.microsoft.com/office/drawing/2014/main" id="{CFABBFC7-CD2B-27DD-6859-E5E8F1CA9215}"/>
              </a:ext>
            </a:extLst>
          </p:cNvPr>
          <p:cNvSpPr>
            <a:spLocks noGrp="1"/>
          </p:cNvSpPr>
          <p:nvPr>
            <p:ph idx="1"/>
          </p:nvPr>
        </p:nvSpPr>
        <p:spPr/>
        <p:txBody>
          <a:bodyPr/>
          <a:lstStyle/>
          <a:p>
            <a:r>
              <a:rPr lang="en-US" dirty="0"/>
              <a:t>This Article does not give a ‘right to die’ – Pretty v UK 2002 – Here a terminally ill woman wanted immunity for her husband to assist in her death. Assisted suicide is illegal in the UK so she challenged to the European Court of Human Rights arguing the Article 2 gave her the right to life which includes her choice of when to end it. The court rejected this argument.</a:t>
            </a:r>
          </a:p>
          <a:p>
            <a:r>
              <a:rPr lang="en-US" dirty="0"/>
              <a:t>The European Court of Human Rights have not determined when life start. Consequently, it is for signatory states to decide when life begins.</a:t>
            </a:r>
          </a:p>
        </p:txBody>
      </p:sp>
    </p:spTree>
    <p:extLst>
      <p:ext uri="{BB962C8B-B14F-4D97-AF65-F5344CB8AC3E}">
        <p14:creationId xmlns:p14="http://schemas.microsoft.com/office/powerpoint/2010/main" val="15454793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7157C7B-5BD6-404A-9073-673C1198EF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44BC347-8964-476D-89D3-92BAE6D56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p>
        </p:txBody>
      </p:sp>
      <p:cxnSp>
        <p:nvCxnSpPr>
          <p:cNvPr id="13" name="Straight Connector 12">
            <a:extLst>
              <a:ext uri="{FF2B5EF4-FFF2-40B4-BE49-F238E27FC236}">
                <a16:creationId xmlns:a16="http://schemas.microsoft.com/office/drawing/2014/main" id="{A528BB2E-BE2B-416D-A6B3-28D6574248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4183161"/>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1F9213E3-EE6D-AD96-A2F3-E2242BB7D6C1}"/>
              </a:ext>
            </a:extLst>
          </p:cNvPr>
          <p:cNvSpPr>
            <a:spLocks noGrp="1"/>
          </p:cNvSpPr>
          <p:nvPr>
            <p:ph type="title"/>
          </p:nvPr>
        </p:nvSpPr>
        <p:spPr>
          <a:xfrm>
            <a:off x="1451581" y="2082800"/>
            <a:ext cx="3272094" cy="2085578"/>
          </a:xfrm>
        </p:spPr>
        <p:txBody>
          <a:bodyPr anchor="b">
            <a:normAutofit/>
          </a:bodyPr>
          <a:lstStyle/>
          <a:p>
            <a:r>
              <a:rPr lang="en-US" sz="2200" dirty="0"/>
              <a:t>Article 3 – the prohibition of torture,</a:t>
            </a:r>
          </a:p>
        </p:txBody>
      </p:sp>
      <p:sp>
        <p:nvSpPr>
          <p:cNvPr id="3" name="Content Placeholder 2">
            <a:extLst>
              <a:ext uri="{FF2B5EF4-FFF2-40B4-BE49-F238E27FC236}">
                <a16:creationId xmlns:a16="http://schemas.microsoft.com/office/drawing/2014/main" id="{DF07F996-2F87-CC70-0FEE-7E02BED8F085}"/>
              </a:ext>
            </a:extLst>
          </p:cNvPr>
          <p:cNvSpPr>
            <a:spLocks noGrp="1"/>
          </p:cNvSpPr>
          <p:nvPr>
            <p:ph idx="1"/>
          </p:nvPr>
        </p:nvSpPr>
        <p:spPr>
          <a:xfrm>
            <a:off x="5358517" y="3413589"/>
            <a:ext cx="6014631" cy="3444411"/>
          </a:xfrm>
        </p:spPr>
        <p:txBody>
          <a:bodyPr>
            <a:normAutofit/>
          </a:bodyPr>
          <a:lstStyle/>
          <a:p>
            <a:r>
              <a:rPr lang="en-US" dirty="0"/>
              <a:t>Although this human right is absolute, the European Court of Human Rights must interpret the meaning of torture.</a:t>
            </a:r>
          </a:p>
          <a:p>
            <a:r>
              <a:rPr lang="en-US" dirty="0"/>
              <a:t>Ireland v UK 1978</a:t>
            </a:r>
          </a:p>
          <a:p>
            <a:endParaRPr lang="en-US" dirty="0"/>
          </a:p>
          <a:p>
            <a:endParaRPr lang="en-US" dirty="0"/>
          </a:p>
        </p:txBody>
      </p:sp>
      <p:pic>
        <p:nvPicPr>
          <p:cNvPr id="4" name="Picture 3">
            <a:extLst>
              <a:ext uri="{FF2B5EF4-FFF2-40B4-BE49-F238E27FC236}">
                <a16:creationId xmlns:a16="http://schemas.microsoft.com/office/drawing/2014/main" id="{6E6BF536-AF08-0693-D6D9-51F8BE870F1D}"/>
              </a:ext>
            </a:extLst>
          </p:cNvPr>
          <p:cNvPicPr>
            <a:picLocks noChangeAspect="1"/>
          </p:cNvPicPr>
          <p:nvPr/>
        </p:nvPicPr>
        <p:blipFill>
          <a:blip r:embed="rId3"/>
          <a:stretch>
            <a:fillRect/>
          </a:stretch>
        </p:blipFill>
        <p:spPr>
          <a:xfrm>
            <a:off x="5358517" y="1289890"/>
            <a:ext cx="6012885" cy="1683608"/>
          </a:xfrm>
          <a:prstGeom prst="rect">
            <a:avLst/>
          </a:prstGeom>
        </p:spPr>
      </p:pic>
      <p:pic>
        <p:nvPicPr>
          <p:cNvPr id="15" name="Picture 14">
            <a:extLst>
              <a:ext uri="{FF2B5EF4-FFF2-40B4-BE49-F238E27FC236}">
                <a16:creationId xmlns:a16="http://schemas.microsoft.com/office/drawing/2014/main" id="{5970D13F-8358-42A9-9237-91B5B4DDA4B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7" name="Straight Connector 16">
            <a:extLst>
              <a:ext uri="{FF2B5EF4-FFF2-40B4-BE49-F238E27FC236}">
                <a16:creationId xmlns:a16="http://schemas.microsoft.com/office/drawing/2014/main" id="{06BFB317-A03A-48CB-B03E-4504961FA02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787902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5861A1-E38E-1F4B-6260-4BEB8920BB0F}"/>
              </a:ext>
            </a:extLst>
          </p:cNvPr>
          <p:cNvSpPr>
            <a:spLocks noGrp="1"/>
          </p:cNvSpPr>
          <p:nvPr>
            <p:ph type="title"/>
          </p:nvPr>
        </p:nvSpPr>
        <p:spPr>
          <a:xfrm>
            <a:off x="2282852" y="1267657"/>
            <a:ext cx="9603275" cy="1049235"/>
          </a:xfrm>
        </p:spPr>
        <p:txBody>
          <a:bodyPr/>
          <a:lstStyle/>
          <a:p>
            <a:r>
              <a:rPr lang="en-US" dirty="0"/>
              <a:t>Article 3 – prohibition of torture </a:t>
            </a:r>
          </a:p>
        </p:txBody>
      </p:sp>
      <p:sp>
        <p:nvSpPr>
          <p:cNvPr id="3" name="Content Placeholder 2">
            <a:extLst>
              <a:ext uri="{FF2B5EF4-FFF2-40B4-BE49-F238E27FC236}">
                <a16:creationId xmlns:a16="http://schemas.microsoft.com/office/drawing/2014/main" id="{6AF9CBDB-5973-D3FC-9597-6F08F30F2966}"/>
              </a:ext>
            </a:extLst>
          </p:cNvPr>
          <p:cNvSpPr>
            <a:spLocks noGrp="1"/>
          </p:cNvSpPr>
          <p:nvPr>
            <p:ph idx="1"/>
          </p:nvPr>
        </p:nvSpPr>
        <p:spPr/>
        <p:txBody>
          <a:bodyPr/>
          <a:lstStyle/>
          <a:p>
            <a:r>
              <a:rPr lang="en-US" dirty="0"/>
              <a:t>Article 3 also imposes on obligation on states to protect individuals from torture, inhuman and degrading treatment. In DSD v Commissioner of the Police for the Metropolis 2014,  Article 3 was breached by ‘systemic failings’ from the police investigating the ‘black cab rapist’.</a:t>
            </a:r>
          </a:p>
          <a:p>
            <a:endParaRPr lang="en-US" dirty="0"/>
          </a:p>
          <a:p>
            <a:r>
              <a:rPr lang="en-US" dirty="0"/>
              <a:t>Article 3 also imposes obligations regarding treatment from third party states. In Soering v UK 1989, extradition of the claimant to the USA to face charges for murder was contravening Article 3 as he may face the death penalty.</a:t>
            </a:r>
          </a:p>
        </p:txBody>
      </p:sp>
    </p:spTree>
    <p:extLst>
      <p:ext uri="{BB962C8B-B14F-4D97-AF65-F5344CB8AC3E}">
        <p14:creationId xmlns:p14="http://schemas.microsoft.com/office/powerpoint/2010/main" val="9038453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630F413-44CE-4746-9821-9E0107978E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2D671B1-B099-4F9C-B9CC-9D22B4DAF8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p>
        </p:txBody>
      </p:sp>
      <p:sp>
        <p:nvSpPr>
          <p:cNvPr id="2" name="Title 1">
            <a:extLst>
              <a:ext uri="{FF2B5EF4-FFF2-40B4-BE49-F238E27FC236}">
                <a16:creationId xmlns:a16="http://schemas.microsoft.com/office/drawing/2014/main" id="{6488196A-BD65-C8A3-7F6C-BF3EE4FF9832}"/>
              </a:ext>
            </a:extLst>
          </p:cNvPr>
          <p:cNvSpPr>
            <a:spLocks noGrp="1"/>
          </p:cNvSpPr>
          <p:nvPr>
            <p:ph type="title"/>
          </p:nvPr>
        </p:nvSpPr>
        <p:spPr>
          <a:xfrm>
            <a:off x="7555992" y="707475"/>
            <a:ext cx="3157577" cy="1312001"/>
          </a:xfrm>
        </p:spPr>
        <p:txBody>
          <a:bodyPr anchor="t">
            <a:normAutofit/>
          </a:bodyPr>
          <a:lstStyle/>
          <a:p>
            <a:r>
              <a:rPr lang="en-US" sz="2800" dirty="0"/>
              <a:t>Article 4 – prohibition of slavery</a:t>
            </a:r>
          </a:p>
        </p:txBody>
      </p:sp>
      <p:cxnSp>
        <p:nvCxnSpPr>
          <p:cNvPr id="13" name="Straight Connector 12">
            <a:extLst>
              <a:ext uri="{FF2B5EF4-FFF2-40B4-BE49-F238E27FC236}">
                <a16:creationId xmlns:a16="http://schemas.microsoft.com/office/drawing/2014/main" id="{7552FBEF-FA69-427B-8245-0A518E0513D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55992" y="2146542"/>
            <a:ext cx="3157578"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5" name="Title 1">
            <a:extLst>
              <a:ext uri="{FF2B5EF4-FFF2-40B4-BE49-F238E27FC236}">
                <a16:creationId xmlns:a16="http://schemas.microsoft.com/office/drawing/2014/main" id="{898488B7-DBD3-40E7-B54B-4DA6C5693EF3}"/>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4" name="Picture 3">
            <a:extLst>
              <a:ext uri="{FF2B5EF4-FFF2-40B4-BE49-F238E27FC236}">
                <a16:creationId xmlns:a16="http://schemas.microsoft.com/office/drawing/2014/main" id="{5EF0D71A-5604-E73F-EF44-62954E84A903}"/>
              </a:ext>
            </a:extLst>
          </p:cNvPr>
          <p:cNvPicPr>
            <a:picLocks noChangeAspect="1"/>
          </p:cNvPicPr>
          <p:nvPr/>
        </p:nvPicPr>
        <p:blipFill>
          <a:blip r:embed="rId3"/>
          <a:stretch>
            <a:fillRect/>
          </a:stretch>
        </p:blipFill>
        <p:spPr>
          <a:xfrm>
            <a:off x="1136348" y="818136"/>
            <a:ext cx="5761020" cy="5285735"/>
          </a:xfrm>
          <a:prstGeom prst="rect">
            <a:avLst/>
          </a:prstGeom>
        </p:spPr>
      </p:pic>
      <p:sp>
        <p:nvSpPr>
          <p:cNvPr id="3" name="Content Placeholder 2">
            <a:extLst>
              <a:ext uri="{FF2B5EF4-FFF2-40B4-BE49-F238E27FC236}">
                <a16:creationId xmlns:a16="http://schemas.microsoft.com/office/drawing/2014/main" id="{5C517A72-6314-B0C4-A048-26F0A84887D6}"/>
              </a:ext>
            </a:extLst>
          </p:cNvPr>
          <p:cNvSpPr>
            <a:spLocks noGrp="1"/>
          </p:cNvSpPr>
          <p:nvPr>
            <p:ph idx="1"/>
          </p:nvPr>
        </p:nvSpPr>
        <p:spPr>
          <a:xfrm>
            <a:off x="7554137" y="2273608"/>
            <a:ext cx="4533087" cy="4412938"/>
          </a:xfrm>
        </p:spPr>
        <p:txBody>
          <a:bodyPr>
            <a:normAutofit/>
          </a:bodyPr>
          <a:lstStyle/>
          <a:p>
            <a:r>
              <a:rPr lang="en-US" dirty="0"/>
              <a:t>Very few cases occur from Article 4, but they do exist – CN v UK 2012</a:t>
            </a:r>
          </a:p>
          <a:p>
            <a:r>
              <a:rPr lang="en-US" dirty="0"/>
              <a:t>The UK have been in breach of this Article for not creating anti-slavery laws. This was later fixed by s.71 Coroners and Justice Act 2009 and now we have the Modern Slavery Act 2015.</a:t>
            </a:r>
          </a:p>
        </p:txBody>
      </p:sp>
    </p:spTree>
    <p:extLst>
      <p:ext uri="{BB962C8B-B14F-4D97-AF65-F5344CB8AC3E}">
        <p14:creationId xmlns:p14="http://schemas.microsoft.com/office/powerpoint/2010/main" val="28212168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2A4B30-77D7-4FFB-8B53-A88BD68CAB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A3BE351-6369-97EC-02BA-E84AEC185937}"/>
              </a:ext>
            </a:extLst>
          </p:cNvPr>
          <p:cNvSpPr>
            <a:spLocks noGrp="1"/>
          </p:cNvSpPr>
          <p:nvPr>
            <p:ph type="title"/>
          </p:nvPr>
        </p:nvSpPr>
        <p:spPr>
          <a:xfrm>
            <a:off x="607183" y="880377"/>
            <a:ext cx="4325112" cy="1049235"/>
          </a:xfrm>
        </p:spPr>
        <p:txBody>
          <a:bodyPr>
            <a:normAutofit/>
          </a:bodyPr>
          <a:lstStyle/>
          <a:p>
            <a:r>
              <a:rPr lang="en-US" sz="2800" dirty="0"/>
              <a:t>Article 5: the right to liberty</a:t>
            </a:r>
          </a:p>
        </p:txBody>
      </p:sp>
      <p:cxnSp>
        <p:nvCxnSpPr>
          <p:cNvPr id="11" name="Straight Connector 10">
            <a:extLst>
              <a:ext uri="{FF2B5EF4-FFF2-40B4-BE49-F238E27FC236}">
                <a16:creationId xmlns:a16="http://schemas.microsoft.com/office/drawing/2014/main" id="{373AAE2E-5D6B-4952-A4BB-546C49F8DE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1853754"/>
            <a:ext cx="432511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3" name="Rectangle 12">
            <a:extLst>
              <a:ext uri="{FF2B5EF4-FFF2-40B4-BE49-F238E27FC236}">
                <a16:creationId xmlns:a16="http://schemas.microsoft.com/office/drawing/2014/main" id="{01E4D783-AD45-49E7-B6C7-BBACB82906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p>
        </p:txBody>
      </p:sp>
      <p:sp>
        <p:nvSpPr>
          <p:cNvPr id="3" name="Content Placeholder 2">
            <a:extLst>
              <a:ext uri="{FF2B5EF4-FFF2-40B4-BE49-F238E27FC236}">
                <a16:creationId xmlns:a16="http://schemas.microsoft.com/office/drawing/2014/main" id="{0ACA04C1-9D06-A2CB-3818-470F81868A9C}"/>
              </a:ext>
            </a:extLst>
          </p:cNvPr>
          <p:cNvSpPr>
            <a:spLocks noGrp="1"/>
          </p:cNvSpPr>
          <p:nvPr>
            <p:ph idx="1"/>
          </p:nvPr>
        </p:nvSpPr>
        <p:spPr>
          <a:xfrm>
            <a:off x="456216" y="2019474"/>
            <a:ext cx="5944584" cy="4567057"/>
          </a:xfrm>
        </p:spPr>
        <p:txBody>
          <a:bodyPr>
            <a:normAutofit/>
          </a:bodyPr>
          <a:lstStyle/>
          <a:p>
            <a:r>
              <a:rPr lang="en-US" dirty="0"/>
              <a:t>Article 5 is split into two part. The first part contains the right with six qualifications to that right. The second part contain procedural safeguards for when individuals are deprived of their liberty</a:t>
            </a:r>
          </a:p>
          <a:p>
            <a:r>
              <a:rPr lang="en-US" dirty="0"/>
              <a:t>Austin v Met Police Commissioner 2009 – The House of Lords held that the detention of a crowd for several hours to prevent breach of the peace did not contravene Article 5 because it was proportionate.</a:t>
            </a:r>
          </a:p>
          <a:p>
            <a:r>
              <a:rPr lang="en-US" dirty="0"/>
              <a:t>A number of cases occur concerning liberty in care homes – Cheshire West v P 2014</a:t>
            </a:r>
          </a:p>
        </p:txBody>
      </p:sp>
      <p:pic>
        <p:nvPicPr>
          <p:cNvPr id="4" name="Picture 3">
            <a:extLst>
              <a:ext uri="{FF2B5EF4-FFF2-40B4-BE49-F238E27FC236}">
                <a16:creationId xmlns:a16="http://schemas.microsoft.com/office/drawing/2014/main" id="{6686994A-412A-74D5-037D-B7B87D79002D}"/>
              </a:ext>
            </a:extLst>
          </p:cNvPr>
          <p:cNvPicPr>
            <a:picLocks noChangeAspect="1"/>
          </p:cNvPicPr>
          <p:nvPr/>
        </p:nvPicPr>
        <p:blipFill>
          <a:blip r:embed="rId3"/>
          <a:stretch>
            <a:fillRect/>
          </a:stretch>
        </p:blipFill>
        <p:spPr>
          <a:xfrm>
            <a:off x="6589104" y="414817"/>
            <a:ext cx="5169509" cy="6362475"/>
          </a:xfrm>
          <a:prstGeom prst="rect">
            <a:avLst/>
          </a:prstGeom>
        </p:spPr>
      </p:pic>
    </p:spTree>
    <p:extLst>
      <p:ext uri="{BB962C8B-B14F-4D97-AF65-F5344CB8AC3E}">
        <p14:creationId xmlns:p14="http://schemas.microsoft.com/office/powerpoint/2010/main" val="33369729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77324A-705E-89A1-DD26-FEE0F74EA409}"/>
              </a:ext>
            </a:extLst>
          </p:cNvPr>
          <p:cNvSpPr>
            <a:spLocks noGrp="1"/>
          </p:cNvSpPr>
          <p:nvPr>
            <p:ph type="title"/>
          </p:nvPr>
        </p:nvSpPr>
        <p:spPr>
          <a:xfrm>
            <a:off x="2823179" y="1233144"/>
            <a:ext cx="9603275" cy="1049235"/>
          </a:xfrm>
        </p:spPr>
        <p:txBody>
          <a:bodyPr>
            <a:normAutofit/>
          </a:bodyPr>
          <a:lstStyle/>
          <a:p>
            <a:r>
              <a:rPr lang="en-US" dirty="0"/>
              <a:t>Article 6 – the right to a fair trial</a:t>
            </a:r>
          </a:p>
        </p:txBody>
      </p:sp>
      <p:pic>
        <p:nvPicPr>
          <p:cNvPr id="4" name="Picture 3">
            <a:extLst>
              <a:ext uri="{FF2B5EF4-FFF2-40B4-BE49-F238E27FC236}">
                <a16:creationId xmlns:a16="http://schemas.microsoft.com/office/drawing/2014/main" id="{66A7D168-C9E2-9999-508B-480E8B158B4C}"/>
              </a:ext>
            </a:extLst>
          </p:cNvPr>
          <p:cNvPicPr>
            <a:picLocks noChangeAspect="1"/>
          </p:cNvPicPr>
          <p:nvPr/>
        </p:nvPicPr>
        <p:blipFill>
          <a:blip r:embed="rId2"/>
          <a:stretch>
            <a:fillRect/>
          </a:stretch>
        </p:blipFill>
        <p:spPr>
          <a:xfrm>
            <a:off x="979984" y="1920905"/>
            <a:ext cx="5452965" cy="4171518"/>
          </a:xfrm>
          <a:prstGeom prst="rect">
            <a:avLst/>
          </a:prstGeom>
        </p:spPr>
      </p:pic>
      <p:pic>
        <p:nvPicPr>
          <p:cNvPr id="5" name="Picture 4">
            <a:extLst>
              <a:ext uri="{FF2B5EF4-FFF2-40B4-BE49-F238E27FC236}">
                <a16:creationId xmlns:a16="http://schemas.microsoft.com/office/drawing/2014/main" id="{B6567341-C262-AEC4-BC3F-6891D6A83680}"/>
              </a:ext>
            </a:extLst>
          </p:cNvPr>
          <p:cNvPicPr>
            <a:picLocks noChangeAspect="1"/>
          </p:cNvPicPr>
          <p:nvPr/>
        </p:nvPicPr>
        <p:blipFill>
          <a:blip r:embed="rId3"/>
          <a:stretch>
            <a:fillRect/>
          </a:stretch>
        </p:blipFill>
        <p:spPr>
          <a:xfrm>
            <a:off x="6659563" y="1920905"/>
            <a:ext cx="4956175" cy="4143053"/>
          </a:xfrm>
          <a:prstGeom prst="rect">
            <a:avLst/>
          </a:prstGeom>
        </p:spPr>
      </p:pic>
    </p:spTree>
    <p:extLst>
      <p:ext uri="{BB962C8B-B14F-4D97-AF65-F5344CB8AC3E}">
        <p14:creationId xmlns:p14="http://schemas.microsoft.com/office/powerpoint/2010/main" val="27867877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3A27E8-062F-ADC8-4F78-83806F4E53F3}"/>
              </a:ext>
            </a:extLst>
          </p:cNvPr>
          <p:cNvSpPr>
            <a:spLocks noGrp="1"/>
          </p:cNvSpPr>
          <p:nvPr>
            <p:ph type="title"/>
          </p:nvPr>
        </p:nvSpPr>
        <p:spPr>
          <a:xfrm>
            <a:off x="2588725" y="1261719"/>
            <a:ext cx="9603275" cy="1049235"/>
          </a:xfrm>
        </p:spPr>
        <p:txBody>
          <a:bodyPr/>
          <a:lstStyle/>
          <a:p>
            <a:r>
              <a:rPr lang="en-US" dirty="0"/>
              <a:t>Article 6 – the right to a fair trial</a:t>
            </a:r>
          </a:p>
        </p:txBody>
      </p:sp>
      <p:sp>
        <p:nvSpPr>
          <p:cNvPr id="3" name="Content Placeholder 2">
            <a:extLst>
              <a:ext uri="{FF2B5EF4-FFF2-40B4-BE49-F238E27FC236}">
                <a16:creationId xmlns:a16="http://schemas.microsoft.com/office/drawing/2014/main" id="{93588DC0-5A8C-631F-765C-DF65E99FAB06}"/>
              </a:ext>
            </a:extLst>
          </p:cNvPr>
          <p:cNvSpPr>
            <a:spLocks noGrp="1"/>
          </p:cNvSpPr>
          <p:nvPr>
            <p:ph idx="1"/>
          </p:nvPr>
        </p:nvSpPr>
        <p:spPr/>
        <p:txBody>
          <a:bodyPr/>
          <a:lstStyle/>
          <a:p>
            <a:r>
              <a:rPr lang="en-US" dirty="0"/>
              <a:t>Golder v UK 1975 – Golder was a prisoner wishing to take civil action. However, he was refused permission to write to his solicitor. This refusal contravened Article 6 as it denied Golder access to the courts.</a:t>
            </a:r>
          </a:p>
          <a:p>
            <a:r>
              <a:rPr lang="en-US" dirty="0"/>
              <a:t>T v UK;  V v UK 1999</a:t>
            </a:r>
          </a:p>
          <a:p>
            <a:r>
              <a:rPr lang="en-US" dirty="0"/>
              <a:t>Article 6 also extends to pre-trial conduct. In Cadder v HM Advocate 2010, the Supreme Court held that the refusal to allow the claimant legal advice whilst being questioned was a breach of Article 6.</a:t>
            </a:r>
          </a:p>
        </p:txBody>
      </p:sp>
    </p:spTree>
    <p:extLst>
      <p:ext uri="{BB962C8B-B14F-4D97-AF65-F5344CB8AC3E}">
        <p14:creationId xmlns:p14="http://schemas.microsoft.com/office/powerpoint/2010/main" val="18795985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B63A0E-D0D5-1705-4B90-9A9B43B2DCA7}"/>
              </a:ext>
            </a:extLst>
          </p:cNvPr>
          <p:cNvSpPr>
            <a:spLocks noGrp="1"/>
          </p:cNvSpPr>
          <p:nvPr>
            <p:ph type="title"/>
          </p:nvPr>
        </p:nvSpPr>
        <p:spPr>
          <a:xfrm>
            <a:off x="1451579" y="804519"/>
            <a:ext cx="9603275" cy="1049235"/>
          </a:xfrm>
        </p:spPr>
        <p:txBody>
          <a:bodyPr>
            <a:normAutofit/>
          </a:bodyPr>
          <a:lstStyle/>
          <a:p>
            <a:pPr algn="ctr"/>
            <a:r>
              <a:rPr lang="en-US" dirty="0"/>
              <a:t>Article 7 – the prohibition of punishment for retrospective crimes</a:t>
            </a:r>
          </a:p>
        </p:txBody>
      </p:sp>
      <p:pic>
        <p:nvPicPr>
          <p:cNvPr id="4" name="Picture 3" descr="Text&#10;&#10;Description automatically generated">
            <a:extLst>
              <a:ext uri="{FF2B5EF4-FFF2-40B4-BE49-F238E27FC236}">
                <a16:creationId xmlns:a16="http://schemas.microsoft.com/office/drawing/2014/main" id="{ED2F97C3-20F0-0AB9-14C0-26A86031DA1C}"/>
              </a:ext>
            </a:extLst>
          </p:cNvPr>
          <p:cNvPicPr>
            <a:picLocks noChangeAspect="1"/>
          </p:cNvPicPr>
          <p:nvPr/>
        </p:nvPicPr>
        <p:blipFill>
          <a:blip r:embed="rId3"/>
          <a:stretch>
            <a:fillRect/>
          </a:stretch>
        </p:blipFill>
        <p:spPr>
          <a:xfrm>
            <a:off x="1451579" y="2153699"/>
            <a:ext cx="4960443" cy="3174683"/>
          </a:xfrm>
          <a:prstGeom prst="rect">
            <a:avLst/>
          </a:prstGeom>
        </p:spPr>
      </p:pic>
      <p:sp>
        <p:nvSpPr>
          <p:cNvPr id="3" name="Content Placeholder 2">
            <a:extLst>
              <a:ext uri="{FF2B5EF4-FFF2-40B4-BE49-F238E27FC236}">
                <a16:creationId xmlns:a16="http://schemas.microsoft.com/office/drawing/2014/main" id="{4473000D-016D-08D8-3F4E-DAD4825C0AF8}"/>
              </a:ext>
            </a:extLst>
          </p:cNvPr>
          <p:cNvSpPr>
            <a:spLocks noGrp="1"/>
          </p:cNvSpPr>
          <p:nvPr>
            <p:ph idx="1"/>
          </p:nvPr>
        </p:nvSpPr>
        <p:spPr>
          <a:xfrm>
            <a:off x="6892299" y="2015734"/>
            <a:ext cx="4162555" cy="3450613"/>
          </a:xfrm>
        </p:spPr>
        <p:txBody>
          <a:bodyPr>
            <a:normAutofit/>
          </a:bodyPr>
          <a:lstStyle/>
          <a:p>
            <a:endParaRPr lang="en-US" dirty="0"/>
          </a:p>
          <a:p>
            <a:endParaRPr lang="en-US" dirty="0"/>
          </a:p>
          <a:p>
            <a:endParaRPr lang="en-US" dirty="0"/>
          </a:p>
          <a:p>
            <a:r>
              <a:rPr lang="en-US" dirty="0"/>
              <a:t>A key example of Article 7 is shown in SW v UK; CR v UK 1996.</a:t>
            </a:r>
          </a:p>
        </p:txBody>
      </p:sp>
    </p:spTree>
    <p:extLst>
      <p:ext uri="{BB962C8B-B14F-4D97-AF65-F5344CB8AC3E}">
        <p14:creationId xmlns:p14="http://schemas.microsoft.com/office/powerpoint/2010/main" val="35052201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2B1F1F-D556-7F99-8C5E-74AD27F4BC3C}"/>
              </a:ext>
            </a:extLst>
          </p:cNvPr>
          <p:cNvSpPr>
            <a:spLocks noGrp="1"/>
          </p:cNvSpPr>
          <p:nvPr>
            <p:ph type="title"/>
          </p:nvPr>
        </p:nvSpPr>
        <p:spPr>
          <a:xfrm>
            <a:off x="1451579" y="804519"/>
            <a:ext cx="9603275" cy="1049235"/>
          </a:xfrm>
        </p:spPr>
        <p:txBody>
          <a:bodyPr>
            <a:normAutofit/>
          </a:bodyPr>
          <a:lstStyle/>
          <a:p>
            <a:pPr algn="ctr"/>
            <a:r>
              <a:rPr lang="en-US" dirty="0"/>
              <a:t>Article 8 – the right to respect for private and family life</a:t>
            </a:r>
          </a:p>
        </p:txBody>
      </p:sp>
      <p:pic>
        <p:nvPicPr>
          <p:cNvPr id="4" name="Picture 3">
            <a:extLst>
              <a:ext uri="{FF2B5EF4-FFF2-40B4-BE49-F238E27FC236}">
                <a16:creationId xmlns:a16="http://schemas.microsoft.com/office/drawing/2014/main" id="{31D0031A-BB87-A89A-2124-4EB92EDBBE86}"/>
              </a:ext>
            </a:extLst>
          </p:cNvPr>
          <p:cNvPicPr>
            <a:picLocks noChangeAspect="1"/>
          </p:cNvPicPr>
          <p:nvPr/>
        </p:nvPicPr>
        <p:blipFill>
          <a:blip r:embed="rId3"/>
          <a:stretch>
            <a:fillRect/>
          </a:stretch>
        </p:blipFill>
        <p:spPr>
          <a:xfrm>
            <a:off x="1451579" y="2296312"/>
            <a:ext cx="4960443" cy="2889457"/>
          </a:xfrm>
          <a:prstGeom prst="rect">
            <a:avLst/>
          </a:prstGeom>
        </p:spPr>
      </p:pic>
      <p:sp>
        <p:nvSpPr>
          <p:cNvPr id="3" name="Content Placeholder 2">
            <a:extLst>
              <a:ext uri="{FF2B5EF4-FFF2-40B4-BE49-F238E27FC236}">
                <a16:creationId xmlns:a16="http://schemas.microsoft.com/office/drawing/2014/main" id="{EEE8A21D-3D06-2F9B-5476-F6E67B65EB59}"/>
              </a:ext>
            </a:extLst>
          </p:cNvPr>
          <p:cNvSpPr>
            <a:spLocks noGrp="1"/>
          </p:cNvSpPr>
          <p:nvPr>
            <p:ph idx="1"/>
          </p:nvPr>
        </p:nvSpPr>
        <p:spPr>
          <a:xfrm>
            <a:off x="6619166" y="2015734"/>
            <a:ext cx="4960443" cy="4037747"/>
          </a:xfrm>
        </p:spPr>
        <p:txBody>
          <a:bodyPr>
            <a:normAutofit fontScale="92500" lnSpcReduction="20000"/>
          </a:bodyPr>
          <a:lstStyle/>
          <a:p>
            <a:r>
              <a:rPr lang="en-US" dirty="0"/>
              <a:t>The right to privacy is a broad topic which includes:</a:t>
            </a:r>
          </a:p>
          <a:p>
            <a:pPr lvl="1"/>
            <a:r>
              <a:rPr lang="en-US" dirty="0"/>
              <a:t>Interference with physical and psychological integrity – Gillan and Quinton v UK 2010 and Malone v UK 1982</a:t>
            </a:r>
          </a:p>
          <a:p>
            <a:pPr lvl="1"/>
            <a:r>
              <a:rPr lang="en-US" dirty="0"/>
              <a:t>The dissemination of images and information – Campbell v Mirror Group Newspapers 2004</a:t>
            </a:r>
          </a:p>
          <a:p>
            <a:pPr lvl="1"/>
            <a:r>
              <a:rPr lang="en-US" dirty="0"/>
              <a:t>The collection and disclosure of information – S and Marper v UK 2009</a:t>
            </a:r>
          </a:p>
          <a:p>
            <a:pPr lvl="1"/>
            <a:r>
              <a:rPr lang="en-US" dirty="0"/>
              <a:t>Personal autonomy – Dudgeon v United Kingdom 1982</a:t>
            </a:r>
          </a:p>
          <a:p>
            <a:pPr lvl="1"/>
            <a:r>
              <a:rPr lang="en-US" dirty="0"/>
              <a:t>The right to respect correspondence – Campbell v UK 1992</a:t>
            </a:r>
          </a:p>
          <a:p>
            <a:pPr lvl="1"/>
            <a:endParaRPr lang="en-US" dirty="0"/>
          </a:p>
        </p:txBody>
      </p:sp>
    </p:spTree>
    <p:extLst>
      <p:ext uri="{BB962C8B-B14F-4D97-AF65-F5344CB8AC3E}">
        <p14:creationId xmlns:p14="http://schemas.microsoft.com/office/powerpoint/2010/main" val="40560267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08B567-F177-D24F-93DA-216E52714D90}"/>
              </a:ext>
            </a:extLst>
          </p:cNvPr>
          <p:cNvSpPr>
            <a:spLocks noGrp="1"/>
          </p:cNvSpPr>
          <p:nvPr>
            <p:ph type="title"/>
          </p:nvPr>
        </p:nvSpPr>
        <p:spPr>
          <a:xfrm>
            <a:off x="1451579" y="804519"/>
            <a:ext cx="9603275" cy="1049235"/>
          </a:xfrm>
        </p:spPr>
        <p:txBody>
          <a:bodyPr>
            <a:normAutofit/>
          </a:bodyPr>
          <a:lstStyle/>
          <a:p>
            <a:r>
              <a:rPr lang="en-US" dirty="0"/>
              <a:t>Article 9 - the right to freedom of though, conscience and religion </a:t>
            </a:r>
          </a:p>
        </p:txBody>
      </p:sp>
      <p:pic>
        <p:nvPicPr>
          <p:cNvPr id="4" name="Picture 3">
            <a:extLst>
              <a:ext uri="{FF2B5EF4-FFF2-40B4-BE49-F238E27FC236}">
                <a16:creationId xmlns:a16="http://schemas.microsoft.com/office/drawing/2014/main" id="{A4469E20-3BDB-8BA4-2FFC-057229DFD842}"/>
              </a:ext>
            </a:extLst>
          </p:cNvPr>
          <p:cNvPicPr>
            <a:picLocks noChangeAspect="1"/>
          </p:cNvPicPr>
          <p:nvPr/>
        </p:nvPicPr>
        <p:blipFill>
          <a:blip r:embed="rId3"/>
          <a:stretch>
            <a:fillRect/>
          </a:stretch>
        </p:blipFill>
        <p:spPr>
          <a:xfrm>
            <a:off x="1451579" y="2066891"/>
            <a:ext cx="4960443" cy="3348298"/>
          </a:xfrm>
          <a:prstGeom prst="rect">
            <a:avLst/>
          </a:prstGeom>
        </p:spPr>
      </p:pic>
      <p:sp>
        <p:nvSpPr>
          <p:cNvPr id="3" name="Content Placeholder 2">
            <a:extLst>
              <a:ext uri="{FF2B5EF4-FFF2-40B4-BE49-F238E27FC236}">
                <a16:creationId xmlns:a16="http://schemas.microsoft.com/office/drawing/2014/main" id="{A9481886-52F1-CDD9-0B18-388094179961}"/>
              </a:ext>
            </a:extLst>
          </p:cNvPr>
          <p:cNvSpPr>
            <a:spLocks noGrp="1"/>
          </p:cNvSpPr>
          <p:nvPr>
            <p:ph idx="1"/>
          </p:nvPr>
        </p:nvSpPr>
        <p:spPr>
          <a:xfrm>
            <a:off x="6892299" y="2015734"/>
            <a:ext cx="5180639" cy="4037747"/>
          </a:xfrm>
        </p:spPr>
        <p:txBody>
          <a:bodyPr>
            <a:normAutofit/>
          </a:bodyPr>
          <a:lstStyle/>
          <a:p>
            <a:r>
              <a:rPr lang="en-US" dirty="0"/>
              <a:t>Various religions and beliefs have been held valid from Article 9 which includes:</a:t>
            </a:r>
          </a:p>
          <a:p>
            <a:pPr lvl="1"/>
            <a:r>
              <a:rPr lang="en-US" dirty="0"/>
              <a:t>Druidism (Chappell v UK 1990)</a:t>
            </a:r>
          </a:p>
          <a:p>
            <a:pPr lvl="1"/>
            <a:r>
              <a:rPr lang="en-US" dirty="0"/>
              <a:t>Pacifism (Arrowsmith v UK 1975)</a:t>
            </a:r>
          </a:p>
          <a:p>
            <a:pPr lvl="1"/>
            <a:r>
              <a:rPr lang="en-US" dirty="0"/>
              <a:t>Veganism (H v UK 1988)</a:t>
            </a:r>
          </a:p>
          <a:p>
            <a:pPr marL="914400" lvl="2" indent="0">
              <a:buNone/>
            </a:pPr>
            <a:r>
              <a:rPr lang="en-US" dirty="0"/>
              <a:t>					</a:t>
            </a:r>
          </a:p>
          <a:p>
            <a:pPr lvl="1"/>
            <a:endParaRPr lang="en-US" dirty="0"/>
          </a:p>
        </p:txBody>
      </p:sp>
      <p:sp>
        <p:nvSpPr>
          <p:cNvPr id="5" name="TextBox 4">
            <a:extLst>
              <a:ext uri="{FF2B5EF4-FFF2-40B4-BE49-F238E27FC236}">
                <a16:creationId xmlns:a16="http://schemas.microsoft.com/office/drawing/2014/main" id="{19103E83-F427-83CA-2363-13D6E9A92CC7}"/>
              </a:ext>
            </a:extLst>
          </p:cNvPr>
          <p:cNvSpPr txBox="1"/>
          <p:nvPr/>
        </p:nvSpPr>
        <p:spPr>
          <a:xfrm>
            <a:off x="7030192" y="4310742"/>
            <a:ext cx="4762005" cy="646331"/>
          </a:xfrm>
          <a:prstGeom prst="rect">
            <a:avLst/>
          </a:prstGeom>
          <a:noFill/>
        </p:spPr>
        <p:txBody>
          <a:bodyPr wrap="square" rtlCol="0">
            <a:spAutoFit/>
          </a:bodyPr>
          <a:lstStyle/>
          <a:p>
            <a:pPr marL="285750" indent="-285750">
              <a:buFont typeface="Arial" panose="020B0604020202020204" pitchFamily="34" charset="0"/>
              <a:buChar char="•"/>
            </a:pPr>
            <a:r>
              <a:rPr lang="en-US" dirty="0"/>
              <a:t>Headteacher and Governors of Denbigh High School (Begum) 2004</a:t>
            </a:r>
          </a:p>
        </p:txBody>
      </p:sp>
    </p:spTree>
    <p:extLst>
      <p:ext uri="{BB962C8B-B14F-4D97-AF65-F5344CB8AC3E}">
        <p14:creationId xmlns:p14="http://schemas.microsoft.com/office/powerpoint/2010/main" val="1802615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630F413-44CE-4746-9821-9E0107978E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2D671B1-B099-4F9C-B9CC-9D22B4DAF8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p>
        </p:txBody>
      </p:sp>
      <p:sp>
        <p:nvSpPr>
          <p:cNvPr id="2" name="Title 1">
            <a:extLst>
              <a:ext uri="{FF2B5EF4-FFF2-40B4-BE49-F238E27FC236}">
                <a16:creationId xmlns:a16="http://schemas.microsoft.com/office/drawing/2014/main" id="{1A4C4F0E-95E8-AC17-52F8-450B66B8C67F}"/>
              </a:ext>
            </a:extLst>
          </p:cNvPr>
          <p:cNvSpPr>
            <a:spLocks noGrp="1"/>
          </p:cNvSpPr>
          <p:nvPr>
            <p:ph type="title"/>
          </p:nvPr>
        </p:nvSpPr>
        <p:spPr>
          <a:xfrm>
            <a:off x="7555992" y="707475"/>
            <a:ext cx="3157577" cy="1312001"/>
          </a:xfrm>
        </p:spPr>
        <p:txBody>
          <a:bodyPr anchor="t">
            <a:normAutofit/>
          </a:bodyPr>
          <a:lstStyle/>
          <a:p>
            <a:r>
              <a:rPr lang="en-US" sz="2400" dirty="0"/>
              <a:t>Article 10 – the right to freedom of expression</a:t>
            </a:r>
          </a:p>
        </p:txBody>
      </p:sp>
      <p:cxnSp>
        <p:nvCxnSpPr>
          <p:cNvPr id="13" name="Straight Connector 12">
            <a:extLst>
              <a:ext uri="{FF2B5EF4-FFF2-40B4-BE49-F238E27FC236}">
                <a16:creationId xmlns:a16="http://schemas.microsoft.com/office/drawing/2014/main" id="{7552FBEF-FA69-427B-8245-0A518E0513D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55992" y="2146542"/>
            <a:ext cx="3157578"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5" name="Title 1">
            <a:extLst>
              <a:ext uri="{FF2B5EF4-FFF2-40B4-BE49-F238E27FC236}">
                <a16:creationId xmlns:a16="http://schemas.microsoft.com/office/drawing/2014/main" id="{898488B7-DBD3-40E7-B54B-4DA6C5693EF3}"/>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4" name="Picture 3">
            <a:extLst>
              <a:ext uri="{FF2B5EF4-FFF2-40B4-BE49-F238E27FC236}">
                <a16:creationId xmlns:a16="http://schemas.microsoft.com/office/drawing/2014/main" id="{871934E0-20B4-B61B-D232-BDEFFA97CB91}"/>
              </a:ext>
            </a:extLst>
          </p:cNvPr>
          <p:cNvPicPr>
            <a:picLocks noChangeAspect="1"/>
          </p:cNvPicPr>
          <p:nvPr/>
        </p:nvPicPr>
        <p:blipFill>
          <a:blip r:embed="rId3"/>
          <a:stretch>
            <a:fillRect/>
          </a:stretch>
        </p:blipFill>
        <p:spPr>
          <a:xfrm>
            <a:off x="1136348" y="990967"/>
            <a:ext cx="5761020" cy="4940073"/>
          </a:xfrm>
          <a:prstGeom prst="rect">
            <a:avLst/>
          </a:prstGeom>
        </p:spPr>
      </p:pic>
      <p:sp>
        <p:nvSpPr>
          <p:cNvPr id="3" name="Content Placeholder 2">
            <a:extLst>
              <a:ext uri="{FF2B5EF4-FFF2-40B4-BE49-F238E27FC236}">
                <a16:creationId xmlns:a16="http://schemas.microsoft.com/office/drawing/2014/main" id="{FBBF5A21-9B2E-C288-D4CE-C5D4CCACCA47}"/>
              </a:ext>
            </a:extLst>
          </p:cNvPr>
          <p:cNvSpPr>
            <a:spLocks noGrp="1"/>
          </p:cNvSpPr>
          <p:nvPr>
            <p:ph idx="1"/>
          </p:nvPr>
        </p:nvSpPr>
        <p:spPr>
          <a:xfrm>
            <a:off x="7555992" y="2273608"/>
            <a:ext cx="4635704" cy="4470090"/>
          </a:xfrm>
        </p:spPr>
        <p:txBody>
          <a:bodyPr>
            <a:normAutofit/>
          </a:bodyPr>
          <a:lstStyle/>
          <a:p>
            <a:r>
              <a:rPr lang="en-US" dirty="0"/>
              <a:t>Article 10 is broad in practice and gives states a wide margin of appreciation – Garaudy v France 2003.</a:t>
            </a:r>
          </a:p>
          <a:p>
            <a:endParaRPr lang="en-US" dirty="0"/>
          </a:p>
          <a:p>
            <a:r>
              <a:rPr lang="en-US" dirty="0"/>
              <a:t>Handyside v UK 1976</a:t>
            </a:r>
          </a:p>
          <a:p>
            <a:endParaRPr lang="en-US" dirty="0"/>
          </a:p>
          <a:p>
            <a:r>
              <a:rPr lang="en-US" dirty="0"/>
              <a:t>The protection for journalists – Goodwin v UK</a:t>
            </a:r>
          </a:p>
        </p:txBody>
      </p:sp>
    </p:spTree>
    <p:extLst>
      <p:ext uri="{BB962C8B-B14F-4D97-AF65-F5344CB8AC3E}">
        <p14:creationId xmlns:p14="http://schemas.microsoft.com/office/powerpoint/2010/main" val="239200440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ACFE37-B529-C6E3-EE65-D97BD351714F}"/>
              </a:ext>
            </a:extLst>
          </p:cNvPr>
          <p:cNvSpPr>
            <a:spLocks noGrp="1"/>
          </p:cNvSpPr>
          <p:nvPr>
            <p:ph type="title"/>
          </p:nvPr>
        </p:nvSpPr>
        <p:spPr>
          <a:xfrm>
            <a:off x="1451579" y="1220156"/>
            <a:ext cx="9603275" cy="1049235"/>
          </a:xfrm>
        </p:spPr>
        <p:txBody>
          <a:bodyPr>
            <a:normAutofit/>
          </a:bodyPr>
          <a:lstStyle/>
          <a:p>
            <a:pPr algn="ctr"/>
            <a:r>
              <a:rPr lang="en-US" dirty="0"/>
              <a:t>Article 11 – freedom of assembly</a:t>
            </a:r>
          </a:p>
        </p:txBody>
      </p:sp>
      <p:pic>
        <p:nvPicPr>
          <p:cNvPr id="4" name="Picture 3" descr="Text&#10;&#10;Description automatically generated">
            <a:extLst>
              <a:ext uri="{FF2B5EF4-FFF2-40B4-BE49-F238E27FC236}">
                <a16:creationId xmlns:a16="http://schemas.microsoft.com/office/drawing/2014/main" id="{3F026AB9-CD30-4194-FEEA-AC20711D54CD}"/>
              </a:ext>
            </a:extLst>
          </p:cNvPr>
          <p:cNvPicPr>
            <a:picLocks noChangeAspect="1"/>
          </p:cNvPicPr>
          <p:nvPr/>
        </p:nvPicPr>
        <p:blipFill>
          <a:blip r:embed="rId2"/>
          <a:stretch>
            <a:fillRect/>
          </a:stretch>
        </p:blipFill>
        <p:spPr>
          <a:xfrm>
            <a:off x="1451579" y="2141298"/>
            <a:ext cx="4960443" cy="3199484"/>
          </a:xfrm>
          <a:prstGeom prst="rect">
            <a:avLst/>
          </a:prstGeom>
        </p:spPr>
      </p:pic>
      <p:sp>
        <p:nvSpPr>
          <p:cNvPr id="3" name="Content Placeholder 2">
            <a:extLst>
              <a:ext uri="{FF2B5EF4-FFF2-40B4-BE49-F238E27FC236}">
                <a16:creationId xmlns:a16="http://schemas.microsoft.com/office/drawing/2014/main" id="{FF54B81D-772F-8076-6754-F12B8E8F2ECF}"/>
              </a:ext>
            </a:extLst>
          </p:cNvPr>
          <p:cNvSpPr>
            <a:spLocks noGrp="1"/>
          </p:cNvSpPr>
          <p:nvPr>
            <p:ph idx="1"/>
          </p:nvPr>
        </p:nvSpPr>
        <p:spPr>
          <a:xfrm>
            <a:off x="6892299" y="2015734"/>
            <a:ext cx="5066153" cy="3755674"/>
          </a:xfrm>
        </p:spPr>
        <p:txBody>
          <a:bodyPr>
            <a:normAutofit/>
          </a:bodyPr>
          <a:lstStyle/>
          <a:p>
            <a:r>
              <a:rPr lang="en-US" dirty="0"/>
              <a:t>Assembly refers to the typical protests or public meetings</a:t>
            </a:r>
          </a:p>
          <a:p>
            <a:r>
              <a:rPr lang="en-US" dirty="0"/>
              <a:t>Association refers to the freedom to join organizations.</a:t>
            </a:r>
          </a:p>
          <a:p>
            <a:r>
              <a:rPr lang="en-US" dirty="0"/>
              <a:t>In Young, James and Webster v UK 1981, the applicants were dismissed for refusing to join a trade union. This was held to a violation of Article 11.</a:t>
            </a:r>
          </a:p>
        </p:txBody>
      </p:sp>
    </p:spTree>
    <p:extLst>
      <p:ext uri="{BB962C8B-B14F-4D97-AF65-F5344CB8AC3E}">
        <p14:creationId xmlns:p14="http://schemas.microsoft.com/office/powerpoint/2010/main" val="55835116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7157C7B-5BD6-404A-9073-673C1198EF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44BC347-8964-476D-89D3-92BAE6D56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p>
        </p:txBody>
      </p:sp>
      <p:cxnSp>
        <p:nvCxnSpPr>
          <p:cNvPr id="13" name="Straight Connector 12">
            <a:extLst>
              <a:ext uri="{FF2B5EF4-FFF2-40B4-BE49-F238E27FC236}">
                <a16:creationId xmlns:a16="http://schemas.microsoft.com/office/drawing/2014/main" id="{A528BB2E-BE2B-416D-A6B3-28D6574248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4183161"/>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E315BD1A-238E-7D58-683E-21A3B9E666AB}"/>
              </a:ext>
            </a:extLst>
          </p:cNvPr>
          <p:cNvSpPr>
            <a:spLocks noGrp="1"/>
          </p:cNvSpPr>
          <p:nvPr>
            <p:ph type="title"/>
          </p:nvPr>
        </p:nvSpPr>
        <p:spPr>
          <a:xfrm>
            <a:off x="1451581" y="2082800"/>
            <a:ext cx="3272094" cy="2085578"/>
          </a:xfrm>
        </p:spPr>
        <p:txBody>
          <a:bodyPr anchor="b">
            <a:normAutofit/>
          </a:bodyPr>
          <a:lstStyle/>
          <a:p>
            <a:r>
              <a:rPr lang="en-US" dirty="0"/>
              <a:t>Article 12 – the right to marry</a:t>
            </a:r>
          </a:p>
        </p:txBody>
      </p:sp>
      <p:sp>
        <p:nvSpPr>
          <p:cNvPr id="3" name="Content Placeholder 2">
            <a:extLst>
              <a:ext uri="{FF2B5EF4-FFF2-40B4-BE49-F238E27FC236}">
                <a16:creationId xmlns:a16="http://schemas.microsoft.com/office/drawing/2014/main" id="{A7A775E2-BE54-22FF-2F03-9090664F8AFA}"/>
              </a:ext>
            </a:extLst>
          </p:cNvPr>
          <p:cNvSpPr>
            <a:spLocks noGrp="1"/>
          </p:cNvSpPr>
          <p:nvPr>
            <p:ph idx="1"/>
          </p:nvPr>
        </p:nvSpPr>
        <p:spPr>
          <a:xfrm>
            <a:off x="5352453" y="2745574"/>
            <a:ext cx="6491885" cy="3055147"/>
          </a:xfrm>
        </p:spPr>
        <p:txBody>
          <a:bodyPr>
            <a:normAutofit/>
          </a:bodyPr>
          <a:lstStyle/>
          <a:p>
            <a:r>
              <a:rPr lang="en-US" dirty="0"/>
              <a:t>As the ECHR was drafted in 1950, the European Court of Human Rights have had to interpret marriage accordingly to societal values.</a:t>
            </a:r>
          </a:p>
          <a:p>
            <a:r>
              <a:rPr lang="en-US" dirty="0"/>
              <a:t>In B v UK 2006, the European Court of Human Rights held that prohibiting the marriage of a father-in-law and daughter-in-law violated Article 12</a:t>
            </a:r>
          </a:p>
          <a:p>
            <a:endParaRPr lang="en-US" dirty="0"/>
          </a:p>
          <a:p>
            <a:endParaRPr lang="en-US" dirty="0"/>
          </a:p>
        </p:txBody>
      </p:sp>
      <p:pic>
        <p:nvPicPr>
          <p:cNvPr id="4" name="Picture 3">
            <a:extLst>
              <a:ext uri="{FF2B5EF4-FFF2-40B4-BE49-F238E27FC236}">
                <a16:creationId xmlns:a16="http://schemas.microsoft.com/office/drawing/2014/main" id="{BF5CE86B-86B6-59C3-0325-3EBE5DEFA789}"/>
              </a:ext>
            </a:extLst>
          </p:cNvPr>
          <p:cNvPicPr>
            <a:picLocks noChangeAspect="1"/>
          </p:cNvPicPr>
          <p:nvPr/>
        </p:nvPicPr>
        <p:blipFill>
          <a:blip r:embed="rId2"/>
          <a:stretch>
            <a:fillRect/>
          </a:stretch>
        </p:blipFill>
        <p:spPr>
          <a:xfrm>
            <a:off x="5352453" y="586269"/>
            <a:ext cx="5702401" cy="1796256"/>
          </a:xfrm>
          <a:prstGeom prst="rect">
            <a:avLst/>
          </a:prstGeom>
        </p:spPr>
      </p:pic>
      <p:pic>
        <p:nvPicPr>
          <p:cNvPr id="15" name="Picture 14">
            <a:extLst>
              <a:ext uri="{FF2B5EF4-FFF2-40B4-BE49-F238E27FC236}">
                <a16:creationId xmlns:a16="http://schemas.microsoft.com/office/drawing/2014/main" id="{5970D13F-8358-42A9-9237-91B5B4DDA4B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7" name="Straight Connector 16">
            <a:extLst>
              <a:ext uri="{FF2B5EF4-FFF2-40B4-BE49-F238E27FC236}">
                <a16:creationId xmlns:a16="http://schemas.microsoft.com/office/drawing/2014/main" id="{06BFB317-A03A-48CB-B03E-4504961FA02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3727460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id="{C7157C7B-5BD6-404A-9073-673C1198EF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0">
            <a:extLst>
              <a:ext uri="{FF2B5EF4-FFF2-40B4-BE49-F238E27FC236}">
                <a16:creationId xmlns:a16="http://schemas.microsoft.com/office/drawing/2014/main" id="{244BC347-8964-476D-89D3-92BAE6D56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p>
        </p:txBody>
      </p:sp>
      <p:cxnSp>
        <p:nvCxnSpPr>
          <p:cNvPr id="13" name="Straight Connector 12">
            <a:extLst>
              <a:ext uri="{FF2B5EF4-FFF2-40B4-BE49-F238E27FC236}">
                <a16:creationId xmlns:a16="http://schemas.microsoft.com/office/drawing/2014/main" id="{A528BB2E-BE2B-416D-A6B3-28D6574248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4183161"/>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E03D9F53-AC93-FA91-753B-6A0F7F98E023}"/>
              </a:ext>
            </a:extLst>
          </p:cNvPr>
          <p:cNvSpPr>
            <a:spLocks noGrp="1"/>
          </p:cNvSpPr>
          <p:nvPr>
            <p:ph type="title"/>
          </p:nvPr>
        </p:nvSpPr>
        <p:spPr>
          <a:xfrm>
            <a:off x="1451581" y="2082800"/>
            <a:ext cx="3272094" cy="2085578"/>
          </a:xfrm>
        </p:spPr>
        <p:txBody>
          <a:bodyPr anchor="b">
            <a:normAutofit/>
          </a:bodyPr>
          <a:lstStyle/>
          <a:p>
            <a:r>
              <a:rPr lang="en-US" sz="2700" dirty="0"/>
              <a:t>Article 15 – derogation from convention rights</a:t>
            </a:r>
          </a:p>
        </p:txBody>
      </p:sp>
      <p:sp>
        <p:nvSpPr>
          <p:cNvPr id="3" name="Content Placeholder 2">
            <a:extLst>
              <a:ext uri="{FF2B5EF4-FFF2-40B4-BE49-F238E27FC236}">
                <a16:creationId xmlns:a16="http://schemas.microsoft.com/office/drawing/2014/main" id="{A8022A91-16B0-9B68-2FA2-9D1D51D40563}"/>
              </a:ext>
            </a:extLst>
          </p:cNvPr>
          <p:cNvSpPr>
            <a:spLocks noGrp="1"/>
          </p:cNvSpPr>
          <p:nvPr>
            <p:ph idx="1"/>
          </p:nvPr>
        </p:nvSpPr>
        <p:spPr>
          <a:xfrm>
            <a:off x="5218242" y="3306847"/>
            <a:ext cx="6014631" cy="2544048"/>
          </a:xfrm>
        </p:spPr>
        <p:txBody>
          <a:bodyPr>
            <a:normAutofit fontScale="92500" lnSpcReduction="10000"/>
          </a:bodyPr>
          <a:lstStyle/>
          <a:p>
            <a:r>
              <a:rPr lang="en-US" dirty="0"/>
              <a:t>This is not a human right but a mechanism in which the ECHR can be disapplied.</a:t>
            </a:r>
          </a:p>
          <a:p>
            <a:r>
              <a:rPr lang="en-US" dirty="0"/>
              <a:t>For example, the UK derogated from Article 5 in relation to the Anti-Terrorism, Crime and Security Act 2001. This act allowed the indefinite detention without charge of international terrorists (although this was held invalid in A v Secretary of State for the Home Department 2005).</a:t>
            </a:r>
          </a:p>
          <a:p>
            <a:endParaRPr lang="en-US" dirty="0"/>
          </a:p>
        </p:txBody>
      </p:sp>
      <p:pic>
        <p:nvPicPr>
          <p:cNvPr id="4" name="Picture 3">
            <a:extLst>
              <a:ext uri="{FF2B5EF4-FFF2-40B4-BE49-F238E27FC236}">
                <a16:creationId xmlns:a16="http://schemas.microsoft.com/office/drawing/2014/main" id="{CE0ED935-7490-DD72-71A2-6839552812CA}"/>
              </a:ext>
            </a:extLst>
          </p:cNvPr>
          <p:cNvPicPr>
            <a:picLocks noChangeAspect="1"/>
          </p:cNvPicPr>
          <p:nvPr/>
        </p:nvPicPr>
        <p:blipFill>
          <a:blip r:embed="rId2"/>
          <a:stretch>
            <a:fillRect/>
          </a:stretch>
        </p:blipFill>
        <p:spPr>
          <a:xfrm>
            <a:off x="5218242" y="347305"/>
            <a:ext cx="6478887" cy="2737329"/>
          </a:xfrm>
          <a:prstGeom prst="rect">
            <a:avLst/>
          </a:prstGeom>
        </p:spPr>
      </p:pic>
      <p:pic>
        <p:nvPicPr>
          <p:cNvPr id="15" name="Picture 14">
            <a:extLst>
              <a:ext uri="{FF2B5EF4-FFF2-40B4-BE49-F238E27FC236}">
                <a16:creationId xmlns:a16="http://schemas.microsoft.com/office/drawing/2014/main" id="{5970D13F-8358-42A9-9237-91B5B4DDA4B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7" name="Straight Connector 16">
            <a:extLst>
              <a:ext uri="{FF2B5EF4-FFF2-40B4-BE49-F238E27FC236}">
                <a16:creationId xmlns:a16="http://schemas.microsoft.com/office/drawing/2014/main" id="{06BFB317-A03A-48CB-B03E-4504961FA02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7130702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C47B60-754B-46EC-7CA3-CD9809099662}"/>
              </a:ext>
            </a:extLst>
          </p:cNvPr>
          <p:cNvSpPr>
            <a:spLocks noGrp="1"/>
          </p:cNvSpPr>
          <p:nvPr>
            <p:ph type="title"/>
          </p:nvPr>
        </p:nvSpPr>
        <p:spPr>
          <a:xfrm>
            <a:off x="2794605" y="1218856"/>
            <a:ext cx="9603275" cy="1049235"/>
          </a:xfrm>
        </p:spPr>
        <p:txBody>
          <a:bodyPr/>
          <a:lstStyle/>
          <a:p>
            <a:r>
              <a:rPr lang="en-US" dirty="0"/>
              <a:t>The human rights act (HRA) 1998</a:t>
            </a:r>
          </a:p>
        </p:txBody>
      </p:sp>
      <p:sp>
        <p:nvSpPr>
          <p:cNvPr id="3" name="Content Placeholder 2">
            <a:extLst>
              <a:ext uri="{FF2B5EF4-FFF2-40B4-BE49-F238E27FC236}">
                <a16:creationId xmlns:a16="http://schemas.microsoft.com/office/drawing/2014/main" id="{947760D2-5B14-0056-C683-C4FB7B0C3836}"/>
              </a:ext>
            </a:extLst>
          </p:cNvPr>
          <p:cNvSpPr>
            <a:spLocks noGrp="1"/>
          </p:cNvSpPr>
          <p:nvPr>
            <p:ph idx="1"/>
          </p:nvPr>
        </p:nvSpPr>
        <p:spPr/>
        <p:txBody>
          <a:bodyPr/>
          <a:lstStyle/>
          <a:p>
            <a:r>
              <a:rPr lang="en-US" dirty="0"/>
              <a:t>Before the HRA, UK citizens who alleged a breach of human rights had to take their case to the European Court of Human Rights.</a:t>
            </a:r>
          </a:p>
          <a:p>
            <a:r>
              <a:rPr lang="en-US" dirty="0"/>
              <a:t>Since the HRA, applicants are able to have their case heard domestically meaning human rights cases can be heard in UK courts.</a:t>
            </a:r>
          </a:p>
          <a:p>
            <a:endParaRPr lang="en-US" dirty="0"/>
          </a:p>
          <a:p>
            <a:r>
              <a:rPr lang="en-US" dirty="0"/>
              <a:t>S.1 HRA - </a:t>
            </a:r>
          </a:p>
        </p:txBody>
      </p:sp>
      <p:pic>
        <p:nvPicPr>
          <p:cNvPr id="4" name="Picture 3">
            <a:extLst>
              <a:ext uri="{FF2B5EF4-FFF2-40B4-BE49-F238E27FC236}">
                <a16:creationId xmlns:a16="http://schemas.microsoft.com/office/drawing/2014/main" id="{14C7622F-287B-AF1A-F802-FF09A0494C16}"/>
              </a:ext>
            </a:extLst>
          </p:cNvPr>
          <p:cNvPicPr>
            <a:picLocks noChangeAspect="1"/>
          </p:cNvPicPr>
          <p:nvPr/>
        </p:nvPicPr>
        <p:blipFill>
          <a:blip r:embed="rId2"/>
          <a:stretch>
            <a:fillRect/>
          </a:stretch>
        </p:blipFill>
        <p:spPr>
          <a:xfrm>
            <a:off x="3066067" y="3714751"/>
            <a:ext cx="8835826" cy="2346489"/>
          </a:xfrm>
          <a:prstGeom prst="rect">
            <a:avLst/>
          </a:prstGeom>
        </p:spPr>
      </p:pic>
    </p:spTree>
    <p:extLst>
      <p:ext uri="{BB962C8B-B14F-4D97-AF65-F5344CB8AC3E}">
        <p14:creationId xmlns:p14="http://schemas.microsoft.com/office/powerpoint/2010/main" val="272212900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4C75E2B-CACA-478C-B26B-182AF87A1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1" name="Picture 10">
            <a:extLst>
              <a:ext uri="{FF2B5EF4-FFF2-40B4-BE49-F238E27FC236}">
                <a16:creationId xmlns:a16="http://schemas.microsoft.com/office/drawing/2014/main" id="{50FF2874-547C-4D14-9E18-28B19002FB8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3" name="Straight Connector 12">
            <a:extLst>
              <a:ext uri="{FF2B5EF4-FFF2-40B4-BE49-F238E27FC236}">
                <a16:creationId xmlns:a16="http://schemas.microsoft.com/office/drawing/2014/main" id="{36CF827D-A163-47F7-BD87-34EB4FA7D6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299D9A9-1DA8-433D-A9BC-FB48D93D421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C20A7213-99B9-43E8-27AD-EBB69A51EFF0}"/>
              </a:ext>
            </a:extLst>
          </p:cNvPr>
          <p:cNvSpPr>
            <a:spLocks noGrp="1"/>
          </p:cNvSpPr>
          <p:nvPr>
            <p:ph type="title"/>
          </p:nvPr>
        </p:nvSpPr>
        <p:spPr>
          <a:xfrm>
            <a:off x="4046869" y="1236521"/>
            <a:ext cx="9603275" cy="1049235"/>
          </a:xfrm>
        </p:spPr>
        <p:txBody>
          <a:bodyPr vert="horz" lIns="91440" tIns="45720" rIns="91440" bIns="45720" rtlCol="0" anchor="t">
            <a:normAutofit/>
          </a:bodyPr>
          <a:lstStyle/>
          <a:p>
            <a:r>
              <a:rPr lang="en-US" dirty="0"/>
              <a:t>s.2 Human rights act </a:t>
            </a:r>
          </a:p>
        </p:txBody>
      </p:sp>
      <p:pic>
        <p:nvPicPr>
          <p:cNvPr id="4" name="Content Placeholder 3">
            <a:extLst>
              <a:ext uri="{FF2B5EF4-FFF2-40B4-BE49-F238E27FC236}">
                <a16:creationId xmlns:a16="http://schemas.microsoft.com/office/drawing/2014/main" id="{6562EF00-B501-09D5-8DBE-FC5309E5A349}"/>
              </a:ext>
            </a:extLst>
          </p:cNvPr>
          <p:cNvPicPr>
            <a:picLocks noGrp="1" noChangeAspect="1"/>
          </p:cNvPicPr>
          <p:nvPr>
            <p:ph idx="1"/>
          </p:nvPr>
        </p:nvPicPr>
        <p:blipFill>
          <a:blip r:embed="rId3"/>
          <a:stretch>
            <a:fillRect/>
          </a:stretch>
        </p:blipFill>
        <p:spPr>
          <a:xfrm>
            <a:off x="1458144" y="1900073"/>
            <a:ext cx="9603274" cy="1824622"/>
          </a:xfrm>
          <a:prstGeom prst="rect">
            <a:avLst/>
          </a:prstGeom>
        </p:spPr>
      </p:pic>
      <p:sp>
        <p:nvSpPr>
          <p:cNvPr id="5" name="TextBox 4">
            <a:extLst>
              <a:ext uri="{FF2B5EF4-FFF2-40B4-BE49-F238E27FC236}">
                <a16:creationId xmlns:a16="http://schemas.microsoft.com/office/drawing/2014/main" id="{871194ED-44DA-52C0-9642-7E1D9EA680C6}"/>
              </a:ext>
            </a:extLst>
          </p:cNvPr>
          <p:cNvSpPr txBox="1"/>
          <p:nvPr/>
        </p:nvSpPr>
        <p:spPr>
          <a:xfrm>
            <a:off x="1453895" y="3724695"/>
            <a:ext cx="10576179" cy="2339102"/>
          </a:xfrm>
          <a:prstGeom prst="rect">
            <a:avLst/>
          </a:prstGeom>
          <a:noFill/>
        </p:spPr>
        <p:txBody>
          <a:bodyPr wrap="square" rtlCol="0">
            <a:spAutoFit/>
          </a:bodyPr>
          <a:lstStyle/>
          <a:p>
            <a:r>
              <a:rPr lang="en-US" sz="1600" dirty="0"/>
              <a:t>S.2 requires the judiciary to consider the decisions made by the European Court of Human Rights when interpretating ECHR Articles.</a:t>
            </a:r>
          </a:p>
          <a:p>
            <a:endParaRPr lang="en-US" sz="1600" dirty="0"/>
          </a:p>
          <a:p>
            <a:r>
              <a:rPr lang="en-US" sz="1600" dirty="0"/>
              <a:t>It’s important to remember that they only have to ‘consider’ their decisions. The UK courts are not bound by decisions from Strasburg, but they are used as persuasive arguments.</a:t>
            </a:r>
          </a:p>
          <a:p>
            <a:endParaRPr lang="en-US" sz="1600" dirty="0"/>
          </a:p>
          <a:p>
            <a:r>
              <a:rPr lang="en-US" sz="1600" dirty="0"/>
              <a:t>The UK courts have refused to follow previous decisions (R v Horncastle 2009) but they have also given a wider definition of an Article compared to the European Court of Human Rights (Rabone v Pennine Care NHS Trust 2012)</a:t>
            </a:r>
          </a:p>
          <a:p>
            <a:endParaRPr lang="en-US" dirty="0"/>
          </a:p>
        </p:txBody>
      </p:sp>
    </p:spTree>
    <p:extLst>
      <p:ext uri="{BB962C8B-B14F-4D97-AF65-F5344CB8AC3E}">
        <p14:creationId xmlns:p14="http://schemas.microsoft.com/office/powerpoint/2010/main" val="283288965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FC2FC-BD71-448A-4A87-0FAFE9ABEAB9}"/>
              </a:ext>
            </a:extLst>
          </p:cNvPr>
          <p:cNvSpPr>
            <a:spLocks noGrp="1"/>
          </p:cNvSpPr>
          <p:nvPr>
            <p:ph type="title"/>
          </p:nvPr>
        </p:nvSpPr>
        <p:spPr/>
        <p:txBody>
          <a:bodyPr/>
          <a:lstStyle/>
          <a:p>
            <a:pPr algn="ctr"/>
            <a:r>
              <a:rPr lang="en-US" dirty="0"/>
              <a:t>Ensuring legislative compliance with convention rights</a:t>
            </a:r>
          </a:p>
        </p:txBody>
      </p:sp>
      <p:sp>
        <p:nvSpPr>
          <p:cNvPr id="3" name="Content Placeholder 2">
            <a:extLst>
              <a:ext uri="{FF2B5EF4-FFF2-40B4-BE49-F238E27FC236}">
                <a16:creationId xmlns:a16="http://schemas.microsoft.com/office/drawing/2014/main" id="{A41A76D5-2210-F16C-A316-B6B55036D2A0}"/>
              </a:ext>
            </a:extLst>
          </p:cNvPr>
          <p:cNvSpPr>
            <a:spLocks noGrp="1"/>
          </p:cNvSpPr>
          <p:nvPr>
            <p:ph idx="1"/>
          </p:nvPr>
        </p:nvSpPr>
        <p:spPr/>
        <p:txBody>
          <a:bodyPr/>
          <a:lstStyle/>
          <a:p>
            <a:r>
              <a:rPr lang="en-US" dirty="0"/>
              <a:t>Two provisions in the HRA are key in ensuring legislative compliance with convention rights:</a:t>
            </a:r>
          </a:p>
          <a:p>
            <a:pPr lvl="1"/>
            <a:r>
              <a:rPr lang="en-US" dirty="0"/>
              <a:t>S.19 Statement of compatibility – This section requires that government ministers who introduce bills officially state in the second reading that the bill adheres to convention rights. Although this is required, it does not prohibit Parliament to create legislation which contravenes convention rights as implied in s.19(1)(b).</a:t>
            </a:r>
          </a:p>
          <a:p>
            <a:pPr lvl="1"/>
            <a:r>
              <a:rPr lang="en-US" dirty="0"/>
              <a:t>S.3 interpretation of legislation – This section requires courts to interpret primary legislation so that it complies with convention rights </a:t>
            </a:r>
            <a:r>
              <a:rPr lang="en-US" b="1" dirty="0"/>
              <a:t>as far it is possible to do so. </a:t>
            </a:r>
          </a:p>
          <a:p>
            <a:endParaRPr lang="en-US" dirty="0"/>
          </a:p>
        </p:txBody>
      </p:sp>
    </p:spTree>
    <p:extLst>
      <p:ext uri="{BB962C8B-B14F-4D97-AF65-F5344CB8AC3E}">
        <p14:creationId xmlns:p14="http://schemas.microsoft.com/office/powerpoint/2010/main" val="254221616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025A42-1D02-3EF5-CA60-C713174DAA17}"/>
              </a:ext>
            </a:extLst>
          </p:cNvPr>
          <p:cNvSpPr>
            <a:spLocks noGrp="1"/>
          </p:cNvSpPr>
          <p:nvPr>
            <p:ph type="title"/>
          </p:nvPr>
        </p:nvSpPr>
        <p:spPr>
          <a:xfrm>
            <a:off x="4087901" y="1232031"/>
            <a:ext cx="9603275" cy="1049235"/>
          </a:xfrm>
        </p:spPr>
        <p:txBody>
          <a:bodyPr/>
          <a:lstStyle/>
          <a:p>
            <a:r>
              <a:rPr lang="en-US" dirty="0"/>
              <a:t>s.3 human rights ACT </a:t>
            </a:r>
          </a:p>
        </p:txBody>
      </p:sp>
      <p:sp>
        <p:nvSpPr>
          <p:cNvPr id="3" name="Content Placeholder 2">
            <a:extLst>
              <a:ext uri="{FF2B5EF4-FFF2-40B4-BE49-F238E27FC236}">
                <a16:creationId xmlns:a16="http://schemas.microsoft.com/office/drawing/2014/main" id="{E8405D64-DE9E-4848-2379-1A5F41FFB152}"/>
              </a:ext>
            </a:extLst>
          </p:cNvPr>
          <p:cNvSpPr>
            <a:spLocks noGrp="1"/>
          </p:cNvSpPr>
          <p:nvPr>
            <p:ph idx="1"/>
          </p:nvPr>
        </p:nvSpPr>
        <p:spPr/>
        <p:txBody>
          <a:bodyPr/>
          <a:lstStyle/>
          <a:p>
            <a:endParaRPr lang="en-US" dirty="0"/>
          </a:p>
          <a:p>
            <a:pPr marL="0" indent="0">
              <a:buNone/>
            </a:pPr>
            <a:r>
              <a:rPr lang="en-US" dirty="0"/>
              <a:t>Task</a:t>
            </a:r>
          </a:p>
          <a:p>
            <a:r>
              <a:rPr lang="en-US" dirty="0"/>
              <a:t>Ghaidan v Godin-Mendoza 2004 </a:t>
            </a:r>
            <a:r>
              <a:rPr lang="en-US" dirty="0">
                <a:hlinkClick r:id="rId2"/>
              </a:rPr>
              <a:t>https://lawprof.co/public-law/human-rights-cases/ghaidan-v-godin-mendoza-2004-ukhl-30-2004-ac-557/</a:t>
            </a:r>
            <a:r>
              <a:rPr lang="en-US" dirty="0"/>
              <a:t> </a:t>
            </a:r>
          </a:p>
          <a:p>
            <a:r>
              <a:rPr lang="en-US" dirty="0"/>
              <a:t>Bellinger v Bellinger 2003 </a:t>
            </a:r>
            <a:r>
              <a:rPr lang="en-US" dirty="0">
                <a:hlinkClick r:id="rId3"/>
              </a:rPr>
              <a:t>https://lawprof.co/public-law/human-rights-cases/bellinger-v-bellinger-2003-ukhl-21/</a:t>
            </a:r>
            <a:r>
              <a:rPr lang="en-US" dirty="0"/>
              <a:t> </a:t>
            </a:r>
          </a:p>
        </p:txBody>
      </p:sp>
    </p:spTree>
    <p:extLst>
      <p:ext uri="{BB962C8B-B14F-4D97-AF65-F5344CB8AC3E}">
        <p14:creationId xmlns:p14="http://schemas.microsoft.com/office/powerpoint/2010/main" val="226599691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42" name="Rectangle 32">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44" name="Picture 34">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46" name="Straight Connector 36">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50" name="Straight Connector 38">
            <a:extLst>
              <a:ext uri="{FF2B5EF4-FFF2-40B4-BE49-F238E27FC236}">
                <a16:creationId xmlns:a16="http://schemas.microsoft.com/office/drawing/2014/main" id="{BECF35C3-8B44-4F4B-BD25-4C01823DB2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41" name="Rectangle 40">
            <a:extLst>
              <a:ext uri="{FF2B5EF4-FFF2-40B4-BE49-F238E27FC236}">
                <a16:creationId xmlns:a16="http://schemas.microsoft.com/office/drawing/2014/main" id="{2FA7AD0A-1871-4DF8-9235-F49D0513B9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Rectangle 42">
            <a:extLst>
              <a:ext uri="{FF2B5EF4-FFF2-40B4-BE49-F238E27FC236}">
                <a16:creationId xmlns:a16="http://schemas.microsoft.com/office/drawing/2014/main" id="{36B04CFB-FAE5-47DD-9B3E-4E9BA7A89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p>
        </p:txBody>
      </p:sp>
      <p:sp>
        <p:nvSpPr>
          <p:cNvPr id="2" name="Title 1">
            <a:extLst>
              <a:ext uri="{FF2B5EF4-FFF2-40B4-BE49-F238E27FC236}">
                <a16:creationId xmlns:a16="http://schemas.microsoft.com/office/drawing/2014/main" id="{F2328D87-6F81-5994-F27B-4508FDA18BCE}"/>
              </a:ext>
            </a:extLst>
          </p:cNvPr>
          <p:cNvSpPr>
            <a:spLocks noGrp="1"/>
          </p:cNvSpPr>
          <p:nvPr>
            <p:ph type="title"/>
          </p:nvPr>
        </p:nvSpPr>
        <p:spPr>
          <a:xfrm>
            <a:off x="659301" y="1474969"/>
            <a:ext cx="2823919" cy="1868760"/>
          </a:xfrm>
        </p:spPr>
        <p:txBody>
          <a:bodyPr vert="horz" lIns="91440" tIns="45720" rIns="91440" bIns="0" rtlCol="0" anchor="b">
            <a:normAutofit/>
          </a:bodyPr>
          <a:lstStyle/>
          <a:p>
            <a:r>
              <a:rPr lang="en-US" sz="2500" dirty="0"/>
              <a:t>s.4 declaration of incompatibility </a:t>
            </a:r>
          </a:p>
        </p:txBody>
      </p:sp>
      <p:cxnSp>
        <p:nvCxnSpPr>
          <p:cNvPr id="45" name="Straight Connector 44">
            <a:extLst>
              <a:ext uri="{FF2B5EF4-FFF2-40B4-BE49-F238E27FC236}">
                <a16:creationId xmlns:a16="http://schemas.microsoft.com/office/drawing/2014/main" id="{EE68D41B-9286-479F-9AB7-678C8E348D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9301" y="3528543"/>
            <a:ext cx="2823919" cy="0"/>
          </a:xfrm>
          <a:prstGeom prst="line">
            <a:avLst/>
          </a:prstGeom>
          <a:ln w="31750"/>
        </p:spPr>
        <p:style>
          <a:lnRef idx="3">
            <a:schemeClr val="accent1"/>
          </a:lnRef>
          <a:fillRef idx="0">
            <a:schemeClr val="accent1"/>
          </a:fillRef>
          <a:effectRef idx="2">
            <a:schemeClr val="accent1"/>
          </a:effectRef>
          <a:fontRef idx="minor">
            <a:schemeClr val="tx1"/>
          </a:fontRef>
        </p:style>
      </p:cxnSp>
      <p:grpSp>
        <p:nvGrpSpPr>
          <p:cNvPr id="47" name="Group 46">
            <a:extLst>
              <a:ext uri="{FF2B5EF4-FFF2-40B4-BE49-F238E27FC236}">
                <a16:creationId xmlns:a16="http://schemas.microsoft.com/office/drawing/2014/main" id="{E8ACF89C-CFC3-4D68-B3C4-2BEFB7BBE5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979389" y="482171"/>
            <a:ext cx="7560115" cy="5149101"/>
            <a:chOff x="3979389" y="482171"/>
            <a:chExt cx="7560115" cy="5149101"/>
          </a:xfrm>
        </p:grpSpPr>
        <p:sp>
          <p:nvSpPr>
            <p:cNvPr id="48" name="Rectangle 47">
              <a:extLst>
                <a:ext uri="{FF2B5EF4-FFF2-40B4-BE49-F238E27FC236}">
                  <a16:creationId xmlns:a16="http://schemas.microsoft.com/office/drawing/2014/main" id="{3B770B7D-3C5C-4682-8DF0-20783592F3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79389" y="482171"/>
              <a:ext cx="7560115"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49" name="Rectangle 48">
              <a:extLst>
                <a:ext uri="{FF2B5EF4-FFF2-40B4-BE49-F238E27FC236}">
                  <a16:creationId xmlns:a16="http://schemas.microsoft.com/office/drawing/2014/main" id="{A6893E11-7EC1-4EB6-A2A8-0B693F8FE5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92448" y="812507"/>
              <a:ext cx="692827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grpSp>
      <p:sp>
        <p:nvSpPr>
          <p:cNvPr id="51" name="Rectangle 50">
            <a:extLst>
              <a:ext uri="{FF2B5EF4-FFF2-40B4-BE49-F238E27FC236}">
                <a16:creationId xmlns:a16="http://schemas.microsoft.com/office/drawing/2014/main" id="{622F7FD7-8884-4FD5-95AB-0B5C6033A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5487" y="977965"/>
            <a:ext cx="6615582"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Content Placeholder 6">
            <a:extLst>
              <a:ext uri="{FF2B5EF4-FFF2-40B4-BE49-F238E27FC236}">
                <a16:creationId xmlns:a16="http://schemas.microsoft.com/office/drawing/2014/main" id="{6105ACBC-B43E-7091-C57F-F4DB5B460E1A}"/>
              </a:ext>
            </a:extLst>
          </p:cNvPr>
          <p:cNvPicPr>
            <a:picLocks noGrp="1" noChangeAspect="1"/>
          </p:cNvPicPr>
          <p:nvPr>
            <p:ph idx="1"/>
          </p:nvPr>
        </p:nvPicPr>
        <p:blipFill>
          <a:blip r:embed="rId3"/>
          <a:stretch>
            <a:fillRect/>
          </a:stretch>
        </p:blipFill>
        <p:spPr>
          <a:xfrm>
            <a:off x="3531810" y="482171"/>
            <a:ext cx="8462936" cy="5564381"/>
          </a:xfrm>
          <a:prstGeom prst="rect">
            <a:avLst/>
          </a:prstGeom>
        </p:spPr>
      </p:pic>
      <p:pic>
        <p:nvPicPr>
          <p:cNvPr id="53" name="Picture 52">
            <a:extLst>
              <a:ext uri="{FF2B5EF4-FFF2-40B4-BE49-F238E27FC236}">
                <a16:creationId xmlns:a16="http://schemas.microsoft.com/office/drawing/2014/main" id="{16EFE474-4FE0-4E8F-8F09-5ED2C9E76A8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55" name="Straight Connector 54">
            <a:extLst>
              <a:ext uri="{FF2B5EF4-FFF2-40B4-BE49-F238E27FC236}">
                <a16:creationId xmlns:a16="http://schemas.microsoft.com/office/drawing/2014/main" id="{CF8B8C81-54DC-4AF5-B682-3A2C70A6B5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2793030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78CAE-1A8F-981D-4B33-6ED7529BD818}"/>
              </a:ext>
            </a:extLst>
          </p:cNvPr>
          <p:cNvSpPr>
            <a:spLocks noGrp="1"/>
          </p:cNvSpPr>
          <p:nvPr>
            <p:ph type="title"/>
          </p:nvPr>
        </p:nvSpPr>
        <p:spPr>
          <a:xfrm>
            <a:off x="3866166" y="1261719"/>
            <a:ext cx="9603275" cy="1049235"/>
          </a:xfrm>
        </p:spPr>
        <p:txBody>
          <a:bodyPr/>
          <a:lstStyle/>
          <a:p>
            <a:r>
              <a:rPr lang="en-US" dirty="0"/>
              <a:t>S.6 HUMAN RIGHTS ACT</a:t>
            </a:r>
          </a:p>
        </p:txBody>
      </p:sp>
      <p:sp>
        <p:nvSpPr>
          <p:cNvPr id="3" name="Content Placeholder 2">
            <a:extLst>
              <a:ext uri="{FF2B5EF4-FFF2-40B4-BE49-F238E27FC236}">
                <a16:creationId xmlns:a16="http://schemas.microsoft.com/office/drawing/2014/main" id="{26502511-A3BA-0905-B71B-41B1CC8A6F98}"/>
              </a:ext>
            </a:extLst>
          </p:cNvPr>
          <p:cNvSpPr>
            <a:spLocks noGrp="1"/>
          </p:cNvSpPr>
          <p:nvPr>
            <p:ph idx="1"/>
          </p:nvPr>
        </p:nvSpPr>
        <p:spPr>
          <a:xfrm>
            <a:off x="408591" y="3393099"/>
            <a:ext cx="11192859" cy="3450613"/>
          </a:xfrm>
        </p:spPr>
        <p:txBody>
          <a:bodyPr/>
          <a:lstStyle/>
          <a:p>
            <a:r>
              <a:rPr lang="en-US" dirty="0"/>
              <a:t>S.6 requires that public bodies must act which is compatible with convention rights.</a:t>
            </a:r>
          </a:p>
          <a:p>
            <a:r>
              <a:rPr lang="en-US" dirty="0"/>
              <a:t>This requirement has been controversial for issues regarding which authorities are considered ‘public’ (and must adhere to convention rights) and ‘private’ authorities who can disregard convention rights.</a:t>
            </a:r>
          </a:p>
          <a:p>
            <a:endParaRPr lang="en-US" dirty="0"/>
          </a:p>
        </p:txBody>
      </p:sp>
      <p:pic>
        <p:nvPicPr>
          <p:cNvPr id="5" name="Picture 4">
            <a:extLst>
              <a:ext uri="{FF2B5EF4-FFF2-40B4-BE49-F238E27FC236}">
                <a16:creationId xmlns:a16="http://schemas.microsoft.com/office/drawing/2014/main" id="{940C6E2C-1C6A-346D-8BB0-84515374A5E8}"/>
              </a:ext>
            </a:extLst>
          </p:cNvPr>
          <p:cNvPicPr>
            <a:picLocks noChangeAspect="1"/>
          </p:cNvPicPr>
          <p:nvPr/>
        </p:nvPicPr>
        <p:blipFill>
          <a:blip r:embed="rId2"/>
          <a:stretch>
            <a:fillRect/>
          </a:stretch>
        </p:blipFill>
        <p:spPr>
          <a:xfrm>
            <a:off x="290492" y="2188327"/>
            <a:ext cx="11611015" cy="876640"/>
          </a:xfrm>
          <a:prstGeom prst="rect">
            <a:avLst/>
          </a:prstGeom>
        </p:spPr>
      </p:pic>
    </p:spTree>
    <p:extLst>
      <p:ext uri="{BB962C8B-B14F-4D97-AF65-F5344CB8AC3E}">
        <p14:creationId xmlns:p14="http://schemas.microsoft.com/office/powerpoint/2010/main" val="352189962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18203-BD13-25B5-530C-A6D12378FD7E}"/>
              </a:ext>
            </a:extLst>
          </p:cNvPr>
          <p:cNvSpPr>
            <a:spLocks noGrp="1"/>
          </p:cNvSpPr>
          <p:nvPr>
            <p:ph type="title"/>
          </p:nvPr>
        </p:nvSpPr>
        <p:spPr>
          <a:xfrm>
            <a:off x="3694717" y="1290294"/>
            <a:ext cx="9603275" cy="1049235"/>
          </a:xfrm>
        </p:spPr>
        <p:txBody>
          <a:bodyPr/>
          <a:lstStyle/>
          <a:p>
            <a:r>
              <a:rPr lang="en-US" dirty="0"/>
              <a:t>Who is a public body?</a:t>
            </a:r>
          </a:p>
        </p:txBody>
      </p:sp>
      <p:sp>
        <p:nvSpPr>
          <p:cNvPr id="3" name="Content Placeholder 2">
            <a:extLst>
              <a:ext uri="{FF2B5EF4-FFF2-40B4-BE49-F238E27FC236}">
                <a16:creationId xmlns:a16="http://schemas.microsoft.com/office/drawing/2014/main" id="{58EAF531-85BC-8F58-0303-E4CFEF55B88E}"/>
              </a:ext>
            </a:extLst>
          </p:cNvPr>
          <p:cNvSpPr>
            <a:spLocks noGrp="1"/>
          </p:cNvSpPr>
          <p:nvPr>
            <p:ph idx="1"/>
          </p:nvPr>
        </p:nvSpPr>
        <p:spPr/>
        <p:txBody>
          <a:bodyPr/>
          <a:lstStyle/>
          <a:p>
            <a:r>
              <a:rPr lang="en-US" dirty="0"/>
              <a:t>The definition of a public authority is contained in s.6(3) HRA:</a:t>
            </a:r>
          </a:p>
          <a:p>
            <a:pPr lvl="1"/>
            <a:r>
              <a:rPr lang="en-US" dirty="0"/>
              <a:t>S.6(3) – in this section, a public body includes – </a:t>
            </a:r>
          </a:p>
          <a:p>
            <a:pPr lvl="2"/>
            <a:r>
              <a:rPr lang="en-US" sz="1800" dirty="0"/>
              <a:t>S.6(3)(a) – a court or tribunal, and</a:t>
            </a:r>
          </a:p>
          <a:p>
            <a:pPr lvl="2"/>
            <a:r>
              <a:rPr lang="en-US" sz="1800" dirty="0"/>
              <a:t>S.6(3)(b) – any person certain of whose functions are functions of a public nature,</a:t>
            </a:r>
          </a:p>
          <a:p>
            <a:pPr lvl="2"/>
            <a:endParaRPr lang="en-US" sz="1800" dirty="0"/>
          </a:p>
        </p:txBody>
      </p:sp>
      <p:sp>
        <p:nvSpPr>
          <p:cNvPr id="4" name="TextBox 3">
            <a:extLst>
              <a:ext uri="{FF2B5EF4-FFF2-40B4-BE49-F238E27FC236}">
                <a16:creationId xmlns:a16="http://schemas.microsoft.com/office/drawing/2014/main" id="{2C8C6B2B-627E-76ED-A626-738D25876334}"/>
              </a:ext>
            </a:extLst>
          </p:cNvPr>
          <p:cNvSpPr txBox="1"/>
          <p:nvPr/>
        </p:nvSpPr>
        <p:spPr>
          <a:xfrm>
            <a:off x="2154562" y="3598534"/>
            <a:ext cx="8585859" cy="1200329"/>
          </a:xfrm>
          <a:prstGeom prst="rect">
            <a:avLst/>
          </a:prstGeom>
          <a:noFill/>
        </p:spPr>
        <p:txBody>
          <a:bodyPr wrap="square" rtlCol="0">
            <a:spAutoFit/>
          </a:bodyPr>
          <a:lstStyle/>
          <a:p>
            <a:r>
              <a:rPr lang="en-US" dirty="0"/>
              <a:t>But does not include either House of Parliament or a person exercising functions in connection with proceedings in Parliament.</a:t>
            </a:r>
          </a:p>
          <a:p>
            <a:endParaRPr lang="en-US" dirty="0"/>
          </a:p>
          <a:p>
            <a:endParaRPr lang="en-US" dirty="0"/>
          </a:p>
        </p:txBody>
      </p:sp>
      <p:sp>
        <p:nvSpPr>
          <p:cNvPr id="5" name="TextBox 4">
            <a:extLst>
              <a:ext uri="{FF2B5EF4-FFF2-40B4-BE49-F238E27FC236}">
                <a16:creationId xmlns:a16="http://schemas.microsoft.com/office/drawing/2014/main" id="{27F19EBD-F28F-4F1D-551B-9C47D3CBBBF1}"/>
              </a:ext>
            </a:extLst>
          </p:cNvPr>
          <p:cNvSpPr txBox="1"/>
          <p:nvPr/>
        </p:nvSpPr>
        <p:spPr>
          <a:xfrm>
            <a:off x="1542982" y="4303542"/>
            <a:ext cx="9809018" cy="1754326"/>
          </a:xfrm>
          <a:prstGeom prst="rect">
            <a:avLst/>
          </a:prstGeom>
          <a:noFill/>
        </p:spPr>
        <p:txBody>
          <a:bodyPr wrap="square" rtlCol="0">
            <a:spAutoFit/>
          </a:bodyPr>
          <a:lstStyle/>
          <a:p>
            <a:pPr marL="285750" indent="-285750">
              <a:buFont typeface="Arial" panose="020B0604020202020204" pitchFamily="34" charset="0"/>
              <a:buChar char="•"/>
            </a:pPr>
            <a:r>
              <a:rPr lang="en-US" dirty="0"/>
              <a:t>As public authority is defined vaguely in the HRA, the judiciary must consider which authorities are to be classed as public. Authorities are usually split into two categories:</a:t>
            </a:r>
          </a:p>
          <a:p>
            <a:pPr marL="742950" lvl="1" indent="-285750">
              <a:buFont typeface="Arial" panose="020B0604020202020204" pitchFamily="34" charset="0"/>
              <a:buChar char="•"/>
            </a:pPr>
            <a:r>
              <a:rPr lang="en-US" dirty="0"/>
              <a:t>Core public authorities – Obvious core authorities such as local councils, the police and prisons.</a:t>
            </a:r>
          </a:p>
          <a:p>
            <a:pPr marL="742950" lvl="1" indent="-285750">
              <a:buFont typeface="Arial" panose="020B0604020202020204" pitchFamily="34" charset="0"/>
              <a:buChar char="•"/>
            </a:pPr>
            <a:r>
              <a:rPr lang="en-US" dirty="0"/>
              <a:t>Functional public authorities -  Authorities which may be regarded as public for some purposes and private for other purposes.</a:t>
            </a:r>
          </a:p>
        </p:txBody>
      </p:sp>
    </p:spTree>
    <p:extLst>
      <p:ext uri="{BB962C8B-B14F-4D97-AF65-F5344CB8AC3E}">
        <p14:creationId xmlns:p14="http://schemas.microsoft.com/office/powerpoint/2010/main" val="410725310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8FEE32-331E-D7BF-0093-998E78D36F8A}"/>
              </a:ext>
            </a:extLst>
          </p:cNvPr>
          <p:cNvSpPr>
            <a:spLocks noGrp="1"/>
          </p:cNvSpPr>
          <p:nvPr>
            <p:ph type="title"/>
          </p:nvPr>
        </p:nvSpPr>
        <p:spPr>
          <a:xfrm>
            <a:off x="3553512" y="1255782"/>
            <a:ext cx="9603275" cy="1049235"/>
          </a:xfrm>
        </p:spPr>
        <p:txBody>
          <a:bodyPr/>
          <a:lstStyle/>
          <a:p>
            <a:r>
              <a:rPr lang="en-US" dirty="0"/>
              <a:t>Who is a public body?</a:t>
            </a:r>
          </a:p>
        </p:txBody>
      </p:sp>
      <p:sp>
        <p:nvSpPr>
          <p:cNvPr id="3" name="Content Placeholder 2">
            <a:extLst>
              <a:ext uri="{FF2B5EF4-FFF2-40B4-BE49-F238E27FC236}">
                <a16:creationId xmlns:a16="http://schemas.microsoft.com/office/drawing/2014/main" id="{F64171BE-B2F7-C4A6-CDF1-25E62E7790E1}"/>
              </a:ext>
            </a:extLst>
          </p:cNvPr>
          <p:cNvSpPr>
            <a:spLocks noGrp="1"/>
          </p:cNvSpPr>
          <p:nvPr>
            <p:ph idx="1"/>
          </p:nvPr>
        </p:nvSpPr>
        <p:spPr>
          <a:xfrm>
            <a:off x="1451579" y="2015732"/>
            <a:ext cx="10186239" cy="4076310"/>
          </a:xfrm>
        </p:spPr>
        <p:txBody>
          <a:bodyPr>
            <a:normAutofit lnSpcReduction="10000"/>
          </a:bodyPr>
          <a:lstStyle/>
          <a:p>
            <a:r>
              <a:rPr lang="en-US" dirty="0"/>
              <a:t>YL v Birmingham City Council 2008</a:t>
            </a:r>
          </a:p>
          <a:p>
            <a:pPr lvl="1"/>
            <a:r>
              <a:rPr lang="en-US" dirty="0"/>
              <a:t>This case concerned an elderly woman suffering Alzheimer's who resided at Southern Cross Health Care, a private care home but her fees were paid by Birmingham City Council under statute.</a:t>
            </a:r>
          </a:p>
          <a:p>
            <a:pPr lvl="1"/>
            <a:r>
              <a:rPr lang="en-US" dirty="0"/>
              <a:t>Southern Cross tried to evict YL from the care home, but it was argued that this would contravene Article 8.</a:t>
            </a:r>
          </a:p>
          <a:p>
            <a:pPr lvl="1"/>
            <a:r>
              <a:rPr lang="en-US" dirty="0"/>
              <a:t>The court held by a majority that Southern Cross was not a public authority under s.6(3)(b) and therefore did not contravene Article 8.</a:t>
            </a:r>
          </a:p>
          <a:p>
            <a:pPr lvl="1"/>
            <a:r>
              <a:rPr lang="en-US" dirty="0"/>
              <a:t>The majority believed that as Southern Cross was a commercial business carrying out their activities for profit, they should not be considered a ‘public authority’</a:t>
            </a:r>
          </a:p>
          <a:p>
            <a:pPr marL="457200" lvl="1" indent="0">
              <a:buNone/>
            </a:pPr>
            <a:endParaRPr lang="en-US" dirty="0"/>
          </a:p>
          <a:p>
            <a:pPr marL="457200" lvl="1" indent="0">
              <a:buNone/>
            </a:pPr>
            <a:r>
              <a:rPr lang="en-US" dirty="0"/>
              <a:t>Reflection – do you think that this was the right outcome?</a:t>
            </a:r>
          </a:p>
          <a:p>
            <a:pPr marL="457200" lvl="1" indent="0">
              <a:buNone/>
            </a:pPr>
            <a:endParaRPr lang="en-US" dirty="0"/>
          </a:p>
        </p:txBody>
      </p:sp>
    </p:spTree>
    <p:extLst>
      <p:ext uri="{BB962C8B-B14F-4D97-AF65-F5344CB8AC3E}">
        <p14:creationId xmlns:p14="http://schemas.microsoft.com/office/powerpoint/2010/main" val="351577199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7157C7B-5BD6-404A-9073-673C1198EF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44BC347-8964-476D-89D3-92BAE6D56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p>
        </p:txBody>
      </p:sp>
      <p:cxnSp>
        <p:nvCxnSpPr>
          <p:cNvPr id="13" name="Straight Connector 12">
            <a:extLst>
              <a:ext uri="{FF2B5EF4-FFF2-40B4-BE49-F238E27FC236}">
                <a16:creationId xmlns:a16="http://schemas.microsoft.com/office/drawing/2014/main" id="{A528BB2E-BE2B-416D-A6B3-28D6574248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4183161"/>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AD2BB59A-6F23-3134-7CC6-1B83DF4997CE}"/>
              </a:ext>
            </a:extLst>
          </p:cNvPr>
          <p:cNvSpPr>
            <a:spLocks noGrp="1"/>
          </p:cNvSpPr>
          <p:nvPr>
            <p:ph type="title"/>
          </p:nvPr>
        </p:nvSpPr>
        <p:spPr>
          <a:xfrm>
            <a:off x="1451581" y="2082800"/>
            <a:ext cx="3272094" cy="2085578"/>
          </a:xfrm>
        </p:spPr>
        <p:txBody>
          <a:bodyPr anchor="b">
            <a:normAutofit/>
          </a:bodyPr>
          <a:lstStyle/>
          <a:p>
            <a:r>
              <a:rPr lang="en-US" dirty="0"/>
              <a:t>s.8 human rights act</a:t>
            </a:r>
          </a:p>
        </p:txBody>
      </p:sp>
      <p:sp>
        <p:nvSpPr>
          <p:cNvPr id="3" name="Content Placeholder 2">
            <a:extLst>
              <a:ext uri="{FF2B5EF4-FFF2-40B4-BE49-F238E27FC236}">
                <a16:creationId xmlns:a16="http://schemas.microsoft.com/office/drawing/2014/main" id="{314F5582-C8DC-195D-4026-A238042F1EE2}"/>
              </a:ext>
            </a:extLst>
          </p:cNvPr>
          <p:cNvSpPr>
            <a:spLocks noGrp="1"/>
          </p:cNvSpPr>
          <p:nvPr>
            <p:ph idx="1"/>
          </p:nvPr>
        </p:nvSpPr>
        <p:spPr>
          <a:xfrm>
            <a:off x="5040223" y="3204847"/>
            <a:ext cx="7053645" cy="2753021"/>
          </a:xfrm>
        </p:spPr>
        <p:txBody>
          <a:bodyPr>
            <a:normAutofit fontScale="92500" lnSpcReduction="10000"/>
          </a:bodyPr>
          <a:lstStyle/>
          <a:p>
            <a:r>
              <a:rPr lang="en-US" dirty="0"/>
              <a:t>S.8 concerns remedies for when a public authority breaches convention rights</a:t>
            </a:r>
          </a:p>
          <a:p>
            <a:r>
              <a:rPr lang="en-US" dirty="0"/>
              <a:t>S.8(3) expresses that damages would only be made if it’s ‘necessary’. This can be seen in Secretary of State for the Home Department (Greenfield) 2005 as the House of Lords declined to award damages for a breach of Article 6 following that in practice the European Court of Human Rights’ redress for an Article 6 is finding the violation is just satisfaction in itself.</a:t>
            </a:r>
          </a:p>
        </p:txBody>
      </p:sp>
      <p:pic>
        <p:nvPicPr>
          <p:cNvPr id="4" name="Picture 3">
            <a:extLst>
              <a:ext uri="{FF2B5EF4-FFF2-40B4-BE49-F238E27FC236}">
                <a16:creationId xmlns:a16="http://schemas.microsoft.com/office/drawing/2014/main" id="{DA81C075-0F63-1CBF-D680-7317D628152A}"/>
              </a:ext>
            </a:extLst>
          </p:cNvPr>
          <p:cNvPicPr>
            <a:picLocks noChangeAspect="1"/>
          </p:cNvPicPr>
          <p:nvPr/>
        </p:nvPicPr>
        <p:blipFill>
          <a:blip r:embed="rId2"/>
          <a:stretch>
            <a:fillRect/>
          </a:stretch>
        </p:blipFill>
        <p:spPr>
          <a:xfrm>
            <a:off x="2842786" y="195300"/>
            <a:ext cx="9251082" cy="2544047"/>
          </a:xfrm>
          <a:prstGeom prst="rect">
            <a:avLst/>
          </a:prstGeom>
        </p:spPr>
      </p:pic>
      <p:pic>
        <p:nvPicPr>
          <p:cNvPr id="15" name="Picture 14">
            <a:extLst>
              <a:ext uri="{FF2B5EF4-FFF2-40B4-BE49-F238E27FC236}">
                <a16:creationId xmlns:a16="http://schemas.microsoft.com/office/drawing/2014/main" id="{5970D13F-8358-42A9-9237-91B5B4DDA4B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7" name="Straight Connector 16">
            <a:extLst>
              <a:ext uri="{FF2B5EF4-FFF2-40B4-BE49-F238E27FC236}">
                <a16:creationId xmlns:a16="http://schemas.microsoft.com/office/drawing/2014/main" id="{06BFB317-A03A-48CB-B03E-4504961FA02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8898423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F0B31-FC2E-C097-BFF7-0FDEE82F6680}"/>
              </a:ext>
            </a:extLst>
          </p:cNvPr>
          <p:cNvSpPr>
            <a:spLocks noGrp="1"/>
          </p:cNvSpPr>
          <p:nvPr>
            <p:ph type="title"/>
          </p:nvPr>
        </p:nvSpPr>
        <p:spPr>
          <a:xfrm>
            <a:off x="3594704" y="1247432"/>
            <a:ext cx="9603275" cy="1049235"/>
          </a:xfrm>
        </p:spPr>
        <p:txBody>
          <a:bodyPr/>
          <a:lstStyle/>
          <a:p>
            <a:r>
              <a:rPr lang="en-US" dirty="0"/>
              <a:t>The equality act 2010</a:t>
            </a:r>
          </a:p>
        </p:txBody>
      </p:sp>
      <p:sp>
        <p:nvSpPr>
          <p:cNvPr id="3" name="Content Placeholder 2">
            <a:extLst>
              <a:ext uri="{FF2B5EF4-FFF2-40B4-BE49-F238E27FC236}">
                <a16:creationId xmlns:a16="http://schemas.microsoft.com/office/drawing/2014/main" id="{4664D2BA-E4B0-4B4E-3FCD-D80EB98BF121}"/>
              </a:ext>
            </a:extLst>
          </p:cNvPr>
          <p:cNvSpPr>
            <a:spLocks noGrp="1"/>
          </p:cNvSpPr>
          <p:nvPr>
            <p:ph idx="1"/>
          </p:nvPr>
        </p:nvSpPr>
        <p:spPr>
          <a:xfrm>
            <a:off x="1294362" y="1987157"/>
            <a:ext cx="9603275" cy="4127893"/>
          </a:xfrm>
        </p:spPr>
        <p:txBody>
          <a:bodyPr>
            <a:normAutofit fontScale="92500" lnSpcReduction="10000"/>
          </a:bodyPr>
          <a:lstStyle/>
          <a:p>
            <a:r>
              <a:rPr lang="en-US" dirty="0"/>
              <a:t>The Equality Act 2010 consolidated various anti-discrimination laws with a single act.</a:t>
            </a:r>
          </a:p>
          <a:p>
            <a:r>
              <a:rPr lang="en-US" dirty="0"/>
              <a:t>This act establishes a framework of protecting characteristics which include:</a:t>
            </a:r>
          </a:p>
          <a:p>
            <a:pPr lvl="1"/>
            <a:r>
              <a:rPr lang="en-US" dirty="0"/>
              <a:t>Age</a:t>
            </a:r>
          </a:p>
          <a:p>
            <a:pPr lvl="1"/>
            <a:r>
              <a:rPr lang="en-US" dirty="0"/>
              <a:t>Disability</a:t>
            </a:r>
          </a:p>
          <a:p>
            <a:pPr lvl="1"/>
            <a:r>
              <a:rPr lang="en-US" dirty="0"/>
              <a:t>Gender reassignment</a:t>
            </a:r>
          </a:p>
          <a:p>
            <a:pPr lvl="1"/>
            <a:r>
              <a:rPr lang="en-US" dirty="0"/>
              <a:t>Marriage and civil partnerships</a:t>
            </a:r>
          </a:p>
          <a:p>
            <a:pPr lvl="1"/>
            <a:r>
              <a:rPr lang="en-US" dirty="0"/>
              <a:t>Pregnancy and maternity</a:t>
            </a:r>
          </a:p>
          <a:p>
            <a:pPr lvl="1"/>
            <a:r>
              <a:rPr lang="en-US" dirty="0"/>
              <a:t>Race</a:t>
            </a:r>
          </a:p>
          <a:p>
            <a:pPr lvl="1"/>
            <a:r>
              <a:rPr lang="en-US" dirty="0"/>
              <a:t>Religion or belief</a:t>
            </a:r>
          </a:p>
          <a:p>
            <a:pPr lvl="1"/>
            <a:r>
              <a:rPr lang="en-US" dirty="0"/>
              <a:t>Sex</a:t>
            </a:r>
          </a:p>
          <a:p>
            <a:pPr lvl="1"/>
            <a:r>
              <a:rPr lang="en-US" dirty="0"/>
              <a:t>Sexual orientation</a:t>
            </a:r>
          </a:p>
        </p:txBody>
      </p:sp>
      <p:sp>
        <p:nvSpPr>
          <p:cNvPr id="4" name="TextBox 3">
            <a:extLst>
              <a:ext uri="{FF2B5EF4-FFF2-40B4-BE49-F238E27FC236}">
                <a16:creationId xmlns:a16="http://schemas.microsoft.com/office/drawing/2014/main" id="{CC8EBDBC-11F1-623D-6986-FE2A54893568}"/>
              </a:ext>
            </a:extLst>
          </p:cNvPr>
          <p:cNvSpPr txBox="1"/>
          <p:nvPr/>
        </p:nvSpPr>
        <p:spPr>
          <a:xfrm>
            <a:off x="6200776" y="3868405"/>
            <a:ext cx="5500687" cy="646331"/>
          </a:xfrm>
          <a:prstGeom prst="rect">
            <a:avLst/>
          </a:prstGeom>
          <a:noFill/>
        </p:spPr>
        <p:txBody>
          <a:bodyPr wrap="square" rtlCol="0">
            <a:spAutoFit/>
          </a:bodyPr>
          <a:lstStyle/>
          <a:p>
            <a:r>
              <a:rPr lang="en-US" dirty="0"/>
              <a:t>Note that there are exceptions where it is lawful to discriminate against these characteristics.</a:t>
            </a:r>
          </a:p>
        </p:txBody>
      </p:sp>
    </p:spTree>
    <p:extLst>
      <p:ext uri="{BB962C8B-B14F-4D97-AF65-F5344CB8AC3E}">
        <p14:creationId xmlns:p14="http://schemas.microsoft.com/office/powerpoint/2010/main" val="20008295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061407-F58D-65D4-DC06-675389109812}"/>
              </a:ext>
            </a:extLst>
          </p:cNvPr>
          <p:cNvSpPr>
            <a:spLocks noGrp="1"/>
          </p:cNvSpPr>
          <p:nvPr>
            <p:ph type="title"/>
          </p:nvPr>
        </p:nvSpPr>
        <p:spPr>
          <a:xfrm>
            <a:off x="3837592" y="1190282"/>
            <a:ext cx="9603275" cy="1049235"/>
          </a:xfrm>
        </p:spPr>
        <p:txBody>
          <a:bodyPr/>
          <a:lstStyle/>
          <a:p>
            <a:r>
              <a:rPr lang="en-US" dirty="0"/>
              <a:t>The equality act 2010</a:t>
            </a:r>
          </a:p>
        </p:txBody>
      </p:sp>
      <p:sp>
        <p:nvSpPr>
          <p:cNvPr id="3" name="Content Placeholder 2">
            <a:extLst>
              <a:ext uri="{FF2B5EF4-FFF2-40B4-BE49-F238E27FC236}">
                <a16:creationId xmlns:a16="http://schemas.microsoft.com/office/drawing/2014/main" id="{F6F85A78-F64E-62B3-B745-4C0FBA695392}"/>
              </a:ext>
            </a:extLst>
          </p:cNvPr>
          <p:cNvSpPr>
            <a:spLocks noGrp="1"/>
          </p:cNvSpPr>
          <p:nvPr>
            <p:ph idx="1"/>
          </p:nvPr>
        </p:nvSpPr>
        <p:spPr/>
        <p:txBody>
          <a:bodyPr/>
          <a:lstStyle/>
          <a:p>
            <a:r>
              <a:rPr lang="en-US" dirty="0"/>
              <a:t>There are four main forms of discrimination:</a:t>
            </a:r>
          </a:p>
          <a:p>
            <a:r>
              <a:rPr lang="en-US" dirty="0"/>
              <a:t>1) Direct discrimination – This is where someone treats another less favorable directly because of a protected characteristic. Eg Wylie v Dee &amp; Co (Menswear) 1978</a:t>
            </a:r>
          </a:p>
          <a:p>
            <a:r>
              <a:rPr lang="en-US" dirty="0"/>
              <a:t>2) Indirect discrimination – This is where person A adopts policies which impacts another more severely because of their protected characteristic.  Eg Price v Civil Service Commission 1978.</a:t>
            </a:r>
          </a:p>
          <a:p>
            <a:endParaRPr lang="en-US" dirty="0"/>
          </a:p>
        </p:txBody>
      </p:sp>
    </p:spTree>
    <p:extLst>
      <p:ext uri="{BB962C8B-B14F-4D97-AF65-F5344CB8AC3E}">
        <p14:creationId xmlns:p14="http://schemas.microsoft.com/office/powerpoint/2010/main" val="33104211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B76409-ABE1-4EBD-B06D-111BDFEE7DB7}"/>
              </a:ext>
            </a:extLst>
          </p:cNvPr>
          <p:cNvSpPr>
            <a:spLocks noGrp="1"/>
          </p:cNvSpPr>
          <p:nvPr>
            <p:ph type="title"/>
          </p:nvPr>
        </p:nvSpPr>
        <p:spPr>
          <a:xfrm>
            <a:off x="3666141" y="1204569"/>
            <a:ext cx="9603275" cy="1049235"/>
          </a:xfrm>
        </p:spPr>
        <p:txBody>
          <a:bodyPr/>
          <a:lstStyle/>
          <a:p>
            <a:r>
              <a:rPr lang="en-US" dirty="0"/>
              <a:t>The equality act 2010</a:t>
            </a:r>
          </a:p>
        </p:txBody>
      </p:sp>
      <p:sp>
        <p:nvSpPr>
          <p:cNvPr id="3" name="Content Placeholder 2">
            <a:extLst>
              <a:ext uri="{FF2B5EF4-FFF2-40B4-BE49-F238E27FC236}">
                <a16:creationId xmlns:a16="http://schemas.microsoft.com/office/drawing/2014/main" id="{53FFBEFD-F5E3-C79E-7B83-2BBDF00E3480}"/>
              </a:ext>
            </a:extLst>
          </p:cNvPr>
          <p:cNvSpPr>
            <a:spLocks noGrp="1"/>
          </p:cNvSpPr>
          <p:nvPr>
            <p:ph idx="1"/>
          </p:nvPr>
        </p:nvSpPr>
        <p:spPr/>
        <p:txBody>
          <a:bodyPr/>
          <a:lstStyle/>
          <a:p>
            <a:endParaRPr lang="en-US" dirty="0"/>
          </a:p>
          <a:p>
            <a:r>
              <a:rPr lang="en-US" dirty="0"/>
              <a:t>Harassment – This is where person A treats another in a way which violates their dignity, or creates an intimidating, hostile, degrading or offensive environment. The explanatory notes of the act gives an example of having a topless calendar in the workplace.</a:t>
            </a:r>
          </a:p>
          <a:p>
            <a:r>
              <a:rPr lang="en-US" dirty="0"/>
              <a:t>Victimization – This is where person A treats another unfairly because they bring litigation under the Equality Act 2010.  For example, it is unlawful for an employer to dismiss an employee if they make a sexual harassment complaint.</a:t>
            </a:r>
          </a:p>
        </p:txBody>
      </p:sp>
    </p:spTree>
    <p:extLst>
      <p:ext uri="{BB962C8B-B14F-4D97-AF65-F5344CB8AC3E}">
        <p14:creationId xmlns:p14="http://schemas.microsoft.com/office/powerpoint/2010/main" val="388913363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540E61-3845-2320-E56B-48D239A461AF}"/>
              </a:ext>
            </a:extLst>
          </p:cNvPr>
          <p:cNvSpPr>
            <a:spLocks noGrp="1"/>
          </p:cNvSpPr>
          <p:nvPr>
            <p:ph type="title"/>
          </p:nvPr>
        </p:nvSpPr>
        <p:spPr>
          <a:xfrm>
            <a:off x="5237766" y="1204569"/>
            <a:ext cx="9603275" cy="1049235"/>
          </a:xfrm>
        </p:spPr>
        <p:txBody>
          <a:bodyPr/>
          <a:lstStyle/>
          <a:p>
            <a:r>
              <a:rPr lang="en-US" dirty="0"/>
              <a:t>Summary</a:t>
            </a:r>
          </a:p>
        </p:txBody>
      </p:sp>
      <p:sp>
        <p:nvSpPr>
          <p:cNvPr id="3" name="Content Placeholder 2">
            <a:extLst>
              <a:ext uri="{FF2B5EF4-FFF2-40B4-BE49-F238E27FC236}">
                <a16:creationId xmlns:a16="http://schemas.microsoft.com/office/drawing/2014/main" id="{AE7E7AF2-A112-AEF3-C4A8-3F29C83572E9}"/>
              </a:ext>
            </a:extLst>
          </p:cNvPr>
          <p:cNvSpPr>
            <a:spLocks noGrp="1"/>
          </p:cNvSpPr>
          <p:nvPr>
            <p:ph idx="1"/>
          </p:nvPr>
        </p:nvSpPr>
        <p:spPr/>
        <p:txBody>
          <a:bodyPr>
            <a:normAutofit fontScale="92500" lnSpcReduction="20000"/>
          </a:bodyPr>
          <a:lstStyle/>
          <a:p>
            <a:r>
              <a:rPr lang="en-US" dirty="0"/>
              <a:t>Historically, the UK have followed civil liberties in protecting its citizens’ rights.</a:t>
            </a:r>
          </a:p>
          <a:p>
            <a:r>
              <a:rPr lang="en-US" dirty="0"/>
              <a:t>The ECHR 1950 contain Articles which protests citizens.</a:t>
            </a:r>
          </a:p>
          <a:p>
            <a:r>
              <a:rPr lang="en-US" dirty="0"/>
              <a:t>Prior to the Human Rights Act, citizens who had their conventional rights breached would make an application to the European Court of Human Rights</a:t>
            </a:r>
          </a:p>
          <a:p>
            <a:r>
              <a:rPr lang="en-US" dirty="0"/>
              <a:t>The Human Rights Act now allows citizens to bring litigation domestically.</a:t>
            </a:r>
          </a:p>
          <a:p>
            <a:r>
              <a:rPr lang="en-US" dirty="0"/>
              <a:t>S.2 ensures that courts consider decisions made in the European Court of Human Rights when interpretating convention rights</a:t>
            </a:r>
          </a:p>
          <a:p>
            <a:r>
              <a:rPr lang="en-US" dirty="0"/>
              <a:t>S.3 ensures that the UK courts interpret legislation which satisfies convention rights as far as it is possible </a:t>
            </a:r>
          </a:p>
        </p:txBody>
      </p:sp>
    </p:spTree>
    <p:extLst>
      <p:ext uri="{BB962C8B-B14F-4D97-AF65-F5344CB8AC3E}">
        <p14:creationId xmlns:p14="http://schemas.microsoft.com/office/powerpoint/2010/main" val="225156914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9E67F9-D3EE-EA62-0B5C-BCE0E421B5E0}"/>
              </a:ext>
            </a:extLst>
          </p:cNvPr>
          <p:cNvSpPr>
            <a:spLocks noGrp="1"/>
          </p:cNvSpPr>
          <p:nvPr>
            <p:ph type="title"/>
          </p:nvPr>
        </p:nvSpPr>
        <p:spPr>
          <a:xfrm>
            <a:off x="5394929" y="1218856"/>
            <a:ext cx="9603275" cy="1049235"/>
          </a:xfrm>
        </p:spPr>
        <p:txBody>
          <a:bodyPr/>
          <a:lstStyle/>
          <a:p>
            <a:r>
              <a:rPr lang="en-US" dirty="0"/>
              <a:t>summary</a:t>
            </a:r>
          </a:p>
        </p:txBody>
      </p:sp>
      <p:sp>
        <p:nvSpPr>
          <p:cNvPr id="3" name="Content Placeholder 2">
            <a:extLst>
              <a:ext uri="{FF2B5EF4-FFF2-40B4-BE49-F238E27FC236}">
                <a16:creationId xmlns:a16="http://schemas.microsoft.com/office/drawing/2014/main" id="{5E0D4E04-7FED-30F6-6345-3B9B26925F5F}"/>
              </a:ext>
            </a:extLst>
          </p:cNvPr>
          <p:cNvSpPr>
            <a:spLocks noGrp="1"/>
          </p:cNvSpPr>
          <p:nvPr>
            <p:ph idx="1"/>
          </p:nvPr>
        </p:nvSpPr>
        <p:spPr/>
        <p:txBody>
          <a:bodyPr>
            <a:normAutofit fontScale="92500"/>
          </a:bodyPr>
          <a:lstStyle/>
          <a:p>
            <a:r>
              <a:rPr lang="en-US" sz="1800" dirty="0"/>
              <a:t>Where legislation is incompatible with convention rights, the court may issue a declaration of incompatibility under s.4</a:t>
            </a:r>
          </a:p>
          <a:p>
            <a:r>
              <a:rPr lang="en-US" sz="1800" dirty="0"/>
              <a:t>Public authorities must adhere to convention rights under s.6. However, the case of  YL v Birmingham City Council illustrates the complexity of determining which authorities are considered public.</a:t>
            </a:r>
          </a:p>
          <a:p>
            <a:r>
              <a:rPr lang="en-US" sz="1800" dirty="0"/>
              <a:t>A court may grant remedies for convention breaches under s.8</a:t>
            </a:r>
          </a:p>
          <a:p>
            <a:r>
              <a:rPr lang="en-US" sz="1800" dirty="0"/>
              <a:t>The Equality Act 2010 provide protection against discrimination for several protected characteristics</a:t>
            </a:r>
          </a:p>
          <a:p>
            <a:r>
              <a:rPr lang="en-US" sz="1800" dirty="0"/>
              <a:t>The Equality Act 2010 prohibits direct discrimination, indirect discrimination, harassment and victimization.</a:t>
            </a:r>
          </a:p>
        </p:txBody>
      </p:sp>
    </p:spTree>
    <p:extLst>
      <p:ext uri="{BB962C8B-B14F-4D97-AF65-F5344CB8AC3E}">
        <p14:creationId xmlns:p14="http://schemas.microsoft.com/office/powerpoint/2010/main" val="45951772"/>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{A39DBE01-16FC-BF41-9D65-D195E0D33F44}tf10001119</Template>
  <TotalTime>486</TotalTime>
  <Words>3926</Words>
  <Application>Microsoft Macintosh PowerPoint</Application>
  <PresentationFormat>Widescreen</PresentationFormat>
  <Paragraphs>216</Paragraphs>
  <Slides>40</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40</vt:i4>
      </vt:variant>
    </vt:vector>
  </HeadingPairs>
  <TitlesOfParts>
    <vt:vector size="44" baseType="lpstr">
      <vt:lpstr>Arial</vt:lpstr>
      <vt:lpstr>Calibri</vt:lpstr>
      <vt:lpstr>Gill Sans MT</vt:lpstr>
      <vt:lpstr>Gallery</vt:lpstr>
      <vt:lpstr>Protection of civil liberties, human rights and equality</vt:lpstr>
      <vt:lpstr>Learning objectives</vt:lpstr>
      <vt:lpstr>Civil liberties</vt:lpstr>
      <vt:lpstr>European Convention of human rights 1950 (echr)</vt:lpstr>
      <vt:lpstr>European Court of Human rights</vt:lpstr>
      <vt:lpstr>The European court of human rights</vt:lpstr>
      <vt:lpstr>The European court of human rights</vt:lpstr>
      <vt:lpstr>The scope of convention rights</vt:lpstr>
      <vt:lpstr>The scope of convention rights</vt:lpstr>
      <vt:lpstr>The scope of convention rights</vt:lpstr>
      <vt:lpstr>The scope of convention rights </vt:lpstr>
      <vt:lpstr>Article 2:  the right to life</vt:lpstr>
      <vt:lpstr>Article 2 – the right to life</vt:lpstr>
      <vt:lpstr>Article 3 – the prohibition of torture,</vt:lpstr>
      <vt:lpstr>Article 3 – prohibition of torture </vt:lpstr>
      <vt:lpstr>Article 4 – prohibition of slavery</vt:lpstr>
      <vt:lpstr>Article 5: the right to liberty</vt:lpstr>
      <vt:lpstr>Article 6 – the right to a fair trial</vt:lpstr>
      <vt:lpstr>Article 6 – the right to a fair trial</vt:lpstr>
      <vt:lpstr>Article 7 – the prohibition of punishment for retrospective crimes</vt:lpstr>
      <vt:lpstr>Article 8 – the right to respect for private and family life</vt:lpstr>
      <vt:lpstr>Article 9 - the right to freedom of though, conscience and religion </vt:lpstr>
      <vt:lpstr>Article 10 – the right to freedom of expression</vt:lpstr>
      <vt:lpstr>Article 11 – freedom of assembly</vt:lpstr>
      <vt:lpstr>Article 12 – the right to marry</vt:lpstr>
      <vt:lpstr>Article 15 – derogation from convention rights</vt:lpstr>
      <vt:lpstr>The human rights act (HRA) 1998</vt:lpstr>
      <vt:lpstr>s.2 Human rights act </vt:lpstr>
      <vt:lpstr>Ensuring legislative compliance with convention rights</vt:lpstr>
      <vt:lpstr>s.3 human rights ACT </vt:lpstr>
      <vt:lpstr>s.4 declaration of incompatibility </vt:lpstr>
      <vt:lpstr>S.6 HUMAN RIGHTS ACT</vt:lpstr>
      <vt:lpstr>Who is a public body?</vt:lpstr>
      <vt:lpstr>Who is a public body?</vt:lpstr>
      <vt:lpstr>s.8 human rights act</vt:lpstr>
      <vt:lpstr>The equality act 2010</vt:lpstr>
      <vt:lpstr>The equality act 2010</vt:lpstr>
      <vt:lpstr>The equality act 2010</vt:lpstr>
      <vt:lpstr>Summary</vt:lpstr>
      <vt:lpstr>summary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Protection of civil rights, human rights and equality</dc:title>
  <dc:creator>HUGHES L. (1910033)</dc:creator>
  <cp:lastModifiedBy>HUGHES L. (1910033)</cp:lastModifiedBy>
  <cp:revision>150</cp:revision>
  <dcterms:created xsi:type="dcterms:W3CDTF">2022-12-01T12:45:20Z</dcterms:created>
  <dcterms:modified xsi:type="dcterms:W3CDTF">2022-12-01T20:52:14Z</dcterms:modified>
</cp:coreProperties>
</file>