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3359FDBF-A68F-4007-BF41-811657EC118D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E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CDE15D-D95C-4B2A-8C84-4756FB57E42F}" v="9" dt="2026-10-23T20:21:31.1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8" autoAdjust="0"/>
    <p:restoredTop sz="94660"/>
  </p:normalViewPr>
  <p:slideViewPr>
    <p:cSldViewPr snapToGrid="0">
      <p:cViewPr varScale="1">
        <p:scale>
          <a:sx n="75" d="100"/>
          <a:sy n="75" d="100"/>
        </p:scale>
        <p:origin x="67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FA211B-E8F6-493E-8499-3E7DA01288CD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5BBC9-0936-4653-A35F-031F0DE47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721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To analyse the connection among depressive symptoms, quality of life, and social isolation in UK adolescents,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C5BBC9-0936-4653-A35F-031F0DE4714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862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F5A11-B3FD-B4C6-D4E7-E13F07EA1F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418F6-7B0C-AF81-66D7-CB8FD525A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550681-5331-893C-7D28-BA1C98CA4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39E2F0-9E93-D2ED-431E-7CB45DB20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B7B4A-97F0-EA15-D724-C55A878A3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317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653CD-ADFC-6C18-7407-A53EAAC90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A276C-480C-3B14-C6DC-C3B091273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C8C04-169A-13F0-9FEC-147D701F9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F168C-24CD-0B66-A8E2-4ECDA23BA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77BC6-AF26-274E-CBF5-152F01E2C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454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2B8F1-1AF1-C182-5516-E5909B14C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38A184-0892-F3BD-F175-BEECA578E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F0607-DF74-69E5-FA22-1787C8220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1B8D2-A58A-B58E-9F1D-10052B1C0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5C264-CAC2-DCB6-49B0-6D90215EA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698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43EF3-D24E-AA8B-B208-85F8F64C3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243FF-501F-18F2-D377-9D31EFE92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D62396-58A0-34FA-590D-CC9A2228EC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421D9D-39BC-0CBC-0A68-DCB4CC57E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B3FC48-9840-0E1C-DE6C-EA016147A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819F65-550E-9B27-236E-FB7201185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487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26E32-0847-E3BE-A7EA-EF75A2DBE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7C412B-7761-537A-EAB5-93A0C699F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D4C5A1-CD0A-E322-A30E-7C4D3A298F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31BE50-8808-78D1-84B7-00733D913D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2D2DB-720B-E20D-6E1E-C53D53CE68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954E42-F0BC-F295-77E2-8C9107C63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D10E1-7686-A564-2D08-3504F40BE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B82BB2-8169-54D3-098C-3B4C537C8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1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A0C68-971B-7208-9C87-9F2201716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9B4A1C-56F2-42A2-870A-5ACDE0BAD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5B851B-CAED-6E46-126F-EB9656A6A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83445-F7DF-9C23-0F2E-0D4299D50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92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29A418-FA8D-7900-1A44-2403DFA30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D64A70-9F10-2804-9D34-216B76333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BBBF4C-B3FD-FACB-70C3-6582BA256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00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5BDAA-F73D-BABA-0C51-C5F0BBE56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2D570-4A5C-A603-68B7-0C294F355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E27022-CF7C-5B8E-1710-BF3ABE329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58AAD3-8734-1648-D187-8CD260E25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DE739C-C342-99BC-1016-CE5A0BE28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7EAC19-1E17-BDAB-C8EB-0F39746E7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885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E7415-5C78-3D9F-8C52-8088192B3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04618A-86E1-6301-1314-68E7E1F26ADA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E99683-D303-58EE-A5EB-A87EE4B3C5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5AF585-E7DD-3FDC-8DB3-8EB185897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1A86E7-48D8-A624-6D35-B53E58B1B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B19DA0-D41D-1CD0-35A2-7C1D54FC7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598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6A1F2-3BBD-0BE1-73ED-771CA18AB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5FED06-E641-8069-356E-4B3F636CB1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010E9-FC5B-5DB5-E8CE-23EB5B882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755EE0-59D1-EF1C-1B67-AAE1D1B8F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45E47D-801B-1637-21E6-B25D3B4EB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224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01FA2F-C356-D8AB-8B33-1EA554871E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2AD659-5ADC-0E89-A54F-A3BD720E5C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43D7D8-2305-CF50-1A33-D6DB96ABD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CC6ED-58EC-CFC2-707D-0E03DCEC8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EF730-D790-4E1B-1C5C-2F769DA36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613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ACD120-8D57-3EDE-2A3A-BF10FA323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00AAC-BC9F-ADC8-74BF-9313D0AAF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65C7E-0C40-3079-62C9-EF8F260C30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9440D8-3BF5-4BAE-94F8-7DBF263BEADC}" type="datetimeFigureOut">
              <a:rPr lang="en-GB" smtClean="0"/>
              <a:t>24/10/2026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9137C-C7FF-D3DB-3AD9-608A721CF6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3AA2F-5077-2393-A34B-F2D6964CD9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ECD5BF-DF1B-48C3-927A-9D98D4B87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30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07/s10964-023-01925-0" TargetMode="External"/><Relationship Id="rId13" Type="http://schemas.openxmlformats.org/officeDocument/2006/relationships/hyperlink" Target="https://doi.org/10.1016/S0140-6736(11)60871-4.Accessed" TargetMode="External"/><Relationship Id="rId18" Type="http://schemas.openxmlformats.org/officeDocument/2006/relationships/image" Target="../media/image2.gif"/><Relationship Id="rId3" Type="http://schemas.openxmlformats.org/officeDocument/2006/relationships/hyperlink" Target="https://doi.org/10.1186/s43045-023-00314-4" TargetMode="External"/><Relationship Id="rId7" Type="http://schemas.openxmlformats.org/officeDocument/2006/relationships/hyperlink" Target="https://doi.org/10.1017/S204579602300080X" TargetMode="External"/><Relationship Id="rId12" Type="http://schemas.openxmlformats.org/officeDocument/2006/relationships/hyperlink" Target="https://doi.org/10.1007/s11136-020-02653-9" TargetMode="External"/><Relationship Id="rId1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6" Type="http://schemas.openxmlformats.org/officeDocument/2006/relationships/hyperlink" Target="mailto:2234706@student.uwtsd.ac.uk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1017/S0954579426101758" TargetMode="External"/><Relationship Id="rId11" Type="http://schemas.openxmlformats.org/officeDocument/2006/relationships/hyperlink" Target="https://digital.nhs.uk/data-and-information/publications/statistical/mental-health-of-children-and-young-people-in-england/2023-wave-4-follow-up" TargetMode="External"/><Relationship Id="rId5" Type="http://schemas.openxmlformats.org/officeDocument/2006/relationships/hyperlink" Target="https://www.cdc.gov/nchs/products/databriefs/db527.htm" TargetMode="External"/><Relationship Id="rId15" Type="http://schemas.openxmlformats.org/officeDocument/2006/relationships/hyperlink" Target="https://www.who.int/news-room/fact-sheets/detail/adolescent-mental-health" TargetMode="External"/><Relationship Id="rId10" Type="http://schemas.openxmlformats.org/officeDocument/2006/relationships/hyperlink" Target="https://doi.org/10.1192/bjp.2023.23" TargetMode="External"/><Relationship Id="rId4" Type="http://schemas.openxmlformats.org/officeDocument/2006/relationships/hyperlink" Target="https://doi.org/10.1002/cl2.70024" TargetMode="External"/><Relationship Id="rId9" Type="http://schemas.openxmlformats.org/officeDocument/2006/relationships/hyperlink" Target="https://doi.org/10.1007/s00787-025-02795-6" TargetMode="External"/><Relationship Id="rId14" Type="http://schemas.openxmlformats.org/officeDocument/2006/relationships/hyperlink" Target="https://doi.org/10.1016/j.adolescence.2021.06.00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lowchart: Preparation 25">
            <a:extLst>
              <a:ext uri="{FF2B5EF4-FFF2-40B4-BE49-F238E27FC236}">
                <a16:creationId xmlns:a16="http://schemas.microsoft.com/office/drawing/2014/main" id="{BF37B1E2-A73C-6353-762A-D4E50F054424}"/>
              </a:ext>
            </a:extLst>
          </p:cNvPr>
          <p:cNvSpPr/>
          <p:nvPr/>
        </p:nvSpPr>
        <p:spPr>
          <a:xfrm>
            <a:off x="2469012" y="2543052"/>
            <a:ext cx="3921628" cy="1366351"/>
          </a:xfrm>
          <a:prstGeom prst="flowChartPreparation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F12984-E8FC-77E6-55E8-A8103F804B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92" y="935957"/>
            <a:ext cx="2484956" cy="4444119"/>
          </a:xfrm>
          <a:solidFill>
            <a:schemeClr val="accent6">
              <a:lumMod val="20000"/>
              <a:lumOff val="80000"/>
            </a:schemeClr>
          </a:solidFill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GB" sz="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Introduction:  </a:t>
            </a:r>
          </a:p>
          <a:p>
            <a:pPr marL="171450" indent="-1714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The research showed that depression ranks as the fourth most frequent cause of illness and disability among adolescents between the ages of 15 and 19 globally (World Health Organization, 2025; Thapar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2026).</a:t>
            </a:r>
            <a:endParaRPr lang="en-GB" sz="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Adolescent mental well-being is a significant public health issue in the UK (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Emerson, E.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2023)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especially regarding depressive manifestations, quality of life, and social isolation (</a:t>
            </a:r>
            <a:r>
              <a:rPr lang="it-IT" sz="900" dirty="0" err="1">
                <a:latin typeface="Arial" panose="020B0604020202020204" pitchFamily="34" charset="0"/>
                <a:cs typeface="Arial" panose="020B0604020202020204" pitchFamily="34" charset="0"/>
              </a:rPr>
              <a:t>Alsadoun</a:t>
            </a:r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900" i="1" dirty="0"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2023) (Caddick, 2015)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1450" indent="-17145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Analysing the relationships among these factors is essential to identify vulnerable adolescents, inform early interventions, and develop effective support strategies that promote psychological well-being and healthier social connections (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Kirkman, Willmott, and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Boduszek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2025)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FBECDD-254C-DF7E-7850-2876293DDC12}"/>
              </a:ext>
            </a:extLst>
          </p:cNvPr>
          <p:cNvSpPr txBox="1"/>
          <p:nvPr/>
        </p:nvSpPr>
        <p:spPr>
          <a:xfrm>
            <a:off x="5974858" y="3955602"/>
            <a:ext cx="6186941" cy="29700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References:  </a:t>
            </a:r>
          </a:p>
          <a:p>
            <a:r>
              <a:rPr lang="it-IT" sz="550" dirty="0" err="1">
                <a:latin typeface="Arial" panose="020B0604020202020204" pitchFamily="34" charset="0"/>
                <a:cs typeface="Arial" panose="020B0604020202020204" pitchFamily="34" charset="0"/>
              </a:rPr>
              <a:t>Alsadoun</a:t>
            </a:r>
            <a:r>
              <a:rPr lang="it-IT" sz="550" dirty="0">
                <a:latin typeface="Arial" panose="020B0604020202020204" pitchFamily="34" charset="0"/>
                <a:cs typeface="Arial" panose="020B0604020202020204" pitchFamily="34" charset="0"/>
              </a:rPr>
              <a:t>, D.A. </a:t>
            </a:r>
            <a:r>
              <a:rPr lang="it-IT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it-IT" sz="5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(2023) “Social isolation among adolescents and its association with depression symptoms,”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Middle East current psychiatry, Ain Shams University.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30(1).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https://doi.org/10.1186/s43045-023-00314-4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20 October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Balasooriya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Lekamge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R.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(2025) “Evidence and Gap Map of Whole-School Interventions Promoting Mental Health and Preventing Risk Behaviours in Adolescence: Programme Component Mapping Within the Health-Promoting Schools Framework: An evidence and gap map,”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Campbell systematic reviews.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21(1).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https://doi.org/10.1002/cl2.70024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23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Brody, D. and Hughes, J. (2025) “Prevalence of depression in adolescents and adults: United States, august 2021–august 2023.”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National </a:t>
            </a:r>
            <a:r>
              <a:rPr lang="en-GB" sz="550" i="1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 for Health Statistics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527(527). doi:10.15620/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cdc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/174579.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Products - Data Briefs - Number 527 - April 2025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23 Oct. 2026). 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Bryan, B.T.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(2026) “Investigating the interplay of loneliness and social isolation across adolescence: Findings from a nationally representative longitudinal study,”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Development and psychopathology.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38(4), pp. 2012–2028.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https://doi.org/10.1017/S0954579426101758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23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Caddick, A. (2015). “Depression in adolescence,”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Open Access Government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https://www.openaccessgovernment.org/depression-adolescence/20228/ (Accessed: 20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Emerson, E.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(2023) “The mental health and well-being of adolescents with/without intellectual disability in the UK,”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Epidemiology and psychiatric sciences.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32.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https://doi.org/10.1017/S204579602300080X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19 October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Hunter, S.C.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(2024) “Trajectories of Loneliness During Adolescence Predict Subsequent Symptoms of Depression and Positive Wellbeing,”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Journal of youth and adolescence.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53(5), pp. 1078–1090.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https://doi.org/10.1007/s10964-023-01925-0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23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Khalid, U.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(2025) “Psychological well-being and mental health risks in deaf and hard of hearing youth: a systematic review,”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European child &amp; adolescent psychiatry.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34(11), pp. 3359–3373.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https://doi.org/10.1007/s00787-025-02795-6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23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Kirkman, G., Willmott, D. and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Boduszek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D. (2025). The impact of adolescent dating violence and abuse on victims’ mental health and social isolation: A thematic empirical evidence review.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Mental Health and Social Inclusion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29(6), pp.761–773. doi:10.1108/mhsi-02-2025-0051. (Accessed: 20 October 2026). 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Morales-Muñoz, I.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(2023) “Impact of anxiety and depression across childhood and adolescence on adverse outcomes in young adulthood: a UK birth cohort study,”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The British journal of psychiatry.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222(5), pp. 212–220.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https://doi.org/10.1192/bjp.2023.23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20 October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NHS Digital (2023) “Mental health of children and young people in England, 2023 - wave 4 follow up to the 2017 survey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,” NHS Digital.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https://digital.nhs.uk/data-and-information/publications/statistical/mental-health-of-children-and-young-people-in-england/2023-wave-4-follow-up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 20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NHS Digital (2023). Mental health of children and young people in England, 2023 - wave 4 follow up to the 2017 survey.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NHS Digital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https://digital.nhs.uk/data-and-information/publications/statistical/mental-health-of-children-and-young-people-in-england/2023-wave-4-follow-up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 19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Qualter, P.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(2021) “Depression, anxiety, and loneliness among adolescents and young adults with IBD in the UK: the role of disease severity, age of onset, and embarrassment of the condition,”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Quality of life research.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30(2), pp. 497–506.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https://doi.org/10.1007/s11136-020-02653-9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18 October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Thapar, A.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(2026) “Depression in adolescence.,”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The lancet.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379(9820), pp. 1056–1067.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https://doi.org/10.1016/S0140-6736(11)60871-4.Accessed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: (20 October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Therapy, H. (2023). How depression impacts close family members.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Counselling-directory.org.uk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https://www.counselling-directory.org.uk/articles/how-depression-impacts-close-family-members. (Accessed 20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Twenge, J.M.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(2021) “Worldwide increases in adolescent loneliness,”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Journal of adolescence.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93(1), pp. 257–269.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https://doi.org/10.1016/j.adolescence.2021.06.006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(Accessed: 23 Oct. 2026).</a:t>
            </a:r>
          </a:p>
          <a:p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(2025).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Mental health of adolescents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World Health Organization.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https://www.who.int/news-room/fact-sheets/detail/adolescent-mental-health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(Accessed 18 Oct. 2026).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F26DE7-1CCD-CB66-6D2C-E48A72CC501C}"/>
              </a:ext>
            </a:extLst>
          </p:cNvPr>
          <p:cNvSpPr txBox="1"/>
          <p:nvPr/>
        </p:nvSpPr>
        <p:spPr>
          <a:xfrm>
            <a:off x="74023" y="72200"/>
            <a:ext cx="12052098" cy="7853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0">
            <a:solidFill>
              <a:schemeClr val="accent4"/>
            </a:solidFill>
          </a:ln>
          <a:effectLst>
            <a:softEdge rad="508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Association Between Depressive Symptoms, Quality of Life, and Social Isolation Among Adolescents in the UK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Student Name and ID: Rehana Intisar, 2234706. Email: 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2234706@student.uwtsd.ac.uk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6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Supervisor: Odette Jack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C9A350E-E50C-E027-2F6F-1A226E373F64}"/>
              </a:ext>
            </a:extLst>
          </p:cNvPr>
          <p:cNvSpPr txBox="1"/>
          <p:nvPr/>
        </p:nvSpPr>
        <p:spPr>
          <a:xfrm>
            <a:off x="2666419" y="2471992"/>
            <a:ext cx="3595058" cy="14487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Aims: 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analyse the connection between depressive symptoms, quality of life, and social isolation in UK adolescents (Qualter </a:t>
            </a:r>
            <a:r>
              <a:rPr lang="en-GB" sz="1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2021), specifically investigating whether greater social isolation is related to increased depressive symptoms and lower quality of life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(Bryan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2026)</a:t>
            </a:r>
            <a:r>
              <a:rPr lang="en-GB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B751EB4-3838-1A32-8B73-C4C404FB8EFB}"/>
              </a:ext>
            </a:extLst>
          </p:cNvPr>
          <p:cNvSpPr txBox="1"/>
          <p:nvPr/>
        </p:nvSpPr>
        <p:spPr>
          <a:xfrm>
            <a:off x="2601102" y="4047844"/>
            <a:ext cx="3373756" cy="2767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accent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900" b="1" dirty="0">
                <a:latin typeface="Arial" panose="020B0604020202020204" pitchFamily="34" charset="0"/>
                <a:cs typeface="Arial" panose="020B0604020202020204" pitchFamily="34" charset="0"/>
              </a:rPr>
              <a:t>Objectives: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The study seeks to measure the prevalence and severity of depressive symptoms, social isolation, and quality-of-life indicators among UK adolescents (Qualter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2021).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It investigates the association between social isolation and depressive symptoms, accounting for relevant demographic and socioeconomic factors 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Alsadoun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et al., 2023).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The study aims to determine whether depressive symptoms, social isolation, and poorer quality of life are correlated, highlighting implications for early intervention and adolescent support services 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Alsadoun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et al., 2023).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F8102A2-9031-B850-0268-FE84E91E0448}"/>
              </a:ext>
            </a:extLst>
          </p:cNvPr>
          <p:cNvSpPr txBox="1"/>
          <p:nvPr/>
        </p:nvSpPr>
        <p:spPr>
          <a:xfrm>
            <a:off x="6433736" y="2760492"/>
            <a:ext cx="5654765" cy="11053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Rationale/Justification: 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study matters because adolescent depression and social isolation may harm quality of life and overall well-being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(Twenge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et al.,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2021)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Analysing the relationships among these factors is essential to identify vulnerable adolescents, inform early interventions, and develop effective support strategies that promote psychological well-being and healthier social connections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(Balasooriya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2025)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(Khalid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2025).</a:t>
            </a:r>
            <a:r>
              <a:rPr lang="en-GB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8D7A16-D53D-A080-6B0E-19349022E430}"/>
              </a:ext>
            </a:extLst>
          </p:cNvPr>
          <p:cNvSpPr txBox="1"/>
          <p:nvPr/>
        </p:nvSpPr>
        <p:spPr>
          <a:xfrm>
            <a:off x="50521" y="5494726"/>
            <a:ext cx="2478683" cy="1330557"/>
          </a:xfrm>
          <a:prstGeom prst="rect">
            <a:avLst/>
          </a:prstGeom>
          <a:solidFill>
            <a:srgbClr val="92D050"/>
          </a:solidFill>
          <a:effectLst>
            <a:softEdge rad="889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Question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What is the relationship among depressive symptoms, overall well-being, and social isolation among adolescents in the UK? (Hunter, S.C.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2024)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976B1F9-A1DA-CB00-7E60-FB0C7EFE9358}"/>
              </a:ext>
            </a:extLst>
          </p:cNvPr>
          <p:cNvSpPr/>
          <p:nvPr/>
        </p:nvSpPr>
        <p:spPr>
          <a:xfrm>
            <a:off x="8112142" y="991646"/>
            <a:ext cx="4027161" cy="1679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73025">
            <a:solidFill>
              <a:schemeClr val="accent2">
                <a:lumMod val="75000"/>
                <a:alpha val="62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D4A6FC9-24BF-2FB7-4B4F-7334F14C968C}"/>
              </a:ext>
            </a:extLst>
          </p:cNvPr>
          <p:cNvSpPr txBox="1"/>
          <p:nvPr/>
        </p:nvSpPr>
        <p:spPr>
          <a:xfrm>
            <a:off x="6293958" y="986724"/>
            <a:ext cx="1767384" cy="16796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Impact: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Early intervention.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Improved wellbeing.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Policy and prevention.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(Morales-Muñoz, I.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2023) </a:t>
            </a:r>
          </a:p>
        </p:txBody>
      </p:sp>
      <p:pic>
        <p:nvPicPr>
          <p:cNvPr id="29" name="Picture 28" descr="How depression impacts close family members - Counselling Directory">
            <a:extLst>
              <a:ext uri="{FF2B5EF4-FFF2-40B4-BE49-F238E27FC236}">
                <a16:creationId xmlns:a16="http://schemas.microsoft.com/office/drawing/2014/main" id="{12725C1F-05B2-F8A0-4E44-96CDCA876764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13913" r="11947"/>
          <a:stretch>
            <a:fillRect/>
          </a:stretch>
        </p:blipFill>
        <p:spPr>
          <a:xfrm>
            <a:off x="2628198" y="1026715"/>
            <a:ext cx="1731266" cy="119526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EA35879-F005-3DE4-E7E4-5395AE031259}"/>
              </a:ext>
            </a:extLst>
          </p:cNvPr>
          <p:cNvSpPr txBox="1"/>
          <p:nvPr/>
        </p:nvSpPr>
        <p:spPr>
          <a:xfrm>
            <a:off x="3219860" y="2218226"/>
            <a:ext cx="91817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(Therapy, 2023)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672153-74DB-79BB-8111-52DAF79BE6DE}"/>
              </a:ext>
            </a:extLst>
          </p:cNvPr>
          <p:cNvSpPr txBox="1"/>
          <p:nvPr/>
        </p:nvSpPr>
        <p:spPr>
          <a:xfrm>
            <a:off x="8061342" y="1014838"/>
            <a:ext cx="4099568" cy="16845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Prevalence: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Children and Young People (</a:t>
            </a: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Ages 8–16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):  The prevalence of expected mental health disorders increased from </a:t>
            </a: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12% in 2017 to 20.3% in 2023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(approximately </a:t>
            </a: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1 in 5 children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) (NHS Digital, 2023).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23.3% of 17- 19-year-olds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had a possible mental disorder (NHS Digital, 2023).</a:t>
            </a:r>
            <a:endParaRPr lang="en-GB" sz="1000" dirty="0"/>
          </a:p>
        </p:txBody>
      </p:sp>
      <p:pic>
        <p:nvPicPr>
          <p:cNvPr id="2" name="Picture 1" descr="Figure 1 is a bar graph showing depression prevalence in people age 12 and older by sex and age group in the United States from August 2021–August 2023. ">
            <a:extLst>
              <a:ext uri="{FF2B5EF4-FFF2-40B4-BE49-F238E27FC236}">
                <a16:creationId xmlns:a16="http://schemas.microsoft.com/office/drawing/2014/main" id="{A6349434-A39C-A7FB-9749-2E68C6EA92A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815" y="965561"/>
            <a:ext cx="1829906" cy="131756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DA2537-E4ED-4195-2646-BD0F342BDBC0}"/>
              </a:ext>
            </a:extLst>
          </p:cNvPr>
          <p:cNvSpPr txBox="1"/>
          <p:nvPr/>
        </p:nvSpPr>
        <p:spPr>
          <a:xfrm>
            <a:off x="4454927" y="2254840"/>
            <a:ext cx="173126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>
              <a:lnSpc>
                <a:spcPct val="100000"/>
              </a:lnSpc>
              <a:spcAft>
                <a:spcPts val="1000"/>
              </a:spcAft>
              <a:buNone/>
            </a:pPr>
            <a:r>
              <a:rPr lang="en-GB" sz="8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(Brody and Hughes, 2025)</a:t>
            </a:r>
            <a:endParaRPr lang="en-GB" sz="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115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4f6ffa-9f28-4e2a-a23f-4264c91c95c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FB5106338644429E3BDE2B2F67710C" ma:contentTypeVersion="13" ma:contentTypeDescription="Create a new document." ma:contentTypeScope="" ma:versionID="24abcd1908e32795185a5b257052e0b5">
  <xsd:schema xmlns:xsd="http://www.w3.org/2001/XMLSchema" xmlns:xs="http://www.w3.org/2001/XMLSchema" xmlns:p="http://schemas.microsoft.com/office/2006/metadata/properties" xmlns:ns3="0d4f6ffa-9f28-4e2a-a23f-4264c91c95c3" xmlns:ns4="a5bd8bae-d77b-4579-b242-1f3afbf66184" targetNamespace="http://schemas.microsoft.com/office/2006/metadata/properties" ma:root="true" ma:fieldsID="c61867a0ad937253c214c57de1f6b1e4" ns3:_="" ns4:_="">
    <xsd:import namespace="0d4f6ffa-9f28-4e2a-a23f-4264c91c95c3"/>
    <xsd:import namespace="a5bd8bae-d77b-4579-b242-1f3afbf66184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4f6ffa-9f28-4e2a-a23f-4264c91c95c3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bd8bae-d77b-4579-b242-1f3afbf6618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59443BA-278B-4D65-BF8D-8662DF0A0E38}">
  <ds:schemaRefs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a5bd8bae-d77b-4579-b242-1f3afbf66184"/>
    <ds:schemaRef ds:uri="http://purl.org/dc/elements/1.1/"/>
    <ds:schemaRef ds:uri="http://schemas.microsoft.com/office/infopath/2007/PartnerControls"/>
    <ds:schemaRef ds:uri="0d4f6ffa-9f28-4e2a-a23f-4264c91c95c3"/>
  </ds:schemaRefs>
</ds:datastoreItem>
</file>

<file path=customXml/itemProps2.xml><?xml version="1.0" encoding="utf-8"?>
<ds:datastoreItem xmlns:ds="http://schemas.openxmlformats.org/officeDocument/2006/customXml" ds:itemID="{A47FF85A-8DF7-4FE3-96C4-14FCC9932E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4f6ffa-9f28-4e2a-a23f-4264c91c95c3"/>
    <ds:schemaRef ds:uri="a5bd8bae-d77b-4579-b242-1f3afbf661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A38794B-9A90-453F-872B-634938EB23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1862</TotalTime>
  <Words>1517</Words>
  <Application>Microsoft Office PowerPoint</Application>
  <PresentationFormat>Widescreen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Wingdings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Rehana Intisar (2234706)</dc:creator>
  <cp:lastModifiedBy>Rehana Intisar (2234706)</cp:lastModifiedBy>
  <cp:revision>2</cp:revision>
  <dcterms:created xsi:type="dcterms:W3CDTF">2026-10-17T22:21:43Z</dcterms:created>
  <dcterms:modified xsi:type="dcterms:W3CDTF">2026-10-24T10:56:48Z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0x01010098FB5106338644429E3BDE2B2F67710C</vt:lpwstr>
  </property>
</Properties>
</file>