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361" r:id="rId3"/>
    <p:sldId id="362" r:id="rId4"/>
    <p:sldId id="368" r:id="rId5"/>
    <p:sldId id="364" r:id="rId6"/>
    <p:sldId id="372" r:id="rId7"/>
    <p:sldId id="370" r:id="rId8"/>
    <p:sldId id="371" r:id="rId9"/>
    <p:sldId id="365" r:id="rId10"/>
    <p:sldId id="366" r:id="rId11"/>
    <p:sldId id="369" r:id="rId12"/>
    <p:sldId id="367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96" d="100"/>
          <a:sy n="96" d="100"/>
        </p:scale>
        <p:origin x="-1336" y="-1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handoutMaster" Target="handoutMasters/handoutMaster1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xmlns:p14="http://schemas.microsoft.com/office/powerpoint/2010/main"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xmlns:p14="http://schemas.microsoft.com/office/powerpoint/2010/main"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xmlns:p14="http://schemas.microsoft.com/office/powerpoint/2010/main"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xmlns:p14="http://schemas.microsoft.com/office/powerpoint/2010/main"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xmlns:p14="http://schemas.microsoft.com/office/powerpoint/2010/main"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</a:t>
            </a:r>
            <a:r>
              <a:rPr lang="en-GB" altLang="en-US" dirty="0" smtClean="0"/>
              <a:t>Code ACCC5003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</a:t>
            </a:r>
            <a:r>
              <a:rPr lang="en-GB" altLang="en-US" dirty="0" smtClean="0">
                <a:solidFill>
                  <a:schemeClr val="tx1"/>
                </a:solidFill>
              </a:rPr>
              <a:t>Name:  Network Operating System and Security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Assignment 1 and 2 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 smtClean="0">
                <a:solidFill>
                  <a:schemeClr val="tx1"/>
                </a:solidFill>
              </a:rPr>
              <a:t>Title: Assignment 1 and 2 submission guidelines</a:t>
            </a:r>
            <a:endParaRPr lang="en-GB" sz="3600" dirty="0">
              <a:latin typeface="Arial"/>
              <a:ea typeface="Arial"/>
              <a:cs typeface="Arial"/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=""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sz="2400" dirty="0" smtClean="0"/>
              <a:t>Assignment 1 and 2 Submission Guidelines:</a:t>
            </a:r>
          </a:p>
          <a:p>
            <a:pPr marL="0" indent="0" eaLnBrk="1" hangingPunct="1">
              <a:buNone/>
              <a:defRPr/>
            </a:pPr>
            <a:r>
              <a:rPr lang="en-GB" altLang="en-US" sz="2400" dirty="0" smtClean="0"/>
              <a:t>Learning Objectives: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457200" indent="-457200" eaLnBrk="1" hangingPunct="1">
              <a:buAutoNum type="arabicParenR"/>
              <a:defRPr/>
            </a:pPr>
            <a:r>
              <a:rPr lang="en-GB" sz="2400" dirty="0" smtClean="0"/>
              <a:t>Manage </a:t>
            </a:r>
            <a:r>
              <a:rPr lang="en-GB" sz="2400" dirty="0"/>
              <a:t>Users and Group Access to Objects/deploy DNS</a:t>
            </a:r>
            <a:r>
              <a:rPr lang="en-GB" altLang="en-US" sz="2400" dirty="0" smtClean="0"/>
              <a:t> (Assignment 1 )</a:t>
            </a:r>
          </a:p>
          <a:p>
            <a:pPr marL="457200" indent="-457200" eaLnBrk="1" hangingPunct="1">
              <a:buAutoNum type="arabicParenR"/>
              <a:defRPr/>
            </a:pPr>
            <a:r>
              <a:rPr lang="en-GB" sz="2400" dirty="0"/>
              <a:t>Analyse a given network to produce a suitable security audit/disaster recovery </a:t>
            </a:r>
            <a:r>
              <a:rPr lang="en-GB" sz="2400" dirty="0" smtClean="0"/>
              <a:t>strategy(Assignment 2)</a:t>
            </a: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 smtClean="0"/>
          </a:p>
          <a:p>
            <a:pPr eaLnBrk="1" hangingPunct="1">
              <a:defRPr/>
            </a:pPr>
            <a:endParaRPr lang="en-GB" altLang="en-US" sz="2400" dirty="0" smtClean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8633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Summary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t="-28920" b="-2892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11572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COMPONENT </a:t>
            </a:r>
            <a:r>
              <a:rPr lang="en-US" dirty="0" smtClean="0"/>
              <a:t>WEIGHTING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Assignment 1 50%</a:t>
            </a:r>
          </a:p>
          <a:p>
            <a:r>
              <a:rPr lang="en-US" dirty="0" smtClean="0"/>
              <a:t>Assignment 2 50%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103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Assignment 1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r>
              <a:rPr lang="en-US" sz="2000" dirty="0"/>
              <a:t>There are 5 worksheets to complete in total, the allocation of marks are weighted as follows: </a:t>
            </a:r>
            <a:endParaRPr lang="en-US" sz="2000" dirty="0" smtClean="0"/>
          </a:p>
          <a:p>
            <a:r>
              <a:rPr lang="en-US" sz="2000" dirty="0" smtClean="0"/>
              <a:t>Worksheet </a:t>
            </a:r>
            <a:r>
              <a:rPr lang="en-US" sz="2000" dirty="0"/>
              <a:t>1: Building the NOS infrastructure using Active Directory [15 marks</a:t>
            </a:r>
            <a:r>
              <a:rPr lang="en-US" sz="2000" dirty="0" smtClean="0"/>
              <a:t>]</a:t>
            </a:r>
          </a:p>
          <a:p>
            <a:r>
              <a:rPr lang="en-US" sz="2000" dirty="0" smtClean="0"/>
              <a:t>Worksheet </a:t>
            </a:r>
            <a:r>
              <a:rPr lang="en-US" sz="2000" dirty="0"/>
              <a:t>2: Resource Management in Active Directory: Users, Computers and Groups. [20 marks</a:t>
            </a:r>
            <a:r>
              <a:rPr lang="en-US" sz="2000" dirty="0" smtClean="0"/>
              <a:t>]</a:t>
            </a:r>
          </a:p>
          <a:p>
            <a:r>
              <a:rPr lang="en-US" sz="2000" dirty="0" smtClean="0"/>
              <a:t>Worksheet </a:t>
            </a:r>
            <a:r>
              <a:rPr lang="en-US" sz="2000" dirty="0"/>
              <a:t>3: Resource Management in Active Directory: Managing access to files /folders and controlling domain user environments. [15 marks</a:t>
            </a:r>
            <a:r>
              <a:rPr lang="en-US" sz="2000" dirty="0" smtClean="0"/>
              <a:t>]</a:t>
            </a:r>
          </a:p>
          <a:p>
            <a:r>
              <a:rPr lang="en-US" sz="2000" dirty="0" smtClean="0"/>
              <a:t>Worksheet </a:t>
            </a:r>
            <a:r>
              <a:rPr lang="en-US" sz="2000" dirty="0"/>
              <a:t>4: Planning and Deploying DNS in the network infrastructure. [25 marks</a:t>
            </a:r>
            <a:r>
              <a:rPr lang="en-US" sz="2000" dirty="0" smtClean="0"/>
              <a:t>]</a:t>
            </a:r>
          </a:p>
          <a:p>
            <a:r>
              <a:rPr lang="en-US" sz="2000" dirty="0" smtClean="0"/>
              <a:t>Worksheet </a:t>
            </a:r>
            <a:r>
              <a:rPr lang="en-US" sz="2000" dirty="0"/>
              <a:t>5: Network Administration using DHCP. [25 marks]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687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Assignment 1 Submission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Each student should submit a copy of an individually completed ‘Observational Tasks’ report through </a:t>
            </a:r>
            <a:r>
              <a:rPr lang="en-US" dirty="0" err="1"/>
              <a:t>Turnitin</a:t>
            </a:r>
            <a:r>
              <a:rPr lang="en-US" dirty="0"/>
              <a:t></a:t>
            </a:r>
            <a:r>
              <a:rPr lang="en-US" dirty="0" smtClean="0"/>
              <a:t></a:t>
            </a:r>
            <a:endParaRPr lang="en-US" dirty="0"/>
          </a:p>
          <a:p>
            <a:r>
              <a:rPr lang="en-US" dirty="0"/>
              <a:t>Group leader of each group should submit in a soft copy on behalf of the members to Moodle the summary screenshots demonstrating their completion of the Worksheets tasks.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58585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Assignment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As the assigned consultant, you are required to produce a report in three parts</a:t>
            </a:r>
            <a:r>
              <a:rPr lang="en-US" sz="2000" dirty="0" smtClean="0"/>
              <a:t>:</a:t>
            </a:r>
          </a:p>
          <a:p>
            <a:r>
              <a:rPr lang="en-US" sz="2000" dirty="0" smtClean="0"/>
              <a:t>(</a:t>
            </a:r>
            <a:r>
              <a:rPr lang="en-US" sz="2000" dirty="0" err="1"/>
              <a:t>i</a:t>
            </a:r>
            <a:r>
              <a:rPr lang="en-US" sz="2000" dirty="0"/>
              <a:t>)Explain the basic requirements of securing confidentiality, integrity and availability for </a:t>
            </a:r>
            <a:r>
              <a:rPr lang="en-US" sz="2000" dirty="0" smtClean="0"/>
              <a:t>the Council’s </a:t>
            </a:r>
            <a:r>
              <a:rPr lang="en-US" sz="2000" dirty="0"/>
              <a:t>information, and the associated policies and procedures that underpin security-aware operation possible; [40%</a:t>
            </a:r>
            <a:r>
              <a:rPr lang="en-US" sz="2000" dirty="0" smtClean="0"/>
              <a:t>]</a:t>
            </a:r>
          </a:p>
          <a:p>
            <a:r>
              <a:rPr lang="en-US" sz="2000" dirty="0" smtClean="0"/>
              <a:t>(</a:t>
            </a:r>
            <a:r>
              <a:rPr lang="en-US" sz="2000" dirty="0"/>
              <a:t>ii)Critique the previous hacking problem, and indicate a means whereby each attack could have been detected and/or prevented; [30%</a:t>
            </a:r>
            <a:r>
              <a:rPr lang="en-US" sz="2000" dirty="0" smtClean="0"/>
              <a:t>]</a:t>
            </a:r>
          </a:p>
          <a:p>
            <a:r>
              <a:rPr lang="en-US" sz="2000" dirty="0" smtClean="0"/>
              <a:t>(</a:t>
            </a:r>
            <a:r>
              <a:rPr lang="en-US" sz="2000" dirty="0"/>
              <a:t>iii)Give the basic details of an auditing or testing approach the Council might adopt to demonstrate better compliance with data protection legislation. [30%]</a:t>
            </a:r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7930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Assignment 2 Submission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This is an individual assignment, to be submitted through </a:t>
            </a:r>
            <a:r>
              <a:rPr lang="en-US" dirty="0" err="1"/>
              <a:t>Turnitin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2845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Time and Deadline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Assignment 1, 1</a:t>
            </a:r>
            <a:r>
              <a:rPr lang="en-US" baseline="30000" dirty="0" smtClean="0"/>
              <a:t>st</a:t>
            </a:r>
            <a:r>
              <a:rPr lang="en-US" dirty="0" smtClean="0"/>
              <a:t> </a:t>
            </a:r>
            <a:r>
              <a:rPr lang="en-US" dirty="0" smtClean="0"/>
              <a:t> </a:t>
            </a:r>
            <a:r>
              <a:rPr lang="en-US" dirty="0" smtClean="0"/>
              <a:t>of September </a:t>
            </a:r>
            <a:r>
              <a:rPr lang="en-US" dirty="0" smtClean="0"/>
              <a:t>2020,Time </a:t>
            </a:r>
            <a:r>
              <a:rPr lang="en-US" dirty="0" smtClean="0"/>
              <a:t>11:59 </a:t>
            </a:r>
            <a:r>
              <a:rPr lang="en-US" dirty="0" smtClean="0"/>
              <a:t>PM</a:t>
            </a:r>
          </a:p>
          <a:p>
            <a:endParaRPr lang="en-US" dirty="0" smtClean="0"/>
          </a:p>
          <a:p>
            <a:r>
              <a:rPr lang="en-US" dirty="0" smtClean="0"/>
              <a:t>Assignment 2, 3</a:t>
            </a:r>
            <a:r>
              <a:rPr lang="en-US" baseline="30000" dirty="0" smtClean="0"/>
              <a:t>rd</a:t>
            </a:r>
            <a:r>
              <a:rPr lang="en-US" dirty="0" smtClean="0"/>
              <a:t> September 2020,Time 11:59 PM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2774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Submission Type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Turnitin</a:t>
            </a:r>
            <a:r>
              <a:rPr lang="en-US" dirty="0" smtClean="0"/>
              <a:t> submission</a:t>
            </a:r>
          </a:p>
          <a:p>
            <a:r>
              <a:rPr lang="en-US" dirty="0" smtClean="0"/>
              <a:t>Link will be available on to </a:t>
            </a:r>
            <a:r>
              <a:rPr lang="en-US" dirty="0" err="1" smtClean="0"/>
              <a:t>moodle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41407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Submission instruction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Login to </a:t>
            </a:r>
            <a:r>
              <a:rPr lang="en-US" dirty="0" err="1" smtClean="0"/>
              <a:t>moodle</a:t>
            </a:r>
            <a:r>
              <a:rPr lang="en-US" dirty="0" smtClean="0"/>
              <a:t> </a:t>
            </a:r>
          </a:p>
          <a:p>
            <a:r>
              <a:rPr lang="en-US" dirty="0" smtClean="0"/>
              <a:t>Visit the </a:t>
            </a:r>
            <a:r>
              <a:rPr lang="en-US" dirty="0" smtClean="0"/>
              <a:t>ACCC50003 Network Operating System and security </a:t>
            </a:r>
          </a:p>
          <a:p>
            <a:r>
              <a:rPr lang="en-US" dirty="0" smtClean="0"/>
              <a:t>Find </a:t>
            </a:r>
            <a:r>
              <a:rPr lang="en-US" dirty="0" smtClean="0"/>
              <a:t>the </a:t>
            </a:r>
            <a:r>
              <a:rPr lang="en-US" dirty="0" err="1" smtClean="0"/>
              <a:t>turnitin</a:t>
            </a:r>
            <a:r>
              <a:rPr lang="en-US" dirty="0" smtClean="0"/>
              <a:t> submission </a:t>
            </a:r>
            <a:r>
              <a:rPr lang="en-US" dirty="0" smtClean="0"/>
              <a:t>links of assignment 1 and 2</a:t>
            </a:r>
            <a:endParaRPr lang="en-US" dirty="0" smtClean="0"/>
          </a:p>
          <a:p>
            <a:r>
              <a:rPr lang="en-US" dirty="0" smtClean="0"/>
              <a:t>Check your final </a:t>
            </a:r>
            <a:r>
              <a:rPr lang="en-US" dirty="0" smtClean="0"/>
              <a:t>assignments 1 and </a:t>
            </a:r>
            <a:r>
              <a:rPr lang="en-US" dirty="0" smtClean="0"/>
              <a:t>2 then upload and confirm submission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7238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Contact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For any query please contact me</a:t>
            </a:r>
          </a:p>
          <a:p>
            <a:r>
              <a:rPr lang="en-US" dirty="0" err="1" smtClean="0"/>
              <a:t>m.shaikh@uwtsd.ac.uk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549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1264</TotalTime>
  <Words>472</Words>
  <Application>Microsoft Macintosh PowerPoint</Application>
  <PresentationFormat>On-screen Show (4:3)</PresentationFormat>
  <Paragraphs>78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20140311PresentationUWTSDTemplate</vt:lpstr>
      <vt:lpstr>Module Code ACCC5003</vt:lpstr>
      <vt:lpstr>Lesson Aims</vt:lpstr>
      <vt:lpstr>Assessment Summary</vt:lpstr>
      <vt:lpstr>COMPONENT WEIGHTING</vt:lpstr>
      <vt:lpstr>Assignment 1 </vt:lpstr>
      <vt:lpstr>Assignment 1 Submission</vt:lpstr>
      <vt:lpstr>Assignment 2</vt:lpstr>
      <vt:lpstr>Assignment 2 Submission</vt:lpstr>
      <vt:lpstr>Time and Deadline </vt:lpstr>
      <vt:lpstr>Submission Type</vt:lpstr>
      <vt:lpstr>Submission instruction </vt:lpstr>
      <vt:lpstr>Contact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145</cp:revision>
  <cp:lastPrinted>2018-07-09T15:27:01Z</cp:lastPrinted>
  <dcterms:created xsi:type="dcterms:W3CDTF">2002-10-07T19:43:58Z</dcterms:created>
  <dcterms:modified xsi:type="dcterms:W3CDTF">2020-08-12T15:47:25Z</dcterms:modified>
</cp:coreProperties>
</file>