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72" r:id="rId17"/>
    <p:sldId id="26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7" d="100"/>
          <a:sy n="77" d="100"/>
        </p:scale>
        <p:origin x="86" y="2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22348-8263-45E1-B7F2-F9195EDDBD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96F0C8-D7FB-4797-96ED-A952072C20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7BEEDF-E78F-4BE3-8022-48AF03CFB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17BD5-B4DF-455E-966C-4B1BF02D7D1B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C656E-47FB-4723-AD22-CDDFB9698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61B0D-476D-4A6E-9069-200E5BDDA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910C4-7257-44A1-8292-01CB468BC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522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F87B3-D91F-485B-9387-3860C94B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2881E-C09D-40D4-8848-CC238EDEE9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7E852-6B3C-46E4-8CCC-8C8A4F63E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17BD5-B4DF-455E-966C-4B1BF02D7D1B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F03942-2408-4EA3-8E4D-837D8A3C9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C6071B-A624-4C1F-8DA1-9209024BCD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910C4-7257-44A1-8292-01CB468BC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710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C7F4A-7A63-4532-8DD1-39E311BE9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691FC2-45A0-4366-B801-BF11A7B161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8AA4F1-5C52-4FCF-B482-6A7AB27744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17BD5-B4DF-455E-966C-4B1BF02D7D1B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E40510-4C50-4214-89E4-4475B80853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B2B77-63F5-4442-BCA4-DEFF6CD59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910C4-7257-44A1-8292-01CB468BC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080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07F8A-51F9-4E77-B7A7-BE3B49F40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75D866-6BAC-4D0D-BEB8-D8A196DDE8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E18F30-53FA-4C48-AF5E-E9AB472992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990B0D-8989-4DE6-98C5-2EDD6D0D89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17BD5-B4DF-455E-966C-4B1BF02D7D1B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5E3208-EC0F-4CD5-808D-853BD4BAF2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DA49D9-BA87-4093-B426-4A90B55E2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910C4-7257-44A1-8292-01CB468BC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074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4228D-B48C-404C-8BEB-7990975B2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3E1DDA-ABF0-4F28-AE29-9B5708A574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CD84A7-8D5F-43E8-8484-8983B673C2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8E347C-8F37-4F56-A216-ED125485FE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0518E3-F202-4D14-A77F-A06FF4CB83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6F4F19-BCAE-407F-9816-047739F30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17BD5-B4DF-455E-966C-4B1BF02D7D1B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C13A26-0B7F-42E5-B376-D0A2BA8BB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651B33-0E7D-43C0-8FEA-2D7D8BF03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910C4-7257-44A1-8292-01CB468BC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346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7508C-D94E-4975-AB08-B539B0644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A22E19-A615-41EC-B062-903C297F4A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17BD5-B4DF-455E-966C-4B1BF02D7D1B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8F3D15-13C4-487F-B5B5-7D6077D26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0BB4EE-BDA6-4682-B1E8-3857AF520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910C4-7257-44A1-8292-01CB468BC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943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640B3E-F756-4402-84AF-D906006EB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17BD5-B4DF-455E-966C-4B1BF02D7D1B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91BD7B-920D-40B8-A9C6-8563989DF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444923-08C5-4EE2-9465-9C43DA86E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910C4-7257-44A1-8292-01CB468BC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765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988BA-65CE-4634-9089-04761D3D5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1762A-9D32-47DF-BF72-53D4126A8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29866B-7B30-4111-A475-E59AC9AFB0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AB84D2-FF56-411C-9F11-3CDDA18F0C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17BD5-B4DF-455E-966C-4B1BF02D7D1B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2C41B6-1CEB-4ACE-8D04-D0A12A449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D1F921-30CC-4A3D-BB15-A3C26414B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910C4-7257-44A1-8292-01CB468BC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078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40301-BE70-4FAC-8129-817A697E0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76207F-F512-4AFB-BF5A-77175D6D5C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4CBA26-FBF1-43C4-B3CA-9981B47348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FF7662-9229-4823-AE4A-60583AE53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17BD5-B4DF-455E-966C-4B1BF02D7D1B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7A3950-FAAC-464A-BA14-FEF1D6563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E6D57F-9488-4379-B420-93158B3640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910C4-7257-44A1-8292-01CB468BC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278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1C65D-AFB7-4AB9-A5A1-8DD8C3EDA2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DA57C8-B487-4A12-B2F7-F2AE9D302A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8C4D0B-4A0C-4654-8EA1-59C3A450A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17BD5-B4DF-455E-966C-4B1BF02D7D1B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FE99AD-14D1-4117-8764-C743DF9E0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F456C8-B3A6-4201-8209-0866313AD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910C4-7257-44A1-8292-01CB468BC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737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93391D-37A4-4152-A5B0-4765561C69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987CCD-F33E-46E5-8F21-E4A416B435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FE0EEB-5828-44B0-9511-23B8F2BF74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17BD5-B4DF-455E-966C-4B1BF02D7D1B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BB3CD1-61C2-4C4E-9AF5-A4B71368A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CBF4BB-BD2C-4765-BA1F-B1C491AF3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910C4-7257-44A1-8292-01CB468BC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659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1F6EF7-17A2-425F-8516-1DDDED882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04ED6D-0F8D-4D55-B6C9-A38AA1F0BE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4B76F-905E-492B-A400-A29230E98C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17BD5-B4DF-455E-966C-4B1BF02D7D1B}" type="datetimeFigureOut">
              <a:rPr lang="en-GB" smtClean="0"/>
              <a:t>13/04/2021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B08F1B-1574-463C-901D-7B09DBB4CA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072A0-26C1-485E-A21B-5D1CAC862E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910C4-7257-44A1-8292-01CB468BC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365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NadmLTRCfc?feature=oembed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-tkOxasLHP0?feature=oembed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wlPffoXH84?feature=oembed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TqOsyJ5Q1k?feature=oembed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://normansicily.org/en/hom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A93898FF-D987-4B0E-BFB4-85F5EB356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FEB84055-029C-4E86-8844-D05D96C02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" name="Picture 11">
            <a:extLst>
              <a:ext uri="{FF2B5EF4-FFF2-40B4-BE49-F238E27FC236}">
                <a16:creationId xmlns:a16="http://schemas.microsoft.com/office/drawing/2014/main" id="{8A2842C0-6210-4FDB-B1FF-C14C92737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21" name="Rectangle 13">
            <a:extLst>
              <a:ext uri="{FF2B5EF4-FFF2-40B4-BE49-F238E27FC236}">
                <a16:creationId xmlns:a16="http://schemas.microsoft.com/office/drawing/2014/main" id="{799037F2-4CAF-446B-90DB-1480B247A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15">
            <a:extLst>
              <a:ext uri="{FF2B5EF4-FFF2-40B4-BE49-F238E27FC236}">
                <a16:creationId xmlns:a16="http://schemas.microsoft.com/office/drawing/2014/main" id="{7128589C-AF3D-49CF-BD92-C1D1D2F53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A7561E-657E-4011-AFEC-84E0394C75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91485" y="1600200"/>
            <a:ext cx="8201552" cy="2295748"/>
          </a:xfrm>
        </p:spPr>
        <p:txBody>
          <a:bodyPr anchor="b">
            <a:normAutofit/>
          </a:bodyPr>
          <a:lstStyle/>
          <a:p>
            <a:r>
              <a:rPr lang="en-GB" sz="4800"/>
              <a:t>Towers = Power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A4D872-3D9E-41CE-8B55-50D302CE39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91485" y="4067661"/>
            <a:ext cx="8201552" cy="1118764"/>
          </a:xfrm>
        </p:spPr>
        <p:txBody>
          <a:bodyPr anchor="t">
            <a:normAutofit/>
          </a:bodyPr>
          <a:lstStyle/>
          <a:p>
            <a:r>
              <a:rPr lang="en-GB" sz="2000">
                <a:solidFill>
                  <a:schemeClr val="tx1">
                    <a:alpha val="70000"/>
                  </a:schemeClr>
                </a:solidFill>
              </a:rPr>
              <a:t>Seminar Four</a:t>
            </a:r>
          </a:p>
        </p:txBody>
      </p:sp>
    </p:spTree>
    <p:extLst>
      <p:ext uri="{BB962C8B-B14F-4D97-AF65-F5344CB8AC3E}">
        <p14:creationId xmlns:p14="http://schemas.microsoft.com/office/powerpoint/2010/main" val="7591684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9">
            <a:extLst>
              <a:ext uri="{FF2B5EF4-FFF2-40B4-BE49-F238E27FC236}">
                <a16:creationId xmlns:a16="http://schemas.microsoft.com/office/drawing/2014/main" id="{765F4110-C0FC-4D61-ACD2-A7C950EAE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708357" y="3509963"/>
            <a:ext cx="7092215" cy="2967839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6A194E-856F-4CF8-9878-A9F26A022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1821" y="3812954"/>
            <a:ext cx="6465287" cy="15160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Melfi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C94CBDB-A76C-499E-95AB-C0A049E31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38287" y="5443086"/>
            <a:ext cx="64008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>
            <a:extLst>
              <a:ext uri="{FF2B5EF4-FFF2-40B4-BE49-F238E27FC236}">
                <a16:creationId xmlns:a16="http://schemas.microsoft.com/office/drawing/2014/main" id="{16B41DBE-A08E-427D-8D27-F79C03BB2E4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67" r="35323" b="-1"/>
          <a:stretch/>
        </p:blipFill>
        <p:spPr bwMode="auto">
          <a:xfrm>
            <a:off x="317635" y="321733"/>
            <a:ext cx="4160452" cy="6214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F33B76D-2A9A-4502-A5B6-4A64E18A48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180" r="2" b="2"/>
          <a:stretch/>
        </p:blipFill>
        <p:spPr>
          <a:xfrm>
            <a:off x="4654296" y="299363"/>
            <a:ext cx="7217085" cy="3008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285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2AC86C2-F7A8-45CA-8991-31DCB65CAC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FE7592-92F1-4A96-BC87-95C0360F7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Stridula</a:t>
            </a:r>
          </a:p>
        </p:txBody>
      </p:sp>
      <p:cxnSp>
        <p:nvCxnSpPr>
          <p:cNvPr id="14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6091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pezzano Albanese - Wikipedia">
            <a:extLst>
              <a:ext uri="{FF2B5EF4-FFF2-40B4-BE49-F238E27FC236}">
                <a16:creationId xmlns:a16="http://schemas.microsoft.com/office/drawing/2014/main" id="{255BD2CA-7D34-4AFD-AA65-D55FA613D6D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08" b="15841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4B5085-A912-4299-82E0-FB9F8A560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Scribla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509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36055A-EA9F-4039-8A67-D68C4434D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3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Scalea</a:t>
            </a:r>
          </a:p>
        </p:txBody>
      </p:sp>
      <p:pic>
        <p:nvPicPr>
          <p:cNvPr id="4" name="Picture 2" descr="http://www.scalea.co.uk/images/ScaleaCastle.jpg">
            <a:extLst>
              <a:ext uri="{FF2B5EF4-FFF2-40B4-BE49-F238E27FC236}">
                <a16:creationId xmlns:a16="http://schemas.microsoft.com/office/drawing/2014/main" id="{3F23D8A7-73A5-4DBB-B2D6-59518052E2F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51"/>
          <a:stretch/>
        </p:blipFill>
        <p:spPr bwMode="auto">
          <a:xfrm>
            <a:off x="2867101" y="307731"/>
            <a:ext cx="6402699" cy="3997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1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9196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farm5.staticflickr.com/4098/4875802070_d5f5fcb371_b.jpg">
            <a:extLst>
              <a:ext uri="{FF2B5EF4-FFF2-40B4-BE49-F238E27FC236}">
                <a16:creationId xmlns:a16="http://schemas.microsoft.com/office/drawing/2014/main" id="{2665BD77-C88A-4645-ABDF-78C51FED22C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32" b="20768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A8B411-14C9-41B3-BBAC-ED6FE5B0B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Monte Gargano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23807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DF0452-1F97-46F6-A60A-DB27B7E641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6231" b="1851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569A0A-0F41-45C5-8C5D-2CA29B82C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Castel del Monte (Puglia)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13258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16EDBF01-37DB-4CF1-A5A0-E46DDF9A094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/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FCE8AD-476A-42AA-B4FD-7DDCC59DF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Adrano</a:t>
            </a:r>
          </a:p>
        </p:txBody>
      </p:sp>
      <p:sp>
        <p:nvSpPr>
          <p:cNvPr id="15" name="Content Placeholder 7">
            <a:extLst>
              <a:ext uri="{FF2B5EF4-FFF2-40B4-BE49-F238E27FC236}">
                <a16:creationId xmlns:a16="http://schemas.microsoft.com/office/drawing/2014/main" id="{C514E220-39AD-43CB-AE93-A02E876FF3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9109196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7FB2B8F3-CF00-4ABD-9616-6313D58576D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74" b="15768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BFA1CC-F7FB-4A07-8353-C43705531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Salemi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13610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BFF57E2-EDC1-46CD-8255-423B5EC0BB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21" b="2"/>
          <a:stretch/>
        </p:blipFill>
        <p:spPr bwMode="auto">
          <a:xfrm>
            <a:off x="20" y="10"/>
            <a:ext cx="994706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A98CDD-7BF9-4663-97E3-83CD44F3E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7"/>
            <a:ext cx="3633746" cy="1588422"/>
          </a:xfrm>
        </p:spPr>
        <p:txBody>
          <a:bodyPr anchor="b">
            <a:normAutofit/>
          </a:bodyPr>
          <a:lstStyle/>
          <a:p>
            <a:r>
              <a:rPr lang="en-GB" sz="3600"/>
              <a:t>Abruzzo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1E07CF9-271A-4E82-8037-32E92242F0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722729"/>
            <a:ext cx="3633747" cy="2700062"/>
          </a:xfrm>
        </p:spPr>
        <p:txBody>
          <a:bodyPr>
            <a:normAutofit/>
          </a:bodyPr>
          <a:lstStyle/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653615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2" descr="A castle on a hill&#10;&#10;Description automatically generated with low confidence">
            <a:extLst>
              <a:ext uri="{FF2B5EF4-FFF2-40B4-BE49-F238E27FC236}">
                <a16:creationId xmlns:a16="http://schemas.microsoft.com/office/drawing/2014/main" id="{C9B2CDC0-AC46-4E66-94EA-15D5C9A2A7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73" r="1" b="1"/>
          <a:stretch/>
        </p:blipFill>
        <p:spPr bwMode="auto">
          <a:xfrm>
            <a:off x="20" y="10"/>
            <a:ext cx="994706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85E68E-F70E-42CE-9839-2790F3D90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7"/>
            <a:ext cx="3633746" cy="1588422"/>
          </a:xfrm>
        </p:spPr>
        <p:txBody>
          <a:bodyPr anchor="b">
            <a:normAutofit/>
          </a:bodyPr>
          <a:lstStyle/>
          <a:p>
            <a:r>
              <a:rPr lang="it-IT" sz="3600" dirty="0"/>
              <a:t>Castello di Venere</a:t>
            </a:r>
            <a:endParaRPr lang="en-GB" sz="36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D257250-6F55-457F-AB7A-71BFAC6BE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722729"/>
            <a:ext cx="3633747" cy="2700062"/>
          </a:xfrm>
        </p:spPr>
        <p:txBody>
          <a:bodyPr>
            <a:normAutofit/>
          </a:bodyPr>
          <a:lstStyle/>
          <a:p>
            <a:r>
              <a:rPr lang="en-US" sz="2000" dirty="0" err="1"/>
              <a:t>Erice</a:t>
            </a:r>
            <a:r>
              <a:rPr lang="en-US" sz="2000" dirty="0"/>
              <a:t>, Sicily</a:t>
            </a:r>
          </a:p>
        </p:txBody>
      </p:sp>
    </p:spTree>
    <p:extLst>
      <p:ext uri="{BB962C8B-B14F-4D97-AF65-F5344CB8AC3E}">
        <p14:creationId xmlns:p14="http://schemas.microsoft.com/office/powerpoint/2010/main" val="40204156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BDB13C-EFC9-4E61-9A6A-EC76CF094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600"/>
            <a:ext cx="3739341" cy="1330839"/>
          </a:xfrm>
        </p:spPr>
        <p:txBody>
          <a:bodyPr>
            <a:normAutofit/>
          </a:bodyPr>
          <a:lstStyle/>
          <a:p>
            <a:r>
              <a:rPr lang="en-GB"/>
              <a:t>Purpose?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6C71A-68E5-450F-915E-E6059F0599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2366" y="2194102"/>
            <a:ext cx="3427001" cy="3908586"/>
          </a:xfrm>
        </p:spPr>
        <p:txBody>
          <a:bodyPr>
            <a:normAutofit/>
          </a:bodyPr>
          <a:lstStyle/>
          <a:p>
            <a:r>
              <a:rPr lang="en-GB" sz="2000"/>
              <a:t>Impose power</a:t>
            </a:r>
          </a:p>
          <a:p>
            <a:r>
              <a:rPr lang="en-GB" sz="2000"/>
              <a:t>Consolidate authority of new political elite</a:t>
            </a:r>
          </a:p>
          <a:p>
            <a:r>
              <a:rPr lang="en-GB" sz="2000"/>
              <a:t>Reminder of new authority</a:t>
            </a:r>
          </a:p>
          <a:p>
            <a:r>
              <a:rPr lang="en-GB" sz="2000"/>
              <a:t>Statement of overlordship</a:t>
            </a:r>
          </a:p>
          <a:p>
            <a:r>
              <a:rPr lang="en-GB" sz="2000"/>
              <a:t>Defence</a:t>
            </a:r>
          </a:p>
          <a:p>
            <a:r>
              <a:rPr lang="en-GB" sz="2000"/>
              <a:t>Attack</a:t>
            </a:r>
          </a:p>
          <a:p>
            <a:r>
              <a:rPr lang="en-GB" sz="2000"/>
              <a:t>Private residences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67848F-44C3-4406-B2F0-68542063FA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5457" y="1186550"/>
            <a:ext cx="6155141" cy="4508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966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38405-70EC-4788-9140-EE90CA270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Virtual Reality Tour of Motte and Bailey Castle</a:t>
            </a:r>
          </a:p>
        </p:txBody>
      </p:sp>
      <p:pic>
        <p:nvPicPr>
          <p:cNvPr id="4" name="Online Media 3" title="Motte and Bailey Castle">
            <a:hlinkClick r:id="" action="ppaction://media"/>
            <a:extLst>
              <a:ext uri="{FF2B5EF4-FFF2-40B4-BE49-F238E27FC236}">
                <a16:creationId xmlns:a16="http://schemas.microsoft.com/office/drawing/2014/main" id="{A302CD33-F11D-4EBD-BCE9-36D9912F2A1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626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B8181-0C74-4854-8180-4C409E3D91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Wiston</a:t>
            </a:r>
            <a:r>
              <a:rPr lang="en-GB" dirty="0">
                <a:solidFill>
                  <a:schemeClr val="bg1"/>
                </a:solidFill>
              </a:rPr>
              <a:t> Castle</a:t>
            </a:r>
          </a:p>
        </p:txBody>
      </p:sp>
      <p:pic>
        <p:nvPicPr>
          <p:cNvPr id="4" name="Online Media 3" title="The Best Example of a Motte and Bailey in Wales? Wiston Castle">
            <a:hlinkClick r:id="" action="ppaction://media"/>
            <a:extLst>
              <a:ext uri="{FF2B5EF4-FFF2-40B4-BE49-F238E27FC236}">
                <a16:creationId xmlns:a16="http://schemas.microsoft.com/office/drawing/2014/main" id="{6AD713B6-ACC8-48BE-8213-520278D1F5D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693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59064-7385-4225-B81E-24CED27D4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Further explanation of this form of castle building</a:t>
            </a:r>
          </a:p>
        </p:txBody>
      </p:sp>
      <p:pic>
        <p:nvPicPr>
          <p:cNvPr id="4" name="Online Media 3" title="Motte and Bailey Castles and the Norman Conquest | Windsor Castle Case Study">
            <a:hlinkClick r:id="" action="ppaction://media"/>
            <a:extLst>
              <a:ext uri="{FF2B5EF4-FFF2-40B4-BE49-F238E27FC236}">
                <a16:creationId xmlns:a16="http://schemas.microsoft.com/office/drawing/2014/main" id="{4BD9D9EF-A118-4530-851E-8CE40C4B819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605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71C75-4500-42D3-B485-83B1E0F65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And just in case – how to attack one</a:t>
            </a:r>
          </a:p>
        </p:txBody>
      </p:sp>
      <p:pic>
        <p:nvPicPr>
          <p:cNvPr id="4" name="Online Media 3" title="How Do You Successfully Attack A Motte And Bailey Castle?">
            <a:hlinkClick r:id="" action="ppaction://media"/>
            <a:extLst>
              <a:ext uri="{FF2B5EF4-FFF2-40B4-BE49-F238E27FC236}">
                <a16:creationId xmlns:a16="http://schemas.microsoft.com/office/drawing/2014/main" id="{E1E92B68-AFA6-40D4-91D7-FE651091AA6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150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DFCD0-8C7B-485A-8DD8-C1C990414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Norman Sicily Project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D5151-501B-4E5E-BDAB-53446CDE8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hlinkClick r:id="rId2"/>
              </a:rPr>
              <a:t>http://normansicily.org/en/home/</a:t>
            </a:r>
            <a:endParaRPr lang="en-GB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C17BA6-7B5F-404B-8094-6A1B482397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33" r="13819" b="55000"/>
          <a:stretch/>
        </p:blipFill>
        <p:spPr>
          <a:xfrm>
            <a:off x="1762461" y="2461209"/>
            <a:ext cx="9120887" cy="4351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3897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88</Words>
  <Application>Microsoft Office PowerPoint</Application>
  <PresentationFormat>Widescreen</PresentationFormat>
  <Paragraphs>27</Paragraphs>
  <Slides>17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Meiryo</vt:lpstr>
      <vt:lpstr>Arial</vt:lpstr>
      <vt:lpstr>Calibri</vt:lpstr>
      <vt:lpstr>Calibri Light</vt:lpstr>
      <vt:lpstr>Office Theme</vt:lpstr>
      <vt:lpstr>Towers = Power</vt:lpstr>
      <vt:lpstr>Melfi</vt:lpstr>
      <vt:lpstr>Stridula</vt:lpstr>
      <vt:lpstr>Scribla</vt:lpstr>
      <vt:lpstr>Scalea</vt:lpstr>
      <vt:lpstr>Monte Gargano</vt:lpstr>
      <vt:lpstr>Castel del Monte (Puglia)</vt:lpstr>
      <vt:lpstr>Adrano</vt:lpstr>
      <vt:lpstr>Salemi</vt:lpstr>
      <vt:lpstr>Abruzzo</vt:lpstr>
      <vt:lpstr>Castello di Venere</vt:lpstr>
      <vt:lpstr>Purpose?</vt:lpstr>
      <vt:lpstr>Virtual Reality Tour of Motte and Bailey Castle</vt:lpstr>
      <vt:lpstr>Wiston Castle</vt:lpstr>
      <vt:lpstr>Further explanation of this form of castle building</vt:lpstr>
      <vt:lpstr>And just in case – how to attack one</vt:lpstr>
      <vt:lpstr>The Norman Sicily Project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Towers = Power</dc:title>
  <dc:creator>Harriett Webster</dc:creator>
  <cp:lastModifiedBy>Harriett Webster</cp:lastModifiedBy>
  <cp:revision>1</cp:revision>
  <dcterms:created xsi:type="dcterms:W3CDTF">2021-04-13T12:06:27Z</dcterms:created>
  <dcterms:modified xsi:type="dcterms:W3CDTF">2021-04-13T12:40:44Z</dcterms:modified>
</cp:coreProperties>
</file>