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2"/>
  </p:sldMasterIdLst>
  <p:notesMasterIdLst>
    <p:notesMasterId r:id="rId38"/>
  </p:notesMasterIdLst>
  <p:handoutMasterIdLst>
    <p:handoutMasterId r:id="rId39"/>
  </p:handoutMasterIdLst>
  <p:sldIdLst>
    <p:sldId id="265" r:id="rId3"/>
    <p:sldId id="266" r:id="rId4"/>
    <p:sldId id="270" r:id="rId5"/>
    <p:sldId id="298" r:id="rId6"/>
    <p:sldId id="279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99" r:id="rId15"/>
    <p:sldId id="282" r:id="rId16"/>
    <p:sldId id="300" r:id="rId17"/>
    <p:sldId id="278" r:id="rId18"/>
    <p:sldId id="280" r:id="rId19"/>
    <p:sldId id="281" r:id="rId20"/>
    <p:sldId id="284" r:id="rId21"/>
    <p:sldId id="285" r:id="rId22"/>
    <p:sldId id="286" r:id="rId23"/>
    <p:sldId id="296" r:id="rId24"/>
    <p:sldId id="301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5" r:id="rId33"/>
    <p:sldId id="302" r:id="rId34"/>
    <p:sldId id="297" r:id="rId35"/>
    <p:sldId id="294" r:id="rId36"/>
    <p:sldId id="283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4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24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CO</a:t>
            </a:r>
            <a:r>
              <a:rPr lang="en-US" baseline="-25000"/>
              <a:t>2</a:t>
            </a:r>
            <a:r>
              <a:rPr lang="en-US"/>
              <a:t> per capita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CO2 per capita</c:v>
                </c:pt>
              </c:strCache>
            </c:strRef>
          </c:tx>
          <c:invertIfNegative val="0"/>
          <c:cat>
            <c:strRef>
              <c:f>Sheet1!$A$2:$A$22</c:f>
              <c:strCache>
                <c:ptCount val="21"/>
                <c:pt idx="0">
                  <c:v>Qatar</c:v>
                </c:pt>
                <c:pt idx="1">
                  <c:v>Trinidad &amp; Tobago</c:v>
                </c:pt>
                <c:pt idx="2">
                  <c:v>Curacao</c:v>
                </c:pt>
                <c:pt idx="3">
                  <c:v>Kuwait</c:v>
                </c:pt>
                <c:pt idx="4">
                  <c:v>Bahrain</c:v>
                </c:pt>
                <c:pt idx="5">
                  <c:v>Sint Marrten</c:v>
                </c:pt>
                <c:pt idx="6">
                  <c:v>Brunei Darussalam</c:v>
                </c:pt>
                <c:pt idx="7">
                  <c:v>Luxembourg</c:v>
                </c:pt>
                <c:pt idx="8">
                  <c:v>UAE</c:v>
                </c:pt>
                <c:pt idx="9">
                  <c:v>Saudi Arabia</c:v>
                </c:pt>
                <c:pt idx="10">
                  <c:v>USA</c:v>
                </c:pt>
                <c:pt idx="11">
                  <c:v>Australia</c:v>
                </c:pt>
                <c:pt idx="12">
                  <c:v>Oman</c:v>
                </c:pt>
                <c:pt idx="13">
                  <c:v>Gibralter</c:v>
                </c:pt>
                <c:pt idx="14">
                  <c:v>Kazakhstan</c:v>
                </c:pt>
                <c:pt idx="15">
                  <c:v>Estonia</c:v>
                </c:pt>
                <c:pt idx="16">
                  <c:v>New Caledonia</c:v>
                </c:pt>
                <c:pt idx="17">
                  <c:v>Mongolia</c:v>
                </c:pt>
                <c:pt idx="18">
                  <c:v>Canada</c:v>
                </c:pt>
                <c:pt idx="19">
                  <c:v>Turkmenistan</c:v>
                </c:pt>
                <c:pt idx="20">
                  <c:v>Russian Federation</c:v>
                </c:pt>
              </c:strCache>
            </c:strRef>
          </c:cat>
          <c:val>
            <c:numRef>
              <c:f>Sheet1!$B$2:$B$22</c:f>
              <c:numCache>
                <c:formatCode>General</c:formatCode>
                <c:ptCount val="21"/>
                <c:pt idx="0">
                  <c:v>40.5</c:v>
                </c:pt>
                <c:pt idx="1">
                  <c:v>34.5</c:v>
                </c:pt>
                <c:pt idx="2">
                  <c:v>34.200000000000003</c:v>
                </c:pt>
                <c:pt idx="3">
                  <c:v>27.3</c:v>
                </c:pt>
                <c:pt idx="4">
                  <c:v>23.7</c:v>
                </c:pt>
                <c:pt idx="5">
                  <c:v>20.8</c:v>
                </c:pt>
                <c:pt idx="6">
                  <c:v>18.899999999999999</c:v>
                </c:pt>
                <c:pt idx="7">
                  <c:v>18.7</c:v>
                </c:pt>
                <c:pt idx="8">
                  <c:v>18.7</c:v>
                </c:pt>
                <c:pt idx="9">
                  <c:v>17.899999999999999</c:v>
                </c:pt>
                <c:pt idx="10">
                  <c:v>16.399999999999999</c:v>
                </c:pt>
                <c:pt idx="11">
                  <c:v>16.3</c:v>
                </c:pt>
                <c:pt idx="12">
                  <c:v>15.7</c:v>
                </c:pt>
                <c:pt idx="13">
                  <c:v>15.5</c:v>
                </c:pt>
                <c:pt idx="14">
                  <c:v>15.4</c:v>
                </c:pt>
                <c:pt idx="15">
                  <c:v>15.1</c:v>
                </c:pt>
                <c:pt idx="16">
                  <c:v>14.7</c:v>
                </c:pt>
                <c:pt idx="17">
                  <c:v>14.5</c:v>
                </c:pt>
                <c:pt idx="18">
                  <c:v>13.5</c:v>
                </c:pt>
                <c:pt idx="19">
                  <c:v>12.8</c:v>
                </c:pt>
                <c:pt idx="20">
                  <c:v>12.5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D2-4A0E-AF7C-F3399149A6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2606656"/>
        <c:axId val="122606264"/>
      </c:barChart>
      <c:catAx>
        <c:axId val="1226066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22606264"/>
        <c:crosses val="autoZero"/>
        <c:auto val="1"/>
        <c:lblAlgn val="ctr"/>
        <c:lblOffset val="100"/>
        <c:noMultiLvlLbl val="0"/>
      </c:catAx>
      <c:valAx>
        <c:axId val="1226062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260665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GB"/>
              <a:t>CO</a:t>
            </a:r>
            <a:r>
              <a:rPr lang="en-GB" baseline="-25000"/>
              <a:t>2</a:t>
            </a:r>
            <a:r>
              <a:rPr lang="en-GB"/>
              <a:t> per capita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CO2 per capita</c:v>
                </c:pt>
              </c:strCache>
            </c:strRef>
          </c:tx>
          <c:invertIfNegative val="0"/>
          <c:cat>
            <c:strRef>
              <c:f>Sheet1!$A$2:$A$201</c:f>
              <c:strCache>
                <c:ptCount val="200"/>
                <c:pt idx="0">
                  <c:v>Qatar</c:v>
                </c:pt>
                <c:pt idx="1">
                  <c:v>Trinidad &amp; Tobago</c:v>
                </c:pt>
                <c:pt idx="2">
                  <c:v>Curacao</c:v>
                </c:pt>
                <c:pt idx="3">
                  <c:v>Kuwait</c:v>
                </c:pt>
                <c:pt idx="4">
                  <c:v>Bahrain</c:v>
                </c:pt>
                <c:pt idx="5">
                  <c:v>Sint Marrten</c:v>
                </c:pt>
                <c:pt idx="6">
                  <c:v>Brunei Darussalam</c:v>
                </c:pt>
                <c:pt idx="7">
                  <c:v>Luxembourg</c:v>
                </c:pt>
                <c:pt idx="8">
                  <c:v>UAE</c:v>
                </c:pt>
                <c:pt idx="9">
                  <c:v>Saudi Arabia</c:v>
                </c:pt>
                <c:pt idx="10">
                  <c:v>USA</c:v>
                </c:pt>
                <c:pt idx="11">
                  <c:v>Australia</c:v>
                </c:pt>
                <c:pt idx="12">
                  <c:v>Oman</c:v>
                </c:pt>
                <c:pt idx="13">
                  <c:v>Gibralter</c:v>
                </c:pt>
                <c:pt idx="14">
                  <c:v>Kazakhstan</c:v>
                </c:pt>
                <c:pt idx="15">
                  <c:v>Estonia</c:v>
                </c:pt>
                <c:pt idx="16">
                  <c:v>New Caledonia</c:v>
                </c:pt>
                <c:pt idx="17">
                  <c:v>Mongolia</c:v>
                </c:pt>
                <c:pt idx="18">
                  <c:v>Canada</c:v>
                </c:pt>
                <c:pt idx="19">
                  <c:v>Turkmenistan</c:v>
                </c:pt>
                <c:pt idx="20">
                  <c:v>Russian Federation</c:v>
                </c:pt>
                <c:pt idx="21">
                  <c:v>Faroe Islands</c:v>
                </c:pt>
                <c:pt idx="22">
                  <c:v>Korea</c:v>
                </c:pt>
                <c:pt idx="23">
                  <c:v>Norway</c:v>
                </c:pt>
                <c:pt idx="24">
                  <c:v>Palau</c:v>
                </c:pt>
                <c:pt idx="25">
                  <c:v>Greenland</c:v>
                </c:pt>
                <c:pt idx="26">
                  <c:v>Netherlands</c:v>
                </c:pt>
                <c:pt idx="27">
                  <c:v>Japan</c:v>
                </c:pt>
                <c:pt idx="28">
                  <c:v>Czech Republic</c:v>
                </c:pt>
                <c:pt idx="29">
                  <c:v>Singapore</c:v>
                </c:pt>
                <c:pt idx="30">
                  <c:v>Caymen Islands</c:v>
                </c:pt>
                <c:pt idx="31">
                  <c:v>Germany</c:v>
                </c:pt>
                <c:pt idx="32">
                  <c:v>South Africa</c:v>
                </c:pt>
                <c:pt idx="33">
                  <c:v>Israel</c:v>
                </c:pt>
                <c:pt idx="34">
                  <c:v>Aruba</c:v>
                </c:pt>
                <c:pt idx="35">
                  <c:v>Finland</c:v>
                </c:pt>
                <c:pt idx="36">
                  <c:v>Belgium</c:v>
                </c:pt>
                <c:pt idx="37">
                  <c:v>Bahamas</c:v>
                </c:pt>
                <c:pt idx="38">
                  <c:v>Libya</c:v>
                </c:pt>
                <c:pt idx="39">
                  <c:v>Iran</c:v>
                </c:pt>
                <c:pt idx="40">
                  <c:v>Malaysia</c:v>
                </c:pt>
                <c:pt idx="41">
                  <c:v>Poland</c:v>
                </c:pt>
                <c:pt idx="42">
                  <c:v>China</c:v>
                </c:pt>
                <c:pt idx="43">
                  <c:v>Ireland</c:v>
                </c:pt>
                <c:pt idx="44">
                  <c:v>New Zealand</c:v>
                </c:pt>
                <c:pt idx="45">
                  <c:v>Austria</c:v>
                </c:pt>
                <c:pt idx="46">
                  <c:v>Seychelles</c:v>
                </c:pt>
                <c:pt idx="47">
                  <c:v>United Kingdom</c:v>
                </c:pt>
                <c:pt idx="48">
                  <c:v>Slovenia</c:v>
                </c:pt>
                <c:pt idx="49">
                  <c:v>Denmark</c:v>
                </c:pt>
                <c:pt idx="50">
                  <c:v>Equatorial Guinea</c:v>
                </c:pt>
                <c:pt idx="51">
                  <c:v>Belarus</c:v>
                </c:pt>
                <c:pt idx="52">
                  <c:v>Andorra</c:v>
                </c:pt>
                <c:pt idx="53">
                  <c:v>Greece</c:v>
                </c:pt>
                <c:pt idx="54">
                  <c:v>Hong Kong</c:v>
                </c:pt>
                <c:pt idx="55">
                  <c:v>Serbia</c:v>
                </c:pt>
                <c:pt idx="56">
                  <c:v>Slovak Republic</c:v>
                </c:pt>
                <c:pt idx="57">
                  <c:v>British Virgin Islands</c:v>
                </c:pt>
                <c:pt idx="58">
                  <c:v>Iceland</c:v>
                </c:pt>
                <c:pt idx="59">
                  <c:v>Venezuela</c:v>
                </c:pt>
                <c:pt idx="60">
                  <c:v>Turks and Caicos Islands</c:v>
                </c:pt>
                <c:pt idx="61">
                  <c:v>Ukraine</c:v>
                </c:pt>
                <c:pt idx="62">
                  <c:v>Antigua &amp; Barbuda</c:v>
                </c:pt>
                <c:pt idx="63">
                  <c:v>Bosnia &amp; Herzegovina</c:v>
                </c:pt>
                <c:pt idx="64">
                  <c:v>Italy</c:v>
                </c:pt>
                <c:pt idx="65">
                  <c:v>Bermuda</c:v>
                </c:pt>
                <c:pt idx="66">
                  <c:v>Bulgaria</c:v>
                </c:pt>
                <c:pt idx="67">
                  <c:v>Cyprus</c:v>
                </c:pt>
                <c:pt idx="68">
                  <c:v>Malta</c:v>
                </c:pt>
                <c:pt idx="69">
                  <c:v>Barbados</c:v>
                </c:pt>
                <c:pt idx="70">
                  <c:v>France</c:v>
                </c:pt>
                <c:pt idx="71">
                  <c:v>Spain</c:v>
                </c:pt>
                <c:pt idx="72">
                  <c:v>St Kitts &amp; Nevis</c:v>
                </c:pt>
                <c:pt idx="73">
                  <c:v>Swizterland</c:v>
                </c:pt>
                <c:pt idx="74">
                  <c:v>Iraq</c:v>
                </c:pt>
                <c:pt idx="75">
                  <c:v>Chile</c:v>
                </c:pt>
                <c:pt idx="76">
                  <c:v>Sweden</c:v>
                </c:pt>
                <c:pt idx="77">
                  <c:v>Argentina</c:v>
                </c:pt>
                <c:pt idx="78">
                  <c:v>Thailand</c:v>
                </c:pt>
                <c:pt idx="79">
                  <c:v>Portugal</c:v>
                </c:pt>
                <c:pt idx="80">
                  <c:v>Lebanon</c:v>
                </c:pt>
                <c:pt idx="81">
                  <c:v>Lesotho</c:v>
                </c:pt>
                <c:pt idx="82">
                  <c:v>Lithuania</c:v>
                </c:pt>
                <c:pt idx="83">
                  <c:v>Nauru</c:v>
                </c:pt>
                <c:pt idx="84">
                  <c:v>Croatia</c:v>
                </c:pt>
                <c:pt idx="85">
                  <c:v>Hungary</c:v>
                </c:pt>
                <c:pt idx="86">
                  <c:v>Turkey</c:v>
                </c:pt>
                <c:pt idx="87">
                  <c:v>Macedonia</c:v>
                </c:pt>
                <c:pt idx="88">
                  <c:v>Mauritius</c:v>
                </c:pt>
                <c:pt idx="89">
                  <c:v>Suriname</c:v>
                </c:pt>
                <c:pt idx="90">
                  <c:v>Azerbaijan</c:v>
                </c:pt>
                <c:pt idx="91">
                  <c:v>Macao</c:v>
                </c:pt>
                <c:pt idx="92">
                  <c:v>Montenegro</c:v>
                </c:pt>
                <c:pt idx="93">
                  <c:v>Algeria</c:v>
                </c:pt>
                <c:pt idx="94">
                  <c:v>Cuba</c:v>
                </c:pt>
                <c:pt idx="95">
                  <c:v>Latvia</c:v>
                </c:pt>
                <c:pt idx="96">
                  <c:v>Romania</c:v>
                </c:pt>
                <c:pt idx="97">
                  <c:v>Jordan</c:v>
                </c:pt>
                <c:pt idx="98">
                  <c:v>Uzbekistan</c:v>
                </c:pt>
                <c:pt idx="99">
                  <c:v>French Polynesia</c:v>
                </c:pt>
                <c:pt idx="100">
                  <c:v>Gabon</c:v>
                </c:pt>
                <c:pt idx="101">
                  <c:v>Greneda</c:v>
                </c:pt>
                <c:pt idx="102">
                  <c:v>Ecuador</c:v>
                </c:pt>
                <c:pt idx="103">
                  <c:v>Jamaica</c:v>
                </c:pt>
                <c:pt idx="104">
                  <c:v>Maldives</c:v>
                </c:pt>
                <c:pt idx="105">
                  <c:v>Panama</c:v>
                </c:pt>
                <c:pt idx="106">
                  <c:v>Botswana</c:v>
                </c:pt>
                <c:pt idx="107">
                  <c:v>Guyana</c:v>
                </c:pt>
                <c:pt idx="108">
                  <c:v>Tunisia</c:v>
                </c:pt>
                <c:pt idx="109">
                  <c:v>Egypt</c:v>
                </c:pt>
                <c:pt idx="110">
                  <c:v>St Lucia</c:v>
                </c:pt>
                <c:pt idx="111">
                  <c:v>Uruguay</c:v>
                </c:pt>
                <c:pt idx="112">
                  <c:v>Dominican Republic</c:v>
                </c:pt>
                <c:pt idx="113">
                  <c:v>Georgia</c:v>
                </c:pt>
                <c:pt idx="114">
                  <c:v>Tonga</c:v>
                </c:pt>
                <c:pt idx="115">
                  <c:v>Bolivia</c:v>
                </c:pt>
                <c:pt idx="116">
                  <c:v>Columbia</c:v>
                </c:pt>
                <c:pt idx="117">
                  <c:v>Fuji</c:v>
                </c:pt>
                <c:pt idx="118">
                  <c:v>Indonesia</c:v>
                </c:pt>
                <c:pt idx="119">
                  <c:v>Marshall Islands</c:v>
                </c:pt>
                <c:pt idx="120">
                  <c:v>Peru</c:v>
                </c:pt>
                <c:pt idx="121">
                  <c:v>St Vincent &amp; Grenadines</c:v>
                </c:pt>
                <c:pt idx="122">
                  <c:v>Syrian Arab Republic</c:v>
                </c:pt>
                <c:pt idx="123">
                  <c:v>Armenia</c:v>
                </c:pt>
                <c:pt idx="124">
                  <c:v>Dominica</c:v>
                </c:pt>
                <c:pt idx="125">
                  <c:v>Morocco</c:v>
                </c:pt>
                <c:pt idx="126">
                  <c:v>Albania</c:v>
                </c:pt>
                <c:pt idx="127">
                  <c:v>Kyrgyk Republic</c:v>
                </c:pt>
                <c:pt idx="128">
                  <c:v>Vietnam</c:v>
                </c:pt>
                <c:pt idx="129">
                  <c:v>India</c:v>
                </c:pt>
                <c:pt idx="130">
                  <c:v>Belize</c:v>
                </c:pt>
                <c:pt idx="131">
                  <c:v>Angola</c:v>
                </c:pt>
                <c:pt idx="132">
                  <c:v>Lichtenstein</c:v>
                </c:pt>
                <c:pt idx="133">
                  <c:v>Micronesia</c:v>
                </c:pt>
                <c:pt idx="134">
                  <c:v>Moldova</c:v>
                </c:pt>
                <c:pt idx="135">
                  <c:v>Namibia</c:v>
                </c:pt>
                <c:pt idx="136">
                  <c:v>Samoa</c:v>
                </c:pt>
                <c:pt idx="137">
                  <c:v>Bhutan</c:v>
                </c:pt>
                <c:pt idx="138">
                  <c:v>Honduras</c:v>
                </c:pt>
                <c:pt idx="139">
                  <c:v>El Salvador</c:v>
                </c:pt>
                <c:pt idx="140">
                  <c:v>Philippines</c:v>
                </c:pt>
                <c:pt idx="141">
                  <c:v>Yemen</c:v>
                </c:pt>
                <c:pt idx="142">
                  <c:v>Cabo Verde</c:v>
                </c:pt>
                <c:pt idx="143">
                  <c:v>Guatemala</c:v>
                </c:pt>
                <c:pt idx="144">
                  <c:v>Swazliand</c:v>
                </c:pt>
                <c:pt idx="145">
                  <c:v>Zimbabwe</c:v>
                </c:pt>
                <c:pt idx="146">
                  <c:v>Nicaragua</c:v>
                </c:pt>
                <c:pt idx="147">
                  <c:v>Pakistan</c:v>
                </c:pt>
                <c:pt idx="148">
                  <c:v>Papua New Guinea</c:v>
                </c:pt>
                <c:pt idx="149">
                  <c:v>Paraguay</c:v>
                </c:pt>
                <c:pt idx="150">
                  <c:v>Sri Kanka</c:v>
                </c:pt>
                <c:pt idx="151">
                  <c:v>Afghanistan</c:v>
                </c:pt>
                <c:pt idx="152">
                  <c:v>Djibouti</c:v>
                </c:pt>
                <c:pt idx="153">
                  <c:v>Mauritania</c:v>
                </c:pt>
                <c:pt idx="154">
                  <c:v>Benin</c:v>
                </c:pt>
                <c:pt idx="155">
                  <c:v>Costa Rica</c:v>
                </c:pt>
                <c:pt idx="156">
                  <c:v>Ghana</c:v>
                </c:pt>
                <c:pt idx="157">
                  <c:v>Kiribati</c:v>
                </c:pt>
                <c:pt idx="158">
                  <c:v>Nigeria</c:v>
                </c:pt>
                <c:pt idx="159">
                  <c:v>Sao Tome &amp; Principe</c:v>
                </c:pt>
                <c:pt idx="160">
                  <c:v>Sengal</c:v>
                </c:pt>
                <c:pt idx="161">
                  <c:v>West Bank &amp; Gaza</c:v>
                </c:pt>
                <c:pt idx="162">
                  <c:v>Bangladesh</c:v>
                </c:pt>
                <c:pt idx="163">
                  <c:v>Cambodia</c:v>
                </c:pt>
                <c:pt idx="164">
                  <c:v>Cote d'Ivoire</c:v>
                </c:pt>
                <c:pt idx="165">
                  <c:v>Solomon Islands</c:v>
                </c:pt>
                <c:pt idx="166">
                  <c:v>Tajikstan</c:v>
                </c:pt>
                <c:pt idx="167">
                  <c:v>Timor-Leste</c:v>
                </c:pt>
                <c:pt idx="168">
                  <c:v>Vanuatu</c:v>
                </c:pt>
                <c:pt idx="169">
                  <c:v>Cameroon</c:v>
                </c:pt>
                <c:pt idx="170">
                  <c:v>Gambia</c:v>
                </c:pt>
                <c:pt idx="171">
                  <c:v>Kenya</c:v>
                </c:pt>
                <c:pt idx="172">
                  <c:v>Lao PDR</c:v>
                </c:pt>
                <c:pt idx="173">
                  <c:v>Sudan</c:v>
                </c:pt>
                <c:pt idx="174">
                  <c:v>Togo</c:v>
                </c:pt>
                <c:pt idx="175">
                  <c:v>Zambia</c:v>
                </c:pt>
                <c:pt idx="176">
                  <c:v>Burkina Faso</c:v>
                </c:pt>
                <c:pt idx="177">
                  <c:v>Comoros</c:v>
                </c:pt>
                <c:pt idx="178">
                  <c:v>Guinea</c:v>
                </c:pt>
                <c:pt idx="179">
                  <c:v>Haiti</c:v>
                </c:pt>
                <c:pt idx="180">
                  <c:v>Liberia</c:v>
                </c:pt>
                <c:pt idx="181">
                  <c:v>Mozambique</c:v>
                </c:pt>
                <c:pt idx="182">
                  <c:v>Myanmar</c:v>
                </c:pt>
                <c:pt idx="183">
                  <c:v>Nepal</c:v>
                </c:pt>
                <c:pt idx="184">
                  <c:v>Sierra Leone</c:v>
                </c:pt>
                <c:pt idx="185">
                  <c:v>Tanzania</c:v>
                </c:pt>
                <c:pt idx="186">
                  <c:v>Central African Republic</c:v>
                </c:pt>
                <c:pt idx="187">
                  <c:v>Ethiopia</c:v>
                </c:pt>
                <c:pt idx="188">
                  <c:v>Guinea-Bissau</c:v>
                </c:pt>
                <c:pt idx="189">
                  <c:v>Madagascar</c:v>
                </c:pt>
                <c:pt idx="190">
                  <c:v>Malawi</c:v>
                </c:pt>
                <c:pt idx="191">
                  <c:v>Mali</c:v>
                </c:pt>
                <c:pt idx="192">
                  <c:v>Niger</c:v>
                </c:pt>
                <c:pt idx="193">
                  <c:v>Rwanda</c:v>
                </c:pt>
                <c:pt idx="194">
                  <c:v>Somalia</c:v>
                </c:pt>
                <c:pt idx="195">
                  <c:v>South Sudan</c:v>
                </c:pt>
                <c:pt idx="196">
                  <c:v>Uganda</c:v>
                </c:pt>
                <c:pt idx="197">
                  <c:v>Burundi</c:v>
                </c:pt>
                <c:pt idx="198">
                  <c:v>Chad</c:v>
                </c:pt>
                <c:pt idx="199">
                  <c:v>Congo</c:v>
                </c:pt>
              </c:strCache>
            </c:strRef>
          </c:cat>
          <c:val>
            <c:numRef>
              <c:f>Sheet1!$B$2:$B$201</c:f>
              <c:numCache>
                <c:formatCode>General</c:formatCode>
                <c:ptCount val="200"/>
                <c:pt idx="0">
                  <c:v>40.5</c:v>
                </c:pt>
                <c:pt idx="1">
                  <c:v>34.5</c:v>
                </c:pt>
                <c:pt idx="2">
                  <c:v>34.200000000000003</c:v>
                </c:pt>
                <c:pt idx="3">
                  <c:v>27.3</c:v>
                </c:pt>
                <c:pt idx="4">
                  <c:v>23.7</c:v>
                </c:pt>
                <c:pt idx="5">
                  <c:v>20.8</c:v>
                </c:pt>
                <c:pt idx="6">
                  <c:v>18.899999999999999</c:v>
                </c:pt>
                <c:pt idx="7">
                  <c:v>18.7</c:v>
                </c:pt>
                <c:pt idx="8">
                  <c:v>18.7</c:v>
                </c:pt>
                <c:pt idx="9">
                  <c:v>17.899999999999999</c:v>
                </c:pt>
                <c:pt idx="10">
                  <c:v>16.399999999999999</c:v>
                </c:pt>
                <c:pt idx="11">
                  <c:v>16.3</c:v>
                </c:pt>
                <c:pt idx="12">
                  <c:v>15.7</c:v>
                </c:pt>
                <c:pt idx="13">
                  <c:v>15.5</c:v>
                </c:pt>
                <c:pt idx="14">
                  <c:v>15.4</c:v>
                </c:pt>
                <c:pt idx="15">
                  <c:v>15.1</c:v>
                </c:pt>
                <c:pt idx="16">
                  <c:v>14.7</c:v>
                </c:pt>
                <c:pt idx="17">
                  <c:v>14.5</c:v>
                </c:pt>
                <c:pt idx="18">
                  <c:v>13.5</c:v>
                </c:pt>
                <c:pt idx="19">
                  <c:v>12.8</c:v>
                </c:pt>
                <c:pt idx="20">
                  <c:v>12.5</c:v>
                </c:pt>
                <c:pt idx="21">
                  <c:v>12.3</c:v>
                </c:pt>
                <c:pt idx="22">
                  <c:v>11.8</c:v>
                </c:pt>
                <c:pt idx="23">
                  <c:v>11.7</c:v>
                </c:pt>
                <c:pt idx="24">
                  <c:v>10.7</c:v>
                </c:pt>
                <c:pt idx="25">
                  <c:v>10.1</c:v>
                </c:pt>
                <c:pt idx="26">
                  <c:v>10.1</c:v>
                </c:pt>
                <c:pt idx="27">
                  <c:v>9.8000000000000007</c:v>
                </c:pt>
                <c:pt idx="28">
                  <c:v>9.4</c:v>
                </c:pt>
                <c:pt idx="29">
                  <c:v>9.4</c:v>
                </c:pt>
                <c:pt idx="30">
                  <c:v>9.1999999999999993</c:v>
                </c:pt>
                <c:pt idx="31">
                  <c:v>9.1999999999999993</c:v>
                </c:pt>
                <c:pt idx="32">
                  <c:v>8.9</c:v>
                </c:pt>
                <c:pt idx="33">
                  <c:v>8.8000000000000007</c:v>
                </c:pt>
                <c:pt idx="34">
                  <c:v>8.5</c:v>
                </c:pt>
                <c:pt idx="35">
                  <c:v>8.5</c:v>
                </c:pt>
                <c:pt idx="36">
                  <c:v>8.4</c:v>
                </c:pt>
                <c:pt idx="37">
                  <c:v>8.1999999999999993</c:v>
                </c:pt>
                <c:pt idx="38">
                  <c:v>8.1</c:v>
                </c:pt>
                <c:pt idx="39">
                  <c:v>8</c:v>
                </c:pt>
                <c:pt idx="40">
                  <c:v>8</c:v>
                </c:pt>
                <c:pt idx="41">
                  <c:v>7.9</c:v>
                </c:pt>
                <c:pt idx="42">
                  <c:v>7.6</c:v>
                </c:pt>
                <c:pt idx="43">
                  <c:v>7.6</c:v>
                </c:pt>
                <c:pt idx="44">
                  <c:v>7.6</c:v>
                </c:pt>
                <c:pt idx="45">
                  <c:v>7.4</c:v>
                </c:pt>
                <c:pt idx="46">
                  <c:v>7.2</c:v>
                </c:pt>
                <c:pt idx="47">
                  <c:v>7.1</c:v>
                </c:pt>
                <c:pt idx="48">
                  <c:v>7</c:v>
                </c:pt>
                <c:pt idx="49">
                  <c:v>6.8</c:v>
                </c:pt>
                <c:pt idx="50">
                  <c:v>6.8</c:v>
                </c:pt>
                <c:pt idx="51">
                  <c:v>6.7</c:v>
                </c:pt>
                <c:pt idx="52">
                  <c:v>6.5</c:v>
                </c:pt>
                <c:pt idx="53">
                  <c:v>6.3</c:v>
                </c:pt>
                <c:pt idx="54">
                  <c:v>6.3</c:v>
                </c:pt>
                <c:pt idx="55">
                  <c:v>6.3</c:v>
                </c:pt>
                <c:pt idx="56">
                  <c:v>6.2</c:v>
                </c:pt>
                <c:pt idx="57">
                  <c:v>6.1</c:v>
                </c:pt>
                <c:pt idx="58">
                  <c:v>6.1</c:v>
                </c:pt>
                <c:pt idx="59">
                  <c:v>6.1</c:v>
                </c:pt>
                <c:pt idx="60">
                  <c:v>6</c:v>
                </c:pt>
                <c:pt idx="61">
                  <c:v>6</c:v>
                </c:pt>
                <c:pt idx="62">
                  <c:v>5.8</c:v>
                </c:pt>
                <c:pt idx="63">
                  <c:v>5.7</c:v>
                </c:pt>
                <c:pt idx="64">
                  <c:v>5.7</c:v>
                </c:pt>
                <c:pt idx="65">
                  <c:v>5.6</c:v>
                </c:pt>
                <c:pt idx="66">
                  <c:v>5.4</c:v>
                </c:pt>
                <c:pt idx="67">
                  <c:v>5.2</c:v>
                </c:pt>
                <c:pt idx="68">
                  <c:v>5.2</c:v>
                </c:pt>
                <c:pt idx="69">
                  <c:v>5.0999999999999996</c:v>
                </c:pt>
                <c:pt idx="70">
                  <c:v>5.0999999999999996</c:v>
                </c:pt>
                <c:pt idx="71">
                  <c:v>5.0999999999999996</c:v>
                </c:pt>
                <c:pt idx="72">
                  <c:v>5.0999999999999996</c:v>
                </c:pt>
                <c:pt idx="73">
                  <c:v>5</c:v>
                </c:pt>
                <c:pt idx="74">
                  <c:v>4.9000000000000004</c:v>
                </c:pt>
                <c:pt idx="75">
                  <c:v>4.7</c:v>
                </c:pt>
                <c:pt idx="76">
                  <c:v>4.5999999999999996</c:v>
                </c:pt>
                <c:pt idx="77">
                  <c:v>4.5</c:v>
                </c:pt>
                <c:pt idx="78">
                  <c:v>4.5</c:v>
                </c:pt>
                <c:pt idx="79">
                  <c:v>4.4000000000000004</c:v>
                </c:pt>
                <c:pt idx="80">
                  <c:v>4.3</c:v>
                </c:pt>
                <c:pt idx="81">
                  <c:v>4.3</c:v>
                </c:pt>
                <c:pt idx="82">
                  <c:v>4.3</c:v>
                </c:pt>
                <c:pt idx="83">
                  <c:v>4.3</c:v>
                </c:pt>
                <c:pt idx="84">
                  <c:v>4.2</c:v>
                </c:pt>
                <c:pt idx="85">
                  <c:v>4.2</c:v>
                </c:pt>
                <c:pt idx="86">
                  <c:v>4.2</c:v>
                </c:pt>
                <c:pt idx="87">
                  <c:v>4</c:v>
                </c:pt>
                <c:pt idx="88">
                  <c:v>3.9</c:v>
                </c:pt>
                <c:pt idx="89">
                  <c:v>3.9</c:v>
                </c:pt>
                <c:pt idx="90">
                  <c:v>3.8</c:v>
                </c:pt>
                <c:pt idx="91">
                  <c:v>3.8</c:v>
                </c:pt>
                <c:pt idx="92">
                  <c:v>3.6</c:v>
                </c:pt>
                <c:pt idx="93">
                  <c:v>3.5</c:v>
                </c:pt>
                <c:pt idx="94">
                  <c:v>3.5</c:v>
                </c:pt>
                <c:pt idx="95">
                  <c:v>3.5</c:v>
                </c:pt>
                <c:pt idx="96">
                  <c:v>3.5</c:v>
                </c:pt>
                <c:pt idx="97">
                  <c:v>3.4</c:v>
                </c:pt>
                <c:pt idx="98">
                  <c:v>3.4</c:v>
                </c:pt>
                <c:pt idx="99">
                  <c:v>3</c:v>
                </c:pt>
                <c:pt idx="100">
                  <c:v>2.9</c:v>
                </c:pt>
                <c:pt idx="101">
                  <c:v>2.9</c:v>
                </c:pt>
                <c:pt idx="102">
                  <c:v>2.8</c:v>
                </c:pt>
                <c:pt idx="103">
                  <c:v>2.8</c:v>
                </c:pt>
                <c:pt idx="104">
                  <c:v>2.7</c:v>
                </c:pt>
                <c:pt idx="105">
                  <c:v>2.7</c:v>
                </c:pt>
                <c:pt idx="106">
                  <c:v>2.5</c:v>
                </c:pt>
                <c:pt idx="107">
                  <c:v>2.5</c:v>
                </c:pt>
                <c:pt idx="108">
                  <c:v>2.5</c:v>
                </c:pt>
                <c:pt idx="109">
                  <c:v>2.4</c:v>
                </c:pt>
                <c:pt idx="110">
                  <c:v>2.2000000000000002</c:v>
                </c:pt>
                <c:pt idx="111">
                  <c:v>2.2000000000000002</c:v>
                </c:pt>
                <c:pt idx="112">
                  <c:v>2.1</c:v>
                </c:pt>
                <c:pt idx="113">
                  <c:v>2</c:v>
                </c:pt>
                <c:pt idx="114">
                  <c:v>2</c:v>
                </c:pt>
                <c:pt idx="115">
                  <c:v>1.9</c:v>
                </c:pt>
                <c:pt idx="116">
                  <c:v>1.9</c:v>
                </c:pt>
                <c:pt idx="117">
                  <c:v>1.9</c:v>
                </c:pt>
                <c:pt idx="118">
                  <c:v>1.9</c:v>
                </c:pt>
                <c:pt idx="119">
                  <c:v>1.9</c:v>
                </c:pt>
                <c:pt idx="120">
                  <c:v>1.9</c:v>
                </c:pt>
                <c:pt idx="121">
                  <c:v>1.9</c:v>
                </c:pt>
                <c:pt idx="122">
                  <c:v>1.9</c:v>
                </c:pt>
                <c:pt idx="123">
                  <c:v>1.8</c:v>
                </c:pt>
                <c:pt idx="124">
                  <c:v>1.8</c:v>
                </c:pt>
                <c:pt idx="125">
                  <c:v>1.8</c:v>
                </c:pt>
                <c:pt idx="126">
                  <c:v>1.7</c:v>
                </c:pt>
                <c:pt idx="127">
                  <c:v>1.7</c:v>
                </c:pt>
                <c:pt idx="128">
                  <c:v>1.7</c:v>
                </c:pt>
                <c:pt idx="129">
                  <c:v>1.6</c:v>
                </c:pt>
                <c:pt idx="130">
                  <c:v>1.5</c:v>
                </c:pt>
                <c:pt idx="131">
                  <c:v>1.4</c:v>
                </c:pt>
                <c:pt idx="132">
                  <c:v>1.4</c:v>
                </c:pt>
                <c:pt idx="133">
                  <c:v>1.4</c:v>
                </c:pt>
                <c:pt idx="134">
                  <c:v>1.4</c:v>
                </c:pt>
                <c:pt idx="135">
                  <c:v>1.3</c:v>
                </c:pt>
                <c:pt idx="136">
                  <c:v>1.3</c:v>
                </c:pt>
                <c:pt idx="137">
                  <c:v>1.2</c:v>
                </c:pt>
                <c:pt idx="138">
                  <c:v>1.2</c:v>
                </c:pt>
                <c:pt idx="139">
                  <c:v>1</c:v>
                </c:pt>
                <c:pt idx="140">
                  <c:v>1</c:v>
                </c:pt>
                <c:pt idx="141">
                  <c:v>1</c:v>
                </c:pt>
                <c:pt idx="142">
                  <c:v>0.9</c:v>
                </c:pt>
                <c:pt idx="143">
                  <c:v>0.9</c:v>
                </c:pt>
                <c:pt idx="144">
                  <c:v>0.9</c:v>
                </c:pt>
                <c:pt idx="145">
                  <c:v>0.9</c:v>
                </c:pt>
                <c:pt idx="146">
                  <c:v>0.8</c:v>
                </c:pt>
                <c:pt idx="147">
                  <c:v>0.8</c:v>
                </c:pt>
                <c:pt idx="148">
                  <c:v>0.8</c:v>
                </c:pt>
                <c:pt idx="149">
                  <c:v>0.8</c:v>
                </c:pt>
                <c:pt idx="150">
                  <c:v>0.8</c:v>
                </c:pt>
                <c:pt idx="151">
                  <c:v>0.7</c:v>
                </c:pt>
                <c:pt idx="152">
                  <c:v>0.7</c:v>
                </c:pt>
                <c:pt idx="153">
                  <c:v>0.7</c:v>
                </c:pt>
                <c:pt idx="154">
                  <c:v>0.6</c:v>
                </c:pt>
                <c:pt idx="155">
                  <c:v>0.6</c:v>
                </c:pt>
                <c:pt idx="156">
                  <c:v>0.6</c:v>
                </c:pt>
                <c:pt idx="157">
                  <c:v>0.6</c:v>
                </c:pt>
                <c:pt idx="158">
                  <c:v>0.6</c:v>
                </c:pt>
                <c:pt idx="159">
                  <c:v>0.6</c:v>
                </c:pt>
                <c:pt idx="160">
                  <c:v>0.6</c:v>
                </c:pt>
                <c:pt idx="161">
                  <c:v>0.6</c:v>
                </c:pt>
                <c:pt idx="162">
                  <c:v>0.4</c:v>
                </c:pt>
                <c:pt idx="163">
                  <c:v>0.4</c:v>
                </c:pt>
                <c:pt idx="164">
                  <c:v>0.4</c:v>
                </c:pt>
                <c:pt idx="165">
                  <c:v>0.4</c:v>
                </c:pt>
                <c:pt idx="166">
                  <c:v>0.4</c:v>
                </c:pt>
                <c:pt idx="167">
                  <c:v>0.4</c:v>
                </c:pt>
                <c:pt idx="168">
                  <c:v>0.4</c:v>
                </c:pt>
                <c:pt idx="169">
                  <c:v>0.3</c:v>
                </c:pt>
                <c:pt idx="170">
                  <c:v>0.3</c:v>
                </c:pt>
                <c:pt idx="171">
                  <c:v>0.3</c:v>
                </c:pt>
                <c:pt idx="172">
                  <c:v>0.3</c:v>
                </c:pt>
                <c:pt idx="173">
                  <c:v>0.3</c:v>
                </c:pt>
                <c:pt idx="174">
                  <c:v>0.3</c:v>
                </c:pt>
                <c:pt idx="175">
                  <c:v>0.3</c:v>
                </c:pt>
                <c:pt idx="176">
                  <c:v>0.2</c:v>
                </c:pt>
                <c:pt idx="177">
                  <c:v>0.2</c:v>
                </c:pt>
                <c:pt idx="178">
                  <c:v>0.2</c:v>
                </c:pt>
                <c:pt idx="179">
                  <c:v>0.2</c:v>
                </c:pt>
                <c:pt idx="180">
                  <c:v>0.2</c:v>
                </c:pt>
                <c:pt idx="181">
                  <c:v>0.2</c:v>
                </c:pt>
                <c:pt idx="182">
                  <c:v>0.2</c:v>
                </c:pt>
                <c:pt idx="183">
                  <c:v>0.2</c:v>
                </c:pt>
                <c:pt idx="184">
                  <c:v>0.2</c:v>
                </c:pt>
                <c:pt idx="185">
                  <c:v>0.2</c:v>
                </c:pt>
                <c:pt idx="186">
                  <c:v>0.1</c:v>
                </c:pt>
                <c:pt idx="187">
                  <c:v>0.1</c:v>
                </c:pt>
                <c:pt idx="188">
                  <c:v>0.1</c:v>
                </c:pt>
                <c:pt idx="189">
                  <c:v>0.1</c:v>
                </c:pt>
                <c:pt idx="190">
                  <c:v>0.1</c:v>
                </c:pt>
                <c:pt idx="191">
                  <c:v>0.1</c:v>
                </c:pt>
                <c:pt idx="192">
                  <c:v>0.1</c:v>
                </c:pt>
                <c:pt idx="193">
                  <c:v>0.1</c:v>
                </c:pt>
                <c:pt idx="194">
                  <c:v>0.1</c:v>
                </c:pt>
                <c:pt idx="195">
                  <c:v>0.1</c:v>
                </c:pt>
                <c:pt idx="196">
                  <c:v>0.1</c:v>
                </c:pt>
                <c:pt idx="197">
                  <c:v>0</c:v>
                </c:pt>
                <c:pt idx="198">
                  <c:v>0</c:v>
                </c:pt>
                <c:pt idx="19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1AA-45C1-97B1-9F3B2DF3FB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2233192"/>
        <c:axId val="172233584"/>
      </c:barChart>
      <c:catAx>
        <c:axId val="1722331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72233584"/>
        <c:crosses val="autoZero"/>
        <c:auto val="1"/>
        <c:lblAlgn val="ctr"/>
        <c:lblOffset val="100"/>
        <c:noMultiLvlLbl val="0"/>
      </c:catAx>
      <c:valAx>
        <c:axId val="1722335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722331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658A34-83F4-4B2E-BC5A-DE51EE8822F9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FE58C-C1A6-4C4C-90C2-B7F5B0504B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605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E1917-0BAF-4687-978A-82FFF05559C3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0E1E9A-E921-4174-A0FC-51868D7AC5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86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accent3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041400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70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9879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1244" y="4589464"/>
            <a:ext cx="7579343" cy="1500187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244" y="1709738"/>
            <a:ext cx="7579343" cy="286226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6768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994" y="1825625"/>
            <a:ext cx="3566160" cy="435133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7275" y="1825625"/>
            <a:ext cx="3566160" cy="435133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63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49190" y="2193926"/>
            <a:ext cx="3566160" cy="397827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49190" y="1489075"/>
            <a:ext cx="3566160" cy="64135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1800" b="0">
                <a:solidFill>
                  <a:schemeClr val="accent3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1575" y="2193926"/>
            <a:ext cx="3566160" cy="397827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1575" y="1489075"/>
            <a:ext cx="3566160" cy="64135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1800" b="0">
                <a:solidFill>
                  <a:schemeClr val="accent3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3075" y="274638"/>
            <a:ext cx="6767513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3166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1058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14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9179" y="987426"/>
            <a:ext cx="4257362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1575" y="2101850"/>
            <a:ext cx="2949178" cy="3759200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1575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9871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59178" y="987426"/>
            <a:ext cx="4258818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1575" y="2101850"/>
            <a:ext cx="2949178" cy="3759200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71575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1935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1575" y="1825625"/>
            <a:ext cx="7343775" cy="43513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188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1575" y="365125"/>
            <a:ext cx="52578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8883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B7D7-3608-4730-B2E2-670834DF882C}" type="datetimeFigureOut">
              <a:rPr lang="en-US" smtClean="0"/>
              <a:t>2/2/2018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7BAC7-FE87-40F6-AA24-4F4685D1B02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59178" y="987426"/>
            <a:ext cx="4258818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1575" y="2101850"/>
            <a:ext cx="2949178" cy="3759200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71575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1388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71575" y="6356351"/>
            <a:ext cx="19145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AB7D7-3608-4730-B2E2-670834DF882C}" type="datetimeFigureOut">
              <a:rPr lang="en-US" smtClean="0"/>
              <a:pPr/>
              <a:t>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6150" y="6356351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57900" y="6356351"/>
            <a:ext cx="24574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7BAC7-FE87-40F6-AA24-4F4685D1B02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1575" y="1825625"/>
            <a:ext cx="734377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43075" y="365126"/>
            <a:ext cx="677227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367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81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85800" rtl="0" eaLnBrk="1" latinLnBrk="0" hangingPunct="1">
        <a:spcBef>
          <a:spcPct val="0"/>
        </a:spcBef>
        <a:buNone/>
        <a:defRPr sz="33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2880" userDrawn="1">
          <p15:clr>
            <a:srgbClr val="F26B43"/>
          </p15:clr>
        </p15:guide>
        <p15:guide id="2" pos="1098" userDrawn="1">
          <p15:clr>
            <a:srgbClr val="F26B43"/>
          </p15:clr>
        </p15:guide>
        <p15:guide id="3" pos="5364" userDrawn="1">
          <p15:clr>
            <a:srgbClr val="F26B43"/>
          </p15:clr>
        </p15:guide>
        <p15:guide id="4" pos="738" userDrawn="1">
          <p15:clr>
            <a:srgbClr val="F26B43"/>
          </p15:clr>
        </p15:guide>
        <p15:guide id="5" orient="horz" pos="38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xk11DVaAjEA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sn.com/en-gb/news/world/this-disappearing-cape-town-reservoir-is-a-preview-of-climate-nightmares-to-come/ar-BBIAVbI?li=AAmiR2Z&amp;ocid=spartanntp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Zq1CSfddlgU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rldbank.org/" TargetMode="External"/><Relationship Id="rId7" Type="http://schemas.openxmlformats.org/officeDocument/2006/relationships/hyperlink" Target="http://www.newsroom.unfccc.int/" TargetMode="External"/><Relationship Id="rId2" Type="http://schemas.openxmlformats.org/officeDocument/2006/relationships/hyperlink" Target="http://www.nasa.gov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heccc.org.uk/" TargetMode="External"/><Relationship Id="rId5" Type="http://schemas.openxmlformats.org/officeDocument/2006/relationships/hyperlink" Target="http://www.gov.uk/" TargetMode="External"/><Relationship Id="rId4" Type="http://schemas.openxmlformats.org/officeDocument/2006/relationships/hyperlink" Target="http://www.unhcr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Lara Hopkinson</a:t>
            </a:r>
          </a:p>
          <a:p>
            <a:r>
              <a:rPr lang="en-US" dirty="0"/>
              <a:t>Senior Lecturer</a:t>
            </a:r>
          </a:p>
          <a:p>
            <a:endParaRPr lang="en-US" dirty="0"/>
          </a:p>
          <a:p>
            <a:r>
              <a:rPr lang="en-US" dirty="0"/>
              <a:t>MSc Environmental Conservation &amp; Management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Energy: Issues &amp; Concerns</a:t>
            </a:r>
          </a:p>
        </p:txBody>
      </p:sp>
    </p:spTree>
    <p:extLst>
      <p:ext uri="{BB962C8B-B14F-4D97-AF65-F5344CB8AC3E}">
        <p14:creationId xmlns:p14="http://schemas.microsoft.com/office/powerpoint/2010/main" val="92307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Low Carbon Policy</a:t>
            </a:r>
          </a:p>
          <a:p>
            <a:pPr lvl="0"/>
            <a:endParaRPr lang="en-US" dirty="0"/>
          </a:p>
          <a:p>
            <a:pPr lvl="1"/>
            <a:r>
              <a:rPr lang="en-US" dirty="0"/>
              <a:t>What’s the issue with CO</a:t>
            </a:r>
            <a:r>
              <a:rPr lang="en-US" baseline="-25000" dirty="0"/>
              <a:t>2</a:t>
            </a:r>
            <a:r>
              <a:rPr lang="en-US" dirty="0"/>
              <a:t>?</a:t>
            </a:r>
          </a:p>
          <a:p>
            <a:pPr lvl="1"/>
            <a:r>
              <a:rPr lang="en-US" dirty="0"/>
              <a:t>The effects of rising CO</a:t>
            </a:r>
            <a:r>
              <a:rPr lang="en-US" baseline="-25000" dirty="0"/>
              <a:t>2</a:t>
            </a:r>
          </a:p>
          <a:p>
            <a:pPr lvl="1"/>
            <a:r>
              <a:rPr lang="en-US" dirty="0"/>
              <a:t>Policy developments</a:t>
            </a:r>
          </a:p>
          <a:p>
            <a:pPr lvl="2"/>
            <a:r>
              <a:rPr lang="en-US" dirty="0"/>
              <a:t>UK</a:t>
            </a:r>
          </a:p>
          <a:p>
            <a:pPr lvl="2"/>
            <a:r>
              <a:rPr lang="en-US" dirty="0"/>
              <a:t>International</a:t>
            </a:r>
          </a:p>
          <a:p>
            <a:pPr lvl="1"/>
            <a:r>
              <a:rPr lang="en-US" dirty="0"/>
              <a:t>Final Perspective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Todays Topic</a:t>
            </a:r>
          </a:p>
        </p:txBody>
      </p:sp>
      <p:pic>
        <p:nvPicPr>
          <p:cNvPr id="2050" name="Picture 2" descr="Image result for low carbon polic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439" y="4074246"/>
            <a:ext cx="3889375" cy="2588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548472"/>
            <a:ext cx="10220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UPI</a:t>
            </a:r>
          </a:p>
        </p:txBody>
      </p:sp>
    </p:spTree>
    <p:extLst>
      <p:ext uri="{BB962C8B-B14F-4D97-AF65-F5344CB8AC3E}">
        <p14:creationId xmlns:p14="http://schemas.microsoft.com/office/powerpoint/2010/main" val="236493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Climate change</a:t>
            </a:r>
          </a:p>
          <a:p>
            <a:r>
              <a:rPr lang="en-GB" dirty="0"/>
              <a:t>Increases in anthropogenic CO</a:t>
            </a:r>
            <a:r>
              <a:rPr lang="en-GB" baseline="-25000" dirty="0"/>
              <a:t>2</a:t>
            </a:r>
            <a:r>
              <a:rPr lang="en-GB" dirty="0"/>
              <a:t> &amp; other gases</a:t>
            </a:r>
          </a:p>
          <a:p>
            <a:r>
              <a:rPr lang="en-GB" dirty="0"/>
              <a:t>Cause?</a:t>
            </a:r>
          </a:p>
          <a:p>
            <a:pPr lvl="1"/>
            <a:r>
              <a:rPr lang="en-GB" dirty="0"/>
              <a:t>Related to combustion of fossil fuels</a:t>
            </a:r>
          </a:p>
          <a:p>
            <a:pPr lvl="1"/>
            <a:r>
              <a:rPr lang="en-GB" dirty="0"/>
              <a:t>Increased reliance since industrial revolution</a:t>
            </a:r>
          </a:p>
          <a:p>
            <a:pPr lvl="1"/>
            <a:r>
              <a:rPr lang="en-GB" dirty="0"/>
              <a:t>Fossil fuels contain carbon &amp; other atoms</a:t>
            </a:r>
          </a:p>
          <a:p>
            <a:pPr lvl="1"/>
            <a:r>
              <a:rPr lang="en-GB" dirty="0"/>
              <a:t>Create CO</a:t>
            </a:r>
            <a:r>
              <a:rPr lang="en-GB" baseline="-25000" dirty="0"/>
              <a:t>2</a:t>
            </a:r>
            <a:r>
              <a:rPr lang="en-GB" dirty="0"/>
              <a:t> upon combustion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What’s the issue with CO</a:t>
            </a:r>
            <a:r>
              <a:rPr lang="en-GB" baseline="-25000" dirty="0"/>
              <a:t>2</a:t>
            </a:r>
            <a:r>
              <a:rPr lang="en-GB" dirty="0"/>
              <a:t>?</a:t>
            </a:r>
          </a:p>
        </p:txBody>
      </p:sp>
      <p:pic>
        <p:nvPicPr>
          <p:cNvPr id="4" name="Picture 2" descr="Image result for the issue with carbon dioxi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09120"/>
            <a:ext cx="2381250" cy="205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548472"/>
            <a:ext cx="40591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Sources: American Chemical Society / NASA</a:t>
            </a:r>
          </a:p>
        </p:txBody>
      </p:sp>
      <p:pic>
        <p:nvPicPr>
          <p:cNvPr id="6" name="Picture 4" descr="Image result for the issue with carbon dioxid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69620"/>
            <a:ext cx="4073350" cy="1978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273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A63AD90-57F3-45FD-953B-DDA5AFD785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13" y="1980112"/>
            <a:ext cx="7105600" cy="4402934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5FFDD73E-4133-47B3-991B-81E0216B4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blanket around the Earth…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B31242-4FBD-43D6-8D35-08819935EE7B}"/>
              </a:ext>
            </a:extLst>
          </p:cNvPr>
          <p:cNvSpPr txBox="1"/>
          <p:nvPr/>
        </p:nvSpPr>
        <p:spPr>
          <a:xfrm>
            <a:off x="0" y="6548472"/>
            <a:ext cx="11729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NASA</a:t>
            </a:r>
          </a:p>
        </p:txBody>
      </p:sp>
    </p:spTree>
    <p:extLst>
      <p:ext uri="{BB962C8B-B14F-4D97-AF65-F5344CB8AC3E}">
        <p14:creationId xmlns:p14="http://schemas.microsoft.com/office/powerpoint/2010/main" val="72659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</a:t>
            </a:r>
            <a:r>
              <a:rPr lang="en-GB" baseline="-25000" dirty="0"/>
              <a:t>2</a:t>
            </a:r>
            <a:r>
              <a:rPr lang="en-GB" dirty="0"/>
              <a:t> concentrations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48472"/>
            <a:ext cx="55915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National Oceanic and Atmospheric Administration, US</a:t>
            </a:r>
          </a:p>
        </p:txBody>
      </p:sp>
      <p:pic>
        <p:nvPicPr>
          <p:cNvPr id="1026" name="Picture 2" descr="Mauna Loa CO2">
            <a:extLst>
              <a:ext uri="{FF2B5EF4-FFF2-40B4-BE49-F238E27FC236}">
                <a16:creationId xmlns:a16="http://schemas.microsoft.com/office/drawing/2014/main" id="{C609605B-AD7F-4D5E-9AC0-F5F8FBC11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745" y="1376397"/>
            <a:ext cx="6667500" cy="517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E2830C1-F53B-4994-A6AE-59CEEFCB5A8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417" t="63074" r="40777" b="26225"/>
          <a:stretch/>
        </p:blipFill>
        <p:spPr>
          <a:xfrm>
            <a:off x="80314" y="1320799"/>
            <a:ext cx="2314111" cy="703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50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Biosphere &amp; oceans emit CO</a:t>
            </a:r>
            <a:r>
              <a:rPr lang="en-GB" baseline="-25000" dirty="0"/>
              <a:t>2</a:t>
            </a:r>
            <a:r>
              <a:rPr lang="en-GB" dirty="0"/>
              <a:t> into atmosphere</a:t>
            </a:r>
          </a:p>
          <a:p>
            <a:r>
              <a:rPr lang="en-GB" dirty="0"/>
              <a:t>BUT there are equal flows back out of the atmosphere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Natural CO</a:t>
            </a:r>
            <a:r>
              <a:rPr lang="en-GB" baseline="-25000" dirty="0"/>
              <a:t>2</a:t>
            </a:r>
            <a:r>
              <a:rPr lang="en-GB" dirty="0"/>
              <a:t> flows</a:t>
            </a:r>
          </a:p>
        </p:txBody>
      </p:sp>
      <p:pic>
        <p:nvPicPr>
          <p:cNvPr id="4" name="Picture 2" descr="Carbon dioxide sources and sin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575" y="2839631"/>
            <a:ext cx="7029450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548472"/>
            <a:ext cx="25250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New Scientist, 2007</a:t>
            </a:r>
          </a:p>
        </p:txBody>
      </p:sp>
    </p:spTree>
    <p:extLst>
      <p:ext uri="{BB962C8B-B14F-4D97-AF65-F5344CB8AC3E}">
        <p14:creationId xmlns:p14="http://schemas.microsoft.com/office/powerpoint/2010/main" val="190038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xk11DVaAjEA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61209" y="2057401"/>
            <a:ext cx="6598372" cy="3711584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NASA video</a:t>
            </a:r>
          </a:p>
        </p:txBody>
      </p:sp>
    </p:spTree>
    <p:extLst>
      <p:ext uri="{BB962C8B-B14F-4D97-AF65-F5344CB8AC3E}">
        <p14:creationId xmlns:p14="http://schemas.microsoft.com/office/powerpoint/2010/main" val="283547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71575" y="1825624"/>
            <a:ext cx="7343775" cy="4667249"/>
          </a:xfrm>
        </p:spPr>
        <p:txBody>
          <a:bodyPr>
            <a:normAutofit/>
          </a:bodyPr>
          <a:lstStyle/>
          <a:p>
            <a:r>
              <a:rPr lang="en-GB" dirty="0"/>
              <a:t>Rising global temperatures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Average global rise – 0.9˚C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48472"/>
            <a:ext cx="16247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NASA, 2016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A91C719-BBD5-46CE-BBFA-73AF82A87E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037" y="2321001"/>
            <a:ext cx="7019925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49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Average sea level rise – 84.8mm  </a:t>
            </a:r>
          </a:p>
          <a:p>
            <a:r>
              <a:rPr lang="en-GB" dirty="0"/>
              <a:t>Average annual rise – 3.2mm per year (+/-0.4)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Rising sea levels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48472"/>
            <a:ext cx="16247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NASA, 2017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6A1178F-D16B-4D9D-AFFA-F30B282229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037" y="1690687"/>
            <a:ext cx="7019925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07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Rate of change – 13.2% per decade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Arctic Sea Ice Minimum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48472"/>
            <a:ext cx="16247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NASA, 2017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9BB48A-E006-43DF-B5D6-3368B5FBB9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037" y="1690687"/>
            <a:ext cx="7019925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59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aIceWgraph_HD_1080p30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71575" y="1935163"/>
            <a:ext cx="7343775" cy="4130675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Arctic Sea Ice Video</a:t>
            </a:r>
          </a:p>
        </p:txBody>
      </p:sp>
    </p:spTree>
    <p:extLst>
      <p:ext uri="{BB962C8B-B14F-4D97-AF65-F5344CB8AC3E}">
        <p14:creationId xmlns:p14="http://schemas.microsoft.com/office/powerpoint/2010/main" val="274629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71575" y="1825625"/>
            <a:ext cx="7343775" cy="4823750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Rate of change – 127 gigatons per year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Land Ice - Antarctica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48472"/>
            <a:ext cx="16247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NASA, 2017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1A5FBAE-EFC8-41FF-ABC8-0428EAF1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575" y="2112886"/>
            <a:ext cx="7493925" cy="3711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83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A49C30A-7A75-4012-9DC2-458DECE289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1575" y="1825625"/>
            <a:ext cx="7343775" cy="4761606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Rate of change – 286 </a:t>
            </a:r>
            <a:r>
              <a:rPr lang="en-GB" dirty="0" err="1"/>
              <a:t>gigatonnes</a:t>
            </a:r>
            <a:r>
              <a:rPr lang="en-GB" dirty="0"/>
              <a:t> per year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D4E3343-D597-4047-B2D0-7807372B7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Land ice - Greenland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662A24-E2B4-4707-8466-62326CB517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499" y="2178959"/>
            <a:ext cx="7019925" cy="34766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1B40304-D3FF-4BAF-B952-32626907C626}"/>
              </a:ext>
            </a:extLst>
          </p:cNvPr>
          <p:cNvSpPr txBox="1"/>
          <p:nvPr/>
        </p:nvSpPr>
        <p:spPr>
          <a:xfrm>
            <a:off x="0" y="6548472"/>
            <a:ext cx="16247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NASA, 2017</a:t>
            </a:r>
          </a:p>
        </p:txBody>
      </p:sp>
    </p:spTree>
    <p:extLst>
      <p:ext uri="{BB962C8B-B14F-4D97-AF65-F5344CB8AC3E}">
        <p14:creationId xmlns:p14="http://schemas.microsoft.com/office/powerpoint/2010/main" val="371257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Flood, drought, earthquake, etc.</a:t>
            </a:r>
          </a:p>
          <a:p>
            <a:r>
              <a:rPr lang="en-GB" dirty="0"/>
              <a:t>An average of 22.5m people since 2008</a:t>
            </a:r>
          </a:p>
          <a:p>
            <a:r>
              <a:rPr lang="en-GB" dirty="0"/>
              <a:t>One person per second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Displacement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428" y="3918520"/>
            <a:ext cx="3792681" cy="25268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48472"/>
            <a:ext cx="17561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UNHCR, 2015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6720" y="3918520"/>
            <a:ext cx="3732018" cy="24864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0636" y="696659"/>
            <a:ext cx="1988102" cy="2993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53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69D4B56-9777-40D3-BF0F-A9F8DA8753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713" y="1825625"/>
            <a:ext cx="6529499" cy="4351338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45E056D-7F82-4815-9DB8-6FBB96C44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impacts…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F10278-6508-4E4C-A296-205A83AA0D89}"/>
              </a:ext>
            </a:extLst>
          </p:cNvPr>
          <p:cNvSpPr txBox="1"/>
          <p:nvPr/>
        </p:nvSpPr>
        <p:spPr>
          <a:xfrm rot="10800000" flipV="1">
            <a:off x="-3" y="6343595"/>
            <a:ext cx="9144002" cy="52322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GB" sz="1400" dirty="0">
                <a:hlinkClick r:id="rId3"/>
              </a:rPr>
              <a:t>https://www.msn.com/en-gb/news/world/this-disappearing-cape-town-reservoir-is-a-preview-of-climate-nightmares-to-come/ar-BBIAVbI?li=AAmiR2Z&amp;ocid=spartanntp</a:t>
            </a:r>
            <a:r>
              <a:rPr lang="en-GB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0393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&lt;p&gt;LUCF refers to emissions stemming from land use change and forestry.&lt;/p&gt;&#10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82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15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</a:t>
            </a:r>
            <a:r>
              <a:rPr lang="en-GB" baseline="-25000" dirty="0"/>
              <a:t>2</a:t>
            </a:r>
            <a:r>
              <a:rPr lang="en-GB" dirty="0"/>
              <a:t> emissions per capita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2924337"/>
              </p:ext>
            </p:extLst>
          </p:nvPr>
        </p:nvGraphicFramePr>
        <p:xfrm>
          <a:off x="900066" y="1690689"/>
          <a:ext cx="7719193" cy="43526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6548472"/>
            <a:ext cx="34419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Data source: World Bank, 2013 figures</a:t>
            </a:r>
          </a:p>
        </p:txBody>
      </p:sp>
    </p:spTree>
    <p:extLst>
      <p:ext uri="{BB962C8B-B14F-4D97-AF65-F5344CB8AC3E}">
        <p14:creationId xmlns:p14="http://schemas.microsoft.com/office/powerpoint/2010/main" val="10276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16573789"/>
              </p:ext>
            </p:extLst>
          </p:nvPr>
        </p:nvGraphicFramePr>
        <p:xfrm>
          <a:off x="681492" y="249528"/>
          <a:ext cx="8136904" cy="63729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6548472"/>
            <a:ext cx="34419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Data source: World Bank, 2013 figures</a:t>
            </a:r>
          </a:p>
        </p:txBody>
      </p:sp>
    </p:spTree>
    <p:extLst>
      <p:ext uri="{BB962C8B-B14F-4D97-AF65-F5344CB8AC3E}">
        <p14:creationId xmlns:p14="http://schemas.microsoft.com/office/powerpoint/2010/main" val="267893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Climate Change Act 2008</a:t>
            </a:r>
          </a:p>
          <a:p>
            <a:pPr lvl="1"/>
            <a:r>
              <a:rPr lang="en-GB" dirty="0"/>
              <a:t>Legally binding targets</a:t>
            </a:r>
          </a:p>
          <a:p>
            <a:pPr lvl="1"/>
            <a:r>
              <a:rPr lang="en-GB" dirty="0"/>
              <a:t>80% reduction in GHG emissions by 2050 (1990 baseline)</a:t>
            </a:r>
          </a:p>
          <a:p>
            <a:pPr lvl="1"/>
            <a:r>
              <a:rPr lang="en-GB" dirty="0"/>
              <a:t>Driven by ‘carbon budgets’</a:t>
            </a:r>
          </a:p>
          <a:p>
            <a:pPr lvl="1"/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UK Policy Developments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48472"/>
            <a:ext cx="3676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Data source: The Committee on Climate Change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584B4D4-6039-4A3B-AA02-9E6ED504B6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6171212"/>
              </p:ext>
            </p:extLst>
          </p:nvPr>
        </p:nvGraphicFramePr>
        <p:xfrm>
          <a:off x="1399713" y="3616417"/>
          <a:ext cx="6096000" cy="174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06655582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76760037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939751438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5530934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0644673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18740805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Budget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5496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Years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2008-2012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2013-2017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2018-2022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2023-2027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2028-2032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3641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Level</a:t>
                      </a:r>
                    </a:p>
                    <a:p>
                      <a:r>
                        <a:rPr lang="en-GB" dirty="0"/>
                        <a:t>(MtCO</a:t>
                      </a:r>
                      <a:r>
                        <a:rPr lang="en-GB" baseline="-25000" dirty="0"/>
                        <a:t>2</a:t>
                      </a:r>
                      <a:r>
                        <a:rPr lang="en-GB" dirty="0"/>
                        <a:t>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2782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2544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1950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1725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183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Reduction (1990 %)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37 by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51 by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57 by 2030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60607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445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achieve carbon budgets:</a:t>
            </a:r>
          </a:p>
          <a:p>
            <a:pPr lvl="1"/>
            <a:r>
              <a:rPr lang="en-GB" dirty="0"/>
              <a:t>Buildings</a:t>
            </a:r>
          </a:p>
          <a:p>
            <a:pPr lvl="1"/>
            <a:r>
              <a:rPr lang="en-GB" dirty="0"/>
              <a:t>Transport</a:t>
            </a:r>
          </a:p>
          <a:p>
            <a:pPr lvl="1"/>
            <a:r>
              <a:rPr lang="en-GB" dirty="0"/>
              <a:t>Industry</a:t>
            </a:r>
          </a:p>
          <a:p>
            <a:pPr lvl="1"/>
            <a:r>
              <a:rPr lang="en-GB" dirty="0"/>
              <a:t>Energy</a:t>
            </a:r>
          </a:p>
          <a:p>
            <a:pPr lvl="1"/>
            <a:r>
              <a:rPr lang="en-GB" dirty="0"/>
              <a:t>Agriculture, forestry &amp; land management</a:t>
            </a:r>
          </a:p>
          <a:p>
            <a:pPr lvl="1"/>
            <a:r>
              <a:rPr lang="en-GB" dirty="0"/>
              <a:t>Waste &amp; resource efficiency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Low Carbon Plan 2012</a:t>
            </a:r>
          </a:p>
        </p:txBody>
      </p:sp>
    </p:spTree>
    <p:extLst>
      <p:ext uri="{BB962C8B-B14F-4D97-AF65-F5344CB8AC3E}">
        <p14:creationId xmlns:p14="http://schemas.microsoft.com/office/powerpoint/2010/main" val="371445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756" y="2198289"/>
            <a:ext cx="2857500" cy="17145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Strategy to achieve the budgets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6548472"/>
            <a:ext cx="85822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Sources: The Guardian / </a:t>
            </a:r>
            <a:r>
              <a:rPr lang="en-GB" sz="1400" dirty="0" err="1"/>
              <a:t>Pexels</a:t>
            </a:r>
            <a:r>
              <a:rPr lang="en-GB" sz="1400" dirty="0"/>
              <a:t> / Mitsubishi Heavy Industries / The CCC / European Commission / Waste Recycle Ltd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8148" y="1549189"/>
            <a:ext cx="3179547" cy="2119697"/>
          </a:xfrm>
          <a:prstGeom prst="rect">
            <a:avLst/>
          </a:prstGeom>
        </p:spPr>
      </p:pic>
      <p:pic>
        <p:nvPicPr>
          <p:cNvPr id="1028" name="Picture 4" descr="Image result for indust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5226" y="3912789"/>
            <a:ext cx="3402469" cy="255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low carbon polic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866" y="3840364"/>
            <a:ext cx="1809750" cy="253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775" y="4264243"/>
            <a:ext cx="2993543" cy="16858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20510" y="1433327"/>
            <a:ext cx="2569384" cy="1711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42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Current progress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548472"/>
            <a:ext cx="33849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The CCC, 2017 Report to Parliament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6227562-EED2-4734-AE17-7256DCEE2C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320" y="1468746"/>
            <a:ext cx="7013359" cy="480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4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6AF6CD-1CE4-4C4E-87A8-C7DD865B9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Policy gap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B1A684-774E-46D0-8D76-09F6D61F22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999" y="2001098"/>
            <a:ext cx="7842871" cy="42487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467D0B3-E46D-43E7-9722-18BFB12B553B}"/>
              </a:ext>
            </a:extLst>
          </p:cNvPr>
          <p:cNvSpPr txBox="1"/>
          <p:nvPr/>
        </p:nvSpPr>
        <p:spPr>
          <a:xfrm>
            <a:off x="0" y="6548472"/>
            <a:ext cx="33504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The CCC, 2017 report to Parliament</a:t>
            </a:r>
          </a:p>
        </p:txBody>
      </p:sp>
    </p:spTree>
    <p:extLst>
      <p:ext uri="{BB962C8B-B14F-4D97-AF65-F5344CB8AC3E}">
        <p14:creationId xmlns:p14="http://schemas.microsoft.com/office/powerpoint/2010/main" val="122639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United Nations Framework on Climate Change – 1992</a:t>
            </a:r>
          </a:p>
          <a:p>
            <a:pPr lvl="1"/>
            <a:r>
              <a:rPr lang="en-GB" dirty="0"/>
              <a:t>Near global membership</a:t>
            </a:r>
          </a:p>
          <a:p>
            <a:pPr lvl="1"/>
            <a:r>
              <a:rPr lang="en-GB" dirty="0"/>
              <a:t>Framework – therefore no binding targets, negotiation only</a:t>
            </a:r>
          </a:p>
          <a:p>
            <a:pPr lvl="1"/>
            <a:r>
              <a:rPr lang="en-GB" dirty="0"/>
              <a:t>Establishing international treaties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UNFCC</a:t>
            </a:r>
          </a:p>
        </p:txBody>
      </p:sp>
      <p:pic>
        <p:nvPicPr>
          <p:cNvPr id="4" name="Picture 2" descr="https://upload.wikimedia.org/wikipedia/commons/thumb/7/79/UNFCCC_parties.svg/863px-UNFCCC_parties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501736"/>
            <a:ext cx="5652688" cy="2901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548472"/>
            <a:ext cx="27318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Wikimedia Commons</a:t>
            </a:r>
          </a:p>
        </p:txBody>
      </p:sp>
    </p:spTree>
    <p:extLst>
      <p:ext uri="{BB962C8B-B14F-4D97-AF65-F5344CB8AC3E}">
        <p14:creationId xmlns:p14="http://schemas.microsoft.com/office/powerpoint/2010/main" val="14341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1997 – Kyoto Protocol</a:t>
            </a:r>
          </a:p>
          <a:p>
            <a:pPr lvl="1"/>
            <a:r>
              <a:rPr lang="en-GB" dirty="0"/>
              <a:t>Legally binding targets for GHG reductions</a:t>
            </a:r>
          </a:p>
          <a:p>
            <a:pPr lvl="1"/>
            <a:r>
              <a:rPr lang="en-GB" dirty="0"/>
              <a:t>Either reductions OR caps on emissions</a:t>
            </a:r>
          </a:p>
          <a:p>
            <a:pPr lvl="1"/>
            <a:r>
              <a:rPr lang="en-GB" dirty="0"/>
              <a:t>192 parties to the protocol (phase 1)</a:t>
            </a:r>
          </a:p>
          <a:p>
            <a:pPr lvl="1"/>
            <a:r>
              <a:rPr lang="en-GB" dirty="0"/>
              <a:t>Notable omission – USA; Canada withdrew in 2012</a:t>
            </a:r>
          </a:p>
          <a:p>
            <a:pPr lvl="1"/>
            <a:endParaRPr lang="en-GB" dirty="0"/>
          </a:p>
          <a:p>
            <a:r>
              <a:rPr lang="en-GB" dirty="0"/>
              <a:t>2010 – Cancun Agreements</a:t>
            </a:r>
          </a:p>
          <a:p>
            <a:pPr lvl="1"/>
            <a:r>
              <a:rPr lang="en-GB" dirty="0"/>
              <a:t>Agreement to limit future warming by &lt; 2˚C</a:t>
            </a:r>
          </a:p>
          <a:p>
            <a:pPr lvl="1"/>
            <a:r>
              <a:rPr lang="en-GB" dirty="0"/>
              <a:t>Encouraging all countries to participate</a:t>
            </a:r>
          </a:p>
          <a:p>
            <a:pPr lvl="1"/>
            <a:r>
              <a:rPr lang="en-GB" dirty="0"/>
              <a:t>Assisting those vulnerable to climate change impacts</a:t>
            </a:r>
          </a:p>
          <a:p>
            <a:pPr lvl="1"/>
            <a:r>
              <a:rPr lang="en-GB" dirty="0"/>
              <a:t>Protecting world forests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Significant Achievements</a:t>
            </a:r>
          </a:p>
        </p:txBody>
      </p:sp>
    </p:spTree>
    <p:extLst>
      <p:ext uri="{BB962C8B-B14F-4D97-AF65-F5344CB8AC3E}">
        <p14:creationId xmlns:p14="http://schemas.microsoft.com/office/powerpoint/2010/main" val="303209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2012 – Doha Amendment (Kyoto Protocol)</a:t>
            </a:r>
          </a:p>
          <a:p>
            <a:pPr lvl="1"/>
            <a:r>
              <a:rPr lang="en-GB" dirty="0"/>
              <a:t>Extended commitment period 2013 – 2020</a:t>
            </a:r>
          </a:p>
          <a:p>
            <a:pPr lvl="1"/>
            <a:r>
              <a:rPr lang="en-GB" dirty="0"/>
              <a:t>Reductions ~18% from 1990 levels</a:t>
            </a:r>
          </a:p>
          <a:p>
            <a:pPr lvl="1"/>
            <a:r>
              <a:rPr lang="en-GB" dirty="0"/>
              <a:t>74 parties ratified</a:t>
            </a:r>
          </a:p>
          <a:p>
            <a:pPr lvl="1"/>
            <a:r>
              <a:rPr lang="en-GB" dirty="0"/>
              <a:t>Agreed at EU level – not at UK level</a:t>
            </a:r>
          </a:p>
          <a:p>
            <a:pPr lvl="1"/>
            <a:r>
              <a:rPr lang="en-GB" dirty="0"/>
              <a:t>Currently not in force…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Significant Achievements	</a:t>
            </a:r>
          </a:p>
        </p:txBody>
      </p:sp>
    </p:spTree>
    <p:extLst>
      <p:ext uri="{BB962C8B-B14F-4D97-AF65-F5344CB8AC3E}">
        <p14:creationId xmlns:p14="http://schemas.microsoft.com/office/powerpoint/2010/main" val="15354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Negotiated at COP21, adopted by consensus</a:t>
            </a:r>
          </a:p>
          <a:p>
            <a:endParaRPr lang="en-GB" dirty="0"/>
          </a:p>
          <a:p>
            <a:r>
              <a:rPr lang="en-GB" dirty="0"/>
              <a:t>Three key aims:</a:t>
            </a:r>
          </a:p>
          <a:p>
            <a:pPr lvl="1"/>
            <a:r>
              <a:rPr lang="en-GB" dirty="0"/>
              <a:t>Limiting global temperature increase below 2˚C, ideally to 1.5˚C</a:t>
            </a:r>
          </a:p>
          <a:p>
            <a:pPr lvl="1"/>
            <a:r>
              <a:rPr lang="en-GB" dirty="0"/>
              <a:t>Increasing ability to adapt to climate change impacts</a:t>
            </a:r>
          </a:p>
          <a:p>
            <a:pPr lvl="1"/>
            <a:r>
              <a:rPr lang="en-GB" dirty="0"/>
              <a:t>Finance flows that assist lowering GHG emissions / climate resilience</a:t>
            </a:r>
          </a:p>
          <a:p>
            <a:pPr lvl="1"/>
            <a:endParaRPr lang="en-GB" dirty="0"/>
          </a:p>
          <a:p>
            <a:r>
              <a:rPr lang="en-GB" dirty="0"/>
              <a:t>Also of importance:</a:t>
            </a:r>
          </a:p>
          <a:p>
            <a:pPr lvl="1"/>
            <a:r>
              <a:rPr lang="en-GB" dirty="0"/>
              <a:t>Achieve ‘peak global GHG emissions’ as soon as possible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Paris Agreement</a:t>
            </a:r>
          </a:p>
        </p:txBody>
      </p:sp>
    </p:spTree>
    <p:extLst>
      <p:ext uri="{BB962C8B-B14F-4D97-AF65-F5344CB8AC3E}">
        <p14:creationId xmlns:p14="http://schemas.microsoft.com/office/powerpoint/2010/main" val="251210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Open for signatures April 2016 (Earth Day)</a:t>
            </a:r>
          </a:p>
          <a:p>
            <a:r>
              <a:rPr lang="en-GB" dirty="0"/>
              <a:t>Ratified by 121 parties</a:t>
            </a:r>
          </a:p>
          <a:p>
            <a:r>
              <a:rPr lang="en-GB" dirty="0"/>
              <a:t>Came into force 04 November 2016</a:t>
            </a:r>
          </a:p>
          <a:p>
            <a:r>
              <a:rPr lang="en-GB" dirty="0"/>
              <a:t>Parties will define ‘Nationally Determined Contributions’ (NDCs)</a:t>
            </a:r>
          </a:p>
          <a:p>
            <a:pPr lvl="1"/>
            <a:r>
              <a:rPr lang="en-GB" dirty="0"/>
              <a:t>“Ambitious” and “Progressive”</a:t>
            </a:r>
          </a:p>
          <a:p>
            <a:endParaRPr lang="en-GB" dirty="0"/>
          </a:p>
          <a:p>
            <a:r>
              <a:rPr lang="en-GB" dirty="0"/>
              <a:t>Downside:</a:t>
            </a:r>
          </a:p>
          <a:p>
            <a:pPr lvl="1"/>
            <a:r>
              <a:rPr lang="en-GB" dirty="0"/>
              <a:t>NDC will NOT be binding</a:t>
            </a:r>
          </a:p>
          <a:p>
            <a:pPr lvl="1"/>
            <a:r>
              <a:rPr lang="en-GB" dirty="0"/>
              <a:t>No mechanism to set by certain date</a:t>
            </a:r>
          </a:p>
          <a:p>
            <a:pPr lvl="1"/>
            <a:r>
              <a:rPr lang="en-GB" dirty="0"/>
              <a:t>NO enforcement if NDC not met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Paris Agreement</a:t>
            </a:r>
          </a:p>
        </p:txBody>
      </p:sp>
    </p:spTree>
    <p:extLst>
      <p:ext uri="{BB962C8B-B14F-4D97-AF65-F5344CB8AC3E}">
        <p14:creationId xmlns:p14="http://schemas.microsoft.com/office/powerpoint/2010/main" val="3330943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71575" y="1732106"/>
            <a:ext cx="7343775" cy="4351338"/>
          </a:xfrm>
        </p:spPr>
        <p:txBody>
          <a:bodyPr/>
          <a:lstStyle/>
          <a:p>
            <a:r>
              <a:rPr lang="en-GB" dirty="0"/>
              <a:t>Global stocktake</a:t>
            </a:r>
          </a:p>
          <a:p>
            <a:pPr lvl="1"/>
            <a:r>
              <a:rPr lang="en-GB" dirty="0"/>
              <a:t>First in 2023</a:t>
            </a:r>
          </a:p>
          <a:p>
            <a:r>
              <a:rPr lang="en-GB" dirty="0"/>
              <a:t>Financing</a:t>
            </a:r>
          </a:p>
          <a:p>
            <a:pPr lvl="1"/>
            <a:r>
              <a:rPr lang="en-GB" dirty="0"/>
              <a:t>US$100bn per year to assist developing countries</a:t>
            </a:r>
          </a:p>
          <a:p>
            <a:pPr lvl="2"/>
            <a:r>
              <a:rPr lang="en-GB" dirty="0"/>
              <a:t>NOT part of the Agreement and NOT legally binding</a:t>
            </a:r>
          </a:p>
          <a:p>
            <a:pPr lvl="1"/>
            <a:r>
              <a:rPr lang="en-GB" dirty="0"/>
              <a:t>Agreement outlines need to tackle both adaptation and mitigation through finance</a:t>
            </a:r>
          </a:p>
          <a:p>
            <a:pPr lvl="2"/>
            <a:r>
              <a:rPr lang="en-GB" dirty="0"/>
              <a:t>Adaptation less well represented in 2014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Objectives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227" y="4324350"/>
            <a:ext cx="5562600" cy="25336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48472"/>
            <a:ext cx="16746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Oxfam Blogs</a:t>
            </a:r>
          </a:p>
        </p:txBody>
      </p:sp>
    </p:spTree>
    <p:extLst>
      <p:ext uri="{BB962C8B-B14F-4D97-AF65-F5344CB8AC3E}">
        <p14:creationId xmlns:p14="http://schemas.microsoft.com/office/powerpoint/2010/main" val="269588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Will It Be…?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39" y="1849582"/>
            <a:ext cx="7975311" cy="3987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548472"/>
            <a:ext cx="17972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</a:t>
            </a:r>
            <a:r>
              <a:rPr lang="en-GB" sz="1400" dirty="0" err="1"/>
              <a:t>EcoWatch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46508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2˚C?</a:t>
            </a:r>
          </a:p>
        </p:txBody>
      </p:sp>
      <p:pic>
        <p:nvPicPr>
          <p:cNvPr id="3074" name="Picture 2" descr="Carbon budget exhibits_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782" y="1690689"/>
            <a:ext cx="6776988" cy="476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548472"/>
            <a:ext cx="1369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The CCC</a:t>
            </a:r>
          </a:p>
        </p:txBody>
      </p:sp>
    </p:spTree>
    <p:extLst>
      <p:ext uri="{BB962C8B-B14F-4D97-AF65-F5344CB8AC3E}">
        <p14:creationId xmlns:p14="http://schemas.microsoft.com/office/powerpoint/2010/main" val="114053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F630C4C-03DF-40DA-8B75-C9EF87ED8D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91" y="196418"/>
            <a:ext cx="8620217" cy="6219362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BEE8123-48E0-420D-91D1-0FDF438ED3F5}"/>
              </a:ext>
            </a:extLst>
          </p:cNvPr>
          <p:cNvSpPr txBox="1"/>
          <p:nvPr/>
        </p:nvSpPr>
        <p:spPr>
          <a:xfrm>
            <a:off x="0" y="6548472"/>
            <a:ext cx="1926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IPCC, AR4, 2014</a:t>
            </a:r>
          </a:p>
        </p:txBody>
      </p:sp>
    </p:spTree>
    <p:extLst>
      <p:ext uri="{BB962C8B-B14F-4D97-AF65-F5344CB8AC3E}">
        <p14:creationId xmlns:p14="http://schemas.microsoft.com/office/powerpoint/2010/main" val="393163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17" y="2313714"/>
            <a:ext cx="5330537" cy="334097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For the polar bears…</a:t>
            </a:r>
          </a:p>
        </p:txBody>
      </p:sp>
    </p:spTree>
    <p:extLst>
      <p:ext uri="{BB962C8B-B14F-4D97-AF65-F5344CB8AC3E}">
        <p14:creationId xmlns:p14="http://schemas.microsoft.com/office/powerpoint/2010/main" val="121366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q1CSfddlgU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67390" y="1963882"/>
            <a:ext cx="6927273" cy="3896591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Final Perspective</a:t>
            </a:r>
          </a:p>
        </p:txBody>
      </p:sp>
    </p:spTree>
    <p:extLst>
      <p:ext uri="{BB962C8B-B14F-4D97-AF65-F5344CB8AC3E}">
        <p14:creationId xmlns:p14="http://schemas.microsoft.com/office/powerpoint/2010/main" val="178040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NASA (</a:t>
            </a:r>
            <a:r>
              <a:rPr lang="en-GB" dirty="0">
                <a:hlinkClick r:id="rId2"/>
              </a:rPr>
              <a:t>www.nasa.gov</a:t>
            </a:r>
            <a:r>
              <a:rPr lang="en-GB" dirty="0"/>
              <a:t>)</a:t>
            </a:r>
          </a:p>
          <a:p>
            <a:r>
              <a:rPr lang="en-GB" dirty="0"/>
              <a:t>World Bank (</a:t>
            </a:r>
            <a:r>
              <a:rPr lang="en-GB" dirty="0">
                <a:hlinkClick r:id="rId3"/>
              </a:rPr>
              <a:t>www.worldbank.org</a:t>
            </a:r>
            <a:r>
              <a:rPr lang="en-GB" dirty="0"/>
              <a:t>) </a:t>
            </a:r>
          </a:p>
          <a:p>
            <a:r>
              <a:rPr lang="en-GB" dirty="0"/>
              <a:t>UNHCR – The UN Refugee Agency (</a:t>
            </a:r>
            <a:r>
              <a:rPr lang="en-GB" dirty="0">
                <a:hlinkClick r:id="rId4"/>
              </a:rPr>
              <a:t>www.unhcr.org</a:t>
            </a:r>
            <a:r>
              <a:rPr lang="en-GB" dirty="0"/>
              <a:t>)</a:t>
            </a:r>
          </a:p>
          <a:p>
            <a:r>
              <a:rPr lang="en-GB" dirty="0"/>
              <a:t>UK Government (</a:t>
            </a:r>
            <a:r>
              <a:rPr lang="en-GB" dirty="0">
                <a:hlinkClick r:id="rId5"/>
              </a:rPr>
              <a:t>www.gov.uk</a:t>
            </a:r>
            <a:r>
              <a:rPr lang="en-GB" dirty="0"/>
              <a:t>)  </a:t>
            </a:r>
          </a:p>
          <a:p>
            <a:r>
              <a:rPr lang="en-GB" dirty="0"/>
              <a:t>Committee on Climate Change (</a:t>
            </a:r>
            <a:r>
              <a:rPr lang="en-GB" dirty="0">
                <a:hlinkClick r:id="rId6"/>
              </a:rPr>
              <a:t>www.theccc.org.uk</a:t>
            </a:r>
            <a:r>
              <a:rPr lang="en-GB" dirty="0"/>
              <a:t>)</a:t>
            </a:r>
          </a:p>
          <a:p>
            <a:r>
              <a:rPr lang="en-GB" dirty="0"/>
              <a:t>United Nations Framework on Climate Change (</a:t>
            </a:r>
            <a:r>
              <a:rPr lang="en-GB" dirty="0">
                <a:hlinkClick r:id="rId7"/>
              </a:rPr>
              <a:t>www.newsroom.unfccc.int</a:t>
            </a:r>
            <a:r>
              <a:rPr lang="en-GB" dirty="0"/>
              <a:t>)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sources</a:t>
            </a:r>
          </a:p>
        </p:txBody>
      </p:sp>
    </p:spTree>
    <p:extLst>
      <p:ext uri="{BB962C8B-B14F-4D97-AF65-F5344CB8AC3E}">
        <p14:creationId xmlns:p14="http://schemas.microsoft.com/office/powerpoint/2010/main" val="170479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loud skipper design 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Cloud skipper design template" id="{30DBBF30-EDA2-4408-9702-3B0A8AED6F12}" vid="{0F128B79-39D4-4007-9EC6-E245A2CC91E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A1AFEDE-5CAF-4D05-AC35-0F55C5366E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Cloud skipper design slides</Template>
  <TotalTime>0</TotalTime>
  <Words>848</Words>
  <Application>Microsoft Office PowerPoint</Application>
  <PresentationFormat>On-screen Show (4:3)</PresentationFormat>
  <Paragraphs>227</Paragraphs>
  <Slides>35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Cambria</vt:lpstr>
      <vt:lpstr>Cloud skipper design template</vt:lpstr>
      <vt:lpstr>Energy: Issues &amp; Concerns</vt:lpstr>
      <vt:lpstr>Todays Topic</vt:lpstr>
      <vt:lpstr>What’s the issue with CO2?</vt:lpstr>
      <vt:lpstr>A blanket around the Earth…</vt:lpstr>
      <vt:lpstr>CO2 concentrations</vt:lpstr>
      <vt:lpstr>Natural CO2 flows</vt:lpstr>
      <vt:lpstr>NASA video</vt:lpstr>
      <vt:lpstr>Effects </vt:lpstr>
      <vt:lpstr>Rising sea levels</vt:lpstr>
      <vt:lpstr>Arctic Sea Ice Minimum</vt:lpstr>
      <vt:lpstr>Arctic Sea Ice Video</vt:lpstr>
      <vt:lpstr>Land Ice - Antarctica</vt:lpstr>
      <vt:lpstr>Land ice - Greenland</vt:lpstr>
      <vt:lpstr>Displacement</vt:lpstr>
      <vt:lpstr>Other impacts…</vt:lpstr>
      <vt:lpstr>PowerPoint Presentation</vt:lpstr>
      <vt:lpstr>CO2 emissions per capita</vt:lpstr>
      <vt:lpstr>PowerPoint Presentation</vt:lpstr>
      <vt:lpstr>UK Policy Developments</vt:lpstr>
      <vt:lpstr>Low Carbon Plan 2012</vt:lpstr>
      <vt:lpstr>Strategy to achieve the budgets</vt:lpstr>
      <vt:lpstr>Current progress</vt:lpstr>
      <vt:lpstr>Policy gap</vt:lpstr>
      <vt:lpstr>UNFCC</vt:lpstr>
      <vt:lpstr>Significant Achievements</vt:lpstr>
      <vt:lpstr>Significant Achievements </vt:lpstr>
      <vt:lpstr>Paris Agreement</vt:lpstr>
      <vt:lpstr>Paris Agreement</vt:lpstr>
      <vt:lpstr>Other Objectives</vt:lpstr>
      <vt:lpstr>Will It Be…?</vt:lpstr>
      <vt:lpstr>Why 2˚C?</vt:lpstr>
      <vt:lpstr>PowerPoint Presentation</vt:lpstr>
      <vt:lpstr>For the polar bears…</vt:lpstr>
      <vt:lpstr>A Final Perspective</vt:lpstr>
      <vt:lpstr>Useful sources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2017-01-04T09:10:00Z</dcterms:created>
  <dcterms:modified xsi:type="dcterms:W3CDTF">2018-02-02T13:45:49Z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TC034605089991</vt:lpwstr>
  </property>
</Properties>
</file>