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4" r:id="rId9"/>
    <p:sldId id="259" r:id="rId10"/>
    <p:sldId id="261" r:id="rId11"/>
    <p:sldId id="263" r:id="rId12"/>
    <p:sldId id="265" r:id="rId13"/>
    <p:sldId id="266" r:id="rId14"/>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55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8T17:19:58.708"/>
    </inkml:context>
    <inkml:brush xml:id="br0">
      <inkml:brushProperty name="width" value="0.05" units="cm"/>
      <inkml:brushProperty name="height" value="0.05" units="cm"/>
      <inkml:brushProperty name="color" value="#FFFFFF"/>
    </inkml:brush>
  </inkml:definitions>
  <inkml:trace contextRef="#ctx0" brushRef="#br0">0 0 24575,'7'0'0,"3"0"-8191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85C4D016-B079-9054-68B6-AB4FCF9A5DC8}"/>
              </a:ext>
            </a:extLst>
          </p:cNvPr>
          <p:cNvSpPr>
            <a:spLocks noGrp="1"/>
          </p:cNvSpPr>
          <p:nvPr>
            <p:ph type="ctrTitle"/>
          </p:nvPr>
        </p:nvSpPr>
        <p:spPr>
          <a:xfrm>
            <a:off x="1524000" y="1122363"/>
            <a:ext cx="9144000" cy="2387600"/>
          </a:xfrm>
        </p:spPr>
        <p:txBody>
          <a:bodyPr anchor="b"/>
          <a:lstStyle>
            <a:lvl1pPr algn="ctr">
              <a:defRPr sz="6000"/>
            </a:lvl1pPr>
          </a:lstStyle>
          <a:p>
            <a:r>
              <a:rPr lang="cs-CZ"/>
              <a:t>Kliknutím lze upravit styl.</a:t>
            </a:r>
          </a:p>
        </p:txBody>
      </p:sp>
      <p:sp>
        <p:nvSpPr>
          <p:cNvPr id="3" name="Podnadpis 2">
            <a:extLst>
              <a:ext uri="{FF2B5EF4-FFF2-40B4-BE49-F238E27FC236}">
                <a16:creationId xmlns:a16="http://schemas.microsoft.com/office/drawing/2014/main" id="{71552221-64CD-2A2C-E443-3A6068B850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a:t>Kliknutím můžete upravit styl předlohy.</a:t>
            </a:r>
          </a:p>
        </p:txBody>
      </p:sp>
      <p:sp>
        <p:nvSpPr>
          <p:cNvPr id="4" name="Zástupný symbol pro datum 3">
            <a:extLst>
              <a:ext uri="{FF2B5EF4-FFF2-40B4-BE49-F238E27FC236}">
                <a16:creationId xmlns:a16="http://schemas.microsoft.com/office/drawing/2014/main" id="{173DECF9-5875-B261-8BB1-C1CA93DFEF29}"/>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85136912-ABA9-70B6-3C7C-5D9B2281F6A9}"/>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B7278FA0-4949-6735-731D-28F8465478C4}"/>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4104379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CDF53578-D5E5-6654-9B23-215C9C383C99}"/>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F8E88D3D-5FD2-67ED-6C42-6B3375C6F431}"/>
              </a:ext>
            </a:extLst>
          </p:cNvPr>
          <p:cNvSpPr>
            <a:spLocks noGrp="1"/>
          </p:cNvSpPr>
          <p:nvPr>
            <p:ph idx="1"/>
          </p:nvPr>
        </p:nvSpPr>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A8C05A63-E06C-3EF2-038C-9A8AC4F34C39}"/>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D55793BC-FCEB-2C2A-FA85-C6B91C4D8E44}"/>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B0B45FF2-380F-8316-D586-1CFD1B760118}"/>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2718966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oddílu">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75308512-A321-8D21-8275-3FFD32E50976}"/>
              </a:ext>
            </a:extLst>
          </p:cNvPr>
          <p:cNvSpPr>
            <a:spLocks noGrp="1"/>
          </p:cNvSpPr>
          <p:nvPr>
            <p:ph type="title"/>
          </p:nvPr>
        </p:nvSpPr>
        <p:spPr>
          <a:xfrm>
            <a:off x="831850" y="1709738"/>
            <a:ext cx="10515600" cy="2852737"/>
          </a:xfrm>
        </p:spPr>
        <p:txBody>
          <a:bodyPr anchor="b"/>
          <a:lstStyle>
            <a:lvl1pPr>
              <a:defRPr sz="6000"/>
            </a:lvl1pPr>
          </a:lstStyle>
          <a:p>
            <a:r>
              <a:rPr lang="cs-CZ"/>
              <a:t>Kliknutím lze upravit styl.</a:t>
            </a:r>
          </a:p>
        </p:txBody>
      </p:sp>
      <p:sp>
        <p:nvSpPr>
          <p:cNvPr id="3" name="Zástupný text 2">
            <a:extLst>
              <a:ext uri="{FF2B5EF4-FFF2-40B4-BE49-F238E27FC236}">
                <a16:creationId xmlns:a16="http://schemas.microsoft.com/office/drawing/2014/main" id="{5961D9AA-C50E-E4AE-C4A5-F4820EEC32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s-CZ"/>
              <a:t>Po kliknutí můžete upravovat styly textu v předloze.</a:t>
            </a:r>
          </a:p>
        </p:txBody>
      </p:sp>
      <p:sp>
        <p:nvSpPr>
          <p:cNvPr id="4" name="Zástupný symbol pro datum 3">
            <a:extLst>
              <a:ext uri="{FF2B5EF4-FFF2-40B4-BE49-F238E27FC236}">
                <a16:creationId xmlns:a16="http://schemas.microsoft.com/office/drawing/2014/main" id="{EBC25326-E323-63A4-F05B-0F474A0F0C4A}"/>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A949E834-D59B-4619-7B9C-FE96D9C9D3F4}"/>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DEF88E21-44AE-B92D-D6B5-0C096FEB9D50}"/>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1754921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F2303563-5BF8-45C9-5B1C-AD4C67836B94}"/>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id="{110FE70C-76F0-6256-0F09-9F1F63D6481F}"/>
              </a:ext>
            </a:extLst>
          </p:cNvPr>
          <p:cNvSpPr>
            <a:spLocks noGrp="1"/>
          </p:cNvSpPr>
          <p:nvPr>
            <p:ph sz="half" idx="1"/>
          </p:nvPr>
        </p:nvSpPr>
        <p:spPr>
          <a:xfrm>
            <a:off x="838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obsah 3">
            <a:extLst>
              <a:ext uri="{FF2B5EF4-FFF2-40B4-BE49-F238E27FC236}">
                <a16:creationId xmlns:a16="http://schemas.microsoft.com/office/drawing/2014/main" id="{A4CDEDA1-6BD2-6099-3387-1FE412247FD5}"/>
              </a:ext>
            </a:extLst>
          </p:cNvPr>
          <p:cNvSpPr>
            <a:spLocks noGrp="1"/>
          </p:cNvSpPr>
          <p:nvPr>
            <p:ph sz="half" idx="2"/>
          </p:nvPr>
        </p:nvSpPr>
        <p:spPr>
          <a:xfrm>
            <a:off x="6172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a:extLst>
              <a:ext uri="{FF2B5EF4-FFF2-40B4-BE49-F238E27FC236}">
                <a16:creationId xmlns:a16="http://schemas.microsoft.com/office/drawing/2014/main" id="{5E03929D-6609-F6D1-FE94-0ADF4B92FAB8}"/>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6" name="Zástupný symbol pro zápatí 5">
            <a:extLst>
              <a:ext uri="{FF2B5EF4-FFF2-40B4-BE49-F238E27FC236}">
                <a16:creationId xmlns:a16="http://schemas.microsoft.com/office/drawing/2014/main" id="{18EA626F-6001-43ED-717E-504615864306}"/>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B9A6B3F5-221D-89C4-5AA2-DF2C7CA970FD}"/>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3551850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D2E9015B-3FAE-0904-F45B-65066E4BC64E}"/>
              </a:ext>
            </a:extLst>
          </p:cNvPr>
          <p:cNvSpPr>
            <a:spLocks noGrp="1"/>
          </p:cNvSpPr>
          <p:nvPr>
            <p:ph type="title"/>
          </p:nvPr>
        </p:nvSpPr>
        <p:spPr>
          <a:xfrm>
            <a:off x="839788" y="365125"/>
            <a:ext cx="10515600" cy="1325563"/>
          </a:xfrm>
        </p:spPr>
        <p:txBody>
          <a:bodyPr/>
          <a:lstStyle/>
          <a:p>
            <a:r>
              <a:rPr lang="cs-CZ"/>
              <a:t>Kliknutím lze upravit styl.</a:t>
            </a:r>
          </a:p>
        </p:txBody>
      </p:sp>
      <p:sp>
        <p:nvSpPr>
          <p:cNvPr id="3" name="Zástupný text 2">
            <a:extLst>
              <a:ext uri="{FF2B5EF4-FFF2-40B4-BE49-F238E27FC236}">
                <a16:creationId xmlns:a16="http://schemas.microsoft.com/office/drawing/2014/main" id="{C0EF4D97-630D-0160-E82F-4C3AE8458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4" name="Zástupný obsah 3">
            <a:extLst>
              <a:ext uri="{FF2B5EF4-FFF2-40B4-BE49-F238E27FC236}">
                <a16:creationId xmlns:a16="http://schemas.microsoft.com/office/drawing/2014/main" id="{4EADC959-4A51-FD4D-533E-D28E60D2017C}"/>
              </a:ext>
            </a:extLst>
          </p:cNvPr>
          <p:cNvSpPr>
            <a:spLocks noGrp="1"/>
          </p:cNvSpPr>
          <p:nvPr>
            <p:ph sz="half" idx="2"/>
          </p:nvPr>
        </p:nvSpPr>
        <p:spPr>
          <a:xfrm>
            <a:off x="839788" y="2505075"/>
            <a:ext cx="5157787"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text 4">
            <a:extLst>
              <a:ext uri="{FF2B5EF4-FFF2-40B4-BE49-F238E27FC236}">
                <a16:creationId xmlns:a16="http://schemas.microsoft.com/office/drawing/2014/main" id="{FDA7043A-44D9-7D1A-1BA2-EC9DD8E333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6" name="Zástupný obsah 5">
            <a:extLst>
              <a:ext uri="{FF2B5EF4-FFF2-40B4-BE49-F238E27FC236}">
                <a16:creationId xmlns:a16="http://schemas.microsoft.com/office/drawing/2014/main" id="{F5B74F78-9437-B8F2-F7C9-BB6D5F828228}"/>
              </a:ext>
            </a:extLst>
          </p:cNvPr>
          <p:cNvSpPr>
            <a:spLocks noGrp="1"/>
          </p:cNvSpPr>
          <p:nvPr>
            <p:ph sz="quarter" idx="4"/>
          </p:nvPr>
        </p:nvSpPr>
        <p:spPr>
          <a:xfrm>
            <a:off x="6172200" y="2505075"/>
            <a:ext cx="5183188"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a:extLst>
              <a:ext uri="{FF2B5EF4-FFF2-40B4-BE49-F238E27FC236}">
                <a16:creationId xmlns:a16="http://schemas.microsoft.com/office/drawing/2014/main" id="{A1DBD52D-EB7E-81F3-5E53-2EC22A93AF7A}"/>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8" name="Zástupný symbol pro zápatí 7">
            <a:extLst>
              <a:ext uri="{FF2B5EF4-FFF2-40B4-BE49-F238E27FC236}">
                <a16:creationId xmlns:a16="http://schemas.microsoft.com/office/drawing/2014/main" id="{1C5635B8-918C-A722-943E-5DA78B3C1861}"/>
              </a:ext>
            </a:extLst>
          </p:cNvPr>
          <p:cNvSpPr>
            <a:spLocks noGrp="1"/>
          </p:cNvSpPr>
          <p:nvPr>
            <p:ph type="ftr" sz="quarter" idx="11"/>
          </p:nvPr>
        </p:nvSpPr>
        <p:spPr/>
        <p:txBody>
          <a:bodyPr/>
          <a:lstStyle/>
          <a:p>
            <a:endParaRPr lang="cs-CZ"/>
          </a:p>
        </p:txBody>
      </p:sp>
      <p:sp>
        <p:nvSpPr>
          <p:cNvPr id="9" name="Zástupný symbol pro číslo snímku 8">
            <a:extLst>
              <a:ext uri="{FF2B5EF4-FFF2-40B4-BE49-F238E27FC236}">
                <a16:creationId xmlns:a16="http://schemas.microsoft.com/office/drawing/2014/main" id="{09671FCC-32B0-19C7-4C5E-F198FF9DD9AA}"/>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386691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Jenom nadpis">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3B3DEDFC-D72B-11A2-8270-DCAD4D04CC96}"/>
              </a:ext>
            </a:extLst>
          </p:cNvPr>
          <p:cNvSpPr>
            <a:spLocks noGrp="1"/>
          </p:cNvSpPr>
          <p:nvPr>
            <p:ph type="title"/>
          </p:nvPr>
        </p:nvSpPr>
        <p:spPr/>
        <p:txBody>
          <a:bodyPr/>
          <a:lstStyle/>
          <a:p>
            <a:r>
              <a:rPr lang="cs-CZ"/>
              <a:t>Kliknutím lze upravit styl.</a:t>
            </a:r>
          </a:p>
        </p:txBody>
      </p:sp>
      <p:sp>
        <p:nvSpPr>
          <p:cNvPr id="3" name="Zástupný symbol pro datum 2">
            <a:extLst>
              <a:ext uri="{FF2B5EF4-FFF2-40B4-BE49-F238E27FC236}">
                <a16:creationId xmlns:a16="http://schemas.microsoft.com/office/drawing/2014/main" id="{A71CAC3B-2DDD-1D1E-5C16-328F9270307B}"/>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4" name="Zástupný symbol pro zápatí 3">
            <a:extLst>
              <a:ext uri="{FF2B5EF4-FFF2-40B4-BE49-F238E27FC236}">
                <a16:creationId xmlns:a16="http://schemas.microsoft.com/office/drawing/2014/main" id="{92E421AA-85E5-6FC0-C782-05C737D1DBBC}"/>
              </a:ext>
            </a:extLst>
          </p:cNvPr>
          <p:cNvSpPr>
            <a:spLocks noGrp="1"/>
          </p:cNvSpPr>
          <p:nvPr>
            <p:ph type="ftr" sz="quarter" idx="11"/>
          </p:nvPr>
        </p:nvSpPr>
        <p:spPr/>
        <p:txBody>
          <a:bodyPr/>
          <a:lstStyle/>
          <a:p>
            <a:endParaRPr lang="cs-CZ"/>
          </a:p>
        </p:txBody>
      </p:sp>
      <p:sp>
        <p:nvSpPr>
          <p:cNvPr id="5" name="Zástupný symbol pro číslo snímku 4">
            <a:extLst>
              <a:ext uri="{FF2B5EF4-FFF2-40B4-BE49-F238E27FC236}">
                <a16:creationId xmlns:a16="http://schemas.microsoft.com/office/drawing/2014/main" id="{A1CD10C3-FD89-E183-2A9F-6FF64620F5AA}"/>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510313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a:extLst>
              <a:ext uri="{FF2B5EF4-FFF2-40B4-BE49-F238E27FC236}">
                <a16:creationId xmlns:a16="http://schemas.microsoft.com/office/drawing/2014/main" id="{AC674741-534F-3F84-BD64-0637D34DFB54}"/>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3" name="Zástupný symbol pro zápatí 2">
            <a:extLst>
              <a:ext uri="{FF2B5EF4-FFF2-40B4-BE49-F238E27FC236}">
                <a16:creationId xmlns:a16="http://schemas.microsoft.com/office/drawing/2014/main" id="{4479A604-F0C5-D155-6340-7FFECF81403B}"/>
              </a:ext>
            </a:extLst>
          </p:cNvPr>
          <p:cNvSpPr>
            <a:spLocks noGrp="1"/>
          </p:cNvSpPr>
          <p:nvPr>
            <p:ph type="ftr" sz="quarter" idx="11"/>
          </p:nvPr>
        </p:nvSpPr>
        <p:spPr/>
        <p:txBody>
          <a:bodyPr/>
          <a:lstStyle/>
          <a:p>
            <a:endParaRPr lang="cs-CZ"/>
          </a:p>
        </p:txBody>
      </p:sp>
      <p:sp>
        <p:nvSpPr>
          <p:cNvPr id="4" name="Zástupný symbol pro číslo snímku 3">
            <a:extLst>
              <a:ext uri="{FF2B5EF4-FFF2-40B4-BE49-F238E27FC236}">
                <a16:creationId xmlns:a16="http://schemas.microsoft.com/office/drawing/2014/main" id="{8A982A9D-CAAC-844A-377D-9B3AAED90CB1}"/>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177944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289B592F-C7F5-76A4-38F5-72407372E8A7}"/>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obsah 2">
            <a:extLst>
              <a:ext uri="{FF2B5EF4-FFF2-40B4-BE49-F238E27FC236}">
                <a16:creationId xmlns:a16="http://schemas.microsoft.com/office/drawing/2014/main" id="{851645CA-CDE8-F7EB-EC9E-AECCDD6717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text 3">
            <a:extLst>
              <a:ext uri="{FF2B5EF4-FFF2-40B4-BE49-F238E27FC236}">
                <a16:creationId xmlns:a16="http://schemas.microsoft.com/office/drawing/2014/main" id="{2C7120A3-2E4A-957C-B7F9-B0F865B0E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CE95D312-3467-DDD3-FD80-1F34388575E0}"/>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6" name="Zástupný symbol pro zápatí 5">
            <a:extLst>
              <a:ext uri="{FF2B5EF4-FFF2-40B4-BE49-F238E27FC236}">
                <a16:creationId xmlns:a16="http://schemas.microsoft.com/office/drawing/2014/main" id="{AAF0C10B-96A5-A4DA-1B20-89A40BE80BEC}"/>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C5B09358-8474-71F9-953A-7B070EAC2467}"/>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449591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56CD7A4E-7EFF-5DCD-62E6-8DD8C91280D5}"/>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symbol obrázku 2">
            <a:extLst>
              <a:ext uri="{FF2B5EF4-FFF2-40B4-BE49-F238E27FC236}">
                <a16:creationId xmlns:a16="http://schemas.microsoft.com/office/drawing/2014/main" id="{08E587FA-B649-0C6C-37BC-AC44E22018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text 3">
            <a:extLst>
              <a:ext uri="{FF2B5EF4-FFF2-40B4-BE49-F238E27FC236}">
                <a16:creationId xmlns:a16="http://schemas.microsoft.com/office/drawing/2014/main" id="{85129040-EF69-0611-9E64-D2260AC29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id="{3803B71A-82F5-31BC-74B7-A94A5C2443F5}"/>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6" name="Zástupný symbol pro zápatí 5">
            <a:extLst>
              <a:ext uri="{FF2B5EF4-FFF2-40B4-BE49-F238E27FC236}">
                <a16:creationId xmlns:a16="http://schemas.microsoft.com/office/drawing/2014/main" id="{5271175A-8FEB-48D3-6BF4-D08755EA29AE}"/>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id="{3901A277-E115-5A71-35E3-ACF1C29759A8}"/>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1846201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id="{E39B7E37-6D3C-9534-C7E3-96B088CA7047}"/>
              </a:ext>
            </a:extLst>
          </p:cNvPr>
          <p:cNvSpPr>
            <a:spLocks noGrp="1"/>
          </p:cNvSpPr>
          <p:nvPr>
            <p:ph type="title"/>
          </p:nvPr>
        </p:nvSpPr>
        <p:spPr/>
        <p:txBody>
          <a:bodyPr/>
          <a:lstStyle/>
          <a:p>
            <a:r>
              <a:rPr lang="cs-CZ"/>
              <a:t>Kliknutím lze upravit styl.</a:t>
            </a:r>
          </a:p>
        </p:txBody>
      </p:sp>
      <p:sp>
        <p:nvSpPr>
          <p:cNvPr id="3" name="Zástupný symbol pro svislý text 2">
            <a:extLst>
              <a:ext uri="{FF2B5EF4-FFF2-40B4-BE49-F238E27FC236}">
                <a16:creationId xmlns:a16="http://schemas.microsoft.com/office/drawing/2014/main" id="{F8E3868D-5A86-A66E-0E36-F6E84AA78070}"/>
              </a:ext>
            </a:extLst>
          </p:cNvPr>
          <p:cNvSpPr>
            <a:spLocks noGrp="1"/>
          </p:cNvSpPr>
          <p:nvPr>
            <p:ph type="body" orient="vert" idx="1"/>
          </p:nvPr>
        </p:nvSpPr>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CAB19F3E-395D-7BD6-45B2-C077213C805D}"/>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25633C20-5140-CD9A-24D8-736947D91CDC}"/>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1EC79589-3003-0CE1-A9FB-62561A9AD0E0}"/>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3797464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a:extLst>
              <a:ext uri="{FF2B5EF4-FFF2-40B4-BE49-F238E27FC236}">
                <a16:creationId xmlns:a16="http://schemas.microsoft.com/office/drawing/2014/main" id="{96E0D089-9014-6BCB-20F4-4EA80758291F}"/>
              </a:ext>
            </a:extLst>
          </p:cNvPr>
          <p:cNvSpPr>
            <a:spLocks noGrp="1"/>
          </p:cNvSpPr>
          <p:nvPr>
            <p:ph type="title" orient="vert"/>
          </p:nvPr>
        </p:nvSpPr>
        <p:spPr>
          <a:xfrm>
            <a:off x="8724900" y="365125"/>
            <a:ext cx="2628900" cy="5811838"/>
          </a:xfrm>
        </p:spPr>
        <p:txBody>
          <a:bodyPr vert="eaVert"/>
          <a:lstStyle/>
          <a:p>
            <a:r>
              <a:rPr lang="cs-CZ"/>
              <a:t>Kliknutím lze upravit styl.</a:t>
            </a:r>
          </a:p>
        </p:txBody>
      </p:sp>
      <p:sp>
        <p:nvSpPr>
          <p:cNvPr id="3" name="Zástupný symbol pro svislý text 2">
            <a:extLst>
              <a:ext uri="{FF2B5EF4-FFF2-40B4-BE49-F238E27FC236}">
                <a16:creationId xmlns:a16="http://schemas.microsoft.com/office/drawing/2014/main" id="{B423CA50-6221-C46C-3E4D-8C5E7ECF1D8A}"/>
              </a:ext>
            </a:extLst>
          </p:cNvPr>
          <p:cNvSpPr>
            <a:spLocks noGrp="1"/>
          </p:cNvSpPr>
          <p:nvPr>
            <p:ph type="body" orient="vert" idx="1"/>
          </p:nvPr>
        </p:nvSpPr>
        <p:spPr>
          <a:xfrm>
            <a:off x="838200" y="365125"/>
            <a:ext cx="7734300" cy="5811838"/>
          </a:xfrm>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7B4CFC66-DE6A-ED32-BCA8-866D59B224E8}"/>
              </a:ext>
            </a:extLst>
          </p:cNvPr>
          <p:cNvSpPr>
            <a:spLocks noGrp="1"/>
          </p:cNvSpPr>
          <p:nvPr>
            <p:ph type="dt" sz="half" idx="10"/>
          </p:nvPr>
        </p:nvSpPr>
        <p:spPr/>
        <p:txBody>
          <a:body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5C2E4EEB-C35D-CF5D-F1FD-95B742CA37F8}"/>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id="{0FCB1B52-A222-FCFB-FB66-D3816E462399}"/>
              </a:ext>
            </a:extLst>
          </p:cNvPr>
          <p:cNvSpPr>
            <a:spLocks noGrp="1"/>
          </p:cNvSpPr>
          <p:nvPr>
            <p:ph type="sldNum" sz="quarter" idx="12"/>
          </p:nvPr>
        </p:nvSpPr>
        <p:spPr/>
        <p:txBody>
          <a:bodyPr/>
          <a:lstStyle/>
          <a:p>
            <a:fld id="{5BD8143F-8E82-4EDF-8C10-62D3946B0B36}" type="slidenum">
              <a:rPr lang="cs-CZ" smtClean="0"/>
              <a:t>‹#›</a:t>
            </a:fld>
            <a:endParaRPr lang="cs-CZ"/>
          </a:p>
        </p:txBody>
      </p:sp>
    </p:spTree>
    <p:extLst>
      <p:ext uri="{BB962C8B-B14F-4D97-AF65-F5344CB8AC3E}">
        <p14:creationId xmlns:p14="http://schemas.microsoft.com/office/powerpoint/2010/main" val="3707681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nadpis 1">
            <a:extLst>
              <a:ext uri="{FF2B5EF4-FFF2-40B4-BE49-F238E27FC236}">
                <a16:creationId xmlns:a16="http://schemas.microsoft.com/office/drawing/2014/main" id="{69A51872-D41D-978B-D2BE-01EA1097D7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a:t>Kliknutím lze upravit styl.</a:t>
            </a:r>
          </a:p>
        </p:txBody>
      </p:sp>
      <p:sp>
        <p:nvSpPr>
          <p:cNvPr id="3" name="Zástupný text 2">
            <a:extLst>
              <a:ext uri="{FF2B5EF4-FFF2-40B4-BE49-F238E27FC236}">
                <a16:creationId xmlns:a16="http://schemas.microsoft.com/office/drawing/2014/main" id="{F24882CE-6B54-3395-4DA3-0B44B8304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id="{61A6DF60-464A-98F1-3AB2-C3442D11EE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1C990E-AC6C-4169-8EB7-08EA8B95A118}" type="datetimeFigureOut">
              <a:rPr lang="cs-CZ" smtClean="0"/>
              <a:t>20.08.2022</a:t>
            </a:fld>
            <a:endParaRPr lang="cs-CZ"/>
          </a:p>
        </p:txBody>
      </p:sp>
      <p:sp>
        <p:nvSpPr>
          <p:cNvPr id="5" name="Zástupný symbol pro zápatí 4">
            <a:extLst>
              <a:ext uri="{FF2B5EF4-FFF2-40B4-BE49-F238E27FC236}">
                <a16:creationId xmlns:a16="http://schemas.microsoft.com/office/drawing/2014/main" id="{3662FF18-AEAD-8634-8036-6EFB8E35C6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a:extLst>
              <a:ext uri="{FF2B5EF4-FFF2-40B4-BE49-F238E27FC236}">
                <a16:creationId xmlns:a16="http://schemas.microsoft.com/office/drawing/2014/main" id="{D540FBF2-E2EC-9E87-A192-1350C72E43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D8143F-8E82-4EDF-8C10-62D3946B0B36}" type="slidenum">
              <a:rPr lang="cs-CZ" smtClean="0"/>
              <a:t>‹#›</a:t>
            </a:fld>
            <a:endParaRPr lang="cs-CZ"/>
          </a:p>
        </p:txBody>
      </p:sp>
    </p:spTree>
    <p:extLst>
      <p:ext uri="{BB962C8B-B14F-4D97-AF65-F5344CB8AC3E}">
        <p14:creationId xmlns:p14="http://schemas.microsoft.com/office/powerpoint/2010/main" val="3188411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brázek 3">
            <a:extLst>
              <a:ext uri="{FF2B5EF4-FFF2-40B4-BE49-F238E27FC236}">
                <a16:creationId xmlns:a16="http://schemas.microsoft.com/office/drawing/2014/main" id="{5B6578BF-1ED3-6E5C-E949-EEB87A4F7812}"/>
              </a:ext>
            </a:extLst>
          </p:cNvPr>
          <p:cNvPicPr>
            <a:picLocks noChangeAspect="1"/>
          </p:cNvPicPr>
          <p:nvPr/>
        </p:nvPicPr>
        <p:blipFill rotWithShape="1">
          <a:blip r:embed="rId2"/>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id="{1B3AFB6F-23F2-A956-2305-BB8E8F83D4E0}"/>
              </a:ext>
            </a:extLst>
          </p:cNvPr>
          <p:cNvSpPr>
            <a:spLocks noGrp="1"/>
          </p:cNvSpPr>
          <p:nvPr>
            <p:ph type="ctrTitle"/>
          </p:nvPr>
        </p:nvSpPr>
        <p:spPr>
          <a:xfrm>
            <a:off x="3425125" y="-2327150"/>
            <a:ext cx="9187396" cy="3574778"/>
          </a:xfrm>
          <a:effectLst>
            <a:outerShdw blurRad="50800" dist="38100" dir="2700000" algn="tl" rotWithShape="0">
              <a:prstClr val="black">
                <a:alpha val="40000"/>
              </a:prstClr>
            </a:outerShdw>
          </a:effectLst>
        </p:spPr>
        <p:txBody>
          <a:bodyPr>
            <a:normAutofit/>
          </a:bodyPr>
          <a:lstStyle/>
          <a:p>
            <a:r>
              <a:rPr lang="en-GB" sz="4000" b="1" dirty="0"/>
              <a:t>Digital skills and Research methods</a:t>
            </a:r>
            <a:endParaRPr lang="cs-CZ" sz="4000" b="1" dirty="0"/>
          </a:p>
        </p:txBody>
      </p:sp>
      <p:sp>
        <p:nvSpPr>
          <p:cNvPr id="3" name="Podnadpis 2">
            <a:extLst>
              <a:ext uri="{FF2B5EF4-FFF2-40B4-BE49-F238E27FC236}">
                <a16:creationId xmlns:a16="http://schemas.microsoft.com/office/drawing/2014/main" id="{6049FCD9-14A4-44C8-642E-5D9AF321B0CD}"/>
              </a:ext>
            </a:extLst>
          </p:cNvPr>
          <p:cNvSpPr>
            <a:spLocks noGrp="1"/>
          </p:cNvSpPr>
          <p:nvPr>
            <p:ph type="subTitle" idx="1"/>
          </p:nvPr>
        </p:nvSpPr>
        <p:spPr>
          <a:xfrm>
            <a:off x="1097280" y="4499673"/>
            <a:ext cx="10058400" cy="1978619"/>
          </a:xfrm>
          <a:effectLst>
            <a:outerShdw blurRad="50800" dist="38100" dir="2700000" algn="tl" rotWithShape="0">
              <a:prstClr val="black">
                <a:alpha val="40000"/>
              </a:prstClr>
            </a:outerShdw>
          </a:effectLst>
        </p:spPr>
        <p:txBody>
          <a:bodyPr>
            <a:normAutofit fontScale="25000" lnSpcReduction="20000"/>
          </a:bodyPr>
          <a:lstStyle/>
          <a:p>
            <a:pPr algn="l"/>
            <a:r>
              <a:rPr lang="en-GB" sz="9600" dirty="0"/>
              <a:t>University of Wales Trinity Saint David                                30.07.2022</a:t>
            </a:r>
          </a:p>
          <a:p>
            <a:pPr algn="l"/>
            <a:r>
              <a:rPr lang="en-GB" sz="9600" dirty="0"/>
              <a:t>LECTURER: Koushik Modak</a:t>
            </a:r>
          </a:p>
          <a:p>
            <a:pPr algn="l"/>
            <a:r>
              <a:rPr lang="en-GB" sz="9600" dirty="0"/>
              <a:t>LEADER: Kevin Miko – 2133384 (Student Number)</a:t>
            </a:r>
          </a:p>
          <a:p>
            <a:pPr algn="l"/>
            <a:r>
              <a:rPr lang="en-GB" sz="9600" dirty="0"/>
              <a:t>Dominik Hornak – 2133385 (Student Number)</a:t>
            </a:r>
          </a:p>
          <a:p>
            <a:pPr algn="l"/>
            <a:r>
              <a:rPr lang="en-GB" sz="9600" dirty="0"/>
              <a:t>Martina </a:t>
            </a:r>
            <a:r>
              <a:rPr lang="en-GB" sz="9600" dirty="0" err="1"/>
              <a:t>Mikova</a:t>
            </a:r>
            <a:r>
              <a:rPr lang="en-GB" sz="9600" dirty="0"/>
              <a:t> – 2133623 (Student Number) </a:t>
            </a:r>
          </a:p>
          <a:p>
            <a:endParaRPr lang="en-GB" dirty="0"/>
          </a:p>
          <a:p>
            <a:endParaRPr lang="cs-CZ" dirty="0"/>
          </a:p>
        </p:txBody>
      </p:sp>
    </p:spTree>
    <p:extLst>
      <p:ext uri="{BB962C8B-B14F-4D97-AF65-F5344CB8AC3E}">
        <p14:creationId xmlns:p14="http://schemas.microsoft.com/office/powerpoint/2010/main" val="471902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868544C3-678E-4EA7-4D72-5C030A9A4493}"/>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3D932628-0D53-C3A6-DCD9-884B52DB86C1}"/>
              </a:ext>
            </a:extLst>
          </p:cNvPr>
          <p:cNvSpPr>
            <a:spLocks noGrp="1"/>
          </p:cNvSpPr>
          <p:nvPr>
            <p:ph type="title"/>
          </p:nvPr>
        </p:nvSpPr>
        <p:spPr>
          <a:xfrm>
            <a:off x="2171054" y="0"/>
            <a:ext cx="10515600" cy="1325563"/>
          </a:xfrm>
        </p:spPr>
        <p:txBody>
          <a:bodyPr>
            <a:normAutofit/>
          </a:bodyPr>
          <a:lstStyle/>
          <a:p>
            <a:pPr algn="ctr"/>
            <a:r>
              <a:rPr lang="en-GB" sz="4000" b="1" dirty="0"/>
              <a:t>Introduction</a:t>
            </a:r>
            <a:endParaRPr lang="cs-CZ" sz="4000" b="1" dirty="0"/>
          </a:p>
        </p:txBody>
      </p:sp>
      <p:sp>
        <p:nvSpPr>
          <p:cNvPr id="3" name="Zástupný obsah 2">
            <a:extLst>
              <a:ext uri="{FF2B5EF4-FFF2-40B4-BE49-F238E27FC236}">
                <a16:creationId xmlns:a16="http://schemas.microsoft.com/office/drawing/2014/main" id="{2C1D9588-0840-6550-6DAF-8AA65C49D881}"/>
              </a:ext>
            </a:extLst>
          </p:cNvPr>
          <p:cNvSpPr>
            <a:spLocks noGrp="1"/>
          </p:cNvSpPr>
          <p:nvPr>
            <p:ph idx="1"/>
          </p:nvPr>
        </p:nvSpPr>
        <p:spPr>
          <a:xfrm>
            <a:off x="47786" y="4161753"/>
            <a:ext cx="10515600" cy="4351338"/>
          </a:xfrm>
        </p:spPr>
        <p:txBody>
          <a:bodyPr/>
          <a:lstStyle/>
          <a:p>
            <a:pPr marL="0" indent="0">
              <a:buNone/>
            </a:pPr>
            <a:r>
              <a:rPr lang="en-GB" sz="2400" dirty="0"/>
              <a:t>In this PowerPoint we will be introducing the modern technology on amazon and how it changed over the years. Amazon is one of the most successful business in the Uk and one of the biggest retailer going.</a:t>
            </a:r>
          </a:p>
          <a:p>
            <a:pPr marL="0" indent="0">
              <a:buNone/>
            </a:pPr>
            <a:r>
              <a:rPr lang="en-GB" sz="2400" dirty="0"/>
              <a:t>We will be introducing the first mobile robot and how it changed the work environment for the workers, our main focus will be the modern technology of amazon and what there main goals and objectives are.</a:t>
            </a:r>
          </a:p>
          <a:p>
            <a:pPr marL="0" indent="0">
              <a:buNone/>
            </a:pPr>
            <a:r>
              <a:rPr lang="en-GB" sz="2400" dirty="0"/>
              <a:t>Amazon go lets you shop in stores without standing in a queue for checkout.</a:t>
            </a:r>
          </a:p>
        </p:txBody>
      </p:sp>
      <p:pic>
        <p:nvPicPr>
          <p:cNvPr id="4" name="Obrázek 3">
            <a:extLst>
              <a:ext uri="{FF2B5EF4-FFF2-40B4-BE49-F238E27FC236}">
                <a16:creationId xmlns:a16="http://schemas.microsoft.com/office/drawing/2014/main" id="{D9ABB564-4C7E-91FE-2426-83F730AFF761}"/>
              </a:ext>
            </a:extLst>
          </p:cNvPr>
          <p:cNvPicPr>
            <a:picLocks noChangeAspect="1"/>
          </p:cNvPicPr>
          <p:nvPr/>
        </p:nvPicPr>
        <p:blipFill>
          <a:blip r:embed="rId3"/>
          <a:stretch>
            <a:fillRect/>
          </a:stretch>
        </p:blipFill>
        <p:spPr>
          <a:xfrm>
            <a:off x="9416393" y="1"/>
            <a:ext cx="2775607" cy="1983782"/>
          </a:xfrm>
          <a:prstGeom prst="rect">
            <a:avLst/>
          </a:prstGeom>
        </p:spPr>
      </p:pic>
    </p:spTree>
    <p:extLst>
      <p:ext uri="{BB962C8B-B14F-4D97-AF65-F5344CB8AC3E}">
        <p14:creationId xmlns:p14="http://schemas.microsoft.com/office/powerpoint/2010/main" val="27393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BF9E9BD5-E2DE-F350-F195-32BEC3A0DD04}"/>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8CF93105-880F-4AD3-9342-FAA9106D536D}"/>
              </a:ext>
            </a:extLst>
          </p:cNvPr>
          <p:cNvSpPr>
            <a:spLocks noGrp="1"/>
          </p:cNvSpPr>
          <p:nvPr>
            <p:ph type="title"/>
          </p:nvPr>
        </p:nvSpPr>
        <p:spPr>
          <a:xfrm>
            <a:off x="4401995" y="250031"/>
            <a:ext cx="10515600" cy="1325563"/>
          </a:xfrm>
        </p:spPr>
        <p:txBody>
          <a:bodyPr>
            <a:normAutofit/>
          </a:bodyPr>
          <a:lstStyle/>
          <a:p>
            <a:r>
              <a:rPr lang="en-GB" sz="4000" b="1" dirty="0"/>
              <a:t>Background of the organization</a:t>
            </a:r>
            <a:endParaRPr lang="cs-CZ" sz="4000" b="1" dirty="0"/>
          </a:p>
        </p:txBody>
      </p:sp>
      <p:sp>
        <p:nvSpPr>
          <p:cNvPr id="3" name="Zástupný obsah 2">
            <a:extLst>
              <a:ext uri="{FF2B5EF4-FFF2-40B4-BE49-F238E27FC236}">
                <a16:creationId xmlns:a16="http://schemas.microsoft.com/office/drawing/2014/main" id="{4573ACA7-9993-761F-FA9B-1C7D6805B72C}"/>
              </a:ext>
            </a:extLst>
          </p:cNvPr>
          <p:cNvSpPr>
            <a:spLocks noGrp="1"/>
          </p:cNvSpPr>
          <p:nvPr>
            <p:ph idx="1"/>
          </p:nvPr>
        </p:nvSpPr>
        <p:spPr>
          <a:xfrm>
            <a:off x="248652" y="4271294"/>
            <a:ext cx="10515600" cy="4351338"/>
          </a:xfrm>
        </p:spPr>
        <p:txBody>
          <a:bodyPr>
            <a:normAutofit/>
          </a:bodyPr>
          <a:lstStyle/>
          <a:p>
            <a:pPr marL="0" indent="0">
              <a:buNone/>
            </a:pPr>
            <a:r>
              <a:rPr lang="en-GB" sz="2400" dirty="0"/>
              <a:t>Amazon was found by Jeff Bezos from his garage in Bellevue, Washington  July 5 1994.</a:t>
            </a:r>
          </a:p>
          <a:p>
            <a:pPr marL="0" indent="0">
              <a:buNone/>
            </a:pPr>
            <a:r>
              <a:rPr lang="en-GB" sz="2400" dirty="0"/>
              <a:t>Its an online marketplace for books and it has expanded into a multitude of products categories such as electronics, toys, furniture, movies and much more</a:t>
            </a:r>
          </a:p>
          <a:p>
            <a:pPr marL="0" indent="0">
              <a:buNone/>
            </a:pPr>
            <a:r>
              <a:rPr lang="en-GB" sz="2400" dirty="0"/>
              <a:t>Jeff Bezos only sold books however he had a vision for the company to grow and that’s why he wanted Amazon to be an everything store</a:t>
            </a:r>
          </a:p>
        </p:txBody>
      </p:sp>
      <p:pic>
        <p:nvPicPr>
          <p:cNvPr id="5" name="Obrázek 4">
            <a:extLst>
              <a:ext uri="{FF2B5EF4-FFF2-40B4-BE49-F238E27FC236}">
                <a16:creationId xmlns:a16="http://schemas.microsoft.com/office/drawing/2014/main" id="{FD98E266-9432-8BC7-10C9-7D65A62CC7E1}"/>
              </a:ext>
            </a:extLst>
          </p:cNvPr>
          <p:cNvPicPr>
            <a:picLocks noChangeAspect="1"/>
          </p:cNvPicPr>
          <p:nvPr/>
        </p:nvPicPr>
        <p:blipFill>
          <a:blip r:embed="rId3"/>
          <a:stretch>
            <a:fillRect/>
          </a:stretch>
        </p:blipFill>
        <p:spPr>
          <a:xfrm>
            <a:off x="8210801" y="1378717"/>
            <a:ext cx="1943852" cy="1459033"/>
          </a:xfrm>
          <a:prstGeom prst="rect">
            <a:avLst/>
          </a:prstGeom>
        </p:spPr>
      </p:pic>
      <p:pic>
        <p:nvPicPr>
          <p:cNvPr id="6" name="Obrázek 5">
            <a:extLst>
              <a:ext uri="{FF2B5EF4-FFF2-40B4-BE49-F238E27FC236}">
                <a16:creationId xmlns:a16="http://schemas.microsoft.com/office/drawing/2014/main" id="{25BAC79B-784B-CFC3-4701-6D10414299D4}"/>
              </a:ext>
            </a:extLst>
          </p:cNvPr>
          <p:cNvPicPr>
            <a:picLocks noChangeAspect="1"/>
          </p:cNvPicPr>
          <p:nvPr/>
        </p:nvPicPr>
        <p:blipFill>
          <a:blip r:embed="rId4"/>
          <a:stretch>
            <a:fillRect/>
          </a:stretch>
        </p:blipFill>
        <p:spPr>
          <a:xfrm>
            <a:off x="10202779" y="1378717"/>
            <a:ext cx="1876926" cy="1486447"/>
          </a:xfrm>
          <a:prstGeom prst="rect">
            <a:avLst/>
          </a:prstGeom>
        </p:spPr>
      </p:pic>
      <p:pic>
        <p:nvPicPr>
          <p:cNvPr id="7" name="Obrázek 6">
            <a:extLst>
              <a:ext uri="{FF2B5EF4-FFF2-40B4-BE49-F238E27FC236}">
                <a16:creationId xmlns:a16="http://schemas.microsoft.com/office/drawing/2014/main" id="{F5D80BA2-7DAA-8782-82FF-6D68ECF68B68}"/>
              </a:ext>
            </a:extLst>
          </p:cNvPr>
          <p:cNvPicPr>
            <a:picLocks noChangeAspect="1"/>
          </p:cNvPicPr>
          <p:nvPr/>
        </p:nvPicPr>
        <p:blipFill>
          <a:blip r:embed="rId5"/>
          <a:stretch>
            <a:fillRect/>
          </a:stretch>
        </p:blipFill>
        <p:spPr>
          <a:xfrm>
            <a:off x="8181163" y="2865164"/>
            <a:ext cx="1973489" cy="1492517"/>
          </a:xfrm>
          <a:prstGeom prst="rect">
            <a:avLst/>
          </a:prstGeom>
        </p:spPr>
      </p:pic>
      <p:pic>
        <p:nvPicPr>
          <p:cNvPr id="8" name="Obrázek 7">
            <a:extLst>
              <a:ext uri="{FF2B5EF4-FFF2-40B4-BE49-F238E27FC236}">
                <a16:creationId xmlns:a16="http://schemas.microsoft.com/office/drawing/2014/main" id="{1B4A2B0A-DEE5-7422-6A5B-338FC6932A9A}"/>
              </a:ext>
            </a:extLst>
          </p:cNvPr>
          <p:cNvPicPr>
            <a:picLocks noChangeAspect="1"/>
          </p:cNvPicPr>
          <p:nvPr/>
        </p:nvPicPr>
        <p:blipFill>
          <a:blip r:embed="rId6"/>
          <a:stretch>
            <a:fillRect/>
          </a:stretch>
        </p:blipFill>
        <p:spPr>
          <a:xfrm>
            <a:off x="10234863" y="3053667"/>
            <a:ext cx="1646983" cy="1217627"/>
          </a:xfrm>
          <a:prstGeom prst="rect">
            <a:avLst/>
          </a:prstGeom>
        </p:spPr>
      </p:pic>
    </p:spTree>
    <p:extLst>
      <p:ext uri="{BB962C8B-B14F-4D97-AF65-F5344CB8AC3E}">
        <p14:creationId xmlns:p14="http://schemas.microsoft.com/office/powerpoint/2010/main" val="3597187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756B6E70-4538-2F86-3969-D05902A644CE}"/>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C24B4483-0C20-5CA4-4CBE-1F52ED5D5D6B}"/>
              </a:ext>
            </a:extLst>
          </p:cNvPr>
          <p:cNvSpPr>
            <a:spLocks noGrp="1"/>
          </p:cNvSpPr>
          <p:nvPr>
            <p:ph type="title"/>
          </p:nvPr>
        </p:nvSpPr>
        <p:spPr>
          <a:xfrm>
            <a:off x="3612397" y="250031"/>
            <a:ext cx="10515600" cy="1325563"/>
          </a:xfrm>
        </p:spPr>
        <p:txBody>
          <a:bodyPr>
            <a:normAutofit/>
          </a:bodyPr>
          <a:lstStyle/>
          <a:p>
            <a:r>
              <a:rPr lang="en-GB" sz="4000" b="1" dirty="0"/>
              <a:t>The aim and objectives of the organization</a:t>
            </a:r>
            <a:endParaRPr lang="cs-CZ" sz="4000" b="1" dirty="0"/>
          </a:p>
        </p:txBody>
      </p:sp>
      <p:sp>
        <p:nvSpPr>
          <p:cNvPr id="3" name="Zástupný obsah 2">
            <a:extLst>
              <a:ext uri="{FF2B5EF4-FFF2-40B4-BE49-F238E27FC236}">
                <a16:creationId xmlns:a16="http://schemas.microsoft.com/office/drawing/2014/main" id="{7B74C4C4-C853-D050-E2A3-E64A86EAC601}"/>
              </a:ext>
            </a:extLst>
          </p:cNvPr>
          <p:cNvSpPr>
            <a:spLocks noGrp="1"/>
          </p:cNvSpPr>
          <p:nvPr>
            <p:ph idx="1"/>
          </p:nvPr>
        </p:nvSpPr>
        <p:spPr>
          <a:xfrm>
            <a:off x="156273" y="4103877"/>
            <a:ext cx="10515600" cy="4351338"/>
          </a:xfrm>
        </p:spPr>
        <p:txBody>
          <a:bodyPr/>
          <a:lstStyle/>
          <a:p>
            <a:r>
              <a:rPr lang="en-GB" dirty="0"/>
              <a:t>Amazons aim is to serve customers through online and physical stores</a:t>
            </a:r>
          </a:p>
          <a:p>
            <a:r>
              <a:rPr lang="en-GB" dirty="0"/>
              <a:t>Amazons statement is to be “earths most customer centric company where costumers can find and discover anything they might want to buy online”</a:t>
            </a:r>
          </a:p>
          <a:p>
            <a:r>
              <a:rPr lang="en-GB" dirty="0"/>
              <a:t>There mission is to raise the bar of the customer experience by using the internet and saves them time from travelling.</a:t>
            </a:r>
            <a:endParaRPr lang="cs-CZ" dirty="0"/>
          </a:p>
        </p:txBody>
      </p:sp>
    </p:spTree>
    <p:extLst>
      <p:ext uri="{BB962C8B-B14F-4D97-AF65-F5344CB8AC3E}">
        <p14:creationId xmlns:p14="http://schemas.microsoft.com/office/powerpoint/2010/main" val="410021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7578E300-19AD-BF73-DE25-7AEE2E2008DC}"/>
              </a:ext>
            </a:extLst>
          </p:cNvPr>
          <p:cNvPicPr>
            <a:picLocks noChangeAspect="1"/>
          </p:cNvPicPr>
          <p:nvPr/>
        </p:nvPicPr>
        <p:blipFill>
          <a:blip r:embed="rId2"/>
          <a:stretch>
            <a:fillRect/>
          </a:stretch>
        </p:blipFill>
        <p:spPr>
          <a:xfrm>
            <a:off x="0" y="0"/>
            <a:ext cx="12191999" cy="6858000"/>
          </a:xfrm>
          <a:prstGeom prst="rect">
            <a:avLst/>
          </a:prstGeom>
        </p:spPr>
      </p:pic>
      <p:sp>
        <p:nvSpPr>
          <p:cNvPr id="2" name="Nadpis 1">
            <a:extLst>
              <a:ext uri="{FF2B5EF4-FFF2-40B4-BE49-F238E27FC236}">
                <a16:creationId xmlns:a16="http://schemas.microsoft.com/office/drawing/2014/main" id="{A73FD9FF-C4EE-469D-9CD0-91C5C442CA3E}"/>
              </a:ext>
            </a:extLst>
          </p:cNvPr>
          <p:cNvSpPr>
            <a:spLocks noGrp="1"/>
          </p:cNvSpPr>
          <p:nvPr>
            <p:ph type="title"/>
          </p:nvPr>
        </p:nvSpPr>
        <p:spPr>
          <a:xfrm>
            <a:off x="3612396" y="250031"/>
            <a:ext cx="10515600" cy="1325563"/>
          </a:xfrm>
        </p:spPr>
        <p:txBody>
          <a:bodyPr/>
          <a:lstStyle/>
          <a:p>
            <a:r>
              <a:rPr lang="en-GB" b="1" dirty="0"/>
              <a:t>Mission &amp; vision of the organization</a:t>
            </a:r>
            <a:endParaRPr lang="cs-CZ" b="1" dirty="0"/>
          </a:p>
        </p:txBody>
      </p:sp>
      <p:sp>
        <p:nvSpPr>
          <p:cNvPr id="3" name="Zástupný obsah 2">
            <a:extLst>
              <a:ext uri="{FF2B5EF4-FFF2-40B4-BE49-F238E27FC236}">
                <a16:creationId xmlns:a16="http://schemas.microsoft.com/office/drawing/2014/main" id="{9681B02A-E28A-CD7E-2216-D3BF89BF2521}"/>
              </a:ext>
            </a:extLst>
          </p:cNvPr>
          <p:cNvSpPr>
            <a:spLocks noGrp="1"/>
          </p:cNvSpPr>
          <p:nvPr>
            <p:ph idx="1"/>
          </p:nvPr>
        </p:nvSpPr>
        <p:spPr>
          <a:xfrm>
            <a:off x="250555" y="4682331"/>
            <a:ext cx="10515600" cy="4351338"/>
          </a:xfrm>
        </p:spPr>
        <p:txBody>
          <a:bodyPr>
            <a:normAutofit/>
          </a:bodyPr>
          <a:lstStyle/>
          <a:p>
            <a:r>
              <a:rPr lang="en-GB" sz="2400" dirty="0"/>
              <a:t>Amazons mission is to serve consumers through online and physical stores and focus on selection, price and convenience.</a:t>
            </a:r>
          </a:p>
          <a:p>
            <a:r>
              <a:rPr lang="en-GB" sz="2400" dirty="0"/>
              <a:t>Amazons vision is to be earths most popular company so that customers can discover anything they want to buy online without travelling anywhere.</a:t>
            </a:r>
            <a:endParaRPr lang="cs-CZ" sz="2400" dirty="0"/>
          </a:p>
        </p:txBody>
      </p:sp>
      <p:pic>
        <p:nvPicPr>
          <p:cNvPr id="5" name="Obrázek 4">
            <a:extLst>
              <a:ext uri="{FF2B5EF4-FFF2-40B4-BE49-F238E27FC236}">
                <a16:creationId xmlns:a16="http://schemas.microsoft.com/office/drawing/2014/main" id="{A248FEF8-13A9-21C5-E73F-35C075A3A599}"/>
              </a:ext>
            </a:extLst>
          </p:cNvPr>
          <p:cNvPicPr>
            <a:picLocks noChangeAspect="1"/>
          </p:cNvPicPr>
          <p:nvPr/>
        </p:nvPicPr>
        <p:blipFill>
          <a:blip r:embed="rId3"/>
          <a:stretch>
            <a:fillRect/>
          </a:stretch>
        </p:blipFill>
        <p:spPr>
          <a:xfrm>
            <a:off x="8655803" y="1401600"/>
            <a:ext cx="3536197" cy="2210123"/>
          </a:xfrm>
          <a:prstGeom prst="rect">
            <a:avLst/>
          </a:prstGeom>
        </p:spPr>
      </p:pic>
    </p:spTree>
    <p:extLst>
      <p:ext uri="{BB962C8B-B14F-4D97-AF65-F5344CB8AC3E}">
        <p14:creationId xmlns:p14="http://schemas.microsoft.com/office/powerpoint/2010/main" val="3676630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789A15F5-2E45-8158-5A40-C51C6CC8F3BA}"/>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B0331A84-6D3F-7EDC-2355-FE9E4841A564}"/>
              </a:ext>
            </a:extLst>
          </p:cNvPr>
          <p:cNvSpPr>
            <a:spLocks noGrp="1"/>
          </p:cNvSpPr>
          <p:nvPr>
            <p:ph type="title"/>
          </p:nvPr>
        </p:nvSpPr>
        <p:spPr>
          <a:xfrm>
            <a:off x="3850106" y="209340"/>
            <a:ext cx="9949912" cy="1325563"/>
          </a:xfrm>
        </p:spPr>
        <p:txBody>
          <a:bodyPr>
            <a:normAutofit/>
          </a:bodyPr>
          <a:lstStyle/>
          <a:p>
            <a:r>
              <a:rPr lang="en-GB" sz="4000" b="1" dirty="0"/>
              <a:t>Challenges before introducing Modern Technology</a:t>
            </a:r>
            <a:endParaRPr lang="cs-CZ" sz="4000" b="1" dirty="0"/>
          </a:p>
        </p:txBody>
      </p:sp>
      <p:sp>
        <p:nvSpPr>
          <p:cNvPr id="3" name="Zástupný obsah 2">
            <a:extLst>
              <a:ext uri="{FF2B5EF4-FFF2-40B4-BE49-F238E27FC236}">
                <a16:creationId xmlns:a16="http://schemas.microsoft.com/office/drawing/2014/main" id="{BA5D54E1-BABE-2081-344C-0643D02D9CB8}"/>
              </a:ext>
            </a:extLst>
          </p:cNvPr>
          <p:cNvSpPr>
            <a:spLocks noGrp="1"/>
          </p:cNvSpPr>
          <p:nvPr>
            <p:ph idx="1"/>
          </p:nvPr>
        </p:nvSpPr>
        <p:spPr>
          <a:xfrm>
            <a:off x="0" y="4314031"/>
            <a:ext cx="10515600" cy="4351338"/>
          </a:xfrm>
        </p:spPr>
        <p:txBody>
          <a:bodyPr/>
          <a:lstStyle/>
          <a:p>
            <a:pPr marL="0" indent="0">
              <a:buNone/>
            </a:pPr>
            <a:r>
              <a:rPr lang="en-GB" dirty="0"/>
              <a:t>Manual handling - Employees had to carry heavy boxes across the warehouse (which caused many people back problems etc.)</a:t>
            </a:r>
          </a:p>
          <a:p>
            <a:pPr marL="0" indent="0">
              <a:buNone/>
            </a:pPr>
            <a:r>
              <a:rPr lang="en-GB" dirty="0"/>
              <a:t>Which means some employees haven’t attended their work for a few days and the remaining employees were under pressure to work faster because the products weren’t delivered on time and the costumers weren’t happy with the service </a:t>
            </a:r>
          </a:p>
          <a:p>
            <a:endParaRPr lang="en-GB" dirty="0"/>
          </a:p>
          <a:p>
            <a:endParaRPr lang="en-GB" dirty="0"/>
          </a:p>
          <a:p>
            <a:pPr marL="0" indent="0">
              <a:buNone/>
            </a:pPr>
            <a:endParaRPr lang="en-GB" dirty="0"/>
          </a:p>
          <a:p>
            <a:endParaRPr lang="en-GB" dirty="0"/>
          </a:p>
        </p:txBody>
      </p:sp>
      <p:pic>
        <p:nvPicPr>
          <p:cNvPr id="6" name="Obrázek 5">
            <a:extLst>
              <a:ext uri="{FF2B5EF4-FFF2-40B4-BE49-F238E27FC236}">
                <a16:creationId xmlns:a16="http://schemas.microsoft.com/office/drawing/2014/main" id="{A6A28045-5228-CA3C-C0B0-1F1A16FAF315}"/>
              </a:ext>
            </a:extLst>
          </p:cNvPr>
          <p:cNvPicPr>
            <a:picLocks noChangeAspect="1"/>
          </p:cNvPicPr>
          <p:nvPr/>
        </p:nvPicPr>
        <p:blipFill>
          <a:blip r:embed="rId3"/>
          <a:stretch>
            <a:fillRect/>
          </a:stretch>
        </p:blipFill>
        <p:spPr>
          <a:xfrm>
            <a:off x="8341895" y="1144284"/>
            <a:ext cx="3513221" cy="2343291"/>
          </a:xfrm>
          <a:prstGeom prst="rect">
            <a:avLst/>
          </a:prstGeom>
        </p:spPr>
      </p:pic>
    </p:spTree>
    <p:extLst>
      <p:ext uri="{BB962C8B-B14F-4D97-AF65-F5344CB8AC3E}">
        <p14:creationId xmlns:p14="http://schemas.microsoft.com/office/powerpoint/2010/main" val="3136342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A3391929-E49F-407D-BECB-FB03003EFD54}"/>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48B35731-B6A9-E7E2-BE7C-962B7FA79C06}"/>
              </a:ext>
            </a:extLst>
          </p:cNvPr>
          <p:cNvSpPr>
            <a:spLocks noGrp="1"/>
          </p:cNvSpPr>
          <p:nvPr>
            <p:ph type="title"/>
          </p:nvPr>
        </p:nvSpPr>
        <p:spPr>
          <a:xfrm>
            <a:off x="3727138" y="481806"/>
            <a:ext cx="10515600" cy="1325563"/>
          </a:xfrm>
        </p:spPr>
        <p:txBody>
          <a:bodyPr>
            <a:normAutofit/>
          </a:bodyPr>
          <a:lstStyle/>
          <a:p>
            <a:r>
              <a:rPr lang="en-GB" sz="4000" b="1" dirty="0"/>
              <a:t>The current status and services of the </a:t>
            </a:r>
            <a:br>
              <a:rPr lang="en-GB" sz="4000" b="1" dirty="0"/>
            </a:br>
            <a:r>
              <a:rPr lang="en-GB" sz="4000" b="1" dirty="0"/>
              <a:t>organization</a:t>
            </a:r>
            <a:endParaRPr lang="cs-CZ" sz="4000" b="1" dirty="0"/>
          </a:p>
        </p:txBody>
      </p:sp>
      <p:sp>
        <p:nvSpPr>
          <p:cNvPr id="3" name="Zástupný obsah 2">
            <a:extLst>
              <a:ext uri="{FF2B5EF4-FFF2-40B4-BE49-F238E27FC236}">
                <a16:creationId xmlns:a16="http://schemas.microsoft.com/office/drawing/2014/main" id="{CD99D563-8278-0D81-FD35-3B8BDA4E7649}"/>
              </a:ext>
            </a:extLst>
          </p:cNvPr>
          <p:cNvSpPr>
            <a:spLocks noGrp="1"/>
          </p:cNvSpPr>
          <p:nvPr>
            <p:ph idx="1"/>
          </p:nvPr>
        </p:nvSpPr>
        <p:spPr>
          <a:xfrm>
            <a:off x="0" y="4682331"/>
            <a:ext cx="10515600" cy="4351338"/>
          </a:xfrm>
        </p:spPr>
        <p:txBody>
          <a:bodyPr/>
          <a:lstStyle/>
          <a:p>
            <a:r>
              <a:rPr lang="en-GB" sz="2000" dirty="0"/>
              <a:t>Amazon has announced its “first fully mobile robot”  that manages to navigate large carts throughout the warehouse safely which prevents any injuries for the workers at amazon</a:t>
            </a:r>
          </a:p>
          <a:p>
            <a:r>
              <a:rPr lang="en-GB" sz="2000" dirty="0"/>
              <a:t>Amazon has over 200,000 robots helping deliver more that 350 million different products </a:t>
            </a:r>
          </a:p>
          <a:p>
            <a:r>
              <a:rPr lang="en-GB" sz="2000" dirty="0"/>
              <a:t>Nearly 90% of the population in the United Kingdom are using Amazon</a:t>
            </a:r>
          </a:p>
          <a:p>
            <a:r>
              <a:rPr lang="en-GB" sz="2000" dirty="0"/>
              <a:t>Amazon delivers approximately 1.6 million packages a day which makes the business successful </a:t>
            </a:r>
          </a:p>
          <a:p>
            <a:endParaRPr lang="en-GB" sz="2400" dirty="0"/>
          </a:p>
          <a:p>
            <a:endParaRPr lang="en-GB" sz="2400" dirty="0"/>
          </a:p>
          <a:p>
            <a:endParaRPr lang="en-GB" dirty="0"/>
          </a:p>
          <a:p>
            <a:endParaRPr lang="en-GB" dirty="0"/>
          </a:p>
          <a:p>
            <a:pPr marL="0" indent="0">
              <a:buNone/>
            </a:pPr>
            <a:endParaRPr lang="cs-CZ" dirty="0"/>
          </a:p>
        </p:txBody>
      </p:sp>
      <p:pic>
        <p:nvPicPr>
          <p:cNvPr id="5" name="Obrázek 4">
            <a:extLst>
              <a:ext uri="{FF2B5EF4-FFF2-40B4-BE49-F238E27FC236}">
                <a16:creationId xmlns:a16="http://schemas.microsoft.com/office/drawing/2014/main" id="{90F48950-44E9-EFAF-258A-E8E04FC45C8B}"/>
              </a:ext>
            </a:extLst>
          </p:cNvPr>
          <p:cNvPicPr>
            <a:picLocks noChangeAspect="1"/>
          </p:cNvPicPr>
          <p:nvPr/>
        </p:nvPicPr>
        <p:blipFill>
          <a:blip r:embed="rId3"/>
          <a:stretch>
            <a:fillRect/>
          </a:stretch>
        </p:blipFill>
        <p:spPr>
          <a:xfrm>
            <a:off x="8573086" y="1402408"/>
            <a:ext cx="3618914" cy="2026592"/>
          </a:xfrm>
          <a:prstGeom prst="rect">
            <a:avLst/>
          </a:prstGeom>
        </p:spPr>
      </p:pic>
    </p:spTree>
    <p:extLst>
      <p:ext uri="{BB962C8B-B14F-4D97-AF65-F5344CB8AC3E}">
        <p14:creationId xmlns:p14="http://schemas.microsoft.com/office/powerpoint/2010/main" val="2063022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a:extLst>
              <a:ext uri="{FF2B5EF4-FFF2-40B4-BE49-F238E27FC236}">
                <a16:creationId xmlns:a16="http://schemas.microsoft.com/office/drawing/2014/main" id="{40CD7940-6DF4-0357-9AE3-BF0745947411}"/>
              </a:ext>
            </a:extLst>
          </p:cNvPr>
          <p:cNvPicPr>
            <a:picLocks noChangeAspect="1"/>
          </p:cNvPicPr>
          <p:nvPr/>
        </p:nvPicPr>
        <p:blipFill>
          <a:blip r:embed="rId2"/>
          <a:stretch>
            <a:fillRect/>
          </a:stretch>
        </p:blipFill>
        <p:spPr>
          <a:xfrm>
            <a:off x="0" y="0"/>
            <a:ext cx="12192000" cy="6857999"/>
          </a:xfrm>
          <a:prstGeom prst="rect">
            <a:avLst/>
          </a:prstGeom>
        </p:spPr>
      </p:pic>
      <p:sp>
        <p:nvSpPr>
          <p:cNvPr id="4" name="Zástupný obsah 3">
            <a:extLst>
              <a:ext uri="{FF2B5EF4-FFF2-40B4-BE49-F238E27FC236}">
                <a16:creationId xmlns:a16="http://schemas.microsoft.com/office/drawing/2014/main" id="{BAE478D2-4901-9E6B-349A-24FCDFEC5F27}"/>
              </a:ext>
            </a:extLst>
          </p:cNvPr>
          <p:cNvSpPr>
            <a:spLocks noGrp="1"/>
          </p:cNvSpPr>
          <p:nvPr>
            <p:ph idx="1"/>
          </p:nvPr>
        </p:nvSpPr>
        <p:spPr>
          <a:xfrm>
            <a:off x="326757" y="4374396"/>
            <a:ext cx="10515600" cy="4351338"/>
          </a:xfrm>
        </p:spPr>
        <p:txBody>
          <a:bodyPr>
            <a:normAutofit/>
          </a:bodyPr>
          <a:lstStyle/>
          <a:p>
            <a:pPr marL="0" indent="0">
              <a:buNone/>
            </a:pPr>
            <a:r>
              <a:rPr lang="en-GB" sz="2400" dirty="0"/>
              <a:t>Amazon has changed massively over the years because they added</a:t>
            </a:r>
          </a:p>
          <a:p>
            <a:r>
              <a:rPr lang="en-GB" sz="2400" dirty="0"/>
              <a:t>Shopping through one – click ordering</a:t>
            </a:r>
          </a:p>
          <a:p>
            <a:r>
              <a:rPr lang="en-GB" sz="2400" dirty="0"/>
              <a:t>Package pickup at amazon hubs and lockers</a:t>
            </a:r>
          </a:p>
          <a:p>
            <a:r>
              <a:rPr lang="en-GB" sz="2400" dirty="0"/>
              <a:t>Home delivery with amazon prime</a:t>
            </a:r>
          </a:p>
        </p:txBody>
      </p:sp>
      <p:sp>
        <p:nvSpPr>
          <p:cNvPr id="6" name="TextovéPole 5">
            <a:extLst>
              <a:ext uri="{FF2B5EF4-FFF2-40B4-BE49-F238E27FC236}">
                <a16:creationId xmlns:a16="http://schemas.microsoft.com/office/drawing/2014/main" id="{6ED103D8-31BB-6C28-3ACA-C396AAFA3658}"/>
              </a:ext>
            </a:extLst>
          </p:cNvPr>
          <p:cNvSpPr txBox="1"/>
          <p:nvPr/>
        </p:nvSpPr>
        <p:spPr>
          <a:xfrm>
            <a:off x="3533613" y="681037"/>
            <a:ext cx="9035511" cy="707886"/>
          </a:xfrm>
          <a:prstGeom prst="rect">
            <a:avLst/>
          </a:prstGeom>
          <a:noFill/>
        </p:spPr>
        <p:txBody>
          <a:bodyPr wrap="square" rtlCol="0">
            <a:spAutoFit/>
          </a:bodyPr>
          <a:lstStyle/>
          <a:p>
            <a:r>
              <a:rPr lang="en-GB" sz="4000" b="1" dirty="0"/>
              <a:t>Impact of modern technology in Amazon</a:t>
            </a:r>
            <a:endParaRPr lang="cs-CZ" sz="4000" b="1" dirty="0"/>
          </a:p>
        </p:txBody>
      </p:sp>
      <mc:AlternateContent xmlns:mc="http://schemas.openxmlformats.org/markup-compatibility/2006" xmlns:p14="http://schemas.microsoft.com/office/powerpoint/2010/main">
        <mc:Choice Requires="p14">
          <p:contentPart p14:bwMode="auto" r:id="rId3">
            <p14:nvContentPartPr>
              <p14:cNvPr id="7" name="Rukopis 6">
                <a:extLst>
                  <a:ext uri="{FF2B5EF4-FFF2-40B4-BE49-F238E27FC236}">
                    <a16:creationId xmlns:a16="http://schemas.microsoft.com/office/drawing/2014/main" id="{D18299BB-1D4C-0A17-75E5-7CC5448C0369}"/>
                  </a:ext>
                </a:extLst>
              </p14:cNvPr>
              <p14:cNvContentPartPr/>
              <p14:nvPr/>
            </p14:nvContentPartPr>
            <p14:xfrm>
              <a:off x="4819772" y="4168544"/>
              <a:ext cx="6480" cy="360"/>
            </p14:xfrm>
          </p:contentPart>
        </mc:Choice>
        <mc:Fallback xmlns="">
          <p:pic>
            <p:nvPicPr>
              <p:cNvPr id="7" name="Rukopis 6">
                <a:extLst>
                  <a:ext uri="{FF2B5EF4-FFF2-40B4-BE49-F238E27FC236}">
                    <a16:creationId xmlns:a16="http://schemas.microsoft.com/office/drawing/2014/main" id="{D18299BB-1D4C-0A17-75E5-7CC5448C0369}"/>
                  </a:ext>
                </a:extLst>
              </p:cNvPr>
              <p:cNvPicPr/>
              <p:nvPr/>
            </p:nvPicPr>
            <p:blipFill>
              <a:blip r:embed="rId4"/>
              <a:stretch>
                <a:fillRect/>
              </a:stretch>
            </p:blipFill>
            <p:spPr>
              <a:xfrm>
                <a:off x="4810772" y="4159544"/>
                <a:ext cx="24120" cy="18000"/>
              </a:xfrm>
              <a:prstGeom prst="rect">
                <a:avLst/>
              </a:prstGeom>
            </p:spPr>
          </p:pic>
        </mc:Fallback>
      </mc:AlternateContent>
      <p:pic>
        <p:nvPicPr>
          <p:cNvPr id="23" name="Obrázek 22">
            <a:extLst>
              <a:ext uri="{FF2B5EF4-FFF2-40B4-BE49-F238E27FC236}">
                <a16:creationId xmlns:a16="http://schemas.microsoft.com/office/drawing/2014/main" id="{A52F9B94-4F77-E788-C429-32D4C14DAD54}"/>
              </a:ext>
            </a:extLst>
          </p:cNvPr>
          <p:cNvPicPr>
            <a:picLocks noChangeAspect="1"/>
          </p:cNvPicPr>
          <p:nvPr/>
        </p:nvPicPr>
        <p:blipFill>
          <a:blip r:embed="rId5"/>
          <a:stretch>
            <a:fillRect/>
          </a:stretch>
        </p:blipFill>
        <p:spPr>
          <a:xfrm>
            <a:off x="8650639" y="1594415"/>
            <a:ext cx="3541361" cy="2268684"/>
          </a:xfrm>
          <a:prstGeom prst="rect">
            <a:avLst/>
          </a:prstGeom>
        </p:spPr>
      </p:pic>
    </p:spTree>
    <p:extLst>
      <p:ext uri="{BB962C8B-B14F-4D97-AF65-F5344CB8AC3E}">
        <p14:creationId xmlns:p14="http://schemas.microsoft.com/office/powerpoint/2010/main" val="2653576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9E7A16DF-3B1D-9A74-FC66-A7154C43D392}"/>
              </a:ext>
            </a:extLst>
          </p:cNvPr>
          <p:cNvPicPr>
            <a:picLocks noChangeAspect="1"/>
          </p:cNvPicPr>
          <p:nvPr/>
        </p:nvPicPr>
        <p:blipFill>
          <a:blip r:embed="rId2"/>
          <a:stretch>
            <a:fillRect/>
          </a:stretch>
        </p:blipFill>
        <p:spPr>
          <a:xfrm>
            <a:off x="0" y="0"/>
            <a:ext cx="12192000" cy="6858000"/>
          </a:xfrm>
          <a:prstGeom prst="rect">
            <a:avLst/>
          </a:prstGeom>
        </p:spPr>
      </p:pic>
      <p:sp>
        <p:nvSpPr>
          <p:cNvPr id="3" name="Zástupný obsah 2">
            <a:extLst>
              <a:ext uri="{FF2B5EF4-FFF2-40B4-BE49-F238E27FC236}">
                <a16:creationId xmlns:a16="http://schemas.microsoft.com/office/drawing/2014/main" id="{28D5871D-2A63-04DB-B5AB-B295AB67E992}"/>
              </a:ext>
            </a:extLst>
          </p:cNvPr>
          <p:cNvSpPr>
            <a:spLocks noGrp="1"/>
          </p:cNvSpPr>
          <p:nvPr>
            <p:ph idx="1"/>
          </p:nvPr>
        </p:nvSpPr>
        <p:spPr>
          <a:xfrm>
            <a:off x="1349643" y="2740026"/>
            <a:ext cx="10515600" cy="4351338"/>
          </a:xfrm>
        </p:spPr>
        <p:txBody>
          <a:bodyPr/>
          <a:lstStyle/>
          <a:p>
            <a:pPr marL="0" indent="0">
              <a:buNone/>
            </a:pPr>
            <a:r>
              <a:rPr lang="en-GB" sz="2400" dirty="0"/>
              <a:t>Advantages of amazon;</a:t>
            </a:r>
          </a:p>
          <a:p>
            <a:r>
              <a:rPr lang="en-GB" sz="2400" dirty="0"/>
              <a:t>huge scale</a:t>
            </a:r>
          </a:p>
          <a:p>
            <a:r>
              <a:rPr lang="en-GB" sz="2400" dirty="0"/>
              <a:t>Consumer trust</a:t>
            </a:r>
          </a:p>
          <a:p>
            <a:r>
              <a:rPr lang="en-GB" sz="2400" dirty="0"/>
              <a:t>Website functionality and simplicity of operations</a:t>
            </a:r>
          </a:p>
          <a:p>
            <a:pPr marL="0" indent="0">
              <a:buNone/>
            </a:pPr>
            <a:r>
              <a:rPr lang="en-GB" sz="2400" dirty="0"/>
              <a:t>Disadvantages;</a:t>
            </a:r>
          </a:p>
          <a:p>
            <a:r>
              <a:rPr lang="en-GB" sz="2400" dirty="0"/>
              <a:t>Fees </a:t>
            </a:r>
          </a:p>
          <a:p>
            <a:r>
              <a:rPr lang="en-GB" sz="2400" dirty="0"/>
              <a:t>Customers</a:t>
            </a:r>
          </a:p>
          <a:p>
            <a:r>
              <a:rPr lang="en-GB" sz="2400" dirty="0"/>
              <a:t>Competition </a:t>
            </a:r>
          </a:p>
          <a:p>
            <a:r>
              <a:rPr lang="en-GB" sz="2400" dirty="0"/>
              <a:t>prices</a:t>
            </a:r>
          </a:p>
          <a:p>
            <a:endParaRPr lang="cs-CZ" dirty="0"/>
          </a:p>
        </p:txBody>
      </p:sp>
      <p:pic>
        <p:nvPicPr>
          <p:cNvPr id="5" name="Obrázek 4">
            <a:extLst>
              <a:ext uri="{FF2B5EF4-FFF2-40B4-BE49-F238E27FC236}">
                <a16:creationId xmlns:a16="http://schemas.microsoft.com/office/drawing/2014/main" id="{10E52D95-ADDA-D1BA-2A45-55FF0DDB2732}"/>
              </a:ext>
            </a:extLst>
          </p:cNvPr>
          <p:cNvPicPr>
            <a:picLocks noChangeAspect="1"/>
          </p:cNvPicPr>
          <p:nvPr/>
        </p:nvPicPr>
        <p:blipFill>
          <a:blip r:embed="rId3"/>
          <a:stretch>
            <a:fillRect/>
          </a:stretch>
        </p:blipFill>
        <p:spPr>
          <a:xfrm>
            <a:off x="7378240" y="30567"/>
            <a:ext cx="4813760" cy="2709459"/>
          </a:xfrm>
          <a:prstGeom prst="rect">
            <a:avLst/>
          </a:prstGeom>
        </p:spPr>
      </p:pic>
    </p:spTree>
    <p:extLst>
      <p:ext uri="{BB962C8B-B14F-4D97-AF65-F5344CB8AC3E}">
        <p14:creationId xmlns:p14="http://schemas.microsoft.com/office/powerpoint/2010/main" val="257988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a:extLst>
              <a:ext uri="{FF2B5EF4-FFF2-40B4-BE49-F238E27FC236}">
                <a16:creationId xmlns:a16="http://schemas.microsoft.com/office/drawing/2014/main" id="{7907781E-36A8-F3DD-B92B-B33794EF6111}"/>
              </a:ext>
            </a:extLst>
          </p:cNvPr>
          <p:cNvPicPr>
            <a:picLocks noChangeAspect="1"/>
          </p:cNvPicPr>
          <p:nvPr/>
        </p:nvPicPr>
        <p:blipFill>
          <a:blip r:embed="rId2"/>
          <a:stretch>
            <a:fillRect/>
          </a:stretch>
        </p:blipFill>
        <p:spPr>
          <a:xfrm>
            <a:off x="0" y="0"/>
            <a:ext cx="12192000" cy="6858000"/>
          </a:xfrm>
          <a:prstGeom prst="rect">
            <a:avLst/>
          </a:prstGeom>
        </p:spPr>
      </p:pic>
      <p:sp>
        <p:nvSpPr>
          <p:cNvPr id="2" name="Nadpis 1">
            <a:extLst>
              <a:ext uri="{FF2B5EF4-FFF2-40B4-BE49-F238E27FC236}">
                <a16:creationId xmlns:a16="http://schemas.microsoft.com/office/drawing/2014/main" id="{F7492FA4-3F20-E28D-DEBD-912B09C9708E}"/>
              </a:ext>
            </a:extLst>
          </p:cNvPr>
          <p:cNvSpPr>
            <a:spLocks noGrp="1"/>
          </p:cNvSpPr>
          <p:nvPr>
            <p:ph type="title"/>
          </p:nvPr>
        </p:nvSpPr>
        <p:spPr/>
        <p:txBody>
          <a:bodyPr/>
          <a:lstStyle/>
          <a:p>
            <a:pPr algn="ctr"/>
            <a:r>
              <a:rPr lang="en-GB" b="1" dirty="0"/>
              <a:t>Conclusion</a:t>
            </a:r>
            <a:endParaRPr lang="cs-CZ" b="1" dirty="0"/>
          </a:p>
        </p:txBody>
      </p:sp>
      <p:sp>
        <p:nvSpPr>
          <p:cNvPr id="3" name="Zástupný obsah 2">
            <a:extLst>
              <a:ext uri="{FF2B5EF4-FFF2-40B4-BE49-F238E27FC236}">
                <a16:creationId xmlns:a16="http://schemas.microsoft.com/office/drawing/2014/main" id="{5366021C-CDAB-BB84-B436-85F642E82709}"/>
              </a:ext>
            </a:extLst>
          </p:cNvPr>
          <p:cNvSpPr>
            <a:spLocks noGrp="1"/>
          </p:cNvSpPr>
          <p:nvPr>
            <p:ph idx="1"/>
          </p:nvPr>
        </p:nvSpPr>
        <p:spPr>
          <a:xfrm>
            <a:off x="466241" y="4088377"/>
            <a:ext cx="10515600" cy="4351338"/>
          </a:xfrm>
        </p:spPr>
        <p:txBody>
          <a:bodyPr>
            <a:normAutofit/>
          </a:bodyPr>
          <a:lstStyle/>
          <a:p>
            <a:pPr marL="0" indent="0">
              <a:buNone/>
            </a:pPr>
            <a:r>
              <a:rPr lang="en-GB" sz="2400" dirty="0"/>
              <a:t>Amazon is the largest and most successful retailer in the western world because they built the best customer experience</a:t>
            </a:r>
          </a:p>
          <a:p>
            <a:pPr marL="0" indent="0">
              <a:buNone/>
            </a:pPr>
            <a:r>
              <a:rPr lang="en-GB" sz="2400" dirty="0"/>
              <a:t>Customers expect 3 core things when they buy products online large selection.</a:t>
            </a:r>
          </a:p>
          <a:p>
            <a:pPr marL="0" indent="0">
              <a:buNone/>
            </a:pPr>
            <a:r>
              <a:rPr lang="en-GB" sz="2400" dirty="0"/>
              <a:t>Consumers always want to find the product they are looking for and of course this product should be in stock.</a:t>
            </a:r>
            <a:endParaRPr lang="cs-CZ" sz="2400" dirty="0"/>
          </a:p>
        </p:txBody>
      </p:sp>
      <p:pic>
        <p:nvPicPr>
          <p:cNvPr id="5" name="Obrázek 4">
            <a:extLst>
              <a:ext uri="{FF2B5EF4-FFF2-40B4-BE49-F238E27FC236}">
                <a16:creationId xmlns:a16="http://schemas.microsoft.com/office/drawing/2014/main" id="{B36E103B-B52E-49C9-85E4-CA63C69AA2DB}"/>
              </a:ext>
            </a:extLst>
          </p:cNvPr>
          <p:cNvPicPr>
            <a:picLocks noChangeAspect="1"/>
          </p:cNvPicPr>
          <p:nvPr/>
        </p:nvPicPr>
        <p:blipFill>
          <a:blip r:embed="rId3"/>
          <a:stretch>
            <a:fillRect/>
          </a:stretch>
        </p:blipFill>
        <p:spPr>
          <a:xfrm>
            <a:off x="8650078" y="-66056"/>
            <a:ext cx="3541922" cy="2359806"/>
          </a:xfrm>
          <a:prstGeom prst="rect">
            <a:avLst/>
          </a:prstGeom>
        </p:spPr>
      </p:pic>
    </p:spTree>
    <p:extLst>
      <p:ext uri="{BB962C8B-B14F-4D97-AF65-F5344CB8AC3E}">
        <p14:creationId xmlns:p14="http://schemas.microsoft.com/office/powerpoint/2010/main" val="2723092592"/>
      </p:ext>
    </p:extLst>
  </p:cSld>
  <p:clrMapOvr>
    <a:masterClrMapping/>
  </p:clrMapOvr>
</p:sld>
</file>

<file path=ppt/theme/theme1.xml><?xml version="1.0" encoding="utf-8"?>
<a:theme xmlns:a="http://schemas.openxmlformats.org/drawingml/2006/main" name="Motiv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86CE0034F724E4CBAB5344BA9C17E5F" ma:contentTypeVersion="4" ma:contentTypeDescription="Create a new document." ma:contentTypeScope="" ma:versionID="b6f36366a6aa389b84c7de3a90f25c09">
  <xsd:schema xmlns:xsd="http://www.w3.org/2001/XMLSchema" xmlns:xs="http://www.w3.org/2001/XMLSchema" xmlns:p="http://schemas.microsoft.com/office/2006/metadata/properties" xmlns:ns3="f6399212-6563-42ea-b70f-e007084b3a6f" targetNamespace="http://schemas.microsoft.com/office/2006/metadata/properties" ma:root="true" ma:fieldsID="8fb087be21e17ca0dfff0cad0a4eb7be" ns3:_="">
    <xsd:import namespace="f6399212-6563-42ea-b70f-e007084b3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399212-6563-42ea-b70f-e007084b3a6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025CE3-E496-4E7C-8E39-85671F1BA2F0}">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E796D9CF-382D-4B5D-BA4F-3C6F7953C9AD}">
  <ds:schemaRefs>
    <ds:schemaRef ds:uri="http://schemas.microsoft.com/sharepoint/v3/contenttype/forms"/>
  </ds:schemaRefs>
</ds:datastoreItem>
</file>

<file path=customXml/itemProps3.xml><?xml version="1.0" encoding="utf-8"?>
<ds:datastoreItem xmlns:ds="http://schemas.openxmlformats.org/officeDocument/2006/customXml" ds:itemID="{62ED3839-0AB5-4C38-9D4F-2F60D198564A}">
  <ds:schemaRefs>
    <ds:schemaRef ds:uri="http://schemas.microsoft.com/office/2006/metadata/contentType"/>
    <ds:schemaRef ds:uri="http://schemas.microsoft.com/office/2006/metadata/properties/metaAttributes"/>
    <ds:schemaRef ds:uri="http://www.w3.org/2000/xmlns/"/>
    <ds:schemaRef ds:uri="http://www.w3.org/2001/XMLSchema"/>
    <ds:schemaRef ds:uri="f6399212-6563-42ea-b70f-e007084b3a6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573</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Motiv Office</vt:lpstr>
      <vt:lpstr>Digital skills and Research methods</vt:lpstr>
      <vt:lpstr>Introduction</vt:lpstr>
      <vt:lpstr>Background of the organization</vt:lpstr>
      <vt:lpstr>The aim and objectives of the organization</vt:lpstr>
      <vt:lpstr>Mission &amp; vision of the organization</vt:lpstr>
      <vt:lpstr>Challenges before introducing Modern Technology</vt:lpstr>
      <vt:lpstr>The current status and services of the  organization</vt:lpstr>
      <vt:lpstr>PowerPoint Presentation</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Hornak, Dominik</dc:creator>
  <cp:lastModifiedBy>Manjula Sivasatkunanathan</cp:lastModifiedBy>
  <cp:revision>3</cp:revision>
  <dcterms:created xsi:type="dcterms:W3CDTF">2022-07-29T17:55:23Z</dcterms:created>
  <dcterms:modified xsi:type="dcterms:W3CDTF">2022-08-20T11:28:01Z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0x010100B86CE0034F724E4CBAB5344BA9C17E5F</vt:lpwstr>
  </property>
</Properties>
</file>