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00A15C55-8517-42AA-B614-E9B94910E393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4E7"/>
          </a:solidFill>
        </a:fill>
      </a:tcStyle>
    </a:wholeTbl>
    <a:band1H>
      <a:tcStyle>
        <a:tcBdr/>
        <a:fill>
          <a:solidFill>
            <a:srgbClr val="FFE8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FE8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C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C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68477-7800-F650-607D-8651D954DAE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12D25C-6BA9-EEEF-0FAE-C6ED3708ACC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FC6DED-33E8-C537-E25B-0587A73AA1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7D660F-AFFA-4E10-A730-BE9961FF5D6A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82DDD3-ED17-AA05-3A3B-8897E442CE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341D7-F59E-17AB-8A48-2ED51E217AB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71338C-74E5-40D5-8383-67AD687137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20529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8D6E6-48BC-FAF0-AC0F-5A19A76214F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1D321-EE27-52FA-2CE9-6B61B2A55CC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146B9-3E27-049C-FFBA-231761BA633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D8C75C-008C-4B08-8680-434A1ADD63F6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817C3-57E7-C892-C9BB-3CE38B6136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1B220-1FFE-7E20-0E0B-21E11E21D8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5B1E8E-D023-494E-A5D5-DF9B5ABFA4D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413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368DA-C665-D9FE-F863-67B95A4CCA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97064C-E6B1-721A-AB0D-E1FDAC2EDB0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42A47-0248-7330-770A-EC9AA2B8A9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3CFACD-DB76-4D16-9BE2-61DE693C9C7E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7E72D4-687A-C163-32F9-AC6F3088D46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FEC88-062E-B8CB-EA23-4EEC637809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7D1027-B340-4F3E-A14F-20D06C3984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9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A1BC-E0E5-97EE-3990-060EFEEDE6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9A08B-7659-8DA6-E3D9-55C50CE42F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5C5B6-8CEA-5310-E341-76850BAA46A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4861F2-1CDB-6822-4431-B3910A398A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26A3A6-22AC-45C3-BC66-43BEDE6206D9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0124CF-BEA2-3FCF-0F1F-88B9F50626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7893A1-B6F7-7BB9-87C6-D7E9377F28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ABE888-27DA-4CD1-BFEB-AEC9B76DD1E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77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D25F5-8120-7A5A-A19E-87F77958C5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7C8F71-547D-C776-D211-4343F969FE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89261B-FE73-C8B2-5959-D04E5B831A3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68CC2F-824D-2B17-2E35-805AE0C477D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F59670-87E2-F07A-8177-EE92F6B4146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1EA7B2-7A0A-77C7-7BC5-B8D03E6ED0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BEBC27-34BC-4FBE-B323-97CC8F2AD660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079395-D5B1-86B7-B6DF-58752C60C6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122CD2-0C76-0033-E2C8-4A94A1FCFC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4A80B1-0805-4F50-87B6-9B37129067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531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680B0-FD27-9A62-9641-F8C2DF1B7CE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5AE63-2AB0-351B-D22B-37AB65B8E6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2763CB-3020-435E-AF4E-811A9D14B6DA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5FEA5C-6D9C-DC69-8B39-9FF79F107B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03C81-98BB-5487-9A9B-7072451D3D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84CA79-CB32-42BC-A89F-4380375C80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31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DB5DF0-04D5-55A5-7572-2E03230E5D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30FE7B-FE86-44EA-896D-56F31B3B177F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10DAC-468A-0E39-1C7E-92FABA2300E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47F45D-14E9-85A0-1475-0A50ADE627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D4F48B-32B9-4489-A979-006EBF8315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7902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EB2F4-E5A1-FB17-192C-A46A6316B1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2957E-22FE-5B9B-395E-AC982618F68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12AE3F-E6AA-84CE-C397-21284EDEEBF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38675F-76F0-41BA-1F16-526E1829C52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7342227-212A-43D5-A640-5E04394D82E4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135A3-D40F-EA4D-29E3-33FE1408EE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189E63-9569-6CEC-84E1-D3B2212A66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535A0A-B01A-4AC7-B1C5-F7CFE4F90B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736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FAD17-AD46-F680-A594-2135B7D5C4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C115D3-A8BD-173B-7727-9240BF5F91C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CADB0F-7F08-F2F0-6F5E-3AA96991A2B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7B1AA-0AA7-D901-99E7-59DD3A9DBA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DC507C-512E-4896-8A3E-2651D20915B4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824D2-0EBF-8FAF-82F4-420A3ABB9D1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3089A2-7E01-528A-E12E-E60D87D3A56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E3976C-99AB-486B-97FC-5A523E1539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996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5C30E-7B87-9029-F3B8-7DC7C1BC5BE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4B290-10EA-98FB-94AC-4B63128DE6B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D498B-AE8D-82E9-1199-9D82A89BAC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1075B7-4825-4178-9A7F-4ACDEE4EE291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B1B08E-8559-6206-2626-DC0CEDF3781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DB1350-C384-29C8-2E58-1F580727DF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EDAEF-11ED-4466-9353-BC3354E577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871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70D042-36AD-4613-E6B5-310EE571DE5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116985-448C-65E6-F020-64FB18E1D13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7B8D-0C20-20D2-20B5-65F6DF6C474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8B0D02-A6D9-4E58-B711-319D709F21D6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3C1CD-227D-7EE5-5FAC-CFE9067E12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8AFE1-E916-97FD-8091-43AD4EA3B6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E3D274-6D75-4E1F-886E-224F4B27B6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613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67AEC6-A868-2F98-A9FC-40B000DDF2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A4502-9916-5BC6-DC67-FC9165FA03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64F49-81A8-3F35-7E29-782111AC2AE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2C45630-BB4F-4E5C-8A04-56624BC350C6}" type="datetime1">
              <a:rPr lang="en-GB"/>
              <a:pPr lvl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3740A-9187-76FC-3462-7E410CF4E38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D11D1-AD56-7767-383E-B23B6AC67B0F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40E6AB8-5FA8-4697-B4C9-1377B4BA16D9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018/978-1-7998-7789-9" TargetMode="External"/><Relationship Id="rId2" Type="http://schemas.openxmlformats.org/officeDocument/2006/relationships/hyperlink" Target="https://doi.org/10.1002/acp.3809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doi.org/10.1109/access.2022.31826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Diagonal Corners Rounded 12">
            <a:extLst>
              <a:ext uri="{FF2B5EF4-FFF2-40B4-BE49-F238E27FC236}">
                <a16:creationId xmlns:a16="http://schemas.microsoft.com/office/drawing/2014/main" id="{155207FB-A85C-E562-59BE-A591EFB09807}"/>
              </a:ext>
            </a:extLst>
          </p:cNvPr>
          <p:cNvSpPr/>
          <p:nvPr/>
        </p:nvSpPr>
        <p:spPr>
          <a:xfrm>
            <a:off x="275472" y="200646"/>
            <a:ext cx="11705033" cy="646140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val 16667"/>
              <a:gd name="f8" fmla="abs f3"/>
              <a:gd name="f9" fmla="abs f4"/>
              <a:gd name="f10" fmla="abs f5"/>
              <a:gd name="f11" fmla="?: f8 f3 1"/>
              <a:gd name="f12" fmla="?: f9 f4 1"/>
              <a:gd name="f13" fmla="?: f10 f5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6 f18 1"/>
              <a:gd name="f24" fmla="+- f22 0 f6"/>
              <a:gd name="f25" fmla="+- f21 0 f6"/>
              <a:gd name="f26" fmla="*/ f21 f18 1"/>
              <a:gd name="f27" fmla="*/ f22 f18 1"/>
              <a:gd name="f28" fmla="min f25 f24"/>
              <a:gd name="f29" fmla="*/ f28 f7 1"/>
              <a:gd name="f30" fmla="*/ f28 f6 1"/>
              <a:gd name="f31" fmla="*/ f29 1 100000"/>
              <a:gd name="f32" fmla="*/ f30 1 100000"/>
              <a:gd name="f33" fmla="+- f22 0 f31"/>
              <a:gd name="f34" fmla="+- f21 0 f32"/>
              <a:gd name="f35" fmla="*/ f31 29289 1"/>
              <a:gd name="f36" fmla="*/ f32 29289 1"/>
              <a:gd name="f37" fmla="*/ f31 f18 1"/>
              <a:gd name="f38" fmla="*/ f32 f18 1"/>
              <a:gd name="f39" fmla="*/ f35 1 100000"/>
              <a:gd name="f40" fmla="*/ f36 1 100000"/>
              <a:gd name="f41" fmla="*/ f34 f18 1"/>
              <a:gd name="f42" fmla="*/ f33 f18 1"/>
              <a:gd name="f43" fmla="+- f39 0 f40"/>
              <a:gd name="f44" fmla="?: f43 f39 f40"/>
              <a:gd name="f45" fmla="+- f21 0 f44"/>
              <a:gd name="f46" fmla="+- f22 0 f44"/>
              <a:gd name="f47" fmla="*/ f44 f18 1"/>
              <a:gd name="f48" fmla="*/ f45 f18 1"/>
              <a:gd name="f49" fmla="*/ f46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7" t="f47" r="f48" b="f49"/>
            <a:pathLst>
              <a:path>
                <a:moveTo>
                  <a:pt x="f37" y="f23"/>
                </a:moveTo>
                <a:lnTo>
                  <a:pt x="f41" y="f23"/>
                </a:lnTo>
                <a:arcTo wR="f38" hR="f38" stAng="f2" swAng="f1"/>
                <a:lnTo>
                  <a:pt x="f26" y="f42"/>
                </a:lnTo>
                <a:arcTo wR="f37" hR="f37" stAng="f6" swAng="f1"/>
                <a:lnTo>
                  <a:pt x="f38" y="f27"/>
                </a:lnTo>
                <a:arcTo wR="f38" hR="f38" stAng="f1" swAng="f1"/>
                <a:lnTo>
                  <a:pt x="f23" y="f37"/>
                </a:lnTo>
                <a:arcTo wR="f37" hR="f37" stAng="f0" swAng="f1"/>
                <a:close/>
              </a:path>
            </a:pathLst>
          </a:custGeom>
          <a:gradFill>
            <a:gsLst>
              <a:gs pos="0">
                <a:srgbClr val="FFC746"/>
              </a:gs>
              <a:gs pos="100000">
                <a:srgbClr val="FFC600"/>
              </a:gs>
            </a:gsLst>
            <a:lin ang="5400000"/>
          </a:gradFill>
          <a:ln w="6345" cap="flat">
            <a:solidFill>
              <a:srgbClr val="FFC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10" descr="Graphical user interface, icon&#10;&#10;Description automatically generated">
            <a:extLst>
              <a:ext uri="{FF2B5EF4-FFF2-40B4-BE49-F238E27FC236}">
                <a16:creationId xmlns:a16="http://schemas.microsoft.com/office/drawing/2014/main" id="{37C05AB6-1FCA-E285-066A-15284D6AC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5145" y="890223"/>
            <a:ext cx="4876193" cy="48761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11">
            <a:extLst>
              <a:ext uri="{FF2B5EF4-FFF2-40B4-BE49-F238E27FC236}">
                <a16:creationId xmlns:a16="http://schemas.microsoft.com/office/drawing/2014/main" id="{23862DB9-3117-B0B8-7DB4-D483AD170C5C}"/>
              </a:ext>
            </a:extLst>
          </p:cNvPr>
          <p:cNvSpPr txBox="1"/>
          <p:nvPr/>
        </p:nvSpPr>
        <p:spPr>
          <a:xfrm>
            <a:off x="6783357" y="1416451"/>
            <a:ext cx="4618652" cy="4478145"/>
          </a:xfrm>
          <a:prstGeom prst="rect">
            <a:avLst/>
          </a:prstGeom>
          <a:solidFill>
            <a:srgbClr val="FFFFFF"/>
          </a:solidFill>
          <a:ln w="12701" cap="flat">
            <a:solidFill>
              <a:srgbClr val="5B9BD5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C00000"/>
                </a:solidFill>
                <a:uFillTx/>
                <a:latin typeface="Franklin Gothic Heavy" pitchFamily="34"/>
              </a:rPr>
              <a:t>   P</a:t>
            </a:r>
            <a:r>
              <a:rPr lang="en-GB" sz="4800" b="0" i="0" u="none" strike="noStrike" kern="1200" cap="none" spc="0" baseline="0">
                <a:solidFill>
                  <a:srgbClr val="ED7D31"/>
                </a:solidFill>
                <a:uFillTx/>
                <a:latin typeface="Franklin Gothic Heavy" pitchFamily="34"/>
              </a:rPr>
              <a:t>ersonal</a:t>
            </a:r>
            <a:r>
              <a:rPr lang="en-GB" sz="4800" b="0" i="0" u="none" strike="noStrike" kern="1200" cap="none" spc="0" baseline="0">
                <a:solidFill>
                  <a:srgbClr val="C00000"/>
                </a:solidFill>
                <a:uFillTx/>
                <a:latin typeface="Franklin Gothic Heavy" pitchFamily="34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C00000"/>
                </a:solidFill>
                <a:uFillTx/>
                <a:latin typeface="Franklin Gothic Heavy" pitchFamily="34"/>
              </a:rPr>
              <a:t>   D</a:t>
            </a:r>
            <a:r>
              <a:rPr lang="en-GB" sz="4800" b="0" i="0" u="none" strike="noStrike" kern="1200" cap="none" spc="0" baseline="0">
                <a:solidFill>
                  <a:srgbClr val="ED7D31"/>
                </a:solidFill>
                <a:uFillTx/>
                <a:latin typeface="Franklin Gothic Heavy" pitchFamily="34"/>
              </a:rPr>
              <a:t>evelopment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0" i="0" u="none" strike="noStrike" kern="1200" cap="none" spc="0" baseline="0">
                <a:solidFill>
                  <a:srgbClr val="C00000"/>
                </a:solidFill>
                <a:uFillTx/>
                <a:latin typeface="Franklin Gothic Heavy" pitchFamily="34"/>
              </a:rPr>
              <a:t>   P</a:t>
            </a:r>
            <a:r>
              <a:rPr lang="en-GB" sz="4800" b="0" i="0" u="none" strike="noStrike" kern="1200" cap="none" spc="0" baseline="0">
                <a:solidFill>
                  <a:srgbClr val="ED7D31"/>
                </a:solidFill>
                <a:uFillTx/>
                <a:latin typeface="Franklin Gothic Heavy" pitchFamily="34"/>
              </a:rPr>
              <a:t>lan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Franklin Gothic Heavy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Franklin Gothic Heavy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100" b="0" i="0" u="none" strike="noStrike" kern="1200" cap="none" spc="0" baseline="0">
              <a:solidFill>
                <a:srgbClr val="000000"/>
              </a:solidFill>
              <a:uFillTx/>
              <a:latin typeface="Franklin Gothic Heavy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70C0"/>
                </a:solidFill>
                <a:uFillTx/>
                <a:latin typeface="Franklin Gothic Heavy" pitchFamily="34"/>
              </a:rPr>
              <a:t>   Alexei Nica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70C0"/>
                </a:solidFill>
                <a:uFillTx/>
                <a:latin typeface="Franklin Gothic Heavy" pitchFamily="34"/>
              </a:rPr>
              <a:t>    Student: 2232919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70C0"/>
              </a:solidFill>
              <a:uFillTx/>
              <a:latin typeface="Franklin Gothic Heavy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70C0"/>
              </a:solidFill>
              <a:uFillTx/>
              <a:latin typeface="Franklin Gothic Heavy" pitchFamily="34"/>
            </a:endParaRPr>
          </a:p>
        </p:txBody>
      </p:sp>
      <p:pic>
        <p:nvPicPr>
          <p:cNvPr id="5" name="Picture 14" descr="Text&#10;&#10;Description automatically generated with medium confidence">
            <a:extLst>
              <a:ext uri="{FF2B5EF4-FFF2-40B4-BE49-F238E27FC236}">
                <a16:creationId xmlns:a16="http://schemas.microsoft.com/office/drawing/2014/main" id="{5D23386A-4554-574D-DE8B-B86F753DE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1891" y="5441548"/>
            <a:ext cx="1171547" cy="46721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CF1A334E-5A2F-DC13-A4EF-66804F6308BD}"/>
              </a:ext>
            </a:extLst>
          </p:cNvPr>
          <p:cNvGraphicFramePr>
            <a:graphicFrameLocks noGrp="1"/>
          </p:cNvGraphicFramePr>
          <p:nvPr/>
        </p:nvGraphicFramePr>
        <p:xfrm>
          <a:off x="828583" y="206956"/>
          <a:ext cx="10810034" cy="6409636"/>
        </p:xfrm>
        <a:graphic>
          <a:graphicData uri="http://schemas.openxmlformats.org/drawingml/2006/table">
            <a:tbl>
              <a:tblPr firstRow="1" bandRow="1">
                <a:effectLst/>
                <a:tableStyleId>{00A15C55-8517-42AA-B614-E9B94910E393}</a:tableStyleId>
              </a:tblPr>
              <a:tblGrid>
                <a:gridCol w="1196528">
                  <a:extLst>
                    <a:ext uri="{9D8B030D-6E8A-4147-A177-3AD203B41FA5}">
                      <a16:colId xmlns:a16="http://schemas.microsoft.com/office/drawing/2014/main" val="2911766503"/>
                    </a:ext>
                  </a:extLst>
                </a:gridCol>
                <a:gridCol w="1901110">
                  <a:extLst>
                    <a:ext uri="{9D8B030D-6E8A-4147-A177-3AD203B41FA5}">
                      <a16:colId xmlns:a16="http://schemas.microsoft.com/office/drawing/2014/main" val="4243314203"/>
                    </a:ext>
                  </a:extLst>
                </a:gridCol>
                <a:gridCol w="2337416">
                  <a:extLst>
                    <a:ext uri="{9D8B030D-6E8A-4147-A177-3AD203B41FA5}">
                      <a16:colId xmlns:a16="http://schemas.microsoft.com/office/drawing/2014/main" val="2900602237"/>
                    </a:ext>
                  </a:extLst>
                </a:gridCol>
                <a:gridCol w="2276856">
                  <a:extLst>
                    <a:ext uri="{9D8B030D-6E8A-4147-A177-3AD203B41FA5}">
                      <a16:colId xmlns:a16="http://schemas.microsoft.com/office/drawing/2014/main" val="1284250531"/>
                    </a:ext>
                  </a:extLst>
                </a:gridCol>
                <a:gridCol w="1901952">
                  <a:extLst>
                    <a:ext uri="{9D8B030D-6E8A-4147-A177-3AD203B41FA5}">
                      <a16:colId xmlns:a16="http://schemas.microsoft.com/office/drawing/2014/main" val="2045934692"/>
                    </a:ext>
                  </a:extLst>
                </a:gridCol>
                <a:gridCol w="1196172">
                  <a:extLst>
                    <a:ext uri="{9D8B030D-6E8A-4147-A177-3AD203B41FA5}">
                      <a16:colId xmlns:a16="http://schemas.microsoft.com/office/drawing/2014/main" val="3980089417"/>
                    </a:ext>
                  </a:extLst>
                </a:gridCol>
              </a:tblGrid>
              <a:tr h="1279565"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                      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What are my long-term goals?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What are my specific career goals?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What are the key skills need for each one of my goals?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What skills do I need to work on?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What actions am I going to take?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 </a:t>
                      </a:r>
                    </a:p>
                    <a:p>
                      <a:pPr lvl="0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rgbClr val="000000"/>
                          </a:solidFill>
                          <a:latin typeface="Franklin Gothic Book" pitchFamily="34"/>
                          <a:ea typeface="Calibri" pitchFamily="34"/>
                          <a:cs typeface="Times New Roman" pitchFamily="18"/>
                        </a:rPr>
                        <a:t>When am I going to complete my training?</a:t>
                      </a:r>
                      <a:endParaRPr lang="en-GB" sz="1400">
                        <a:latin typeface="Franklin Gothic Book" pitchFamily="34"/>
                        <a:ea typeface="Calibri" pitchFamily="34"/>
                        <a:cs typeface="Times New Roman" pitchFamily="18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53987087"/>
                  </a:ext>
                </a:extLst>
              </a:tr>
              <a:tr h="443694">
                <a:tc rowSpan="5">
                  <a:txBody>
                    <a:bodyPr/>
                    <a:lstStyle/>
                    <a:p>
                      <a:pPr lvl="0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IT </a:t>
                      </a: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Technician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Hardware and software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Computer components, operating systems, network (Gupta, 2022)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Assemble, install, configure</a:t>
                      </a:r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Individual learning, use university resources.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6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065002"/>
                  </a:ext>
                </a:extLst>
              </a:tr>
              <a:tr h="798646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Troubleshooting and problem solving skills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(Bordewieck, M. and Elson, M. 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Analytical skills, attention to detail, creative thinking, time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Analyse, Observations, Prioritization, 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Improve my skills learned at Digital Era, Practice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6 months +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2601214"/>
                  </a:ext>
                </a:extLst>
              </a:tr>
              <a:tr h="57406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Listening, Verbal communication, Written, Presentation.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Avoid distraction, be concise, use visual aids.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Include tasks in my Time Management, Practice</a:t>
                      </a:r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Always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7497033"/>
                  </a:ext>
                </a:extLst>
              </a:tr>
              <a:tr h="62117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CompTIA certification or/and similar (Schmidt, 2013)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Pass the exam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Technical skills, troubleshooting, communication.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Learn and practice all preview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1,5 Year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5339608"/>
                  </a:ext>
                </a:extLst>
              </a:tr>
              <a:tr h="26621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200" baseline="0">
                          <a:latin typeface="Times New Roman" pitchFamily="18"/>
                          <a:cs typeface="Times New Roman" pitchFamily="18"/>
                        </a:rPr>
                        <a:t>B2-C1 Exam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IELTS 5,5-6,5 (n.d.)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Improve my English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Learn and communicate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2-3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2039947"/>
                  </a:ext>
                </a:extLst>
              </a:tr>
              <a:tr h="266218">
                <a:tc rowSpan="4">
                  <a:txBody>
                    <a:bodyPr/>
                    <a:lstStyle/>
                    <a:p>
                      <a:pPr lvl="0" algn="ctr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IT </a:t>
                      </a: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Engineering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Network and infrastructure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Network architecture, protocols.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Type of networks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All these tasks will be known by me in my IT technician career and depends on me when I move to this step.</a:t>
                      </a:r>
                    </a:p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I need to learn and practice to get this position.</a:t>
                      </a:r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pPr lvl="0" algn="l"/>
                      <a:endParaRPr lang="en-US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l"/>
                      <a:endParaRPr lang="en-US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endParaRPr lang="en-US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4-5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4328667"/>
                  </a:ext>
                </a:extLst>
              </a:tr>
              <a:tr h="26621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Cloud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Types of cloud computing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Iaas, Paas, Saas (Nadeem, 2022)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4493699"/>
                  </a:ext>
                </a:extLst>
              </a:tr>
              <a:tr h="44369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Cybersecurity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Threat assessment, Technical expertise, Analytical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Network, operating, applications security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0443039"/>
                  </a:ext>
                </a:extLst>
              </a:tr>
              <a:tr h="57406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Project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Experience in the IT industry, PMP or CAPM, leadership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Methodologies, Communication, Risk, Continuous learning.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2545152"/>
                  </a:ext>
                </a:extLst>
              </a:tr>
              <a:tr h="742584">
                <a:tc>
                  <a:txBody>
                    <a:bodyPr/>
                    <a:lstStyle/>
                    <a:p>
                      <a:pPr lvl="0" algn="ctr"/>
                      <a:endParaRPr lang="en-GB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Start my own</a:t>
                      </a:r>
                    </a:p>
                    <a:p>
                      <a:pPr lvl="0" algn="ctr"/>
                      <a:r>
                        <a:rPr lang="en-GB" sz="1200">
                          <a:latin typeface="Times New Roman" pitchFamily="18"/>
                          <a:cs typeface="Times New Roman" pitchFamily="18"/>
                        </a:rPr>
                        <a:t> IT business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lvl="0"/>
                      <a:r>
                        <a:rPr lang="en-US" sz="1400">
                          <a:latin typeface="Times New Roman" pitchFamily="18"/>
                          <a:cs typeface="Times New Roman" pitchFamily="18"/>
                        </a:rPr>
                        <a:t>I must implement the experience gained over the years, in all the objectives set. I must work extremely hard to get the necessary results.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endParaRPr lang="en-US" sz="1200">
                        <a:latin typeface="Times New Roman" pitchFamily="18"/>
                        <a:cs typeface="Times New Roman" pitchFamily="18"/>
                      </a:endParaRPr>
                    </a:p>
                    <a:p>
                      <a:pPr lvl="0" algn="ctr"/>
                      <a:r>
                        <a:rPr lang="en-US" sz="1200">
                          <a:latin typeface="Times New Roman" pitchFamily="18"/>
                          <a:cs typeface="Times New Roman" pitchFamily="18"/>
                        </a:rPr>
                        <a:t>7-10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75204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Diagonal Corners Rounded 1">
            <a:extLst>
              <a:ext uri="{FF2B5EF4-FFF2-40B4-BE49-F238E27FC236}">
                <a16:creationId xmlns:a16="http://schemas.microsoft.com/office/drawing/2014/main" id="{E3E94B07-0FC2-22A6-2EA9-98435F82430A}"/>
              </a:ext>
            </a:extLst>
          </p:cNvPr>
          <p:cNvSpPr>
            <a:spLocks noMove="1" noResize="1"/>
          </p:cNvSpPr>
          <p:nvPr/>
        </p:nvSpPr>
        <p:spPr>
          <a:xfrm>
            <a:off x="243486" y="198296"/>
            <a:ext cx="11705033" cy="6461406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val 16667"/>
              <a:gd name="f8" fmla="abs f3"/>
              <a:gd name="f9" fmla="abs f4"/>
              <a:gd name="f10" fmla="abs f5"/>
              <a:gd name="f11" fmla="?: f8 f3 1"/>
              <a:gd name="f12" fmla="?: f9 f4 1"/>
              <a:gd name="f13" fmla="?: f10 f5 1"/>
              <a:gd name="f14" fmla="*/ f11 1 21600"/>
              <a:gd name="f15" fmla="*/ f12 1 21600"/>
              <a:gd name="f16" fmla="*/ 21600 f11 1"/>
              <a:gd name="f17" fmla="*/ 21600 f12 1"/>
              <a:gd name="f18" fmla="min f15 f14"/>
              <a:gd name="f19" fmla="*/ f16 1 f13"/>
              <a:gd name="f20" fmla="*/ f17 1 f13"/>
              <a:gd name="f21" fmla="val f19"/>
              <a:gd name="f22" fmla="val f20"/>
              <a:gd name="f23" fmla="*/ f6 f18 1"/>
              <a:gd name="f24" fmla="+- f22 0 f6"/>
              <a:gd name="f25" fmla="+- f21 0 f6"/>
              <a:gd name="f26" fmla="*/ f21 f18 1"/>
              <a:gd name="f27" fmla="*/ f22 f18 1"/>
              <a:gd name="f28" fmla="min f25 f24"/>
              <a:gd name="f29" fmla="*/ f28 f7 1"/>
              <a:gd name="f30" fmla="*/ f28 f6 1"/>
              <a:gd name="f31" fmla="*/ f29 1 100000"/>
              <a:gd name="f32" fmla="*/ f30 1 100000"/>
              <a:gd name="f33" fmla="+- f22 0 f31"/>
              <a:gd name="f34" fmla="+- f21 0 f32"/>
              <a:gd name="f35" fmla="*/ f31 29289 1"/>
              <a:gd name="f36" fmla="*/ f32 29289 1"/>
              <a:gd name="f37" fmla="*/ f31 f18 1"/>
              <a:gd name="f38" fmla="*/ f32 f18 1"/>
              <a:gd name="f39" fmla="*/ f35 1 100000"/>
              <a:gd name="f40" fmla="*/ f36 1 100000"/>
              <a:gd name="f41" fmla="*/ f34 f18 1"/>
              <a:gd name="f42" fmla="*/ f33 f18 1"/>
              <a:gd name="f43" fmla="+- f39 0 f40"/>
              <a:gd name="f44" fmla="?: f43 f39 f40"/>
              <a:gd name="f45" fmla="+- f21 0 f44"/>
              <a:gd name="f46" fmla="+- f22 0 f44"/>
              <a:gd name="f47" fmla="*/ f44 f18 1"/>
              <a:gd name="f48" fmla="*/ f45 f18 1"/>
              <a:gd name="f49" fmla="*/ f46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7" t="f47" r="f48" b="f49"/>
            <a:pathLst>
              <a:path>
                <a:moveTo>
                  <a:pt x="f37" y="f23"/>
                </a:moveTo>
                <a:lnTo>
                  <a:pt x="f41" y="f23"/>
                </a:lnTo>
                <a:arcTo wR="f38" hR="f38" stAng="f2" swAng="f1"/>
                <a:lnTo>
                  <a:pt x="f26" y="f42"/>
                </a:lnTo>
                <a:arcTo wR="f37" hR="f37" stAng="f6" swAng="f1"/>
                <a:lnTo>
                  <a:pt x="f38" y="f27"/>
                </a:lnTo>
                <a:arcTo wR="f38" hR="f38" stAng="f1" swAng="f1"/>
                <a:lnTo>
                  <a:pt x="f23" y="f37"/>
                </a:lnTo>
                <a:arcTo wR="f37" hR="f37" stAng="f0" swAng="f1"/>
                <a:close/>
              </a:path>
            </a:pathLst>
          </a:custGeom>
          <a:gradFill>
            <a:gsLst>
              <a:gs pos="0">
                <a:srgbClr val="FFC600"/>
              </a:gs>
              <a:gs pos="100000">
                <a:srgbClr val="C00000"/>
              </a:gs>
            </a:gsLst>
            <a:lin ang="5400000"/>
          </a:gradFill>
          <a:ln w="6345" cap="flat">
            <a:solidFill>
              <a:srgbClr val="FFC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4957A460-7309-71D5-654B-FE70A2ED9FC8}"/>
              </a:ext>
            </a:extLst>
          </p:cNvPr>
          <p:cNvSpPr txBox="1"/>
          <p:nvPr/>
        </p:nvSpPr>
        <p:spPr>
          <a:xfrm>
            <a:off x="1216152" y="594360"/>
            <a:ext cx="9171432" cy="323165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Reference List: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 Bordewieck, M. and Elson, M. (2021) ‘The impact of inducing troubleshooting strategies via visual aids on performance in a computerized digital network task’, 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Applied cognitive psychology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, 35(3), pp. 833–847. Available at: 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2"/>
              </a:rPr>
              <a:t>https://doi.org/10.1002/acp.3809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</a:t>
            </a: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Gupta, B. B. (Ed.). (2022). 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Advances in Malware and Data-Driven Network Security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IGI Global. 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3"/>
              </a:rPr>
              <a:t>https://doi.org/10.4018/978-1-7998-7789-9</a:t>
            </a: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(n.d.). https://www.britishcouncil.es/en/english/levels/b2#:~:text=Level%20B2%20corresponds%20to%20independent,without%20effort%20with%20native%20speakers. (Accessed: 17 March 2023).</a:t>
            </a: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Nadeem, F. (2022). Evaluating and Ranking Cloud IaaS, PaaS and SaaS Models based on Functional and Non-Functional Key Performance Indicators. 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IEEE Access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, 1. 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  <a:hlinkClick r:id="rId4"/>
              </a:rPr>
              <a:t>https://doi.org/10.1109/access.2022.3182688</a:t>
            </a: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cs typeface="Times New Roman" pitchFamily="18"/>
            </a:endParaRPr>
          </a:p>
          <a:p>
            <a:pPr marL="228600" marR="0" lvl="0" indent="-228600" algn="just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Calibri Light"/>
              <a:buAutoNum type="arabicPeriod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Schmidt, C. A. (2013). </a:t>
            </a:r>
            <a:r>
              <a:rPr lang="en-US" sz="12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Complete Comptia A+ Guide to PCs</a:t>
            </a:r>
            <a:r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cs typeface="Times New Roman" pitchFamily="18"/>
              </a:rPr>
              <a:t>. Pearson Education, Limited.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Open Sans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571</Words>
  <Application>Microsoft Office PowerPoint</Application>
  <PresentationFormat>Widescreen</PresentationFormat>
  <Paragraphs>99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Arial</vt:lpstr>
      <vt:lpstr>Calibri</vt:lpstr>
      <vt:lpstr>Calibri Light</vt:lpstr>
      <vt:lpstr>Franklin Gothic Book</vt:lpstr>
      <vt:lpstr>Franklin Gothic Heavy</vt:lpstr>
      <vt:lpstr>Open Sans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Nadejda Toma</dc:creator>
  <cp:lastModifiedBy>Alexei Nica (2232919)</cp:lastModifiedBy>
  <cp:revision>20</cp:revision>
  <dcterms:created xsi:type="dcterms:W3CDTF">2023-03-19T13:41:29Z</dcterms:created>
  <dcterms:modified xsi:type="dcterms:W3CDTF">2023-03-20T12:25:30Z</dcterms:modified>
</cp:coreProperties>
</file>