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98" r:id="rId1"/>
  </p:sldMasterIdLst>
  <p:sldIdLst>
    <p:sldId id="256" r:id="rId2"/>
    <p:sldId id="257" r:id="rId3"/>
    <p:sldId id="268" r:id="rId4"/>
    <p:sldId id="263" r:id="rId5"/>
    <p:sldId id="258" r:id="rId6"/>
    <p:sldId id="266" r:id="rId7"/>
    <p:sldId id="264" r:id="rId8"/>
    <p:sldId id="262" r:id="rId9"/>
    <p:sldId id="259" r:id="rId10"/>
    <p:sldId id="261" r:id="rId11"/>
    <p:sldId id="267" r:id="rId12"/>
    <p:sldId id="26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1" d="100"/>
          <a:sy n="71" d="100"/>
        </p:scale>
        <p:origin x="484" y="-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29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7110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947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740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27829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6678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225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295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0DB6-F5C7-45FB-8CF3-31B45F9C2DAC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269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00217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36813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14980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81590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55396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57103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64628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260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966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1B075-A6EE-484F-A444-4D5B1C9405F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Person-Centred 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2B5B04-17F9-4192-81FD-0CE38008650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Sharon langford</a:t>
            </a:r>
          </a:p>
        </p:txBody>
      </p:sp>
    </p:spTree>
    <p:extLst>
      <p:ext uri="{BB962C8B-B14F-4D97-AF65-F5344CB8AC3E}">
        <p14:creationId xmlns:p14="http://schemas.microsoft.com/office/powerpoint/2010/main" val="1501612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C77DB-1BE4-4E6B-83AB-BAE0DDE7E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337E7-44A1-4310-90E6-11CA09EBD0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 Student activity</a:t>
            </a:r>
          </a:p>
          <a:p>
            <a:r>
              <a:rPr lang="en-GB" sz="2400" dirty="0"/>
              <a:t>In rows write a few sentence to summarise the meaning of: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b="1" dirty="0"/>
              <a:t>EMPATHY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b="1" dirty="0"/>
              <a:t>CONGRUENCE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b="1" dirty="0"/>
              <a:t>UNCONDTIONAL POSITIVE REGARD</a:t>
            </a:r>
          </a:p>
        </p:txBody>
      </p:sp>
    </p:spTree>
    <p:extLst>
      <p:ext uri="{BB962C8B-B14F-4D97-AF65-F5344CB8AC3E}">
        <p14:creationId xmlns:p14="http://schemas.microsoft.com/office/powerpoint/2010/main" val="3678725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DF0CC-F07A-43D4-B399-E161AF377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Empathy in nursing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2F19F-445A-4092-9B3C-34C58195C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Technical competence is necessary, but must be combined with interpersonal skills such as empathy, warmth and respect; before the patient feels health professional care </a:t>
            </a:r>
            <a:r>
              <a:rPr lang="en-GB" dirty="0"/>
              <a:t>( </a:t>
            </a:r>
            <a:r>
              <a:rPr lang="en-GB" sz="1600" i="1" dirty="0"/>
              <a:t>Carver &amp; Hughes 1990</a:t>
            </a:r>
            <a:r>
              <a:rPr lang="en-GB" dirty="0"/>
              <a:t>).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sz="2000" dirty="0"/>
              <a:t>Studies have cited empathy as being the primary ingredient within any helping relationship</a:t>
            </a:r>
            <a:r>
              <a:rPr lang="en-GB" dirty="0"/>
              <a:t> ( </a:t>
            </a:r>
            <a:r>
              <a:rPr lang="en-GB" sz="1600" i="1" dirty="0"/>
              <a:t>MacKay et al 1990</a:t>
            </a:r>
            <a:r>
              <a:rPr lang="en-GB" dirty="0"/>
              <a:t>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627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68B26-3B4B-426E-B239-517EB81B1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Regard and Self Worth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8CE2EDE-12F8-430A-AC3C-B9E1EE2548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89300" y="2603500"/>
            <a:ext cx="4241799" cy="38227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182019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D9E35-2BFC-495E-8414-99825C479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05891-3985-438A-986E-A256C8C6D7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“The organized consistent set of perceptions and beliefs about oneself”</a:t>
            </a:r>
          </a:p>
          <a:p>
            <a:r>
              <a:rPr lang="en-GB" sz="2000" dirty="0"/>
              <a:t>Perception of self</a:t>
            </a:r>
          </a:p>
          <a:p>
            <a:r>
              <a:rPr lang="en-GB" sz="2000" dirty="0"/>
              <a:t>How we compare ourselves to the world we live in</a:t>
            </a:r>
          </a:p>
          <a:p>
            <a:r>
              <a:rPr lang="en-GB" sz="2000" dirty="0"/>
              <a:t>How we identify with others</a:t>
            </a:r>
          </a:p>
          <a:p>
            <a:r>
              <a:rPr lang="en-GB" sz="2000" dirty="0"/>
              <a:t>How we judge ourselves – self esteem</a:t>
            </a:r>
          </a:p>
          <a:p>
            <a:r>
              <a:rPr lang="en-GB" sz="2000" dirty="0"/>
              <a:t>Based on Ideals, Values, Characteristics of </a:t>
            </a:r>
          </a:p>
          <a:p>
            <a:r>
              <a:rPr lang="en-GB" sz="2000" b="1" dirty="0"/>
              <a:t>‘What I am’ and  ‘ What I can do’</a:t>
            </a:r>
          </a:p>
        </p:txBody>
      </p:sp>
    </p:spTree>
    <p:extLst>
      <p:ext uri="{BB962C8B-B14F-4D97-AF65-F5344CB8AC3E}">
        <p14:creationId xmlns:p14="http://schemas.microsoft.com/office/powerpoint/2010/main" val="1689457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4683EFF-5649-4E74-AD5D-C1954BDF85A1}"/>
              </a:ext>
            </a:extLst>
          </p:cNvPr>
          <p:cNvSpPr/>
          <p:nvPr/>
        </p:nvSpPr>
        <p:spPr>
          <a:xfrm>
            <a:off x="4873291" y="2851265"/>
            <a:ext cx="2510252" cy="13028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Self concept 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8EA85F2-A0D6-4FCA-8E80-368D1F406F37}"/>
              </a:ext>
            </a:extLst>
          </p:cNvPr>
          <p:cNvSpPr/>
          <p:nvPr/>
        </p:nvSpPr>
        <p:spPr>
          <a:xfrm>
            <a:off x="2674448" y="861167"/>
            <a:ext cx="1337191" cy="8658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Bodily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30C106F-B48E-4CAA-968E-85ABBCFDA911}"/>
              </a:ext>
            </a:extLst>
          </p:cNvPr>
          <p:cNvSpPr/>
          <p:nvPr/>
        </p:nvSpPr>
        <p:spPr>
          <a:xfrm>
            <a:off x="7346256" y="5093211"/>
            <a:ext cx="1432875" cy="8658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Social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AF7E85B-08D8-4B39-9F43-3B854578D502}"/>
              </a:ext>
            </a:extLst>
          </p:cNvPr>
          <p:cNvSpPr/>
          <p:nvPr/>
        </p:nvSpPr>
        <p:spPr>
          <a:xfrm>
            <a:off x="6743626" y="832024"/>
            <a:ext cx="143287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Sexual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790373B-091D-49DD-AA6A-C9C1874027A0}"/>
              </a:ext>
            </a:extLst>
          </p:cNvPr>
          <p:cNvSpPr/>
          <p:nvPr/>
        </p:nvSpPr>
        <p:spPr>
          <a:xfrm>
            <a:off x="1782124" y="3355013"/>
            <a:ext cx="152870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Feelings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0454B7F-88EE-463A-8277-104BA049BA63}"/>
              </a:ext>
            </a:extLst>
          </p:cNvPr>
          <p:cNvSpPr/>
          <p:nvPr/>
        </p:nvSpPr>
        <p:spPr>
          <a:xfrm>
            <a:off x="2286464" y="4883247"/>
            <a:ext cx="172517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Emotions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88CB4C5-7E57-4C6E-A20D-4AB4267853A1}"/>
              </a:ext>
            </a:extLst>
          </p:cNvPr>
          <p:cNvSpPr/>
          <p:nvPr/>
        </p:nvSpPr>
        <p:spPr>
          <a:xfrm>
            <a:off x="8741843" y="4000269"/>
            <a:ext cx="1536569" cy="11877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Intellect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9078E15-499B-4304-B0E0-388645C04EB6}"/>
              </a:ext>
            </a:extLst>
          </p:cNvPr>
          <p:cNvSpPr/>
          <p:nvPr/>
        </p:nvSpPr>
        <p:spPr>
          <a:xfrm rot="10800000" flipV="1">
            <a:off x="1860036" y="1936863"/>
            <a:ext cx="1539728" cy="9144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work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0BBFBEC-C5D9-49FF-9396-C777B24B7A13}"/>
              </a:ext>
            </a:extLst>
          </p:cNvPr>
          <p:cNvSpPr/>
          <p:nvPr/>
        </p:nvSpPr>
        <p:spPr>
          <a:xfrm>
            <a:off x="4663554" y="5147573"/>
            <a:ext cx="231479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preferences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2BC3ACE-0207-4D0C-A3C1-1FCB55CAADB6}"/>
              </a:ext>
            </a:extLst>
          </p:cNvPr>
          <p:cNvSpPr/>
          <p:nvPr/>
        </p:nvSpPr>
        <p:spPr>
          <a:xfrm>
            <a:off x="4444203" y="660886"/>
            <a:ext cx="1932496" cy="1066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Philosophy 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9EF3AFE-5ACF-4879-8245-ADB89B642B44}"/>
              </a:ext>
            </a:extLst>
          </p:cNvPr>
          <p:cNvSpPr/>
          <p:nvPr/>
        </p:nvSpPr>
        <p:spPr>
          <a:xfrm>
            <a:off x="8741843" y="2270912"/>
            <a:ext cx="1337191" cy="13763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Values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5BB90EF-C64A-44C9-A667-CB7D3A906537}"/>
              </a:ext>
            </a:extLst>
          </p:cNvPr>
          <p:cNvSpPr/>
          <p:nvPr/>
        </p:nvSpPr>
        <p:spPr>
          <a:xfrm>
            <a:off x="8543427" y="1026575"/>
            <a:ext cx="1324211" cy="106781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Beliefs</a:t>
            </a:r>
          </a:p>
        </p:txBody>
      </p:sp>
    </p:spTree>
    <p:extLst>
      <p:ext uri="{BB962C8B-B14F-4D97-AF65-F5344CB8AC3E}">
        <p14:creationId xmlns:p14="http://schemas.microsoft.com/office/powerpoint/2010/main" val="557413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2277F-DF77-480C-BFEF-BAABF3A79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Fully Functioning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4CD09-191D-4C29-A276-DFE6DE18AA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 </a:t>
            </a:r>
            <a:r>
              <a:rPr lang="en-GB" sz="2000" dirty="0"/>
              <a:t>Rogers believed that every person could achieve their goal.</a:t>
            </a:r>
          </a:p>
          <a:p>
            <a:r>
              <a:rPr lang="en-GB" sz="2000" dirty="0"/>
              <a:t>“</a:t>
            </a:r>
            <a:r>
              <a:rPr lang="en-GB" sz="2000" b="1" dirty="0"/>
              <a:t>The person needs to be in touch with the here and now, with his or her subjective experiences and feelings”.</a:t>
            </a:r>
          </a:p>
          <a:p>
            <a:r>
              <a:rPr lang="en-GB" sz="2000" dirty="0"/>
              <a:t>1. Open to experience both negative and positive experiences should be accepted not </a:t>
            </a:r>
            <a:r>
              <a:rPr lang="en-GB" sz="2000" b="1" dirty="0"/>
              <a:t>denied</a:t>
            </a:r>
            <a:r>
              <a:rPr lang="en-GB" sz="2000" dirty="0"/>
              <a:t> or </a:t>
            </a:r>
            <a:r>
              <a:rPr lang="en-GB" sz="2000" b="1" dirty="0"/>
              <a:t>distorted </a:t>
            </a:r>
          </a:p>
          <a:p>
            <a:r>
              <a:rPr lang="en-GB" sz="2000" dirty="0"/>
              <a:t>2. </a:t>
            </a:r>
            <a:r>
              <a:rPr lang="en-GB" sz="2000" b="1" dirty="0"/>
              <a:t>Be able to live in the present moment   </a:t>
            </a:r>
            <a:r>
              <a:rPr lang="en-GB" sz="2000" dirty="0"/>
              <a:t>(</a:t>
            </a:r>
            <a:r>
              <a:rPr lang="en-GB" sz="2000" i="1" dirty="0"/>
              <a:t>not, past or present or in fantasy)</a:t>
            </a:r>
          </a:p>
          <a:p>
            <a:r>
              <a:rPr lang="en-GB" sz="2000" dirty="0"/>
              <a:t>3. Trust feelings, instincts, and gut reactions. </a:t>
            </a:r>
          </a:p>
          <a:p>
            <a:r>
              <a:rPr lang="en-GB" sz="2000" dirty="0"/>
              <a:t>Trust ourselves to make the right decision.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732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631B7-E2F2-47AA-BFDD-6399B81D8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A person’s ideal self may not be consistent with what actually happens in life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B41208-092E-4900-8B9B-98DC83E0A4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9673" y="2408548"/>
            <a:ext cx="7550869" cy="4449452"/>
          </a:xfrm>
          <a:prstGeom prst="rect">
            <a:avLst/>
          </a:prstGeom>
          <a:ln w="228600" cap="sq" cmpd="thickThin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  <a:reflection blurRad="6350" stA="52000" endA="300" endPos="3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153328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F7131-8AE8-4303-86EE-0A9C57DC4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of Person-Centred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61345-C42B-4125-828A-A73ADA76B7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“We are the best experts on ourselves”  (Gross 1992)</a:t>
            </a:r>
          </a:p>
          <a:p>
            <a:r>
              <a:rPr lang="en-GB" sz="2000" dirty="0"/>
              <a:t>Remarkable Capacity for self-healing</a:t>
            </a:r>
          </a:p>
          <a:p>
            <a:r>
              <a:rPr lang="en-GB" sz="2000" dirty="0"/>
              <a:t>Personal </a:t>
            </a:r>
            <a:r>
              <a:rPr lang="en-GB" sz="2000" b="1" dirty="0"/>
              <a:t>growth</a:t>
            </a:r>
            <a:r>
              <a:rPr lang="en-GB" sz="2000" dirty="0"/>
              <a:t> leads to Self-actualization  (Moving forward)</a:t>
            </a:r>
          </a:p>
          <a:p>
            <a:r>
              <a:rPr lang="en-GB" sz="2000" dirty="0"/>
              <a:t>Here and Now</a:t>
            </a:r>
          </a:p>
          <a:p>
            <a:r>
              <a:rPr lang="en-GB" sz="2000" dirty="0"/>
              <a:t>Patient/Client led</a:t>
            </a:r>
          </a:p>
          <a:p>
            <a:r>
              <a:rPr lang="en-GB" sz="2000" dirty="0"/>
              <a:t>Non-Directive</a:t>
            </a:r>
          </a:p>
          <a:p>
            <a:r>
              <a:rPr lang="en-GB" sz="2000" dirty="0"/>
              <a:t>Self -Empowering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05066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063CA-B0E7-4C26-9AE0-8BFB1E0A2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of Person-centred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786AB-59FE-44AA-8514-53019D505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3 Core conditions  (Empathy, UPR, Congruence)</a:t>
            </a:r>
          </a:p>
          <a:p>
            <a:r>
              <a:rPr lang="en-GB" sz="2800" dirty="0"/>
              <a:t>Form the therapeutic relationship</a:t>
            </a:r>
          </a:p>
          <a:p>
            <a:r>
              <a:rPr lang="en-GB" sz="2800" dirty="0"/>
              <a:t>Free will</a:t>
            </a:r>
          </a:p>
          <a:p>
            <a:r>
              <a:rPr lang="en-GB" sz="2800" dirty="0"/>
              <a:t>choices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2766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31A7E-9280-4A91-9FA8-CCCAB8006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Write a summary of Person centred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025B8-BC11-483D-8482-7BC32A8F6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567641"/>
            <a:ext cx="8761412" cy="34163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 your own words jot down some sentences that you can remember to  describe the  Person  theory for your own notes.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12571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F0D12A7-02D4-499F-B385-F3EEF07E60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117" y="0"/>
            <a:ext cx="5349923" cy="6858000"/>
          </a:xfrm>
          <a:prstGeom prst="rect">
            <a:avLst/>
          </a:prstGeom>
          <a:ln w="228600" cap="sq" cmpd="thickThin">
            <a:solidFill>
              <a:schemeClr val="bg1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8491560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122</TotalTime>
  <Words>354</Words>
  <Application>Microsoft Office PowerPoint</Application>
  <PresentationFormat>Widescreen</PresentationFormat>
  <Paragraphs>58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 Boardroom</vt:lpstr>
      <vt:lpstr>Person-Centred Part 2</vt:lpstr>
      <vt:lpstr>Core conditions</vt:lpstr>
      <vt:lpstr>Empathy in nursing</vt:lpstr>
      <vt:lpstr>Positive Regard and Self Worth</vt:lpstr>
      <vt:lpstr>Self Concept</vt:lpstr>
      <vt:lpstr>PowerPoint Presentation</vt:lpstr>
      <vt:lpstr>Fully Functioning </vt:lpstr>
      <vt:lpstr>A person’s ideal self may not be consistent with what actually happens in life</vt:lpstr>
      <vt:lpstr>Summary of Person-Centred</vt:lpstr>
      <vt:lpstr>Summary of Person-centred</vt:lpstr>
      <vt:lpstr>Write a summary of Person centred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Person-Centred</dc:title>
  <dc:creator>steve langford</dc:creator>
  <cp:lastModifiedBy>steve langford</cp:lastModifiedBy>
  <cp:revision>22</cp:revision>
  <dcterms:created xsi:type="dcterms:W3CDTF">2018-11-10T15:04:29Z</dcterms:created>
  <dcterms:modified xsi:type="dcterms:W3CDTF">2018-11-12T15:28:16Z</dcterms:modified>
</cp:coreProperties>
</file>