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80" d="100"/>
          <a:sy n="80" d="100"/>
        </p:scale>
        <p:origin x="37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739A1E-2B62-4238-B5E0-572AD71546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848C79-CFE6-4E52-BF41-A5466A0C0C1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18D999-DB7E-4E33-9968-FB1E6BAAFE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65DDB-68D1-4120-B53E-CF5062D261B1}" type="datetimeFigureOut">
              <a:rPr lang="en-GB" smtClean="0"/>
              <a:t>18/05/2018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9E85C5-7410-46FB-827E-43C9F8FEB7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FBDC0A-9D63-4A0F-83F1-6A52D6BD4D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9404E-3D5E-4BA8-8DD0-18B011F7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9656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54E56A-F049-407A-8AAF-D7D9616F3C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0FEB9C-26C9-4F8F-91E0-B9EF3B7488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8EFC52-0684-41B6-9078-5AE3B61B3D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65DDB-68D1-4120-B53E-CF5062D261B1}" type="datetimeFigureOut">
              <a:rPr lang="en-GB" smtClean="0"/>
              <a:t>18/05/2018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2B89E9-4E57-4258-AFAB-78BE14521C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6563B8-1758-47D2-A130-510691BFE8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9404E-3D5E-4BA8-8DD0-18B011F7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89159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48D898-31BB-4879-8F23-E9FB2CDDC2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AC2B19-6377-44A8-BD1E-9D8FE475DB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DFC673-B0BD-4A48-B772-203B21F481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65DDB-68D1-4120-B53E-CF5062D261B1}" type="datetimeFigureOut">
              <a:rPr lang="en-GB" smtClean="0"/>
              <a:t>18/05/2018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85FE13-9242-457E-8F25-493605B53D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72A955-6197-4B60-A5CA-090481B632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9404E-3D5E-4BA8-8DD0-18B011F7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56530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00D3BD-443B-432F-8E8C-3C497E519C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D8870A-DCA1-49CA-B8EA-EB2A539F71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0DC634-7AB5-4F4F-92C8-90F9BE8C22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0AE3F2-7242-4474-AD4C-6B408BBD1D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65DDB-68D1-4120-B53E-CF5062D261B1}" type="datetimeFigureOut">
              <a:rPr lang="en-GB" smtClean="0"/>
              <a:t>18/05/2018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C9A683-4F35-4C3F-A12D-CAE5BC9D60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38A920-EF75-4803-A319-9677526240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9404E-3D5E-4BA8-8DD0-18B011F7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50073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0F42F-2E2D-48D6-A280-175074663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B82B1-BEDA-4DA9-B59E-41C4E02B30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419BF6-F03D-4F8C-8A2C-F0686292A8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0438AB8-0B1C-4027-A3BD-B583DAD3C36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5DD3F99-CB4B-4EF8-AE9D-2FEC8DD4AFB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EA0EC93-5DB3-4A60-A652-E90446438B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65DDB-68D1-4120-B53E-CF5062D261B1}" type="datetimeFigureOut">
              <a:rPr lang="en-GB" smtClean="0"/>
              <a:t>18/05/2018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F0CF74E-C6CC-43BC-A888-7323C55235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848BB6C-37FC-4EF8-BA8F-1AF8BBB6EF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9404E-3D5E-4BA8-8DD0-18B011F7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60816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2BAE72-5415-47D6-ACDB-C04D421CEE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7246DBE-C3BB-4A08-B4DE-2B91C93097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65DDB-68D1-4120-B53E-CF5062D261B1}" type="datetimeFigureOut">
              <a:rPr lang="en-GB" smtClean="0"/>
              <a:t>18/05/2018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48F216-6DFC-4450-9F3C-648268C737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EEED3B-6EFC-4F00-8C4E-AF600574E9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9404E-3D5E-4BA8-8DD0-18B011F7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62963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F7D1742-0ABB-4BC2-8E52-4282205787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65DDB-68D1-4120-B53E-CF5062D261B1}" type="datetimeFigureOut">
              <a:rPr lang="en-GB" smtClean="0"/>
              <a:t>18/05/2018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C2EA0F8-9E36-473B-91E9-AC97A4800F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B5BFB12-76E9-4B73-BC86-32576D90E2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9404E-3D5E-4BA8-8DD0-18B011F7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73773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CD387E-A3BD-46F6-BC35-A18DE21B2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CB4F02-E9CE-4A8F-9518-338F17DE32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0D4880-6B0A-4737-AAA5-BBE4BA9512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EA6CF3-5317-4439-B561-534D58F30D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65DDB-68D1-4120-B53E-CF5062D261B1}" type="datetimeFigureOut">
              <a:rPr lang="en-GB" smtClean="0"/>
              <a:t>18/05/2018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0E4E81-CFE1-4B10-9350-3B4BC1D0E8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7B916F-040C-487E-AC13-4287AE1DC2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9404E-3D5E-4BA8-8DD0-18B011F7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09368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E15EBB-029B-4851-BF04-488F31A299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1D16D14-E81D-4CE3-BF8F-F4007C77520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4312E4-2CFD-4FE0-A76B-29A684ED58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418E30-E79D-447C-A6E9-EF59A4B2A4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65DDB-68D1-4120-B53E-CF5062D261B1}" type="datetimeFigureOut">
              <a:rPr lang="en-GB" smtClean="0"/>
              <a:t>18/05/2018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695FD7-B562-4E14-891E-123CDA9267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F0BEC3-3A0F-4A79-9C21-C1B677A786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9404E-3D5E-4BA8-8DD0-18B011F7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86819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50E533-B540-47FC-A029-72EA6DDDE9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79E992B-22D7-40A4-82BE-664A7DC1A21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4E88D9-8F3D-4457-B3E8-3C949D3F5B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65DDB-68D1-4120-B53E-CF5062D261B1}" type="datetimeFigureOut">
              <a:rPr lang="en-GB" smtClean="0"/>
              <a:t>18/05/2018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D6F270-6286-41F2-8F3C-533C0449F2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52668F-42F8-4246-8E65-CAC944331E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9404E-3D5E-4BA8-8DD0-18B011F7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7215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C4D6E31-F8BE-400A-B27A-B9F5FC90456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CD4B85-71A1-4FC6-B406-70C3F1304C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653F6E-EA96-4F09-B731-A8182B2DAD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65DDB-68D1-4120-B53E-CF5062D261B1}" type="datetimeFigureOut">
              <a:rPr lang="en-GB" smtClean="0"/>
              <a:t>18/05/2018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789E4B-58EB-467D-849D-93BF6E8C33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A16DAF-7BD0-4336-AB87-80BE2E2B88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9404E-3D5E-4BA8-8DD0-18B011F7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0431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4A1D197-1A84-476D-971E-AA52F55DE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9F976E-34F4-4D2F-B358-D1597D3CD8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F8CB13-66FB-4298-9485-A0B5BBF344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B65DDB-68D1-4120-B53E-CF5062D261B1}" type="datetimeFigureOut">
              <a:rPr lang="en-GB" smtClean="0"/>
              <a:t>18/05/2018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FC4677-E182-4CDD-8026-2ED5ABAEE60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E33845-7725-4DF4-B06D-9F38DA73775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79404E-3D5E-4BA8-8DD0-18B011F7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55480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hildcomwales.org.uk/wp-content/uploads/2016/04/ccfw_rights_poster_wel.pdf" TargetMode="External"/><Relationship Id="rId13" Type="http://schemas.openxmlformats.org/officeDocument/2006/relationships/hyperlink" Target="https://www.familylives.org.uk/about/" TargetMode="External"/><Relationship Id="rId18" Type="http://schemas.openxmlformats.org/officeDocument/2006/relationships/hyperlink" Target="https://www.google.co.uk/search?tbm=isch&amp;source=hp&amp;biw=1366&amp;bih=622&amp;ei=rd32WsatEsL6wALYm7iADA&amp;q=gingerbread+charity&amp;oq=gingerbread+charity&amp;gs_l=img.12...0.0.3.1438.0.0.0.0.0.0.0.0..0.0....0...1ac..64.img..0.0.0....0.Xmq76DxW7QI#imgrc=XAU1-EnlbOhN8M" TargetMode="External"/><Relationship Id="rId3" Type="http://schemas.openxmlformats.org/officeDocument/2006/relationships/hyperlink" Target="http://www.childreninwales.org.uk/our-work/safeguarding/wales-child-protection-procedures-review-group/" TargetMode="External"/><Relationship Id="rId7" Type="http://schemas.openxmlformats.org/officeDocument/2006/relationships/hyperlink" Target="https://www.childcomwales.org.uk/wp-content/uploads/2017/05/The-Right-Way-Education.pdf" TargetMode="External"/><Relationship Id="rId12" Type="http://schemas.openxmlformats.org/officeDocument/2006/relationships/hyperlink" Target="https://www.ewc.wales/site/index.php/en/about/staff-room/son-archive/43-english/about/blog-archive/101-sally-holland-what-next-for-education-in-wales" TargetMode="External"/><Relationship Id="rId17" Type="http://schemas.openxmlformats.org/officeDocument/2006/relationships/hyperlink" Target="https://www.google.co.uk/search?biw=1517&amp;bih=691&amp;tbm=isch&amp;q=Family+Lives+Charity&amp;spell=1&amp;sa=X&amp;ved=0ahUKEwi894DZl4DbAhVrBsAKHeABCRAQBQgyKAA#imgrc=UJNqLBAc-2bQxM" TargetMode="External"/><Relationship Id="rId2" Type="http://schemas.openxmlformats.org/officeDocument/2006/relationships/hyperlink" Target="http://www.bathnes.gov.uk/sites/default/files/sitedocuments/Children-and-Young-People/Ofstead/childs_voice_practice_guidelines_and_quality_standards.pdf" TargetMode="External"/><Relationship Id="rId16" Type="http://schemas.openxmlformats.org/officeDocument/2006/relationships/hyperlink" Target="https://www.google.com/search?q=confensiwn+y+cenhedloedd+unedig+ar+hawliau%27r+plentyn&amp;source=lnms&amp;tbm=isch&amp;sa=X&amp;ved=0ahUKEwiHhb-K34XbAhUJCMAKHTlrDykQ_AUICygC&amp;biw=1366&amp;bih=622#imgrc=jiflxW7jQC9EL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hildcomwales.org.uk/uncrc-childrens-rights/" TargetMode="External"/><Relationship Id="rId11" Type="http://schemas.openxmlformats.org/officeDocument/2006/relationships/hyperlink" Target="http://talkingpoint.org.uk/" TargetMode="External"/><Relationship Id="rId5" Type="http://schemas.openxmlformats.org/officeDocument/2006/relationships/hyperlink" Target="http://www.childreninwales.org.uk/our-work/rights/" TargetMode="External"/><Relationship Id="rId15" Type="http://schemas.openxmlformats.org/officeDocument/2006/relationships/hyperlink" Target="https://www.google.co.uk/search?tbm=isch&amp;source=hp&amp;biw=1366&amp;bih=622&amp;ei=8MP6WoPkLsr8UtXEl4gP&amp;q=Dechrau%27n+Deg+&amp;oq=Dechrau%27n+Deg+&amp;gs_l=img.3..0i24k1l2.1241.7248.0.7407.16.10.1.5.5.0.91.697.10.10.0....0...1ac.1.64.img..0.16.727...0j0i30k1.0.LNvwObNoumw#imgrc=Ue1_eNqYVbqgtM" TargetMode="External"/><Relationship Id="rId10" Type="http://schemas.openxmlformats.org/officeDocument/2006/relationships/hyperlink" Target="https://learningtheoriesandfamily.wordpress.com/2013/01/29/33/" TargetMode="External"/><Relationship Id="rId19" Type="http://schemas.openxmlformats.org/officeDocument/2006/relationships/hyperlink" Target="https://www.google.co.uk/search?tbm=isch&amp;source=hp&amp;biw=1366&amp;bih=622&amp;ei=8MP6WoPkLsr8UtXEl4gP&amp;q=NSPCC&amp;oq=NSPCC&amp;gs_l=img.3..0l10.441.2806.0.3447.5.5.0.0.0.0.114.377.4j1.5.0....0...1ac.1.64.img..0.5.374....0.OkMWCHzY_-I#imgrc=CUTEckXjdYv8XM" TargetMode="External"/><Relationship Id="rId4" Type="http://schemas.openxmlformats.org/officeDocument/2006/relationships/hyperlink" Target="http://www.plantyngnghymru.org.uk/newyddion/archif-newyddion/deddf-cydraddoldeb/" TargetMode="External"/><Relationship Id="rId9" Type="http://schemas.openxmlformats.org/officeDocument/2006/relationships/hyperlink" Target="https://learningtheoriesandfamily.wordpress.com/" TargetMode="External"/><Relationship Id="rId14" Type="http://schemas.openxmlformats.org/officeDocument/2006/relationships/hyperlink" Target="https://www.gingerbread.org.uk/what-we-do/where-we-work/wales/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learning.gov.wales/docs/learningwales/publications/150803-fp-framework-en.pdf" TargetMode="External"/><Relationship Id="rId13" Type="http://schemas.openxmlformats.org/officeDocument/2006/relationships/hyperlink" Target="https://www.gov.uk/government/news/voice-of-the-child-children-to-be-more-clearly-heard-in-decisions-about-their-future" TargetMode="External"/><Relationship Id="rId3" Type="http://schemas.openxmlformats.org/officeDocument/2006/relationships/hyperlink" Target="https://www.tandfonline.com/doi/abs/10.1080/00131911.2010.488049" TargetMode="External"/><Relationship Id="rId7" Type="http://schemas.openxmlformats.org/officeDocument/2006/relationships/hyperlink" Target="https://hubbli.com/impact-of-parent-involvement/" TargetMode="External"/><Relationship Id="rId12" Type="http://schemas.openxmlformats.org/officeDocument/2006/relationships/hyperlink" Target="https://gov.wales/docs/dsjlg/publications/cyp/171130-response-to-annual-report-16-17v2-en.pdf" TargetMode="External"/><Relationship Id="rId17" Type="http://schemas.openxmlformats.org/officeDocument/2006/relationships/hyperlink" Target="https://www.mentalhelp.net/articles/urie-bronfenbrenner-and-child-development/" TargetMode="External"/><Relationship Id="rId2" Type="http://schemas.openxmlformats.org/officeDocument/2006/relationships/hyperlink" Target="https://www.gov.uk/data-protection" TargetMode="External"/><Relationship Id="rId16" Type="http://schemas.openxmlformats.org/officeDocument/2006/relationships/hyperlink" Target="https://www.nspcc.org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hubbli.com/author/kyla/" TargetMode="External"/><Relationship Id="rId11" Type="http://schemas.openxmlformats.org/officeDocument/2006/relationships/hyperlink" Target="https://gov.wales/topics/people-and-communities/people/children-and-young-people/parenting-support-guidance/help/flyingstart/?lang=cy" TargetMode="External"/><Relationship Id="rId5" Type="http://schemas.openxmlformats.org/officeDocument/2006/relationships/hyperlink" Target="http://toddlers.ccdmd.qc.ca/observing/anecdotal_records" TargetMode="External"/><Relationship Id="rId15" Type="http://schemas.openxmlformats.org/officeDocument/2006/relationships/hyperlink" Target="https://www.nspcc.org.uk/what-we-do/about-us/" TargetMode="External"/><Relationship Id="rId10" Type="http://schemas.openxmlformats.org/officeDocument/2006/relationships/hyperlink" Target="https://gov.wales/topics/people-and-communities/people/children-and-young-people/rights/uncrc/?lang=en" TargetMode="External"/><Relationship Id="rId4" Type="http://schemas.openxmlformats.org/officeDocument/2006/relationships/hyperlink" Target="https://www.canolfanpeniarth.org/news/?pt=new-tric-a-chlic-app" TargetMode="External"/><Relationship Id="rId9" Type="http://schemas.openxmlformats.org/officeDocument/2006/relationships/hyperlink" Target="https://gov.wales/topics/people-and-communities/people/children-and-young-people/rights/implementation-of-childrens-rights/?lang=en" TargetMode="External"/><Relationship Id="rId14" Type="http://schemas.openxmlformats.org/officeDocument/2006/relationships/hyperlink" Target="https://www.slideshare.net/jkravit/vygotsky-updated-1-1-12757545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unicef.org.uk/what-we-do/un-convention-child-rights/" TargetMode="External"/><Relationship Id="rId3" Type="http://schemas.openxmlformats.org/officeDocument/2006/relationships/hyperlink" Target="http://www.cypp.powys.gov.uk/index.php?id=2896&amp;L=1" TargetMode="External"/><Relationship Id="rId7" Type="http://schemas.openxmlformats.org/officeDocument/2006/relationships/hyperlink" Target="https://www.thines-talks.co.uk/blog/uncrc-what-is-it-why-is-it-so-important" TargetMode="External"/><Relationship Id="rId2" Type="http://schemas.openxmlformats.org/officeDocument/2006/relationships/hyperlink" Target="https://www.thepositiveencourager.global/john-deweys-approach-to-doing-positive-wor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hines-talks.co.uk/" TargetMode="External"/><Relationship Id="rId5" Type="http://schemas.openxmlformats.org/officeDocument/2006/relationships/hyperlink" Target="https://www.savethechildren.org.uk/what-we-do/childrens-rights/united-nations-convention-of-the-rights-of-the-child" TargetMode="External"/><Relationship Id="rId4" Type="http://schemas.openxmlformats.org/officeDocument/2006/relationships/hyperlink" Target="https://www.savethechildren.org/us/about-us/why-save-the-children/eglantyne-jebb" TargetMode="External"/><Relationship Id="rId9" Type="http://schemas.openxmlformats.org/officeDocument/2006/relationships/hyperlink" Target="http://www.assembly.wales/Committee%20Documents/HSS(2)-02-04%20Paper%201%20%20Children%20and%20Young%20People%20Rights%20to%20Action-04022004-14558/n0000000000000000000000000016990-English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5B1EDF-F124-44A6-9412-BEF8154843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85991" y="-224038"/>
            <a:ext cx="7486650" cy="540644"/>
          </a:xfrm>
        </p:spPr>
        <p:txBody>
          <a:bodyPr>
            <a:normAutofit/>
          </a:bodyPr>
          <a:lstStyle/>
          <a:p>
            <a:pPr algn="just"/>
            <a:r>
              <a:rPr lang="cy-GB" sz="1600" b="1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Confensiwn Y Cenhedloedd Unedig A’r Hawliau’r Plentyn - Llais y Plentyn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0CD4B70-80E9-4909-AA78-38BA7750217C}"/>
              </a:ext>
            </a:extLst>
          </p:cNvPr>
          <p:cNvSpPr txBox="1"/>
          <p:nvPr/>
        </p:nvSpPr>
        <p:spPr>
          <a:xfrm>
            <a:off x="-80841" y="207292"/>
            <a:ext cx="3780234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Mae CCUHP yn sefyll am Confensiwn Y Cenhedloedd Unedig A’r Hawliau Plentyn.  </a:t>
            </a:r>
          </a:p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Ddatganiadau’r Confensiwn yw bod gan blant hawliau dynol sylfaenol a ddylid cael i barchu a’u hyrwyddo.  Hawliau sylfaenol plant yw’r hawl i fywyd a ddatblygu, mae gan bob plentyn o dan 18 yr hawliau yma.</a:t>
            </a:r>
          </a:p>
          <a:p>
            <a:endParaRPr lang="cy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Gwnaeth y drafft cyntaf o’r hawliau cael i wneud yn 1923 gan Eglantyne Jebb gwnaeth hi wnaeth creu elusen Save The Children.  Yn 1924 gwnaeth y Cenhedloedd Unedig mabwysiadu’r hawliau.</a:t>
            </a:r>
          </a:p>
          <a:p>
            <a:endParaRPr lang="cy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Mae yna 54 Erthygl yn y Confensiwn.  Mae Erthygl 1-42 yn seiliedig a’r sut dyle pob plentyn cael i drin ac mae Erthygl 43-54 yn seiliedig  a’r sut dyle oedolion a Llywodraeth gweithio gyda’i gilydd i sicrhau bod pob plentyn yn cael ei hawliau.  Mae’r Confensiwn yn seiliedig a’r pedair egwyddor sef peidio cael i wahaniaethu, beth sydd yn orau i lles y plentyn, pwysigrwydd datblygiad pob plentyn a pharchu safbwynt pob plentyn.</a:t>
            </a:r>
          </a:p>
          <a:p>
            <a:endParaRPr lang="cy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Yn 2011 gwnaeth y Confensiwn Y Cenhedloedd Unedig A’r Hawliau Plentyn cael i wneud yn gyfraith yng Nghymru gan Llywodraeth Cymru.  Mae’r Erthyglau wedi cael i ffurfio o gwmpas tri gwahanol fath o hawliau sef amddiffyn, cyfranogiad a darpariaeth.</a:t>
            </a:r>
          </a:p>
          <a:p>
            <a:endParaRPr lang="cy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B345497-F5DE-4EB1-BDA9-AA6A8BFF49D4}"/>
              </a:ext>
            </a:extLst>
          </p:cNvPr>
          <p:cNvSpPr txBox="1"/>
          <p:nvPr/>
        </p:nvSpPr>
        <p:spPr>
          <a:xfrm>
            <a:off x="6474429" y="2312602"/>
            <a:ext cx="2871787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b="1" dirty="0">
                <a:latin typeface="Arial" panose="020B0604020202020204" pitchFamily="34" charset="0"/>
                <a:cs typeface="Arial" panose="020B0604020202020204" pitchFamily="34" charset="0"/>
              </a:rPr>
              <a:t>Erthygl 2- </a:t>
            </a:r>
            <a:r>
              <a:rPr lang="cy-GB" sz="1200" b="1" dirty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Mae’r Confensiwn yn gymwys i bob un, beth bynnag fo’i hil, ei grefydd, ei alluoedd, beth bynnag y mae’n ei feddwl neu’n ei ddweud a pha fath bynnag o deulu y daw ohono.”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CDBABA5-7964-4A6E-9EA8-E20FEBB5DD27}"/>
              </a:ext>
            </a:extLst>
          </p:cNvPr>
          <p:cNvSpPr txBox="1"/>
          <p:nvPr/>
        </p:nvSpPr>
        <p:spPr>
          <a:xfrm>
            <a:off x="8692632" y="3202950"/>
            <a:ext cx="3400425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b="1" dirty="0">
                <a:latin typeface="Arial" panose="020B0604020202020204" pitchFamily="34" charset="0"/>
                <a:cs typeface="Arial" panose="020B0604020202020204" pitchFamily="34" charset="0"/>
              </a:rPr>
              <a:t>Erthygl 19- </a:t>
            </a:r>
            <a:r>
              <a:rPr lang="cy-GB" sz="1200" b="1" dirty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Dylai llywodraeth ofalu bod plant yn cael gofal priodol, a’u cadw rhag trais, camdriniaeth ac esgeulustod gan eu rhieni neu unrhyw un arall sy’n edrych ar eu hôl.”</a:t>
            </a:r>
            <a:endParaRPr lang="cy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12534BA-A7AC-4547-9B8D-D61EB9211395}"/>
              </a:ext>
            </a:extLst>
          </p:cNvPr>
          <p:cNvSpPr txBox="1"/>
          <p:nvPr/>
        </p:nvSpPr>
        <p:spPr>
          <a:xfrm>
            <a:off x="6673446" y="3940526"/>
            <a:ext cx="331470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b="1" dirty="0">
                <a:latin typeface="Arial" panose="020B0604020202020204" pitchFamily="34" charset="0"/>
                <a:cs typeface="Arial" panose="020B0604020202020204" pitchFamily="34" charset="0"/>
              </a:rPr>
              <a:t>Erthygl 23-  “</a:t>
            </a:r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Dylai plant sydd ag anabledd o unrhyw fath gael gofal arbennig a chefnogaeth fel y gallant fyw bywyd llawn ac annibynnol.”</a:t>
            </a:r>
            <a:endParaRPr lang="cy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06AF1F8-9482-4982-BF84-509BE77AA4B3}"/>
              </a:ext>
            </a:extLst>
          </p:cNvPr>
          <p:cNvSpPr txBox="1"/>
          <p:nvPr/>
        </p:nvSpPr>
        <p:spPr>
          <a:xfrm>
            <a:off x="9121257" y="4521997"/>
            <a:ext cx="297180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b="1" dirty="0">
                <a:latin typeface="Arial" panose="020B0604020202020204" pitchFamily="34" charset="0"/>
                <a:cs typeface="Arial" panose="020B0604020202020204" pitchFamily="34" charset="0"/>
              </a:rPr>
              <a:t>Erthygl 24- </a:t>
            </a:r>
            <a:r>
              <a:rPr lang="cy-GB" sz="1200" b="1" dirty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Mae gan blant yr hawl i gael gofal iechyd o ansawdd da ac i ddŵr glâ</a:t>
            </a:r>
            <a:r>
              <a:rPr lang="cy-GB" sz="1200" b="1" dirty="0">
                <a:latin typeface="Arial" panose="020B0604020202020204" pitchFamily="34" charset="0"/>
                <a:cs typeface="Arial" panose="020B0604020202020204" pitchFamily="34" charset="0"/>
              </a:rPr>
              <a:t>n, </a:t>
            </a:r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bwyd maethlon ac amgylchedd glân er mwyn iddyn gadw’n iach.”</a:t>
            </a:r>
            <a:endParaRPr lang="cy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E4D205B-325E-4DE2-B6BB-B61F2775D4A6}"/>
              </a:ext>
            </a:extLst>
          </p:cNvPr>
          <p:cNvSpPr txBox="1"/>
          <p:nvPr/>
        </p:nvSpPr>
        <p:spPr>
          <a:xfrm>
            <a:off x="3701646" y="331057"/>
            <a:ext cx="2971800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Pwrpas y Confensiwn yw i sicrhau bod llais pob plentyn a phobl ifanc yn cael i clywed ac eu bod yn cael cymryd rhan ym mhob agwedd o’i bywyd.  </a:t>
            </a:r>
          </a:p>
          <a:p>
            <a:endParaRPr lang="cy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Mae llais y plentyn yn bwysig oherwydd mae’n helpu’r plentyn teimlo bod e/hi yn cael i wrando, mae’n helpu oedoliion gweld profiadau o safbwyntiau’r plentyn.</a:t>
            </a:r>
          </a:p>
          <a:p>
            <a:endParaRPr lang="cy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Yn ôl Llywodraeth Cymru (2017) “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It is important that we continue to listen to and hear the voices of children and young people regarding priorities, programmes and policies that affect them across government’</a:t>
            </a:r>
          </a:p>
          <a:p>
            <a:endParaRPr lang="cy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Mae 94 gwledydd yn dilyn y Confensiwn. Mae’r erthyglau yn y Confensiwn yn tanlinellu policiau cyhoeddus sydd yng Nghymru.</a:t>
            </a:r>
          </a:p>
          <a:p>
            <a:endParaRPr lang="cy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Mae llais y plentyn yn bwysig oherwydd  mae'n hanfodol i clywed barn plentyn pan mae penderfyniadau yn cael i wneud ynghlyn a nhw, mae hyn yn cyd fynd a Erthygl 12 yn Confensiwn Y Cenhedloedd Unedig A’r Hawliau Plentyn oherwydd mae’r Erthygl yn dweud “Mae gan blant yr hawl i ddweud eu barn ynghylch yr hyn a ddylai ddigwydd pan fo oedolion yn gwneud penderfyniadau.”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882593E-C9C7-4A7C-A723-759FAA757669}"/>
              </a:ext>
            </a:extLst>
          </p:cNvPr>
          <p:cNvSpPr txBox="1"/>
          <p:nvPr/>
        </p:nvSpPr>
        <p:spPr>
          <a:xfrm>
            <a:off x="4558902" y="7044831"/>
            <a:ext cx="82998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96FAF40-14B3-4955-8E96-D66F135E5793}"/>
              </a:ext>
            </a:extLst>
          </p:cNvPr>
          <p:cNvSpPr txBox="1"/>
          <p:nvPr/>
        </p:nvSpPr>
        <p:spPr>
          <a:xfrm>
            <a:off x="6474430" y="373610"/>
            <a:ext cx="287178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Yn 1991 wnaeth y Deyrnas Unedig cytuno i sicrhau bod pob plentyn yn y Deyrnas Unedig yn cael yr hawliau sydd yn cael i cofestri yn y Confensiwn Y Cenhedloedd Unedig A’r Hawliau Plentyn (CCUHP).  Gwnaeth Llywodraeth Cymru mabwysadi’r Confensiwn yn 2004  fel sail ar gyfer llunio polisiau ar gyfer phlant a phobl ifanc yng Nghymru.</a:t>
            </a:r>
          </a:p>
        </p:txBody>
      </p:sp>
      <p:pic>
        <p:nvPicPr>
          <p:cNvPr id="1026" name="Picture 2" descr="Image result for confensiwn y cenhedloedd unedig ar hawliau'r plentyn">
            <a:extLst>
              <a:ext uri="{FF2B5EF4-FFF2-40B4-BE49-F238E27FC236}">
                <a16:creationId xmlns:a16="http://schemas.microsoft.com/office/drawing/2014/main" id="{ECD07DEE-8B44-4A74-AF43-261F82B419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72717" y="79592"/>
            <a:ext cx="2720340" cy="2040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1982372-674B-48FA-9DFD-17301667CA3F}"/>
              </a:ext>
            </a:extLst>
          </p:cNvPr>
          <p:cNvSpPr txBox="1"/>
          <p:nvPr/>
        </p:nvSpPr>
        <p:spPr>
          <a:xfrm>
            <a:off x="9657634" y="2069742"/>
            <a:ext cx="243542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dirty="0">
                <a:latin typeface="Arial" panose="020B0604020202020204" pitchFamily="34" charset="0"/>
                <a:cs typeface="Arial" panose="020B0604020202020204" pitchFamily="34" charset="0"/>
              </a:rPr>
              <a:t>Ffynhonell- Google Images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AA76EB0-6429-4475-A4FF-A454A3443DCF}"/>
              </a:ext>
            </a:extLst>
          </p:cNvPr>
          <p:cNvSpPr txBox="1"/>
          <p:nvPr/>
        </p:nvSpPr>
        <p:spPr>
          <a:xfrm>
            <a:off x="2692" y="5367729"/>
            <a:ext cx="363209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Mae Comisiynydd Plant Cymru sef Sally Holland yn hyrwyddo hawliau'r Confensiwn Y Cenhedloedd Unedig A’r Hawliau Plentyn ac mae’n hyrwyddo lles  plant a phobl ifanc.  </a:t>
            </a:r>
          </a:p>
          <a:p>
            <a:endParaRPr lang="cy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Rôl Sally Holland yw hyrwyddo diddordebau plant a sicrhau bod ei lleision yn cael i’w glywed a’r lefel lleol, cenedlaethol a rhyngwladol.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522A601-6695-4080-A464-D8F354DA73BF}"/>
              </a:ext>
            </a:extLst>
          </p:cNvPr>
          <p:cNvSpPr/>
          <p:nvPr/>
        </p:nvSpPr>
        <p:spPr>
          <a:xfrm>
            <a:off x="6676047" y="5037687"/>
            <a:ext cx="5564079" cy="17851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Dinasyddiaeth Plant </a:t>
            </a:r>
          </a:p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●CCUHP.</a:t>
            </a:r>
          </a:p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●Llais y plentyn. </a:t>
            </a:r>
          </a:p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● Gwneud dewisiadau ei hunain- Cyngor Ysgol.</a:t>
            </a:r>
          </a:p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●Amser i plant chwarae- datrys problemau trwy chwarae felly mae plant yn teimlo’n fwy galluog.</a:t>
            </a:r>
          </a:p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Yn ôl Cynulliad Llywodraeth Cymru, dylai plant a phobl ifanc cael eu ystyried yn ddinasyddion ifanc, gyda hawliau a safbwyntiau i’w ystyried.</a:t>
            </a:r>
          </a:p>
        </p:txBody>
      </p:sp>
    </p:spTree>
    <p:extLst>
      <p:ext uri="{BB962C8B-B14F-4D97-AF65-F5344CB8AC3E}">
        <p14:creationId xmlns:p14="http://schemas.microsoft.com/office/powerpoint/2010/main" val="3430995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A38BD-79B1-49CD-AE75-98ABEE1051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7628" y="4229"/>
            <a:ext cx="10515600" cy="440536"/>
          </a:xfrm>
        </p:spPr>
        <p:txBody>
          <a:bodyPr>
            <a:noAutofit/>
          </a:bodyPr>
          <a:lstStyle/>
          <a:p>
            <a:pPr algn="ctr"/>
            <a:r>
              <a:rPr lang="cy-GB" sz="1600" b="1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Gwasanaethau a Elusennau sydd yn cefnogi’r Erthyglau ac Polisiau sydd wedi cael i amlinelli gan y Confensiwn  Y Cenhedloedd Unedig A’r Hawliau Plentyn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9D0EAD-C6F2-4D55-B0D2-8A7D2AE76248}"/>
              </a:ext>
            </a:extLst>
          </p:cNvPr>
          <p:cNvSpPr txBox="1"/>
          <p:nvPr/>
        </p:nvSpPr>
        <p:spPr>
          <a:xfrm>
            <a:off x="-6105" y="231990"/>
            <a:ext cx="2671763" cy="141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b="1" dirty="0">
                <a:latin typeface="Arial" panose="020B0604020202020204" pitchFamily="34" charset="0"/>
                <a:cs typeface="Arial" panose="020B0604020202020204" pitchFamily="34" charset="0"/>
              </a:rPr>
              <a:t>Family Lives- </a:t>
            </a:r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Mae Family Lives yn elusen sydd yn helpu rhieni sengl.  Ei rôl yw i gefnogi  rhieni efo’i phlant trwy helpu nhw creu perthnasoedd efo’i phlant a’i chefnogi  trwy cysylltu nhw efo gweithwyr proffesiynol.</a:t>
            </a:r>
            <a:endParaRPr lang="cy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E9DF08-8B5E-47E8-9C74-90F87DB690D3}"/>
              </a:ext>
            </a:extLst>
          </p:cNvPr>
          <p:cNvSpPr txBox="1"/>
          <p:nvPr/>
        </p:nvSpPr>
        <p:spPr>
          <a:xfrm>
            <a:off x="-85595" y="2624495"/>
            <a:ext cx="2568664" cy="32624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b="1" dirty="0">
                <a:latin typeface="Arial" panose="020B0604020202020204" pitchFamily="34" charset="0"/>
                <a:cs typeface="Arial" panose="020B0604020202020204" pitchFamily="34" charset="0"/>
              </a:rPr>
              <a:t>Gingerbread</a:t>
            </a:r>
            <a:r>
              <a:rPr lang="cy-GB" sz="1400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  Mae Gingerbread yn elusen sydd yn cefnogi a darparu gwybodaeth i rhieni sengl.  Dechreuoedd yr elusen yn 1918.</a:t>
            </a:r>
          </a:p>
          <a:p>
            <a:endParaRPr lang="cy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Mae’r elusen yn pwysleisio i rhieni sengl teimlo bod nhw yn cael i werthfawrogi ac bod ei phlant yn cael i trin yn gyfartal ac yn deg.</a:t>
            </a:r>
          </a:p>
          <a:p>
            <a:endParaRPr lang="cy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Mae Gingerbread wedi gweithio mewn partneriaeth efo charter housing association i creu project  ‘Growing Together’.  Mae’r project yn helpu rhieni sengl feindio amser i’w hunain ac mae’n helpu nhw ddatblygu ei sgiliau ymarferol.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CD7CDD-A1E7-44F9-BF3C-8084F63074CC}"/>
              </a:ext>
            </a:extLst>
          </p:cNvPr>
          <p:cNvSpPr txBox="1"/>
          <p:nvPr/>
        </p:nvSpPr>
        <p:spPr>
          <a:xfrm>
            <a:off x="4126134" y="1986376"/>
            <a:ext cx="19992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Ffynhonell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-google images</a:t>
            </a:r>
          </a:p>
        </p:txBody>
      </p:sp>
      <p:pic>
        <p:nvPicPr>
          <p:cNvPr id="1028" name="Picture 4" descr="Image result for Family Lives Charity">
            <a:extLst>
              <a:ext uri="{FF2B5EF4-FFF2-40B4-BE49-F238E27FC236}">
                <a16:creationId xmlns:a16="http://schemas.microsoft.com/office/drawing/2014/main" id="{4EF14952-D3D6-46D2-810F-C43F74F80C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8320" y="1590149"/>
            <a:ext cx="1890712" cy="8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188F95D-470B-4948-969B-FBC212AC267A}"/>
              </a:ext>
            </a:extLst>
          </p:cNvPr>
          <p:cNvSpPr txBox="1"/>
          <p:nvPr/>
        </p:nvSpPr>
        <p:spPr>
          <a:xfrm>
            <a:off x="-76070" y="2391636"/>
            <a:ext cx="228908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Ffynhonell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- google images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A5F24A4-B0B8-411B-BB42-873A43F9C3C2}"/>
              </a:ext>
            </a:extLst>
          </p:cNvPr>
          <p:cNvSpPr txBox="1"/>
          <p:nvPr/>
        </p:nvSpPr>
        <p:spPr>
          <a:xfrm>
            <a:off x="6124545" y="416656"/>
            <a:ext cx="332826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Mae Polisiau a Deddfwriaethau yng Nghymru yn seiliedig a’r  Confensiwn Y Cenhedloedd Unedig A’r Hawliau Plentyn.  Mae’r polisiau a deddfau isod wedi cael i creu o gwympas y Confensiwn. Mae’r polisiau a deddfau yn sefydlu dyletswyddau a’r gyfer awdurdodau cyhoeddus a lleoliadau addysgol.</a:t>
            </a:r>
          </a:p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●  Mesur Hawliau Plant a Phobl Ifanc (2011) </a:t>
            </a:r>
          </a:p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● Gwasanaethau a Lles (2014)</a:t>
            </a:r>
          </a:p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● Deddf Lles Dyfodol Cenedlaethau (2015)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86E143B-F204-44CD-8783-4B76AA32835A}"/>
              </a:ext>
            </a:extLst>
          </p:cNvPr>
          <p:cNvSpPr/>
          <p:nvPr/>
        </p:nvSpPr>
        <p:spPr>
          <a:xfrm>
            <a:off x="5585393" y="5748165"/>
            <a:ext cx="405863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y-GB" sz="1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sz="1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sz="1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2DD284F-201B-4B86-91E3-99F2AFEA1991}"/>
              </a:ext>
            </a:extLst>
          </p:cNvPr>
          <p:cNvSpPr txBox="1"/>
          <p:nvPr/>
        </p:nvSpPr>
        <p:spPr>
          <a:xfrm>
            <a:off x="2548403" y="396641"/>
            <a:ext cx="3190659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b="1" dirty="0">
                <a:latin typeface="Arial" panose="020B0604020202020204" pitchFamily="34" charset="0"/>
                <a:cs typeface="Arial" panose="020B0604020202020204" pitchFamily="34" charset="0"/>
              </a:rPr>
              <a:t>NSPCC</a:t>
            </a:r>
            <a:r>
              <a:rPr lang="cy-GB" sz="14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Mae NSPCC yn elusen sydd yn helpu rhieni trwy rhoi amrwd o cefnogaeth er enghraifft </a:t>
            </a:r>
          </a:p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helpu rhieni newydd i ofalu am eu babi, ac rhoi offer sydd angen a’r gweithwyr proffesiynol asesu esgeulustod.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BEC81E8-B11A-4AEE-8494-1D6F28CBDD62}"/>
              </a:ext>
            </a:extLst>
          </p:cNvPr>
          <p:cNvSpPr txBox="1"/>
          <p:nvPr/>
        </p:nvSpPr>
        <p:spPr>
          <a:xfrm>
            <a:off x="9390213" y="166382"/>
            <a:ext cx="2936084" cy="64017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Yn 2002 wnaeth Llywodraeth Cymru cyhoeddi rhaglen  Plant a Phobl Ifanc a  Fframwaith ar gyfer Partneriaeth.  Mae’r fframwaith yn amlinellu y Confensiwn Y Cenhedloedd Unedig A’r Hawliau Plentyn trwy i’r fframwaith dweud sut dyle’r Cynulliad Llywodraeth Cymru gweithredu pan yn delio efo phlant a phobl ifanc.</a:t>
            </a:r>
          </a:p>
          <a:p>
            <a:endParaRPr lang="cy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Wnaeth Cynulliad Llywodraeth Cymru creu y 7 nod craidd o gwympas y rhaglen Phlant a Phobl Ifanc.  Mae’r rhaglen yn crynhoi’r  Confensiwn Y Cenhedloedd Unedig A’r Hawliau Plentyn ac mae’n ffurfio sail a’r gyfer penderfyniadau ac amcanion yn genedlaethol.</a:t>
            </a:r>
          </a:p>
          <a:p>
            <a:r>
              <a:rPr lang="cy-GB" sz="1200" b="1" dirty="0">
                <a:latin typeface="Arial" panose="020B0604020202020204" pitchFamily="34" charset="0"/>
                <a:cs typeface="Arial" panose="020B0604020202020204" pitchFamily="34" charset="0"/>
              </a:rPr>
              <a:t>          Y 7 </a:t>
            </a:r>
            <a:r>
              <a:rPr lang="cy-GB" sz="1400" b="1" dirty="0">
                <a:latin typeface="Arial" panose="020B0604020202020204" pitchFamily="34" charset="0"/>
                <a:cs typeface="Arial" panose="020B0604020202020204" pitchFamily="34" charset="0"/>
              </a:rPr>
              <a:t>nod craidd</a:t>
            </a:r>
            <a:r>
              <a:rPr lang="cy-GB" sz="14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● Dechrau da mewn bywyd.</a:t>
            </a:r>
          </a:p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● Amrywiaeth gynhwysfawr o gyfleoedd addysg a dysgu.</a:t>
            </a:r>
          </a:p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● Mwynhau’r iechyd gorau posib, yn rhydd o gamdriniaeth, erledigaeth a cham-fanteisio.</a:t>
            </a:r>
          </a:p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● Mynediad at weithgareddau chwarae, hamdden, chwaraeon a diwylliant.</a:t>
            </a:r>
          </a:p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● Eu clywed, eu trin â pharch, a bod eu hil a’u hunaniaeth ddiwylliannol yn cael eu cydnabod.</a:t>
            </a:r>
          </a:p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● Byw mewn cartref diogel a chymuned sy’n cefnogi lles corfforol ac emosiynol.</a:t>
            </a:r>
          </a:p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● Peidio â bod dan anfantais oherwydd tlodi.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11B6653-C451-4091-BC30-02399660BE2D}"/>
              </a:ext>
            </a:extLst>
          </p:cNvPr>
          <p:cNvSpPr txBox="1"/>
          <p:nvPr/>
        </p:nvSpPr>
        <p:spPr>
          <a:xfrm>
            <a:off x="2326702" y="2189887"/>
            <a:ext cx="3756208" cy="32624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b="1" dirty="0">
                <a:latin typeface="Arial" panose="020B0604020202020204" pitchFamily="34" charset="0"/>
                <a:cs typeface="Arial" panose="020B0604020202020204" pitchFamily="34" charset="0"/>
              </a:rPr>
              <a:t>Dechrau’n Deg</a:t>
            </a:r>
            <a:r>
              <a:rPr lang="cy-GB" sz="14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 Mae Dechrau’n Deg yn rhan o rhaglen Blynyddoedd Cynnar i deuluoedd â phlant dan 4 oed sy’n byw yn ardaloedd difreintiedig.  Mae Dechrau’n Deg yn helpu rhieni llai fodus wrth cynhori nhw sut gallen nhw delio efo edyrch ar ol a rhoi y gofal cywir i’w plentyn.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Mae Dechrau’n Deg hefyd yn hyrwyddo leferydd, iaith a chyfathrebu.  Mewn ardaloedd sydd efo dechrau’n deg mae nhw yn cyflogi therapyddion iaith a lleferydd.</a:t>
            </a:r>
          </a:p>
          <a:p>
            <a:endParaRPr lang="cy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Yn ôl Llywodraeth Cymru (2017) “mae gallu leferydd, iaith a chyfathrebu yn bwysig o ran rhagweld cynnydd diweddarach mewn llythrennedd, ac mae ganddo effaith ar sgiliau cymdeithasol yn ogystal ag ymddygiad plant.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0F5FB08-304B-471D-AC85-723930F36EA3}"/>
              </a:ext>
            </a:extLst>
          </p:cNvPr>
          <p:cNvSpPr txBox="1"/>
          <p:nvPr/>
        </p:nvSpPr>
        <p:spPr>
          <a:xfrm>
            <a:off x="6108225" y="2316588"/>
            <a:ext cx="3342339" cy="3077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b="1" dirty="0">
                <a:latin typeface="Arial" panose="020B0604020202020204" pitchFamily="34" charset="0"/>
                <a:cs typeface="Arial" panose="020B0604020202020204" pitchFamily="34" charset="0"/>
              </a:rPr>
              <a:t>Cyfnod Sylfaen- </a:t>
            </a:r>
            <a:r>
              <a:rPr lang="cy-GB" sz="1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Mae’r Cyfnod Sylfaen yn Cwricwlwm statudol a’r gyfer phlant 3 i 7 oed yng Nghymru, cafwyd i cyflwyno yn mis Medi 2010.  Mae'n annog plant i fod yn greadigol a yn ddychmygus,  Mae’r Cwricwlwm wedi cael i adeiladu o gwympas y 7 nod craidd er mwyn sicrhau bod pob plentyn yn cael y gofal a addysg gorau posib. </a:t>
            </a:r>
          </a:p>
          <a:p>
            <a:endParaRPr lang="cy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Mae Fframwaith Llythrennedd a Rhifedd Cenedlaethol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(2013) </a:t>
            </a:r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 yn dangos i oedolion sut gallant ddarparu cyfleoedd i blant datblygu ei llythrennedd a iaith a’r draws y cwricwlwm ac mae hefyd yn pwysleisio pwysicrwydd integreiddio llythrennedd yn pob tasgau addysgol mae plant yn gwneud.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" name="Picture 2" descr="Image result for NSPCC">
            <a:extLst>
              <a:ext uri="{FF2B5EF4-FFF2-40B4-BE49-F238E27FC236}">
                <a16:creationId xmlns:a16="http://schemas.microsoft.com/office/drawing/2014/main" id="{F74B8032-60DC-4C1E-AB21-1A76B79990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5762" y="1565265"/>
            <a:ext cx="2510701" cy="490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E63D6D37-EDD8-4ED5-8890-70C57248EA14}"/>
              </a:ext>
            </a:extLst>
          </p:cNvPr>
          <p:cNvSpPr txBox="1"/>
          <p:nvPr/>
        </p:nvSpPr>
        <p:spPr>
          <a:xfrm>
            <a:off x="-6105" y="6251000"/>
            <a:ext cx="20002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Ffynhonell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-google images</a:t>
            </a:r>
          </a:p>
        </p:txBody>
      </p:sp>
      <p:pic>
        <p:nvPicPr>
          <p:cNvPr id="19" name="Picture 18" descr="C:\Users\Ffion\AppData\Local\Microsoft\Windows\INetCache\Content.MSO\1DB2902.tmp">
            <a:extLst>
              <a:ext uri="{FF2B5EF4-FFF2-40B4-BE49-F238E27FC236}">
                <a16:creationId xmlns:a16="http://schemas.microsoft.com/office/drawing/2014/main" id="{6D295557-6466-4E39-9F8F-173BF767AF5F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3925" y="5709125"/>
            <a:ext cx="1071700" cy="923330"/>
          </a:xfrm>
          <a:prstGeom prst="rect">
            <a:avLst/>
          </a:prstGeom>
          <a:noFill/>
          <a:ln>
            <a:noFill/>
          </a:ln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3221CA9F-6CD3-49D3-81AB-22F7514BFF77}"/>
              </a:ext>
            </a:extLst>
          </p:cNvPr>
          <p:cNvSpPr txBox="1"/>
          <p:nvPr/>
        </p:nvSpPr>
        <p:spPr>
          <a:xfrm>
            <a:off x="1259615" y="6584484"/>
            <a:ext cx="20002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Ffynhonell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-google images</a:t>
            </a:r>
          </a:p>
        </p:txBody>
      </p:sp>
      <p:pic>
        <p:nvPicPr>
          <p:cNvPr id="22" name="Picture 21" descr="C:\Users\Ffion\AppData\Local\Microsoft\Windows\INetCache\Content.MSO\22F43060.tmp">
            <a:extLst>
              <a:ext uri="{FF2B5EF4-FFF2-40B4-BE49-F238E27FC236}">
                <a16:creationId xmlns:a16="http://schemas.microsoft.com/office/drawing/2014/main" id="{F3F2360B-F5C6-4B0A-9F5F-046CD25BE342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105" y="5823388"/>
            <a:ext cx="2000250" cy="482105"/>
          </a:xfrm>
          <a:prstGeom prst="rect">
            <a:avLst/>
          </a:prstGeom>
          <a:noFill/>
          <a:ln>
            <a:noFill/>
          </a:ln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C1B2A742-2B87-4110-BD78-5DAB7200DA1A}"/>
              </a:ext>
            </a:extLst>
          </p:cNvPr>
          <p:cNvSpPr/>
          <p:nvPr/>
        </p:nvSpPr>
        <p:spPr>
          <a:xfrm>
            <a:off x="3135625" y="5292375"/>
            <a:ext cx="6542299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Gwnaeth Cynulliad Llywodraeth Cymru lasio strategaeth Bwyd a Lles yn 2003 oherwydd roedden nhw’n adnabod bod diet da yn bwysig i iechyd plant a’i perfformiad ysgol.  Mae’r strategaeth yn cefnogi gymunedau o gwypmas Cymru i fod yn fwy heini a bwyta’n fwy iachys.  Mae’r strategaeth yn cael i targedi at fabanod, plant a phobl ifanc.</a:t>
            </a:r>
          </a:p>
          <a:p>
            <a:endParaRPr lang="cy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Roedd Erthygl 24 wedi dylanwadu a’r y strategaeth yma trwy i’r erthygl ddweud </a:t>
            </a:r>
            <a:r>
              <a:rPr lang="cy-GB" sz="1200" b="1" dirty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Mae gan blant yr hawl i gael gofal iechyd o ansawdd da ac i ddŵr glâ</a:t>
            </a:r>
            <a:r>
              <a:rPr lang="cy-GB" sz="1200" b="1" dirty="0">
                <a:latin typeface="Arial" panose="020B0604020202020204" pitchFamily="34" charset="0"/>
                <a:cs typeface="Arial" panose="020B0604020202020204" pitchFamily="34" charset="0"/>
              </a:rPr>
              <a:t>n, </a:t>
            </a:r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bwyd maethlon ac amgylchedd glân er mwyn iddyn gadw’n iach</a:t>
            </a:r>
            <a:r>
              <a:rPr lang="cy-GB" sz="1100" dirty="0">
                <a:latin typeface="Arial" panose="020B0604020202020204" pitchFamily="34" charset="0"/>
                <a:cs typeface="Arial" panose="020B0604020202020204" pitchFamily="34" charset="0"/>
              </a:rPr>
              <a:t>.”</a:t>
            </a:r>
            <a:endParaRPr lang="cy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97585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9F73F3-0B53-433A-B6E4-7EA0944EC8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Cyfeirnodi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79C91CC-B10B-4C3D-AD50-4F27403CF2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2663" y="1275346"/>
            <a:ext cx="11405937" cy="5486401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Bath and North East Somerset Council. (2016) ‘The Child’s Voice: Practice Guidance’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http://www.bathnes.gov.uk/sites/default/files/sitedocuments/Children-and-Young-People/Ofstead/childs_voice_practice_guidelines_and_quality_standards.pdf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13/05/2018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Children in Wales. (2014) ‘All Wales Child Protection Procedures Review Group’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www.childreninwales.org.uk/our-work/safeguarding/wales-child-protection-procedures-review-group/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12/05/2018]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Children in Wales. (2014) ‘All Wales Child Protection Procedures Review Group’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http://www.childreninwales.org.uk/our-work/safeguarding/wales-child-protection-procedures-review-group/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15/05/2018]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Children in Wales. (2014) ‘Equality Act 2010’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http://www.plantyngnghymru.org.uk/newyddion/archif-newyddion/deddf-cydraddoldeb/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01/05/2018]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Children in Wales. (2014) ‘Rights’ </a:t>
            </a: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http://www.childreninwales.org.uk/our-work/rights/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09/05/2018]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Children’s Commissioned For Wales. (2018) ‘UNCRC- Children’s Rights’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https://www.childcomwales.org.uk/uncrc-childrens-rights/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15/05/2018]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Children’s Commissioner For Wales. (2017) ‘The Right Way A Children’s Right Approach for Education in Wales’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https://www.childcomwales.org.uk/wp-content/uploads/2017/05/The-Right-Way-Education.pdf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13/05/2018]</a:t>
            </a:r>
          </a:p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Comisiynydd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(2016) ‘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Deall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https://www.childcomwales.org.uk/wp-content/uploads/2016/04/ccfw_rights_poster_wel.pdf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08/05/2018]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Dim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awdur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(2013) ‘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9" tooltip="Return to front page"/>
              </a:rPr>
              <a:t>Learning Theories and the Family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Theories by Freud and Vygotsky’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https://learningtheoriesandfamily.wordpress.com/2013/01/29/33/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06/05/2018]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Dim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awdur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(2013) ‘the first stop for information on children’s communication’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http://talkingpoint.org.uk/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04/05/2018]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Education Workforce Council. (2018) ‘Sally Holland - What next for education in Wales?’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https://www.ewc.wales/site/index.php/en/about/staff-room/son-archive/43-english/about/blog-archive/101-sally-holland-what-next-for-education-in-wales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15/05/2018]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Evans, E., Jones, LL, C. (2006)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Gofal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Gyfraith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Caerdydd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Wasg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APCC.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Family Lives. (dim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 ‘Listening, supportive and non-judgemental’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https://www.familylives.org.uk/about/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12/05/2018]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Gingerbread. (2017) ‘Gingerbread’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https://www.gingerbread.org.uk/what-we-do/where-we-work/wales/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07/05/2018]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Google Images. (dim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 ‘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Dechrau’n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https://www.google.co.uk/</a:t>
            </a:r>
            <a:r>
              <a:rPr lang="en-GB" u="sng" dirty="0" err="1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search?tbm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=</a:t>
            </a:r>
            <a:r>
              <a:rPr lang="en-GB" u="sng" dirty="0" err="1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isch&amp;source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=</a:t>
            </a:r>
            <a:r>
              <a:rPr lang="en-GB" u="sng" dirty="0" err="1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hp&amp;biw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=1366&amp;bih=622&amp;ei=8MP6WoPkLsr8UtXEl4gP&amp;q=Dechrau%27n+Deg+&amp;</a:t>
            </a:r>
            <a:r>
              <a:rPr lang="en-GB" u="sng" dirty="0" err="1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oq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=Dechrau%27n+Deg+&amp;</a:t>
            </a:r>
            <a:r>
              <a:rPr lang="en-GB" u="sng" dirty="0" err="1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gs_l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=img.3..0i24k1l2.1241.7248.0.7407.16.10.1.5.5.0.91.697.10.10.0....0...1ac.1.64.img..0.16.727...0j0i30k1.0.LNvwObNoumw#imgrc=Ue1_eNqYVbqgtM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15/05/2018]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Google Images. (dim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 ‘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Deddfwriaeth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Pholisiau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Nghymru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16"/>
              </a:rPr>
              <a:t>https://www.google.com/search?q=confensiwn+y+cenhedloedd+unedig+ar+hawliau%27r+plentyn&amp;source=lnms&amp;tbm=isch&amp;sa=X&amp;ved=0ahUKEwiHhb-K34XbAhUJCMAKHTlrDykQ_AUICygC&amp;biw=1366&amp;bih=622#imgrc=jiflxW7jQC9ELM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14/05/2018]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Google Images. (dim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 ‘Family lives We listen, support and never judge’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17"/>
              </a:rPr>
              <a:t>https://www.google.co.uk/search?biw=1517&amp;bih=691&amp;tbm=isch&amp;q=Family+Lives+Charity&amp;spell=1&amp;sa=X&amp;ved=0ahUKEwi894DZl4DbAhVrBsAKHeABCRAQBQgyKAA#imgrc=UJNqLBAc-2bQxM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12/05/2018]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Google Images. (dim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 ‘Gingerbread Single parents, equal families’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18"/>
              </a:rPr>
              <a:t>https://www.google.co.uk/</a:t>
            </a:r>
            <a:r>
              <a:rPr lang="en-GB" u="sng" dirty="0" err="1">
                <a:latin typeface="Arial" panose="020B0604020202020204" pitchFamily="34" charset="0"/>
                <a:cs typeface="Arial" panose="020B0604020202020204" pitchFamily="34" charset="0"/>
                <a:hlinkClick r:id="rId18"/>
              </a:rPr>
              <a:t>search?tbm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18"/>
              </a:rPr>
              <a:t>=</a:t>
            </a:r>
            <a:r>
              <a:rPr lang="en-GB" u="sng" dirty="0" err="1">
                <a:latin typeface="Arial" panose="020B0604020202020204" pitchFamily="34" charset="0"/>
                <a:cs typeface="Arial" panose="020B0604020202020204" pitchFamily="34" charset="0"/>
                <a:hlinkClick r:id="rId18"/>
              </a:rPr>
              <a:t>isch&amp;source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18"/>
              </a:rPr>
              <a:t>=</a:t>
            </a:r>
            <a:r>
              <a:rPr lang="en-GB" u="sng" dirty="0" err="1">
                <a:latin typeface="Arial" panose="020B0604020202020204" pitchFamily="34" charset="0"/>
                <a:cs typeface="Arial" panose="020B0604020202020204" pitchFamily="34" charset="0"/>
                <a:hlinkClick r:id="rId18"/>
              </a:rPr>
              <a:t>hp&amp;biw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18"/>
              </a:rPr>
              <a:t>=1366&amp;bih=622&amp;ei=rd32WsatEsL6wALYm7iADA&amp;q=</a:t>
            </a:r>
            <a:r>
              <a:rPr lang="en-GB" u="sng" dirty="0" err="1">
                <a:latin typeface="Arial" panose="020B0604020202020204" pitchFamily="34" charset="0"/>
                <a:cs typeface="Arial" panose="020B0604020202020204" pitchFamily="34" charset="0"/>
                <a:hlinkClick r:id="rId18"/>
              </a:rPr>
              <a:t>gingerbread+charity&amp;oq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18"/>
              </a:rPr>
              <a:t>=</a:t>
            </a:r>
            <a:r>
              <a:rPr lang="en-GB" u="sng" dirty="0" err="1">
                <a:latin typeface="Arial" panose="020B0604020202020204" pitchFamily="34" charset="0"/>
                <a:cs typeface="Arial" panose="020B0604020202020204" pitchFamily="34" charset="0"/>
                <a:hlinkClick r:id="rId18"/>
              </a:rPr>
              <a:t>gingerbread+charity&amp;gs_l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18"/>
              </a:rPr>
              <a:t>=img.12...0.0.3.1438.0.0.0.0.0.0.0.0..0.0....0...1ac..64.img..0.0.0....0.Xmq76DxW7QI#imgrc=XAU1-EnlbOhN8M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12/05/2018]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Google Images. (dim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 ‘NSPCC: Every Childhood is Worth Fighting For’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19"/>
              </a:rPr>
              <a:t>https://www.google.co.uk/</a:t>
            </a:r>
            <a:r>
              <a:rPr lang="en-GB" u="sng" dirty="0" err="1">
                <a:latin typeface="Arial" panose="020B0604020202020204" pitchFamily="34" charset="0"/>
                <a:cs typeface="Arial" panose="020B0604020202020204" pitchFamily="34" charset="0"/>
                <a:hlinkClick r:id="rId19"/>
              </a:rPr>
              <a:t>search?tbm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19"/>
              </a:rPr>
              <a:t>=</a:t>
            </a:r>
            <a:r>
              <a:rPr lang="en-GB" u="sng" dirty="0" err="1">
                <a:latin typeface="Arial" panose="020B0604020202020204" pitchFamily="34" charset="0"/>
                <a:cs typeface="Arial" panose="020B0604020202020204" pitchFamily="34" charset="0"/>
                <a:hlinkClick r:id="rId19"/>
              </a:rPr>
              <a:t>isch&amp;source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19"/>
              </a:rPr>
              <a:t>=</a:t>
            </a:r>
            <a:r>
              <a:rPr lang="en-GB" u="sng" dirty="0" err="1">
                <a:latin typeface="Arial" panose="020B0604020202020204" pitchFamily="34" charset="0"/>
                <a:cs typeface="Arial" panose="020B0604020202020204" pitchFamily="34" charset="0"/>
                <a:hlinkClick r:id="rId19"/>
              </a:rPr>
              <a:t>hp&amp;biw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19"/>
              </a:rPr>
              <a:t>=1366&amp;bih=622&amp;ei=8MP6WoPkLsr8UtXEl4gP&amp;q=</a:t>
            </a:r>
            <a:r>
              <a:rPr lang="en-GB" u="sng" dirty="0" err="1">
                <a:latin typeface="Arial" panose="020B0604020202020204" pitchFamily="34" charset="0"/>
                <a:cs typeface="Arial" panose="020B0604020202020204" pitchFamily="34" charset="0"/>
                <a:hlinkClick r:id="rId19"/>
              </a:rPr>
              <a:t>NSPCC&amp;oq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19"/>
              </a:rPr>
              <a:t>=</a:t>
            </a:r>
            <a:r>
              <a:rPr lang="en-GB" u="sng" dirty="0" err="1">
                <a:latin typeface="Arial" panose="020B0604020202020204" pitchFamily="34" charset="0"/>
                <a:cs typeface="Arial" panose="020B0604020202020204" pitchFamily="34" charset="0"/>
                <a:hlinkClick r:id="rId19"/>
              </a:rPr>
              <a:t>NSPCC&amp;gs_l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19"/>
              </a:rPr>
              <a:t>=img.3..0l10.441.2806.0.3447.5.5.0.0.0.0.114.377.4j1.5.0....0...1ac.1.64.img..0.5.374....0.OkMWCHzY_-I#imgrc=CUTEckXjdYv8XM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15/05/2018</a:t>
            </a:r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5605769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B8F5C4-6AC6-4B1D-B297-661AAC7F09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1513" y="371475"/>
            <a:ext cx="10682287" cy="58054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Gov.uk. (dim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) ‘Data Protection’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https://www.gov.uk/data-protection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08/05/2018]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Hornby, G. (2011) Parental Involvement in Childhood Education: Building Effective School-Family Partnership. New York: Springer.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Hornby. G a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Lafaele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R. (2011) ‘Barriers to parental involvement in education an explanatory model’ </a:t>
            </a:r>
            <a:r>
              <a:rPr lang="en-GB" sz="1000" b="1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https://www.tandfonline.com/doi/abs/10.1080/00131911.2010.488049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02/05/2018]</a:t>
            </a:r>
            <a:endParaRPr lang="en-GB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Ifan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G. (2016) ‘New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Tric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Chlic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App’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https://www.canolfanpeniarth.org/news/?pt=new-tric-a-chlic-app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10/05/2018]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Infants &amp; Toddlers. (2014) ‘Anecdotal Records’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http://toddlers.ccdmd.qc.ca/observing/anecdotal_records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08/05/2018]</a:t>
            </a:r>
          </a:p>
          <a:p>
            <a:pPr marL="0" indent="0">
              <a:buNone/>
            </a:pP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6" tooltip="View all posts by Kyla"/>
              </a:rPr>
              <a:t>Kyla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(2014) ‘Impact of parent involvement on child development’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https://hubbli.com/impact-of-parent-involvement/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11/05/2018]</a:t>
            </a:r>
          </a:p>
          <a:p>
            <a:pPr marL="0" indent="0">
              <a:buNone/>
            </a:pP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(2015) ‘Foundation Phase Framework’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http://learning.gov.wales/docs/learningwales/publications/150803-fp-framework-en.pdf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15/05/2018]</a:t>
            </a:r>
          </a:p>
          <a:p>
            <a:pPr marL="0" indent="0">
              <a:buNone/>
            </a:pP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(2015) ‘Implementation of Children’s Rights in Wales’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https://gov.wales/topics/people-and-communities/people/children-and-young-people/rights/implementation-of-childrens-rights/?lang=en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08/05/2018]</a:t>
            </a:r>
          </a:p>
          <a:p>
            <a:pPr marL="0" indent="0">
              <a:buNone/>
            </a:pP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(2016) ‘United Nations Convention on the Rights of the child (UNCRC)’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https://gov.wales/topics/people-and-communities/people/children-and-young-people/rights/uncrc/?lang=en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08/05/2018]</a:t>
            </a:r>
          </a:p>
          <a:p>
            <a:pPr marL="0" indent="0">
              <a:buNone/>
            </a:pP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(2017) ‘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Dechrau’n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Deg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https://gov.wales/topics/people-and-communities/people/children-and-young-people/parenting-support-guidance/help/flyingstart/?lang=cy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15/05/2018]</a:t>
            </a:r>
          </a:p>
          <a:p>
            <a:pPr marL="0" indent="0">
              <a:buNone/>
            </a:pP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(2017) ‘The Welsh Government Response to the Annual Report of The Children’s Commissioner for Wales 2016-2017’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https://gov.wales/docs/dsjlg/publications/cyp/171130-response-to-annual-report-16-17v2-en.pdf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15/05/2018]</a:t>
            </a:r>
          </a:p>
          <a:p>
            <a:pPr marL="0" indent="0" fontAlgn="base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Ministry of Justice. (2015) ‘Voice of the Child: children to be more clearly heard in decisions about their future’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https://www.gov.uk/government/news/voice-of-the-child-children-to-be-more-clearly-heard-in-decisions-about-their-future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10/05/2018]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Noble, C., Kravit, J. a Braswell, L. (2012) ‘Vygotsky Theory’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https://www.slideshare.net/jkravit/vygotsky-updated-1-1-12757545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16/05/2018]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NSPCC. (2018) ‘About us, What we do, Who we are and How we’re fighting for every childhood’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https://www.nspcc.org.uk/what-we-do/about-us/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15/05/2018]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NSPCC. (2018) ‘Every Child Is Worth Fighting For’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6"/>
              </a:rPr>
              <a:t>https://www.nspcc.org.uk/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05/05/2018]</a:t>
            </a:r>
          </a:p>
          <a:p>
            <a:pPr marL="0" indent="0">
              <a:buNone/>
            </a:pP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Orey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M. (2014) Communication Skills Training. Virginia: ATD Press.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12/05/2018]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Oswalt, A. (2015) ‘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Urie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Bronfenbrenner and Child Development’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7"/>
              </a:rPr>
              <a:t>https://www.mentalhelp.net/articles/urie-bronfenbrenner-and-child-development/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10/05/2018]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55160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E88E51-2758-46F4-8400-378E96D40C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188" y="328613"/>
            <a:ext cx="10996612" cy="5848350"/>
          </a:xfrm>
        </p:spPr>
        <p:txBody>
          <a:bodyPr>
            <a:normAutofit/>
          </a:bodyPr>
          <a:lstStyle/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Pegg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M. (2018) ‘D is for John Dewey: His Approach To Education’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https://www.thepositiveencourager.global/john-deweys-approach-to-doing-positive-work/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11/05/2018]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Powys County Council. (dim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) ‘7 Core Aims’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http://www.cypp.powys.gov.uk/index.php?id=2896&amp;L=1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14/05/2018]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Save the Children. (2018) ‘Our Founder: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Eglantyne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Jebb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The Woman Who Started Save the Children’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https://www.savethechildren.org/us/about-us/why-save-the-children/eglantyne-jebb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08/05/2018]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Save the children. (dim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) ‘Un Convention on the rights of the child (UNCRC) A global framework for justice’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https://www.savethechildren.org.uk/what-we-do/childrens-rights/united-nations-convention-of-the-rights-of-the-child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10/05/2018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]</a:t>
            </a:r>
          </a:p>
          <a:p>
            <a:r>
              <a:rPr lang="en-GB" sz="1200" u="sng" dirty="0" err="1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Thines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 Talks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(2016) ‘UNCRC! What is it? Why is it so important?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https://www.thines-talks.co.uk/blog/uncrc-what-is-it-why-is-it-so-important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08/05/2018]</a:t>
            </a: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Unicef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(2016) ‘Children’s Rights’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https://www.unicef.org.uk/what-we-do/un-convention-child-rights/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08/05/2018]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Welsh Assembly Government. (dim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) ‘Children and Young People: Rights to Action’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http://www.assembly.wales/Committee%20Documents/HSS(2)-02-04%20Paper%201%20%20Children%20and%20Young%20People%20Rights%20to%20Action-04022004-14558/n0000000000000000000000000016990-English.pdf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15/05/2018]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01025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2187</TotalTime>
  <Words>3237</Words>
  <Application>Microsoft Office PowerPoint</Application>
  <PresentationFormat>Widescreen</PresentationFormat>
  <Paragraphs>122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Confensiwn Y Cenhedloedd Unedig A’r Hawliau’r Plentyn - Llais y Plentyn</vt:lpstr>
      <vt:lpstr>Gwasanaethau a Elusennau sydd yn cefnogi’r Erthyglau ac Polisiau sydd wedi cael i amlinelli gan y Confensiwn  Y Cenhedloedd Unedig A’r Hawliau Plentyn</vt:lpstr>
      <vt:lpstr>                            Cyfeirnodi    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Gonfensiwn Y Cenhedloes Unedig A’r Hawliau’r Plentyn</dc:title>
  <dc:creator>Ffion Morris</dc:creator>
  <cp:lastModifiedBy>Ffion Morris</cp:lastModifiedBy>
  <cp:revision>147</cp:revision>
  <cp:lastPrinted>2018-05-13T20:15:20Z</cp:lastPrinted>
  <dcterms:created xsi:type="dcterms:W3CDTF">2018-05-08T10:49:40Z</dcterms:created>
  <dcterms:modified xsi:type="dcterms:W3CDTF">2018-05-18T10:31:00Z</dcterms:modified>
</cp:coreProperties>
</file>