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4" r:id="rId1"/>
  </p:sldMasterIdLst>
  <p:sldIdLst>
    <p:sldId id="256" r:id="rId2"/>
    <p:sldId id="260" r:id="rId3"/>
    <p:sldId id="263" r:id="rId4"/>
    <p:sldId id="264" r:id="rId5"/>
    <p:sldId id="257" r:id="rId6"/>
    <p:sldId id="262" r:id="rId7"/>
    <p:sldId id="259"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B1E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D9FA21-0468-C117-1EE2-7CE1B12F8B45}" v="76" dt="2022-02-13T15:27:00.584"/>
    <p1510:client id="{126B364D-20EF-77C4-5B5F-C115456E795E}" v="1145" dt="2022-03-09T15:25:42.986"/>
    <p1510:client id="{1F60B8AB-521C-D35A-B7A7-E09D48352471}" v="405" dt="2022-02-28T11:09:47.793"/>
    <p1510:client id="{3F1EF594-3ABF-544B-A005-304FA5D0D085}" v="37" dt="2022-02-15T06:11:02.275"/>
    <p1510:client id="{52A6F71D-DAEE-DAE1-4AD3-70E60F592660}" v="700" dt="2022-03-01T08:22:04.841"/>
    <p1510:client id="{5D479F0B-4A64-C99E-3E00-85A4CF691870}" v="17" dt="2022-03-01T10:18:39.724"/>
    <p1510:client id="{630138B7-5DF1-04AA-E423-16C35D55997D}" v="48" dt="2022-02-28T23:39:49.664"/>
    <p1510:client id="{66C8897B-10DE-2531-3CFC-3C33545842D6}" v="2" dt="2022-02-16T17:59:15.884"/>
    <p1510:client id="{6737946A-D730-3635-E08A-5A35F38C937F}" v="1532" dt="2022-02-15T14:52:03.495"/>
    <p1510:client id="{6FD234A0-E34F-48E0-DF00-D92D28E9EA2A}" v="46" dt="2022-02-15T08:03:22.667"/>
    <p1510:client id="{762FE9BF-8425-9358-B7B1-A956DBE55D8E}" v="304" dt="2022-02-13T14:36:00.807"/>
    <p1510:client id="{7B26F3D8-0E02-2B72-26BF-21CD6EFDA154}" v="639" dt="2022-02-15T07:55:48.551"/>
    <p1510:client id="{8BE58B78-48E5-A6AD-7011-1E32E21F1689}" v="791" dt="2022-03-01T10:06:19.078"/>
    <p1510:client id="{90AD4B37-5479-41FA-681A-50656854B0C6}" v="44" dt="2022-02-13T14:44:21.287"/>
    <p1510:client id="{A1E5AE29-8086-6524-3237-A33BA1779DE0}" v="585" dt="2022-02-15T17:13:52.289"/>
    <p1510:client id="{A944AF9A-0254-259A-6E2E-0452AF12D359}" v="1533" dt="2022-03-01T01:53:30.585"/>
    <p1510:client id="{B8F618A1-213C-A467-D7F9-131E2C378F47}" v="142" dt="2022-02-13T15:00:34.476"/>
    <p1510:client id="{D387A681-E9A0-92A3-0113-3051EF6D7F9B}" v="636" dt="2022-02-16T23:08:12.205"/>
    <p1510:client id="{D9F1A3F7-52AB-D78B-98DE-78EAAF6AA2F8}" v="957" dt="2022-02-16T20:54:00.131"/>
    <p1510:client id="{F7B2F025-5327-71F2-E987-838CD69A89B9}" v="1558" dt="2022-02-28T14:00:07.398"/>
    <p1510:client id="{F98FBDC6-F990-029E-9846-C31BB4FF1165}" v="195" dt="2022-03-01T07:35:18.3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1" d="100"/>
          <a:sy n="71" d="100"/>
        </p:scale>
        <p:origin x="46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1873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3708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0427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749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38533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0340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13662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799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3450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03540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2610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380484116"/>
      </p:ext>
    </p:extLst>
  </p:cSld>
  <p:clrMap bg1="lt1" tx1="dk1" bg2="lt2" tx2="dk2" accent1="accent1" accent2="accent2" accent3="accent3" accent4="accent4" accent5="accent5" accent6="accent6" hlink="hlink" folHlink="folHlink"/>
  <p:sldLayoutIdLst>
    <p:sldLayoutId id="2147484165" r:id="rId1"/>
    <p:sldLayoutId id="2147484166" r:id="rId2"/>
    <p:sldLayoutId id="2147484167" r:id="rId3"/>
    <p:sldLayoutId id="2147484168" r:id="rId4"/>
    <p:sldLayoutId id="2147484169" r:id="rId5"/>
    <p:sldLayoutId id="2147484170" r:id="rId6"/>
    <p:sldLayoutId id="2147484171" r:id="rId7"/>
    <p:sldLayoutId id="2147484172" r:id="rId8"/>
    <p:sldLayoutId id="2147484173" r:id="rId9"/>
    <p:sldLayoutId id="2147484174" r:id="rId10"/>
    <p:sldLayoutId id="21474841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orionsramblings.net/2010/06/introduction.html" TargetMode="External"/><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educationalplanning/chapter/rationale-essay-purpose/" TargetMode="Externa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creativecommons.org/licenses/by-nc/3.0/" TargetMode="External"/><Relationship Id="rId5" Type="http://schemas.openxmlformats.org/officeDocument/2006/relationships/hyperlink" Target="https://www.mywayblog.it/effetto-tetris/"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www.wisc-online.com/learn/general-education/speech" TargetMode="External"/><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hyperlink" Target="https://www.iphonemod.net/office-365-rename-microsoft-365.html" TargetMode="External"/><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joyceshankarkay.blogspot.com/2016/06/mindlab-influence-of-law-and-ethics-on.html" TargetMode="Externa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2012.igem.org/Team:Rutgers/ref"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68735" y="614364"/>
            <a:ext cx="5534528" cy="1438441"/>
          </a:xfrm>
        </p:spPr>
        <p:txBody>
          <a:bodyPr>
            <a:normAutofit fontScale="90000"/>
          </a:bodyPr>
          <a:lstStyle/>
          <a:p>
            <a:br>
              <a:rPr lang="en-GB" sz="2800">
                <a:latin typeface="Arial Rounded MT Bold"/>
              </a:rPr>
            </a:br>
            <a:br>
              <a:rPr lang="en-GB" sz="2800">
                <a:latin typeface="Arial Rounded MT Bold"/>
              </a:rPr>
            </a:br>
            <a:r>
              <a:rPr lang="en-GB" sz="2800">
                <a:solidFill>
                  <a:schemeClr val="accent1">
                    <a:lumMod val="75000"/>
                  </a:schemeClr>
                </a:solidFill>
                <a:latin typeface="Algerian"/>
              </a:rPr>
              <a:t>YAA ADUTWUMWAA</a:t>
            </a:r>
            <a:r>
              <a:rPr lang="en-GB" sz="2800" i="1">
                <a:solidFill>
                  <a:schemeClr val="accent1"/>
                </a:solidFill>
                <a:latin typeface="Algerian"/>
              </a:rPr>
              <a:t>(2017652)</a:t>
            </a:r>
            <a:br>
              <a:rPr lang="en-GB" sz="2800" i="1">
                <a:latin typeface="Algerian"/>
              </a:rPr>
            </a:br>
            <a:br>
              <a:rPr lang="en-GB" sz="2800">
                <a:latin typeface="Arial Rounded MT Bold"/>
              </a:rPr>
            </a:br>
            <a:endParaRPr lang="en-GB" sz="2800">
              <a:latin typeface="Arial Rounded MT Bold"/>
            </a:endParaRPr>
          </a:p>
        </p:txBody>
      </p:sp>
      <p:sp>
        <p:nvSpPr>
          <p:cNvPr id="3" name="Subtitle 2"/>
          <p:cNvSpPr>
            <a:spLocks noGrp="1"/>
          </p:cNvSpPr>
          <p:nvPr>
            <p:ph type="subTitle" idx="1"/>
          </p:nvPr>
        </p:nvSpPr>
        <p:spPr>
          <a:xfrm>
            <a:off x="614948" y="2344800"/>
            <a:ext cx="5476192" cy="2838260"/>
          </a:xfrm>
        </p:spPr>
        <p:txBody>
          <a:bodyPr vert="horz" lIns="91440" tIns="45720" rIns="91440" bIns="45720" rtlCol="0" anchor="t">
            <a:normAutofit/>
          </a:bodyPr>
          <a:lstStyle/>
          <a:p>
            <a:endParaRPr lang="en-GB">
              <a:solidFill>
                <a:schemeClr val="accent2">
                  <a:lumMod val="50000"/>
                </a:schemeClr>
              </a:solidFill>
              <a:latin typeface="Arial Rounded MT Bold"/>
              <a:cs typeface="Calibri"/>
            </a:endParaRPr>
          </a:p>
          <a:p>
            <a:r>
              <a:rPr lang="en-GB" sz="2000">
                <a:solidFill>
                  <a:schemeClr val="accent2">
                    <a:lumMod val="50000"/>
                  </a:schemeClr>
                </a:solidFill>
                <a:latin typeface="Harrington"/>
                <a:cs typeface="Calibri"/>
              </a:rPr>
              <a:t> </a:t>
            </a:r>
            <a:r>
              <a:rPr lang="en-GB" sz="2000" b="1" i="1">
                <a:solidFill>
                  <a:srgbClr val="FFC000"/>
                </a:solidFill>
                <a:latin typeface="Harrington"/>
                <a:ea typeface="+mn-lt"/>
                <a:cs typeface="+mn-lt"/>
              </a:rPr>
              <a:t>CERT HE HEALTH AND SOCIAL CARE</a:t>
            </a:r>
            <a:endParaRPr lang="en-GB" sz="2000" b="1" i="1">
              <a:solidFill>
                <a:srgbClr val="FFC000"/>
              </a:solidFill>
              <a:latin typeface="Harrington"/>
              <a:cs typeface="Calibri"/>
            </a:endParaRPr>
          </a:p>
          <a:p>
            <a:r>
              <a:rPr lang="en-GB" sz="2000" b="1" i="1">
                <a:solidFill>
                  <a:schemeClr val="accent2">
                    <a:lumMod val="50000"/>
                  </a:schemeClr>
                </a:solidFill>
                <a:latin typeface="Calibri"/>
                <a:cs typeface="Calibri"/>
              </a:rPr>
              <a:t>DIGITAL SKILLS AND RESEARCH METHODS</a:t>
            </a:r>
            <a:endParaRPr lang="en-GB">
              <a:solidFill>
                <a:schemeClr val="accent2">
                  <a:lumMod val="50000"/>
                </a:schemeClr>
              </a:solidFill>
            </a:endParaRPr>
          </a:p>
          <a:p>
            <a:r>
              <a:rPr lang="en-GB" b="1" i="1">
                <a:solidFill>
                  <a:schemeClr val="accent1"/>
                </a:solidFill>
                <a:latin typeface="Calibri"/>
                <a:cs typeface="Calibri"/>
              </a:rPr>
              <a:t>(</a:t>
            </a:r>
            <a:r>
              <a:rPr lang="en-GB" sz="1800" b="1" i="1">
                <a:solidFill>
                  <a:schemeClr val="accent1"/>
                </a:solidFill>
                <a:latin typeface="Calibri"/>
                <a:cs typeface="Calibri"/>
              </a:rPr>
              <a:t>BMSW4003_BIRM</a:t>
            </a:r>
            <a:r>
              <a:rPr lang="en-GB" b="1" i="1">
                <a:solidFill>
                  <a:schemeClr val="accent1"/>
                </a:solidFill>
                <a:latin typeface="Calibri"/>
                <a:cs typeface="Calibri"/>
              </a:rPr>
              <a:t>)</a:t>
            </a:r>
          </a:p>
          <a:p>
            <a:r>
              <a:rPr lang="en-GB">
                <a:solidFill>
                  <a:srgbClr val="FFC000"/>
                </a:solidFill>
                <a:latin typeface="Blackadder ITC"/>
                <a:cs typeface="Calibri"/>
              </a:rPr>
              <a:t>UWTSD</a:t>
            </a:r>
          </a:p>
          <a:p>
            <a:r>
              <a:rPr lang="en-GB" sz="2000" b="1">
                <a:solidFill>
                  <a:schemeClr val="accent2">
                    <a:lumMod val="50000"/>
                  </a:schemeClr>
                </a:solidFill>
                <a:latin typeface="Harrington"/>
                <a:cs typeface="Calibri"/>
              </a:rPr>
              <a:t>BIRMINGHAM</a:t>
            </a:r>
          </a:p>
        </p:txBody>
      </p:sp>
      <p:sp>
        <p:nvSpPr>
          <p:cNvPr id="4" name="TextBox 3">
            <a:extLst>
              <a:ext uri="{FF2B5EF4-FFF2-40B4-BE49-F238E27FC236}">
                <a16:creationId xmlns:a16="http://schemas.microsoft.com/office/drawing/2014/main" id="{615F1A60-EFFD-43AE-B3B4-63103B5D238C}"/>
              </a:ext>
            </a:extLst>
          </p:cNvPr>
          <p:cNvSpPr txBox="1"/>
          <p:nvPr/>
        </p:nvSpPr>
        <p:spPr>
          <a:xfrm>
            <a:off x="6634262" y="1464937"/>
            <a:ext cx="4773374" cy="3354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000" dirty="0">
              <a:solidFill>
                <a:srgbClr val="7030A0"/>
              </a:solidFill>
              <a:latin typeface="Arial Rounded MT Bold"/>
              <a:cs typeface="Calibri"/>
            </a:endParaRPr>
          </a:p>
          <a:p>
            <a:pPr algn="ctr"/>
            <a:r>
              <a:rPr lang="en-GB" sz="2400" dirty="0">
                <a:solidFill>
                  <a:schemeClr val="accent4">
                    <a:lumMod val="50000"/>
                  </a:schemeClr>
                </a:solidFill>
                <a:latin typeface="The Serif Hand Extrablack"/>
                <a:cs typeface="Calibri"/>
              </a:rPr>
              <a:t>PART 1 RESIT</a:t>
            </a:r>
          </a:p>
          <a:p>
            <a:pPr algn="ctr"/>
            <a:r>
              <a:rPr lang="en-GB" sz="2400" dirty="0">
                <a:solidFill>
                  <a:schemeClr val="accent4">
                    <a:lumMod val="50000"/>
                  </a:schemeClr>
                </a:solidFill>
                <a:latin typeface="The Serif Hand Extrablack"/>
                <a:cs typeface="Calibri"/>
              </a:rPr>
              <a:t>TITLE: HOW DO WE USE TECHNOLOGY TO </a:t>
            </a:r>
            <a:r>
              <a:rPr lang="en-GB" sz="2400" u="sng" dirty="0">
                <a:solidFill>
                  <a:schemeClr val="accent4">
                    <a:lumMod val="50000"/>
                  </a:schemeClr>
                </a:solidFill>
                <a:latin typeface="The Serif Hand Extrablack"/>
                <a:cs typeface="Calibri"/>
              </a:rPr>
              <a:t>COLLABORATE AT UWTSD?</a:t>
            </a:r>
            <a:r>
              <a:rPr lang="en-GB" sz="2400" dirty="0">
                <a:solidFill>
                  <a:schemeClr val="accent4">
                    <a:lumMod val="50000"/>
                  </a:schemeClr>
                </a:solidFill>
                <a:latin typeface="The Serif Hand Extrablack"/>
                <a:cs typeface="Calibri"/>
              </a:rPr>
              <a:t> </a:t>
            </a:r>
          </a:p>
          <a:p>
            <a:pPr algn="ctr"/>
            <a:endParaRPr lang="en-GB" sz="1600" dirty="0">
              <a:solidFill>
                <a:srgbClr val="C00000"/>
              </a:solidFill>
              <a:latin typeface="Arial Rounded MT Bold"/>
              <a:cs typeface="Calibri"/>
            </a:endParaRPr>
          </a:p>
          <a:p>
            <a:pPr algn="ctr"/>
            <a:endParaRPr lang="en-GB" sz="1600" dirty="0">
              <a:solidFill>
                <a:srgbClr val="C00000"/>
              </a:solidFill>
              <a:latin typeface="Arial Rounded MT Bold"/>
              <a:cs typeface="Calibri"/>
            </a:endParaRPr>
          </a:p>
          <a:p>
            <a:pPr algn="ctr"/>
            <a:r>
              <a:rPr lang="en-GB" sz="1600" i="1" dirty="0">
                <a:solidFill>
                  <a:srgbClr val="C00000"/>
                </a:solidFill>
                <a:latin typeface="Arial Rounded MT Bold"/>
                <a:cs typeface="Calibri"/>
              </a:rPr>
              <a:t>SUBTITLE : WHAT DIGITAL TOOL IS MOST COMMONLY USED FOR COLLABORATION AT UWTSD?</a:t>
            </a:r>
            <a:endParaRPr lang="en-GB" dirty="0"/>
          </a:p>
          <a:p>
            <a:pPr algn="ctr"/>
            <a:endParaRPr lang="en-GB" sz="2000" dirty="0">
              <a:solidFill>
                <a:srgbClr val="000000"/>
              </a:solidFill>
              <a:latin typeface="Arial Rounded MT Bold"/>
              <a:cs typeface="Calibri"/>
            </a:endParaRPr>
          </a:p>
          <a:p>
            <a:pPr algn="ctr"/>
            <a:r>
              <a:rPr lang="en-GB" sz="1400" i="1" dirty="0">
                <a:solidFill>
                  <a:schemeClr val="accent1">
                    <a:lumMod val="50000"/>
                  </a:schemeClr>
                </a:solidFill>
                <a:latin typeface="Baguet Script"/>
                <a:cs typeface="Calibri"/>
              </a:rPr>
              <a:t>LECTURER</a:t>
            </a:r>
            <a:r>
              <a:rPr lang="en-GB" dirty="0">
                <a:solidFill>
                  <a:schemeClr val="accent1">
                    <a:lumMod val="50000"/>
                  </a:schemeClr>
                </a:solidFill>
                <a:latin typeface="Arial Rounded MT Bold"/>
                <a:cs typeface="Calibri"/>
              </a:rPr>
              <a:t>: </a:t>
            </a:r>
            <a:r>
              <a:rPr lang="en-GB" dirty="0">
                <a:solidFill>
                  <a:schemeClr val="accent1">
                    <a:lumMod val="50000"/>
                  </a:schemeClr>
                </a:solidFill>
                <a:latin typeface="Bahnschrift SemiBold Condensed" panose="020B0502040204020203" pitchFamily="34" charset="0"/>
                <a:cs typeface="Calibri"/>
              </a:rPr>
              <a:t>REBECCA KAVANAGH</a:t>
            </a:r>
          </a:p>
        </p:txBody>
      </p:sp>
      <p:pic>
        <p:nvPicPr>
          <p:cNvPr id="5" name="Picture 5" descr="Text&#10;&#10;Description automatically generated">
            <a:extLst>
              <a:ext uri="{FF2B5EF4-FFF2-40B4-BE49-F238E27FC236}">
                <a16:creationId xmlns:a16="http://schemas.microsoft.com/office/drawing/2014/main" id="{E3045B7C-6011-4B81-A58B-D2307037DFE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6507" y="619199"/>
            <a:ext cx="4400881" cy="1462023"/>
          </a:xfrm>
          <a:prstGeom prst="rect">
            <a:avLst/>
          </a:prstGeom>
        </p:spPr>
      </p:pic>
      <p:sp>
        <p:nvSpPr>
          <p:cNvPr id="6" name="TextBox 5">
            <a:extLst>
              <a:ext uri="{FF2B5EF4-FFF2-40B4-BE49-F238E27FC236}">
                <a16:creationId xmlns:a16="http://schemas.microsoft.com/office/drawing/2014/main" id="{A0E30DA2-1839-4AD4-8557-958D3FA98305}"/>
              </a:ext>
            </a:extLst>
          </p:cNvPr>
          <p:cNvSpPr txBox="1"/>
          <p:nvPr/>
        </p:nvSpPr>
        <p:spPr>
          <a:xfrm>
            <a:off x="740611" y="1921126"/>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a:t>
            </a:r>
            <a:r>
              <a:rPr lang="en-US"/>
              <a:t>.</a:t>
            </a:r>
          </a:p>
        </p:txBody>
      </p:sp>
      <p:pic>
        <p:nvPicPr>
          <p:cNvPr id="13" name="Picture 13" descr="A picture containing text&#10;&#10;Description automatically generated">
            <a:extLst>
              <a:ext uri="{FF2B5EF4-FFF2-40B4-BE49-F238E27FC236}">
                <a16:creationId xmlns:a16="http://schemas.microsoft.com/office/drawing/2014/main" id="{050C7380-0101-416A-9CFC-5BF1E20B4840}"/>
              </a:ext>
            </a:extLst>
          </p:cNvPr>
          <p:cNvPicPr>
            <a:picLocks noChangeAspect="1"/>
          </p:cNvPicPr>
          <p:nvPr/>
        </p:nvPicPr>
        <p:blipFill>
          <a:blip r:embed="rId5"/>
          <a:stretch>
            <a:fillRect/>
          </a:stretch>
        </p:blipFill>
        <p:spPr>
          <a:xfrm>
            <a:off x="3074616" y="5930685"/>
            <a:ext cx="7729620" cy="64264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B940DC-A2D5-4844-A970-C3EAB1F7E26B}"/>
              </a:ext>
            </a:extLst>
          </p:cNvPr>
          <p:cNvSpPr txBox="1"/>
          <p:nvPr/>
        </p:nvSpPr>
        <p:spPr>
          <a:xfrm>
            <a:off x="638504" y="2216669"/>
            <a:ext cx="10862440"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As with most researches, this research about the most commonly used Technology and Digital tool for collaboration at UWTSD, is an essential part of a data collection and analysis to determine the digital tool used mostly in collaboration at UWTSD.</a:t>
            </a:r>
          </a:p>
          <a:p>
            <a:endParaRPr lang="en-GB" sz="1600" dirty="0">
              <a:cs typeface="Calibri"/>
            </a:endParaRPr>
          </a:p>
          <a:p>
            <a:r>
              <a:rPr lang="en-GB" sz="1600" dirty="0">
                <a:cs typeface="Calibri"/>
              </a:rPr>
              <a:t>Digital Tools: programs, electronic devices, computerised technology and internet devices which makes collaboration and task easier to complete. For example, the use Microsoft Teams to organise both video calls and meetings no matter where the participants are located in the world.</a:t>
            </a:r>
          </a:p>
          <a:p>
            <a:endParaRPr lang="en-GB" sz="1600" dirty="0">
              <a:cs typeface="Calibri"/>
            </a:endParaRPr>
          </a:p>
          <a:p>
            <a:r>
              <a:rPr lang="en-GB" sz="1600" dirty="0">
                <a:cs typeface="Calibri"/>
              </a:rPr>
              <a:t>The author intends to use Microsoft Forms as the means for the survey and collection of data as this guarantees anonymity and confidentiality of participants.</a:t>
            </a:r>
          </a:p>
          <a:p>
            <a:endParaRPr lang="en-GB" sz="1600" dirty="0">
              <a:cs typeface="Calibri"/>
            </a:endParaRPr>
          </a:p>
          <a:p>
            <a:r>
              <a:rPr lang="en-GB" sz="1600" dirty="0">
                <a:cs typeface="Calibri"/>
              </a:rPr>
              <a:t>The author will consider all ethics involve in collection of the data in this research so as not to put any of the participants in harms way or breach anonymity and confidentiality.</a:t>
            </a:r>
          </a:p>
          <a:p>
            <a:endParaRPr lang="en-GB" sz="1600" dirty="0">
              <a:cs typeface="Calibri"/>
            </a:endParaRPr>
          </a:p>
        </p:txBody>
      </p:sp>
      <p:pic>
        <p:nvPicPr>
          <p:cNvPr id="5" name="Picture 5" descr="A picture containing text, book&#10;&#10;Description automatically generated">
            <a:extLst>
              <a:ext uri="{FF2B5EF4-FFF2-40B4-BE49-F238E27FC236}">
                <a16:creationId xmlns:a16="http://schemas.microsoft.com/office/drawing/2014/main" id="{C151D6F3-D03A-4130-AD6E-1A687C9C5F9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7032" y="172663"/>
            <a:ext cx="3518567" cy="1539621"/>
          </a:xfrm>
          <a:prstGeom prst="rect">
            <a:avLst/>
          </a:prstGeom>
        </p:spPr>
      </p:pic>
      <p:sp>
        <p:nvSpPr>
          <p:cNvPr id="6" name="TextBox 5">
            <a:extLst>
              <a:ext uri="{FF2B5EF4-FFF2-40B4-BE49-F238E27FC236}">
                <a16:creationId xmlns:a16="http://schemas.microsoft.com/office/drawing/2014/main" id="{6472A55D-9A52-4409-AB33-7CA3489C8A0D}"/>
              </a:ext>
            </a:extLst>
          </p:cNvPr>
          <p:cNvSpPr txBox="1"/>
          <p:nvPr/>
        </p:nvSpPr>
        <p:spPr>
          <a:xfrm flipH="1">
            <a:off x="556126" y="1805990"/>
            <a:ext cx="3874168" cy="290764"/>
          </a:xfrm>
          <a:prstGeom prst="rect">
            <a:avLst/>
          </a:prstGeom>
        </p:spPr>
        <p:txBody>
          <a:bodyPr>
            <a:normAutofit fontScale="62500" lnSpcReduction="20000"/>
          </a:bodyPr>
          <a:lstStyle/>
          <a:p>
            <a:r>
              <a:rPr lang="en-US">
                <a:hlinkClick r:id="rId3"/>
              </a:rPr>
              <a:t>This Photo</a:t>
            </a:r>
            <a:r>
              <a:rPr lang="en-US"/>
              <a:t> by Unknown author is licensed under </a:t>
            </a:r>
            <a:r>
              <a:rPr lang="en-US">
                <a:hlinkClick r:id="rId4"/>
              </a:rPr>
              <a:t>CC BY-NC-ND</a:t>
            </a:r>
            <a:r>
              <a:rPr lang="en-US"/>
              <a:t>.</a:t>
            </a:r>
          </a:p>
        </p:txBody>
      </p:sp>
    </p:spTree>
    <p:extLst>
      <p:ext uri="{BB962C8B-B14F-4D97-AF65-F5344CB8AC3E}">
        <p14:creationId xmlns:p14="http://schemas.microsoft.com/office/powerpoint/2010/main" val="171009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8DC39E-701A-4B1F-98B2-FAC1BB0C62E8}"/>
              </a:ext>
            </a:extLst>
          </p:cNvPr>
          <p:cNvSpPr txBox="1"/>
          <p:nvPr/>
        </p:nvSpPr>
        <p:spPr>
          <a:xfrm>
            <a:off x="6151294" y="486184"/>
            <a:ext cx="5397237"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a:latin typeface="+mj-lt"/>
                <a:ea typeface="+mj-ea"/>
                <a:cs typeface="+mj-cs"/>
              </a:rPr>
              <a:t>RATIONALE</a:t>
            </a:r>
            <a:endParaRPr lang="en-US" sz="4400">
              <a:latin typeface="+mj-lt"/>
              <a:ea typeface="+mj-ea"/>
              <a:cs typeface="+mj-cs"/>
            </a:endParaRPr>
          </a:p>
        </p:txBody>
      </p:sp>
      <p:pic>
        <p:nvPicPr>
          <p:cNvPr id="5" name="Picture 5" descr="A picture containing text, sign&#10;&#10;Description automatically generated">
            <a:extLst>
              <a:ext uri="{FF2B5EF4-FFF2-40B4-BE49-F238E27FC236}">
                <a16:creationId xmlns:a16="http://schemas.microsoft.com/office/drawing/2014/main" id="{7B7DF2C2-1B8A-412E-8B45-E8521D2894C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8353" y="679604"/>
            <a:ext cx="4555700" cy="2571439"/>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9" name="Freeform: Shape 18">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2" descr="A picture containing vector graphics, silhouette&#10;&#10;Description automatically generated">
            <a:extLst>
              <a:ext uri="{FF2B5EF4-FFF2-40B4-BE49-F238E27FC236}">
                <a16:creationId xmlns:a16="http://schemas.microsoft.com/office/drawing/2014/main" id="{D2E25665-C7E4-4E12-A67F-C4A4D5A0DBA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8353" y="3526029"/>
            <a:ext cx="3946993"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TextBox 2">
            <a:extLst>
              <a:ext uri="{FF2B5EF4-FFF2-40B4-BE49-F238E27FC236}">
                <a16:creationId xmlns:a16="http://schemas.microsoft.com/office/drawing/2014/main" id="{7FB7197E-2F21-4CCF-992D-7BDE61EEBA4D}"/>
              </a:ext>
            </a:extLst>
          </p:cNvPr>
          <p:cNvSpPr txBox="1"/>
          <p:nvPr/>
        </p:nvSpPr>
        <p:spPr>
          <a:xfrm>
            <a:off x="6151294" y="1946684"/>
            <a:ext cx="5397237"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a:t>Collaboration is very important in both education and the workplace as different departments needs to communicate and coordinate effectively to achieve goals and meet deadlines.</a:t>
            </a:r>
            <a:endParaRPr lang="en-US" sz="1500">
              <a:cs typeface="Calibri"/>
            </a:endParaRPr>
          </a:p>
          <a:p>
            <a:pPr indent="-228600">
              <a:lnSpc>
                <a:spcPct val="90000"/>
              </a:lnSpc>
              <a:spcAft>
                <a:spcPts val="600"/>
              </a:spcAft>
              <a:buFont typeface="Arial" panose="020B0604020202020204" pitchFamily="34" charset="0"/>
              <a:buChar char="•"/>
            </a:pPr>
            <a:r>
              <a:rPr lang="en-US" sz="1500"/>
              <a:t>In order to improve collaboration and coordination in an organization, the best, easy and effective means is not only essential but very necessary hence this survey to determine the most commonly used digital tool for collaboration at UWTSD.  </a:t>
            </a:r>
            <a:endParaRPr lang="en-US" sz="1500">
              <a:cs typeface="Calibri"/>
            </a:endParaRPr>
          </a:p>
          <a:p>
            <a:pPr indent="-228600">
              <a:lnSpc>
                <a:spcPct val="90000"/>
              </a:lnSpc>
              <a:spcAft>
                <a:spcPts val="600"/>
              </a:spcAft>
              <a:buFont typeface="Arial" panose="020B0604020202020204" pitchFamily="34" charset="0"/>
              <a:buChar char="•"/>
            </a:pPr>
            <a:r>
              <a:rPr lang="en-US" sz="1500"/>
              <a:t>The outcome of this survey will </a:t>
            </a:r>
            <a:endParaRPr lang="en-US" sz="1500">
              <a:cs typeface="Calibri"/>
            </a:endParaRPr>
          </a:p>
          <a:p>
            <a:pPr marL="285750" indent="-228600">
              <a:lnSpc>
                <a:spcPct val="90000"/>
              </a:lnSpc>
              <a:spcAft>
                <a:spcPts val="600"/>
              </a:spcAft>
              <a:buFont typeface="Arial" panose="020B0604020202020204" pitchFamily="34" charset="0"/>
              <a:buChar char="•"/>
            </a:pPr>
            <a:r>
              <a:rPr lang="en-US" sz="1500"/>
              <a:t>enable the organization (UWTSD) to improve and maximize the use of the results.</a:t>
            </a:r>
            <a:endParaRPr lang="en-US" sz="1500">
              <a:cs typeface="Calibri"/>
            </a:endParaRPr>
          </a:p>
          <a:p>
            <a:pPr marL="285750" indent="-228600">
              <a:lnSpc>
                <a:spcPct val="90000"/>
              </a:lnSpc>
              <a:spcAft>
                <a:spcPts val="600"/>
              </a:spcAft>
              <a:buFont typeface="Arial" panose="020B0604020202020204" pitchFamily="34" charset="0"/>
              <a:buChar char="•"/>
            </a:pPr>
            <a:r>
              <a:rPr lang="en-US" sz="1500"/>
              <a:t>Enable students, lecturers, administration </a:t>
            </a:r>
            <a:r>
              <a:rPr lang="en-US" sz="1500" err="1"/>
              <a:t>etc</a:t>
            </a:r>
            <a:r>
              <a:rPr lang="en-US" sz="1500"/>
              <a:t> to communicate and cooperate better</a:t>
            </a:r>
            <a:endParaRPr lang="en-US" sz="1500">
              <a:cs typeface="Calibri"/>
            </a:endParaRPr>
          </a:p>
          <a:p>
            <a:pPr marL="285750" indent="-228600">
              <a:lnSpc>
                <a:spcPct val="90000"/>
              </a:lnSpc>
              <a:spcAft>
                <a:spcPts val="600"/>
              </a:spcAft>
              <a:buFont typeface="Arial" panose="020B0604020202020204" pitchFamily="34" charset="0"/>
              <a:buChar char="•"/>
            </a:pPr>
            <a:r>
              <a:rPr lang="en-US" sz="1500"/>
              <a:t>It will increase productivity and efficiency</a:t>
            </a:r>
            <a:endParaRPr lang="en-US" sz="1500">
              <a:cs typeface="Calibri"/>
            </a:endParaRPr>
          </a:p>
          <a:p>
            <a:pPr marL="285750" indent="-228600">
              <a:lnSpc>
                <a:spcPct val="90000"/>
              </a:lnSpc>
              <a:spcAft>
                <a:spcPts val="600"/>
              </a:spcAft>
              <a:buFont typeface="Arial" panose="020B0604020202020204" pitchFamily="34" charset="0"/>
              <a:buChar char="•"/>
            </a:pPr>
            <a:r>
              <a:rPr lang="en-US" sz="1500"/>
              <a:t>It will improve information flow and records keeping in the organization</a:t>
            </a:r>
            <a:endParaRPr lang="en-US" sz="1500">
              <a:cs typeface="Calibri"/>
            </a:endParaRPr>
          </a:p>
          <a:p>
            <a:pPr marL="285750" indent="-228600">
              <a:lnSpc>
                <a:spcPct val="90000"/>
              </a:lnSpc>
              <a:spcAft>
                <a:spcPts val="600"/>
              </a:spcAft>
              <a:buFont typeface="Arial" panose="020B0604020202020204" pitchFamily="34" charset="0"/>
              <a:buChar char="•"/>
            </a:pPr>
            <a:endParaRPr lang="en-US" sz="1500"/>
          </a:p>
        </p:txBody>
      </p:sp>
      <p:sp>
        <p:nvSpPr>
          <p:cNvPr id="21" name="Arc 20">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 name="TextBox 5">
            <a:extLst>
              <a:ext uri="{FF2B5EF4-FFF2-40B4-BE49-F238E27FC236}">
                <a16:creationId xmlns:a16="http://schemas.microsoft.com/office/drawing/2014/main" id="{3D2CB848-2549-44BE-AE22-876677B40250}"/>
              </a:ext>
            </a:extLst>
          </p:cNvPr>
          <p:cNvSpPr txBox="1"/>
          <p:nvPr/>
        </p:nvSpPr>
        <p:spPr>
          <a:xfrm>
            <a:off x="9857707" y="6657945"/>
            <a:ext cx="233429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27461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EA9E6440-28AB-43CB-B9F2-B84F6A187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242" y="365124"/>
            <a:ext cx="5431537" cy="57972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5606893-D4FF-4FA7-AE2C-F7BA9DB96970}"/>
              </a:ext>
            </a:extLst>
          </p:cNvPr>
          <p:cNvSpPr txBox="1"/>
          <p:nvPr/>
        </p:nvSpPr>
        <p:spPr>
          <a:xfrm>
            <a:off x="839338" y="704088"/>
            <a:ext cx="4804011" cy="11887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a:solidFill>
                  <a:schemeClr val="bg1"/>
                </a:solidFill>
                <a:latin typeface="+mj-lt"/>
                <a:ea typeface="+mj-ea"/>
                <a:cs typeface="+mj-cs"/>
              </a:rPr>
              <a:t>PROPOSED METHOD</a:t>
            </a:r>
            <a:endParaRPr lang="en-US" sz="4000">
              <a:solidFill>
                <a:schemeClr val="bg1"/>
              </a:solidFill>
              <a:latin typeface="+mj-lt"/>
              <a:ea typeface="+mj-ea"/>
              <a:cs typeface="+mj-cs"/>
            </a:endParaRPr>
          </a:p>
        </p:txBody>
      </p:sp>
      <p:sp>
        <p:nvSpPr>
          <p:cNvPr id="6" name="TextBox 5">
            <a:extLst>
              <a:ext uri="{FF2B5EF4-FFF2-40B4-BE49-F238E27FC236}">
                <a16:creationId xmlns:a16="http://schemas.microsoft.com/office/drawing/2014/main" id="{A94E62B3-F45C-4E2D-8A4B-5D96F2BA7DAB}"/>
              </a:ext>
            </a:extLst>
          </p:cNvPr>
          <p:cNvSpPr txBox="1"/>
          <p:nvPr/>
        </p:nvSpPr>
        <p:spPr>
          <a:xfrm>
            <a:off x="839338" y="1585281"/>
            <a:ext cx="4804011" cy="37810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28600">
              <a:lnSpc>
                <a:spcPct val="90000"/>
              </a:lnSpc>
              <a:spcAft>
                <a:spcPts val="600"/>
              </a:spcAft>
              <a:buFont typeface="Arial" panose="020B0604020202020204" pitchFamily="34" charset="0"/>
              <a:buChar char="•"/>
            </a:pPr>
            <a:r>
              <a:rPr lang="en-US" sz="1700" dirty="0">
                <a:solidFill>
                  <a:schemeClr val="bg1"/>
                </a:solidFill>
              </a:rPr>
              <a:t>The main method the author intends to use for the survey and collection of data in this research is Microsoft Forms a copy of screenshot below with survey questionnaires. This gives the participants confidentiality, anonymity as well as privacy.</a:t>
            </a:r>
          </a:p>
          <a:p>
            <a:pPr marL="285750" indent="-228600">
              <a:lnSpc>
                <a:spcPct val="90000"/>
              </a:lnSpc>
              <a:spcAft>
                <a:spcPts val="600"/>
              </a:spcAft>
              <a:buFont typeface="Arial" panose="020B0604020202020204" pitchFamily="34" charset="0"/>
              <a:buChar char="•"/>
            </a:pPr>
            <a:endParaRPr lang="en-US" sz="1700">
              <a:solidFill>
                <a:schemeClr val="bg1"/>
              </a:solidFill>
            </a:endParaRPr>
          </a:p>
          <a:p>
            <a:pPr marL="285750" indent="-228600">
              <a:lnSpc>
                <a:spcPct val="90000"/>
              </a:lnSpc>
              <a:spcAft>
                <a:spcPts val="600"/>
              </a:spcAft>
              <a:buFont typeface="Arial" panose="020B0604020202020204" pitchFamily="34" charset="0"/>
              <a:buChar char="•"/>
            </a:pPr>
            <a:endParaRPr lang="en-US" sz="1700">
              <a:solidFill>
                <a:schemeClr val="bg1"/>
              </a:solidFill>
            </a:endParaRPr>
          </a:p>
          <a:p>
            <a:pPr marL="285750" indent="-228600">
              <a:lnSpc>
                <a:spcPct val="90000"/>
              </a:lnSpc>
              <a:spcAft>
                <a:spcPts val="600"/>
              </a:spcAft>
              <a:buFont typeface="Arial" panose="020B0604020202020204" pitchFamily="34" charset="0"/>
              <a:buChar char="•"/>
            </a:pPr>
            <a:endParaRPr lang="en-US" sz="1700">
              <a:solidFill>
                <a:schemeClr val="bg1"/>
              </a:solidFill>
            </a:endParaRPr>
          </a:p>
          <a:p>
            <a:pPr marL="285750" indent="-228600">
              <a:lnSpc>
                <a:spcPct val="90000"/>
              </a:lnSpc>
              <a:spcAft>
                <a:spcPts val="600"/>
              </a:spcAft>
              <a:buFont typeface="Arial" panose="020B0604020202020204" pitchFamily="34" charset="0"/>
              <a:buChar char="•"/>
            </a:pPr>
            <a:endParaRPr lang="en-US" sz="1700">
              <a:solidFill>
                <a:schemeClr val="bg1"/>
              </a:solidFill>
            </a:endParaRPr>
          </a:p>
          <a:p>
            <a:pPr marL="285750" indent="-228600">
              <a:lnSpc>
                <a:spcPct val="90000"/>
              </a:lnSpc>
              <a:spcAft>
                <a:spcPts val="600"/>
              </a:spcAft>
              <a:buFont typeface="Arial" panose="020B0604020202020204" pitchFamily="34" charset="0"/>
              <a:buChar char="•"/>
            </a:pPr>
            <a:endParaRPr lang="en-US" sz="1700">
              <a:solidFill>
                <a:schemeClr val="bg1"/>
              </a:solidFill>
            </a:endParaRPr>
          </a:p>
          <a:p>
            <a:pPr marL="285750" indent="-228600">
              <a:lnSpc>
                <a:spcPct val="90000"/>
              </a:lnSpc>
              <a:spcAft>
                <a:spcPts val="600"/>
              </a:spcAft>
              <a:buFont typeface="Arial" panose="020B0604020202020204" pitchFamily="34" charset="0"/>
              <a:buChar char="•"/>
            </a:pPr>
            <a:r>
              <a:rPr lang="en-US" sz="1700" dirty="0">
                <a:solidFill>
                  <a:schemeClr val="bg1"/>
                </a:solidFill>
              </a:rPr>
              <a:t>The author may also use the method of interviews: neutral questions</a:t>
            </a:r>
            <a:endParaRPr lang="en-US" dirty="0">
              <a:solidFill>
                <a:schemeClr val="bg1"/>
              </a:solidFill>
            </a:endParaRPr>
          </a:p>
          <a:p>
            <a:pPr marL="285750" indent="-228600">
              <a:lnSpc>
                <a:spcPct val="90000"/>
              </a:lnSpc>
              <a:spcAft>
                <a:spcPts val="600"/>
              </a:spcAft>
              <a:buFont typeface="Arial" panose="020B0604020202020204" pitchFamily="34" charset="0"/>
              <a:buChar char="•"/>
            </a:pPr>
            <a:r>
              <a:rPr lang="en-US" sz="1700" dirty="0">
                <a:solidFill>
                  <a:schemeClr val="bg1"/>
                </a:solidFill>
              </a:rPr>
              <a:t>Focus groups: UWTSD</a:t>
            </a:r>
            <a:endParaRPr lang="en-US" sz="1700" dirty="0">
              <a:solidFill>
                <a:schemeClr val="bg1"/>
              </a:solidFill>
              <a:cs typeface="Calibri"/>
            </a:endParaRPr>
          </a:p>
        </p:txBody>
      </p:sp>
      <p:pic>
        <p:nvPicPr>
          <p:cNvPr id="21" name="Picture 9">
            <a:extLst>
              <a:ext uri="{FF2B5EF4-FFF2-40B4-BE49-F238E27FC236}">
                <a16:creationId xmlns:a16="http://schemas.microsoft.com/office/drawing/2014/main" id="{239421DF-48B2-4256-A182-55151C7AB5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53222" y="2875717"/>
            <a:ext cx="5359933" cy="1772107"/>
          </a:xfrm>
          <a:prstGeom prst="rect">
            <a:avLst/>
          </a:prstGeom>
        </p:spPr>
      </p:pic>
      <p:pic>
        <p:nvPicPr>
          <p:cNvPr id="22" name="Picture 22" descr="Balance Sheet Annual Report · Free image on Pixabay">
            <a:extLst>
              <a:ext uri="{FF2B5EF4-FFF2-40B4-BE49-F238E27FC236}">
                <a16:creationId xmlns:a16="http://schemas.microsoft.com/office/drawing/2014/main" id="{355EA9E8-044D-4465-B87B-45EC778FD525}"/>
              </a:ext>
            </a:extLst>
          </p:cNvPr>
          <p:cNvPicPr>
            <a:picLocks noChangeAspect="1"/>
          </p:cNvPicPr>
          <p:nvPr/>
        </p:nvPicPr>
        <p:blipFill>
          <a:blip r:embed="rId4"/>
          <a:stretch>
            <a:fillRect/>
          </a:stretch>
        </p:blipFill>
        <p:spPr>
          <a:xfrm>
            <a:off x="6819455" y="368508"/>
            <a:ext cx="4865303" cy="1479265"/>
          </a:xfrm>
          <a:prstGeom prst="rect">
            <a:avLst/>
          </a:prstGeom>
        </p:spPr>
      </p:pic>
      <p:pic>
        <p:nvPicPr>
          <p:cNvPr id="4" name="Picture 4" descr="Graphical user interface, text, application, Word&#10;&#10;Description automatically generated">
            <a:extLst>
              <a:ext uri="{FF2B5EF4-FFF2-40B4-BE49-F238E27FC236}">
                <a16:creationId xmlns:a16="http://schemas.microsoft.com/office/drawing/2014/main" id="{63D3EEA8-7EC4-4D4C-9CEC-347EFB9E762F}"/>
              </a:ext>
            </a:extLst>
          </p:cNvPr>
          <p:cNvPicPr>
            <a:picLocks noChangeAspect="1"/>
          </p:cNvPicPr>
          <p:nvPr/>
        </p:nvPicPr>
        <p:blipFill>
          <a:blip r:embed="rId5"/>
          <a:stretch>
            <a:fillRect/>
          </a:stretch>
        </p:blipFill>
        <p:spPr>
          <a:xfrm>
            <a:off x="1052905" y="2870234"/>
            <a:ext cx="4602695" cy="1290607"/>
          </a:xfrm>
          <a:prstGeom prst="rect">
            <a:avLst/>
          </a:prstGeom>
        </p:spPr>
      </p:pic>
      <p:sp>
        <p:nvSpPr>
          <p:cNvPr id="3" name="TextBox 2">
            <a:extLst>
              <a:ext uri="{FF2B5EF4-FFF2-40B4-BE49-F238E27FC236}">
                <a16:creationId xmlns:a16="http://schemas.microsoft.com/office/drawing/2014/main" id="{5F3C06CC-2FF2-4A2D-BF2B-3220E8208C3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126494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FCE985-1D98-466D-AF4F-842584A70134}"/>
              </a:ext>
            </a:extLst>
          </p:cNvPr>
          <p:cNvSpPr txBox="1"/>
          <p:nvPr/>
        </p:nvSpPr>
        <p:spPr>
          <a:xfrm>
            <a:off x="8801161" y="1337935"/>
            <a:ext cx="274320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i="1">
                <a:cs typeface="Calibri"/>
              </a:rPr>
              <a:t>MICROSOFT OFFICE 365 IS THE MOST COMMONLY USED DIGITAL TOOLS FOR COLLABORATION AT </a:t>
            </a:r>
            <a:r>
              <a:rPr lang="en-GB" sz="2400" b="1">
                <a:cs typeface="Calibri"/>
              </a:rPr>
              <a:t>UWTSD</a:t>
            </a:r>
          </a:p>
        </p:txBody>
      </p:sp>
      <p:sp>
        <p:nvSpPr>
          <p:cNvPr id="8" name="TextBox 7">
            <a:extLst>
              <a:ext uri="{FF2B5EF4-FFF2-40B4-BE49-F238E27FC236}">
                <a16:creationId xmlns:a16="http://schemas.microsoft.com/office/drawing/2014/main" id="{5F6BAAE4-D9B3-457E-BF0E-7476CDE36010}"/>
              </a:ext>
            </a:extLst>
          </p:cNvPr>
          <p:cNvSpPr txBox="1"/>
          <p:nvPr/>
        </p:nvSpPr>
        <p:spPr>
          <a:xfrm>
            <a:off x="611791" y="3657813"/>
            <a:ext cx="10663376" cy="32070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2000" b="1" dirty="0">
                <a:solidFill>
                  <a:schemeClr val="accent1">
                    <a:lumMod val="50000"/>
                  </a:schemeClr>
                </a:solidFill>
                <a:cs typeface="Calibri"/>
              </a:rPr>
              <a:t>TEAMS</a:t>
            </a:r>
            <a:r>
              <a:rPr lang="en-GB" dirty="0">
                <a:cs typeface="Calibri"/>
              </a:rPr>
              <a:t>: </a:t>
            </a:r>
            <a:r>
              <a:rPr lang="en-GB" sz="1600" dirty="0">
                <a:cs typeface="Calibri"/>
              </a:rPr>
              <a:t>CHANNEL FOR VIDEO CONFERECING, MEETINGS, VIDEO CALLING, SCREEN SHARING CHATS AND CONVERSATIONS</a:t>
            </a:r>
          </a:p>
          <a:p>
            <a:pPr marL="285750" indent="-285750">
              <a:buFont typeface="Wingdings"/>
              <a:buChar char="q"/>
            </a:pPr>
            <a:r>
              <a:rPr lang="en-GB" sz="2000" b="1" dirty="0">
                <a:solidFill>
                  <a:srgbClr val="7030A0"/>
                </a:solidFill>
                <a:cs typeface="Calibri"/>
              </a:rPr>
              <a:t>OUTLOOK</a:t>
            </a:r>
            <a:r>
              <a:rPr lang="en-GB" sz="1600" dirty="0">
                <a:cs typeface="Calibri"/>
              </a:rPr>
              <a:t>: EMAILS, CALENDER MANAGEMENT, CONTACTS STORAGE, TASK MANAGEMENT ETC</a:t>
            </a:r>
          </a:p>
          <a:p>
            <a:pPr marL="285750" indent="-285750">
              <a:buFont typeface="Wingdings"/>
              <a:buChar char="q"/>
            </a:pPr>
            <a:r>
              <a:rPr lang="en-GB" sz="2000" b="1" dirty="0">
                <a:solidFill>
                  <a:srgbClr val="00B050"/>
                </a:solidFill>
                <a:cs typeface="Calibri"/>
              </a:rPr>
              <a:t>EXCEL</a:t>
            </a:r>
            <a:r>
              <a:rPr lang="en-GB" sz="1600" dirty="0">
                <a:cs typeface="Calibri"/>
              </a:rPr>
              <a:t>: SPREADSHEET, FORMULAS</a:t>
            </a:r>
          </a:p>
          <a:p>
            <a:pPr marL="342900" indent="-342900">
              <a:buFont typeface="Wingdings"/>
              <a:buChar char="q"/>
            </a:pPr>
            <a:r>
              <a:rPr lang="en-GB" sz="2000" b="1" dirty="0">
                <a:solidFill>
                  <a:srgbClr val="FF0000"/>
                </a:solidFill>
                <a:cs typeface="Calibri"/>
              </a:rPr>
              <a:t>MOODLES</a:t>
            </a:r>
            <a:r>
              <a:rPr lang="en-GB" sz="1600" dirty="0">
                <a:cs typeface="Calibri"/>
              </a:rPr>
              <a:t>: OPEN-SOURCE LEARNING MANAGEMENT COURSE DESCRIPTION, READING LIST,  ASSIGNMENTS, ASSIGNMENTS BRIEFS, TURNITIN (SUBMISSIONS, FEEDBACKS, GRADES ETC ) </a:t>
            </a:r>
          </a:p>
          <a:p>
            <a:pPr marL="342900" indent="-285750">
              <a:lnSpc>
                <a:spcPct val="90000"/>
              </a:lnSpc>
              <a:spcAft>
                <a:spcPts val="600"/>
              </a:spcAft>
              <a:buFont typeface="Wingdings"/>
              <a:buChar char="q"/>
            </a:pPr>
            <a:r>
              <a:rPr lang="en-US" sz="1600" b="1" dirty="0">
                <a:solidFill>
                  <a:srgbClr val="0070C0"/>
                </a:solidFill>
                <a:ea typeface="+mn-lt"/>
                <a:cs typeface="+mn-lt"/>
              </a:rPr>
              <a:t>WORD</a:t>
            </a:r>
            <a:r>
              <a:rPr lang="en-US" sz="1600" dirty="0">
                <a:solidFill>
                  <a:srgbClr val="0070C0"/>
                </a:solidFill>
                <a:ea typeface="+mn-lt"/>
                <a:cs typeface="+mn-lt"/>
              </a:rPr>
              <a:t>:</a:t>
            </a:r>
            <a:r>
              <a:rPr lang="en-US" sz="1600" dirty="0">
                <a:ea typeface="+mn-lt"/>
                <a:cs typeface="+mn-lt"/>
              </a:rPr>
              <a:t> DOCUMENTS FORMATING AND EDITING, CUSTOMISING DOCUMENTS, ETC</a:t>
            </a:r>
          </a:p>
          <a:p>
            <a:pPr marL="342900" indent="-285750">
              <a:lnSpc>
                <a:spcPct val="90000"/>
              </a:lnSpc>
              <a:spcAft>
                <a:spcPts val="600"/>
              </a:spcAft>
              <a:buFont typeface="Wingdings"/>
              <a:buChar char="q"/>
            </a:pPr>
            <a:r>
              <a:rPr lang="en-US" sz="1600" b="1" dirty="0">
                <a:solidFill>
                  <a:srgbClr val="FF0000"/>
                </a:solidFill>
                <a:ea typeface="+mn-lt"/>
                <a:cs typeface="+mn-lt"/>
              </a:rPr>
              <a:t>STREAMS</a:t>
            </a:r>
            <a:r>
              <a:rPr lang="en-US" sz="1600" dirty="0">
                <a:ea typeface="+mn-lt"/>
                <a:cs typeface="+mn-lt"/>
              </a:rPr>
              <a:t>: CREATING, EDITING, UPLOADING, DOWNLOADING AND SHARING OF VIDEOS</a:t>
            </a:r>
          </a:p>
          <a:p>
            <a:pPr marL="342900" indent="-285750">
              <a:lnSpc>
                <a:spcPct val="90000"/>
              </a:lnSpc>
              <a:spcAft>
                <a:spcPts val="600"/>
              </a:spcAft>
              <a:buFont typeface="Wingdings"/>
              <a:buChar char="q"/>
            </a:pPr>
            <a:r>
              <a:rPr lang="en-US" sz="1600" b="1" dirty="0">
                <a:solidFill>
                  <a:srgbClr val="00B050"/>
                </a:solidFill>
                <a:ea typeface="+mn-lt"/>
                <a:cs typeface="+mn-lt"/>
              </a:rPr>
              <a:t>FORMS</a:t>
            </a:r>
            <a:r>
              <a:rPr lang="en-US" sz="1600" dirty="0">
                <a:solidFill>
                  <a:schemeClr val="accent6">
                    <a:lumMod val="75000"/>
                  </a:schemeClr>
                </a:solidFill>
                <a:ea typeface="+mn-lt"/>
                <a:cs typeface="+mn-lt"/>
              </a:rPr>
              <a:t>:</a:t>
            </a:r>
            <a:r>
              <a:rPr lang="en-US" sz="1600" dirty="0">
                <a:ea typeface="+mn-lt"/>
                <a:cs typeface="+mn-lt"/>
              </a:rPr>
              <a:t> DATA COLLECTION, POLLS, SURVEYS AND QUIZZES</a:t>
            </a:r>
          </a:p>
          <a:p>
            <a:pPr marL="342900" indent="-285750">
              <a:lnSpc>
                <a:spcPct val="90000"/>
              </a:lnSpc>
              <a:spcAft>
                <a:spcPts val="600"/>
              </a:spcAft>
              <a:buFont typeface="Wingdings"/>
              <a:buChar char="q"/>
            </a:pPr>
            <a:r>
              <a:rPr lang="en-US" sz="1600" b="1" dirty="0">
                <a:solidFill>
                  <a:schemeClr val="accent1">
                    <a:lumMod val="75000"/>
                  </a:schemeClr>
                </a:solidFill>
                <a:ea typeface="+mn-lt"/>
                <a:cs typeface="+mn-lt"/>
              </a:rPr>
              <a:t>ONEDRIVE</a:t>
            </a:r>
            <a:r>
              <a:rPr lang="en-US" sz="1600" dirty="0">
                <a:solidFill>
                  <a:schemeClr val="accent1">
                    <a:lumMod val="75000"/>
                  </a:schemeClr>
                </a:solidFill>
                <a:ea typeface="+mn-lt"/>
                <a:cs typeface="+mn-lt"/>
              </a:rPr>
              <a:t>:</a:t>
            </a:r>
            <a:r>
              <a:rPr lang="en-US" sz="1600" dirty="0">
                <a:ea typeface="+mn-lt"/>
                <a:cs typeface="+mn-lt"/>
              </a:rPr>
              <a:t>CONNECTS FILES FOR SHARING ANYWHERE FROM ALL DEVICES</a:t>
            </a:r>
          </a:p>
          <a:p>
            <a:pPr marL="342900" indent="-285750">
              <a:lnSpc>
                <a:spcPct val="90000"/>
              </a:lnSpc>
              <a:spcAft>
                <a:spcPts val="600"/>
              </a:spcAft>
              <a:buFont typeface="Wingdings"/>
              <a:buChar char="q"/>
            </a:pPr>
            <a:r>
              <a:rPr lang="en-US" sz="1600" b="1" dirty="0">
                <a:solidFill>
                  <a:srgbClr val="00B050"/>
                </a:solidFill>
                <a:ea typeface="+mn-lt"/>
                <a:cs typeface="+mn-lt"/>
              </a:rPr>
              <a:t>WHATSAPP</a:t>
            </a:r>
            <a:r>
              <a:rPr lang="en-US" sz="1600" dirty="0">
                <a:ea typeface="+mn-lt"/>
                <a:cs typeface="+mn-lt"/>
              </a:rPr>
              <a:t>: FREE DOWNLOAD MESSENGER APP(TOOL) FOR SMARTPHONES WHICH USES INTERNET FOR SENDING AND RECEIVING OF MESSAGES, VIDEOS, IMAGES, AUDIOS ETC</a:t>
            </a:r>
            <a:endParaRPr lang="en-GB" dirty="0">
              <a:cs typeface="Calibri" panose="020F0502020204030204"/>
            </a:endParaRPr>
          </a:p>
        </p:txBody>
      </p:sp>
      <p:sp>
        <p:nvSpPr>
          <p:cNvPr id="6" name="TextBox 5">
            <a:extLst>
              <a:ext uri="{FF2B5EF4-FFF2-40B4-BE49-F238E27FC236}">
                <a16:creationId xmlns:a16="http://schemas.microsoft.com/office/drawing/2014/main" id="{BB43923D-397D-4E20-BABC-A967529428C0}"/>
              </a:ext>
            </a:extLst>
          </p:cNvPr>
          <p:cNvSpPr txBox="1"/>
          <p:nvPr/>
        </p:nvSpPr>
        <p:spPr>
          <a:xfrm>
            <a:off x="1332602" y="2872361"/>
            <a:ext cx="79566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Calibri"/>
              </a:rPr>
              <a:t>Though,  all the tools (apps) in Microsoft 365 are made available to students, lecturers and peers, the most commonly used are the following: </a:t>
            </a:r>
          </a:p>
        </p:txBody>
      </p:sp>
      <p:pic>
        <p:nvPicPr>
          <p:cNvPr id="3" name="Picture 4" descr="A picture containing graphical user interface&#10;&#10;Description automatically generated">
            <a:extLst>
              <a:ext uri="{FF2B5EF4-FFF2-40B4-BE49-F238E27FC236}">
                <a16:creationId xmlns:a16="http://schemas.microsoft.com/office/drawing/2014/main" id="{24724318-48AE-4A61-A2F9-765A59F85F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0552" y="1437421"/>
            <a:ext cx="2912104" cy="120023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 name="TextBox 4">
            <a:extLst>
              <a:ext uri="{FF2B5EF4-FFF2-40B4-BE49-F238E27FC236}">
                <a16:creationId xmlns:a16="http://schemas.microsoft.com/office/drawing/2014/main" id="{DD00C4FF-DC03-4C69-B8DB-2FDF9EE95E3B}"/>
              </a:ext>
            </a:extLst>
          </p:cNvPr>
          <p:cNvSpPr txBox="1"/>
          <p:nvPr/>
        </p:nvSpPr>
        <p:spPr>
          <a:xfrm>
            <a:off x="375488" y="375486"/>
            <a:ext cx="11325722"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a:cs typeface="Calibri"/>
              </a:rPr>
              <a:t>HYPOTHESIS</a:t>
            </a:r>
          </a:p>
          <a:p>
            <a:r>
              <a:rPr lang="en-GB" sz="1600">
                <a:cs typeface="Calibri"/>
              </a:rPr>
              <a:t>If we talked about the most commonly used Technology and Digital tools for collaboration at UWTSD, then we are talking about the Microsoft 365</a:t>
            </a:r>
            <a:endParaRPr lang="en-GB" sz="2000" b="1">
              <a:cs typeface="Calibri"/>
            </a:endParaRPr>
          </a:p>
        </p:txBody>
      </p:sp>
    </p:spTree>
    <p:extLst>
      <p:ext uri="{BB962C8B-B14F-4D97-AF65-F5344CB8AC3E}">
        <p14:creationId xmlns:p14="http://schemas.microsoft.com/office/powerpoint/2010/main" val="2134699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47B0D9-3DC0-42AF-8110-45CB08271419}"/>
              </a:ext>
            </a:extLst>
          </p:cNvPr>
          <p:cNvSpPr txBox="1"/>
          <p:nvPr/>
        </p:nvSpPr>
        <p:spPr>
          <a:xfrm>
            <a:off x="5125452" y="513347"/>
            <a:ext cx="33848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Calibri"/>
              </a:rPr>
              <a:t>ETHICAL CONSIDERATION</a:t>
            </a:r>
          </a:p>
          <a:p>
            <a:r>
              <a:rPr lang="en-GB" sz="1600">
                <a:cs typeface="Calibri"/>
              </a:rPr>
              <a:t>In this Research </a:t>
            </a:r>
            <a:endParaRPr lang="en-GB" sz="2000" b="1">
              <a:cs typeface="Calibri"/>
            </a:endParaRPr>
          </a:p>
        </p:txBody>
      </p:sp>
      <p:sp>
        <p:nvSpPr>
          <p:cNvPr id="4" name="TextBox 3">
            <a:extLst>
              <a:ext uri="{FF2B5EF4-FFF2-40B4-BE49-F238E27FC236}">
                <a16:creationId xmlns:a16="http://schemas.microsoft.com/office/drawing/2014/main" id="{224EA143-FA52-4ABA-A457-641709E2E67A}"/>
              </a:ext>
            </a:extLst>
          </p:cNvPr>
          <p:cNvSpPr txBox="1"/>
          <p:nvPr/>
        </p:nvSpPr>
        <p:spPr>
          <a:xfrm>
            <a:off x="4613276" y="1257802"/>
            <a:ext cx="587141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dirty="0">
                <a:cs typeface="Calibri"/>
              </a:rPr>
              <a:t>Anonymity and privacy will be guaranteed: no personal information or details will be shared or published in the survey </a:t>
            </a:r>
            <a:r>
              <a:rPr lang="en-GB" dirty="0" err="1">
                <a:cs typeface="Calibri"/>
              </a:rPr>
              <a:t>eg</a:t>
            </a:r>
            <a:r>
              <a:rPr lang="en-GB" dirty="0">
                <a:cs typeface="Calibri"/>
              </a:rPr>
              <a:t> name, age, sex, address, etc</a:t>
            </a:r>
            <a:endParaRPr lang="en-US" dirty="0">
              <a:cs typeface="Calibri" panose="020F0502020204030204"/>
            </a:endParaRPr>
          </a:p>
          <a:p>
            <a:pPr marL="285750" indent="-285750">
              <a:buFont typeface="Wingdings"/>
              <a:buChar char="v"/>
            </a:pPr>
            <a:r>
              <a:rPr lang="en-GB" dirty="0">
                <a:cs typeface="Calibri"/>
              </a:rPr>
              <a:t>Voluntary: participation is willingly and participants can withdraw at any time.</a:t>
            </a:r>
          </a:p>
          <a:p>
            <a:pPr marL="285750" indent="-285750">
              <a:buFont typeface="Wingdings"/>
              <a:buChar char="v"/>
            </a:pPr>
            <a:r>
              <a:rPr lang="en-GB" dirty="0">
                <a:cs typeface="Calibri"/>
              </a:rPr>
              <a:t>Informed consent</a:t>
            </a:r>
          </a:p>
          <a:p>
            <a:pPr marL="285750" indent="-285750">
              <a:buFont typeface="Wingdings"/>
              <a:buChar char="v"/>
            </a:pPr>
            <a:r>
              <a:rPr lang="en-GB" dirty="0">
                <a:cs typeface="Calibri"/>
              </a:rPr>
              <a:t>Confidentiality </a:t>
            </a:r>
          </a:p>
          <a:p>
            <a:pPr marL="285750" indent="-285750">
              <a:buFont typeface="Wingdings"/>
              <a:buChar char="v"/>
            </a:pPr>
            <a:r>
              <a:rPr lang="en-GB" dirty="0">
                <a:cs typeface="Calibri"/>
              </a:rPr>
              <a:t>The process will not harm anyone involved or participating</a:t>
            </a:r>
          </a:p>
          <a:p>
            <a:pPr marL="285750" indent="-285750">
              <a:buFont typeface="Wingdings"/>
              <a:buChar char="v"/>
            </a:pPr>
            <a:r>
              <a:rPr lang="en-GB" dirty="0">
                <a:cs typeface="Calibri"/>
              </a:rPr>
              <a:t>The data will be used for the intended purpose.</a:t>
            </a:r>
          </a:p>
          <a:p>
            <a:pPr marL="285750" indent="-285750">
              <a:buFont typeface="Wingdings"/>
              <a:buChar char="v"/>
            </a:pPr>
            <a:endParaRPr lang="en-GB">
              <a:cs typeface="Calibri"/>
            </a:endParaRPr>
          </a:p>
        </p:txBody>
      </p:sp>
      <p:pic>
        <p:nvPicPr>
          <p:cNvPr id="5" name="Picture 5" descr="A picture containing text, sign, sky, outdoor&#10;&#10;Description automatically generated">
            <a:extLst>
              <a:ext uri="{FF2B5EF4-FFF2-40B4-BE49-F238E27FC236}">
                <a16:creationId xmlns:a16="http://schemas.microsoft.com/office/drawing/2014/main" id="{6DD2A98F-1870-4787-87B3-44D78CE5941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3768" y="424768"/>
            <a:ext cx="2743199" cy="4564675"/>
          </a:xfrm>
          <a:prstGeom prst="rect">
            <a:avLst/>
          </a:prstGeom>
        </p:spPr>
      </p:pic>
      <p:sp>
        <p:nvSpPr>
          <p:cNvPr id="6" name="TextBox 5">
            <a:extLst>
              <a:ext uri="{FF2B5EF4-FFF2-40B4-BE49-F238E27FC236}">
                <a16:creationId xmlns:a16="http://schemas.microsoft.com/office/drawing/2014/main" id="{62E9BA7B-1566-4BCD-BACA-2206B44AE2F9}"/>
              </a:ext>
            </a:extLst>
          </p:cNvPr>
          <p:cNvSpPr txBox="1"/>
          <p:nvPr/>
        </p:nvSpPr>
        <p:spPr>
          <a:xfrm>
            <a:off x="780716" y="4989513"/>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3193219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31E643D-8FA6-4176-B001-30C0A4ED9C83}"/>
              </a:ext>
            </a:extLst>
          </p:cNvPr>
          <p:cNvSpPr txBox="1"/>
          <p:nvPr/>
        </p:nvSpPr>
        <p:spPr>
          <a:xfrm>
            <a:off x="638881" y="136839"/>
            <a:ext cx="10923008" cy="5809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800" b="1" kern="1200">
                <a:latin typeface="+mj-lt"/>
                <a:ea typeface="+mj-ea"/>
                <a:cs typeface="+mj-cs"/>
              </a:rPr>
              <a:t>RESEARCH TIMELINE</a:t>
            </a:r>
          </a:p>
        </p:txBody>
      </p:sp>
      <p:sp>
        <p:nvSpPr>
          <p:cNvPr id="18"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87E948-D121-4C84-8495-3995CCC8E904}"/>
              </a:ext>
            </a:extLst>
          </p:cNvPr>
          <p:cNvSpPr txBox="1"/>
          <p:nvPr/>
        </p:nvSpPr>
        <p:spPr>
          <a:xfrm>
            <a:off x="6739128" y="2664886"/>
            <a:ext cx="4818888" cy="35507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lvl="0">
              <a:lnSpc>
                <a:spcPct val="90000"/>
              </a:lnSpc>
              <a:spcAft>
                <a:spcPts val="600"/>
              </a:spcAft>
            </a:pPr>
            <a:endParaRPr lang="en-US" sz="2000" b="1">
              <a:cs typeface="Calibri"/>
            </a:endParaRPr>
          </a:p>
        </p:txBody>
      </p:sp>
      <p:sp>
        <p:nvSpPr>
          <p:cNvPr id="6" name="TextBox 5">
            <a:extLst>
              <a:ext uri="{FF2B5EF4-FFF2-40B4-BE49-F238E27FC236}">
                <a16:creationId xmlns:a16="http://schemas.microsoft.com/office/drawing/2014/main" id="{FFFEA06D-4C09-4CDA-8B94-F0F88926BEF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7" name="Table 7">
            <a:extLst>
              <a:ext uri="{FF2B5EF4-FFF2-40B4-BE49-F238E27FC236}">
                <a16:creationId xmlns:a16="http://schemas.microsoft.com/office/drawing/2014/main" id="{D329A5C1-2D2C-435B-B430-341D3BD02117}"/>
              </a:ext>
            </a:extLst>
          </p:cNvPr>
          <p:cNvGraphicFramePr>
            <a:graphicFrameLocks noGrp="1"/>
          </p:cNvGraphicFramePr>
          <p:nvPr>
            <p:extLst>
              <p:ext uri="{D42A27DB-BD31-4B8C-83A1-F6EECF244321}">
                <p14:modId xmlns:p14="http://schemas.microsoft.com/office/powerpoint/2010/main" val="4286362025"/>
              </p:ext>
            </p:extLst>
          </p:nvPr>
        </p:nvGraphicFramePr>
        <p:xfrm>
          <a:off x="320040" y="1188679"/>
          <a:ext cx="11548858" cy="14226494"/>
        </p:xfrm>
        <a:graphic>
          <a:graphicData uri="http://schemas.openxmlformats.org/drawingml/2006/table">
            <a:tbl>
              <a:tblPr firstRow="1" bandRow="1">
                <a:tableStyleId>{5C22544A-7EE6-4342-B048-85BDC9FD1C3A}</a:tableStyleId>
              </a:tblPr>
              <a:tblGrid>
                <a:gridCol w="2306051">
                  <a:extLst>
                    <a:ext uri="{9D8B030D-6E8A-4147-A177-3AD203B41FA5}">
                      <a16:colId xmlns:a16="http://schemas.microsoft.com/office/drawing/2014/main" val="159837379"/>
                    </a:ext>
                  </a:extLst>
                </a:gridCol>
                <a:gridCol w="3208421">
                  <a:extLst>
                    <a:ext uri="{9D8B030D-6E8A-4147-A177-3AD203B41FA5}">
                      <a16:colId xmlns:a16="http://schemas.microsoft.com/office/drawing/2014/main" val="1237892909"/>
                    </a:ext>
                  </a:extLst>
                </a:gridCol>
                <a:gridCol w="3288624">
                  <a:extLst>
                    <a:ext uri="{9D8B030D-6E8A-4147-A177-3AD203B41FA5}">
                      <a16:colId xmlns:a16="http://schemas.microsoft.com/office/drawing/2014/main" val="2531461468"/>
                    </a:ext>
                  </a:extLst>
                </a:gridCol>
                <a:gridCol w="2745762">
                  <a:extLst>
                    <a:ext uri="{9D8B030D-6E8A-4147-A177-3AD203B41FA5}">
                      <a16:colId xmlns:a16="http://schemas.microsoft.com/office/drawing/2014/main" val="863768664"/>
                    </a:ext>
                  </a:extLst>
                </a:gridCol>
              </a:tblGrid>
              <a:tr h="452110">
                <a:tc>
                  <a:txBody>
                    <a:bodyPr/>
                    <a:lstStyle/>
                    <a:p>
                      <a:pPr algn="ctr"/>
                      <a:r>
                        <a:rPr lang="en-GB" sz="2000" dirty="0"/>
                        <a:t>DATE</a:t>
                      </a:r>
                    </a:p>
                  </a:txBody>
                  <a:tcPr marL="102752" marR="102752" marT="51376" marB="51376"/>
                </a:tc>
                <a:tc>
                  <a:txBody>
                    <a:bodyPr/>
                    <a:lstStyle/>
                    <a:p>
                      <a:pPr algn="ctr"/>
                      <a:r>
                        <a:rPr lang="en-GB" sz="2000" dirty="0"/>
                        <a:t>DAY</a:t>
                      </a:r>
                    </a:p>
                  </a:txBody>
                  <a:tcPr marL="102752" marR="102752" marT="51376" marB="51376"/>
                </a:tc>
                <a:tc>
                  <a:txBody>
                    <a:bodyPr/>
                    <a:lstStyle/>
                    <a:p>
                      <a:pPr algn="ctr"/>
                      <a:r>
                        <a:rPr lang="en-GB" sz="2000" dirty="0"/>
                        <a:t>ACTIVITY</a:t>
                      </a:r>
                    </a:p>
                  </a:txBody>
                  <a:tcPr marL="102752" marR="102752" marT="51376" marB="51376"/>
                </a:tc>
                <a:tc>
                  <a:txBody>
                    <a:bodyPr/>
                    <a:lstStyle/>
                    <a:p>
                      <a:pPr algn="ctr"/>
                      <a:r>
                        <a:rPr lang="en-GB" sz="2000" dirty="0"/>
                        <a:t>COMMENT</a:t>
                      </a:r>
                    </a:p>
                  </a:txBody>
                  <a:tcPr marL="102752" marR="102752" marT="51376" marB="51376"/>
                </a:tc>
                <a:extLst>
                  <a:ext uri="{0D108BD9-81ED-4DB2-BD59-A6C34878D82A}">
                    <a16:rowId xmlns:a16="http://schemas.microsoft.com/office/drawing/2014/main" val="3321228376"/>
                  </a:ext>
                </a:extLst>
              </a:tr>
              <a:tr h="760367">
                <a:tc>
                  <a:txBody>
                    <a:bodyPr/>
                    <a:lstStyle/>
                    <a:p>
                      <a:pPr algn="ctr"/>
                      <a:r>
                        <a:rPr lang="en-GB" sz="2000" dirty="0"/>
                        <a:t>16/02/22</a:t>
                      </a:r>
                    </a:p>
                  </a:txBody>
                  <a:tcPr marL="102752" marR="102752" marT="51376" marB="51376"/>
                </a:tc>
                <a:tc>
                  <a:txBody>
                    <a:bodyPr/>
                    <a:lstStyle/>
                    <a:p>
                      <a:pPr algn="ctr"/>
                      <a:r>
                        <a:rPr lang="en-GB" sz="2000" dirty="0"/>
                        <a:t>WEDNESDAY</a:t>
                      </a:r>
                    </a:p>
                  </a:txBody>
                  <a:tcPr marL="102752" marR="102752" marT="51376" marB="51376"/>
                </a:tc>
                <a:tc>
                  <a:txBody>
                    <a:bodyPr/>
                    <a:lstStyle/>
                    <a:p>
                      <a:pPr algn="ctr"/>
                      <a:r>
                        <a:rPr lang="en-GB" sz="2000" dirty="0"/>
                        <a:t>Research and prepare for MS Forms questionnaire</a:t>
                      </a:r>
                    </a:p>
                  </a:txBody>
                  <a:tcPr marL="102752" marR="102752" marT="51376" marB="51376"/>
                </a:tc>
                <a:tc>
                  <a:txBody>
                    <a:bodyPr/>
                    <a:lstStyle/>
                    <a:p>
                      <a:pPr algn="ctr"/>
                      <a:r>
                        <a:rPr lang="en-GB" sz="2000" dirty="0"/>
                        <a:t>Begin Resit assignment</a:t>
                      </a:r>
                    </a:p>
                  </a:txBody>
                  <a:tcPr marL="102752" marR="102752" marT="51376" marB="51376"/>
                </a:tc>
                <a:extLst>
                  <a:ext uri="{0D108BD9-81ED-4DB2-BD59-A6C34878D82A}">
                    <a16:rowId xmlns:a16="http://schemas.microsoft.com/office/drawing/2014/main" val="1277712777"/>
                  </a:ext>
                </a:extLst>
              </a:tr>
              <a:tr h="513761">
                <a:tc>
                  <a:txBody>
                    <a:bodyPr/>
                    <a:lstStyle/>
                    <a:p>
                      <a:pPr algn="ctr"/>
                      <a:r>
                        <a:rPr lang="en-GB" sz="2000" dirty="0"/>
                        <a:t>23/02/22-06/04/22</a:t>
                      </a:r>
                    </a:p>
                  </a:txBody>
                  <a:tcPr marL="102752" marR="102752" marT="51376" marB="51376"/>
                </a:tc>
                <a:tc>
                  <a:txBody>
                    <a:bodyPr/>
                    <a:lstStyle/>
                    <a:p>
                      <a:pPr algn="l"/>
                      <a:r>
                        <a:rPr lang="en-GB" sz="2000" dirty="0"/>
                        <a:t>WEDNESDAY-WEDNESDAY</a:t>
                      </a:r>
                    </a:p>
                  </a:txBody>
                  <a:tcPr marL="102752" marR="102752" marT="51376" marB="51376"/>
                </a:tc>
                <a:tc>
                  <a:txBody>
                    <a:bodyPr/>
                    <a:lstStyle/>
                    <a:p>
                      <a:pPr algn="ctr"/>
                      <a:r>
                        <a:rPr lang="en-GB" sz="2000" dirty="0"/>
                        <a:t>Questionnaires of the most commonly used digital tools for collaboration at UWTSD sent out.</a:t>
                      </a:r>
                    </a:p>
                    <a:p>
                      <a:pPr lvl="0" algn="ctr">
                        <a:buNone/>
                      </a:pPr>
                      <a:endParaRPr lang="en-GB" sz="2000" dirty="0"/>
                    </a:p>
                    <a:p>
                      <a:pPr lvl="0" algn="ctr">
                        <a:buNone/>
                      </a:pPr>
                      <a:r>
                        <a:rPr lang="en-GB" sz="2000" dirty="0"/>
                        <a:t>Using MS Forms for the collection of the data, these are some of the questionnaires for the survey</a:t>
                      </a:r>
                    </a:p>
                    <a:p>
                      <a:pPr lvl="0" algn="ctr">
                        <a:buNone/>
                      </a:pPr>
                      <a:endParaRPr lang="en-GB" sz="2000" dirty="0"/>
                    </a:p>
                    <a:p>
                      <a:pPr lvl="0" algn="l">
                        <a:buNone/>
                      </a:pPr>
                      <a:r>
                        <a:rPr lang="en-GB" sz="2000" dirty="0"/>
                        <a:t>1) when collaborating with students and peers, do you use one digital tool more than others? Yes/No</a:t>
                      </a:r>
                    </a:p>
                    <a:p>
                      <a:pPr lvl="0" algn="l">
                        <a:buNone/>
                      </a:pPr>
                      <a:endParaRPr lang="en-GB" sz="2000" dirty="0"/>
                    </a:p>
                    <a:p>
                      <a:pPr lvl="0" algn="l">
                        <a:buNone/>
                      </a:pPr>
                      <a:r>
                        <a:rPr lang="en-GB" sz="2000" dirty="0"/>
                        <a:t>2) Rank these applications according to how frequently you use them to collaborate with others(most frequent at the top)</a:t>
                      </a:r>
                    </a:p>
                    <a:p>
                      <a:pPr marL="457200" lvl="0" indent="-457200" algn="ctr">
                        <a:buAutoNum type="alphaLcParenR"/>
                      </a:pPr>
                      <a:r>
                        <a:rPr lang="en-GB" sz="2000" dirty="0"/>
                        <a:t>MS Teams</a:t>
                      </a:r>
                    </a:p>
                    <a:p>
                      <a:pPr marL="457200" lvl="0" indent="-457200" algn="ctr">
                        <a:buAutoNum type="alphaLcParenR"/>
                      </a:pPr>
                      <a:r>
                        <a:rPr lang="en-GB" sz="2000" dirty="0"/>
                        <a:t>WhatsApp</a:t>
                      </a:r>
                    </a:p>
                    <a:p>
                      <a:pPr marL="457200" lvl="0" indent="-457200" algn="ctr">
                        <a:buAutoNum type="alphaLcParenR"/>
                      </a:pPr>
                      <a:r>
                        <a:rPr lang="en-GB" sz="2000" dirty="0"/>
                        <a:t>MS Word</a:t>
                      </a:r>
                    </a:p>
                    <a:p>
                      <a:pPr marL="0" lvl="0" indent="0" algn="ctr">
                        <a:buNone/>
                      </a:pPr>
                      <a:r>
                        <a:rPr lang="en-GB" sz="2000" dirty="0"/>
                        <a:t>           d)     MS PowerPoint</a:t>
                      </a:r>
                    </a:p>
                    <a:p>
                      <a:pPr marL="0" lvl="0" indent="0" algn="ctr">
                        <a:buNone/>
                      </a:pPr>
                      <a:r>
                        <a:rPr lang="en-GB" sz="2000" dirty="0"/>
                        <a:t>e)     OneDrive</a:t>
                      </a:r>
                      <a:endParaRPr lang="en-GB" dirty="0"/>
                    </a:p>
                    <a:p>
                      <a:pPr marL="0" lvl="0" indent="0" algn="ctr">
                        <a:buNone/>
                      </a:pPr>
                      <a:endParaRPr lang="en-GB" sz="2000" dirty="0"/>
                    </a:p>
                    <a:p>
                      <a:pPr marL="0" lvl="0" indent="0" algn="l">
                        <a:buNone/>
                      </a:pPr>
                      <a:r>
                        <a:rPr lang="en-GB" sz="2000" dirty="0"/>
                        <a:t>3) I use WhatsApp more than I use MS Teams to collaborate with others         (please circle one response)</a:t>
                      </a:r>
                    </a:p>
                    <a:p>
                      <a:pPr marL="457200" lvl="0" indent="-457200" algn="l">
                        <a:buAutoNum type="alphaLcParenR"/>
                      </a:pPr>
                      <a:r>
                        <a:rPr lang="en-GB" sz="2000" dirty="0"/>
                        <a:t>Strongly Agree</a:t>
                      </a:r>
                    </a:p>
                    <a:p>
                      <a:pPr marL="457200" lvl="0" indent="-457200" algn="l">
                        <a:buAutoNum type="alphaLcParenR"/>
                      </a:pPr>
                      <a:r>
                        <a:rPr lang="en-GB" sz="2000" dirty="0"/>
                        <a:t>Agree</a:t>
                      </a:r>
                    </a:p>
                    <a:p>
                      <a:pPr marL="457200" lvl="0" indent="-457200" algn="l">
                        <a:buAutoNum type="alphaLcParenR"/>
                      </a:pPr>
                      <a:r>
                        <a:rPr lang="en-GB" sz="2000" dirty="0"/>
                        <a:t>Disagree</a:t>
                      </a:r>
                    </a:p>
                    <a:p>
                      <a:pPr marL="457200" lvl="0" indent="-457200" algn="l">
                        <a:buAutoNum type="alphaLcParenR"/>
                      </a:pPr>
                      <a:r>
                        <a:rPr lang="en-GB" sz="2000" dirty="0"/>
                        <a:t>Strongly Disagree</a:t>
                      </a:r>
                    </a:p>
                    <a:p>
                      <a:pPr lvl="0" algn="l">
                        <a:buNone/>
                      </a:pPr>
                      <a:endParaRPr lang="en-GB" sz="2000" dirty="0"/>
                    </a:p>
                  </a:txBody>
                  <a:tcPr marL="102752" marR="102752" marT="51376" marB="51376"/>
                </a:tc>
                <a:tc>
                  <a:txBody>
                    <a:bodyPr/>
                    <a:lstStyle/>
                    <a:p>
                      <a:pPr algn="ctr"/>
                      <a:r>
                        <a:rPr lang="en-GB" sz="2000" dirty="0"/>
                        <a:t>Survey for data collection</a:t>
                      </a:r>
                    </a:p>
                  </a:txBody>
                  <a:tcPr marL="102752" marR="102752" marT="51376" marB="51376"/>
                </a:tc>
                <a:extLst>
                  <a:ext uri="{0D108BD9-81ED-4DB2-BD59-A6C34878D82A}">
                    <a16:rowId xmlns:a16="http://schemas.microsoft.com/office/drawing/2014/main" val="3641307786"/>
                  </a:ext>
                </a:extLst>
              </a:tr>
              <a:tr h="513761">
                <a:tc>
                  <a:txBody>
                    <a:bodyPr/>
                    <a:lstStyle/>
                    <a:p>
                      <a:pPr algn="ctr"/>
                      <a:r>
                        <a:rPr lang="en-GB" sz="2000" dirty="0"/>
                        <a:t>13/04/22</a:t>
                      </a:r>
                    </a:p>
                  </a:txBody>
                  <a:tcPr marL="102752" marR="102752" marT="51376" marB="51376"/>
                </a:tc>
                <a:tc>
                  <a:txBody>
                    <a:bodyPr/>
                    <a:lstStyle/>
                    <a:p>
                      <a:pPr algn="ctr"/>
                      <a:r>
                        <a:rPr lang="en-GB" sz="2000" dirty="0"/>
                        <a:t>WEDNESDAY</a:t>
                      </a:r>
                    </a:p>
                  </a:txBody>
                  <a:tcPr marL="102752" marR="102752" marT="51376" marB="51376"/>
                </a:tc>
                <a:tc>
                  <a:txBody>
                    <a:bodyPr/>
                    <a:lstStyle/>
                    <a:p>
                      <a:pPr algn="ctr"/>
                      <a:r>
                        <a:rPr lang="en-GB" sz="2000" dirty="0"/>
                        <a:t>Use the outcome of survey for the assignment</a:t>
                      </a:r>
                    </a:p>
                  </a:txBody>
                  <a:tcPr marL="102752" marR="102752" marT="51376" marB="51376"/>
                </a:tc>
                <a:tc>
                  <a:txBody>
                    <a:bodyPr/>
                    <a:lstStyle/>
                    <a:p>
                      <a:pPr algn="ctr"/>
                      <a:r>
                        <a:rPr lang="en-GB" sz="2000" dirty="0"/>
                        <a:t>Analysis of survey</a:t>
                      </a:r>
                    </a:p>
                  </a:txBody>
                  <a:tcPr marL="102752" marR="102752" marT="51376" marB="51376"/>
                </a:tc>
                <a:extLst>
                  <a:ext uri="{0D108BD9-81ED-4DB2-BD59-A6C34878D82A}">
                    <a16:rowId xmlns:a16="http://schemas.microsoft.com/office/drawing/2014/main" val="1675882267"/>
                  </a:ext>
                </a:extLst>
              </a:tr>
              <a:tr h="513761">
                <a:tc>
                  <a:txBody>
                    <a:bodyPr/>
                    <a:lstStyle/>
                    <a:p>
                      <a:pPr algn="ctr"/>
                      <a:r>
                        <a:rPr lang="en-GB" sz="2000" dirty="0"/>
                        <a:t>14/04/22</a:t>
                      </a:r>
                    </a:p>
                  </a:txBody>
                  <a:tcPr marL="102752" marR="102752" marT="51376" marB="51376"/>
                </a:tc>
                <a:tc>
                  <a:txBody>
                    <a:bodyPr/>
                    <a:lstStyle/>
                    <a:p>
                      <a:pPr algn="ctr"/>
                      <a:r>
                        <a:rPr lang="en-GB" sz="2000" dirty="0"/>
                        <a:t>THURSDAY</a:t>
                      </a:r>
                    </a:p>
                  </a:txBody>
                  <a:tcPr marL="102752" marR="102752" marT="51376" marB="51376"/>
                </a:tc>
                <a:tc>
                  <a:txBody>
                    <a:bodyPr/>
                    <a:lstStyle/>
                    <a:p>
                      <a:pPr algn="ctr"/>
                      <a:r>
                        <a:rPr lang="en-GB" sz="2000" dirty="0"/>
                        <a:t>Final stage of assignment preparation and getting ready for submission </a:t>
                      </a:r>
                    </a:p>
                  </a:txBody>
                  <a:tcPr marL="102752" marR="102752" marT="51376" marB="51376"/>
                </a:tc>
                <a:tc>
                  <a:txBody>
                    <a:bodyPr/>
                    <a:lstStyle/>
                    <a:p>
                      <a:pPr algn="ctr"/>
                      <a:r>
                        <a:rPr lang="en-GB" sz="2000" dirty="0"/>
                        <a:t>Draft and Final submissions</a:t>
                      </a:r>
                    </a:p>
                  </a:txBody>
                  <a:tcPr marL="102752" marR="102752" marT="51376" marB="51376"/>
                </a:tc>
                <a:extLst>
                  <a:ext uri="{0D108BD9-81ED-4DB2-BD59-A6C34878D82A}">
                    <a16:rowId xmlns:a16="http://schemas.microsoft.com/office/drawing/2014/main" val="3576876588"/>
                  </a:ext>
                </a:extLst>
              </a:tr>
              <a:tr h="513761">
                <a:tc>
                  <a:txBody>
                    <a:bodyPr/>
                    <a:lstStyle/>
                    <a:p>
                      <a:endParaRPr lang="en-GB" sz="2000"/>
                    </a:p>
                  </a:txBody>
                  <a:tcPr marL="102752" marR="102752" marT="51376" marB="51376"/>
                </a:tc>
                <a:tc>
                  <a:txBody>
                    <a:bodyPr/>
                    <a:lstStyle/>
                    <a:p>
                      <a:endParaRPr lang="en-GB" sz="2000"/>
                    </a:p>
                  </a:txBody>
                  <a:tcPr marL="102752" marR="102752" marT="51376" marB="51376"/>
                </a:tc>
                <a:tc>
                  <a:txBody>
                    <a:bodyPr/>
                    <a:lstStyle/>
                    <a:p>
                      <a:endParaRPr lang="en-GB" sz="2000"/>
                    </a:p>
                  </a:txBody>
                  <a:tcPr marL="102752" marR="102752" marT="51376" marB="51376"/>
                </a:tc>
                <a:tc>
                  <a:txBody>
                    <a:bodyPr/>
                    <a:lstStyle/>
                    <a:p>
                      <a:endParaRPr lang="en-GB" sz="2000"/>
                    </a:p>
                  </a:txBody>
                  <a:tcPr marL="102752" marR="102752" marT="51376" marB="51376"/>
                </a:tc>
                <a:extLst>
                  <a:ext uri="{0D108BD9-81ED-4DB2-BD59-A6C34878D82A}">
                    <a16:rowId xmlns:a16="http://schemas.microsoft.com/office/drawing/2014/main" val="1864127391"/>
                  </a:ext>
                </a:extLst>
              </a:tr>
            </a:tbl>
          </a:graphicData>
        </a:graphic>
      </p:graphicFrame>
    </p:spTree>
    <p:extLst>
      <p:ext uri="{BB962C8B-B14F-4D97-AF65-F5344CB8AC3E}">
        <p14:creationId xmlns:p14="http://schemas.microsoft.com/office/powerpoint/2010/main" val="260993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1C71B1-9AD4-4A25-BEB8-5AA7DC1BFDCB}"/>
              </a:ext>
            </a:extLst>
          </p:cNvPr>
          <p:cNvSpPr txBox="1"/>
          <p:nvPr/>
        </p:nvSpPr>
        <p:spPr>
          <a:xfrm>
            <a:off x="3878117" y="2343944"/>
            <a:ext cx="8110682" cy="20179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57150">
              <a:lnSpc>
                <a:spcPct val="90000"/>
              </a:lnSpc>
              <a:spcAft>
                <a:spcPts val="600"/>
              </a:spcAft>
            </a:pPr>
            <a:endParaRPr lang="en-US" b="1">
              <a:cs typeface="Calibri" panose="020F0502020204030204"/>
            </a:endParaRPr>
          </a:p>
          <a:p>
            <a:pPr marL="285750" indent="-228600">
              <a:lnSpc>
                <a:spcPct val="90000"/>
              </a:lnSpc>
              <a:spcAft>
                <a:spcPts val="600"/>
              </a:spcAft>
              <a:buFont typeface="Arial" panose="020B0604020202020204" pitchFamily="34" charset="0"/>
              <a:buChar char="•"/>
            </a:pPr>
            <a:endParaRPr lang="en-US" sz="1600">
              <a:cs typeface="Calibri" panose="020F0502020204030204"/>
            </a:endParaRPr>
          </a:p>
          <a:p>
            <a:pPr marL="285750"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r>
              <a:rPr lang="en-US" sz="1600"/>
              <a:t>Kelly, Q. (2019) </a:t>
            </a:r>
            <a:r>
              <a:rPr lang="en-US" sz="1600" i="1"/>
              <a:t>Business and Professional Communication: keys for workplace excellence</a:t>
            </a:r>
            <a:endParaRPr lang="en-US" sz="1600">
              <a:cs typeface="Calibri"/>
            </a:endParaRPr>
          </a:p>
          <a:p>
            <a:pPr>
              <a:lnSpc>
                <a:spcPct val="90000"/>
              </a:lnSpc>
              <a:spcAft>
                <a:spcPts val="600"/>
              </a:spcAft>
            </a:pPr>
            <a:r>
              <a:rPr lang="en-US" sz="1600"/>
              <a:t>     4</a:t>
            </a:r>
            <a:r>
              <a:rPr lang="en-US" sz="1600" baseline="30000"/>
              <a:t>th</a:t>
            </a:r>
            <a:r>
              <a:rPr lang="en-US" sz="1600"/>
              <a:t> </a:t>
            </a:r>
            <a:r>
              <a:rPr lang="en-US" sz="1600" err="1"/>
              <a:t>Edn</a:t>
            </a:r>
            <a:r>
              <a:rPr lang="en-US" sz="1600"/>
              <a:t>, Vol 1.</a:t>
            </a:r>
            <a:endParaRPr lang="en-US" sz="1600">
              <a:cs typeface="Calibri" panose="020F0502020204030204"/>
            </a:endParaRPr>
          </a:p>
          <a:p>
            <a:pPr>
              <a:lnSpc>
                <a:spcPct val="90000"/>
              </a:lnSpc>
              <a:spcAft>
                <a:spcPts val="600"/>
              </a:spcAft>
            </a:pPr>
            <a:r>
              <a:rPr lang="en-US" sz="1600"/>
              <a:t>      Los Angeles: SAGE</a:t>
            </a:r>
            <a:endParaRPr lang="en-US" sz="1600">
              <a:cs typeface="Calibri" panose="020F0502020204030204"/>
            </a:endParaRPr>
          </a:p>
          <a:p>
            <a:pPr marL="285750" indent="-285750">
              <a:lnSpc>
                <a:spcPct val="90000"/>
              </a:lnSpc>
              <a:spcAft>
                <a:spcPts val="600"/>
              </a:spcAft>
              <a:buFont typeface="Arial"/>
              <a:buChar char="•"/>
            </a:pPr>
            <a:r>
              <a:rPr lang="en-US" sz="1600">
                <a:cs typeface="Calibri" panose="020F0502020204030204"/>
              </a:rPr>
              <a:t>Dawson, C. (2009) </a:t>
            </a:r>
            <a:r>
              <a:rPr lang="en-US" sz="1600" i="1">
                <a:cs typeface="Calibri" panose="020F0502020204030204"/>
              </a:rPr>
              <a:t>Introduction to Research Methods: A practical Guide for anyone Undertaking a Research Project </a:t>
            </a:r>
          </a:p>
          <a:p>
            <a:pPr>
              <a:lnSpc>
                <a:spcPct val="90000"/>
              </a:lnSpc>
              <a:spcAft>
                <a:spcPts val="600"/>
              </a:spcAft>
            </a:pPr>
            <a:r>
              <a:rPr lang="en-US" sz="1600" i="1">
                <a:cs typeface="Calibri" panose="020F0502020204030204"/>
              </a:rPr>
              <a:t>   </a:t>
            </a:r>
            <a:r>
              <a:rPr lang="en-US" sz="1600">
                <a:cs typeface="Calibri" panose="020F0502020204030204"/>
              </a:rPr>
              <a:t>   4th</a:t>
            </a:r>
            <a:r>
              <a:rPr lang="en-US" sz="1600" i="1">
                <a:cs typeface="Calibri" panose="020F0502020204030204"/>
              </a:rPr>
              <a:t> </a:t>
            </a:r>
            <a:r>
              <a:rPr lang="en-US" sz="1600" err="1">
                <a:cs typeface="Calibri" panose="020F0502020204030204"/>
              </a:rPr>
              <a:t>Edn</a:t>
            </a:r>
            <a:r>
              <a:rPr lang="en-US" sz="1600">
                <a:cs typeface="Calibri" panose="020F0502020204030204"/>
              </a:rPr>
              <a:t>., New York: Constable &amp; Robinson</a:t>
            </a:r>
          </a:p>
          <a:p>
            <a:pPr marL="285750" indent="-285750">
              <a:lnSpc>
                <a:spcPct val="90000"/>
              </a:lnSpc>
              <a:spcAft>
                <a:spcPts val="600"/>
              </a:spcAft>
              <a:buFont typeface="Arial"/>
              <a:buChar char="•"/>
            </a:pPr>
            <a:r>
              <a:rPr lang="en-US" sz="1600" err="1">
                <a:cs typeface="Calibri" panose="020F0502020204030204"/>
              </a:rPr>
              <a:t>Kolbaek</a:t>
            </a:r>
            <a:r>
              <a:rPr lang="en-US" sz="1600">
                <a:cs typeface="Calibri" panose="020F0502020204030204"/>
              </a:rPr>
              <a:t>, D. (2018) </a:t>
            </a:r>
            <a:r>
              <a:rPr lang="en-US" sz="1600" i="1">
                <a:cs typeface="Calibri" panose="020F0502020204030204"/>
              </a:rPr>
              <a:t>Collaboration and Communication in contemporary organizations</a:t>
            </a:r>
          </a:p>
          <a:p>
            <a:pPr>
              <a:lnSpc>
                <a:spcPct val="90000"/>
              </a:lnSpc>
              <a:spcAft>
                <a:spcPts val="600"/>
              </a:spcAft>
            </a:pPr>
            <a:r>
              <a:rPr lang="en-US" sz="1600">
                <a:cs typeface="Calibri" panose="020F0502020204030204"/>
              </a:rPr>
              <a:t>       Hershey, Pennsylvania: IGI Global</a:t>
            </a:r>
          </a:p>
          <a:p>
            <a:pPr marL="285750" indent="-285750">
              <a:lnSpc>
                <a:spcPct val="90000"/>
              </a:lnSpc>
              <a:spcAft>
                <a:spcPts val="600"/>
              </a:spcAft>
              <a:buFont typeface="Arial"/>
              <a:buChar char="•"/>
            </a:pPr>
            <a:r>
              <a:rPr lang="en-US" sz="1600">
                <a:cs typeface="Calibri" panose="020F0502020204030204"/>
              </a:rPr>
              <a:t>Ekinci, Y. (2015) </a:t>
            </a:r>
            <a:r>
              <a:rPr lang="en-US" sz="1600" i="1">
                <a:cs typeface="Calibri" panose="020F0502020204030204"/>
              </a:rPr>
              <a:t>Designing research questionnaires for business and management students</a:t>
            </a:r>
          </a:p>
          <a:p>
            <a:pPr>
              <a:lnSpc>
                <a:spcPct val="90000"/>
              </a:lnSpc>
              <a:spcAft>
                <a:spcPts val="600"/>
              </a:spcAft>
            </a:pPr>
            <a:r>
              <a:rPr lang="en-US" sz="1600">
                <a:cs typeface="Calibri" panose="020F0502020204030204"/>
              </a:rPr>
              <a:t>       London: SAGE</a:t>
            </a:r>
          </a:p>
          <a:p>
            <a:pPr marL="285750" indent="-285750">
              <a:lnSpc>
                <a:spcPct val="90000"/>
              </a:lnSpc>
              <a:spcAft>
                <a:spcPts val="600"/>
              </a:spcAft>
              <a:buFont typeface="Arial"/>
              <a:buChar char="•"/>
            </a:pPr>
            <a:r>
              <a:rPr lang="en-US" sz="1600">
                <a:cs typeface="Calibri" panose="020F0502020204030204"/>
              </a:rPr>
              <a:t>Rivers, D. (2121) Learning Excel</a:t>
            </a:r>
          </a:p>
          <a:p>
            <a:pPr>
              <a:lnSpc>
                <a:spcPct val="90000"/>
              </a:lnSpc>
              <a:spcAft>
                <a:spcPts val="600"/>
              </a:spcAft>
            </a:pPr>
            <a:r>
              <a:rPr lang="en-US" sz="1600">
                <a:cs typeface="Calibri" panose="020F0502020204030204"/>
              </a:rPr>
              <a:t>       </a:t>
            </a:r>
            <a:r>
              <a:rPr lang="en-US" sz="1600" err="1">
                <a:cs typeface="Calibri" panose="020F0502020204030204"/>
              </a:rPr>
              <a:t>Carpenteria</a:t>
            </a:r>
            <a:r>
              <a:rPr lang="en-US" sz="1600">
                <a:cs typeface="Calibri" panose="020F0502020204030204"/>
              </a:rPr>
              <a:t>, CA: </a:t>
            </a:r>
            <a:r>
              <a:rPr lang="en-US" sz="1600" err="1">
                <a:cs typeface="Calibri" panose="020F0502020204030204"/>
              </a:rPr>
              <a:t>linkedincom</a:t>
            </a:r>
            <a:endParaRPr lang="en-US" sz="1600">
              <a:cs typeface="Calibri" panose="020F0502020204030204"/>
            </a:endParaRPr>
          </a:p>
          <a:p>
            <a:pPr>
              <a:lnSpc>
                <a:spcPct val="90000"/>
              </a:lnSpc>
              <a:spcAft>
                <a:spcPts val="600"/>
              </a:spcAft>
            </a:pPr>
            <a:endParaRPr lang="en-US">
              <a:cs typeface="Calibri" panose="020F0502020204030204"/>
            </a:endParaRPr>
          </a:p>
        </p:txBody>
      </p:sp>
      <p:pic>
        <p:nvPicPr>
          <p:cNvPr id="4" name="Picture 4" descr="A picture containing application&#10;&#10;Description automatically generated">
            <a:extLst>
              <a:ext uri="{FF2B5EF4-FFF2-40B4-BE49-F238E27FC236}">
                <a16:creationId xmlns:a16="http://schemas.microsoft.com/office/drawing/2014/main" id="{63CC221B-E7F9-4F04-96BC-29E9FD8FB30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83243" y="521703"/>
            <a:ext cx="4307304" cy="1028700"/>
          </a:xfrm>
          <a:prstGeom prst="rect">
            <a:avLst/>
          </a:prstGeom>
        </p:spPr>
      </p:pic>
      <p:sp>
        <p:nvSpPr>
          <p:cNvPr id="5" name="TextBox 4">
            <a:extLst>
              <a:ext uri="{FF2B5EF4-FFF2-40B4-BE49-F238E27FC236}">
                <a16:creationId xmlns:a16="http://schemas.microsoft.com/office/drawing/2014/main" id="{961420F4-B0E9-434D-BBD7-04461458568B}"/>
              </a:ext>
            </a:extLst>
          </p:cNvPr>
          <p:cNvSpPr txBox="1"/>
          <p:nvPr/>
        </p:nvSpPr>
        <p:spPr>
          <a:xfrm>
            <a:off x="5446295" y="1456824"/>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5992274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1003</Words>
  <Application>Microsoft Office PowerPoint</Application>
  <PresentationFormat>Widescreen</PresentationFormat>
  <Paragraphs>118</Paragraphs>
  <Slides>8</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vt:i4>
      </vt:variant>
    </vt:vector>
  </HeadingPairs>
  <TitlesOfParts>
    <vt:vector size="20" baseType="lpstr">
      <vt:lpstr>Algerian</vt:lpstr>
      <vt:lpstr>Arial</vt:lpstr>
      <vt:lpstr>Arial Rounded MT Bold</vt:lpstr>
      <vt:lpstr>Baguet Script</vt:lpstr>
      <vt:lpstr>Bahnschrift SemiBold Condensed</vt:lpstr>
      <vt:lpstr>Blackadder ITC</vt:lpstr>
      <vt:lpstr>Calibri</vt:lpstr>
      <vt:lpstr>Calibri Light</vt:lpstr>
      <vt:lpstr>Harrington</vt:lpstr>
      <vt:lpstr>The Serif Hand Extrablack</vt:lpstr>
      <vt:lpstr>Wingdings</vt:lpstr>
      <vt:lpstr>Office Theme</vt:lpstr>
      <vt:lpstr>  YAA ADUTWUMWAA(2017652)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Yaa Adutwumwaa</cp:lastModifiedBy>
  <cp:revision>227</cp:revision>
  <dcterms:created xsi:type="dcterms:W3CDTF">2022-02-13T14:01:06Z</dcterms:created>
  <dcterms:modified xsi:type="dcterms:W3CDTF">2022-03-09T15:54:50Z</dcterms:modified>
</cp:coreProperties>
</file>