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10/25/2024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10/25/2024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10/25/2024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10/25/2024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10/25/2024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10/25/2024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10/25/2024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10/25/2024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A9157-CF73-DE28-E1BE-F26E66EE4D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2000" dirty="0"/>
              <a:t>International Meetings Management for the Hotel Industry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6FB09-F230-C254-C0EA-E663AF4B52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2100" y="3614058"/>
            <a:ext cx="9070848" cy="1525206"/>
          </a:xfrm>
        </p:spPr>
        <p:txBody>
          <a:bodyPr>
            <a:normAutofit/>
          </a:bodyPr>
          <a:lstStyle/>
          <a:p>
            <a:r>
              <a:rPr lang="en-GB" dirty="0"/>
              <a:t>Student name </a:t>
            </a:r>
            <a:r>
              <a:rPr lang="en-GB" dirty="0" err="1"/>
              <a:t>Pellita</a:t>
            </a:r>
            <a:r>
              <a:rPr lang="en-GB" dirty="0"/>
              <a:t> </a:t>
            </a:r>
            <a:r>
              <a:rPr lang="en-GB" dirty="0" err="1"/>
              <a:t>fernandes</a:t>
            </a:r>
            <a:endParaRPr lang="en-GB" dirty="0"/>
          </a:p>
          <a:p>
            <a:r>
              <a:rPr lang="en-GB" dirty="0"/>
              <a:t>Student ID: 1921695</a:t>
            </a:r>
          </a:p>
          <a:p>
            <a:r>
              <a:rPr lang="en-GB" dirty="0"/>
              <a:t>Moodle: BMIH6007</a:t>
            </a:r>
          </a:p>
          <a:p>
            <a:r>
              <a:rPr lang="en-GB" dirty="0"/>
              <a:t>KATH FLYNN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6786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6BFEA-C52C-F534-5591-CD67FA227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D3E25B-D2FD-B554-DF21-D67EC0932F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Frost &amp; Flourish Gala</a:t>
            </a:r>
            <a:r>
              <a:rPr lang="en-GB" dirty="0"/>
              <a:t> is a themed event designed for professionals to connect while celebrating the festive season. With winter decor, festive cocktails, and live entertainment, this gala aims to foster meaningful connections in a relaxed atmosphere, enhancing networking opportunities during the holiday season.</a:t>
            </a:r>
          </a:p>
        </p:txBody>
      </p:sp>
    </p:spTree>
    <p:extLst>
      <p:ext uri="{BB962C8B-B14F-4D97-AF65-F5344CB8AC3E}">
        <p14:creationId xmlns:p14="http://schemas.microsoft.com/office/powerpoint/2010/main" val="1911224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9F283-FC92-81CE-E286-42F727ADD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EVENT CONTENT AND CONTEXT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82EAA-F76C-BAAC-C390-BCE0FEA03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560" y="2283486"/>
            <a:ext cx="10058400" cy="393192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/>
              <a:t>Focus of the Event:</a:t>
            </a:r>
            <a:endParaRPr lang="en-GB" dirty="0"/>
          </a:p>
          <a:p>
            <a:r>
              <a:rPr lang="en-GB" b="1" dirty="0"/>
              <a:t>Networking Gala Theme:</a:t>
            </a:r>
            <a:r>
              <a:rPr lang="en-GB" dirty="0"/>
              <a:t> The gala will be a winter-themed event intended to foster connections among professionals and commemorate the holiday season. It will facilitate the development of relationships in a festive, stress-free atmosphere(</a:t>
            </a:r>
            <a:r>
              <a:rPr lang="en-GB" dirty="0" err="1"/>
              <a:t>Bowdin</a:t>
            </a:r>
            <a:r>
              <a:rPr lang="en-GB" dirty="0"/>
              <a:t> et al., 2011)</a:t>
            </a:r>
          </a:p>
          <a:p>
            <a:pPr marL="0" indent="0">
              <a:buNone/>
            </a:pPr>
            <a:r>
              <a:rPr lang="en-GB" b="1" dirty="0"/>
              <a:t>Event Features:</a:t>
            </a:r>
            <a:endParaRPr lang="en-GB" dirty="0"/>
          </a:p>
          <a:p>
            <a:r>
              <a:rPr lang="en-GB" b="1" dirty="0"/>
              <a:t>Winter Decor:</a:t>
            </a:r>
            <a:r>
              <a:rPr lang="en-GB" dirty="0"/>
              <a:t> Snowflake centrepieces, refined table settings, and shimmering fairy lights will create a captivating atmosphere (</a:t>
            </a:r>
            <a:r>
              <a:rPr lang="en-US" dirty="0"/>
              <a:t>Laws &amp; others, 2011)</a:t>
            </a:r>
            <a:r>
              <a:rPr lang="en-GB" dirty="0"/>
              <a:t>.</a:t>
            </a:r>
          </a:p>
          <a:p>
            <a:r>
              <a:rPr lang="en-GB" b="1" dirty="0"/>
              <a:t>Festive Cocktails:</a:t>
            </a:r>
            <a:r>
              <a:rPr lang="en-GB" dirty="0"/>
              <a:t> The evening will include a variety of festive cocktails influenced by seasonal </a:t>
            </a:r>
            <a:r>
              <a:rPr lang="en-GB" dirty="0" err="1"/>
              <a:t>flavors</a:t>
            </a:r>
            <a:r>
              <a:rPr lang="en-GB" dirty="0"/>
              <a:t> like peppermint martinis and spiced apple cider (</a:t>
            </a:r>
            <a:r>
              <a:rPr lang="en-US" dirty="0" err="1"/>
              <a:t>Wagen</a:t>
            </a:r>
            <a:r>
              <a:rPr lang="en-US" dirty="0"/>
              <a:t> &amp; White, 2018)</a:t>
            </a:r>
            <a:r>
              <a:rPr lang="en-GB" dirty="0"/>
              <a:t>.</a:t>
            </a:r>
          </a:p>
          <a:p>
            <a:r>
              <a:rPr lang="en-GB" b="1" dirty="0"/>
              <a:t>Live Entertainment:</a:t>
            </a:r>
            <a:r>
              <a:rPr lang="en-GB" dirty="0"/>
              <a:t> Local artists or a DJ specializing in contemporary and holiday music will provide vibrant entertainment.</a:t>
            </a:r>
          </a:p>
          <a:p>
            <a:pPr marL="0" indent="0">
              <a:buNone/>
            </a:pPr>
            <a:r>
              <a:rPr lang="en-GB" b="1" dirty="0"/>
              <a:t>Nature of the Event:</a:t>
            </a:r>
            <a:endParaRPr lang="en-GB" dirty="0"/>
          </a:p>
          <a:p>
            <a:r>
              <a:rPr lang="en-GB" dirty="0"/>
              <a:t>A combination of Networking and Celebration: The professional aspect of networking is integrated with the joy of the holiday season through structured icebreakers and informal mingling sessions (</a:t>
            </a:r>
            <a:r>
              <a:rPr lang="en-US" dirty="0"/>
              <a:t>Quinn, 2013)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50758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CFBBC-E549-9B74-E8DD-B1EAADA82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MARKET FACTORS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C933D-80AB-FBDF-0FF9-31E56FC4E5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Target Market:</a:t>
            </a:r>
            <a:endParaRPr lang="en-GB" dirty="0"/>
          </a:p>
          <a:p>
            <a:r>
              <a:rPr lang="en-GB" b="1" dirty="0"/>
              <a:t>Professional Attendees:</a:t>
            </a:r>
            <a:r>
              <a:rPr lang="en-GB" dirty="0"/>
              <a:t> Professionals from sectors like technology, finance, healthcare, and creative industries (</a:t>
            </a:r>
            <a:r>
              <a:rPr lang="en-US" dirty="0" err="1"/>
              <a:t>Masterman</a:t>
            </a:r>
            <a:r>
              <a:rPr lang="en-US" dirty="0"/>
              <a:t>, 2014)</a:t>
            </a:r>
            <a:r>
              <a:rPr lang="en-GB" dirty="0"/>
              <a:t>.</a:t>
            </a:r>
          </a:p>
          <a:p>
            <a:r>
              <a:rPr lang="en-GB" b="1" dirty="0"/>
              <a:t>Local Businesses and Corporations:</a:t>
            </a:r>
            <a:r>
              <a:rPr lang="en-GB" dirty="0"/>
              <a:t> Small and medium-sized enterprises (SMEs), corporate teams seeking team-building, and entrepreneurs looking for partnerships (Getz and Page, 2019).</a:t>
            </a:r>
          </a:p>
          <a:p>
            <a:pPr marL="0" indent="0">
              <a:buNone/>
            </a:pPr>
            <a:r>
              <a:rPr lang="en-GB" b="1" dirty="0"/>
              <a:t>Demand:</a:t>
            </a:r>
            <a:endParaRPr lang="en-GB" dirty="0"/>
          </a:p>
          <a:p>
            <a:r>
              <a:rPr lang="en-GB" b="1" dirty="0"/>
              <a:t>Increased Networking Needs:</a:t>
            </a:r>
            <a:r>
              <a:rPr lang="en-GB" dirty="0"/>
              <a:t> There is typically a surge in networking events during the holiday season as professionals seek connections before the new year (</a:t>
            </a:r>
            <a:r>
              <a:rPr lang="en-US" dirty="0"/>
              <a:t>McCartney, 2008). 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Competition:</a:t>
            </a:r>
            <a:endParaRPr lang="en-GB" dirty="0"/>
          </a:p>
          <a:p>
            <a:r>
              <a:rPr lang="en-GB" b="1" dirty="0"/>
              <a:t>Event Landscape:</a:t>
            </a:r>
            <a:r>
              <a:rPr lang="en-GB" dirty="0"/>
              <a:t> The gala faces competition from other holiday-themed networking events (</a:t>
            </a:r>
            <a:r>
              <a:rPr lang="en-US" dirty="0"/>
              <a:t>Shone &amp; Parry2019)</a:t>
            </a:r>
            <a:r>
              <a:rPr lang="en-GB" dirty="0"/>
              <a:t>. Differentiation will be achieved through unique features like engaging entertainment and high-quality catering (Getz and Page, 2019).</a:t>
            </a:r>
          </a:p>
        </p:txBody>
      </p:sp>
    </p:spTree>
    <p:extLst>
      <p:ext uri="{BB962C8B-B14F-4D97-AF65-F5344CB8AC3E}">
        <p14:creationId xmlns:p14="http://schemas.microsoft.com/office/powerpoint/2010/main" val="297871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9EA99-CCE6-77AB-C767-B938E5A61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OPERATIONAL FACTORS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834BA-316D-4445-2008-C66E1D655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Proposed Location:</a:t>
            </a:r>
            <a:endParaRPr lang="en-GB" dirty="0"/>
          </a:p>
          <a:p>
            <a:r>
              <a:rPr lang="en-GB" b="1" dirty="0"/>
              <a:t>Venue:</a:t>
            </a:r>
            <a:r>
              <a:rPr lang="en-GB" dirty="0"/>
              <a:t> An upscale hotel ballroom or elegant banquet hall, known for high-profile events, and easily accessible via public transport (</a:t>
            </a:r>
            <a:r>
              <a:rPr lang="en-US" dirty="0"/>
              <a:t>Yeoman &amp; others, 2012)</a:t>
            </a:r>
            <a:r>
              <a:rPr lang="en-GB" dirty="0"/>
              <a:t>.</a:t>
            </a:r>
          </a:p>
          <a:p>
            <a:r>
              <a:rPr lang="en-GB" b="1" dirty="0"/>
              <a:t>Venue Suitability:</a:t>
            </a:r>
            <a:r>
              <a:rPr lang="en-GB" dirty="0"/>
              <a:t> Ample space for dining, networking areas, and a stage for live performances (</a:t>
            </a:r>
            <a:r>
              <a:rPr lang="en-US" dirty="0"/>
              <a:t>Bladen &amp; others, 2022)</a:t>
            </a:r>
            <a:r>
              <a:rPr lang="en-GB" dirty="0"/>
              <a:t>. The layout will accommodate both seated dining and open networking(</a:t>
            </a:r>
            <a:r>
              <a:rPr lang="en-US" dirty="0"/>
              <a:t>Getz, 2008)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Staffing Requirements:</a:t>
            </a:r>
            <a:endParaRPr lang="en-GB" dirty="0"/>
          </a:p>
          <a:p>
            <a:r>
              <a:rPr lang="en-US" dirty="0"/>
              <a:t>A skilled event management team includes event planners for organization, catering staff for food service, security personnel for safety, and technical support for sound and lighting(</a:t>
            </a:r>
            <a:r>
              <a:rPr lang="en-US" dirty="0" err="1"/>
              <a:t>Arcodia</a:t>
            </a:r>
            <a:r>
              <a:rPr lang="en-US" dirty="0"/>
              <a:t> &amp; Reid, 2003). Collaboration and training among these roles ensure a seamless experience, enhancing guest enjoyment while prioritizing safety and effective communication throughout the event (Jones &amp; Scott, 2006).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8469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BDA0E-9D27-AFE1-E31F-33EDDB953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RESOURCE ALLOCATIONS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FF5D3-935D-F5C5-5D66-56EA6FE49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283486"/>
            <a:ext cx="10058400" cy="39319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Catering Needs:</a:t>
            </a:r>
            <a:endParaRPr lang="en-GB" dirty="0"/>
          </a:p>
          <a:p>
            <a:r>
              <a:rPr lang="en-GB" dirty="0"/>
              <a:t>A seasonal menu featuring dishes like roasted butternut squash soup and herb-crusted beef tenderloin (</a:t>
            </a:r>
            <a:r>
              <a:rPr lang="en-US" dirty="0"/>
              <a:t>Allen &amp; others,2022)</a:t>
            </a:r>
            <a:r>
              <a:rPr lang="en-GB" dirty="0"/>
              <a:t>. Festive desserts like gingerbread cookies and peppermint bark will be served alongside signature winter-themed cocktails(</a:t>
            </a:r>
            <a:r>
              <a:rPr lang="en-US" dirty="0"/>
              <a:t>Van Der </a:t>
            </a:r>
            <a:r>
              <a:rPr lang="en-US" dirty="0" err="1"/>
              <a:t>Wagen</a:t>
            </a:r>
            <a:r>
              <a:rPr lang="en-US" dirty="0"/>
              <a:t>, 2018)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Lighting and Décor:</a:t>
            </a:r>
            <a:endParaRPr lang="en-GB" dirty="0"/>
          </a:p>
          <a:p>
            <a:r>
              <a:rPr lang="en-GB" dirty="0"/>
              <a:t>Winter-themed decorations, including fairy lights and snowflake motifs, will enhance the festive spirit (</a:t>
            </a:r>
            <a:r>
              <a:rPr lang="en-US" dirty="0"/>
              <a:t>Tum &amp; Norton, 2006)</a:t>
            </a:r>
            <a:r>
              <a:rPr lang="en-GB" dirty="0"/>
              <a:t>. Floral arrangements using winter blooms like white roses and pine cones will add an elegant touch (Raj, 2017;</a:t>
            </a:r>
            <a:r>
              <a:rPr lang="en-US" dirty="0"/>
              <a:t> Dwyer &amp; Forsyth 2009)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Staffing Requirements:</a:t>
            </a:r>
            <a:endParaRPr lang="en-GB" dirty="0"/>
          </a:p>
          <a:p>
            <a:r>
              <a:rPr lang="en-GB" dirty="0"/>
              <a:t>An experienced team will provide seamless logistics, exceptional service, and a welcoming atmosphere (</a:t>
            </a:r>
            <a:r>
              <a:rPr lang="en-US" dirty="0"/>
              <a:t>Ferdinand &amp; </a:t>
            </a:r>
            <a:r>
              <a:rPr lang="en-US" dirty="0" err="1"/>
              <a:t>Kitchin</a:t>
            </a:r>
            <a:r>
              <a:rPr lang="en-US" dirty="0"/>
              <a:t>, 2017)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50372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1599B-57DA-B17F-8989-A88BDC3CB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FINANCIAL FACTORS</a:t>
            </a: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A90C20A-6CD5-E46C-EE7C-4C7D27B235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8658334"/>
              </p:ext>
            </p:extLst>
          </p:nvPr>
        </p:nvGraphicFramePr>
        <p:xfrm>
          <a:off x="541143" y="2127887"/>
          <a:ext cx="5554858" cy="440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7429">
                  <a:extLst>
                    <a:ext uri="{9D8B030D-6E8A-4147-A177-3AD203B41FA5}">
                      <a16:colId xmlns:a16="http://schemas.microsoft.com/office/drawing/2014/main" val="833901853"/>
                    </a:ext>
                  </a:extLst>
                </a:gridCol>
                <a:gridCol w="2777429">
                  <a:extLst>
                    <a:ext uri="{9D8B030D-6E8A-4147-A177-3AD203B41FA5}">
                      <a16:colId xmlns:a16="http://schemas.microsoft.com/office/drawing/2014/main" val="2879574011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Expense category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Estimated cost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611173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Venue Rental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$5,000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2444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Catering and Drinks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$7,500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6143405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Entertainment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$3,500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1107529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Marketing and Promotion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$2,500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0081700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Miscellaneous Expenses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$1,500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53800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Total Budget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$20,000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32806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D5412C1-C1F8-600A-3B69-B8BDED985BE0}"/>
              </a:ext>
            </a:extLst>
          </p:cNvPr>
          <p:cNvSpPr txBox="1"/>
          <p:nvPr/>
        </p:nvSpPr>
        <p:spPr>
          <a:xfrm>
            <a:off x="6301577" y="2245088"/>
            <a:ext cx="534928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Revenue Sources:</a:t>
            </a:r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Ticket Sales:</a:t>
            </a:r>
            <a:r>
              <a:rPr lang="en-GB" dirty="0"/>
              <a:t> Estimated attendance of 300 at $75 per ticket ($22500 total).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Sponsorships:</a:t>
            </a:r>
            <a:r>
              <a:rPr lang="en-GB" dirty="0"/>
              <a:t> Expected sponsorship revenue of $5000.</a:t>
            </a:r>
          </a:p>
          <a:p>
            <a:endParaRPr lang="en-GB" dirty="0"/>
          </a:p>
          <a:p>
            <a:r>
              <a:rPr lang="en-GB" b="1" dirty="0"/>
              <a:t>Total Predicted Revenue:</a:t>
            </a:r>
            <a:r>
              <a:rPr lang="en-GB" dirty="0"/>
              <a:t> $27500</a:t>
            </a:r>
          </a:p>
          <a:p>
            <a:endParaRPr lang="en-GB" dirty="0"/>
          </a:p>
          <a:p>
            <a:r>
              <a:rPr lang="en-GB" b="1" dirty="0"/>
              <a:t>Funding Options: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Ticket sales as the primary revenue source, local business sponsorships, and potential partnerships with industry organizations for promotional support (Silvers, 2009).</a:t>
            </a:r>
          </a:p>
        </p:txBody>
      </p:sp>
    </p:spTree>
    <p:extLst>
      <p:ext uri="{BB962C8B-B14F-4D97-AF65-F5344CB8AC3E}">
        <p14:creationId xmlns:p14="http://schemas.microsoft.com/office/powerpoint/2010/main" val="15303357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EBBC3-C815-1502-A6B3-E0FF3A193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1F74B-AA5D-AFA8-782E-B59392D8C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Frost &amp; Flourish Gala presents a unique opportunity for professionals to connect in a festive environment. With careful planning and execution, the event is projected to be financially viable and beneficial for attendees.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93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56127-E20C-45FC-9CB4-2AC6D3490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7932C-3615-5E81-49F9-2747910A14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GB" cap="all" dirty="0">
              <a:solidFill>
                <a:srgbClr val="54738D"/>
              </a:solidFill>
              <a:effectLst/>
              <a:latin typeface="YAD1aU3sLnI 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3A24FFD-0EAA-4A3F-9907-400444B10B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0496" y="2014194"/>
            <a:ext cx="10204704" cy="3447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Allen, J., Harris, R., &amp;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Jago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L. (2022).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Festival &amp; special event management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John Wiley &amp; Sons.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Arcodia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C., &amp; Reid, S. (2003). "Event Management Associations and the Provision of Services,"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Convention &amp; Event Tourism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5(2), 5-24.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Bladen, C.,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Kennell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J.,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Abson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E., &amp; Wilde, N. (2022).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Events management: An introduction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Routledge.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Bowdin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G., Allen, J., O’Toole, W., Harris, R., &amp; McDonnell, I. (2011).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Events Management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(3rd ed.).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Dwyer, L., &amp; Forsyth, P. (2009). "Public Sector Support for Special Events,"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Tourism Economics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15(4), 785-800.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Ferdinand, N., &amp;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Kitchin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P. (2017).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Events Management: An International Approach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Sage.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Getz, D. (2008). "Event Tourism: Definition, Evolution, and Research,"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Tourism Management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29(3), 403-428.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Getz, D., &amp; Page, S. J. (2019).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Event studies: Theory, research and policy for planned events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Routledge.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Jones, C., &amp; Scott, D. (2006). "Climate Change, Seasonality, and Visitation to Canada’s National Parks,"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Park and Recreation Administration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24(2), 42-62.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Laws, E.,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Agrusa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J., Scott, N., &amp;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Richins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H. (2011).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Tourism Destination Management: Insights from the Hospitality Industry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Routledge.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Masterman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G. (2014).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Strategic Sports Event Management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(3rd ed.). Routledge.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McCartney, G. (2008). "The CAT (Casino Tourism) and the Macau Experience,"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Tourism Management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29(2), 266-279.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Quinn, B. (2013).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Concepts in Event Management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Sage Publications.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Raj, R. (2017).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Events management: Principles and practice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Shone, A., &amp; Parry, B. (2019).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Successful Event Management: A Practical Handbook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(5th ed.). Cengage Learning.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Silvers, J. R. (2009).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Risk management for meetings and events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Routledge.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Tum, J., &amp; Norton, P. (2006).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Management of event operations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Ro.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Van Der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Wagen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L. (2018).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Event Management for Tourism, Cultural, Business, and Sporting Events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Cengage Learning.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Van Der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Wagen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L., &amp; White, L. (2018).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 for the Event Industry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(2nd ed.). Routledge.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Yeoman, I., Robertson, M., Ali-Knight, J., Drummond, S., &amp; McMahon-Beattie, U. (2012).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Festival and events management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Routledge. </a:t>
            </a:r>
          </a:p>
        </p:txBody>
      </p:sp>
    </p:spTree>
    <p:extLst>
      <p:ext uri="{BB962C8B-B14F-4D97-AF65-F5344CB8AC3E}">
        <p14:creationId xmlns:p14="http://schemas.microsoft.com/office/powerpoint/2010/main" val="12532592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1283</Words>
  <Application>Microsoft Office PowerPoint</Application>
  <PresentationFormat>Widescreen</PresentationFormat>
  <Paragraphs>86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Garamond</vt:lpstr>
      <vt:lpstr>YAD1aU3sLnI 0</vt:lpstr>
      <vt:lpstr>Savon</vt:lpstr>
      <vt:lpstr>International Meetings Management for the Hotel Industry</vt:lpstr>
      <vt:lpstr>Introduction </vt:lpstr>
      <vt:lpstr>EVENT CONTENT AND CONTEXT</vt:lpstr>
      <vt:lpstr>MARKET FACTORS</vt:lpstr>
      <vt:lpstr>OPERATIONAL FACTORS</vt:lpstr>
      <vt:lpstr>RESOURCE ALLOCATIONS</vt:lpstr>
      <vt:lpstr>FINANCIAL FACTORS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jhony sins</dc:creator>
  <cp:lastModifiedBy>John Vitorin Dsouza</cp:lastModifiedBy>
  <cp:revision>5</cp:revision>
  <dcterms:created xsi:type="dcterms:W3CDTF">2024-10-15T14:41:49Z</dcterms:created>
  <dcterms:modified xsi:type="dcterms:W3CDTF">2024-10-25T15:25:38Z</dcterms:modified>
</cp:coreProperties>
</file>