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4"/>
  </p:notesMasterIdLst>
  <p:handoutMasterIdLst>
    <p:handoutMasterId r:id="rId15"/>
  </p:handoutMasterIdLst>
  <p:sldIdLst>
    <p:sldId id="256" r:id="rId5"/>
    <p:sldId id="323" r:id="rId6"/>
    <p:sldId id="258" r:id="rId7"/>
    <p:sldId id="259" r:id="rId8"/>
    <p:sldId id="261" r:id="rId9"/>
    <p:sldId id="262" r:id="rId10"/>
    <p:sldId id="260" r:id="rId11"/>
    <p:sldId id="311" r:id="rId12"/>
    <p:sldId id="265" r:id="rId13"/>
  </p:sldIdLst>
  <p:sldSz cx="9144000" cy="6858000" type="screen4x3"/>
  <p:notesSz cx="6858000" cy="9144000"/>
  <p:embeddedFontLst>
    <p:embeddedFont>
      <p:font typeface="Rockwell Condensed" panose="02060603050405020104" pitchFamily="18" charset="0"/>
      <p:regular r:id="rId16"/>
      <p:bold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19C2D3-584B-46CD-9117-508D7BAB233A}" v="113" dt="2025-11-09T14:27:33.7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67" autoAdjust="0"/>
    <p:restoredTop sz="95952" autoAdjust="0"/>
  </p:normalViewPr>
  <p:slideViewPr>
    <p:cSldViewPr>
      <p:cViewPr varScale="1">
        <p:scale>
          <a:sx n="78" d="100"/>
          <a:sy n="78" d="100"/>
        </p:scale>
        <p:origin x="1570" y="9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gie Sumbundu (2436960)" userId="7124b2d3-4f1a-4c8a-95d2-26562219adca" providerId="ADAL" clId="{F1F49293-129D-4196-975B-C2024F31E9C9}"/>
    <pc:docChg chg="custSel modSld">
      <pc:chgData name="Alagie Sumbundu (2436960)" userId="7124b2d3-4f1a-4c8a-95d2-26562219adca" providerId="ADAL" clId="{F1F49293-129D-4196-975B-C2024F31E9C9}" dt="2025-11-09T14:27:33.744" v="2017" actId="20577"/>
      <pc:docMkLst>
        <pc:docMk/>
      </pc:docMkLst>
      <pc:sldChg chg="modSp mod">
        <pc:chgData name="Alagie Sumbundu (2436960)" userId="7124b2d3-4f1a-4c8a-95d2-26562219adca" providerId="ADAL" clId="{F1F49293-129D-4196-975B-C2024F31E9C9}" dt="2025-11-03T20:33:35.982" v="1901" actId="14100"/>
        <pc:sldMkLst>
          <pc:docMk/>
          <pc:sldMk cId="3422864409" sldId="258"/>
        </pc:sldMkLst>
        <pc:spChg chg="mod">
          <ac:chgData name="Alagie Sumbundu (2436960)" userId="7124b2d3-4f1a-4c8a-95d2-26562219adca" providerId="ADAL" clId="{F1F49293-129D-4196-975B-C2024F31E9C9}" dt="2025-11-03T20:33:35.982" v="1901" actId="14100"/>
          <ac:spMkLst>
            <pc:docMk/>
            <pc:sldMk cId="3422864409" sldId="258"/>
            <ac:spMk id="3" creationId="{2010943C-D68E-A9ED-05C2-C6FA9CB6A22A}"/>
          </ac:spMkLst>
        </pc:spChg>
      </pc:sldChg>
      <pc:sldChg chg="modSp mod">
        <pc:chgData name="Alagie Sumbundu (2436960)" userId="7124b2d3-4f1a-4c8a-95d2-26562219adca" providerId="ADAL" clId="{F1F49293-129D-4196-975B-C2024F31E9C9}" dt="2025-11-03T20:17:24.680" v="1627" actId="14100"/>
        <pc:sldMkLst>
          <pc:docMk/>
          <pc:sldMk cId="1667526638" sldId="259"/>
        </pc:sldMkLst>
        <pc:spChg chg="mod">
          <ac:chgData name="Alagie Sumbundu (2436960)" userId="7124b2d3-4f1a-4c8a-95d2-26562219adca" providerId="ADAL" clId="{F1F49293-129D-4196-975B-C2024F31E9C9}" dt="2025-11-03T20:17:24.680" v="1627" actId="14100"/>
          <ac:spMkLst>
            <pc:docMk/>
            <pc:sldMk cId="1667526638" sldId="259"/>
            <ac:spMk id="2" creationId="{B10058A6-F518-3F21-E2DE-7EC05F217A5B}"/>
          </ac:spMkLst>
        </pc:spChg>
        <pc:spChg chg="mod">
          <ac:chgData name="Alagie Sumbundu (2436960)" userId="7124b2d3-4f1a-4c8a-95d2-26562219adca" providerId="ADAL" clId="{F1F49293-129D-4196-975B-C2024F31E9C9}" dt="2025-11-03T20:17:15.818" v="1626" actId="27636"/>
          <ac:spMkLst>
            <pc:docMk/>
            <pc:sldMk cId="1667526638" sldId="259"/>
            <ac:spMk id="3" creationId="{3C22A90E-9F76-050D-E0EB-CFE372524E66}"/>
          </ac:spMkLst>
        </pc:spChg>
      </pc:sldChg>
      <pc:sldChg chg="modSp mod">
        <pc:chgData name="Alagie Sumbundu (2436960)" userId="7124b2d3-4f1a-4c8a-95d2-26562219adca" providerId="ADAL" clId="{F1F49293-129D-4196-975B-C2024F31E9C9}" dt="2025-11-03T20:31:47.929" v="1722" actId="20577"/>
        <pc:sldMkLst>
          <pc:docMk/>
          <pc:sldMk cId="1880577194" sldId="260"/>
        </pc:sldMkLst>
        <pc:spChg chg="mod">
          <ac:chgData name="Alagie Sumbundu (2436960)" userId="7124b2d3-4f1a-4c8a-95d2-26562219adca" providerId="ADAL" clId="{F1F49293-129D-4196-975B-C2024F31E9C9}" dt="2025-11-03T20:31:47.929" v="1722" actId="20577"/>
          <ac:spMkLst>
            <pc:docMk/>
            <pc:sldMk cId="1880577194" sldId="260"/>
            <ac:spMk id="3" creationId="{3C22A90E-9F76-050D-E0EB-CFE372524E66}"/>
          </ac:spMkLst>
        </pc:spChg>
      </pc:sldChg>
      <pc:sldChg chg="modSp mod">
        <pc:chgData name="Alagie Sumbundu (2436960)" userId="7124b2d3-4f1a-4c8a-95d2-26562219adca" providerId="ADAL" clId="{F1F49293-129D-4196-975B-C2024F31E9C9}" dt="2025-11-02T17:07:46.081" v="1322"/>
        <pc:sldMkLst>
          <pc:docMk/>
          <pc:sldMk cId="780738311" sldId="261"/>
        </pc:sldMkLst>
        <pc:spChg chg="mod">
          <ac:chgData name="Alagie Sumbundu (2436960)" userId="7124b2d3-4f1a-4c8a-95d2-26562219adca" providerId="ADAL" clId="{F1F49293-129D-4196-975B-C2024F31E9C9}" dt="2025-11-02T17:07:46.081" v="1322"/>
          <ac:spMkLst>
            <pc:docMk/>
            <pc:sldMk cId="780738311" sldId="261"/>
            <ac:spMk id="3" creationId="{3C22A90E-9F76-050D-E0EB-CFE372524E66}"/>
          </ac:spMkLst>
        </pc:spChg>
      </pc:sldChg>
      <pc:sldChg chg="modSp mod">
        <pc:chgData name="Alagie Sumbundu (2436960)" userId="7124b2d3-4f1a-4c8a-95d2-26562219adca" providerId="ADAL" clId="{F1F49293-129D-4196-975B-C2024F31E9C9}" dt="2025-11-03T20:14:07.447" v="1543" actId="255"/>
        <pc:sldMkLst>
          <pc:docMk/>
          <pc:sldMk cId="2628250944" sldId="262"/>
        </pc:sldMkLst>
        <pc:spChg chg="mod">
          <ac:chgData name="Alagie Sumbundu (2436960)" userId="7124b2d3-4f1a-4c8a-95d2-26562219adca" providerId="ADAL" clId="{F1F49293-129D-4196-975B-C2024F31E9C9}" dt="2025-11-03T20:14:07.447" v="1543" actId="255"/>
          <ac:spMkLst>
            <pc:docMk/>
            <pc:sldMk cId="2628250944" sldId="262"/>
            <ac:spMk id="3" creationId="{3C22A90E-9F76-050D-E0EB-CFE372524E66}"/>
          </ac:spMkLst>
        </pc:spChg>
      </pc:sldChg>
      <pc:sldChg chg="modSp mod">
        <pc:chgData name="Alagie Sumbundu (2436960)" userId="7124b2d3-4f1a-4c8a-95d2-26562219adca" providerId="ADAL" clId="{F1F49293-129D-4196-975B-C2024F31E9C9}" dt="2025-11-03T20:33:03.909" v="1900" actId="255"/>
        <pc:sldMkLst>
          <pc:docMk/>
          <pc:sldMk cId="56110857" sldId="265"/>
        </pc:sldMkLst>
        <pc:spChg chg="mod">
          <ac:chgData name="Alagie Sumbundu (2436960)" userId="7124b2d3-4f1a-4c8a-95d2-26562219adca" providerId="ADAL" clId="{F1F49293-129D-4196-975B-C2024F31E9C9}" dt="2025-11-02T17:03:24.722" v="1235" actId="14100"/>
          <ac:spMkLst>
            <pc:docMk/>
            <pc:sldMk cId="56110857" sldId="265"/>
            <ac:spMk id="2" creationId="{41D492B7-E1BA-4F1E-487A-98DED85C6330}"/>
          </ac:spMkLst>
        </pc:spChg>
        <pc:spChg chg="mod">
          <ac:chgData name="Alagie Sumbundu (2436960)" userId="7124b2d3-4f1a-4c8a-95d2-26562219adca" providerId="ADAL" clId="{F1F49293-129D-4196-975B-C2024F31E9C9}" dt="2025-11-03T20:33:03.909" v="1900" actId="255"/>
          <ac:spMkLst>
            <pc:docMk/>
            <pc:sldMk cId="56110857" sldId="265"/>
            <ac:spMk id="3" creationId="{D5B334FF-ACA9-B91F-31BE-B1A77F0E50C7}"/>
          </ac:spMkLst>
        </pc:spChg>
      </pc:sldChg>
      <pc:sldChg chg="modSp mod modAnim">
        <pc:chgData name="Alagie Sumbundu (2436960)" userId="7124b2d3-4f1a-4c8a-95d2-26562219adca" providerId="ADAL" clId="{F1F49293-129D-4196-975B-C2024F31E9C9}" dt="2025-11-09T14:27:33.744" v="2017" actId="20577"/>
        <pc:sldMkLst>
          <pc:docMk/>
          <pc:sldMk cId="2533793884" sldId="311"/>
        </pc:sldMkLst>
        <pc:spChg chg="mod">
          <ac:chgData name="Alagie Sumbundu (2436960)" userId="7124b2d3-4f1a-4c8a-95d2-26562219adca" providerId="ADAL" clId="{F1F49293-129D-4196-975B-C2024F31E9C9}" dt="2025-11-09T14:27:33.744" v="2017" actId="20577"/>
          <ac:spMkLst>
            <pc:docMk/>
            <pc:sldMk cId="2533793884" sldId="311"/>
            <ac:spMk id="3" creationId="{28025432-1175-4309-B3A0-1AF07FEF42AE}"/>
          </ac:spMkLst>
        </pc:spChg>
      </pc:sldChg>
      <pc:sldChg chg="modSp mod">
        <pc:chgData name="Alagie Sumbundu (2436960)" userId="7124b2d3-4f1a-4c8a-95d2-26562219adca" providerId="ADAL" clId="{F1F49293-129D-4196-975B-C2024F31E9C9}" dt="2025-11-02T16:42:14.246" v="244" actId="20577"/>
        <pc:sldMkLst>
          <pc:docMk/>
          <pc:sldMk cId="2569775999" sldId="323"/>
        </pc:sldMkLst>
        <pc:spChg chg="mod">
          <ac:chgData name="Alagie Sumbundu (2436960)" userId="7124b2d3-4f1a-4c8a-95d2-26562219adca" providerId="ADAL" clId="{F1F49293-129D-4196-975B-C2024F31E9C9}" dt="2025-11-02T16:42:14.246" v="244" actId="20577"/>
          <ac:spMkLst>
            <pc:docMk/>
            <pc:sldMk cId="2569775999" sldId="323"/>
            <ac:spMk id="2" creationId="{F8777264-65F7-5D78-62C8-93AA03C8F2EB}"/>
          </ac:spMkLst>
        </pc:spChg>
        <pc:spChg chg="mod">
          <ac:chgData name="Alagie Sumbundu (2436960)" userId="7124b2d3-4f1a-4c8a-95d2-26562219adca" providerId="ADAL" clId="{F1F49293-129D-4196-975B-C2024F31E9C9}" dt="2025-11-02T16:38:19.355" v="208" actId="20577"/>
          <ac:spMkLst>
            <pc:docMk/>
            <pc:sldMk cId="2569775999" sldId="323"/>
            <ac:spMk id="3" creationId="{2010943C-D68E-A9ED-05C2-C6FA9CB6A22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08/11/2025</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11/8/2025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08/11/2025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32856"/>
            <a:ext cx="7992888" cy="3384376"/>
          </a:xfrm>
        </p:spPr>
        <p:txBody>
          <a:bodyPr>
            <a:normAutofit fontScale="90000"/>
          </a:bodyPr>
          <a:lstStyle/>
          <a:p>
            <a:pPr marL="0" indent="0">
              <a:buNone/>
            </a:pPr>
            <a:r>
              <a:rPr lang="en-GB" altLang="en-US" sz="2000" b="1" dirty="0"/>
              <a:t>Certificate of Higher Education in Skills for the Workplace</a:t>
            </a:r>
            <a:br>
              <a:rPr lang="en-GB" altLang="en-US" sz="1800" dirty="0"/>
            </a:br>
            <a:r>
              <a:rPr lang="en-GB" sz="3600" dirty="0"/>
              <a:t> </a:t>
            </a:r>
            <a:r>
              <a:rPr lang="en-GB" sz="2400" b="1" dirty="0">
                <a:solidFill>
                  <a:schemeClr val="accent2">
                    <a:lumMod val="20000"/>
                    <a:lumOff val="80000"/>
                  </a:schemeClr>
                </a:solidFill>
              </a:rPr>
              <a:t>Effective Teamworking &amp; Communications</a:t>
            </a:r>
            <a:br>
              <a:rPr lang="en-GB" sz="3200" b="1" dirty="0">
                <a:solidFill>
                  <a:schemeClr val="accent2">
                    <a:lumMod val="20000"/>
                    <a:lumOff val="80000"/>
                  </a:schemeClr>
                </a:solidFill>
              </a:rPr>
            </a:br>
            <a:r>
              <a:rPr lang="en-GB" sz="2400" b="1" dirty="0">
                <a:solidFill>
                  <a:schemeClr val="accent2">
                    <a:lumMod val="20000"/>
                    <a:lumOff val="80000"/>
                  </a:schemeClr>
                </a:solidFill>
              </a:rPr>
              <a:t>(LCLM4003)</a:t>
            </a:r>
            <a:br>
              <a:rPr lang="en-GB" sz="2400" b="1" dirty="0">
                <a:solidFill>
                  <a:schemeClr val="accent2">
                    <a:lumMod val="20000"/>
                    <a:lumOff val="80000"/>
                  </a:schemeClr>
                </a:solidFill>
              </a:rPr>
            </a:br>
            <a:br>
              <a:rPr lang="en-GB" sz="2400" b="1" dirty="0">
                <a:solidFill>
                  <a:schemeClr val="accent2">
                    <a:lumMod val="20000"/>
                    <a:lumOff val="80000"/>
                  </a:schemeClr>
                </a:solidFill>
              </a:rPr>
            </a:br>
            <a:r>
              <a:rPr lang="en-GB" sz="2700" u="sng" dirty="0"/>
              <a:t>Group Members: </a:t>
            </a:r>
            <a:br>
              <a:rPr lang="en-GB" sz="2700" dirty="0"/>
            </a:br>
            <a:r>
              <a:rPr lang="en-GB" sz="1800" dirty="0"/>
              <a:t>1. Name…. Student ID…….</a:t>
            </a:r>
            <a:br>
              <a:rPr lang="en-GB" sz="1800" dirty="0"/>
            </a:br>
            <a:r>
              <a:rPr lang="en-GB" sz="1800" dirty="0"/>
              <a:t>2. Name…. Student ID…….</a:t>
            </a:r>
            <a:br>
              <a:rPr lang="en-GB" sz="1800" dirty="0"/>
            </a:br>
            <a:r>
              <a:rPr lang="en-GB" sz="1800" dirty="0"/>
              <a:t>3. Name…. Student ID…….</a:t>
            </a:r>
            <a:br>
              <a:rPr lang="en-GB" sz="1800" dirty="0"/>
            </a:br>
            <a:br>
              <a:rPr lang="en-GB" sz="1800" dirty="0"/>
            </a:br>
            <a:r>
              <a:rPr lang="en-GB" sz="1800" dirty="0"/>
              <a:t>Lecturer’s Name……….</a:t>
            </a:r>
            <a:br>
              <a:rPr lang="en-GB" sz="2700" dirty="0"/>
            </a:b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dirty="0"/>
              <a:t>Names and ID Numbers</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p:txBody>
          <a:bodyPr/>
          <a:lstStyle/>
          <a:p>
            <a:pPr marL="514350" indent="-514350">
              <a:buFont typeface="+mj-lt"/>
              <a:buAutoNum type="arabicPeriod"/>
            </a:pPr>
            <a:r>
              <a:rPr lang="en-GB" dirty="0"/>
              <a:t>Alagie Sumbundu (2436960)</a:t>
            </a:r>
          </a:p>
          <a:p>
            <a:pPr marL="514350" indent="-514350">
              <a:buFont typeface="+mj-lt"/>
              <a:buAutoNum type="arabicPeriod"/>
            </a:pPr>
            <a:r>
              <a:rPr lang="en-GB" dirty="0"/>
              <a:t>Elvis Gjini (2434008)</a:t>
            </a:r>
          </a:p>
          <a:p>
            <a:pPr marL="514350" indent="-514350">
              <a:buFont typeface="+mj-lt"/>
              <a:buAutoNum type="arabicPeriod"/>
            </a:pPr>
            <a:r>
              <a:rPr lang="en-GB" dirty="0"/>
              <a:t>Mohammed Azad Ali (2429018)</a:t>
            </a:r>
          </a:p>
          <a:p>
            <a:pPr marL="514350" indent="-514350">
              <a:buFont typeface="+mj-lt"/>
              <a:buAutoNum type="arabicPeriod"/>
            </a:pPr>
            <a:r>
              <a:rPr lang="en-GB" dirty="0"/>
              <a:t>Liviu </a:t>
            </a:r>
            <a:r>
              <a:rPr lang="en-GB" dirty="0" err="1"/>
              <a:t>Constanstin</a:t>
            </a:r>
            <a:r>
              <a:rPr lang="en-GB" dirty="0"/>
              <a:t> </a:t>
            </a:r>
            <a:r>
              <a:rPr lang="en-GB" dirty="0" err="1"/>
              <a:t>Gherease</a:t>
            </a:r>
            <a:r>
              <a:rPr lang="en-GB" dirty="0"/>
              <a:t> (2431928)</a:t>
            </a:r>
          </a:p>
        </p:txBody>
      </p:sp>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2010943C-D68E-A9ED-05C2-C6FA9CB6A22A}"/>
              </a:ext>
            </a:extLst>
          </p:cNvPr>
          <p:cNvSpPr>
            <a:spLocks noGrp="1"/>
          </p:cNvSpPr>
          <p:nvPr>
            <p:ph idx="1"/>
          </p:nvPr>
        </p:nvSpPr>
        <p:spPr>
          <a:xfrm>
            <a:off x="457200" y="1268760"/>
            <a:ext cx="8229600" cy="4248473"/>
          </a:xfrm>
        </p:spPr>
        <p:txBody>
          <a:bodyPr>
            <a:noAutofit/>
          </a:bodyPr>
          <a:lstStyle/>
          <a:p>
            <a:pPr marL="0" indent="0">
              <a:buNone/>
            </a:pPr>
            <a:r>
              <a:rPr lang="en-GB" sz="2400" dirty="0"/>
              <a:t>In this presentation, we will be discussing communication in business using the case study of Flight Foods as an example. The focus will be on how poor communication between management and staff can negatively affect product quality, safety, and overall business performance. we will explain the importance of clear, effective, and culturally sensitive communication in ensuring that instructions are understood, standards are maintained, and teamwork is strengthened. Finally, I will highlight ways the company can improve internal communication to enhance efficiency, staff relationships, and customer satisfaction.</a:t>
            </a:r>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57200" y="-819472"/>
            <a:ext cx="8229600" cy="2808312"/>
          </a:xfrm>
        </p:spPr>
        <p:txBody>
          <a:bodyPr/>
          <a:lstStyle/>
          <a:p>
            <a:r>
              <a:rPr lang="en-GB" b="1" dirty="0"/>
              <a:t>Summary of Case Study</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196752"/>
            <a:ext cx="8229600" cy="4392487"/>
          </a:xfrm>
        </p:spPr>
        <p:txBody>
          <a:bodyPr>
            <a:normAutofit lnSpcReduction="10000"/>
          </a:bodyPr>
          <a:lstStyle/>
          <a:p>
            <a:pPr marL="0" indent="0">
              <a:buNone/>
            </a:pPr>
            <a:r>
              <a:rPr lang="en-GB" sz="1200" b="1" dirty="0"/>
              <a:t>CASE OVERVIEW</a:t>
            </a:r>
            <a:endParaRPr lang="en-GB" sz="1200" dirty="0"/>
          </a:p>
          <a:p>
            <a:pPr marL="0" indent="0">
              <a:buNone/>
            </a:pPr>
            <a:r>
              <a:rPr lang="en-GB" sz="1200" dirty="0"/>
              <a:t>Flight Foods is a catering company supplying meals to airlines. Despite efforts to grow its market share, the company has faced significant setbacks due to repeated complaints from airline clients about:</a:t>
            </a:r>
          </a:p>
          <a:p>
            <a:pPr marL="0" indent="0">
              <a:buNone/>
            </a:pPr>
            <a:r>
              <a:rPr lang="en-GB" sz="1200" dirty="0"/>
              <a:t>• Poor food quality: Undercooked meals and cross-contamination (e.g., meat in vegetarian dishes)</a:t>
            </a:r>
          </a:p>
          <a:p>
            <a:pPr marL="0" indent="0">
              <a:buNone/>
            </a:pPr>
            <a:r>
              <a:rPr lang="en-GB" sz="1200" dirty="0"/>
              <a:t>• Packaging issues: Inadequate or faulty packaging</a:t>
            </a:r>
          </a:p>
          <a:p>
            <a:pPr marL="0" indent="0">
              <a:buNone/>
            </a:pPr>
            <a:r>
              <a:rPr lang="en-GB" sz="1200" dirty="0"/>
              <a:t>• Food safety violations: Improper storage and hygiene practices</a:t>
            </a:r>
          </a:p>
          <a:p>
            <a:pPr marL="0" indent="0">
              <a:buNone/>
            </a:pPr>
            <a:r>
              <a:rPr lang="en-GB" sz="1200" dirty="0"/>
              <a:t>A consultancy firm was hired to investigate the root causes, revealing systemic operational and managerial challenges.</a:t>
            </a:r>
          </a:p>
          <a:p>
            <a:pPr marL="0" indent="0">
              <a:buNone/>
            </a:pPr>
            <a:endParaRPr lang="en-GB" sz="1200" dirty="0"/>
          </a:p>
          <a:p>
            <a:pPr marL="0" indent="0">
              <a:buNone/>
            </a:pPr>
            <a:r>
              <a:rPr lang="en-GB" sz="1200" b="1" dirty="0"/>
              <a:t>KEY CHALLENGES </a:t>
            </a:r>
          </a:p>
          <a:p>
            <a:pPr marL="228600" indent="-228600">
              <a:buAutoNum type="arabicPeriod"/>
            </a:pPr>
            <a:r>
              <a:rPr lang="en-GB" sz="1200" dirty="0"/>
              <a:t>Food Safety and Hygiene Failures</a:t>
            </a:r>
          </a:p>
          <a:p>
            <a:pPr marL="228600" indent="-228600">
              <a:buAutoNum type="arabicPeriod"/>
            </a:pPr>
            <a:r>
              <a:rPr lang="en-GB" sz="1200" dirty="0"/>
              <a:t>Untrained and diverse workplace</a:t>
            </a:r>
          </a:p>
          <a:p>
            <a:pPr marL="228600" indent="-228600">
              <a:buAutoNum type="arabicPeriod"/>
            </a:pPr>
            <a:r>
              <a:rPr lang="en-GB" sz="1200" dirty="0"/>
              <a:t>Ineffective management</a:t>
            </a:r>
          </a:p>
          <a:p>
            <a:pPr marL="228600" indent="-228600">
              <a:buAutoNum type="arabicPeriod"/>
            </a:pPr>
            <a:r>
              <a:rPr lang="en-GB" sz="1200" dirty="0"/>
              <a:t>Outdated infrastructure </a:t>
            </a:r>
          </a:p>
          <a:p>
            <a:pPr marL="228600" indent="-228600">
              <a:buAutoNum type="arabicPeriod"/>
            </a:pPr>
            <a:r>
              <a:rPr lang="en-GB" sz="1200" dirty="0"/>
              <a:t>Cultural and general discomfort</a:t>
            </a:r>
          </a:p>
          <a:p>
            <a:pPr marL="228600" indent="-228600">
              <a:buAutoNum type="arabicPeriod"/>
            </a:pPr>
            <a:endParaRPr lang="en-GB" sz="1200" dirty="0"/>
          </a:p>
          <a:p>
            <a:pPr marL="0" indent="0">
              <a:buNone/>
            </a:pPr>
            <a:r>
              <a:rPr lang="en-GB" sz="1200" b="1" dirty="0"/>
              <a:t>KEY ISSUES</a:t>
            </a:r>
          </a:p>
          <a:p>
            <a:pPr marL="0" indent="0">
              <a:buNone/>
            </a:pPr>
            <a:r>
              <a:rPr lang="en-GB" sz="1200" dirty="0"/>
              <a:t>Effective communication with people of different cultures is especially challenging. Cultural </a:t>
            </a:r>
          </a:p>
          <a:p>
            <a:pPr marL="0" indent="0">
              <a:buNone/>
            </a:pPr>
            <a:r>
              <a:rPr lang="en-GB" sz="1200" dirty="0"/>
              <a:t>awareness shapes how business firms behave in cross-culturally reflected international markets. It is </a:t>
            </a:r>
          </a:p>
          <a:p>
            <a:pPr marL="0" indent="0">
              <a:buNone/>
            </a:pPr>
            <a:r>
              <a:rPr lang="en-GB" sz="1200" dirty="0"/>
              <a:t>broadly recognized that cultural factors act as invisible barriers in international business </a:t>
            </a:r>
          </a:p>
          <a:p>
            <a:pPr marL="0" indent="0">
              <a:buNone/>
            </a:pPr>
            <a:r>
              <a:rPr lang="en-GB" sz="1200" dirty="0"/>
              <a:t>communications. </a:t>
            </a:r>
          </a:p>
          <a:p>
            <a:pPr marL="0" indent="0">
              <a:buNone/>
            </a:pPr>
            <a:endParaRPr lang="en-GB" sz="1200" dirty="0"/>
          </a:p>
          <a:p>
            <a:pPr marL="0" indent="0">
              <a:buNone/>
            </a:pPr>
            <a:endParaRPr lang="en-GB" sz="1200" dirty="0"/>
          </a:p>
          <a:p>
            <a:pPr marL="228600" indent="-228600">
              <a:buAutoNum type="arabicPeriod"/>
            </a:pPr>
            <a:endParaRPr lang="en-GB" sz="1200" dirty="0"/>
          </a:p>
          <a:p>
            <a:pPr marL="0" indent="0">
              <a:buNone/>
            </a:pPr>
            <a:endParaRPr lang="en-GB" sz="1200" dirty="0"/>
          </a:p>
        </p:txBody>
      </p:sp>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a:bodyPr>
          <a:lstStyle/>
          <a:p>
            <a:r>
              <a:rPr lang="en-GB" b="1" dirty="0"/>
              <a:t>Communication Barriers </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normAutofit/>
          </a:bodyPr>
          <a:lstStyle/>
          <a:p>
            <a:pPr marL="0" indent="0">
              <a:buNone/>
            </a:pPr>
            <a:r>
              <a:rPr lang="en-GB" sz="1800" dirty="0"/>
              <a:t>The main communication barriers in the company are:​</a:t>
            </a:r>
          </a:p>
          <a:p>
            <a:pPr marL="0" indent="0">
              <a:buNone/>
            </a:pPr>
            <a:endParaRPr lang="en-GB" sz="1800" dirty="0"/>
          </a:p>
          <a:p>
            <a:pPr marL="0" indent="0">
              <a:buNone/>
            </a:pPr>
            <a:r>
              <a:rPr lang="en-GB" sz="1800" dirty="0"/>
              <a:t>1. Language differences-workers speak different language.​</a:t>
            </a:r>
          </a:p>
          <a:p>
            <a:pPr marL="0" indent="0">
              <a:buNone/>
            </a:pPr>
            <a:endParaRPr lang="en-GB" sz="1800" dirty="0"/>
          </a:p>
          <a:p>
            <a:pPr marL="0" indent="0">
              <a:buNone/>
            </a:pPr>
            <a:r>
              <a:rPr lang="en-GB" sz="1800" dirty="0"/>
              <a:t>2. Lack of proper training - new staff do not learn food hygiene rules clearly.​</a:t>
            </a:r>
          </a:p>
          <a:p>
            <a:pPr marL="0" indent="0">
              <a:buNone/>
            </a:pPr>
            <a:endParaRPr lang="en-GB" sz="1800" dirty="0"/>
          </a:p>
          <a:p>
            <a:pPr marL="0" indent="0">
              <a:buNone/>
            </a:pPr>
            <a:r>
              <a:rPr lang="en-GB" sz="1800" dirty="0"/>
              <a:t>3. Poor feedback -messages are not always understand or repeated correctly.​</a:t>
            </a:r>
          </a:p>
          <a:p>
            <a:pPr marL="0" indent="0">
              <a:buNone/>
            </a:pPr>
            <a:endParaRPr lang="en-GB" sz="1800" dirty="0"/>
          </a:p>
          <a:p>
            <a:pPr marL="0" indent="0">
              <a:buNone/>
            </a:pPr>
            <a:r>
              <a:rPr lang="en-GB" sz="1800" dirty="0"/>
              <a:t>4. Cultural differences -employees have different ways of understanding instructions.</a:t>
            </a:r>
          </a:p>
        </p:txBody>
      </p:sp>
    </p:spTree>
    <p:extLst>
      <p:ext uri="{BB962C8B-B14F-4D97-AF65-F5344CB8AC3E}">
        <p14:creationId xmlns:p14="http://schemas.microsoft.com/office/powerpoint/2010/main" val="78073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lstStyle/>
          <a:p>
            <a:r>
              <a:rPr lang="en-GB" b="1" dirty="0"/>
              <a:t>Theoretical Framework</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p:txBody>
          <a:bodyPr>
            <a:normAutofit/>
          </a:bodyPr>
          <a:lstStyle/>
          <a:p>
            <a:pPr marL="0" indent="0">
              <a:buNone/>
            </a:pPr>
            <a:r>
              <a:rPr lang="en-GB" sz="2000" dirty="0"/>
              <a:t>The SMCR Model by Berlo (1960) and the Shannon and Weaver (1949) models can be used to describe the communication problems at Flight Foods. Language hurdles, cultural variations, and manufacturing noise distort Gary's hygiene messages, as demonstrated by the Shannon and Weaver model, which specifies important aspects (sender, message, channel, receiver, and noise) (Shannon and Weaver, 1949).</a:t>
            </a:r>
          </a:p>
          <a:p>
            <a:pPr marL="0" indent="0">
              <a:buNone/>
            </a:pPr>
            <a:r>
              <a:rPr lang="en-GB" sz="2000" dirty="0"/>
              <a:t>Effective communication relies on both parties' abilities, attitudes, knowledge, and culture, as demonstrated by Berlo's model (Berlo, 1960). Gary's inadequate intercultural abilities and the employees' poor English at Flight Foods make it difficult to grasp, indicating the necessity for multilingual communication tools, visual aids, and cross-cultural training.</a:t>
            </a:r>
          </a:p>
        </p:txBody>
      </p:sp>
    </p:spTree>
    <p:extLst>
      <p:ext uri="{BB962C8B-B14F-4D97-AF65-F5344CB8AC3E}">
        <p14:creationId xmlns:p14="http://schemas.microsoft.com/office/powerpoint/2010/main" val="2628250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p:txBody>
          <a:bodyPr>
            <a:normAutofit fontScale="90000"/>
          </a:bodyPr>
          <a:lstStyle/>
          <a:p>
            <a:r>
              <a:rPr lang="en-GB" b="1" dirty="0"/>
              <a:t>Strategies to Overcome Barriers</a:t>
            </a:r>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57200" y="1340768"/>
            <a:ext cx="8229600" cy="4176465"/>
          </a:xfrm>
        </p:spPr>
        <p:txBody>
          <a:bodyPr>
            <a:noAutofit/>
          </a:bodyPr>
          <a:lstStyle/>
          <a:p>
            <a:pPr marL="0" indent="0">
              <a:buNone/>
            </a:pPr>
            <a:r>
              <a:rPr lang="en-GB" sz="2400" dirty="0"/>
              <a:t>Communication influences the effectiveness of the hiring and training of employees, motivation of employees, providing daily instructions, performance evaluations and the handling of discipline problems.  These are the obvious roles of communication.  </a:t>
            </a:r>
          </a:p>
          <a:p>
            <a:pPr marL="0" indent="0">
              <a:buNone/>
            </a:pPr>
            <a:r>
              <a:rPr lang="en-GB" sz="2400" dirty="0"/>
              <a:t>Communication also affects the willingness of employees to provide useful suggestions. Employees feeling a part of the business requires communication.  In fact, for employees to make the important evolution from "workers" to "working managers" requires effective communication between supervisors and employees. </a:t>
            </a:r>
          </a:p>
        </p:txBody>
      </p:sp>
    </p:spTree>
    <p:extLst>
      <p:ext uri="{BB962C8B-B14F-4D97-AF65-F5344CB8AC3E}">
        <p14:creationId xmlns:p14="http://schemas.microsoft.com/office/powerpoint/2010/main" val="1880577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850106"/>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Conclusion</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8229600" cy="1036711"/>
          </a:xfrm>
        </p:spPr>
        <p:txBody>
          <a:bodyPr>
            <a:noAutofit/>
          </a:bodyPr>
          <a:lstStyle/>
          <a:p>
            <a:pPr marL="0" indent="0">
              <a:buNone/>
            </a:pPr>
            <a:r>
              <a:rPr lang="en-GB" sz="2800" dirty="0"/>
              <a:t>In conclusion flight foods suffers from general hygiene failures, poor staff training, ineffective communication, and lax managerial standards. These issues are directly impacting product quality and customer trust, threatening the company’s reputation and market position. Addressing these problems requires urgent investment in training, equipment upgrades, and stricter hygiene enforcement.</a:t>
            </a:r>
          </a:p>
        </p:txBody>
      </p:sp>
    </p:spTree>
    <p:extLst>
      <p:ext uri="{BB962C8B-B14F-4D97-AF65-F5344CB8AC3E}">
        <p14:creationId xmlns:p14="http://schemas.microsoft.com/office/powerpoint/2010/main"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457200" y="-315416"/>
            <a:ext cx="8229600" cy="1733054"/>
          </a:xfrm>
        </p:spPr>
        <p:txBody>
          <a:bodyPr/>
          <a:lstStyle/>
          <a:p>
            <a:r>
              <a:rPr lang="en-GB" dirty="0"/>
              <a:t>References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457200" y="980728"/>
            <a:ext cx="8229600" cy="4536505"/>
          </a:xfrm>
        </p:spPr>
        <p:txBody>
          <a:bodyPr>
            <a:normAutofit/>
          </a:bodyPr>
          <a:lstStyle/>
          <a:p>
            <a:pPr marL="0" indent="0">
              <a:buNone/>
            </a:pPr>
            <a:r>
              <a:rPr lang="en-GB" sz="1800" dirty="0"/>
              <a:t>Jenifer, R.D. and Raman, G.P., 2015. Cross-cultural communication barriers in the workplace. </a:t>
            </a:r>
            <a:r>
              <a:rPr lang="en-GB" sz="1800" i="1" dirty="0"/>
              <a:t>International Journal of Management</a:t>
            </a:r>
            <a:r>
              <a:rPr lang="en-GB" sz="1800" dirty="0"/>
              <a:t>, </a:t>
            </a:r>
            <a:r>
              <a:rPr lang="en-GB" sz="1800" i="1" dirty="0"/>
              <a:t>6</a:t>
            </a:r>
            <a:r>
              <a:rPr lang="en-GB" sz="1800" dirty="0"/>
              <a:t>(1), pp.348-351.</a:t>
            </a:r>
          </a:p>
          <a:p>
            <a:pPr marL="0" indent="0">
              <a:buNone/>
            </a:pPr>
            <a:endParaRPr lang="en-GB" sz="1800" dirty="0"/>
          </a:p>
          <a:p>
            <a:pPr marL="0" indent="0">
              <a:buNone/>
            </a:pPr>
            <a:r>
              <a:rPr lang="en-GB" sz="1800" dirty="0"/>
              <a:t>Berlo, D.K. (1960) The Process of Communication</a:t>
            </a:r>
            <a:r>
              <a:rPr lang="en-GB" sz="1800" i="1" dirty="0"/>
              <a:t>. New York: Holt, Rinehart and Winston.</a:t>
            </a:r>
          </a:p>
          <a:p>
            <a:pPr marL="0" indent="0">
              <a:buNone/>
            </a:pPr>
            <a:endParaRPr lang="en-GB" sz="1800" dirty="0"/>
          </a:p>
          <a:p>
            <a:pPr marL="0" indent="0">
              <a:buNone/>
            </a:pPr>
            <a:r>
              <a:rPr lang="en-GB" sz="1800" dirty="0"/>
              <a:t>Shannon, C.E. and Weaver, W. (1949)</a:t>
            </a:r>
          </a:p>
          <a:p>
            <a:pPr marL="0" indent="0">
              <a:buNone/>
            </a:pPr>
            <a:r>
              <a:rPr lang="en-GB" sz="1800" dirty="0"/>
              <a:t>The Mathematical Theory of Communication. </a:t>
            </a:r>
            <a:r>
              <a:rPr lang="en-GB" sz="1800" i="1" dirty="0"/>
              <a:t>Urbana, IL: University of Illinois </a:t>
            </a:r>
            <a:r>
              <a:rPr lang="en-GB" sz="1800" dirty="0"/>
              <a:t>Press.</a:t>
            </a:r>
          </a:p>
          <a:p>
            <a:pPr marL="0" indent="0">
              <a:buNone/>
            </a:pPr>
            <a:endParaRPr lang="en-GB" sz="1800" dirty="0"/>
          </a:p>
          <a:p>
            <a:pPr marL="0" indent="0">
              <a:buNone/>
            </a:pPr>
            <a:r>
              <a:rPr lang="en-GB" sz="1800" b="0" i="0" dirty="0">
                <a:solidFill>
                  <a:srgbClr val="222222"/>
                </a:solidFill>
                <a:effectLst/>
                <a:latin typeface="Arial" panose="020B0604020202020204" pitchFamily="34" charset="0"/>
              </a:rPr>
              <a:t>Erven, B.L., 2002. Overcoming barriers to communication. </a:t>
            </a:r>
            <a:r>
              <a:rPr lang="en-GB" sz="1800" b="0" i="1" dirty="0">
                <a:solidFill>
                  <a:srgbClr val="222222"/>
                </a:solidFill>
                <a:effectLst/>
                <a:latin typeface="Arial" panose="020B0604020202020204" pitchFamily="34" charset="0"/>
              </a:rPr>
              <a:t>Ohio State University. Hyperlink [http://www.-agecon. ag. </a:t>
            </a:r>
            <a:r>
              <a:rPr lang="en-GB" sz="1800" b="0" i="1" dirty="0" err="1">
                <a:solidFill>
                  <a:srgbClr val="222222"/>
                </a:solidFill>
                <a:effectLst/>
                <a:latin typeface="Arial" panose="020B0604020202020204" pitchFamily="34" charset="0"/>
              </a:rPr>
              <a:t>ohiostate</a:t>
            </a:r>
            <a:r>
              <a:rPr lang="en-GB" sz="1800" b="0" i="1" dirty="0">
                <a:solidFill>
                  <a:srgbClr val="222222"/>
                </a:solidFill>
                <a:effectLst/>
                <a:latin typeface="Arial" panose="020B0604020202020204" pitchFamily="34" charset="0"/>
              </a:rPr>
              <a:t>. </a:t>
            </a:r>
            <a:r>
              <a:rPr lang="en-GB" sz="1800" b="0" i="1" dirty="0" err="1">
                <a:solidFill>
                  <a:srgbClr val="222222"/>
                </a:solidFill>
                <a:effectLst/>
                <a:latin typeface="Arial" panose="020B0604020202020204" pitchFamily="34" charset="0"/>
              </a:rPr>
              <a:t>edu</a:t>
            </a:r>
            <a:r>
              <a:rPr lang="en-GB" sz="1800" b="0" i="1" dirty="0">
                <a:solidFill>
                  <a:srgbClr val="222222"/>
                </a:solidFill>
                <a:effectLst/>
                <a:latin typeface="Arial" panose="020B0604020202020204" pitchFamily="34" charset="0"/>
              </a:rPr>
              <a:t>/people/erven. 1/HRM/</a:t>
            </a:r>
            <a:r>
              <a:rPr lang="en-GB" sz="1800" b="0" i="1" dirty="0" err="1">
                <a:solidFill>
                  <a:srgbClr val="222222"/>
                </a:solidFill>
                <a:effectLst/>
                <a:latin typeface="Arial" panose="020B0604020202020204" pitchFamily="34" charset="0"/>
              </a:rPr>
              <a:t>communicatiom</a:t>
            </a:r>
            <a:r>
              <a:rPr lang="en-GB" sz="1800" b="0" i="1" dirty="0">
                <a:solidFill>
                  <a:srgbClr val="222222"/>
                </a:solidFill>
                <a:effectLst/>
                <a:latin typeface="Arial" panose="020B0604020202020204" pitchFamily="34" charset="0"/>
              </a:rPr>
              <a:t>. pdf]</a:t>
            </a:r>
            <a:r>
              <a:rPr lang="en-GB" sz="1800" b="0" i="0" dirty="0">
                <a:solidFill>
                  <a:srgbClr val="222222"/>
                </a:solidFill>
                <a:effectLst/>
                <a:latin typeface="Arial" panose="020B0604020202020204" pitchFamily="34" charset="0"/>
              </a:rPr>
              <a:t>, </a:t>
            </a:r>
            <a:r>
              <a:rPr lang="en-GB" sz="1800" b="0" i="1" dirty="0">
                <a:solidFill>
                  <a:srgbClr val="222222"/>
                </a:solidFill>
                <a:effectLst/>
                <a:latin typeface="Arial" panose="020B0604020202020204" pitchFamily="34" charset="0"/>
              </a:rPr>
              <a:t>7</a:t>
            </a:r>
            <a:r>
              <a:rPr lang="en-GB" sz="1800" b="0" i="0" dirty="0">
                <a:solidFill>
                  <a:srgbClr val="222222"/>
                </a:solidFill>
                <a:effectLst/>
                <a:latin typeface="Arial" panose="020B0604020202020204" pitchFamily="34" charset="0"/>
              </a:rPr>
              <a:t>.</a:t>
            </a:r>
            <a:endParaRPr lang="en-GB" sz="1800" dirty="0"/>
          </a:p>
          <a:p>
            <a:pPr marL="0" indent="0">
              <a:buNone/>
            </a:pPr>
            <a:endParaRPr lang="en-GB" sz="1800" dirty="0"/>
          </a:p>
        </p:txBody>
      </p:sp>
    </p:spTree>
    <p:extLst>
      <p:ext uri="{BB962C8B-B14F-4D97-AF65-F5344CB8AC3E}">
        <p14:creationId xmlns:p14="http://schemas.microsoft.com/office/powerpoint/2010/main" val="561108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14786ed-9e66-4238-a236-f01e2cc4b56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2E15A4F4A693941A5E304EB8544B16E" ma:contentTypeVersion="5" ma:contentTypeDescription="Create a new document." ma:contentTypeScope="" ma:versionID="7b3de46ade56ece103264d0c6c84072f">
  <xsd:schema xmlns:xsd="http://www.w3.org/2001/XMLSchema" xmlns:xs="http://www.w3.org/2001/XMLSchema" xmlns:p="http://schemas.microsoft.com/office/2006/metadata/properties" xmlns:ns3="314786ed-9e66-4238-a236-f01e2cc4b564" targetNamespace="http://schemas.microsoft.com/office/2006/metadata/properties" ma:root="true" ma:fieldsID="2f770f7fae6c7e1d6543cd9c64c3be05" ns3:_="">
    <xsd:import namespace="314786ed-9e66-4238-a236-f01e2cc4b56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4786ed-9e66-4238-a236-f01e2cc4b56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purl.org/dc/dcmitype/"/>
    <ds:schemaRef ds:uri="314786ed-9e66-4238-a236-f01e2cc4b564"/>
    <ds:schemaRef ds:uri="http://schemas.microsoft.com/office/infopath/2007/PartnerControls"/>
    <ds:schemaRef ds:uri="http://schemas.openxmlformats.org/package/2006/metadata/core-properties"/>
    <ds:schemaRef ds:uri="http://schemas.microsoft.com/office/2006/documentManagement/types"/>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E1B6469-71EF-4619-9FA1-5536FCA000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4786ed-9e66-4238-a236-f01e2cc4b5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3535</TotalTime>
  <Words>821</Words>
  <Application>Microsoft Office PowerPoint</Application>
  <PresentationFormat>On-screen Show (4:3)</PresentationFormat>
  <Paragraphs>57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Arial</vt:lpstr>
      <vt:lpstr>Rockwell Condensed</vt:lpstr>
      <vt:lpstr>Myriad Pro</vt:lpstr>
      <vt:lpstr>20140311PresentationUWTSDTemplate</vt:lpstr>
      <vt:lpstr>Certificate of Higher Education in Skills for the Workplace  Effective Teamworking &amp; Communications (LCLM4003)  Group Members:  1. Name…. Student ID……. 2. Name…. Student ID……. 3. Name…. Student ID…….  Lecturer’s Name………. </vt:lpstr>
      <vt:lpstr>Names and ID Numbers</vt:lpstr>
      <vt:lpstr>Introduction</vt:lpstr>
      <vt:lpstr>Summary of Case Study</vt:lpstr>
      <vt:lpstr>Communication Barriers </vt:lpstr>
      <vt:lpstr>Theoretical Framework</vt:lpstr>
      <vt:lpstr>Strategies to Overcome Barriers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Alagie Sumbundu</cp:lastModifiedBy>
  <cp:revision>17</cp:revision>
  <dcterms:created xsi:type="dcterms:W3CDTF">2020-10-21T23:25:25Z</dcterms:created>
  <dcterms:modified xsi:type="dcterms:W3CDTF">2025-11-09T14:27:38Z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0x010100B2E15A4F4A693941A5E304EB8544B16E</vt:lpwstr>
  </property>
</Properties>
</file>