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0" r:id="rId1"/>
  </p:sldMasterIdLst>
  <p:sldIdLst>
    <p:sldId id="257" r:id="rId2"/>
    <p:sldId id="258" r:id="rId3"/>
    <p:sldId id="256" r:id="rId4"/>
    <p:sldId id="268" r:id="rId5"/>
    <p:sldId id="270" r:id="rId6"/>
    <p:sldId id="271" r:id="rId7"/>
    <p:sldId id="261" r:id="rId8"/>
    <p:sldId id="262" r:id="rId9"/>
    <p:sldId id="260" r:id="rId10"/>
    <p:sldId id="264" r:id="rId11"/>
    <p:sldId id="267" r:id="rId12"/>
    <p:sldId id="275" r:id="rId13"/>
    <p:sldId id="269" r:id="rId14"/>
    <p:sldId id="274" r:id="rId15"/>
    <p:sldId id="266" r:id="rId16"/>
    <p:sldId id="272"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8" d="100"/>
          <a:sy n="108" d="100"/>
        </p:scale>
        <p:origin x="900"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405342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2796747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616887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dirty="0"/>
              <a:t>2/1/2021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0762524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dirty="0"/>
              <a:t>2/1/2021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3907475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dirty="0"/>
              <a:t>2/1/2021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0080739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2/1/2021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1146648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551669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166353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87833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603340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2/1/2021</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919805787"/>
      </p:ext>
    </p:extLst>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ED0C5-A3F5-3F4D-9E6B-D1D013A64C26}"/>
              </a:ext>
            </a:extLst>
          </p:cNvPr>
          <p:cNvSpPr>
            <a:spLocks noGrp="1"/>
          </p:cNvSpPr>
          <p:nvPr>
            <p:ph type="title"/>
          </p:nvPr>
        </p:nvSpPr>
        <p:spPr>
          <a:xfrm>
            <a:off x="-1217990" y="924530"/>
            <a:ext cx="10515600" cy="1325563"/>
          </a:xfrm>
        </p:spPr>
        <p:txBody>
          <a:bodyPr>
            <a:normAutofit fontScale="90000"/>
          </a:bodyPr>
          <a:lstStyle/>
          <a:p>
            <a:pPr algn="ctr"/>
            <a:r>
              <a:rPr lang="en-GB" b="1" dirty="0"/>
              <a:t>Aromatherapy </a:t>
            </a:r>
            <a:br>
              <a:rPr lang="en-GB" b="1" dirty="0"/>
            </a:br>
            <a:r>
              <a:rPr lang="en-GB" b="1" dirty="0"/>
              <a:t>By </a:t>
            </a:r>
            <a:br>
              <a:rPr lang="en-GB" b="1" dirty="0"/>
            </a:br>
            <a:r>
              <a:rPr lang="en-GB" b="1" dirty="0"/>
              <a:t>Melissa Tyers</a:t>
            </a:r>
            <a:endParaRPr lang="en-US" b="1" dirty="0"/>
          </a:p>
        </p:txBody>
      </p:sp>
      <p:pic>
        <p:nvPicPr>
          <p:cNvPr id="7" name="Picture 7">
            <a:extLst>
              <a:ext uri="{FF2B5EF4-FFF2-40B4-BE49-F238E27FC236}">
                <a16:creationId xmlns:a16="http://schemas.microsoft.com/office/drawing/2014/main" id="{CBF575F9-838B-B145-98F3-0AB40EB11C0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424601" y="2975809"/>
            <a:ext cx="5333432" cy="3555621"/>
          </a:xfrm>
        </p:spPr>
      </p:pic>
    </p:spTree>
    <p:extLst>
      <p:ext uri="{BB962C8B-B14F-4D97-AF65-F5344CB8AC3E}">
        <p14:creationId xmlns:p14="http://schemas.microsoft.com/office/powerpoint/2010/main" val="40366479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7FD03D-5554-784F-B3C1-D9729F62024B}"/>
              </a:ext>
            </a:extLst>
          </p:cNvPr>
          <p:cNvSpPr>
            <a:spLocks noGrp="1"/>
          </p:cNvSpPr>
          <p:nvPr>
            <p:ph type="title"/>
          </p:nvPr>
        </p:nvSpPr>
        <p:spPr/>
        <p:txBody>
          <a:bodyPr/>
          <a:lstStyle/>
          <a:p>
            <a:pPr algn="ctr"/>
            <a:r>
              <a:rPr lang="en-GB" b="1" dirty="0"/>
              <a:t>History </a:t>
            </a:r>
            <a:endParaRPr lang="en-US" b="1" dirty="0"/>
          </a:p>
        </p:txBody>
      </p:sp>
      <p:sp>
        <p:nvSpPr>
          <p:cNvPr id="3" name="Content Placeholder 2">
            <a:extLst>
              <a:ext uri="{FF2B5EF4-FFF2-40B4-BE49-F238E27FC236}">
                <a16:creationId xmlns:a16="http://schemas.microsoft.com/office/drawing/2014/main" id="{EB5809D8-12B4-3B43-AEEE-7C361F592681}"/>
              </a:ext>
            </a:extLst>
          </p:cNvPr>
          <p:cNvSpPr>
            <a:spLocks noGrp="1"/>
          </p:cNvSpPr>
          <p:nvPr>
            <p:ph idx="1"/>
          </p:nvPr>
        </p:nvSpPr>
        <p:spPr/>
        <p:txBody>
          <a:bodyPr/>
          <a:lstStyle/>
          <a:p>
            <a:r>
              <a:rPr lang="en-GB" sz="2400" dirty="0"/>
              <a:t>Aromatherapy oils have been a part of human history for more than 3,500 years BC and has been used throughout all major civilisations including the Chinese, India, Egypt and Greece with uses ranging from medicines, perfumery, rituals, food flavouring and masking bad odours</a:t>
            </a:r>
          </a:p>
          <a:p>
            <a:r>
              <a:rPr lang="en-GB" sz="2400" dirty="0"/>
              <a:t>In the era of modern medicine Aromatherapy comes from the word “aroma” which means fragrance and “therapy” which means treatment. In 1937 the French perfumer and chemist Rene-Maurice </a:t>
            </a:r>
            <a:r>
              <a:rPr lang="en-GB" sz="2400" dirty="0" err="1"/>
              <a:t>Gattefosse</a:t>
            </a:r>
            <a:r>
              <a:rPr lang="en-GB" sz="2400" dirty="0"/>
              <a:t> published a book called “</a:t>
            </a:r>
            <a:r>
              <a:rPr lang="en-GB" sz="2400" dirty="0" err="1"/>
              <a:t>aromatherapie</a:t>
            </a:r>
            <a:r>
              <a:rPr lang="en-GB" sz="2400" dirty="0"/>
              <a:t>” his intention was to distinguish the medicinal application of essential oils from their perfumery applications.</a:t>
            </a:r>
          </a:p>
          <a:p>
            <a:endParaRPr lang="en-US" dirty="0"/>
          </a:p>
        </p:txBody>
      </p:sp>
    </p:spTree>
    <p:extLst>
      <p:ext uri="{BB962C8B-B14F-4D97-AF65-F5344CB8AC3E}">
        <p14:creationId xmlns:p14="http://schemas.microsoft.com/office/powerpoint/2010/main" val="32411809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43B84-CA5A-1147-9DDB-ACBE665D88CC}"/>
              </a:ext>
            </a:extLst>
          </p:cNvPr>
          <p:cNvSpPr>
            <a:spLocks noGrp="1"/>
          </p:cNvSpPr>
          <p:nvPr>
            <p:ph type="title"/>
          </p:nvPr>
        </p:nvSpPr>
        <p:spPr/>
        <p:txBody>
          <a:bodyPr/>
          <a:lstStyle/>
          <a:p>
            <a:pPr algn="ctr"/>
            <a:r>
              <a:rPr lang="en-GB" b="1" dirty="0"/>
              <a:t>What is Aromatherapy?</a:t>
            </a:r>
            <a:endParaRPr lang="en-US" b="1" dirty="0"/>
          </a:p>
        </p:txBody>
      </p:sp>
      <p:sp>
        <p:nvSpPr>
          <p:cNvPr id="3" name="Subtitle 2">
            <a:extLst>
              <a:ext uri="{FF2B5EF4-FFF2-40B4-BE49-F238E27FC236}">
                <a16:creationId xmlns:a16="http://schemas.microsoft.com/office/drawing/2014/main" id="{9CA7FC90-8DE5-074E-B7E3-500ACB4A0608}"/>
              </a:ext>
            </a:extLst>
          </p:cNvPr>
          <p:cNvSpPr>
            <a:spLocks noGrp="1"/>
          </p:cNvSpPr>
          <p:nvPr>
            <p:ph idx="1"/>
          </p:nvPr>
        </p:nvSpPr>
        <p:spPr>
          <a:xfrm>
            <a:off x="1249742" y="1538545"/>
            <a:ext cx="9692516" cy="4720739"/>
          </a:xfrm>
        </p:spPr>
        <p:txBody>
          <a:bodyPr/>
          <a:lstStyle/>
          <a:p>
            <a:pPr marL="0" indent="0">
              <a:buNone/>
            </a:pPr>
            <a:endParaRPr lang="en-GB" dirty="0"/>
          </a:p>
          <a:p>
            <a:endParaRPr lang="en-GB" dirty="0"/>
          </a:p>
          <a:p>
            <a:pPr>
              <a:buFont typeface="Wingdings" pitchFamily="2" charset="2"/>
              <a:buChar char="v"/>
            </a:pPr>
            <a:r>
              <a:rPr lang="en-GB" dirty="0"/>
              <a:t>Aromatherapy can be defined as the use and blending essential oils which are derived &amp; extracted from plants, including flowers, herbs, leaves, roots, resins, seeds and fruits. They are extracted by a variety of methods, example as are distillation, expression and solvent extraction.</a:t>
            </a:r>
          </a:p>
        </p:txBody>
      </p:sp>
    </p:spTree>
    <p:extLst>
      <p:ext uri="{BB962C8B-B14F-4D97-AF65-F5344CB8AC3E}">
        <p14:creationId xmlns:p14="http://schemas.microsoft.com/office/powerpoint/2010/main" val="10167687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F1EF5-74E6-284F-9805-F6DB839FC118}"/>
              </a:ext>
            </a:extLst>
          </p:cNvPr>
          <p:cNvSpPr>
            <a:spLocks noGrp="1"/>
          </p:cNvSpPr>
          <p:nvPr>
            <p:ph type="title"/>
          </p:nvPr>
        </p:nvSpPr>
        <p:spPr/>
        <p:txBody>
          <a:bodyPr>
            <a:normAutofit/>
          </a:bodyPr>
          <a:lstStyle/>
          <a:p>
            <a:r>
              <a:rPr lang="en-GB" sz="2600" b="1" dirty="0"/>
              <a:t>Methods of Extraction </a:t>
            </a:r>
            <a:br>
              <a:rPr lang="en-GB" sz="2600" b="1" dirty="0"/>
            </a:br>
            <a:r>
              <a:rPr lang="en-GB" sz="2600" dirty="0"/>
              <a:t>Essential oils are extracted from plant materials through removal methods that are suited to the specific plant part containing the oils.</a:t>
            </a:r>
            <a:endParaRPr lang="en-US" sz="2600" dirty="0"/>
          </a:p>
        </p:txBody>
      </p:sp>
      <p:sp>
        <p:nvSpPr>
          <p:cNvPr id="3" name="Content Placeholder 2">
            <a:extLst>
              <a:ext uri="{FF2B5EF4-FFF2-40B4-BE49-F238E27FC236}">
                <a16:creationId xmlns:a16="http://schemas.microsoft.com/office/drawing/2014/main" id="{E8D62FD3-DA24-5641-AB2C-A316DDF96EB3}"/>
              </a:ext>
            </a:extLst>
          </p:cNvPr>
          <p:cNvSpPr>
            <a:spLocks noGrp="1"/>
          </p:cNvSpPr>
          <p:nvPr>
            <p:ph idx="1"/>
          </p:nvPr>
        </p:nvSpPr>
        <p:spPr/>
        <p:txBody>
          <a:bodyPr>
            <a:normAutofit/>
          </a:bodyPr>
          <a:lstStyle/>
          <a:p>
            <a:pPr marL="0" indent="0">
              <a:buNone/>
            </a:pPr>
            <a:r>
              <a:rPr lang="en-GB" sz="2600" b="1" dirty="0"/>
              <a:t>Steam Distillation </a:t>
            </a:r>
            <a:r>
              <a:rPr lang="en-GB" sz="2600" dirty="0"/>
              <a:t>is the most popular method used to extract and isolate essential oils from plants.</a:t>
            </a:r>
            <a:endParaRPr lang="en-US" sz="2600" b="1" dirty="0"/>
          </a:p>
        </p:txBody>
      </p:sp>
      <p:pic>
        <p:nvPicPr>
          <p:cNvPr id="4" name="Picture 4">
            <a:extLst>
              <a:ext uri="{FF2B5EF4-FFF2-40B4-BE49-F238E27FC236}">
                <a16:creationId xmlns:a16="http://schemas.microsoft.com/office/drawing/2014/main" id="{31E5BF8D-F0E5-6647-BA3C-34017191A90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9728" y="3104265"/>
            <a:ext cx="5196272" cy="3213811"/>
          </a:xfrm>
          <a:prstGeom prst="rect">
            <a:avLst/>
          </a:prstGeom>
        </p:spPr>
      </p:pic>
    </p:spTree>
    <p:extLst>
      <p:ext uri="{BB962C8B-B14F-4D97-AF65-F5344CB8AC3E}">
        <p14:creationId xmlns:p14="http://schemas.microsoft.com/office/powerpoint/2010/main" val="37427650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CABFF8-E2E0-184D-9889-CB24D886F330}"/>
              </a:ext>
            </a:extLst>
          </p:cNvPr>
          <p:cNvSpPr>
            <a:spLocks noGrp="1"/>
          </p:cNvSpPr>
          <p:nvPr>
            <p:ph type="title"/>
          </p:nvPr>
        </p:nvSpPr>
        <p:spPr>
          <a:xfrm>
            <a:off x="838200" y="376484"/>
            <a:ext cx="10425490" cy="1314204"/>
          </a:xfrm>
        </p:spPr>
        <p:txBody>
          <a:bodyPr>
            <a:normAutofit fontScale="90000"/>
          </a:bodyPr>
          <a:lstStyle/>
          <a:p>
            <a:r>
              <a:rPr lang="en-GB" sz="3200" b="1" dirty="0"/>
              <a:t>Expression</a:t>
            </a:r>
            <a:br>
              <a:rPr lang="en-GB" sz="3200" b="1" dirty="0"/>
            </a:br>
            <a:r>
              <a:rPr lang="en-GB" sz="3200" b="1" dirty="0"/>
              <a:t>Is used to extract essential oils from citrus fruits by mechanical process e.g Lemon, orange and mandarin essential oils.</a:t>
            </a:r>
            <a:endParaRPr lang="en-US" sz="3200" b="1" dirty="0"/>
          </a:p>
        </p:txBody>
      </p:sp>
      <p:pic>
        <p:nvPicPr>
          <p:cNvPr id="4" name="Picture 4">
            <a:extLst>
              <a:ext uri="{FF2B5EF4-FFF2-40B4-BE49-F238E27FC236}">
                <a16:creationId xmlns:a16="http://schemas.microsoft.com/office/drawing/2014/main" id="{59CA435D-6A10-624B-AD7B-6CE8C7A0FB4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898790" y="1825625"/>
            <a:ext cx="4394420" cy="4351338"/>
          </a:xfrm>
        </p:spPr>
      </p:pic>
    </p:spTree>
    <p:extLst>
      <p:ext uri="{BB962C8B-B14F-4D97-AF65-F5344CB8AC3E}">
        <p14:creationId xmlns:p14="http://schemas.microsoft.com/office/powerpoint/2010/main" val="19454721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B14B58-A840-B34B-A13D-46947D130317}"/>
              </a:ext>
            </a:extLst>
          </p:cNvPr>
          <p:cNvSpPr>
            <a:spLocks noGrp="1"/>
          </p:cNvSpPr>
          <p:nvPr>
            <p:ph type="title"/>
          </p:nvPr>
        </p:nvSpPr>
        <p:spPr>
          <a:xfrm>
            <a:off x="596295" y="319768"/>
            <a:ext cx="10515600" cy="1325563"/>
          </a:xfrm>
        </p:spPr>
        <p:txBody>
          <a:bodyPr>
            <a:normAutofit/>
          </a:bodyPr>
          <a:lstStyle/>
          <a:p>
            <a:pPr algn="ctr"/>
            <a:r>
              <a:rPr lang="en-GB" b="1" dirty="0"/>
              <a:t>Solvent Extraction </a:t>
            </a:r>
            <a:endParaRPr lang="en-US" b="1" dirty="0"/>
          </a:p>
        </p:txBody>
      </p:sp>
      <p:sp>
        <p:nvSpPr>
          <p:cNvPr id="3" name="Content Placeholder 2">
            <a:extLst>
              <a:ext uri="{FF2B5EF4-FFF2-40B4-BE49-F238E27FC236}">
                <a16:creationId xmlns:a16="http://schemas.microsoft.com/office/drawing/2014/main" id="{84375C9E-8D4C-1B4C-83D1-2D5DB6DEDC79}"/>
              </a:ext>
            </a:extLst>
          </p:cNvPr>
          <p:cNvSpPr>
            <a:spLocks noGrp="1"/>
          </p:cNvSpPr>
          <p:nvPr>
            <p:ph idx="1"/>
          </p:nvPr>
        </p:nvSpPr>
        <p:spPr/>
        <p:txBody>
          <a:bodyPr/>
          <a:lstStyle/>
          <a:p>
            <a:pPr>
              <a:buFont typeface="Wingdings" pitchFamily="2" charset="2"/>
              <a:buChar char="§"/>
            </a:pPr>
            <a:endParaRPr lang="en-GB" dirty="0"/>
          </a:p>
          <a:p>
            <a:pPr>
              <a:buFont typeface="Wingdings" pitchFamily="2" charset="2"/>
              <a:buChar char="§"/>
            </a:pPr>
            <a:r>
              <a:rPr lang="en-GB" dirty="0"/>
              <a:t>This modern extraction method is mainly used for expensive and flower oils such as Jasmine and Rose </a:t>
            </a:r>
          </a:p>
          <a:p>
            <a:pPr>
              <a:buFont typeface="Wingdings" pitchFamily="2" charset="2"/>
              <a:buChar char="§"/>
            </a:pPr>
            <a:r>
              <a:rPr lang="en-GB" dirty="0"/>
              <a:t>Products of this method are not technically essential oils but are referred to as ‘absolutes’ due to the residues left by the chemicals used</a:t>
            </a:r>
          </a:p>
          <a:p>
            <a:pPr>
              <a:buFont typeface="Wingdings" pitchFamily="2" charset="2"/>
              <a:buChar char="§"/>
            </a:pPr>
            <a:r>
              <a:rPr lang="en-GB" dirty="0"/>
              <a:t>As such, absolutes are not considered safe for massage?</a:t>
            </a:r>
          </a:p>
        </p:txBody>
      </p:sp>
    </p:spTree>
    <p:extLst>
      <p:ext uri="{BB962C8B-B14F-4D97-AF65-F5344CB8AC3E}">
        <p14:creationId xmlns:p14="http://schemas.microsoft.com/office/powerpoint/2010/main" val="25777073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2056DA-8D96-A74A-8D52-360C3FCC3A74}"/>
              </a:ext>
            </a:extLst>
          </p:cNvPr>
          <p:cNvSpPr>
            <a:spLocks noGrp="1"/>
          </p:cNvSpPr>
          <p:nvPr>
            <p:ph type="title"/>
          </p:nvPr>
        </p:nvSpPr>
        <p:spPr/>
        <p:txBody>
          <a:bodyPr>
            <a:normAutofit/>
          </a:bodyPr>
          <a:lstStyle/>
          <a:p>
            <a:pPr algn="ctr"/>
            <a:r>
              <a:rPr lang="en-GB" b="1" dirty="0"/>
              <a:t>Modes of Use</a:t>
            </a:r>
            <a:endParaRPr lang="en-US" b="1" dirty="0"/>
          </a:p>
        </p:txBody>
      </p:sp>
      <p:sp>
        <p:nvSpPr>
          <p:cNvPr id="3" name="Content Placeholder 2">
            <a:extLst>
              <a:ext uri="{FF2B5EF4-FFF2-40B4-BE49-F238E27FC236}">
                <a16:creationId xmlns:a16="http://schemas.microsoft.com/office/drawing/2014/main" id="{3B8DDC6C-612B-C449-9AB3-E53870C699C8}"/>
              </a:ext>
            </a:extLst>
          </p:cNvPr>
          <p:cNvSpPr>
            <a:spLocks noGrp="1"/>
          </p:cNvSpPr>
          <p:nvPr>
            <p:ph idx="1"/>
          </p:nvPr>
        </p:nvSpPr>
        <p:spPr>
          <a:xfrm>
            <a:off x="1095223" y="1690688"/>
            <a:ext cx="10515600" cy="4351338"/>
          </a:xfrm>
        </p:spPr>
        <p:txBody>
          <a:bodyPr>
            <a:normAutofit/>
          </a:bodyPr>
          <a:lstStyle/>
          <a:p>
            <a:r>
              <a:rPr lang="en-GB" b="1" dirty="0"/>
              <a:t>Inhalation</a:t>
            </a:r>
            <a:r>
              <a:rPr lang="en-GB" dirty="0"/>
              <a:t>: example </a:t>
            </a:r>
            <a:r>
              <a:rPr lang="en-GB" dirty="0" err="1"/>
              <a:t>Aromastick</a:t>
            </a:r>
            <a:r>
              <a:rPr lang="en-GB" dirty="0"/>
              <a:t> Nasal inhalers are personal, portable and provides a quick response for anxiety, they may help relieve stress, nausea and disturbed sleep</a:t>
            </a:r>
          </a:p>
          <a:p>
            <a:r>
              <a:rPr lang="en-GB" b="1" dirty="0"/>
              <a:t>Diffusion: </a:t>
            </a:r>
            <a:r>
              <a:rPr lang="en-GB" dirty="0"/>
              <a:t>example Ultrasonic Diffusers uses water and a few drops of essential oils to create a soothing mist that travels through the air, may help with mood and respiratory issues </a:t>
            </a:r>
          </a:p>
          <a:p>
            <a:r>
              <a:rPr lang="en-GB" b="1" dirty="0"/>
              <a:t>Topical application: </a:t>
            </a:r>
            <a:r>
              <a:rPr lang="en-GB" dirty="0"/>
              <a:t>means applying essential that’s mixed with oil, lotion or other base to the skin for various reasons </a:t>
            </a:r>
            <a:endParaRPr lang="en-GB" b="1" dirty="0"/>
          </a:p>
          <a:p>
            <a:r>
              <a:rPr lang="en-GB" b="1" dirty="0"/>
              <a:t>Baths: </a:t>
            </a:r>
            <a:r>
              <a:rPr lang="en-GB" dirty="0"/>
              <a:t>Adding essential oils to the bath encourages relaxation </a:t>
            </a:r>
          </a:p>
        </p:txBody>
      </p:sp>
    </p:spTree>
    <p:extLst>
      <p:ext uri="{BB962C8B-B14F-4D97-AF65-F5344CB8AC3E}">
        <p14:creationId xmlns:p14="http://schemas.microsoft.com/office/powerpoint/2010/main" val="4295609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64BA1-443F-D446-915B-9B40219C53F7}"/>
              </a:ext>
            </a:extLst>
          </p:cNvPr>
          <p:cNvSpPr>
            <a:spLocks noGrp="1"/>
          </p:cNvSpPr>
          <p:nvPr>
            <p:ph type="title"/>
          </p:nvPr>
        </p:nvSpPr>
        <p:spPr/>
        <p:txBody>
          <a:bodyPr>
            <a:normAutofit/>
          </a:bodyPr>
          <a:lstStyle/>
          <a:p>
            <a:pPr algn="ctr"/>
            <a:r>
              <a:rPr lang="en-GB" sz="3200" b="1" dirty="0"/>
              <a:t>Benefits of aromatherapy </a:t>
            </a:r>
            <a:endParaRPr lang="en-US" sz="3200" b="1" dirty="0"/>
          </a:p>
        </p:txBody>
      </p:sp>
      <p:sp>
        <p:nvSpPr>
          <p:cNvPr id="3" name="Content Placeholder 2">
            <a:extLst>
              <a:ext uri="{FF2B5EF4-FFF2-40B4-BE49-F238E27FC236}">
                <a16:creationId xmlns:a16="http://schemas.microsoft.com/office/drawing/2014/main" id="{F00B5FDA-A14A-FA43-BB3F-C77E090A620E}"/>
              </a:ext>
            </a:extLst>
          </p:cNvPr>
          <p:cNvSpPr>
            <a:spLocks noGrp="1"/>
          </p:cNvSpPr>
          <p:nvPr>
            <p:ph idx="1"/>
          </p:nvPr>
        </p:nvSpPr>
        <p:spPr/>
        <p:txBody>
          <a:bodyPr>
            <a:normAutofit lnSpcReduction="10000"/>
          </a:bodyPr>
          <a:lstStyle/>
          <a:p>
            <a:pPr marL="0" indent="0">
              <a:buNone/>
            </a:pPr>
            <a:endParaRPr lang="en-GB" sz="2400" dirty="0"/>
          </a:p>
          <a:p>
            <a:pPr marL="0" indent="0">
              <a:buNone/>
            </a:pPr>
            <a:r>
              <a:rPr lang="en-GB" sz="2400" dirty="0"/>
              <a:t>Apart from being one of the most popular and beneficial forms of complementary and alternative medicine </a:t>
            </a:r>
            <a:r>
              <a:rPr lang="en-GB" sz="2400" b="1" dirty="0"/>
              <a:t>(CAM).</a:t>
            </a:r>
            <a:r>
              <a:rPr lang="en-GB" sz="2400" dirty="0"/>
              <a:t> Aromatherapy may help physical, psychological and emotional conditions.</a:t>
            </a:r>
          </a:p>
          <a:p>
            <a:pPr marL="0" indent="0">
              <a:buNone/>
            </a:pPr>
            <a:endParaRPr lang="en-GB" dirty="0"/>
          </a:p>
          <a:p>
            <a:r>
              <a:rPr lang="en-GB" dirty="0"/>
              <a:t>Reduce anxiety and stress</a:t>
            </a:r>
          </a:p>
          <a:p>
            <a:r>
              <a:rPr lang="en-GB" dirty="0"/>
              <a:t>Increase a sense of wellbeing</a:t>
            </a:r>
          </a:p>
          <a:p>
            <a:r>
              <a:rPr lang="en-GB" dirty="0"/>
              <a:t>Promote relaxation </a:t>
            </a:r>
          </a:p>
          <a:p>
            <a:r>
              <a:rPr lang="en-GB" dirty="0"/>
              <a:t>Aid sleep </a:t>
            </a:r>
          </a:p>
          <a:p>
            <a:r>
              <a:rPr lang="en-GB" dirty="0"/>
              <a:t>Relaxation of the whole person</a:t>
            </a:r>
          </a:p>
          <a:p>
            <a:endParaRPr lang="en-US" dirty="0"/>
          </a:p>
        </p:txBody>
      </p:sp>
    </p:spTree>
    <p:extLst>
      <p:ext uri="{BB962C8B-B14F-4D97-AF65-F5344CB8AC3E}">
        <p14:creationId xmlns:p14="http://schemas.microsoft.com/office/powerpoint/2010/main" val="31848276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FF552D-136B-F949-9172-DE09841B9358}"/>
              </a:ext>
            </a:extLst>
          </p:cNvPr>
          <p:cNvSpPr>
            <a:spLocks noGrp="1"/>
          </p:cNvSpPr>
          <p:nvPr>
            <p:ph type="title"/>
          </p:nvPr>
        </p:nvSpPr>
        <p:spPr>
          <a:xfrm>
            <a:off x="1007440" y="440957"/>
            <a:ext cx="10177120" cy="1176592"/>
          </a:xfrm>
        </p:spPr>
        <p:txBody>
          <a:bodyPr>
            <a:normAutofit/>
          </a:bodyPr>
          <a:lstStyle/>
          <a:p>
            <a:r>
              <a:rPr lang="en-GB" sz="2500" b="1" dirty="0"/>
              <a:t>An Aromatherapy Treatment </a:t>
            </a:r>
            <a:r>
              <a:rPr lang="en-GB" sz="2500" dirty="0"/>
              <a:t>can be as an inhalation or the essential oils can be combined with a carrier oil and applied to the skin through.</a:t>
            </a:r>
            <a:endParaRPr lang="en-US" sz="2500" b="1" dirty="0"/>
          </a:p>
        </p:txBody>
      </p:sp>
      <p:sp>
        <p:nvSpPr>
          <p:cNvPr id="3" name="Content Placeholder 2">
            <a:extLst>
              <a:ext uri="{FF2B5EF4-FFF2-40B4-BE49-F238E27FC236}">
                <a16:creationId xmlns:a16="http://schemas.microsoft.com/office/drawing/2014/main" id="{156FE4BE-5B3A-324F-81ED-B3931ECC5458}"/>
              </a:ext>
            </a:extLst>
          </p:cNvPr>
          <p:cNvSpPr>
            <a:spLocks noGrp="1"/>
          </p:cNvSpPr>
          <p:nvPr>
            <p:ph idx="1"/>
          </p:nvPr>
        </p:nvSpPr>
        <p:spPr>
          <a:xfrm>
            <a:off x="838200" y="1825625"/>
            <a:ext cx="10061716" cy="3157306"/>
          </a:xfrm>
        </p:spPr>
        <p:txBody>
          <a:bodyPr>
            <a:normAutofit fontScale="92500" lnSpcReduction="10000"/>
          </a:bodyPr>
          <a:lstStyle/>
          <a:p>
            <a:pPr marL="0" indent="0">
              <a:buNone/>
            </a:pPr>
            <a:r>
              <a:rPr lang="en-GB" b="1" dirty="0"/>
              <a:t>Examples are </a:t>
            </a:r>
          </a:p>
          <a:p>
            <a:r>
              <a:rPr lang="en-GB" dirty="0"/>
              <a:t>Compress</a:t>
            </a:r>
          </a:p>
          <a:p>
            <a:r>
              <a:rPr lang="en-GB" dirty="0"/>
              <a:t>Full body massage</a:t>
            </a:r>
          </a:p>
          <a:p>
            <a:r>
              <a:rPr lang="en-GB" dirty="0"/>
              <a:t>Scalp massage </a:t>
            </a:r>
          </a:p>
          <a:p>
            <a:r>
              <a:rPr lang="en-GB" dirty="0"/>
              <a:t>Back, neck &amp; shoulder massage</a:t>
            </a:r>
          </a:p>
          <a:p>
            <a:r>
              <a:rPr lang="en-GB" dirty="0"/>
              <a:t>Facials</a:t>
            </a:r>
          </a:p>
          <a:p>
            <a:r>
              <a:rPr lang="en-GB" dirty="0"/>
              <a:t>Hand &amp; foot massages </a:t>
            </a:r>
            <a:endParaRPr lang="en-US" dirty="0"/>
          </a:p>
        </p:txBody>
      </p:sp>
    </p:spTree>
    <p:extLst>
      <p:ext uri="{BB962C8B-B14F-4D97-AF65-F5344CB8AC3E}">
        <p14:creationId xmlns:p14="http://schemas.microsoft.com/office/powerpoint/2010/main" val="16454422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C9C71B-01E7-FD4A-A5D7-1690BA4442CE}"/>
              </a:ext>
            </a:extLst>
          </p:cNvPr>
          <p:cNvSpPr>
            <a:spLocks noGrp="1"/>
          </p:cNvSpPr>
          <p:nvPr>
            <p:ph type="title"/>
          </p:nvPr>
        </p:nvSpPr>
        <p:spPr/>
        <p:txBody>
          <a:bodyPr/>
          <a:lstStyle/>
          <a:p>
            <a:pPr algn="ctr"/>
            <a:r>
              <a:rPr lang="en-GB" b="1" dirty="0"/>
              <a:t>Contra-indications &amp; Contra-actions</a:t>
            </a:r>
            <a:endParaRPr lang="en-US" b="1" dirty="0"/>
          </a:p>
        </p:txBody>
      </p:sp>
      <p:sp>
        <p:nvSpPr>
          <p:cNvPr id="3" name="Content Placeholder 2">
            <a:extLst>
              <a:ext uri="{FF2B5EF4-FFF2-40B4-BE49-F238E27FC236}">
                <a16:creationId xmlns:a16="http://schemas.microsoft.com/office/drawing/2014/main" id="{A514C5AE-9088-EE42-9BC8-73B0ED474102}"/>
              </a:ext>
            </a:extLst>
          </p:cNvPr>
          <p:cNvSpPr>
            <a:spLocks noGrp="1"/>
          </p:cNvSpPr>
          <p:nvPr>
            <p:ph idx="1"/>
          </p:nvPr>
        </p:nvSpPr>
        <p:spPr/>
        <p:txBody>
          <a:bodyPr/>
          <a:lstStyle/>
          <a:p>
            <a:r>
              <a:rPr lang="en-GB" dirty="0"/>
              <a:t>A Contra-indication refers to something that is a medical reason for not doing or using something. (Merriam-Webster, 2016). Examples are recent operations, atrial fibrillation, epilepsy, DVT</a:t>
            </a:r>
          </a:p>
          <a:p>
            <a:pPr marL="0" indent="0">
              <a:buNone/>
            </a:pPr>
            <a:endParaRPr lang="en-GB" dirty="0"/>
          </a:p>
          <a:p>
            <a:r>
              <a:rPr lang="en-GB" dirty="0"/>
              <a:t>A Contra-action refers to a reaction to a product or treatment, a reaction may be visible either during or immediately or hours or days after. Examples are headache, nausea, allergic reaction.</a:t>
            </a:r>
          </a:p>
          <a:p>
            <a:endParaRPr lang="en-GB" dirty="0"/>
          </a:p>
          <a:p>
            <a:endParaRPr lang="en-GB" dirty="0"/>
          </a:p>
        </p:txBody>
      </p:sp>
    </p:spTree>
    <p:extLst>
      <p:ext uri="{BB962C8B-B14F-4D97-AF65-F5344CB8AC3E}">
        <p14:creationId xmlns:p14="http://schemas.microsoft.com/office/powerpoint/2010/main" val="18192729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F9FB0E-E529-3549-BECA-F8003D3CB08D}"/>
              </a:ext>
            </a:extLst>
          </p:cNvPr>
          <p:cNvSpPr>
            <a:spLocks noGrp="1"/>
          </p:cNvSpPr>
          <p:nvPr>
            <p:ph type="title"/>
          </p:nvPr>
        </p:nvSpPr>
        <p:spPr/>
        <p:txBody>
          <a:bodyPr/>
          <a:lstStyle/>
          <a:p>
            <a:pPr algn="ctr"/>
            <a:r>
              <a:rPr lang="en-GB" b="1" dirty="0"/>
              <a:t>Aftercare advice </a:t>
            </a:r>
            <a:endParaRPr lang="en-US" b="1" dirty="0"/>
          </a:p>
        </p:txBody>
      </p:sp>
      <p:sp>
        <p:nvSpPr>
          <p:cNvPr id="3" name="Content Placeholder 2">
            <a:extLst>
              <a:ext uri="{FF2B5EF4-FFF2-40B4-BE49-F238E27FC236}">
                <a16:creationId xmlns:a16="http://schemas.microsoft.com/office/drawing/2014/main" id="{E0F9EA5F-4333-CD44-B289-1A982600C2B8}"/>
              </a:ext>
            </a:extLst>
          </p:cNvPr>
          <p:cNvSpPr>
            <a:spLocks noGrp="1"/>
          </p:cNvSpPr>
          <p:nvPr>
            <p:ph idx="1"/>
          </p:nvPr>
        </p:nvSpPr>
        <p:spPr/>
        <p:txBody>
          <a:bodyPr/>
          <a:lstStyle/>
          <a:p>
            <a:pPr>
              <a:buFont typeface="Wingdings" pitchFamily="2" charset="2"/>
              <a:buChar char="§"/>
            </a:pPr>
            <a:endParaRPr lang="en-GB" dirty="0"/>
          </a:p>
          <a:p>
            <a:pPr>
              <a:buFont typeface="Wingdings" pitchFamily="2" charset="2"/>
              <a:buChar char="§"/>
            </a:pPr>
            <a:r>
              <a:rPr lang="en-GB" dirty="0"/>
              <a:t>Drink plenty of water</a:t>
            </a:r>
          </a:p>
          <a:p>
            <a:pPr>
              <a:buFont typeface="Wingdings" pitchFamily="2" charset="2"/>
              <a:buChar char="§"/>
            </a:pPr>
            <a:r>
              <a:rPr lang="en-GB" dirty="0"/>
              <a:t>Avoid sunlight, sunbathing &amp; sun beds for at least 12 hours after a treatment </a:t>
            </a:r>
          </a:p>
          <a:p>
            <a:pPr>
              <a:buFont typeface="Wingdings" pitchFamily="2" charset="2"/>
              <a:buChar char="§"/>
            </a:pPr>
            <a:r>
              <a:rPr lang="en-GB" dirty="0"/>
              <a:t>Rest</a:t>
            </a:r>
          </a:p>
          <a:p>
            <a:pPr>
              <a:buFont typeface="Wingdings" pitchFamily="2" charset="2"/>
              <a:buChar char="§"/>
            </a:pPr>
            <a:r>
              <a:rPr lang="en-GB" dirty="0"/>
              <a:t>You may find the need to pass urine more frequently </a:t>
            </a:r>
          </a:p>
          <a:p>
            <a:pPr>
              <a:buFont typeface="Wingdings" pitchFamily="2" charset="2"/>
              <a:buChar char="§"/>
            </a:pPr>
            <a:r>
              <a:rPr lang="en-GB" dirty="0"/>
              <a:t>Essential oils are flammable-oils must be fully absorbed or washed off before exposing your skin to a naked flame or lighted cigarette</a:t>
            </a:r>
          </a:p>
          <a:p>
            <a:pPr>
              <a:buFont typeface="Wingdings" pitchFamily="2" charset="2"/>
              <a:buChar char="§"/>
            </a:pPr>
            <a:r>
              <a:rPr lang="en-GB" dirty="0"/>
              <a:t>Keep a note on how you feel to advise the therapist on the next visit</a:t>
            </a:r>
          </a:p>
          <a:p>
            <a:pPr>
              <a:buFont typeface="Wingdings" pitchFamily="2" charset="2"/>
              <a:buChar char="§"/>
            </a:pPr>
            <a:endParaRPr lang="en-GB" dirty="0"/>
          </a:p>
          <a:p>
            <a:endParaRPr lang="en-GB" dirty="0"/>
          </a:p>
          <a:p>
            <a:endParaRPr lang="en-GB" dirty="0"/>
          </a:p>
          <a:p>
            <a:endParaRPr lang="en-GB" dirty="0"/>
          </a:p>
          <a:p>
            <a:endParaRPr lang="en-US" dirty="0"/>
          </a:p>
        </p:txBody>
      </p:sp>
    </p:spTree>
    <p:extLst>
      <p:ext uri="{BB962C8B-B14F-4D97-AF65-F5344CB8AC3E}">
        <p14:creationId xmlns:p14="http://schemas.microsoft.com/office/powerpoint/2010/main" val="4383866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94E45A-73E3-1C4D-BA89-CECF2431CD2A}"/>
              </a:ext>
            </a:extLst>
          </p:cNvPr>
          <p:cNvSpPr>
            <a:spLocks noGrp="1"/>
          </p:cNvSpPr>
          <p:nvPr>
            <p:ph type="title"/>
          </p:nvPr>
        </p:nvSpPr>
        <p:spPr/>
        <p:txBody>
          <a:bodyPr>
            <a:normAutofit/>
          </a:bodyPr>
          <a:lstStyle/>
          <a:p>
            <a:pPr algn="ctr"/>
            <a:r>
              <a:rPr lang="en-GB" sz="3200" b="1" dirty="0"/>
              <a:t>Essential oils</a:t>
            </a:r>
            <a:endParaRPr lang="en-US" sz="3200" b="1" dirty="0"/>
          </a:p>
        </p:txBody>
      </p:sp>
      <p:sp>
        <p:nvSpPr>
          <p:cNvPr id="3" name="Content Placeholder 2">
            <a:extLst>
              <a:ext uri="{FF2B5EF4-FFF2-40B4-BE49-F238E27FC236}">
                <a16:creationId xmlns:a16="http://schemas.microsoft.com/office/drawing/2014/main" id="{C929CD23-91D2-2A45-A204-74C0CEF5D6BB}"/>
              </a:ext>
            </a:extLst>
          </p:cNvPr>
          <p:cNvSpPr>
            <a:spLocks noGrp="1"/>
          </p:cNvSpPr>
          <p:nvPr>
            <p:ph sz="half" idx="1"/>
          </p:nvPr>
        </p:nvSpPr>
        <p:spPr/>
        <p:txBody>
          <a:bodyPr/>
          <a:lstStyle/>
          <a:p>
            <a:pPr marL="0" indent="0">
              <a:buNone/>
            </a:pPr>
            <a:endParaRPr lang="en-GB" sz="2400" b="1" dirty="0"/>
          </a:p>
          <a:p>
            <a:pPr marL="0" indent="0">
              <a:buNone/>
            </a:pPr>
            <a:r>
              <a:rPr lang="en-GB" sz="2400" b="1" dirty="0"/>
              <a:t>Examples of Citrus Essential Oils </a:t>
            </a:r>
          </a:p>
          <a:p>
            <a:pPr>
              <a:buFont typeface="Wingdings" pitchFamily="2" charset="2"/>
              <a:buChar char="§"/>
            </a:pPr>
            <a:r>
              <a:rPr lang="en-GB" sz="2400" b="1" dirty="0"/>
              <a:t>Bergamot *</a:t>
            </a:r>
          </a:p>
          <a:p>
            <a:pPr>
              <a:buFont typeface="Wingdings" pitchFamily="2" charset="2"/>
              <a:buChar char="§"/>
            </a:pPr>
            <a:r>
              <a:rPr lang="en-GB" sz="2400" b="1" dirty="0"/>
              <a:t>Grapefruit *</a:t>
            </a:r>
          </a:p>
          <a:p>
            <a:pPr>
              <a:buFont typeface="Wingdings" pitchFamily="2" charset="2"/>
              <a:buChar char="§"/>
            </a:pPr>
            <a:r>
              <a:rPr lang="en-GB" sz="2400" b="1" dirty="0"/>
              <a:t>Lemon *</a:t>
            </a:r>
          </a:p>
          <a:p>
            <a:pPr>
              <a:buFont typeface="Wingdings" pitchFamily="2" charset="2"/>
              <a:buChar char="§"/>
            </a:pPr>
            <a:r>
              <a:rPr lang="en-GB" sz="2400" b="1" dirty="0"/>
              <a:t>Sweet orange </a:t>
            </a:r>
          </a:p>
          <a:p>
            <a:pPr>
              <a:buFont typeface="Wingdings" pitchFamily="2" charset="2"/>
              <a:buChar char="§"/>
            </a:pPr>
            <a:r>
              <a:rPr lang="en-GB" sz="2400" b="1" dirty="0"/>
              <a:t>Mandarin Fruit</a:t>
            </a:r>
          </a:p>
          <a:p>
            <a:pPr marL="0" indent="0">
              <a:buNone/>
            </a:pPr>
            <a:r>
              <a:rPr lang="en-GB" sz="2400" b="1" dirty="0"/>
              <a:t>* Caution</a:t>
            </a:r>
          </a:p>
          <a:p>
            <a:pPr marL="0" indent="0">
              <a:buNone/>
            </a:pPr>
            <a:endParaRPr lang="en-US" dirty="0"/>
          </a:p>
        </p:txBody>
      </p:sp>
      <p:sp>
        <p:nvSpPr>
          <p:cNvPr id="4" name="Content Placeholder 3">
            <a:extLst>
              <a:ext uri="{FF2B5EF4-FFF2-40B4-BE49-F238E27FC236}">
                <a16:creationId xmlns:a16="http://schemas.microsoft.com/office/drawing/2014/main" id="{C2913F9C-FA56-2B47-A607-7E5726FA14F5}"/>
              </a:ext>
            </a:extLst>
          </p:cNvPr>
          <p:cNvSpPr>
            <a:spLocks noGrp="1"/>
          </p:cNvSpPr>
          <p:nvPr>
            <p:ph sz="half" idx="2"/>
          </p:nvPr>
        </p:nvSpPr>
        <p:spPr/>
        <p:txBody>
          <a:bodyPr>
            <a:normAutofit/>
          </a:bodyPr>
          <a:lstStyle/>
          <a:p>
            <a:pPr marL="0" indent="0">
              <a:buNone/>
            </a:pPr>
            <a:endParaRPr lang="en-GB" sz="2400" b="1" dirty="0"/>
          </a:p>
          <a:p>
            <a:pPr marL="0" indent="0">
              <a:buNone/>
            </a:pPr>
            <a:r>
              <a:rPr lang="en-GB" sz="2400" b="1" dirty="0"/>
              <a:t>Examples of Popular Essential oil</a:t>
            </a:r>
          </a:p>
          <a:p>
            <a:pPr>
              <a:buFont typeface="Wingdings" pitchFamily="2" charset="2"/>
              <a:buChar char="§"/>
            </a:pPr>
            <a:r>
              <a:rPr lang="en-GB" sz="2400" b="1" dirty="0"/>
              <a:t>Chamomile Roman</a:t>
            </a:r>
          </a:p>
          <a:p>
            <a:pPr>
              <a:buFont typeface="Wingdings" pitchFamily="2" charset="2"/>
              <a:buChar char="§"/>
            </a:pPr>
            <a:r>
              <a:rPr lang="en-GB" sz="2400" b="1" dirty="0"/>
              <a:t>Frankincense </a:t>
            </a:r>
          </a:p>
          <a:p>
            <a:pPr>
              <a:buFont typeface="Wingdings" pitchFamily="2" charset="2"/>
              <a:buChar char="§"/>
            </a:pPr>
            <a:r>
              <a:rPr lang="en-GB" sz="2400" b="1" dirty="0"/>
              <a:t>Geranium</a:t>
            </a:r>
          </a:p>
          <a:p>
            <a:pPr>
              <a:buFont typeface="Wingdings" pitchFamily="2" charset="2"/>
              <a:buChar char="§"/>
            </a:pPr>
            <a:r>
              <a:rPr lang="en-GB" sz="2400" b="1" dirty="0"/>
              <a:t>Lavender </a:t>
            </a:r>
          </a:p>
          <a:p>
            <a:pPr>
              <a:buFont typeface="Wingdings" pitchFamily="2" charset="2"/>
              <a:buChar char="§"/>
            </a:pPr>
            <a:r>
              <a:rPr lang="en-GB" sz="2400" b="1" dirty="0" err="1"/>
              <a:t>Petitgrain</a:t>
            </a:r>
            <a:r>
              <a:rPr lang="en-GB" sz="2400" b="1" dirty="0"/>
              <a:t> </a:t>
            </a:r>
          </a:p>
        </p:txBody>
      </p:sp>
      <p:pic>
        <p:nvPicPr>
          <p:cNvPr id="5" name="Picture 5">
            <a:extLst>
              <a:ext uri="{FF2B5EF4-FFF2-40B4-BE49-F238E27FC236}">
                <a16:creationId xmlns:a16="http://schemas.microsoft.com/office/drawing/2014/main" id="{A3341A75-577B-D74E-9EAD-DD26685322F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227182" y="3638259"/>
            <a:ext cx="3701748" cy="3069644"/>
          </a:xfrm>
          <a:prstGeom prst="rect">
            <a:avLst/>
          </a:prstGeom>
        </p:spPr>
      </p:pic>
    </p:spTree>
    <p:extLst>
      <p:ext uri="{BB962C8B-B14F-4D97-AF65-F5344CB8AC3E}">
        <p14:creationId xmlns:p14="http://schemas.microsoft.com/office/powerpoint/2010/main" val="19828416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A1E2A-CEF6-5044-8651-A5277308928D}"/>
              </a:ext>
            </a:extLst>
          </p:cNvPr>
          <p:cNvSpPr>
            <a:spLocks noGrp="1"/>
          </p:cNvSpPr>
          <p:nvPr>
            <p:ph type="title"/>
          </p:nvPr>
        </p:nvSpPr>
        <p:spPr/>
        <p:txBody>
          <a:bodyPr>
            <a:normAutofit/>
          </a:bodyPr>
          <a:lstStyle/>
          <a:p>
            <a:pPr algn="ctr"/>
            <a:r>
              <a:rPr lang="en-GB" sz="3600" b="1" dirty="0"/>
              <a:t>The Sense of Smell (The Olfactory System)</a:t>
            </a:r>
            <a:endParaRPr lang="en-US" sz="3600" b="1" dirty="0"/>
          </a:p>
        </p:txBody>
      </p:sp>
      <p:sp>
        <p:nvSpPr>
          <p:cNvPr id="3" name="Content Placeholder 2">
            <a:extLst>
              <a:ext uri="{FF2B5EF4-FFF2-40B4-BE49-F238E27FC236}">
                <a16:creationId xmlns:a16="http://schemas.microsoft.com/office/drawing/2014/main" id="{1A60E0DC-7AF5-E345-BADB-23EBAE105347}"/>
              </a:ext>
            </a:extLst>
          </p:cNvPr>
          <p:cNvSpPr>
            <a:spLocks noGrp="1"/>
          </p:cNvSpPr>
          <p:nvPr>
            <p:ph idx="1"/>
          </p:nvPr>
        </p:nvSpPr>
        <p:spPr>
          <a:xfrm>
            <a:off x="729865" y="1553481"/>
            <a:ext cx="10641470" cy="4403423"/>
          </a:xfrm>
        </p:spPr>
        <p:txBody>
          <a:bodyPr/>
          <a:lstStyle/>
          <a:p>
            <a:r>
              <a:rPr lang="en-GB" dirty="0"/>
              <a:t>Aromatic molecules are inhaled through the nose and transmitted via the olfactory bulb to the limbic system</a:t>
            </a:r>
          </a:p>
          <a:p>
            <a:r>
              <a:rPr lang="en-GB" dirty="0"/>
              <a:t>This is part of the brain which influences the nervous and hormonal systems, and which is connected to higher functions such as memory and emotional behaviour</a:t>
            </a:r>
          </a:p>
          <a:p>
            <a:r>
              <a:rPr lang="en-GB" dirty="0"/>
              <a:t>The limbic system is directly connected to the parts of the brain that control heart rate, blood pressure, breathing, stress levels, hormonal balance and memory</a:t>
            </a:r>
            <a:endParaRPr lang="en-US" dirty="0"/>
          </a:p>
        </p:txBody>
      </p:sp>
    </p:spTree>
    <p:extLst>
      <p:ext uri="{BB962C8B-B14F-4D97-AF65-F5344CB8AC3E}">
        <p14:creationId xmlns:p14="http://schemas.microsoft.com/office/powerpoint/2010/main" val="9611348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0C458F-DA69-5A4D-882F-9FB3A0D3952E}"/>
              </a:ext>
            </a:extLst>
          </p:cNvPr>
          <p:cNvSpPr>
            <a:spLocks noGrp="1"/>
          </p:cNvSpPr>
          <p:nvPr>
            <p:ph type="title"/>
          </p:nvPr>
        </p:nvSpPr>
        <p:spPr/>
        <p:txBody>
          <a:bodyPr>
            <a:normAutofit/>
          </a:bodyPr>
          <a:lstStyle/>
          <a:p>
            <a:pPr algn="ctr"/>
            <a:r>
              <a:rPr lang="en-GB" sz="3600" b="1" dirty="0"/>
              <a:t>Inhalation of Essential Oil</a:t>
            </a:r>
            <a:endParaRPr lang="en-US" sz="3600" b="1" dirty="0"/>
          </a:p>
        </p:txBody>
      </p:sp>
      <p:sp>
        <p:nvSpPr>
          <p:cNvPr id="3" name="Content Placeholder 2">
            <a:extLst>
              <a:ext uri="{FF2B5EF4-FFF2-40B4-BE49-F238E27FC236}">
                <a16:creationId xmlns:a16="http://schemas.microsoft.com/office/drawing/2014/main" id="{6BA5AC0A-4F0B-834F-96FB-93A595742EEF}"/>
              </a:ext>
            </a:extLst>
          </p:cNvPr>
          <p:cNvSpPr>
            <a:spLocks noGrp="1"/>
          </p:cNvSpPr>
          <p:nvPr>
            <p:ph idx="1"/>
          </p:nvPr>
        </p:nvSpPr>
        <p:spPr>
          <a:xfrm>
            <a:off x="1122368" y="1690688"/>
            <a:ext cx="9947263" cy="4116161"/>
          </a:xfrm>
        </p:spPr>
        <p:txBody>
          <a:bodyPr>
            <a:normAutofit/>
          </a:bodyPr>
          <a:lstStyle/>
          <a:p>
            <a:r>
              <a:rPr lang="en-GB" sz="2600" dirty="0"/>
              <a:t>Work by delivering through the nose and carried to the lungs-interact with the respiratory system</a:t>
            </a:r>
          </a:p>
          <a:p>
            <a:r>
              <a:rPr lang="en-GB" sz="2600" dirty="0"/>
              <a:t>During inhalation odour molecules travel through the nose and effect the brain through a variety of receptors sites one is the limbic system (commonly referred as the emotional brain)</a:t>
            </a:r>
          </a:p>
          <a:p>
            <a:r>
              <a:rPr lang="en-GB" sz="2600" dirty="0"/>
              <a:t>Olfactory receptor sensory </a:t>
            </a:r>
            <a:r>
              <a:rPr lang="en-GB" sz="2600" dirty="0" err="1"/>
              <a:t>neurons</a:t>
            </a:r>
            <a:r>
              <a:rPr lang="en-GB" sz="2600" dirty="0"/>
              <a:t> are unique they are the only nerves to be regenerated through life every 3-4 weeks</a:t>
            </a:r>
          </a:p>
          <a:p>
            <a:r>
              <a:rPr lang="en-GB" sz="2600" dirty="0" err="1"/>
              <a:t>Aromastick</a:t>
            </a:r>
            <a:r>
              <a:rPr lang="en-GB" sz="2600" dirty="0"/>
              <a:t> Nasal inhalers can have immediate physical and psychological effect</a:t>
            </a:r>
          </a:p>
        </p:txBody>
      </p:sp>
    </p:spTree>
    <p:extLst>
      <p:ext uri="{BB962C8B-B14F-4D97-AF65-F5344CB8AC3E}">
        <p14:creationId xmlns:p14="http://schemas.microsoft.com/office/powerpoint/2010/main" val="42180644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6F572B-46A7-5B48-97F1-C5C72A787BB2}"/>
              </a:ext>
            </a:extLst>
          </p:cNvPr>
          <p:cNvSpPr>
            <a:spLocks noGrp="1"/>
          </p:cNvSpPr>
          <p:nvPr>
            <p:ph type="title"/>
          </p:nvPr>
        </p:nvSpPr>
        <p:spPr>
          <a:xfrm>
            <a:off x="838200" y="365125"/>
            <a:ext cx="10349895" cy="1025827"/>
          </a:xfrm>
        </p:spPr>
        <p:txBody>
          <a:bodyPr>
            <a:normAutofit/>
          </a:bodyPr>
          <a:lstStyle/>
          <a:p>
            <a:pPr algn="ctr"/>
            <a:r>
              <a:rPr lang="en-GB" sz="3200" b="1" dirty="0"/>
              <a:t>Safety </a:t>
            </a:r>
            <a:endParaRPr lang="en-US" sz="3200" b="1" dirty="0"/>
          </a:p>
        </p:txBody>
      </p:sp>
      <p:sp>
        <p:nvSpPr>
          <p:cNvPr id="3" name="Content Placeholder 2">
            <a:extLst>
              <a:ext uri="{FF2B5EF4-FFF2-40B4-BE49-F238E27FC236}">
                <a16:creationId xmlns:a16="http://schemas.microsoft.com/office/drawing/2014/main" id="{A41C3E25-0C20-464F-96F8-054247561D26}"/>
              </a:ext>
            </a:extLst>
          </p:cNvPr>
          <p:cNvSpPr>
            <a:spLocks noGrp="1"/>
          </p:cNvSpPr>
          <p:nvPr>
            <p:ph idx="1"/>
          </p:nvPr>
        </p:nvSpPr>
        <p:spPr>
          <a:xfrm>
            <a:off x="838200" y="1390952"/>
            <a:ext cx="10515600" cy="4351338"/>
          </a:xfrm>
        </p:spPr>
        <p:txBody>
          <a:bodyPr>
            <a:normAutofit fontScale="92500" lnSpcReduction="10000"/>
          </a:bodyPr>
          <a:lstStyle/>
          <a:p>
            <a:endParaRPr lang="en-GB" sz="2600" dirty="0"/>
          </a:p>
          <a:p>
            <a:r>
              <a:rPr lang="en-GB" sz="2600" dirty="0"/>
              <a:t>Some essential oils are carcinogenic, </a:t>
            </a:r>
            <a:r>
              <a:rPr lang="en-GB" sz="2600" dirty="0" err="1"/>
              <a:t>phototoxic</a:t>
            </a:r>
            <a:r>
              <a:rPr lang="en-GB" sz="2600" dirty="0"/>
              <a:t>, </a:t>
            </a:r>
            <a:r>
              <a:rPr lang="en-GB" sz="2600" dirty="0" err="1"/>
              <a:t>photoallergy</a:t>
            </a:r>
            <a:r>
              <a:rPr lang="en-GB" sz="2600" dirty="0"/>
              <a:t> and skin irritant. A Contra-action refers to a reaction to a product or treatment, a reaction may be visible either during or immediately or hours or days after</a:t>
            </a:r>
          </a:p>
          <a:p>
            <a:r>
              <a:rPr lang="en-GB" sz="2600" dirty="0"/>
              <a:t>Do not use undiluted essential oils on the skin</a:t>
            </a:r>
          </a:p>
          <a:p>
            <a:r>
              <a:rPr lang="en-GB" sz="2600" dirty="0"/>
              <a:t>Oral ingestion of essential oils is not advocated </a:t>
            </a:r>
          </a:p>
          <a:p>
            <a:r>
              <a:rPr lang="en-GB" sz="2600" dirty="0"/>
              <a:t>Keep essential oils away from children to avoid accidental ingestion</a:t>
            </a:r>
          </a:p>
          <a:p>
            <a:r>
              <a:rPr lang="en-GB" sz="2600" dirty="0"/>
              <a:t>Avoid UV exposure for 12 hours </a:t>
            </a:r>
          </a:p>
          <a:p>
            <a:r>
              <a:rPr lang="en-GB" sz="2600" dirty="0"/>
              <a:t>The elderly – caution is needed due to lessened barrier function of the skin and interaction with medication</a:t>
            </a:r>
          </a:p>
          <a:p>
            <a:r>
              <a:rPr lang="en-GB" sz="2600" dirty="0"/>
              <a:t>Bath safety do not pour neat essential oils into bath water</a:t>
            </a:r>
            <a:endParaRPr lang="en-US" sz="2600" dirty="0"/>
          </a:p>
        </p:txBody>
      </p:sp>
    </p:spTree>
    <p:extLst>
      <p:ext uri="{BB962C8B-B14F-4D97-AF65-F5344CB8AC3E}">
        <p14:creationId xmlns:p14="http://schemas.microsoft.com/office/powerpoint/2010/main" val="20122182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BF358AF-8D1C-E04B-B638-5504D0C44B30}"/>
              </a:ext>
            </a:extLst>
          </p:cNvPr>
          <p:cNvSpPr>
            <a:spLocks noGrp="1"/>
          </p:cNvSpPr>
          <p:nvPr>
            <p:ph type="title"/>
          </p:nvPr>
        </p:nvSpPr>
        <p:spPr/>
        <p:txBody>
          <a:bodyPr>
            <a:normAutofit fontScale="90000"/>
          </a:bodyPr>
          <a:lstStyle/>
          <a:p>
            <a:pPr algn="ctr"/>
            <a:r>
              <a:rPr lang="en-GB" b="1" dirty="0"/>
              <a:t> </a:t>
            </a:r>
            <a:br>
              <a:rPr lang="en-GB" b="1" dirty="0"/>
            </a:br>
            <a:r>
              <a:rPr lang="en-GB" sz="3200" b="1" dirty="0"/>
              <a:t>USEFUL INFORMATION </a:t>
            </a:r>
            <a:br>
              <a:rPr lang="en-GB" b="1" dirty="0"/>
            </a:br>
            <a:endParaRPr lang="en-US" b="1" dirty="0"/>
          </a:p>
        </p:txBody>
      </p:sp>
      <p:sp>
        <p:nvSpPr>
          <p:cNvPr id="3" name="Content Placeholder 2">
            <a:extLst>
              <a:ext uri="{FF2B5EF4-FFF2-40B4-BE49-F238E27FC236}">
                <a16:creationId xmlns:a16="http://schemas.microsoft.com/office/drawing/2014/main" id="{3A5C592C-D43E-4942-A499-E317EECC2891}"/>
              </a:ext>
            </a:extLst>
          </p:cNvPr>
          <p:cNvSpPr>
            <a:spLocks noGrp="1"/>
          </p:cNvSpPr>
          <p:nvPr>
            <p:ph idx="1"/>
          </p:nvPr>
        </p:nvSpPr>
        <p:spPr>
          <a:xfrm>
            <a:off x="838200" y="1447649"/>
            <a:ext cx="10515600" cy="4351338"/>
          </a:xfrm>
        </p:spPr>
        <p:txBody>
          <a:bodyPr/>
          <a:lstStyle/>
          <a:p>
            <a:endParaRPr lang="en-GB" dirty="0"/>
          </a:p>
          <a:p>
            <a:r>
              <a:rPr lang="en-GB" dirty="0"/>
              <a:t>Neal’s Yard Remedies </a:t>
            </a:r>
          </a:p>
          <a:p>
            <a:r>
              <a:rPr lang="en-GB" dirty="0"/>
              <a:t>Tisserand Institute </a:t>
            </a:r>
          </a:p>
          <a:p>
            <a:r>
              <a:rPr lang="en-GB" dirty="0"/>
              <a:t>Salvatore </a:t>
            </a:r>
            <a:r>
              <a:rPr lang="en-GB" dirty="0" err="1"/>
              <a:t>Battaglia</a:t>
            </a:r>
            <a:r>
              <a:rPr lang="en-GB"/>
              <a:t> Aromatherapy  </a:t>
            </a:r>
            <a:endParaRPr lang="en-GB" dirty="0"/>
          </a:p>
          <a:p>
            <a:r>
              <a:rPr lang="en-GB" dirty="0"/>
              <a:t>Penny Price Aromatherapy </a:t>
            </a:r>
          </a:p>
          <a:p>
            <a:r>
              <a:rPr lang="en-GB" dirty="0"/>
              <a:t>International Federation of Aromatherapists </a:t>
            </a:r>
            <a:r>
              <a:rPr lang="en-GB" b="1" dirty="0"/>
              <a:t>IFA</a:t>
            </a:r>
            <a:endParaRPr lang="en-GB" dirty="0"/>
          </a:p>
          <a:p>
            <a:r>
              <a:rPr lang="en-GB" dirty="0"/>
              <a:t>International Federation of Professional </a:t>
            </a:r>
            <a:r>
              <a:rPr lang="en-GB" dirty="0" err="1"/>
              <a:t>Aromatherpist</a:t>
            </a:r>
            <a:r>
              <a:rPr lang="en-GB" dirty="0"/>
              <a:t> </a:t>
            </a:r>
            <a:r>
              <a:rPr lang="en-GB" b="1" dirty="0"/>
              <a:t>IFPA</a:t>
            </a:r>
            <a:endParaRPr lang="en-GB" dirty="0"/>
          </a:p>
          <a:p>
            <a:r>
              <a:rPr lang="en-GB" dirty="0"/>
              <a:t>Penny Price Aromatherapy </a:t>
            </a:r>
          </a:p>
        </p:txBody>
      </p:sp>
    </p:spTree>
    <p:extLst>
      <p:ext uri="{BB962C8B-B14F-4D97-AF65-F5344CB8AC3E}">
        <p14:creationId xmlns:p14="http://schemas.microsoft.com/office/powerpoint/2010/main" val="317347966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946</Words>
  <Application>Microsoft Office PowerPoint</Application>
  <PresentationFormat>Widescreen</PresentationFormat>
  <Paragraphs>96</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Calibri Light</vt:lpstr>
      <vt:lpstr>Wingdings</vt:lpstr>
      <vt:lpstr>Office Theme</vt:lpstr>
      <vt:lpstr>Aromatherapy  By  Melissa Tyers</vt:lpstr>
      <vt:lpstr>History </vt:lpstr>
      <vt:lpstr>What is Aromatherapy?</vt:lpstr>
      <vt:lpstr>Methods of Extraction  Essential oils are extracted from plant materials through removal methods that are suited to the specific plant part containing the oils.</vt:lpstr>
      <vt:lpstr>Expression Is used to extract essential oils from citrus fruits by mechanical process e.g Lemon, orange and mandarin essential oils.</vt:lpstr>
      <vt:lpstr>Solvent Extraction </vt:lpstr>
      <vt:lpstr>Modes of Use</vt:lpstr>
      <vt:lpstr>Benefits of aromatherapy </vt:lpstr>
      <vt:lpstr>An Aromatherapy Treatment can be as an inhalation or the essential oils can be combined with a carrier oil and applied to the skin through.</vt:lpstr>
      <vt:lpstr>Contra-indications &amp; Contra-actions</vt:lpstr>
      <vt:lpstr>Aftercare advice </vt:lpstr>
      <vt:lpstr>Essential oils</vt:lpstr>
      <vt:lpstr>The Sense of Smell (The Olfactory System)</vt:lpstr>
      <vt:lpstr>Inhalation of Essential Oil</vt:lpstr>
      <vt:lpstr>Safety </vt:lpstr>
      <vt:lpstr>  USEFUL INFORMATION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Aromatherapy</dc:title>
  <dc:creator>Melissa Tyers</dc:creator>
  <cp:lastModifiedBy>Mark Gallagher-Read</cp:lastModifiedBy>
  <cp:revision>16</cp:revision>
  <dcterms:created xsi:type="dcterms:W3CDTF">2021-01-21T16:43:04Z</dcterms:created>
  <dcterms:modified xsi:type="dcterms:W3CDTF">2021-02-01T08:18:23Z</dcterms:modified>
</cp:coreProperties>
</file>