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66" r:id="rId3"/>
    <p:sldId id="267" r:id="rId4"/>
    <p:sldId id="257" r:id="rId5"/>
    <p:sldId id="260" r:id="rId6"/>
    <p:sldId id="261" r:id="rId7"/>
    <p:sldId id="262" r:id="rId8"/>
    <p:sldId id="264" r:id="rId9"/>
    <p:sldId id="263" r:id="rId10"/>
    <p:sldId id="269" r:id="rId11"/>
    <p:sldId id="258" r:id="rId12"/>
    <p:sldId id="25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BEBA1A-1A26-2456-0F70-C3F75DA34950}" v="788" dt="2020-10-27T15:48:42.028"/>
    <p1510:client id="{9611E04F-C1A1-A1E3-13C1-EE5B138F6341}" v="607" dt="2020-10-29T12:11:42.397"/>
    <p1510:client id="{EE971724-D97A-3496-02EC-C0AF450D7999}" v="7282" dt="2020-10-26T12:07:41.903"/>
    <p1510:client id="{F70D78B4-271E-BF82-AB0A-9EA824DDE877}" v="6360" dt="2020-10-26T15:54:53.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0797051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5225206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9778694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9571595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8453655"/>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928416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2453503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197454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9102633"/>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01044949"/>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6397822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10/29/2020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8635349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Flag_of_Wales"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yzenpath.com/self-discovery/personality-theories-5/" TargetMode="External"/><Relationship Id="rId2" Type="http://schemas.openxmlformats.org/officeDocument/2006/relationships/image" Target="../media/image2.jpeg"/><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8.xml"/><Relationship Id="rId4" Type="http://schemas.openxmlformats.org/officeDocument/2006/relationships/hyperlink" Target="https://speedchange.blogspot.com/2011_05_01_archive.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suemarie.info/2017/10/bronfenbrenners-bioecological-approach.html" TargetMode="External"/><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brewminate.com/the-conditioning-cognition-biology-and-psychology-of-learning/" TargetMode="External"/><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www.routledgesoc.com" TargetMode="External"/><Relationship Id="rId3" Type="http://schemas.openxmlformats.org/officeDocument/2006/relationships/hyperlink" Target="https://cslearn.cs.univie.ac.at/about-us/pcl-person-centered-learning/person-centered-approach/rogers-variables/" TargetMode="External"/><Relationship Id="rId7" Type="http://schemas.openxmlformats.org/officeDocument/2006/relationships/hyperlink" Target="http://www.slideshare.net" TargetMode="External"/><Relationship Id="rId12" Type="http://schemas.openxmlformats.org/officeDocument/2006/relationships/hyperlink" Target="http://www.wikipedia.welshlanuageact" TargetMode="External"/><Relationship Id="rId2" Type="http://schemas.openxmlformats.org/officeDocument/2006/relationships/hyperlink" Target="https://www.bbc.co.uk" TargetMode="External"/><Relationship Id="rId1" Type="http://schemas.openxmlformats.org/officeDocument/2006/relationships/slideLayout" Target="../slideLayouts/slideLayout2.xml"/><Relationship Id="rId6" Type="http://schemas.openxmlformats.org/officeDocument/2006/relationships/hyperlink" Target="http://www.researchgate.net" TargetMode="External"/><Relationship Id="rId11" Type="http://schemas.openxmlformats.org/officeDocument/2006/relationships/hyperlink" Target="http://www.en.wikipedia.org/wiki/Welsh_Dragon" TargetMode="External"/><Relationship Id="rId5" Type="http://schemas.openxmlformats.org/officeDocument/2006/relationships/hyperlink" Target="http://www.slideserve.com" TargetMode="External"/><Relationship Id="rId10" Type="http://schemas.openxmlformats.org/officeDocument/2006/relationships/hyperlink" Target="http://www.law.gov.wales" TargetMode="External"/><Relationship Id="rId4" Type="http://schemas.openxmlformats.org/officeDocument/2006/relationships/hyperlink" Target="http://www.theguardian.com" TargetMode="External"/><Relationship Id="rId9" Type="http://schemas.openxmlformats.org/officeDocument/2006/relationships/hyperlink" Target="http://www.twinkl.co.uk"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logo&#10;&#10;Description automatically generated">
            <a:extLst>
              <a:ext uri="{FF2B5EF4-FFF2-40B4-BE49-F238E27FC236}">
                <a16:creationId xmlns:a16="http://schemas.microsoft.com/office/drawing/2014/main" id="{24667F71-CE69-44D4-9056-3D36EEA4B78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896" b="4354"/>
          <a:stretch/>
        </p:blipFill>
        <p:spPr>
          <a:xfrm>
            <a:off x="3894424" y="1076638"/>
            <a:ext cx="6407150" cy="3567113"/>
          </a:xfrm>
          <a:prstGeom prst="rect">
            <a:avLst/>
          </a:prstGeom>
        </p:spPr>
      </p:pic>
      <p:sp>
        <p:nvSpPr>
          <p:cNvPr id="47" name="TextBox 46">
            <a:extLst>
              <a:ext uri="{FF2B5EF4-FFF2-40B4-BE49-F238E27FC236}">
                <a16:creationId xmlns:a16="http://schemas.microsoft.com/office/drawing/2014/main" id="{D8C0B798-F5D1-496E-89DE-82937469C35C}"/>
              </a:ext>
            </a:extLst>
          </p:cNvPr>
          <p:cNvSpPr txBox="1"/>
          <p:nvPr/>
        </p:nvSpPr>
        <p:spPr>
          <a:xfrm>
            <a:off x="4492625" y="4857750"/>
            <a:ext cx="6407150" cy="792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GB" sz="2800"/>
              <a:t>(</a:t>
            </a:r>
            <a:r>
              <a:rPr lang="en-GB" sz="2400">
                <a:latin typeface="Times New Roman"/>
                <a:cs typeface="Times New Roman"/>
              </a:rPr>
              <a:t>Wikipedia, 2020).</a:t>
            </a:r>
          </a:p>
        </p:txBody>
      </p:sp>
      <p:sp>
        <p:nvSpPr>
          <p:cNvPr id="2" name="Title 1"/>
          <p:cNvSpPr>
            <a:spLocks noGrp="1"/>
          </p:cNvSpPr>
          <p:nvPr>
            <p:ph type="ctrTitle"/>
          </p:nvPr>
        </p:nvSpPr>
        <p:spPr>
          <a:xfrm>
            <a:off x="838200" y="2057400"/>
            <a:ext cx="2743200" cy="2743200"/>
          </a:xfrm>
          <a:prstGeom prst="ellipse">
            <a:avLst/>
          </a:prstGeom>
          <a:solidFill>
            <a:srgbClr val="262626"/>
          </a:solidFill>
          <a:ln w="174625" cmpd="thinThick">
            <a:solidFill>
              <a:srgbClr val="262626"/>
            </a:solidFill>
          </a:ln>
        </p:spPr>
        <p:txBody>
          <a:bodyPr vert="horz" lIns="91440" tIns="45720" rIns="91440" bIns="45720" rtlCol="0" anchor="ctr">
            <a:noAutofit/>
          </a:bodyPr>
          <a:lstStyle/>
          <a:p>
            <a:r>
              <a:rPr lang="en-US" sz="2400" kern="1200">
                <a:solidFill>
                  <a:srgbClr val="FFFFFF"/>
                </a:solidFill>
                <a:latin typeface="Times New Roman"/>
                <a:cs typeface="Angsana New"/>
              </a:rPr>
              <a:t>Celebrating Language and Culture-Belonging to Wales</a:t>
            </a:r>
            <a:br>
              <a:rPr lang="en-US" sz="2400" kern="1200">
                <a:latin typeface="Times New Roman"/>
              </a:rPr>
            </a:br>
            <a:r>
              <a:rPr lang="en-US" sz="2400" kern="1200">
                <a:solidFill>
                  <a:srgbClr val="FFFFFF"/>
                </a:solidFill>
                <a:latin typeface="Times New Roman"/>
                <a:cs typeface="Angsana New"/>
              </a:rPr>
              <a:t>SJIE 5004 By Jessica George</a:t>
            </a:r>
            <a:r>
              <a:rPr lang="en-US" sz="2400" kern="1200">
                <a:solidFill>
                  <a:srgbClr val="FFFFFF"/>
                </a:solidFill>
                <a:latin typeface="+mj-lt"/>
                <a:ea typeface="+mj-ea"/>
                <a:cs typeface="+mj-cs"/>
              </a:rPr>
              <a:t>.</a:t>
            </a:r>
            <a:endParaRPr lang="en-US" sz="2400" kern="1200">
              <a:solidFill>
                <a:srgbClr val="FFFFFF"/>
              </a:solidFill>
              <a:latin typeface="+mj-lt"/>
              <a:cs typeface="Calibri Light"/>
            </a:endParaRPr>
          </a:p>
        </p:txBody>
      </p:sp>
      <p:sp>
        <p:nvSpPr>
          <p:cNvPr id="3" name="Slide Number Placeholder 2">
            <a:extLst>
              <a:ext uri="{FF2B5EF4-FFF2-40B4-BE49-F238E27FC236}">
                <a16:creationId xmlns:a16="http://schemas.microsoft.com/office/drawing/2014/main" id="{0EEC0DDB-2EF8-4B70-8EA6-5626256B482C}"/>
              </a:ext>
            </a:extLst>
          </p:cNvPr>
          <p:cNvSpPr>
            <a:spLocks noGrp="1"/>
          </p:cNvSpPr>
          <p:nvPr>
            <p:ph type="sldNum" sz="quarter" idx="12"/>
          </p:nvPr>
        </p:nvSpPr>
        <p:spPr/>
        <p:txBody>
          <a:bodyPr/>
          <a:lstStyle/>
          <a:p>
            <a:fld id="{48F63A3B-78C7-47BE-AE5E-E10140E04643}" type="slidenum">
              <a:rPr lang="en-US" dirty="0"/>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5C54-F86B-4898-8D77-C47E36EC4891}"/>
              </a:ext>
            </a:extLst>
          </p:cNvPr>
          <p:cNvSpPr>
            <a:spLocks noGrp="1"/>
          </p:cNvSpPr>
          <p:nvPr>
            <p:ph type="title"/>
          </p:nvPr>
        </p:nvSpPr>
        <p:spPr>
          <a:xfrm>
            <a:off x="839788" y="241540"/>
            <a:ext cx="3975369" cy="1240766"/>
          </a:xfrm>
        </p:spPr>
        <p:txBody>
          <a:bodyPr>
            <a:normAutofit fontScale="90000"/>
          </a:bodyPr>
          <a:lstStyle/>
          <a:p>
            <a:r>
              <a:rPr lang="en-GB" sz="2000" dirty="0">
                <a:latin typeface="Times New Roman"/>
                <a:cs typeface="Calibri Light"/>
              </a:rPr>
              <a:t>Identity is about who we are and what we believe are important. Our values, traditions and cultures. "Be who you are and say what you feel" (Dr Seuss, 2014, p.1). </a:t>
            </a:r>
          </a:p>
        </p:txBody>
      </p:sp>
      <p:sp>
        <p:nvSpPr>
          <p:cNvPr id="3" name="Content Placeholder 2">
            <a:extLst>
              <a:ext uri="{FF2B5EF4-FFF2-40B4-BE49-F238E27FC236}">
                <a16:creationId xmlns:a16="http://schemas.microsoft.com/office/drawing/2014/main" id="{8BBB0B62-6C53-4300-80E8-F89DD3BEF667}"/>
              </a:ext>
            </a:extLst>
          </p:cNvPr>
          <p:cNvSpPr>
            <a:spLocks noGrp="1"/>
          </p:cNvSpPr>
          <p:nvPr>
            <p:ph idx="1"/>
          </p:nvPr>
        </p:nvSpPr>
        <p:spPr>
          <a:xfrm>
            <a:off x="5764832" y="321913"/>
            <a:ext cx="6172200" cy="1595294"/>
          </a:xfrm>
        </p:spPr>
        <p:txBody>
          <a:bodyPr vert="horz" lIns="91440" tIns="45720" rIns="91440" bIns="45720" rtlCol="0" anchor="t">
            <a:normAutofit/>
          </a:bodyPr>
          <a:lstStyle/>
          <a:p>
            <a:pPr marL="0" indent="0">
              <a:buNone/>
            </a:pPr>
            <a:r>
              <a:rPr lang="en-GB" sz="2000" dirty="0">
                <a:latin typeface="Times New Roman"/>
                <a:cs typeface="Calibri"/>
              </a:rPr>
              <a:t>This links to Carl Rogers (1902) Facilitation Theory. Respect, Empathy and Congruence with the person in the middle (Bates, 2019). Unfortunately putting the people in the middle was not done at this time.</a:t>
            </a:r>
          </a:p>
        </p:txBody>
      </p:sp>
      <p:sp>
        <p:nvSpPr>
          <p:cNvPr id="4" name="Text Placeholder 3">
            <a:extLst>
              <a:ext uri="{FF2B5EF4-FFF2-40B4-BE49-F238E27FC236}">
                <a16:creationId xmlns:a16="http://schemas.microsoft.com/office/drawing/2014/main" id="{384513CC-7F6C-4D48-83A3-81DA77CC70B2}"/>
              </a:ext>
            </a:extLst>
          </p:cNvPr>
          <p:cNvSpPr>
            <a:spLocks noGrp="1"/>
          </p:cNvSpPr>
          <p:nvPr>
            <p:ph type="body" sz="half" idx="2"/>
          </p:nvPr>
        </p:nvSpPr>
        <p:spPr>
          <a:xfrm>
            <a:off x="845179" y="4806556"/>
            <a:ext cx="3932237" cy="1916858"/>
          </a:xfrm>
        </p:spPr>
        <p:txBody>
          <a:bodyPr vert="horz" lIns="91440" tIns="45720" rIns="91440" bIns="45720" rtlCol="0" anchor="t">
            <a:noAutofit/>
          </a:bodyPr>
          <a:lstStyle/>
          <a:p>
            <a:r>
              <a:rPr lang="en-GB" sz="2000" dirty="0">
                <a:latin typeface="Times New Roman"/>
                <a:cs typeface="Calibri"/>
              </a:rPr>
              <a:t>A sense of belonging to Wales and its culture, language and attitudes were lost when England and Wales joined Union and the language was all changed to English by Law. </a:t>
            </a:r>
          </a:p>
          <a:p>
            <a:endParaRPr lang="en-GB" sz="2000" dirty="0">
              <a:latin typeface="Times New Roman"/>
              <a:cs typeface="Calibri"/>
            </a:endParaRPr>
          </a:p>
          <a:p>
            <a:endParaRPr lang="en-GB" sz="2000" dirty="0">
              <a:latin typeface="Times New Roman"/>
              <a:cs typeface="Calibri"/>
            </a:endParaRPr>
          </a:p>
          <a:p>
            <a:endParaRPr lang="en-GB" sz="2000" dirty="0">
              <a:latin typeface="Times New Roman"/>
              <a:cs typeface="Calibri"/>
            </a:endParaRPr>
          </a:p>
        </p:txBody>
      </p:sp>
      <p:pic>
        <p:nvPicPr>
          <p:cNvPr id="5" name="Picture 5" descr="A person wearing glasses&#10;&#10;Description automatically generated">
            <a:extLst>
              <a:ext uri="{FF2B5EF4-FFF2-40B4-BE49-F238E27FC236}">
                <a16:creationId xmlns:a16="http://schemas.microsoft.com/office/drawing/2014/main" id="{E85811F3-EABD-482C-A587-C53DCAC844B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73591" y="2312656"/>
            <a:ext cx="4667234" cy="3045278"/>
          </a:xfrm>
          <a:prstGeom prst="rect">
            <a:avLst/>
          </a:prstGeom>
        </p:spPr>
      </p:pic>
      <p:sp>
        <p:nvSpPr>
          <p:cNvPr id="6" name="TextBox 5">
            <a:extLst>
              <a:ext uri="{FF2B5EF4-FFF2-40B4-BE49-F238E27FC236}">
                <a16:creationId xmlns:a16="http://schemas.microsoft.com/office/drawing/2014/main" id="{1E984D59-7E5E-47EA-91A4-17ABE659FFE1}"/>
              </a:ext>
            </a:extLst>
          </p:cNvPr>
          <p:cNvSpPr txBox="1"/>
          <p:nvPr/>
        </p:nvSpPr>
        <p:spPr>
          <a:xfrm>
            <a:off x="9871494" y="2688745"/>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
        <p:nvSpPr>
          <p:cNvPr id="9" name="TextBox 8">
            <a:extLst>
              <a:ext uri="{FF2B5EF4-FFF2-40B4-BE49-F238E27FC236}">
                <a16:creationId xmlns:a16="http://schemas.microsoft.com/office/drawing/2014/main" id="{43327962-6BFA-445A-9D61-79DA6B2B2D1F}"/>
              </a:ext>
            </a:extLst>
          </p:cNvPr>
          <p:cNvSpPr txBox="1"/>
          <p:nvPr/>
        </p:nvSpPr>
        <p:spPr>
          <a:xfrm>
            <a:off x="7729268" y="5942492"/>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pic>
        <p:nvPicPr>
          <p:cNvPr id="11" name="Picture 11" descr="Diagram, venn diagram&#10;&#10;Description automatically generated">
            <a:extLst>
              <a:ext uri="{FF2B5EF4-FFF2-40B4-BE49-F238E27FC236}">
                <a16:creationId xmlns:a16="http://schemas.microsoft.com/office/drawing/2014/main" id="{3225E8B9-7D25-487E-A7E1-D92598A595EC}"/>
              </a:ext>
            </a:extLst>
          </p:cNvPr>
          <p:cNvPicPr>
            <a:picLocks noChangeAspect="1"/>
          </p:cNvPicPr>
          <p:nvPr/>
        </p:nvPicPr>
        <p:blipFill>
          <a:blip r:embed="rId4"/>
          <a:stretch>
            <a:fillRect/>
          </a:stretch>
        </p:blipFill>
        <p:spPr>
          <a:xfrm>
            <a:off x="843643" y="1911771"/>
            <a:ext cx="3929494" cy="2329362"/>
          </a:xfrm>
          <a:prstGeom prst="rect">
            <a:avLst/>
          </a:prstGeom>
        </p:spPr>
      </p:pic>
      <p:sp>
        <p:nvSpPr>
          <p:cNvPr id="12" name="TextBox 11">
            <a:extLst>
              <a:ext uri="{FF2B5EF4-FFF2-40B4-BE49-F238E27FC236}">
                <a16:creationId xmlns:a16="http://schemas.microsoft.com/office/drawing/2014/main" id="{0349E435-C27C-494D-8338-5EEB4CF20FA9}"/>
              </a:ext>
            </a:extLst>
          </p:cNvPr>
          <p:cNvSpPr txBox="1"/>
          <p:nvPr/>
        </p:nvSpPr>
        <p:spPr>
          <a:xfrm>
            <a:off x="3567793" y="1485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(Bates, 2019).</a:t>
            </a:r>
            <a:endParaRPr lang="en-GB" dirty="0">
              <a:cs typeface="Calibri"/>
            </a:endParaRPr>
          </a:p>
        </p:txBody>
      </p:sp>
      <p:sp>
        <p:nvSpPr>
          <p:cNvPr id="13" name="TextBox 12">
            <a:extLst>
              <a:ext uri="{FF2B5EF4-FFF2-40B4-BE49-F238E27FC236}">
                <a16:creationId xmlns:a16="http://schemas.microsoft.com/office/drawing/2014/main" id="{BB2B568E-C1C8-4BA3-8CC9-FC340203F100}"/>
              </a:ext>
            </a:extLst>
          </p:cNvPr>
          <p:cNvSpPr txBox="1"/>
          <p:nvPr/>
        </p:nvSpPr>
        <p:spPr>
          <a:xfrm>
            <a:off x="9602561" y="528909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(CSLEARN, 2010).</a:t>
            </a:r>
            <a:endParaRPr lang="en-GB" dirty="0">
              <a:cs typeface="Calibri"/>
            </a:endParaRPr>
          </a:p>
        </p:txBody>
      </p:sp>
      <p:sp>
        <p:nvSpPr>
          <p:cNvPr id="7" name="Slide Number Placeholder 6">
            <a:extLst>
              <a:ext uri="{FF2B5EF4-FFF2-40B4-BE49-F238E27FC236}">
                <a16:creationId xmlns:a16="http://schemas.microsoft.com/office/drawing/2014/main" id="{6C96885D-43EF-4DC0-B53F-8892B9EEEA0C}"/>
              </a:ext>
            </a:extLst>
          </p:cNvPr>
          <p:cNvSpPr>
            <a:spLocks noGrp="1"/>
          </p:cNvSpPr>
          <p:nvPr>
            <p:ph type="sldNum" sz="quarter" idx="12"/>
          </p:nvPr>
        </p:nvSpPr>
        <p:spPr/>
        <p:txBody>
          <a:bodyPr/>
          <a:lstStyle/>
          <a:p>
            <a:fld id="{48F63A3B-78C7-47BE-AE5E-E10140E04643}" type="slidenum">
              <a:rPr lang="en-US" dirty="0"/>
              <a:t>2</a:t>
            </a:fld>
            <a:endParaRPr lang="en-GB"/>
          </a:p>
        </p:txBody>
      </p:sp>
    </p:spTree>
    <p:extLst>
      <p:ext uri="{BB962C8B-B14F-4D97-AF65-F5344CB8AC3E}">
        <p14:creationId xmlns:p14="http://schemas.microsoft.com/office/powerpoint/2010/main" val="2339352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6672B08-A748-411B-9C5C-62C77DAB7E86}"/>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latin typeface="Times New Roman"/>
                <a:cs typeface="Times New Roman"/>
              </a:rPr>
              <a:t>Punished for talking Welsh in schools with the 'Welsh Not'.</a:t>
            </a:r>
          </a:p>
        </p:txBody>
      </p:sp>
      <p:sp>
        <p:nvSpPr>
          <p:cNvPr id="4" name="Text Placeholder 3">
            <a:extLst>
              <a:ext uri="{FF2B5EF4-FFF2-40B4-BE49-F238E27FC236}">
                <a16:creationId xmlns:a16="http://schemas.microsoft.com/office/drawing/2014/main" id="{87239392-FE91-417F-B4A9-4CA950960A64}"/>
              </a:ext>
            </a:extLst>
          </p:cNvPr>
          <p:cNvSpPr>
            <a:spLocks noGrp="1"/>
          </p:cNvSpPr>
          <p:nvPr>
            <p:ph type="body" sz="half" idx="2"/>
          </p:nvPr>
        </p:nvSpPr>
        <p:spPr>
          <a:xfrm>
            <a:off x="1424904" y="2494450"/>
            <a:ext cx="4053545" cy="3563159"/>
          </a:xfrm>
        </p:spPr>
        <p:txBody>
          <a:bodyPr vert="horz" lIns="91440" tIns="45720" rIns="91440" bIns="45720" rtlCol="0" anchor="t">
            <a:normAutofit/>
          </a:bodyPr>
          <a:lstStyle/>
          <a:p>
            <a:pPr indent="-228600">
              <a:buFont typeface="Arial" panose="020B0604020202020204" pitchFamily="34" charset="0"/>
              <a:buChar char="•"/>
            </a:pPr>
            <a:endParaRPr lang="en-US" sz="2000"/>
          </a:p>
          <a:p>
            <a:pPr indent="-228600">
              <a:buFont typeface="Arial" panose="020B0604020202020204" pitchFamily="34" charset="0"/>
              <a:buChar char="•"/>
            </a:pPr>
            <a:r>
              <a:rPr lang="en-US" sz="2000" dirty="0">
                <a:latin typeface="Times New Roman"/>
                <a:cs typeface="Times New Roman"/>
              </a:rPr>
              <a:t>Looked down at for talking Welsh.</a:t>
            </a:r>
          </a:p>
          <a:p>
            <a:pPr indent="-228600">
              <a:buFont typeface="Arial" panose="020B0604020202020204" pitchFamily="34" charset="0"/>
              <a:buChar char="•"/>
            </a:pPr>
            <a:r>
              <a:rPr lang="en-US" sz="2000" dirty="0">
                <a:latin typeface="Times New Roman"/>
                <a:cs typeface="Times New Roman"/>
              </a:rPr>
              <a:t>People lost a lot of identity and belief in their self.</a:t>
            </a:r>
          </a:p>
          <a:p>
            <a:r>
              <a:rPr lang="en-US" sz="2000" dirty="0">
                <a:latin typeface="Times New Roman"/>
                <a:cs typeface="Times New Roman"/>
              </a:rPr>
              <a:t>According to Maslow (1908) Hierarchy of Needs Theory to reach self-fulfillment you need freedom from fear, a senses of belonging, self-esteem and respect to reach your full potential (Fredrickson and Cline,  2015).</a:t>
            </a:r>
          </a:p>
          <a:p>
            <a:pPr indent="-228600">
              <a:buFont typeface="Arial" panose="020B0604020202020204" pitchFamily="34" charset="0"/>
              <a:buChar char="•"/>
            </a:pPr>
            <a:endParaRPr lang="en-US" sz="2000"/>
          </a:p>
        </p:txBody>
      </p:sp>
      <p:pic>
        <p:nvPicPr>
          <p:cNvPr id="5" name="Picture 5" descr="Diagram&#10;&#10;Description automatically generated">
            <a:extLst>
              <a:ext uri="{FF2B5EF4-FFF2-40B4-BE49-F238E27FC236}">
                <a16:creationId xmlns:a16="http://schemas.microsoft.com/office/drawing/2014/main" id="{1B376D88-FC6C-4956-AAD5-00E5FB084C6B}"/>
              </a:ext>
            </a:extLst>
          </p:cNvPr>
          <p:cNvPicPr>
            <a:picLocks noGrp="1" noChangeAspect="1"/>
          </p:cNvPicPr>
          <p:nvPr>
            <p:ph idx="1"/>
          </p:nvPr>
        </p:nvPicPr>
        <p:blipFill rotWithShape="1">
          <a:blip r:embed="rId2"/>
          <a:srcRect t="403"/>
          <a:stretch/>
        </p:blipFill>
        <p:spPr>
          <a:xfrm>
            <a:off x="6098892" y="2492376"/>
            <a:ext cx="4802404" cy="3563372"/>
          </a:xfrm>
          <a:prstGeom prst="rect">
            <a:avLst/>
          </a:prstGeom>
        </p:spPr>
      </p:pic>
      <p:sp>
        <p:nvSpPr>
          <p:cNvPr id="6" name="TextBox 5">
            <a:extLst>
              <a:ext uri="{FF2B5EF4-FFF2-40B4-BE49-F238E27FC236}">
                <a16:creationId xmlns:a16="http://schemas.microsoft.com/office/drawing/2014/main" id="{8DC6737C-39F5-42B2-901E-797ACB03C0D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28" name="TextBox 27">
            <a:extLst>
              <a:ext uri="{FF2B5EF4-FFF2-40B4-BE49-F238E27FC236}">
                <a16:creationId xmlns:a16="http://schemas.microsoft.com/office/drawing/2014/main" id="{756D4BC1-80FE-4A3C-A5DD-3DB5293220AF}"/>
              </a:ext>
            </a:extLst>
          </p:cNvPr>
          <p:cNvSpPr txBox="1"/>
          <p:nvPr/>
        </p:nvSpPr>
        <p:spPr>
          <a:xfrm>
            <a:off x="8245954" y="606059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(Bates, 2019).</a:t>
            </a:r>
            <a:endParaRPr lang="en-GB" dirty="0">
              <a:cs typeface="Calibri"/>
            </a:endParaRPr>
          </a:p>
        </p:txBody>
      </p:sp>
      <p:sp>
        <p:nvSpPr>
          <p:cNvPr id="3" name="Slide Number Placeholder 2">
            <a:extLst>
              <a:ext uri="{FF2B5EF4-FFF2-40B4-BE49-F238E27FC236}">
                <a16:creationId xmlns:a16="http://schemas.microsoft.com/office/drawing/2014/main" id="{71A4A7A9-0CDB-403B-B321-8C26E8A8FF7C}"/>
              </a:ext>
            </a:extLst>
          </p:cNvPr>
          <p:cNvSpPr>
            <a:spLocks noGrp="1"/>
          </p:cNvSpPr>
          <p:nvPr>
            <p:ph type="sldNum" sz="quarter" idx="12"/>
          </p:nvPr>
        </p:nvSpPr>
        <p:spPr/>
        <p:txBody>
          <a:bodyPr/>
          <a:lstStyle/>
          <a:p>
            <a:fld id="{48F63A3B-78C7-47BE-AE5E-E10140E04643}" type="slidenum">
              <a:rPr lang="en-US" dirty="0"/>
              <a:t>3</a:t>
            </a:fld>
            <a:endParaRPr lang="en-GB"/>
          </a:p>
        </p:txBody>
      </p:sp>
    </p:spTree>
    <p:extLst>
      <p:ext uri="{BB962C8B-B14F-4D97-AF65-F5344CB8AC3E}">
        <p14:creationId xmlns:p14="http://schemas.microsoft.com/office/powerpoint/2010/main" val="1420991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4" name="Title 3">
            <a:extLst>
              <a:ext uri="{FF2B5EF4-FFF2-40B4-BE49-F238E27FC236}">
                <a16:creationId xmlns:a16="http://schemas.microsoft.com/office/drawing/2014/main" id="{F524A291-47DE-4DF4-9BA4-BBA61647EA0B}"/>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2100">
                <a:solidFill>
                  <a:srgbClr val="000000"/>
                </a:solidFill>
              </a:rPr>
              <a:t>'</a:t>
            </a:r>
            <a:r>
              <a:rPr lang="en-US" sz="2100">
                <a:solidFill>
                  <a:srgbClr val="000000"/>
                </a:solidFill>
                <a:latin typeface="Times New Roman"/>
                <a:cs typeface="Times New Roman"/>
              </a:rPr>
              <a:t>Welsh Not'</a:t>
            </a:r>
            <a:br>
              <a:rPr lang="en-US" sz="2100">
                <a:latin typeface="Times New Roman"/>
              </a:rPr>
            </a:br>
            <a:r>
              <a:rPr lang="en-US" sz="2000">
                <a:solidFill>
                  <a:srgbClr val="000000"/>
                </a:solidFill>
                <a:latin typeface="Times New Roman"/>
                <a:cs typeface="Times New Roman"/>
              </a:rPr>
              <a:t>a method to stop children speaking their native tongue – Welsh (BBC, 2014). </a:t>
            </a:r>
          </a:p>
        </p:txBody>
      </p:sp>
      <p:sp>
        <p:nvSpPr>
          <p:cNvPr id="11" name="TextBox 10">
            <a:extLst>
              <a:ext uri="{FF2B5EF4-FFF2-40B4-BE49-F238E27FC236}">
                <a16:creationId xmlns:a16="http://schemas.microsoft.com/office/drawing/2014/main" id="{6BB1D5AE-2AEB-40E1-ACD9-61E7FA1E2A6A}"/>
              </a:ext>
            </a:extLst>
          </p:cNvPr>
          <p:cNvSpPr txBox="1"/>
          <p:nvPr/>
        </p:nvSpPr>
        <p:spPr>
          <a:xfrm>
            <a:off x="804997" y="2272143"/>
            <a:ext cx="4706803" cy="378883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dirty="0">
                <a:solidFill>
                  <a:srgbClr val="000000"/>
                </a:solidFill>
              </a:rPr>
              <a:t>C</a:t>
            </a:r>
            <a:r>
              <a:rPr lang="en-US" sz="2000" dirty="0">
                <a:solidFill>
                  <a:srgbClr val="000000"/>
                </a:solidFill>
                <a:latin typeface="Times New Roman"/>
                <a:cs typeface="Times New Roman"/>
              </a:rPr>
              <a:t>hildren were punished severely in school for speaking Welsh. This goes against The Rights Of The Child under article 30 "You have the right to speak your own language and follow your family's way of life" (Children's Commissioner for Wales, 2020, p.1). </a:t>
            </a:r>
          </a:p>
        </p:txBody>
      </p:sp>
      <p:sp>
        <p:nvSpPr>
          <p:cNvPr id="35"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A picture containing table, wooden, piece, board&#10;&#10;Description automatically generated">
            <a:extLst>
              <a:ext uri="{FF2B5EF4-FFF2-40B4-BE49-F238E27FC236}">
                <a16:creationId xmlns:a16="http://schemas.microsoft.com/office/drawing/2014/main" id="{E9897D42-45A5-4721-89D6-E66A847661BD}"/>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l="17051" r="13428" b="-3"/>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2" name="TextBox 1">
            <a:extLst>
              <a:ext uri="{FF2B5EF4-FFF2-40B4-BE49-F238E27FC236}">
                <a16:creationId xmlns:a16="http://schemas.microsoft.com/office/drawing/2014/main" id="{BA58B012-6E6D-46EF-8854-1D5903AB26D8}"/>
              </a:ext>
            </a:extLst>
          </p:cNvPr>
          <p:cNvSpPr txBox="1"/>
          <p:nvPr/>
        </p:nvSpPr>
        <p:spPr>
          <a:xfrm>
            <a:off x="3948023" y="22658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3" name="TextBox 2">
            <a:extLst>
              <a:ext uri="{FF2B5EF4-FFF2-40B4-BE49-F238E27FC236}">
                <a16:creationId xmlns:a16="http://schemas.microsoft.com/office/drawing/2014/main" id="{88BE3C97-E5C3-4416-9BD5-BD0A1024AEAF}"/>
              </a:ext>
            </a:extLst>
          </p:cNvPr>
          <p:cNvSpPr txBox="1"/>
          <p:nvPr/>
        </p:nvSpPr>
        <p:spPr>
          <a:xfrm>
            <a:off x="6995124" y="20924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10" name="TextBox 9">
            <a:extLst>
              <a:ext uri="{FF2B5EF4-FFF2-40B4-BE49-F238E27FC236}">
                <a16:creationId xmlns:a16="http://schemas.microsoft.com/office/drawing/2014/main" id="{8AD9E80B-25B2-4F47-9B5D-D689D17CACAC}"/>
              </a:ext>
            </a:extLst>
          </p:cNvPr>
          <p:cNvSpPr txBox="1"/>
          <p:nvPr/>
        </p:nvSpPr>
        <p:spPr>
          <a:xfrm>
            <a:off x="6893318" y="6257732"/>
            <a:ext cx="5298683" cy="609743"/>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(BBC,2014).</a:t>
            </a:r>
          </a:p>
        </p:txBody>
      </p:sp>
      <p:sp>
        <p:nvSpPr>
          <p:cNvPr id="5" name="Slide Number Placeholder 4">
            <a:extLst>
              <a:ext uri="{FF2B5EF4-FFF2-40B4-BE49-F238E27FC236}">
                <a16:creationId xmlns:a16="http://schemas.microsoft.com/office/drawing/2014/main" id="{DEC3AB69-27A0-4168-9872-A414D9CBE7CA}"/>
              </a:ext>
            </a:extLst>
          </p:cNvPr>
          <p:cNvSpPr>
            <a:spLocks noGrp="1"/>
          </p:cNvSpPr>
          <p:nvPr>
            <p:ph type="sldNum" sz="quarter" idx="12"/>
          </p:nvPr>
        </p:nvSpPr>
        <p:spPr/>
        <p:txBody>
          <a:bodyPr/>
          <a:lstStyle/>
          <a:p>
            <a:fld id="{48F63A3B-78C7-47BE-AE5E-E10140E04643}" type="slidenum">
              <a:rPr lang="en-US" dirty="0"/>
              <a:t>4</a:t>
            </a:fld>
            <a:endParaRPr lang="en-GB"/>
          </a:p>
        </p:txBody>
      </p:sp>
    </p:spTree>
    <p:extLst>
      <p:ext uri="{BB962C8B-B14F-4D97-AF65-F5344CB8AC3E}">
        <p14:creationId xmlns:p14="http://schemas.microsoft.com/office/powerpoint/2010/main" val="3153225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47781-D5F2-47DC-B753-9E958DA219D6}"/>
              </a:ext>
            </a:extLst>
          </p:cNvPr>
          <p:cNvSpPr>
            <a:spLocks noGrp="1"/>
          </p:cNvSpPr>
          <p:nvPr>
            <p:ph type="title"/>
          </p:nvPr>
        </p:nvSpPr>
        <p:spPr>
          <a:xfrm>
            <a:off x="589560" y="856180"/>
            <a:ext cx="4560584" cy="747068"/>
          </a:xfrm>
        </p:spPr>
        <p:txBody>
          <a:bodyPr vert="horz" lIns="91440" tIns="45720" rIns="91440" bIns="45720" rtlCol="0" anchor="ctr">
            <a:normAutofit fontScale="90000"/>
          </a:bodyPr>
          <a:lstStyle/>
          <a:p>
            <a:r>
              <a:rPr lang="en-US" sz="2400">
                <a:latin typeface="Times New Roman"/>
                <a:cs typeface="Times New Roman"/>
              </a:rPr>
              <a:t>Role of the welsh language because of the 'Welsh Not'</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529C0011-9A1E-4443-BEEC-098FC48F4A4F}"/>
              </a:ext>
            </a:extLst>
          </p:cNvPr>
          <p:cNvSpPr>
            <a:spLocks noGrp="1"/>
          </p:cNvSpPr>
          <p:nvPr>
            <p:ph type="body" sz="half" idx="2"/>
          </p:nvPr>
        </p:nvSpPr>
        <p:spPr>
          <a:xfrm>
            <a:off x="590719" y="2167220"/>
            <a:ext cx="4559425" cy="4224513"/>
          </a:xfrm>
        </p:spPr>
        <p:txBody>
          <a:bodyPr vert="horz" lIns="91440" tIns="45720" rIns="91440" bIns="45720" rtlCol="0" anchor="ctr">
            <a:noAutofit/>
          </a:bodyPr>
          <a:lstStyle/>
          <a:p>
            <a:pPr indent="-228600">
              <a:buFont typeface="Arial" panose="020B0604020202020204" pitchFamily="34" charset="0"/>
              <a:buChar char="•"/>
            </a:pPr>
            <a:r>
              <a:rPr lang="en-US" sz="1800" dirty="0">
                <a:latin typeface="Times New Roman"/>
                <a:cs typeface="Times New Roman"/>
              </a:rPr>
              <a:t>Laws of Wales Act 1535, "These Acts insisted upon English as the official language of government, administration and the law within Wales" (Welsh Government, 2016, p.1).</a:t>
            </a:r>
            <a:endParaRPr lang="en-US" dirty="0">
              <a:cs typeface="Calibri"/>
            </a:endParaRPr>
          </a:p>
          <a:p>
            <a:pPr indent="-228600">
              <a:buChar char="•"/>
            </a:pPr>
            <a:endParaRPr lang="en-US" sz="1800" dirty="0">
              <a:latin typeface="Times New Roman"/>
              <a:cs typeface="Times New Roman"/>
            </a:endParaRPr>
          </a:p>
          <a:p>
            <a:pPr indent="-228600">
              <a:buChar char="•"/>
            </a:pPr>
            <a:r>
              <a:rPr lang="en-US" sz="1800" dirty="0">
                <a:latin typeface="Times New Roman"/>
                <a:cs typeface="Times New Roman"/>
              </a:rPr>
              <a:t>Generations of children were taught only English and Wales lost a huge part of its heritage, culture and Welsh language. This links to Bronfenbrenner Macrosystem: the factors which influence children developments are values, customs and attitudes of the cultural group the child belongs (Bates, 2019).</a:t>
            </a:r>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Chart&#10;&#10;Description automatically generated">
            <a:extLst>
              <a:ext uri="{FF2B5EF4-FFF2-40B4-BE49-F238E27FC236}">
                <a16:creationId xmlns:a16="http://schemas.microsoft.com/office/drawing/2014/main" id="{2005123C-BA82-4EED-9012-F961198635B3}"/>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r="4" b="1838"/>
          <a:stretch/>
        </p:blipFill>
        <p:spPr>
          <a:xfrm>
            <a:off x="5977788" y="799352"/>
            <a:ext cx="5425410" cy="5259296"/>
          </a:xfrm>
          <a:prstGeom prst="rect">
            <a:avLst/>
          </a:prstGeom>
        </p:spPr>
      </p:pic>
      <p:sp>
        <p:nvSpPr>
          <p:cNvPr id="6" name="TextBox 5">
            <a:extLst>
              <a:ext uri="{FF2B5EF4-FFF2-40B4-BE49-F238E27FC236}">
                <a16:creationId xmlns:a16="http://schemas.microsoft.com/office/drawing/2014/main" id="{5DC84971-EB45-4FD8-8929-7D871DF19C74}"/>
              </a:ext>
            </a:extLst>
          </p:cNvPr>
          <p:cNvSpPr txBox="1"/>
          <p:nvPr/>
        </p:nvSpPr>
        <p:spPr>
          <a:xfrm>
            <a:off x="5832475" y="5861050"/>
            <a:ext cx="4873625"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3" name="TextBox 2">
            <a:extLst>
              <a:ext uri="{FF2B5EF4-FFF2-40B4-BE49-F238E27FC236}">
                <a16:creationId xmlns:a16="http://schemas.microsoft.com/office/drawing/2014/main" id="{79988397-77A6-467A-BF50-92BE94219D8D}"/>
              </a:ext>
            </a:extLst>
          </p:cNvPr>
          <p:cNvSpPr txBox="1"/>
          <p:nvPr/>
        </p:nvSpPr>
        <p:spPr>
          <a:xfrm>
            <a:off x="7731578" y="60306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(Bates, 2019).</a:t>
            </a:r>
            <a:endParaRPr lang="en-GB" dirty="0">
              <a:cs typeface="Calibri"/>
            </a:endParaRPr>
          </a:p>
        </p:txBody>
      </p:sp>
      <p:sp>
        <p:nvSpPr>
          <p:cNvPr id="5" name="Slide Number Placeholder 4">
            <a:extLst>
              <a:ext uri="{FF2B5EF4-FFF2-40B4-BE49-F238E27FC236}">
                <a16:creationId xmlns:a16="http://schemas.microsoft.com/office/drawing/2014/main" id="{31EBE612-E1D6-4FFD-8A20-9705F6375FC6}"/>
              </a:ext>
            </a:extLst>
          </p:cNvPr>
          <p:cNvSpPr>
            <a:spLocks noGrp="1"/>
          </p:cNvSpPr>
          <p:nvPr>
            <p:ph type="sldNum" sz="quarter" idx="12"/>
          </p:nvPr>
        </p:nvSpPr>
        <p:spPr/>
        <p:txBody>
          <a:bodyPr/>
          <a:lstStyle/>
          <a:p>
            <a:fld id="{48F63A3B-78C7-47BE-AE5E-E10140E04643}" type="slidenum">
              <a:rPr lang="en-US" dirty="0"/>
              <a:t>5</a:t>
            </a:fld>
            <a:endParaRPr lang="en-GB"/>
          </a:p>
        </p:txBody>
      </p:sp>
    </p:spTree>
    <p:extLst>
      <p:ext uri="{BB962C8B-B14F-4D97-AF65-F5344CB8AC3E}">
        <p14:creationId xmlns:p14="http://schemas.microsoft.com/office/powerpoint/2010/main" val="1586444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58C4E-81DC-495E-A200-1816F0E98F7A}"/>
              </a:ext>
            </a:extLst>
          </p:cNvPr>
          <p:cNvSpPr>
            <a:spLocks noGrp="1"/>
          </p:cNvSpPr>
          <p:nvPr>
            <p:ph type="title"/>
          </p:nvPr>
        </p:nvSpPr>
        <p:spPr>
          <a:xfrm>
            <a:off x="839788" y="253093"/>
            <a:ext cx="3932237" cy="1817914"/>
          </a:xfrm>
        </p:spPr>
        <p:txBody>
          <a:bodyPr>
            <a:normAutofit/>
          </a:bodyPr>
          <a:lstStyle/>
          <a:p>
            <a:r>
              <a:rPr lang="en-GB" sz="2000">
                <a:latin typeface="Times New Roman"/>
                <a:cs typeface="Calibri Light"/>
              </a:rPr>
              <a:t>Historic timeline of Welsh Law according to Welsh Government, (2016).</a:t>
            </a:r>
            <a:br>
              <a:rPr lang="en-GB" sz="2000">
                <a:latin typeface="Times New Roman"/>
                <a:cs typeface="Calibri Light"/>
              </a:rPr>
            </a:br>
            <a:endParaRPr lang="en-GB" sz="2000">
              <a:latin typeface="Times New Roman"/>
              <a:cs typeface="Calibri Light"/>
            </a:endParaRPr>
          </a:p>
        </p:txBody>
      </p:sp>
      <p:sp>
        <p:nvSpPr>
          <p:cNvPr id="3" name="Content Placeholder 2">
            <a:extLst>
              <a:ext uri="{FF2B5EF4-FFF2-40B4-BE49-F238E27FC236}">
                <a16:creationId xmlns:a16="http://schemas.microsoft.com/office/drawing/2014/main" id="{B42391D6-E0EB-435D-BB9C-672AEF6B0936}"/>
              </a:ext>
            </a:extLst>
          </p:cNvPr>
          <p:cNvSpPr>
            <a:spLocks noGrp="1"/>
          </p:cNvSpPr>
          <p:nvPr>
            <p:ph idx="1"/>
          </p:nvPr>
        </p:nvSpPr>
        <p:spPr>
          <a:xfrm>
            <a:off x="5183188" y="987425"/>
            <a:ext cx="6172200" cy="2383518"/>
          </a:xfrm>
        </p:spPr>
        <p:txBody>
          <a:bodyPr vert="horz" lIns="91440" tIns="45720" rIns="91440" bIns="45720" rtlCol="0" anchor="t">
            <a:normAutofit/>
          </a:bodyPr>
          <a:lstStyle/>
          <a:p>
            <a:pPr>
              <a:spcBef>
                <a:spcPct val="0"/>
              </a:spcBef>
            </a:pPr>
            <a:r>
              <a:rPr lang="en-GB" sz="1800">
                <a:latin typeface="Times New Roman"/>
                <a:cs typeface="Times New Roman"/>
              </a:rPr>
              <a:t>1964 Office Secretary of State for Wales was created. </a:t>
            </a:r>
            <a:endParaRPr lang="en-US" sz="1800">
              <a:latin typeface="Times New Roman"/>
              <a:ea typeface="+mn-lt"/>
              <a:cs typeface="+mn-lt"/>
            </a:endParaRPr>
          </a:p>
          <a:p>
            <a:pPr>
              <a:spcBef>
                <a:spcPct val="0"/>
              </a:spcBef>
            </a:pPr>
            <a:endParaRPr lang="en-GB" sz="1800">
              <a:latin typeface="Times New Roman"/>
              <a:ea typeface="+mn-lt"/>
              <a:cs typeface="+mn-lt"/>
            </a:endParaRPr>
          </a:p>
          <a:p>
            <a:pPr>
              <a:spcBef>
                <a:spcPct val="0"/>
              </a:spcBef>
            </a:pPr>
            <a:r>
              <a:rPr lang="en-GB" sz="1800">
                <a:latin typeface="Times New Roman"/>
                <a:cs typeface="Times New Roman"/>
              </a:rPr>
              <a:t>Welsh Language Act 1967 – Welsh orally was allowed in court procedures. "Language equal validity but not equal status" (Welsh Government, 2016, p.2).</a:t>
            </a:r>
            <a:endParaRPr lang="en-US" sz="1800">
              <a:latin typeface="Times New Roman"/>
              <a:ea typeface="+mn-lt"/>
              <a:cs typeface="+mn-lt"/>
            </a:endParaRPr>
          </a:p>
          <a:p>
            <a:pPr>
              <a:spcBef>
                <a:spcPct val="0"/>
              </a:spcBef>
            </a:pPr>
            <a:endParaRPr lang="en-GB" sz="1800">
              <a:latin typeface="Times New Roman"/>
              <a:cs typeface="Times New Roman"/>
            </a:endParaRPr>
          </a:p>
          <a:p>
            <a:pPr>
              <a:spcBef>
                <a:spcPct val="0"/>
              </a:spcBef>
            </a:pPr>
            <a:r>
              <a:rPr lang="en-GB" sz="1800">
                <a:latin typeface="Times New Roman"/>
                <a:cs typeface="Times New Roman"/>
              </a:rPr>
              <a:t>Welsh Language Act 1993 – Equal footing between Welsh and English language.</a:t>
            </a:r>
          </a:p>
          <a:p>
            <a:pPr marL="0" indent="0">
              <a:spcBef>
                <a:spcPct val="0"/>
              </a:spcBef>
              <a:buNone/>
            </a:pPr>
            <a:endParaRPr lang="en-GB" sz="1800">
              <a:latin typeface="Times New Roman"/>
              <a:cs typeface="Times New Roman"/>
            </a:endParaRPr>
          </a:p>
        </p:txBody>
      </p:sp>
      <p:sp>
        <p:nvSpPr>
          <p:cNvPr id="4" name="Text Placeholder 3">
            <a:extLst>
              <a:ext uri="{FF2B5EF4-FFF2-40B4-BE49-F238E27FC236}">
                <a16:creationId xmlns:a16="http://schemas.microsoft.com/office/drawing/2014/main" id="{D616CA13-8505-46F3-92BC-3E15A01CDB73}"/>
              </a:ext>
            </a:extLst>
          </p:cNvPr>
          <p:cNvSpPr>
            <a:spLocks noGrp="1"/>
          </p:cNvSpPr>
          <p:nvPr>
            <p:ph type="body" sz="half" idx="2"/>
          </p:nvPr>
        </p:nvSpPr>
        <p:spPr/>
        <p:txBody>
          <a:bodyPr vert="horz" lIns="91440" tIns="45720" rIns="91440" bIns="45720" rtlCol="0" anchor="t">
            <a:noAutofit/>
          </a:bodyPr>
          <a:lstStyle/>
          <a:p>
            <a:pPr>
              <a:spcBef>
                <a:spcPct val="0"/>
              </a:spcBef>
            </a:pPr>
            <a:endParaRPr lang="en-GB" sz="1800">
              <a:latin typeface="Times New Roman"/>
              <a:ea typeface="+mn-lt"/>
              <a:cs typeface="+mn-lt"/>
            </a:endParaRPr>
          </a:p>
          <a:p>
            <a:pPr>
              <a:spcBef>
                <a:spcPct val="0"/>
              </a:spcBef>
            </a:pPr>
            <a:r>
              <a:rPr lang="en-GB" sz="1800">
                <a:latin typeface="Times New Roman"/>
                <a:ea typeface="+mn-lt"/>
                <a:cs typeface="+mn-lt"/>
              </a:rPr>
              <a:t>Sunday Closing (Wales) Act 1881 - This was the first act since the joining of England and Wales Union that only applied to Wales.</a:t>
            </a:r>
            <a:endParaRPr lang="en-GB"/>
          </a:p>
          <a:p>
            <a:pPr>
              <a:spcBef>
                <a:spcPct val="0"/>
              </a:spcBef>
            </a:pPr>
            <a:endParaRPr lang="en-GB" sz="1800">
              <a:latin typeface="Times New Roman"/>
              <a:ea typeface="+mn-lt"/>
              <a:cs typeface="+mn-lt"/>
            </a:endParaRPr>
          </a:p>
          <a:p>
            <a:pPr>
              <a:spcBef>
                <a:spcPct val="0"/>
              </a:spcBef>
            </a:pPr>
            <a:r>
              <a:rPr lang="en-GB" sz="1800">
                <a:latin typeface="Times New Roman"/>
                <a:ea typeface="+mn-lt"/>
                <a:cs typeface="+mn-lt"/>
              </a:rPr>
              <a:t>Wales Intermediate Education Act 1889 – The 2nd Welsh legislation passed by parliament.</a:t>
            </a:r>
          </a:p>
          <a:p>
            <a:pPr>
              <a:spcBef>
                <a:spcPct val="0"/>
              </a:spcBef>
            </a:pPr>
            <a:endParaRPr lang="en-GB" sz="1800">
              <a:latin typeface="Times New Roman"/>
              <a:ea typeface="+mn-lt"/>
              <a:cs typeface="+mn-lt"/>
            </a:endParaRPr>
          </a:p>
          <a:p>
            <a:pPr>
              <a:spcBef>
                <a:spcPct val="0"/>
              </a:spcBef>
            </a:pPr>
            <a:r>
              <a:rPr lang="en-GB" sz="1800">
                <a:latin typeface="Times New Roman"/>
                <a:ea typeface="+mn-lt"/>
                <a:cs typeface="+mn-lt"/>
              </a:rPr>
              <a:t>1942 Welsh Court Act – Which made Welsh a valued language in legal procedures.</a:t>
            </a:r>
          </a:p>
          <a:p>
            <a:pPr>
              <a:spcBef>
                <a:spcPct val="0"/>
              </a:spcBef>
            </a:pPr>
            <a:endParaRPr lang="en-GB" sz="2000">
              <a:latin typeface="Times New Roman"/>
              <a:ea typeface="+mn-lt"/>
              <a:cs typeface="+mn-lt"/>
            </a:endParaRPr>
          </a:p>
          <a:p>
            <a:pPr>
              <a:spcBef>
                <a:spcPct val="0"/>
              </a:spcBef>
            </a:pPr>
            <a:endParaRPr lang="en-GB" sz="2000">
              <a:latin typeface="Times New Roman"/>
              <a:ea typeface="+mn-lt"/>
              <a:cs typeface="+mn-lt"/>
            </a:endParaRPr>
          </a:p>
          <a:p>
            <a:pPr>
              <a:spcBef>
                <a:spcPct val="0"/>
              </a:spcBef>
            </a:pPr>
            <a:endParaRPr lang="en-GB">
              <a:cs typeface="Calibri"/>
            </a:endParaRPr>
          </a:p>
          <a:p>
            <a:pPr>
              <a:spcBef>
                <a:spcPct val="0"/>
              </a:spcBef>
            </a:pPr>
            <a:endParaRPr lang="en-GB">
              <a:cs typeface="Calibri"/>
            </a:endParaRPr>
          </a:p>
          <a:p>
            <a:endParaRPr lang="en-GB">
              <a:cs typeface="Calibri"/>
            </a:endParaRPr>
          </a:p>
        </p:txBody>
      </p:sp>
      <p:pic>
        <p:nvPicPr>
          <p:cNvPr id="8" name="Picture 8" descr="Text&#10;&#10;Description automatically generated">
            <a:extLst>
              <a:ext uri="{FF2B5EF4-FFF2-40B4-BE49-F238E27FC236}">
                <a16:creationId xmlns:a16="http://schemas.microsoft.com/office/drawing/2014/main" id="{1E37D22C-799A-4819-8A2B-5CB9A3FAEA94}"/>
              </a:ext>
            </a:extLst>
          </p:cNvPr>
          <p:cNvPicPr>
            <a:picLocks noChangeAspect="1"/>
          </p:cNvPicPr>
          <p:nvPr/>
        </p:nvPicPr>
        <p:blipFill>
          <a:blip r:embed="rId2"/>
          <a:stretch>
            <a:fillRect/>
          </a:stretch>
        </p:blipFill>
        <p:spPr>
          <a:xfrm>
            <a:off x="5431972" y="3298371"/>
            <a:ext cx="5138057" cy="3009899"/>
          </a:xfrm>
          <a:prstGeom prst="rect">
            <a:avLst/>
          </a:prstGeom>
        </p:spPr>
      </p:pic>
      <p:sp>
        <p:nvSpPr>
          <p:cNvPr id="9" name="TextBox 8">
            <a:extLst>
              <a:ext uri="{FF2B5EF4-FFF2-40B4-BE49-F238E27FC236}">
                <a16:creationId xmlns:a16="http://schemas.microsoft.com/office/drawing/2014/main" id="{0B8DB847-DDC6-46F7-AEC5-9A21BBA4EEC7}"/>
              </a:ext>
            </a:extLst>
          </p:cNvPr>
          <p:cNvSpPr txBox="1"/>
          <p:nvPr/>
        </p:nvSpPr>
        <p:spPr>
          <a:xfrm>
            <a:off x="7350579" y="6044293"/>
            <a:ext cx="28248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t>
            </a:r>
            <a:r>
              <a:rPr lang="en-GB">
                <a:latin typeface="Times New Roman"/>
                <a:cs typeface="Calibri"/>
              </a:rPr>
              <a:t>Lynch, 2012).</a:t>
            </a:r>
          </a:p>
        </p:txBody>
      </p:sp>
      <p:sp>
        <p:nvSpPr>
          <p:cNvPr id="5" name="Slide Number Placeholder 4">
            <a:extLst>
              <a:ext uri="{FF2B5EF4-FFF2-40B4-BE49-F238E27FC236}">
                <a16:creationId xmlns:a16="http://schemas.microsoft.com/office/drawing/2014/main" id="{3270E75A-3BA0-484D-8B1E-B75A96861AB2}"/>
              </a:ext>
            </a:extLst>
          </p:cNvPr>
          <p:cNvSpPr>
            <a:spLocks noGrp="1"/>
          </p:cNvSpPr>
          <p:nvPr>
            <p:ph type="sldNum" sz="quarter" idx="12"/>
          </p:nvPr>
        </p:nvSpPr>
        <p:spPr/>
        <p:txBody>
          <a:bodyPr/>
          <a:lstStyle/>
          <a:p>
            <a:fld id="{48F63A3B-78C7-47BE-AE5E-E10140E04643}" type="slidenum">
              <a:rPr lang="en-US" dirty="0"/>
              <a:t>6</a:t>
            </a:fld>
            <a:endParaRPr lang="en-GB"/>
          </a:p>
        </p:txBody>
      </p:sp>
    </p:spTree>
    <p:extLst>
      <p:ext uri="{BB962C8B-B14F-4D97-AF65-F5344CB8AC3E}">
        <p14:creationId xmlns:p14="http://schemas.microsoft.com/office/powerpoint/2010/main" val="4085309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0460F-471B-4546-B82A-5B12CC76AA29}"/>
              </a:ext>
            </a:extLst>
          </p:cNvPr>
          <p:cNvSpPr>
            <a:spLocks noGrp="1"/>
          </p:cNvSpPr>
          <p:nvPr>
            <p:ph type="title"/>
          </p:nvPr>
        </p:nvSpPr>
        <p:spPr/>
        <p:txBody>
          <a:bodyPr>
            <a:normAutofit fontScale="90000"/>
          </a:bodyPr>
          <a:lstStyle/>
          <a:p>
            <a:br>
              <a:rPr lang="en-GB" dirty="0">
                <a:cs typeface="Calibri Light"/>
              </a:rPr>
            </a:br>
            <a:r>
              <a:rPr lang="en-GB" sz="2000" dirty="0">
                <a:latin typeface="Times New Roman"/>
                <a:cs typeface="Calibri Light"/>
              </a:rPr>
              <a:t>Speaking Welsh was looked down on at this time, only the lower and second class spoke Welsh now and this links to Levitas Mud, Sid, Red Theory. </a:t>
            </a:r>
          </a:p>
        </p:txBody>
      </p:sp>
      <p:sp>
        <p:nvSpPr>
          <p:cNvPr id="3" name="Content Placeholder 2">
            <a:extLst>
              <a:ext uri="{FF2B5EF4-FFF2-40B4-BE49-F238E27FC236}">
                <a16:creationId xmlns:a16="http://schemas.microsoft.com/office/drawing/2014/main" id="{8FB5B7F5-2433-4975-B96D-17C58B3D98C3}"/>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sz="2400" dirty="0">
                <a:latin typeface="Times New Roman"/>
                <a:ea typeface="+mn-lt"/>
                <a:cs typeface="+mn-lt"/>
              </a:rPr>
              <a:t>The 'Welsh Not' tried to stop Welsh Language. It tried to stop Welsh Culture and people's sense of Identity</a:t>
            </a:r>
            <a:r>
              <a:rPr lang="en-GB" dirty="0">
                <a:ea typeface="+mn-lt"/>
                <a:cs typeface="+mn-lt"/>
              </a:rPr>
              <a:t>.</a:t>
            </a:r>
            <a:endParaRPr lang="en-US" dirty="0"/>
          </a:p>
          <a:p>
            <a:pPr marL="0" indent="0">
              <a:buNone/>
            </a:pPr>
            <a:endParaRPr lang="en-GB">
              <a:ea typeface="+mn-lt"/>
              <a:cs typeface="+mn-lt"/>
            </a:endParaRPr>
          </a:p>
          <a:p>
            <a:endParaRPr lang="en-GB">
              <a:ea typeface="+mn-lt"/>
              <a:cs typeface="+mn-lt"/>
            </a:endParaRPr>
          </a:p>
          <a:p>
            <a:endParaRPr lang="en-GB">
              <a:ea typeface="+mn-lt"/>
              <a:cs typeface="+mn-lt"/>
            </a:endParaRPr>
          </a:p>
          <a:p>
            <a:r>
              <a:rPr lang="en-GB" dirty="0">
                <a:ea typeface="+mn-lt"/>
                <a:cs typeface="+mn-lt"/>
              </a:rPr>
              <a:t>Job opportunities status now</a:t>
            </a:r>
            <a:endParaRPr lang="en-US" dirty="0">
              <a:ea typeface="+mn-lt"/>
              <a:cs typeface="+mn-lt"/>
            </a:endParaRPr>
          </a:p>
          <a:p>
            <a:pPr marL="0" indent="0">
              <a:buNone/>
            </a:pPr>
            <a:endParaRPr lang="en-GB">
              <a:ea typeface="+mn-lt"/>
              <a:cs typeface="+mn-lt"/>
            </a:endParaRPr>
          </a:p>
          <a:p>
            <a:pPr marL="0" indent="0">
              <a:buNone/>
            </a:pPr>
            <a:endParaRPr lang="en-GB" dirty="0">
              <a:ea typeface="+mn-lt"/>
              <a:cs typeface="+mn-lt"/>
            </a:endParaRPr>
          </a:p>
          <a:p>
            <a:pPr marL="0" indent="0">
              <a:buNone/>
            </a:pPr>
            <a:r>
              <a:rPr lang="en-GB" sz="2400" dirty="0">
                <a:latin typeface="Times New Roman"/>
                <a:ea typeface="+mn-lt"/>
                <a:cs typeface="+mn-lt"/>
              </a:rPr>
              <a:t>Today we have Curriculum </a:t>
            </a:r>
            <a:r>
              <a:rPr lang="en-GB" sz="2400" dirty="0" err="1">
                <a:latin typeface="Times New Roman"/>
                <a:ea typeface="+mn-lt"/>
                <a:cs typeface="+mn-lt"/>
              </a:rPr>
              <a:t>Cymreig</a:t>
            </a:r>
            <a:r>
              <a:rPr lang="en-GB" sz="2400" dirty="0">
                <a:latin typeface="Times New Roman"/>
                <a:ea typeface="+mn-lt"/>
                <a:cs typeface="+mn-lt"/>
              </a:rPr>
              <a:t> to help celebrate culture, languages and traditions of Wales (Welsh Assembly Government, 2003).</a:t>
            </a:r>
            <a:endParaRPr lang="en-GB" sz="2400" dirty="0">
              <a:latin typeface="Times New Roman"/>
              <a:cs typeface="Calibri"/>
            </a:endParaRPr>
          </a:p>
          <a:p>
            <a:endParaRPr lang="en-GB">
              <a:ea typeface="+mn-lt"/>
              <a:cs typeface="+mn-lt"/>
            </a:endParaRPr>
          </a:p>
          <a:p>
            <a:pPr marL="0" indent="0">
              <a:buNone/>
            </a:pPr>
            <a:endParaRPr lang="en-GB">
              <a:cs typeface="Calibri"/>
            </a:endParaRPr>
          </a:p>
        </p:txBody>
      </p:sp>
      <p:sp>
        <p:nvSpPr>
          <p:cNvPr id="4" name="Text Placeholder 3">
            <a:extLst>
              <a:ext uri="{FF2B5EF4-FFF2-40B4-BE49-F238E27FC236}">
                <a16:creationId xmlns:a16="http://schemas.microsoft.com/office/drawing/2014/main" id="{24ADED1E-5D09-4860-A066-F00B4400EA54}"/>
              </a:ext>
            </a:extLst>
          </p:cNvPr>
          <p:cNvSpPr>
            <a:spLocks noGrp="1"/>
          </p:cNvSpPr>
          <p:nvPr>
            <p:ph type="body" sz="half" idx="2"/>
          </p:nvPr>
        </p:nvSpPr>
        <p:spPr/>
        <p:txBody>
          <a:bodyPr vert="horz" lIns="91440" tIns="45720" rIns="91440" bIns="45720" rtlCol="0" anchor="t">
            <a:normAutofit/>
          </a:bodyPr>
          <a:lstStyle/>
          <a:p>
            <a:endParaRPr lang="en-GB">
              <a:cs typeface="Calibri"/>
            </a:endParaRPr>
          </a:p>
        </p:txBody>
      </p:sp>
      <p:pic>
        <p:nvPicPr>
          <p:cNvPr id="5" name="Picture 5" descr="Graphical user interface, text&#10;&#10;Description automatically generated">
            <a:extLst>
              <a:ext uri="{FF2B5EF4-FFF2-40B4-BE49-F238E27FC236}">
                <a16:creationId xmlns:a16="http://schemas.microsoft.com/office/drawing/2014/main" id="{D6EF5C0F-39BF-4E2C-B6CC-7DDBAB67F7ED}"/>
              </a:ext>
            </a:extLst>
          </p:cNvPr>
          <p:cNvPicPr>
            <a:picLocks noChangeAspect="1"/>
          </p:cNvPicPr>
          <p:nvPr/>
        </p:nvPicPr>
        <p:blipFill>
          <a:blip r:embed="rId2"/>
          <a:stretch>
            <a:fillRect/>
          </a:stretch>
        </p:blipFill>
        <p:spPr>
          <a:xfrm>
            <a:off x="887186" y="1991012"/>
            <a:ext cx="3518806" cy="3801261"/>
          </a:xfrm>
          <a:prstGeom prst="rect">
            <a:avLst/>
          </a:prstGeom>
        </p:spPr>
      </p:pic>
      <p:sp>
        <p:nvSpPr>
          <p:cNvPr id="6" name="TextBox 5">
            <a:extLst>
              <a:ext uri="{FF2B5EF4-FFF2-40B4-BE49-F238E27FC236}">
                <a16:creationId xmlns:a16="http://schemas.microsoft.com/office/drawing/2014/main" id="{90185F9C-AC40-48BF-BFB8-8E74254A9306}"/>
              </a:ext>
            </a:extLst>
          </p:cNvPr>
          <p:cNvSpPr txBox="1"/>
          <p:nvPr/>
        </p:nvSpPr>
        <p:spPr>
          <a:xfrm>
            <a:off x="1064079" y="5568043"/>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Times New Roman"/>
                <a:cs typeface="Calibri"/>
              </a:rPr>
              <a:t>(</a:t>
            </a:r>
            <a:r>
              <a:rPr lang="en-GB" sz="2000" err="1">
                <a:latin typeface="Times New Roman"/>
                <a:cs typeface="Calibri"/>
              </a:rPr>
              <a:t>Slideshare</a:t>
            </a:r>
            <a:r>
              <a:rPr lang="en-GB" sz="2000">
                <a:latin typeface="Times New Roman"/>
                <a:cs typeface="Calibri"/>
              </a:rPr>
              <a:t>, 2000).</a:t>
            </a:r>
          </a:p>
        </p:txBody>
      </p:sp>
      <p:pic>
        <p:nvPicPr>
          <p:cNvPr id="7" name="Picture 7" descr="Website&#10;&#10;Description automatically generated">
            <a:extLst>
              <a:ext uri="{FF2B5EF4-FFF2-40B4-BE49-F238E27FC236}">
                <a16:creationId xmlns:a16="http://schemas.microsoft.com/office/drawing/2014/main" id="{C2450DB3-C30D-402F-B70C-D91083F01D80}"/>
              </a:ext>
            </a:extLst>
          </p:cNvPr>
          <p:cNvPicPr>
            <a:picLocks noChangeAspect="1"/>
          </p:cNvPicPr>
          <p:nvPr/>
        </p:nvPicPr>
        <p:blipFill>
          <a:blip r:embed="rId3"/>
          <a:stretch>
            <a:fillRect/>
          </a:stretch>
        </p:blipFill>
        <p:spPr>
          <a:xfrm>
            <a:off x="5309507" y="2294164"/>
            <a:ext cx="6049735" cy="1956707"/>
          </a:xfrm>
          <a:prstGeom prst="rect">
            <a:avLst/>
          </a:prstGeom>
        </p:spPr>
      </p:pic>
      <p:sp>
        <p:nvSpPr>
          <p:cNvPr id="8" name="TextBox 7">
            <a:extLst>
              <a:ext uri="{FF2B5EF4-FFF2-40B4-BE49-F238E27FC236}">
                <a16:creationId xmlns:a16="http://schemas.microsoft.com/office/drawing/2014/main" id="{4693B685-78B6-48DB-AD5E-FADAAC6571B2}"/>
              </a:ext>
            </a:extLst>
          </p:cNvPr>
          <p:cNvSpPr txBox="1"/>
          <p:nvPr/>
        </p:nvSpPr>
        <p:spPr>
          <a:xfrm>
            <a:off x="9310007" y="198936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t>
            </a:r>
            <a:r>
              <a:rPr lang="en-GB">
                <a:latin typeface="Times New Roman"/>
                <a:cs typeface="Calibri"/>
              </a:rPr>
              <a:t>Twinkl, 2019)</a:t>
            </a:r>
            <a:r>
              <a:rPr lang="en-GB">
                <a:cs typeface="Calibri"/>
              </a:rPr>
              <a:t>.</a:t>
            </a:r>
          </a:p>
        </p:txBody>
      </p:sp>
      <p:sp>
        <p:nvSpPr>
          <p:cNvPr id="9" name="Slide Number Placeholder 8">
            <a:extLst>
              <a:ext uri="{FF2B5EF4-FFF2-40B4-BE49-F238E27FC236}">
                <a16:creationId xmlns:a16="http://schemas.microsoft.com/office/drawing/2014/main" id="{84F2A5D2-BCA0-429B-859A-8265E6560DAF}"/>
              </a:ext>
            </a:extLst>
          </p:cNvPr>
          <p:cNvSpPr>
            <a:spLocks noGrp="1"/>
          </p:cNvSpPr>
          <p:nvPr>
            <p:ph type="sldNum" sz="quarter" idx="12"/>
          </p:nvPr>
        </p:nvSpPr>
        <p:spPr/>
        <p:txBody>
          <a:bodyPr/>
          <a:lstStyle/>
          <a:p>
            <a:fld id="{48F63A3B-78C7-47BE-AE5E-E10140E04643}" type="slidenum">
              <a:rPr lang="en-US" dirty="0"/>
              <a:t>7</a:t>
            </a:fld>
            <a:endParaRPr lang="en-GB"/>
          </a:p>
        </p:txBody>
      </p:sp>
    </p:spTree>
    <p:extLst>
      <p:ext uri="{BB962C8B-B14F-4D97-AF65-F5344CB8AC3E}">
        <p14:creationId xmlns:p14="http://schemas.microsoft.com/office/powerpoint/2010/main" val="3375393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43">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B7596-E78B-4151-B593-218A2ACB1365}"/>
              </a:ext>
            </a:extLst>
          </p:cNvPr>
          <p:cNvSpPr>
            <a:spLocks noGrp="1"/>
          </p:cNvSpPr>
          <p:nvPr>
            <p:ph type="title"/>
          </p:nvPr>
        </p:nvSpPr>
        <p:spPr>
          <a:xfrm>
            <a:off x="1104720" y="417356"/>
            <a:ext cx="3888999" cy="2827465"/>
          </a:xfrm>
        </p:spPr>
        <p:txBody>
          <a:bodyPr vert="horz" lIns="91440" tIns="45720" rIns="91440" bIns="45720" rtlCol="0" anchor="b">
            <a:normAutofit fontScale="90000"/>
          </a:bodyPr>
          <a:lstStyle/>
          <a:p>
            <a:pPr marL="285750" indent="-285750" algn="just"/>
            <a:r>
              <a:rPr lang="en-US" sz="1800" dirty="0"/>
              <a:t>    </a:t>
            </a:r>
            <a:r>
              <a:rPr lang="en-US" sz="1800" dirty="0">
                <a:latin typeface="Times New Roman"/>
                <a:cs typeface="Times New Roman"/>
              </a:rPr>
              <a:t> </a:t>
            </a:r>
            <a:r>
              <a:rPr lang="en-US" sz="2000" dirty="0">
                <a:latin typeface="Times New Roman"/>
                <a:cs typeface="Times New Roman"/>
              </a:rPr>
              <a:t>Bourdieu theory of cultural capital is the more capital you have the more power you hold in your social life, he also believed that capital included culture such as mannerisms, culture and beliefs from your family as well as the arts. Some culture capital holds more value over others,  accents and languages are also embodied culture capital (Social Theory, 2016). </a:t>
            </a:r>
            <a:endParaRPr lang="en-US" sz="2000" dirty="0">
              <a:latin typeface="Times New Roman"/>
              <a:cs typeface="Calibri Light"/>
            </a:endParaRPr>
          </a:p>
        </p:txBody>
      </p:sp>
      <p:sp>
        <p:nvSpPr>
          <p:cNvPr id="4" name="Text Placeholder 3">
            <a:extLst>
              <a:ext uri="{FF2B5EF4-FFF2-40B4-BE49-F238E27FC236}">
                <a16:creationId xmlns:a16="http://schemas.microsoft.com/office/drawing/2014/main" id="{47D9C245-E2A0-409F-8B56-E719CBECB56B}"/>
              </a:ext>
            </a:extLst>
          </p:cNvPr>
          <p:cNvSpPr>
            <a:spLocks noGrp="1"/>
          </p:cNvSpPr>
          <p:nvPr>
            <p:ph type="body" sz="half" idx="2"/>
          </p:nvPr>
        </p:nvSpPr>
        <p:spPr>
          <a:xfrm>
            <a:off x="9289545" y="3934160"/>
            <a:ext cx="2903954" cy="482077"/>
          </a:xfrm>
        </p:spPr>
        <p:txBody>
          <a:bodyPr vert="horz" lIns="91440" tIns="45720" rIns="91440" bIns="45720" rtlCol="0" anchor="t">
            <a:normAutofit/>
          </a:bodyPr>
          <a:lstStyle/>
          <a:p>
            <a:r>
              <a:rPr lang="en-US" sz="2400"/>
              <a:t>(</a:t>
            </a:r>
            <a:r>
              <a:rPr lang="en-US" sz="2000">
                <a:latin typeface="Times New Roman"/>
                <a:cs typeface="Times New Roman"/>
              </a:rPr>
              <a:t>Slideshare, 2014).</a:t>
            </a:r>
          </a:p>
        </p:txBody>
      </p:sp>
      <p:sp>
        <p:nvSpPr>
          <p:cNvPr id="73" name="Rectangle 4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47">
            <a:extLst>
              <a:ext uri="{FF2B5EF4-FFF2-40B4-BE49-F238E27FC236}">
                <a16:creationId xmlns:a16="http://schemas.microsoft.com/office/drawing/2014/main" id="{0924561D-756D-410B-973A-E68C2552C2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75" name="Rectangle 64">
              <a:extLst>
                <a:ext uri="{FF2B5EF4-FFF2-40B4-BE49-F238E27FC236}">
                  <a16:creationId xmlns:a16="http://schemas.microsoft.com/office/drawing/2014/main" id="{77AF0971-0074-4E4E-9318-C1990C6FF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6">
              <a:extLst>
                <a:ext uri="{FF2B5EF4-FFF2-40B4-BE49-F238E27FC236}">
                  <a16:creationId xmlns:a16="http://schemas.microsoft.com/office/drawing/2014/main" id="{0849707A-24B1-45E4-8493-5DC15C578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4">
              <a:extLst>
                <a:ext uri="{FF2B5EF4-FFF2-40B4-BE49-F238E27FC236}">
                  <a16:creationId xmlns:a16="http://schemas.microsoft.com/office/drawing/2014/main" id="{E0FFD705-F03C-46B0-ABB9-3C24E0931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6">
              <a:extLst>
                <a:ext uri="{FF2B5EF4-FFF2-40B4-BE49-F238E27FC236}">
                  <a16:creationId xmlns:a16="http://schemas.microsoft.com/office/drawing/2014/main" id="{520B12C0-88D0-4F6F-9F29-38E4D1D61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4">
              <a:extLst>
                <a:ext uri="{FF2B5EF4-FFF2-40B4-BE49-F238E27FC236}">
                  <a16:creationId xmlns:a16="http://schemas.microsoft.com/office/drawing/2014/main" id="{DEDD5A45-3641-4FE7-8375-EECF2DC9D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6">
              <a:extLst>
                <a:ext uri="{FF2B5EF4-FFF2-40B4-BE49-F238E27FC236}">
                  <a16:creationId xmlns:a16="http://schemas.microsoft.com/office/drawing/2014/main" id="{89BF55CA-60FC-479D-A85E-48626FC13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4">
              <a:extLst>
                <a:ext uri="{FF2B5EF4-FFF2-40B4-BE49-F238E27FC236}">
                  <a16:creationId xmlns:a16="http://schemas.microsoft.com/office/drawing/2014/main" id="{5AFBE5BF-E87A-408F-BBBD-44C3D04C0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6">
              <a:extLst>
                <a:ext uri="{FF2B5EF4-FFF2-40B4-BE49-F238E27FC236}">
                  <a16:creationId xmlns:a16="http://schemas.microsoft.com/office/drawing/2014/main" id="{1C27CF92-D148-45C8-88B6-F450B63DF1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4">
              <a:extLst>
                <a:ext uri="{FF2B5EF4-FFF2-40B4-BE49-F238E27FC236}">
                  <a16:creationId xmlns:a16="http://schemas.microsoft.com/office/drawing/2014/main" id="{51CA2232-D147-480C-B1EE-665EE6ACC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6">
              <a:extLst>
                <a:ext uri="{FF2B5EF4-FFF2-40B4-BE49-F238E27FC236}">
                  <a16:creationId xmlns:a16="http://schemas.microsoft.com/office/drawing/2014/main" id="{7E67D92D-1CA9-43CE-8150-DF504F2BF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4">
              <a:extLst>
                <a:ext uri="{FF2B5EF4-FFF2-40B4-BE49-F238E27FC236}">
                  <a16:creationId xmlns:a16="http://schemas.microsoft.com/office/drawing/2014/main" id="{7B273169-B674-4C50-A14D-A943B9979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6">
              <a:extLst>
                <a:ext uri="{FF2B5EF4-FFF2-40B4-BE49-F238E27FC236}">
                  <a16:creationId xmlns:a16="http://schemas.microsoft.com/office/drawing/2014/main" id="{DF6183FA-653E-4533-9A0B-D249EC0B1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4">
              <a:extLst>
                <a:ext uri="{FF2B5EF4-FFF2-40B4-BE49-F238E27FC236}">
                  <a16:creationId xmlns:a16="http://schemas.microsoft.com/office/drawing/2014/main" id="{A82EFE58-AAB0-4925-A176-6FF36BF87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66">
              <a:extLst>
                <a:ext uri="{FF2B5EF4-FFF2-40B4-BE49-F238E27FC236}">
                  <a16:creationId xmlns:a16="http://schemas.microsoft.com/office/drawing/2014/main" id="{3122AE75-4DBB-4E14-B0CA-DD1EAD89C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4">
              <a:extLst>
                <a:ext uri="{FF2B5EF4-FFF2-40B4-BE49-F238E27FC236}">
                  <a16:creationId xmlns:a16="http://schemas.microsoft.com/office/drawing/2014/main" id="{4ED7E672-90FC-4E8C-9C43-3AAE391C6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66">
              <a:extLst>
                <a:ext uri="{FF2B5EF4-FFF2-40B4-BE49-F238E27FC236}">
                  <a16:creationId xmlns:a16="http://schemas.microsoft.com/office/drawing/2014/main" id="{A5C0019E-5136-4C5E-A223-1E1717FD47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64">
              <a:extLst>
                <a:ext uri="{FF2B5EF4-FFF2-40B4-BE49-F238E27FC236}">
                  <a16:creationId xmlns:a16="http://schemas.microsoft.com/office/drawing/2014/main" id="{29705F60-CFE6-47C5-96E5-05E7731FC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66">
              <a:extLst>
                <a:ext uri="{FF2B5EF4-FFF2-40B4-BE49-F238E27FC236}">
                  <a16:creationId xmlns:a16="http://schemas.microsoft.com/office/drawing/2014/main" id="{090E047C-18BC-4180-8D10-9F18F517BA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64">
              <a:extLst>
                <a:ext uri="{FF2B5EF4-FFF2-40B4-BE49-F238E27FC236}">
                  <a16:creationId xmlns:a16="http://schemas.microsoft.com/office/drawing/2014/main" id="{A153194A-C8B1-46DB-9C6B-9847B06FA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6">
              <a:extLst>
                <a:ext uri="{FF2B5EF4-FFF2-40B4-BE49-F238E27FC236}">
                  <a16:creationId xmlns:a16="http://schemas.microsoft.com/office/drawing/2014/main" id="{5C0235EA-4E98-43EA-9AAE-2BD893DEA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 name="Picture 30" descr="Diagram&#10;&#10;Description automatically generated">
            <a:extLst>
              <a:ext uri="{FF2B5EF4-FFF2-40B4-BE49-F238E27FC236}">
                <a16:creationId xmlns:a16="http://schemas.microsoft.com/office/drawing/2014/main" id="{3E8A6BAF-3C0C-4E4D-A66E-D0691CCCD247}"/>
              </a:ext>
            </a:extLst>
          </p:cNvPr>
          <p:cNvPicPr>
            <a:picLocks noGrp="1" noChangeAspect="1"/>
          </p:cNvPicPr>
          <p:nvPr>
            <p:ph idx="1"/>
          </p:nvPr>
        </p:nvPicPr>
        <p:blipFill>
          <a:blip r:embed="rId2"/>
          <a:stretch>
            <a:fillRect/>
          </a:stretch>
        </p:blipFill>
        <p:spPr>
          <a:xfrm>
            <a:off x="5509008" y="415447"/>
            <a:ext cx="6428067" cy="2651577"/>
          </a:xfrm>
          <a:prstGeom prst="rect">
            <a:avLst/>
          </a:prstGeom>
        </p:spPr>
      </p:pic>
      <p:sp>
        <p:nvSpPr>
          <p:cNvPr id="94" name="Rectangle 6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650"/>
            <a:ext cx="606972" cy="36243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6" descr="Diagram&#10;&#10;Description automatically generated">
            <a:extLst>
              <a:ext uri="{FF2B5EF4-FFF2-40B4-BE49-F238E27FC236}">
                <a16:creationId xmlns:a16="http://schemas.microsoft.com/office/drawing/2014/main" id="{27994D58-7C53-4EA1-B1CC-D545B4EE35C5}"/>
              </a:ext>
            </a:extLst>
          </p:cNvPr>
          <p:cNvPicPr>
            <a:picLocks noChangeAspect="1"/>
          </p:cNvPicPr>
          <p:nvPr/>
        </p:nvPicPr>
        <p:blipFill>
          <a:blip r:embed="rId3"/>
          <a:stretch>
            <a:fillRect/>
          </a:stretch>
        </p:blipFill>
        <p:spPr>
          <a:xfrm>
            <a:off x="3789543" y="3384397"/>
            <a:ext cx="5434149" cy="3169839"/>
          </a:xfrm>
          <a:prstGeom prst="rect">
            <a:avLst/>
          </a:prstGeom>
        </p:spPr>
      </p:pic>
      <p:sp>
        <p:nvSpPr>
          <p:cNvPr id="25" name="TextBox 24">
            <a:extLst>
              <a:ext uri="{FF2B5EF4-FFF2-40B4-BE49-F238E27FC236}">
                <a16:creationId xmlns:a16="http://schemas.microsoft.com/office/drawing/2014/main" id="{7917D42B-B84A-433D-917A-E5E4EC7A3CF1}"/>
              </a:ext>
            </a:extLst>
          </p:cNvPr>
          <p:cNvSpPr txBox="1"/>
          <p:nvPr/>
        </p:nvSpPr>
        <p:spPr>
          <a:xfrm>
            <a:off x="10221942" y="36306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31" name="TextBox 30">
            <a:extLst>
              <a:ext uri="{FF2B5EF4-FFF2-40B4-BE49-F238E27FC236}">
                <a16:creationId xmlns:a16="http://schemas.microsoft.com/office/drawing/2014/main" id="{DE651E15-2C79-4777-8DF5-11B8D88B5D5A}"/>
              </a:ext>
            </a:extLst>
          </p:cNvPr>
          <p:cNvSpPr txBox="1"/>
          <p:nvPr/>
        </p:nvSpPr>
        <p:spPr>
          <a:xfrm>
            <a:off x="9238891" y="66135"/>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latin typeface="Times New Roman"/>
                <a:cs typeface="Calibri"/>
              </a:rPr>
              <a:t>(Research Gate,2006).</a:t>
            </a:r>
          </a:p>
        </p:txBody>
      </p:sp>
      <p:sp>
        <p:nvSpPr>
          <p:cNvPr id="3" name="Slide Number Placeholder 2">
            <a:extLst>
              <a:ext uri="{FF2B5EF4-FFF2-40B4-BE49-F238E27FC236}">
                <a16:creationId xmlns:a16="http://schemas.microsoft.com/office/drawing/2014/main" id="{1C95822E-0DB8-4D0F-AD55-C3293B50C6A3}"/>
              </a:ext>
            </a:extLst>
          </p:cNvPr>
          <p:cNvSpPr>
            <a:spLocks noGrp="1"/>
          </p:cNvSpPr>
          <p:nvPr>
            <p:ph type="sldNum" sz="quarter" idx="12"/>
          </p:nvPr>
        </p:nvSpPr>
        <p:spPr/>
        <p:txBody>
          <a:bodyPr/>
          <a:lstStyle/>
          <a:p>
            <a:fld id="{48F63A3B-78C7-47BE-AE5E-E10140E04643}" type="slidenum">
              <a:rPr lang="en-US" dirty="0"/>
              <a:t>8</a:t>
            </a:fld>
            <a:endParaRPr lang="en-GB"/>
          </a:p>
        </p:txBody>
      </p:sp>
    </p:spTree>
    <p:extLst>
      <p:ext uri="{BB962C8B-B14F-4D97-AF65-F5344CB8AC3E}">
        <p14:creationId xmlns:p14="http://schemas.microsoft.com/office/powerpoint/2010/main" val="4059549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6E8BB0"/>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6D2AF06-2AD7-42E1-BA8C-EAA2AE923766}"/>
              </a:ext>
            </a:extLst>
          </p:cNvPr>
          <p:cNvSpPr>
            <a:spLocks noGrp="1"/>
          </p:cNvSpPr>
          <p:nvPr>
            <p:ph type="title"/>
          </p:nvPr>
        </p:nvSpPr>
        <p:spPr>
          <a:xfrm>
            <a:off x="777240" y="731519"/>
            <a:ext cx="2845191" cy="3237579"/>
          </a:xfrm>
        </p:spPr>
        <p:txBody>
          <a:bodyPr vert="horz" lIns="91440" tIns="45720" rIns="91440" bIns="45720" rtlCol="0" anchor="ctr">
            <a:normAutofit/>
          </a:bodyPr>
          <a:lstStyle/>
          <a:p>
            <a:r>
              <a:rPr lang="en-US" sz="2400">
                <a:solidFill>
                  <a:srgbClr val="FFFFFF"/>
                </a:solidFill>
                <a:latin typeface="Times New Roman"/>
                <a:cs typeface="Times New Roman"/>
              </a:rPr>
              <a:t>Language is a system of communication but also a vehicle for power (Thompson and Campling, 2003).</a:t>
            </a:r>
          </a:p>
        </p:txBody>
      </p:sp>
      <p:pic>
        <p:nvPicPr>
          <p:cNvPr id="5" name="Picture 5" descr="Table&#10;&#10;Description automatically generated">
            <a:extLst>
              <a:ext uri="{FF2B5EF4-FFF2-40B4-BE49-F238E27FC236}">
                <a16:creationId xmlns:a16="http://schemas.microsoft.com/office/drawing/2014/main" id="{EDFF503A-9013-455C-BBB3-47BDBC458E54}"/>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1683" r="869" b="-2"/>
          <a:stretch/>
        </p:blipFill>
        <p:spPr>
          <a:xfrm>
            <a:off x="4044603" y="448056"/>
            <a:ext cx="7680450" cy="3802932"/>
          </a:xfrm>
          <a:prstGeom prst="rect">
            <a:avLst/>
          </a:prstGeom>
        </p:spPr>
      </p:pic>
      <p:sp>
        <p:nvSpPr>
          <p:cNvPr id="28" name="Rectangle 2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9" name="Rectangle 2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C7C6E234-4B02-4090-AC42-765B63AE6485}"/>
              </a:ext>
            </a:extLst>
          </p:cNvPr>
          <p:cNvSpPr>
            <a:spLocks noGrp="1"/>
          </p:cNvSpPr>
          <p:nvPr>
            <p:ph type="body" sz="half" idx="2"/>
          </p:nvPr>
        </p:nvSpPr>
        <p:spPr>
          <a:xfrm>
            <a:off x="3991521" y="4498565"/>
            <a:ext cx="7425779" cy="2268799"/>
          </a:xfrm>
        </p:spPr>
        <p:txBody>
          <a:bodyPr vert="horz" lIns="91440" tIns="45720" rIns="91440" bIns="45720" rtlCol="0" anchor="ctr">
            <a:noAutofit/>
          </a:bodyPr>
          <a:lstStyle/>
          <a:p>
            <a:pPr indent="-228600">
              <a:buFont typeface="Arial" panose="020B0604020202020204" pitchFamily="34" charset="0"/>
              <a:buChar char="•"/>
            </a:pPr>
            <a:r>
              <a:rPr lang="en-US" sz="1800" dirty="0">
                <a:latin typeface="Times New Roman"/>
                <a:cs typeface="Times New Roman"/>
              </a:rPr>
              <a:t>Language gives us power, power to use it or the power to take it away. Power can be used in the wrong way.  Minority languages are often devalued (Thompson and Campling, 2003). Welsh was devalued, they tried to stop welsh being used in class, schools, in court and in everyday life.</a:t>
            </a:r>
          </a:p>
          <a:p>
            <a:pPr indent="-228600">
              <a:buFont typeface="Arial" panose="020B0604020202020204" pitchFamily="34" charset="0"/>
              <a:buChar char="•"/>
            </a:pPr>
            <a:r>
              <a:rPr lang="en-US" sz="1800" dirty="0">
                <a:latin typeface="Times New Roman"/>
                <a:cs typeface="Times New Roman"/>
              </a:rPr>
              <a:t>Skinner (1904) Theory of Operant Conditioning- negative reinforcement where poor </a:t>
            </a:r>
            <a:r>
              <a:rPr lang="en-US" sz="1800" dirty="0" err="1">
                <a:latin typeface="Times New Roman"/>
                <a:cs typeface="Times New Roman"/>
              </a:rPr>
              <a:t>behaviour</a:t>
            </a:r>
            <a:r>
              <a:rPr lang="en-US" sz="1800" dirty="0">
                <a:latin typeface="Times New Roman"/>
                <a:cs typeface="Times New Roman"/>
              </a:rPr>
              <a:t> can be discouraged through unpleasant punishment links directly to the 'welsh not' where speaking welsh was punished (Bates, 2019).</a:t>
            </a:r>
          </a:p>
          <a:p>
            <a:pPr indent="-228600">
              <a:buFont typeface="Arial" panose="020B0604020202020204" pitchFamily="34" charset="0"/>
              <a:buChar char="•"/>
            </a:pPr>
            <a:endParaRPr lang="en-US" sz="1800" dirty="0">
              <a:latin typeface="Times New Roman"/>
              <a:cs typeface="Times New Roman"/>
            </a:endParaRPr>
          </a:p>
        </p:txBody>
      </p:sp>
      <p:sp>
        <p:nvSpPr>
          <p:cNvPr id="6" name="TextBox 5">
            <a:extLst>
              <a:ext uri="{FF2B5EF4-FFF2-40B4-BE49-F238E27FC236}">
                <a16:creationId xmlns:a16="http://schemas.microsoft.com/office/drawing/2014/main" id="{F4900C1B-7CF4-4384-96F6-9B022D4A11B7}"/>
              </a:ext>
            </a:extLst>
          </p:cNvPr>
          <p:cNvSpPr txBox="1"/>
          <p:nvPr/>
        </p:nvSpPr>
        <p:spPr>
          <a:xfrm>
            <a:off x="5183188" y="4913313"/>
            <a:ext cx="6172200" cy="317500"/>
          </a:xfrm>
          <a:prstGeom prst="rect">
            <a:avLst/>
          </a:prstGeom>
        </p:spPr>
        <p:txBody>
          <a:bodyPr lIns="91440" tIns="45720" rIns="91440" bIns="45720" anchor="t">
            <a:normAutofit fontScale="92500" lnSpcReduction="20000"/>
          </a:bodyPr>
          <a:lstStyle/>
          <a:p>
            <a:endParaRPr lang="en-US" dirty="0">
              <a:cs typeface="Calibri"/>
            </a:endParaRPr>
          </a:p>
        </p:txBody>
      </p:sp>
      <p:sp>
        <p:nvSpPr>
          <p:cNvPr id="3" name="Slide Number Placeholder 2">
            <a:extLst>
              <a:ext uri="{FF2B5EF4-FFF2-40B4-BE49-F238E27FC236}">
                <a16:creationId xmlns:a16="http://schemas.microsoft.com/office/drawing/2014/main" id="{A5E06819-DD83-4C1E-B85E-2BF1F43699D5}"/>
              </a:ext>
            </a:extLst>
          </p:cNvPr>
          <p:cNvSpPr>
            <a:spLocks noGrp="1"/>
          </p:cNvSpPr>
          <p:nvPr>
            <p:ph type="sldNum" sz="quarter" idx="12"/>
          </p:nvPr>
        </p:nvSpPr>
        <p:spPr/>
        <p:txBody>
          <a:bodyPr/>
          <a:lstStyle/>
          <a:p>
            <a:fld id="{48F63A3B-78C7-47BE-AE5E-E10140E04643}" type="slidenum">
              <a:rPr lang="en-US" dirty="0"/>
              <a:t>9</a:t>
            </a:fld>
            <a:endParaRPr lang="en-GB"/>
          </a:p>
        </p:txBody>
      </p:sp>
    </p:spTree>
    <p:extLst>
      <p:ext uri="{BB962C8B-B14F-4D97-AF65-F5344CB8AC3E}">
        <p14:creationId xmlns:p14="http://schemas.microsoft.com/office/powerpoint/2010/main" val="44644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8" name="Freeform: Shape 4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4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AEDA22-EA45-406A-81A3-82CB8AD93C58}"/>
              </a:ext>
            </a:extLst>
          </p:cNvPr>
          <p:cNvSpPr>
            <a:spLocks noGrp="1"/>
          </p:cNvSpPr>
          <p:nvPr>
            <p:ph type="ctrTitle" idx="4294967295"/>
          </p:nvPr>
        </p:nvSpPr>
        <p:spPr>
          <a:xfrm>
            <a:off x="2555631" y="1441938"/>
            <a:ext cx="7080738" cy="3974124"/>
          </a:xfrm>
        </p:spPr>
        <p:txBody>
          <a:bodyPr vert="horz" lIns="91440" tIns="45720" rIns="91440" bIns="45720" rtlCol="0" anchor="ctr">
            <a:normAutofit fontScale="90000"/>
          </a:bodyPr>
          <a:lstStyle/>
          <a:p>
            <a:pPr algn="just"/>
            <a:br>
              <a:rPr lang="en-US" sz="1800" dirty="0"/>
            </a:br>
            <a:r>
              <a:rPr lang="en-US" sz="1800" dirty="0">
                <a:solidFill>
                  <a:schemeClr val="bg1">
                    <a:lumMod val="95000"/>
                    <a:lumOff val="5000"/>
                  </a:schemeClr>
                </a:solidFill>
              </a:rPr>
              <a:t> </a:t>
            </a:r>
            <a:r>
              <a:rPr lang="en-US" sz="2000" dirty="0">
                <a:solidFill>
                  <a:schemeClr val="bg1">
                    <a:lumMod val="95000"/>
                    <a:lumOff val="5000"/>
                  </a:schemeClr>
                </a:solidFill>
                <a:latin typeface="Times New Roman"/>
                <a:cs typeface="Times New Roman"/>
              </a:rPr>
              <a:t>So in conclusion because of the Union of England and Wales, many children were taught English in school and punished for speaking their own language. Culture, Identity and Language as well as Welsh traditions were lost.                                                                             </a:t>
            </a:r>
            <a:br>
              <a:rPr lang="en-US" sz="2000" dirty="0">
                <a:solidFill>
                  <a:schemeClr val="bg1">
                    <a:lumMod val="95000"/>
                    <a:lumOff val="5000"/>
                  </a:schemeClr>
                </a:solidFill>
                <a:latin typeface="Times New Roman"/>
                <a:cs typeface="Times New Roman"/>
              </a:rPr>
            </a:br>
            <a:br>
              <a:rPr lang="en-US" sz="2000" dirty="0">
                <a:latin typeface="Times New Roman"/>
                <a:cs typeface="Times New Roman"/>
              </a:rPr>
            </a:br>
            <a:r>
              <a:rPr lang="en-US" sz="2000" dirty="0">
                <a:solidFill>
                  <a:schemeClr val="bg1">
                    <a:lumMod val="95000"/>
                    <a:lumOff val="5000"/>
                  </a:schemeClr>
                </a:solidFill>
                <a:latin typeface="Times New Roman"/>
                <a:cs typeface="Times New Roman"/>
              </a:rPr>
              <a:t>Since Wales brought in their own Language Act and Education Act people can once again enjoy a choice for themselves. If back then we had the UNCRC Rights of the Child they may have had more access and rights to follow their culture, attitudes and speak their own language.</a:t>
            </a:r>
            <a:br>
              <a:rPr lang="en-US" sz="2000" dirty="0">
                <a:solidFill>
                  <a:schemeClr val="bg1">
                    <a:lumMod val="95000"/>
                    <a:lumOff val="5000"/>
                  </a:schemeClr>
                </a:solidFill>
                <a:latin typeface="Times New Roman"/>
                <a:cs typeface="Times New Roman"/>
              </a:rPr>
            </a:br>
            <a:r>
              <a:rPr lang="en-US" sz="2000" dirty="0">
                <a:solidFill>
                  <a:schemeClr val="bg1">
                    <a:lumMod val="95000"/>
                    <a:lumOff val="5000"/>
                  </a:schemeClr>
                </a:solidFill>
                <a:latin typeface="Times New Roman"/>
                <a:cs typeface="Times New Roman"/>
              </a:rPr>
              <a:t> </a:t>
            </a:r>
            <a:endParaRPr lang="en-US" dirty="0">
              <a:solidFill>
                <a:schemeClr val="bg1">
                  <a:lumMod val="95000"/>
                  <a:lumOff val="5000"/>
                </a:schemeClr>
              </a:solidFill>
              <a:latin typeface="Calibri Light" panose="020F0302020204030204"/>
              <a:cs typeface="Calibri Light" panose="020F0302020204030204"/>
            </a:endParaRPr>
          </a:p>
          <a:p>
            <a:pPr marL="285750" indent="-285750" algn="just"/>
            <a:r>
              <a:rPr lang="en-US" sz="2000" dirty="0">
                <a:solidFill>
                  <a:schemeClr val="bg1">
                    <a:lumMod val="95000"/>
                    <a:lumOff val="5000"/>
                  </a:schemeClr>
                </a:solidFill>
                <a:latin typeface="Times New Roman"/>
                <a:cs typeface="Times New Roman"/>
              </a:rPr>
              <a:t>   Today we have Welsh Curriculum </a:t>
            </a:r>
            <a:r>
              <a:rPr lang="en-US" sz="2000" dirty="0" err="1">
                <a:solidFill>
                  <a:schemeClr val="bg1">
                    <a:lumMod val="95000"/>
                    <a:lumOff val="5000"/>
                  </a:schemeClr>
                </a:solidFill>
                <a:latin typeface="Times New Roman"/>
                <a:cs typeface="Times New Roman"/>
              </a:rPr>
              <a:t>Cymreig</a:t>
            </a:r>
            <a:r>
              <a:rPr lang="en-US" sz="2000" dirty="0">
                <a:solidFill>
                  <a:schemeClr val="bg1">
                    <a:lumMod val="95000"/>
                    <a:lumOff val="5000"/>
                  </a:schemeClr>
                </a:solidFill>
                <a:latin typeface="Times New Roman"/>
                <a:cs typeface="Times New Roman"/>
              </a:rPr>
              <a:t> as well as following Donaldson successful futures where the curriculum includes Welsh, Languages and communication as part of the main subjects in Wales.</a:t>
            </a:r>
          </a:p>
          <a:p>
            <a:pPr algn="just"/>
            <a:endParaRPr lang="en-US" sz="2000" dirty="0">
              <a:solidFill>
                <a:schemeClr val="bg1">
                  <a:lumMod val="95000"/>
                  <a:lumOff val="5000"/>
                </a:schemeClr>
              </a:solidFill>
              <a:latin typeface="Times New Roman"/>
              <a:cs typeface="Times New Roman"/>
            </a:endParaRPr>
          </a:p>
        </p:txBody>
      </p:sp>
      <p:sp>
        <p:nvSpPr>
          <p:cNvPr id="3" name="Slide Number Placeholder 2">
            <a:extLst>
              <a:ext uri="{FF2B5EF4-FFF2-40B4-BE49-F238E27FC236}">
                <a16:creationId xmlns:a16="http://schemas.microsoft.com/office/drawing/2014/main" id="{084911E9-A81C-47EF-991F-74151EE99992}"/>
              </a:ext>
            </a:extLst>
          </p:cNvPr>
          <p:cNvSpPr>
            <a:spLocks noGrp="1"/>
          </p:cNvSpPr>
          <p:nvPr>
            <p:ph type="sldNum" sz="quarter" idx="12"/>
          </p:nvPr>
        </p:nvSpPr>
        <p:spPr/>
        <p:txBody>
          <a:bodyPr/>
          <a:lstStyle/>
          <a:p>
            <a:fld id="{48F63A3B-78C7-47BE-AE5E-E10140E04643}" type="slidenum">
              <a:rPr lang="en-US" dirty="0"/>
              <a:t>10</a:t>
            </a:fld>
            <a:endParaRPr lang="en-GB"/>
          </a:p>
        </p:txBody>
      </p:sp>
    </p:spTree>
    <p:extLst>
      <p:ext uri="{BB962C8B-B14F-4D97-AF65-F5344CB8AC3E}">
        <p14:creationId xmlns:p14="http://schemas.microsoft.com/office/powerpoint/2010/main" val="114961056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54A3646-77FE-4862-96CE-45260829B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cs typeface="Calibri"/>
            </a:endParaRPr>
          </a:p>
        </p:txBody>
      </p:sp>
      <p:grpSp>
        <p:nvGrpSpPr>
          <p:cNvPr id="9" name="Group 9">
            <a:extLst>
              <a:ext uri="{FF2B5EF4-FFF2-40B4-BE49-F238E27FC236}">
                <a16:creationId xmlns:a16="http://schemas.microsoft.com/office/drawing/2014/main" id="{3F6FA249-9C10-48B9-9F72-1F333D8A9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36894FA-6F9A-4863-AEC5-B734F422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6B103C0B-E1BF-4BF0-9605-7426160F9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B796B9AB-146B-42B0-B1F4-7EF69C521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0B8CEE20-F67A-4CFC-88F1-4C942EB62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6B823E68-E880-4A79-82AD-6088E1DE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90FFE78-151B-4C6F-893F-683270602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A2B9B53-0432-42A0-ACC1-23CCDB118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42954D5-E17A-4C4B-B575-9D2BE72C6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2317E4B1-5573-4066-895C-2FB75980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EBA723B4-613D-41FA-93E8-94173C930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2693AEC-A60D-40B1-87B3-1EF30A56D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0EFB57B1-129C-4CA5-9513-29226043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AC89A1FD-35E1-4574-A439-61C20F457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4D55D1DF-59D8-4B47-87C4-FB3A82689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F99FF32E-3548-4B4D-894E-B3A06C12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5005D0D4-EFA9-4355-BA9B-A7B46F94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350B02F-5937-44B9-83F4-9C970BE96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F21A245F-C10F-495E-BD0E-CE576C7F0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F524856-7B56-403B-B504-044710FD5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E6D29BC-894B-4228-9F3F-92037EA3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E03B2DC6-DF02-45CB-AC7C-6EBBD359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2" name="Rectangle 32">
            <a:extLst>
              <a:ext uri="{FF2B5EF4-FFF2-40B4-BE49-F238E27FC236}">
                <a16:creationId xmlns:a16="http://schemas.microsoft.com/office/drawing/2014/main" id="{700D0C16-8549-4373-8B7C-3555082CE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4"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81562-9E3D-4999-9AE3-39B0424ECA19}"/>
              </a:ext>
            </a:extLst>
          </p:cNvPr>
          <p:cNvSpPr>
            <a:spLocks noGrp="1"/>
          </p:cNvSpPr>
          <p:nvPr>
            <p:ph type="title"/>
          </p:nvPr>
        </p:nvSpPr>
        <p:spPr>
          <a:xfrm>
            <a:off x="3111806" y="419555"/>
            <a:ext cx="6230857" cy="322018"/>
          </a:xfrm>
        </p:spPr>
        <p:txBody>
          <a:bodyPr anchor="t">
            <a:normAutofit fontScale="90000"/>
          </a:bodyPr>
          <a:lstStyle/>
          <a:p>
            <a:r>
              <a:rPr lang="en-GB" sz="2000" dirty="0">
                <a:solidFill>
                  <a:schemeClr val="accent1"/>
                </a:solidFill>
                <a:latin typeface="Times New Roman"/>
                <a:cs typeface="Times New Roman"/>
              </a:rPr>
              <a:t>References:</a:t>
            </a:r>
          </a:p>
        </p:txBody>
      </p:sp>
      <p:sp>
        <p:nvSpPr>
          <p:cNvPr id="34" name="Isosceles Triangle 34">
            <a:extLst>
              <a:ext uri="{FF2B5EF4-FFF2-40B4-BE49-F238E27FC236}">
                <a16:creationId xmlns:a16="http://schemas.microsoft.com/office/drawing/2014/main" id="{C7341777-0F86-4E1E-A07F-2076F00D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71F4856-C23E-480F-BEEA-F9CD33DD5438}"/>
              </a:ext>
            </a:extLst>
          </p:cNvPr>
          <p:cNvSpPr>
            <a:spLocks noGrp="1"/>
          </p:cNvSpPr>
          <p:nvPr>
            <p:ph idx="1"/>
          </p:nvPr>
        </p:nvSpPr>
        <p:spPr>
          <a:xfrm>
            <a:off x="3034166" y="785426"/>
            <a:ext cx="8450603" cy="6113056"/>
          </a:xfrm>
        </p:spPr>
        <p:txBody>
          <a:bodyPr vert="horz" lIns="91440" tIns="45720" rIns="91440" bIns="45720" rtlCol="0" anchor="t">
            <a:noAutofit/>
          </a:bodyPr>
          <a:lstStyle/>
          <a:p>
            <a:r>
              <a:rPr lang="en-GB" sz="1100" dirty="0">
                <a:latin typeface="Times New Roman"/>
                <a:cs typeface="Times New Roman"/>
              </a:rPr>
              <a:t>Bates, B. (2019)</a:t>
            </a:r>
            <a:r>
              <a:rPr lang="en-GB" sz="1100" i="1" dirty="0">
                <a:latin typeface="Times New Roman"/>
                <a:cs typeface="Times New Roman"/>
              </a:rPr>
              <a:t> Learning Theories Simplified. </a:t>
            </a:r>
            <a:r>
              <a:rPr lang="en-GB" sz="1100" dirty="0">
                <a:latin typeface="Times New Roman"/>
                <a:cs typeface="Times New Roman"/>
              </a:rPr>
              <a:t>2nd Ed. London: SAGE Publications Ltd. </a:t>
            </a:r>
          </a:p>
          <a:p>
            <a:r>
              <a:rPr lang="en-GB" sz="1100" dirty="0">
                <a:latin typeface="Times New Roman"/>
                <a:cs typeface="Times New Roman"/>
              </a:rPr>
              <a:t>BBC. (2014)</a:t>
            </a:r>
            <a:r>
              <a:rPr lang="en-GB" sz="1100" i="1" dirty="0">
                <a:latin typeface="Times New Roman"/>
                <a:cs typeface="Times New Roman"/>
              </a:rPr>
              <a:t> A HISTORY OF THE WORLD. </a:t>
            </a:r>
            <a:r>
              <a:rPr lang="en-GB" sz="1100" dirty="0">
                <a:latin typeface="Times New Roman"/>
                <a:cs typeface="Times New Roman"/>
              </a:rPr>
              <a:t>Available at: </a:t>
            </a:r>
            <a:r>
              <a:rPr lang="en-GB" sz="1100" dirty="0">
                <a:latin typeface="Times New Roman"/>
                <a:cs typeface="Times New Roman"/>
                <a:hlinkClick r:id="rId2"/>
              </a:rPr>
              <a:t>https://www.bbc.co.uk</a:t>
            </a:r>
            <a:r>
              <a:rPr lang="en-GB" sz="1100" dirty="0">
                <a:latin typeface="Times New Roman"/>
                <a:cs typeface="Times New Roman"/>
              </a:rPr>
              <a:t> (Accessed: 15th October 2020).</a:t>
            </a:r>
          </a:p>
          <a:p>
            <a:r>
              <a:rPr lang="en-GB" sz="1100" dirty="0">
                <a:latin typeface="Times New Roman"/>
                <a:cs typeface="Times New Roman"/>
              </a:rPr>
              <a:t>Children's Commissioner for Wales. (2020)</a:t>
            </a:r>
            <a:r>
              <a:rPr lang="en-GB" sz="1100" i="1" dirty="0">
                <a:latin typeface="Times New Roman"/>
                <a:cs typeface="Times New Roman"/>
              </a:rPr>
              <a:t> UNCRC Rights of the Child.</a:t>
            </a:r>
            <a:r>
              <a:rPr lang="en-GB" sz="1100" dirty="0">
                <a:latin typeface="Times New Roman"/>
                <a:cs typeface="Times New Roman"/>
              </a:rPr>
              <a:t> Wales: Plant Cymru.</a:t>
            </a:r>
          </a:p>
          <a:p>
            <a:r>
              <a:rPr lang="en-GB" sz="1100" dirty="0">
                <a:latin typeface="Times New Roman"/>
                <a:cs typeface="Times New Roman"/>
              </a:rPr>
              <a:t>CSLEARN. (2010) Rogers variables. Available at: </a:t>
            </a:r>
            <a:r>
              <a:rPr lang="en-GB" sz="1100" dirty="0">
                <a:latin typeface="Times New Roman"/>
                <a:ea typeface="+mn-lt"/>
                <a:cs typeface="+mn-lt"/>
                <a:hlinkClick r:id="rId3"/>
              </a:rPr>
              <a:t>https://cslearn.cs.univie.ac.at/about-us/pcl-person-centered-learning/person-centered-approach/rogers-variables/</a:t>
            </a:r>
            <a:r>
              <a:rPr lang="en-GB" sz="1100" dirty="0">
                <a:latin typeface="Times New Roman"/>
                <a:ea typeface="+mn-lt"/>
                <a:cs typeface="+mn-lt"/>
              </a:rPr>
              <a:t> (Accessed: 26th October 2020).</a:t>
            </a:r>
            <a:endParaRPr lang="en-GB" sz="1100" dirty="0">
              <a:latin typeface="Times New Roman"/>
              <a:cs typeface="Calibri"/>
            </a:endParaRPr>
          </a:p>
          <a:p>
            <a:r>
              <a:rPr lang="en-GB" sz="1100" dirty="0">
                <a:latin typeface="Times New Roman"/>
                <a:cs typeface="Calibri"/>
              </a:rPr>
              <a:t>Dr Seuss. (2014) </a:t>
            </a:r>
            <a:r>
              <a:rPr lang="en-GB" sz="1100" i="1" dirty="0">
                <a:latin typeface="Times New Roman"/>
                <a:cs typeface="Calibri"/>
              </a:rPr>
              <a:t>Top 10 best identity quotes for teenagers. </a:t>
            </a:r>
            <a:r>
              <a:rPr lang="en-GB" sz="1100" dirty="0">
                <a:latin typeface="Times New Roman"/>
                <a:cs typeface="Calibri"/>
              </a:rPr>
              <a:t>Available at: </a:t>
            </a:r>
            <a:r>
              <a:rPr lang="en-GB" sz="1100" dirty="0">
                <a:latin typeface="Times New Roman"/>
                <a:cs typeface="Calibri"/>
                <a:hlinkClick r:id="rId4"/>
              </a:rPr>
              <a:t>www.theguardian.com</a:t>
            </a:r>
            <a:r>
              <a:rPr lang="en-GB" sz="1100" dirty="0">
                <a:latin typeface="Times New Roman"/>
                <a:cs typeface="Calibri"/>
              </a:rPr>
              <a:t> A(</a:t>
            </a:r>
            <a:r>
              <a:rPr lang="en-GB" sz="1100" dirty="0" err="1">
                <a:latin typeface="Times New Roman"/>
                <a:cs typeface="Calibri"/>
              </a:rPr>
              <a:t>ccessed</a:t>
            </a:r>
            <a:r>
              <a:rPr lang="en-GB" sz="1100" dirty="0">
                <a:latin typeface="Times New Roman"/>
                <a:cs typeface="Calibri"/>
              </a:rPr>
              <a:t>: 29th October 2020).</a:t>
            </a:r>
          </a:p>
          <a:p>
            <a:r>
              <a:rPr lang="en-GB" sz="1100" dirty="0">
                <a:latin typeface="Times New Roman"/>
                <a:cs typeface="Calibri"/>
              </a:rPr>
              <a:t>Fredrickson, N and Cline, T. (2015) </a:t>
            </a:r>
            <a:r>
              <a:rPr lang="en-GB" sz="1100" i="1" dirty="0">
                <a:latin typeface="Times New Roman"/>
                <a:cs typeface="Calibri"/>
              </a:rPr>
              <a:t>Special Educatonal Needs, Inclusion and Diversity. </a:t>
            </a:r>
            <a:r>
              <a:rPr lang="en-GB" sz="1100" dirty="0">
                <a:latin typeface="Times New Roman"/>
                <a:cs typeface="Calibri"/>
              </a:rPr>
              <a:t>3rd Ed. Berkshire: Open University Press.</a:t>
            </a:r>
          </a:p>
          <a:p>
            <a:r>
              <a:rPr lang="en-GB" sz="1100" dirty="0">
                <a:latin typeface="Times New Roman"/>
                <a:cs typeface="Calibri"/>
              </a:rPr>
              <a:t>Griffiths, G. (2006)</a:t>
            </a:r>
            <a:r>
              <a:rPr lang="en-GB" sz="1100" i="1" dirty="0">
                <a:latin typeface="Times New Roman"/>
                <a:cs typeface="Calibri"/>
              </a:rPr>
              <a:t> Land of My Fathers</a:t>
            </a:r>
            <a:r>
              <a:rPr lang="en-GB" sz="1100" dirty="0">
                <a:latin typeface="Times New Roman"/>
                <a:cs typeface="Calibri"/>
              </a:rPr>
              <a:t>. Pontypridd: </a:t>
            </a:r>
            <a:r>
              <a:rPr lang="en-GB" sz="1100" dirty="0" err="1">
                <a:latin typeface="Times New Roman"/>
                <a:cs typeface="Calibri"/>
              </a:rPr>
              <a:t>Carreg</a:t>
            </a:r>
            <a:r>
              <a:rPr lang="en-GB" sz="1100" dirty="0">
                <a:latin typeface="Times New Roman"/>
                <a:cs typeface="Calibri"/>
              </a:rPr>
              <a:t> </a:t>
            </a:r>
            <a:r>
              <a:rPr lang="en-GB" sz="1100" dirty="0" err="1">
                <a:latin typeface="Times New Roman"/>
                <a:cs typeface="Calibri"/>
              </a:rPr>
              <a:t>Gwalch</a:t>
            </a:r>
            <a:r>
              <a:rPr lang="en-GB" sz="1100" dirty="0">
                <a:latin typeface="Times New Roman"/>
                <a:cs typeface="Calibri"/>
              </a:rPr>
              <a:t>.</a:t>
            </a:r>
          </a:p>
          <a:p>
            <a:r>
              <a:rPr lang="en-GB" sz="1100" dirty="0">
                <a:latin typeface="Times New Roman"/>
                <a:cs typeface="Calibri"/>
              </a:rPr>
              <a:t>John, B. (2008)</a:t>
            </a:r>
            <a:r>
              <a:rPr lang="en-GB" sz="1100" i="1" dirty="0">
                <a:latin typeface="Times New Roman"/>
                <a:cs typeface="Calibri"/>
              </a:rPr>
              <a:t> ECHOES AND SHADOWS Tales and Traditions of Newport and </a:t>
            </a:r>
            <a:r>
              <a:rPr lang="en-GB" sz="1100" i="1" dirty="0" err="1">
                <a:latin typeface="Times New Roman"/>
                <a:cs typeface="Calibri"/>
              </a:rPr>
              <a:t>Nevern</a:t>
            </a:r>
            <a:r>
              <a:rPr lang="en-GB" sz="1100" i="1" dirty="0">
                <a:latin typeface="Times New Roman"/>
                <a:cs typeface="Calibri"/>
              </a:rPr>
              <a:t>.</a:t>
            </a:r>
            <a:r>
              <a:rPr lang="en-GB" sz="1100" dirty="0">
                <a:latin typeface="Times New Roman"/>
                <a:cs typeface="Calibri"/>
              </a:rPr>
              <a:t> Newport: Greencroft Books.</a:t>
            </a:r>
          </a:p>
          <a:p>
            <a:r>
              <a:rPr lang="en-GB" sz="1100" dirty="0">
                <a:latin typeface="Times New Roman"/>
                <a:cs typeface="Calibri"/>
              </a:rPr>
              <a:t>John, T. (2008) </a:t>
            </a:r>
            <a:r>
              <a:rPr lang="en-GB" sz="1100" i="1" dirty="0">
                <a:latin typeface="Times New Roman"/>
                <a:cs typeface="Calibri"/>
              </a:rPr>
              <a:t>The Civil War in Pembrokeshire</a:t>
            </a:r>
            <a:r>
              <a:rPr lang="en-GB" sz="1100" dirty="0">
                <a:latin typeface="Times New Roman"/>
                <a:cs typeface="Calibri"/>
              </a:rPr>
              <a:t>. Herefordshire: </a:t>
            </a:r>
            <a:r>
              <a:rPr lang="en-GB" sz="1100" dirty="0" err="1">
                <a:latin typeface="Times New Roman"/>
                <a:cs typeface="Calibri"/>
              </a:rPr>
              <a:t>Logaston</a:t>
            </a:r>
            <a:r>
              <a:rPr lang="en-GB" sz="1100" dirty="0">
                <a:latin typeface="Times New Roman"/>
                <a:cs typeface="Calibri"/>
              </a:rPr>
              <a:t> Press.</a:t>
            </a:r>
          </a:p>
          <a:p>
            <a:r>
              <a:rPr lang="en-GB" sz="1100" dirty="0">
                <a:latin typeface="Times New Roman"/>
                <a:cs typeface="Times New Roman"/>
              </a:rPr>
              <a:t>Lynch , C. (2012) </a:t>
            </a:r>
            <a:r>
              <a:rPr lang="en-GB" sz="1100" i="1" dirty="0">
                <a:latin typeface="Times New Roman"/>
                <a:cs typeface="Times New Roman"/>
              </a:rPr>
              <a:t>The Midterm PowerPoint Presentation.</a:t>
            </a:r>
            <a:r>
              <a:rPr lang="en-GB" sz="1100" dirty="0">
                <a:latin typeface="Times New Roman"/>
                <a:cs typeface="Times New Roman"/>
              </a:rPr>
              <a:t> Available at: </a:t>
            </a:r>
            <a:r>
              <a:rPr lang="en-GB" sz="1100" dirty="0">
                <a:latin typeface="Times New Roman"/>
                <a:cs typeface="Times New Roman"/>
                <a:hlinkClick r:id="rId5"/>
              </a:rPr>
              <a:t>www.slideserve.com</a:t>
            </a:r>
            <a:r>
              <a:rPr lang="en-GB" sz="1100" dirty="0">
                <a:latin typeface="Times New Roman"/>
                <a:cs typeface="Times New Roman"/>
              </a:rPr>
              <a:t> (Accessed: 26th October 2020).</a:t>
            </a:r>
          </a:p>
          <a:p>
            <a:r>
              <a:rPr lang="en-GB" sz="1100" dirty="0">
                <a:latin typeface="Times New Roman"/>
                <a:cs typeface="Times New Roman"/>
              </a:rPr>
              <a:t>Owen, T and  Lile, E. (2016) </a:t>
            </a:r>
            <a:r>
              <a:rPr lang="en-GB" sz="1100" i="1" dirty="0">
                <a:latin typeface="Times New Roman"/>
                <a:cs typeface="Times New Roman"/>
              </a:rPr>
              <a:t>THE CUSTOMS AND TRADITIONS OF WALES.</a:t>
            </a:r>
            <a:r>
              <a:rPr lang="en-GB" sz="1100" dirty="0">
                <a:latin typeface="Times New Roman"/>
                <a:cs typeface="Times New Roman"/>
              </a:rPr>
              <a:t> Updated ed. Wales: University of  Wales press.</a:t>
            </a:r>
          </a:p>
          <a:p>
            <a:r>
              <a:rPr lang="en-GB" sz="1100" dirty="0">
                <a:latin typeface="Times New Roman"/>
                <a:cs typeface="Times New Roman"/>
              </a:rPr>
              <a:t>Research Gate. (2006). Bourdieu concept of capital. </a:t>
            </a:r>
            <a:r>
              <a:rPr lang="en-GB" sz="1100" dirty="0" err="1">
                <a:latin typeface="Times New Roman"/>
                <a:cs typeface="Times New Roman"/>
              </a:rPr>
              <a:t>Availale</a:t>
            </a:r>
            <a:r>
              <a:rPr lang="en-GB" sz="1100" dirty="0">
                <a:latin typeface="Times New Roman"/>
                <a:cs typeface="Times New Roman"/>
              </a:rPr>
              <a:t> at: </a:t>
            </a:r>
            <a:r>
              <a:rPr lang="en-GB" sz="1100" dirty="0">
                <a:latin typeface="Times New Roman"/>
                <a:cs typeface="Times New Roman"/>
                <a:hlinkClick r:id="rId6"/>
              </a:rPr>
              <a:t>www.researchgate.net</a:t>
            </a:r>
            <a:r>
              <a:rPr lang="en-GB" sz="1100" dirty="0">
                <a:latin typeface="Times New Roman"/>
                <a:cs typeface="Times New Roman"/>
              </a:rPr>
              <a:t> (Accessed: 25th October 2020).</a:t>
            </a:r>
          </a:p>
          <a:p>
            <a:r>
              <a:rPr lang="en-GB" sz="1100" dirty="0" err="1">
                <a:latin typeface="Times New Roman"/>
                <a:cs typeface="Times New Roman"/>
              </a:rPr>
              <a:t>Slideshare</a:t>
            </a:r>
            <a:r>
              <a:rPr lang="en-GB" sz="1100" dirty="0">
                <a:latin typeface="Times New Roman"/>
                <a:cs typeface="Times New Roman"/>
              </a:rPr>
              <a:t>. (2000) </a:t>
            </a:r>
            <a:r>
              <a:rPr lang="en-GB" sz="1100" i="1" dirty="0">
                <a:latin typeface="Times New Roman"/>
                <a:cs typeface="Times New Roman"/>
              </a:rPr>
              <a:t>Social Exclusion</a:t>
            </a:r>
            <a:r>
              <a:rPr lang="en-GB" sz="1100" dirty="0">
                <a:latin typeface="Times New Roman"/>
                <a:cs typeface="Times New Roman"/>
              </a:rPr>
              <a:t>. Available at: </a:t>
            </a:r>
            <a:r>
              <a:rPr lang="en-GB" sz="1100" dirty="0">
                <a:latin typeface="Times New Roman"/>
                <a:cs typeface="Times New Roman"/>
                <a:hlinkClick r:id="rId7"/>
              </a:rPr>
              <a:t>www.slideshare.net</a:t>
            </a:r>
            <a:r>
              <a:rPr lang="en-GB" sz="1100" dirty="0">
                <a:latin typeface="Times New Roman"/>
                <a:cs typeface="Times New Roman"/>
              </a:rPr>
              <a:t> (Accessed 1st October 2020). </a:t>
            </a:r>
          </a:p>
          <a:p>
            <a:r>
              <a:rPr lang="en-GB" sz="1100" dirty="0">
                <a:latin typeface="Times New Roman"/>
                <a:cs typeface="Times New Roman"/>
              </a:rPr>
              <a:t>Social Theory. (2016)</a:t>
            </a:r>
            <a:r>
              <a:rPr lang="en-GB" sz="1100" i="1" dirty="0">
                <a:latin typeface="Times New Roman"/>
                <a:cs typeface="Times New Roman"/>
              </a:rPr>
              <a:t> Cultural Capital</a:t>
            </a:r>
            <a:r>
              <a:rPr lang="en-GB" sz="1100" dirty="0">
                <a:latin typeface="Times New Roman"/>
                <a:cs typeface="Times New Roman"/>
              </a:rPr>
              <a:t>. Routledge. Available at: </a:t>
            </a:r>
            <a:r>
              <a:rPr lang="en-GB" sz="1100" dirty="0">
                <a:latin typeface="Times New Roman"/>
                <a:cs typeface="Times New Roman"/>
                <a:hlinkClick r:id="rId8"/>
              </a:rPr>
              <a:t>www.routledgesoc.com</a:t>
            </a:r>
            <a:r>
              <a:rPr lang="en-GB" sz="1100" dirty="0">
                <a:latin typeface="Times New Roman"/>
                <a:cs typeface="Times New Roman"/>
              </a:rPr>
              <a:t> (Accessed 1st October 2020). </a:t>
            </a:r>
          </a:p>
          <a:p>
            <a:r>
              <a:rPr lang="en-GB" sz="1100" dirty="0">
                <a:latin typeface="Times New Roman"/>
                <a:cs typeface="Times New Roman"/>
              </a:rPr>
              <a:t>Thompson, N and Campling, J. (2003)</a:t>
            </a:r>
            <a:r>
              <a:rPr lang="en-GB" sz="1100" i="1" dirty="0">
                <a:latin typeface="Times New Roman"/>
                <a:cs typeface="Times New Roman"/>
              </a:rPr>
              <a:t> Communication and Language: A Handbook of Theory and Practice.</a:t>
            </a:r>
            <a:r>
              <a:rPr lang="en-GB" sz="1100" dirty="0">
                <a:latin typeface="Times New Roman"/>
                <a:cs typeface="Times New Roman"/>
              </a:rPr>
              <a:t> Palgrave Macmillan.</a:t>
            </a:r>
          </a:p>
          <a:p>
            <a:r>
              <a:rPr lang="en-GB" sz="1100" dirty="0">
                <a:latin typeface="Times New Roman"/>
                <a:cs typeface="Times New Roman"/>
              </a:rPr>
              <a:t>Twinkl. (2019) </a:t>
            </a:r>
            <a:r>
              <a:rPr lang="en-GB" sz="1100" i="1" dirty="0" err="1">
                <a:latin typeface="Times New Roman"/>
                <a:cs typeface="Times New Roman"/>
              </a:rPr>
              <a:t>Cymreig</a:t>
            </a:r>
            <a:r>
              <a:rPr lang="en-GB" sz="1100" i="1" dirty="0">
                <a:latin typeface="Times New Roman"/>
                <a:cs typeface="Times New Roman"/>
              </a:rPr>
              <a:t> display banner</a:t>
            </a:r>
            <a:r>
              <a:rPr lang="en-GB" sz="1100" dirty="0">
                <a:latin typeface="Times New Roman"/>
                <a:cs typeface="Times New Roman"/>
              </a:rPr>
              <a:t>. Available at: </a:t>
            </a:r>
            <a:r>
              <a:rPr lang="en-GB" sz="1100" dirty="0">
                <a:latin typeface="Times New Roman"/>
                <a:cs typeface="Times New Roman"/>
                <a:hlinkClick r:id="rId9"/>
              </a:rPr>
              <a:t>www.twinkl.co.uk</a:t>
            </a:r>
            <a:r>
              <a:rPr lang="en-GB" sz="1100" dirty="0">
                <a:latin typeface="Times New Roman"/>
                <a:cs typeface="Times New Roman"/>
              </a:rPr>
              <a:t> (Accessed: 26th October 2020).</a:t>
            </a:r>
          </a:p>
          <a:p>
            <a:r>
              <a:rPr lang="en-GB" sz="1100" dirty="0">
                <a:latin typeface="Times New Roman"/>
                <a:cs typeface="Times New Roman"/>
              </a:rPr>
              <a:t>Welsh Assembly Government. (2003) </a:t>
            </a:r>
            <a:r>
              <a:rPr lang="en-GB" sz="1100" i="1" dirty="0">
                <a:latin typeface="Times New Roman"/>
                <a:cs typeface="Times New Roman"/>
              </a:rPr>
              <a:t>Developing the Curriculum </a:t>
            </a:r>
            <a:r>
              <a:rPr lang="en-GB" sz="1100" i="1" dirty="0" err="1">
                <a:latin typeface="Times New Roman"/>
                <a:cs typeface="Times New Roman"/>
              </a:rPr>
              <a:t>Cymreig</a:t>
            </a:r>
            <a:r>
              <a:rPr lang="en-GB" sz="1100" dirty="0">
                <a:latin typeface="Times New Roman"/>
                <a:cs typeface="Times New Roman"/>
              </a:rPr>
              <a:t>. Cardiff: Qualifications, Curriculum and Assessment Authority for Wales (ACCAC).</a:t>
            </a:r>
          </a:p>
          <a:p>
            <a:r>
              <a:rPr lang="en-GB" sz="1100" dirty="0">
                <a:latin typeface="Times New Roman"/>
                <a:cs typeface="Times New Roman"/>
              </a:rPr>
              <a:t>Welsh Government. (2016)</a:t>
            </a:r>
            <a:r>
              <a:rPr lang="en-GB" sz="1100" i="1" dirty="0">
                <a:latin typeface="Times New Roman"/>
                <a:cs typeface="Times New Roman"/>
              </a:rPr>
              <a:t> Historical timeline of Welsh law. </a:t>
            </a:r>
            <a:r>
              <a:rPr lang="en-GB" sz="1100" dirty="0">
                <a:latin typeface="Times New Roman"/>
                <a:cs typeface="Times New Roman"/>
              </a:rPr>
              <a:t>Available at: </a:t>
            </a:r>
            <a:r>
              <a:rPr lang="en-GB" sz="1100" dirty="0">
                <a:latin typeface="Times New Roman"/>
                <a:cs typeface="Times New Roman"/>
                <a:hlinkClick r:id="rId10"/>
              </a:rPr>
              <a:t>www.law.gov.wales</a:t>
            </a:r>
            <a:r>
              <a:rPr lang="en-GB" sz="1100" dirty="0">
                <a:latin typeface="Times New Roman"/>
                <a:cs typeface="Times New Roman"/>
              </a:rPr>
              <a:t> (Accessed: 18th October 2020).</a:t>
            </a:r>
          </a:p>
          <a:p>
            <a:r>
              <a:rPr lang="en-GB" sz="1100" dirty="0">
                <a:latin typeface="Times New Roman"/>
                <a:cs typeface="Times New Roman"/>
              </a:rPr>
              <a:t>Wikipedia. (2020) </a:t>
            </a:r>
            <a:r>
              <a:rPr lang="en-GB" sz="1100" i="1" dirty="0">
                <a:latin typeface="Times New Roman"/>
                <a:cs typeface="Times New Roman"/>
              </a:rPr>
              <a:t>Y </a:t>
            </a:r>
            <a:r>
              <a:rPr lang="en-GB" sz="1100" i="1" dirty="0" err="1">
                <a:latin typeface="Times New Roman"/>
                <a:cs typeface="Times New Roman"/>
              </a:rPr>
              <a:t>Ddraig</a:t>
            </a:r>
            <a:r>
              <a:rPr lang="en-GB" sz="1100" i="1" dirty="0">
                <a:latin typeface="Times New Roman"/>
                <a:cs typeface="Times New Roman"/>
              </a:rPr>
              <a:t> Goch The Welsh dragon. </a:t>
            </a:r>
            <a:r>
              <a:rPr lang="en-GB" sz="1100" dirty="0">
                <a:latin typeface="Times New Roman"/>
                <a:cs typeface="Times New Roman"/>
              </a:rPr>
              <a:t>Available at: </a:t>
            </a:r>
            <a:r>
              <a:rPr lang="en-GB" sz="1100" dirty="0">
                <a:latin typeface="Times New Roman"/>
                <a:cs typeface="Times New Roman"/>
                <a:hlinkClick r:id="rId11"/>
              </a:rPr>
              <a:t>www.en.wikipedia.org/wiki/Welsh_Dragon</a:t>
            </a:r>
            <a:r>
              <a:rPr lang="en-GB" sz="1100" dirty="0">
                <a:latin typeface="Times New Roman"/>
                <a:cs typeface="Times New Roman"/>
              </a:rPr>
              <a:t> (Accessed: 10th October 2020).</a:t>
            </a:r>
          </a:p>
          <a:p>
            <a:r>
              <a:rPr lang="en-GB" sz="1100" dirty="0">
                <a:latin typeface="Times New Roman"/>
                <a:cs typeface="Times New Roman"/>
              </a:rPr>
              <a:t>Wikipedia. (1993) </a:t>
            </a:r>
            <a:r>
              <a:rPr lang="en-GB" sz="1100" i="1" dirty="0">
                <a:latin typeface="Times New Roman"/>
                <a:cs typeface="Times New Roman"/>
              </a:rPr>
              <a:t>Welsh Language Act</a:t>
            </a:r>
            <a:r>
              <a:rPr lang="en-GB" sz="1100" dirty="0">
                <a:latin typeface="Times New Roman"/>
                <a:cs typeface="Times New Roman"/>
              </a:rPr>
              <a:t>. Available at </a:t>
            </a:r>
            <a:r>
              <a:rPr lang="en-GB" sz="1100" dirty="0">
                <a:latin typeface="Times New Roman"/>
                <a:cs typeface="Times New Roman"/>
                <a:hlinkClick r:id="rId12"/>
              </a:rPr>
              <a:t>www.wikipedia.welshlanuageact</a:t>
            </a:r>
            <a:r>
              <a:rPr lang="en-GB" sz="1100" dirty="0">
                <a:latin typeface="Times New Roman"/>
                <a:cs typeface="Times New Roman"/>
              </a:rPr>
              <a:t> (Acces</a:t>
            </a:r>
            <a:r>
              <a:rPr lang="en-GB" sz="1200" dirty="0">
                <a:latin typeface="Times New Roman"/>
                <a:cs typeface="Times New Roman"/>
              </a:rPr>
              <a:t>sed: 20th October 2020). </a:t>
            </a:r>
          </a:p>
        </p:txBody>
      </p:sp>
      <p:sp>
        <p:nvSpPr>
          <p:cNvPr id="4" name="Slide Number Placeholder 3">
            <a:extLst>
              <a:ext uri="{FF2B5EF4-FFF2-40B4-BE49-F238E27FC236}">
                <a16:creationId xmlns:a16="http://schemas.microsoft.com/office/drawing/2014/main" id="{72FD14D4-202A-407C-95C3-DBE351EA6D2A}"/>
              </a:ext>
            </a:extLst>
          </p:cNvPr>
          <p:cNvSpPr>
            <a:spLocks noGrp="1"/>
          </p:cNvSpPr>
          <p:nvPr>
            <p:ph type="sldNum" sz="quarter" idx="12"/>
          </p:nvPr>
        </p:nvSpPr>
        <p:spPr/>
        <p:txBody>
          <a:bodyPr/>
          <a:lstStyle/>
          <a:p>
            <a:fld id="{48F63A3B-78C7-47BE-AE5E-E10140E04643}" type="slidenum">
              <a:rPr lang="en-US" dirty="0"/>
              <a:t>11</a:t>
            </a:fld>
            <a:endParaRPr lang="en-GB"/>
          </a:p>
        </p:txBody>
      </p:sp>
    </p:spTree>
    <p:extLst>
      <p:ext uri="{BB962C8B-B14F-4D97-AF65-F5344CB8AC3E}">
        <p14:creationId xmlns:p14="http://schemas.microsoft.com/office/powerpoint/2010/main" val="2377053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EFAD132-8E7A-4229-B3E9-A8128E12E3D9}"/>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Times New Roman"/>
                <a:cs typeface="Times New Roman"/>
              </a:rPr>
              <a:t>Any questions??</a:t>
            </a:r>
          </a:p>
        </p:txBody>
      </p:sp>
      <p:sp>
        <p:nvSpPr>
          <p:cNvPr id="3" name="Content Placeholder 2">
            <a:extLst>
              <a:ext uri="{FF2B5EF4-FFF2-40B4-BE49-F238E27FC236}">
                <a16:creationId xmlns:a16="http://schemas.microsoft.com/office/drawing/2014/main" id="{B74D9162-15E3-4865-BD62-5AE7BADBCC79}"/>
              </a:ext>
            </a:extLst>
          </p:cNvPr>
          <p:cNvSpPr>
            <a:spLocks noGrp="1"/>
          </p:cNvSpPr>
          <p:nvPr>
            <p:ph idx="1"/>
          </p:nvPr>
        </p:nvSpPr>
        <p:spPr>
          <a:xfrm>
            <a:off x="3045368" y="4074718"/>
            <a:ext cx="6105194" cy="682079"/>
          </a:xfrm>
        </p:spPr>
        <p:txBody>
          <a:bodyPr vert="horz" lIns="91440" tIns="45720" rIns="91440" bIns="45720" rtlCol="0" anchor="t">
            <a:normAutofit/>
          </a:bodyPr>
          <a:lstStyle/>
          <a:p>
            <a:pPr marL="0" indent="0" algn="ctr">
              <a:buNone/>
            </a:pPr>
            <a:r>
              <a:rPr lang="en-US" sz="2400" kern="1200">
                <a:solidFill>
                  <a:srgbClr val="FFFFFF"/>
                </a:solidFill>
                <a:latin typeface="Times New Roman"/>
                <a:cs typeface="Times New Roman"/>
              </a:rPr>
              <a:t>Thank you very much</a:t>
            </a:r>
            <a:r>
              <a:rPr lang="en-US" sz="2400" kern="1200">
                <a:solidFill>
                  <a:srgbClr val="FFFFFF"/>
                </a:solidFill>
                <a:latin typeface="+mn-lt"/>
                <a:ea typeface="+mn-ea"/>
                <a:cs typeface="+mn-cs"/>
              </a:rPr>
              <a:t>.</a:t>
            </a:r>
          </a:p>
        </p:txBody>
      </p:sp>
      <p:sp>
        <p:nvSpPr>
          <p:cNvPr id="4" name="Slide Number Placeholder 3">
            <a:extLst>
              <a:ext uri="{FF2B5EF4-FFF2-40B4-BE49-F238E27FC236}">
                <a16:creationId xmlns:a16="http://schemas.microsoft.com/office/drawing/2014/main" id="{F975EB85-FB5B-4B85-9FE9-6B7A813CEC87}"/>
              </a:ext>
            </a:extLst>
          </p:cNvPr>
          <p:cNvSpPr>
            <a:spLocks noGrp="1"/>
          </p:cNvSpPr>
          <p:nvPr>
            <p:ph type="sldNum" sz="quarter" idx="12"/>
          </p:nvPr>
        </p:nvSpPr>
        <p:spPr/>
        <p:txBody>
          <a:bodyPr/>
          <a:lstStyle/>
          <a:p>
            <a:fld id="{48F63A3B-78C7-47BE-AE5E-E10140E04643}" type="slidenum">
              <a:rPr lang="en-US" dirty="0"/>
              <a:t>12</a:t>
            </a:fld>
            <a:endParaRPr lang="en-GB"/>
          </a:p>
        </p:txBody>
      </p:sp>
    </p:spTree>
    <p:extLst>
      <p:ext uri="{BB962C8B-B14F-4D97-AF65-F5344CB8AC3E}">
        <p14:creationId xmlns:p14="http://schemas.microsoft.com/office/powerpoint/2010/main" val="15435127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1483</Words>
  <Application>Microsoft Office PowerPoint</Application>
  <PresentationFormat>Widescreen</PresentationFormat>
  <Paragraphs>92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Celebrating Language and Culture-Belonging to Wales SJIE 5004 By Jessica George.</vt:lpstr>
      <vt:lpstr>Identity is about who we are and what we believe are important. Our values, traditions and cultures. "Be who you are and say what you feel" (Dr Seuss, 2014, p.1). </vt:lpstr>
      <vt:lpstr>Punished for talking Welsh in schools with the 'Welsh Not'.</vt:lpstr>
      <vt:lpstr>'Welsh Not' a method to stop children speaking their native tongue – Welsh (BBC, 2014). </vt:lpstr>
      <vt:lpstr>Role of the welsh language because of the 'Welsh Not'</vt:lpstr>
      <vt:lpstr>Historic timeline of Welsh Law according to Welsh Government, (2016). </vt:lpstr>
      <vt:lpstr> Speaking Welsh was looked down on at this time, only the lower and second class spoke Welsh now and this links to Levitas Mud, Sid, Red Theory. </vt:lpstr>
      <vt:lpstr>     Bourdieu theory of cultural capital is the more capital you have the more power you hold in your social life, he also believed that capital included culture such as mannerisms, culture and beliefs from your family as well as the arts. Some culture capital holds more value over others,  accents and languages are also embodied culture capital (Social Theory, 2016). </vt:lpstr>
      <vt:lpstr>Language is a system of communication but also a vehicle for power (Thompson and Campling, 2003).</vt:lpstr>
      <vt:lpstr>  So in conclusion because of the Union of England and Wales, many children were taught English in school and punished for speaking their own language. Culture, Identity and Language as well as Welsh traditions were lost.                                                                               Since Wales brought in their own Language Act and Education Act people can once again enjoy a choice for themselves. If back then we had the UNCRC Rights of the Child they may have had more access and rights to follow their culture, attitudes and speak their own language.      Today we have Welsh Curriculum Cymreig as well as following Donaldson successful futures where the curriculum includes Welsh, Languages and communication as part of the main subjects in Wales. </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Jessica George (1804786)</cp:lastModifiedBy>
  <cp:revision>1121</cp:revision>
  <dcterms:created xsi:type="dcterms:W3CDTF">2020-10-15T09:19:14Z</dcterms:created>
  <dcterms:modified xsi:type="dcterms:W3CDTF">2020-10-29T12:50:32Z</dcterms:modified>
</cp:coreProperties>
</file>