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6" r:id="rId1"/>
  </p:sldMasterIdLst>
  <p:notesMasterIdLst>
    <p:notesMasterId r:id="rId24"/>
  </p:notesMasterIdLst>
  <p:sldIdLst>
    <p:sldId id="296" r:id="rId2"/>
    <p:sldId id="273" r:id="rId3"/>
    <p:sldId id="261" r:id="rId4"/>
    <p:sldId id="275" r:id="rId5"/>
    <p:sldId id="263" r:id="rId6"/>
    <p:sldId id="264" r:id="rId7"/>
    <p:sldId id="276" r:id="rId8"/>
    <p:sldId id="265" r:id="rId9"/>
    <p:sldId id="272" r:id="rId10"/>
    <p:sldId id="266" r:id="rId11"/>
    <p:sldId id="277" r:id="rId12"/>
    <p:sldId id="267" r:id="rId13"/>
    <p:sldId id="269" r:id="rId14"/>
    <p:sldId id="271" r:id="rId15"/>
    <p:sldId id="279" r:id="rId16"/>
    <p:sldId id="281" r:id="rId17"/>
    <p:sldId id="294" r:id="rId18"/>
    <p:sldId id="290" r:id="rId19"/>
    <p:sldId id="291" r:id="rId20"/>
    <p:sldId id="292" r:id="rId21"/>
    <p:sldId id="295" r:id="rId22"/>
    <p:sldId id="282" r:id="rId23"/>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B0E109-8AD2-7048-B502-C39A9C227100}" v="19" dt="2020-09-23T22:59:18.806"/>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34" autoAdjust="0"/>
    <p:restoredTop sz="95872"/>
  </p:normalViewPr>
  <p:slideViewPr>
    <p:cSldViewPr snapToGrid="0" snapToObjects="1">
      <p:cViewPr varScale="1">
        <p:scale>
          <a:sx n="124" d="100"/>
          <a:sy n="124" d="100"/>
        </p:scale>
        <p:origin x="332"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ssein Zarei" userId="df0511b7-ab03-4df6-addf-5978ef98bc3f" providerId="ADAL" clId="{ECB0E109-8AD2-7048-B502-C39A9C227100}"/>
    <pc:docChg chg="undo custSel addSld modSld">
      <pc:chgData name="Hossein Zarei" userId="df0511b7-ab03-4df6-addf-5978ef98bc3f" providerId="ADAL" clId="{ECB0E109-8AD2-7048-B502-C39A9C227100}" dt="2020-09-23T23:16:44.960" v="305" actId="20577"/>
      <pc:docMkLst>
        <pc:docMk/>
      </pc:docMkLst>
      <pc:sldChg chg="modSp mod">
        <pc:chgData name="Hossein Zarei" userId="df0511b7-ab03-4df6-addf-5978ef98bc3f" providerId="ADAL" clId="{ECB0E109-8AD2-7048-B502-C39A9C227100}" dt="2020-09-23T19:02:07.019" v="16" actId="20577"/>
        <pc:sldMkLst>
          <pc:docMk/>
          <pc:sldMk cId="0" sldId="256"/>
        </pc:sldMkLst>
        <pc:spChg chg="mod">
          <ac:chgData name="Hossein Zarei" userId="df0511b7-ab03-4df6-addf-5978ef98bc3f" providerId="ADAL" clId="{ECB0E109-8AD2-7048-B502-C39A9C227100}" dt="2020-09-23T19:02:07.019" v="16" actId="20577"/>
          <ac:spMkLst>
            <pc:docMk/>
            <pc:sldMk cId="0" sldId="256"/>
            <ac:spMk id="9" creationId="{00000000-0000-0000-0000-000000000000}"/>
          </ac:spMkLst>
        </pc:spChg>
      </pc:sldChg>
      <pc:sldChg chg="modSp mod modAnim">
        <pc:chgData name="Hossein Zarei" userId="df0511b7-ab03-4df6-addf-5978ef98bc3f" providerId="ADAL" clId="{ECB0E109-8AD2-7048-B502-C39A9C227100}" dt="2020-09-23T22:59:18.806" v="302" actId="12"/>
        <pc:sldMkLst>
          <pc:docMk/>
          <pc:sldMk cId="1837075300" sldId="263"/>
        </pc:sldMkLst>
        <pc:spChg chg="mod">
          <ac:chgData name="Hossein Zarei" userId="df0511b7-ab03-4df6-addf-5978ef98bc3f" providerId="ADAL" clId="{ECB0E109-8AD2-7048-B502-C39A9C227100}" dt="2020-09-23T22:59:18.806" v="302" actId="12"/>
          <ac:spMkLst>
            <pc:docMk/>
            <pc:sldMk cId="1837075300" sldId="263"/>
            <ac:spMk id="103" creationId="{00000000-0000-0000-0000-000000000000}"/>
          </ac:spMkLst>
        </pc:spChg>
      </pc:sldChg>
      <pc:sldChg chg="modSp mod">
        <pc:chgData name="Hossein Zarei" userId="df0511b7-ab03-4df6-addf-5978ef98bc3f" providerId="ADAL" clId="{ECB0E109-8AD2-7048-B502-C39A9C227100}" dt="2020-09-23T23:16:44.960" v="305" actId="20577"/>
        <pc:sldMkLst>
          <pc:docMk/>
          <pc:sldMk cId="313166961" sldId="266"/>
        </pc:sldMkLst>
        <pc:spChg chg="mod">
          <ac:chgData name="Hossein Zarei" userId="df0511b7-ab03-4df6-addf-5978ef98bc3f" providerId="ADAL" clId="{ECB0E109-8AD2-7048-B502-C39A9C227100}" dt="2020-09-23T23:16:44.960" v="305" actId="20577"/>
          <ac:spMkLst>
            <pc:docMk/>
            <pc:sldMk cId="313166961" sldId="266"/>
            <ac:spMk id="44" creationId="{00000000-0000-0000-0000-000000000000}"/>
          </ac:spMkLst>
        </pc:spChg>
      </pc:sldChg>
      <pc:sldChg chg="modSp mod">
        <pc:chgData name="Hossein Zarei" userId="df0511b7-ab03-4df6-addf-5978ef98bc3f" providerId="ADAL" clId="{ECB0E109-8AD2-7048-B502-C39A9C227100}" dt="2020-09-23T21:45:24.185" v="32" actId="27636"/>
        <pc:sldMkLst>
          <pc:docMk/>
          <pc:sldMk cId="4264902109" sldId="267"/>
        </pc:sldMkLst>
        <pc:spChg chg="mod">
          <ac:chgData name="Hossein Zarei" userId="df0511b7-ab03-4df6-addf-5978ef98bc3f" providerId="ADAL" clId="{ECB0E109-8AD2-7048-B502-C39A9C227100}" dt="2020-09-23T21:45:24.185" v="32" actId="27636"/>
          <ac:spMkLst>
            <pc:docMk/>
            <pc:sldMk cId="4264902109" sldId="267"/>
            <ac:spMk id="103" creationId="{00000000-0000-0000-0000-000000000000}"/>
          </ac:spMkLst>
        </pc:spChg>
      </pc:sldChg>
      <pc:sldChg chg="modSp mod">
        <pc:chgData name="Hossein Zarei" userId="df0511b7-ab03-4df6-addf-5978ef98bc3f" providerId="ADAL" clId="{ECB0E109-8AD2-7048-B502-C39A9C227100}" dt="2020-09-23T19:02:15.132" v="30" actId="20577"/>
        <pc:sldMkLst>
          <pc:docMk/>
          <pc:sldMk cId="353162318" sldId="270"/>
        </pc:sldMkLst>
        <pc:spChg chg="mod">
          <ac:chgData name="Hossein Zarei" userId="df0511b7-ab03-4df6-addf-5978ef98bc3f" providerId="ADAL" clId="{ECB0E109-8AD2-7048-B502-C39A9C227100}" dt="2020-09-23T19:02:15.132" v="30" actId="20577"/>
          <ac:spMkLst>
            <pc:docMk/>
            <pc:sldMk cId="353162318" sldId="270"/>
            <ac:spMk id="2" creationId="{00000000-0000-0000-0000-000000000000}"/>
          </ac:spMkLst>
        </pc:spChg>
      </pc:sldChg>
      <pc:sldChg chg="modSp add mod">
        <pc:chgData name="Hossein Zarei" userId="df0511b7-ab03-4df6-addf-5978ef98bc3f" providerId="ADAL" clId="{ECB0E109-8AD2-7048-B502-C39A9C227100}" dt="2020-09-23T22:58:55.819" v="301" actId="20577"/>
        <pc:sldMkLst>
          <pc:docMk/>
          <pc:sldMk cId="1433395593" sldId="296"/>
        </pc:sldMkLst>
        <pc:spChg chg="mod">
          <ac:chgData name="Hossein Zarei" userId="df0511b7-ab03-4df6-addf-5978ef98bc3f" providerId="ADAL" clId="{ECB0E109-8AD2-7048-B502-C39A9C227100}" dt="2020-09-23T22:57:08.289" v="124" actId="20577"/>
          <ac:spMkLst>
            <pc:docMk/>
            <pc:sldMk cId="1433395593" sldId="296"/>
            <ac:spMk id="2" creationId="{B3F4CE36-9B99-E341-9BB7-FEBBE9ACD60E}"/>
          </ac:spMkLst>
        </pc:spChg>
        <pc:spChg chg="mod">
          <ac:chgData name="Hossein Zarei" userId="df0511b7-ab03-4df6-addf-5978ef98bc3f" providerId="ADAL" clId="{ECB0E109-8AD2-7048-B502-C39A9C227100}" dt="2020-09-23T22:58:55.819" v="301" actId="20577"/>
          <ac:spMkLst>
            <pc:docMk/>
            <pc:sldMk cId="1433395593" sldId="296"/>
            <ac:spMk id="3" creationId="{8EF2C738-2FA5-C84B-8068-B5BD2D8A79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3" name="Shape 93"/>
          <p:cNvSpPr>
            <a:spLocks noGrp="1" noRot="1" noChangeAspect="1"/>
          </p:cNvSpPr>
          <p:nvPr>
            <p:ph type="sldImg"/>
          </p:nvPr>
        </p:nvSpPr>
        <p:spPr>
          <a:xfrm>
            <a:off x="1143000" y="685800"/>
            <a:ext cx="4572000" cy="3429000"/>
          </a:xfrm>
          <a:prstGeom prst="rect">
            <a:avLst/>
          </a:prstGeom>
        </p:spPr>
        <p:txBody>
          <a:bodyPr/>
          <a:lstStyle/>
          <a:p>
            <a:endParaRPr/>
          </a:p>
        </p:txBody>
      </p:sp>
      <p:sp>
        <p:nvSpPr>
          <p:cNvPr id="94" name="Shape 9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2700" y="0"/>
            <a:ext cx="9173370" cy="514216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403349"/>
            <a:ext cx="5111752" cy="1136650"/>
          </a:xfrm>
        </p:spPr>
        <p:txBody>
          <a:bodyPr anchor="b">
            <a:noAutofit/>
          </a:bodyPr>
          <a:lstStyle>
            <a:lvl1pPr algn="ctr">
              <a:defRPr sz="4050">
                <a:effectLst/>
              </a:defRPr>
            </a:lvl1pPr>
          </a:lstStyle>
          <a:p>
            <a:r>
              <a:rPr lang="en-US"/>
              <a:t>Click to edit Master title style</a:t>
            </a:r>
            <a:endParaRPr lang="en-US" dirty="0"/>
          </a:p>
        </p:txBody>
      </p:sp>
      <p:sp>
        <p:nvSpPr>
          <p:cNvPr id="3" name="Subtitle 2"/>
          <p:cNvSpPr>
            <a:spLocks noGrp="1"/>
          </p:cNvSpPr>
          <p:nvPr>
            <p:ph type="subTitle" idx="1"/>
          </p:nvPr>
        </p:nvSpPr>
        <p:spPr>
          <a:xfrm>
            <a:off x="2019299" y="2743198"/>
            <a:ext cx="5111752" cy="9906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5987425" y="3778247"/>
            <a:ext cx="673100" cy="209550"/>
          </a:xfrm>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a:xfrm>
            <a:off x="2019298" y="3778247"/>
            <a:ext cx="3910976" cy="209550"/>
          </a:xfrm>
        </p:spPr>
        <p:txBody>
          <a:bodyPr/>
          <a:lstStyle/>
          <a:p>
            <a:endParaRPr lang="en-US" dirty="0"/>
          </a:p>
        </p:txBody>
      </p:sp>
      <p:sp>
        <p:nvSpPr>
          <p:cNvPr id="6" name="Slide Number Placeholder 5"/>
          <p:cNvSpPr>
            <a:spLocks noGrp="1"/>
          </p:cNvSpPr>
          <p:nvPr>
            <p:ph type="sldNum" sz="quarter" idx="12"/>
          </p:nvPr>
        </p:nvSpPr>
        <p:spPr>
          <a:xfrm>
            <a:off x="6717676" y="3778247"/>
            <a:ext cx="413375" cy="209550"/>
          </a:xfrm>
        </p:spPr>
        <p:txBody>
          <a:bodyPr/>
          <a:lstStyle/>
          <a:p>
            <a:r>
              <a:rPr lang="en-GB"/>
              <a:t>1</a:t>
            </a:r>
            <a:endParaRPr lang="en-GB" dirty="0"/>
          </a:p>
        </p:txBody>
      </p:sp>
      <p:cxnSp>
        <p:nvCxnSpPr>
          <p:cNvPr id="15" name="Straight Connector 14"/>
          <p:cNvCxnSpPr/>
          <p:nvPr/>
        </p:nvCxnSpPr>
        <p:spPr>
          <a:xfrm>
            <a:off x="2019299" y="2641598"/>
            <a:ext cx="5111751"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Slide Number">
            <a:extLst>
              <a:ext uri="{FF2B5EF4-FFF2-40B4-BE49-F238E27FC236}">
                <a16:creationId xmlns:a16="http://schemas.microsoft.com/office/drawing/2014/main" id="{2842C5C4-F145-04FD-F1C4-1A9581B0E21B}"/>
              </a:ext>
            </a:extLst>
          </p:cNvPr>
          <p:cNvSpPr txBox="1">
            <a:spLocks/>
          </p:cNvSpPr>
          <p:nvPr userDrawn="1"/>
        </p:nvSpPr>
        <p:spPr>
          <a:xfrm>
            <a:off x="8810587" y="4788771"/>
            <a:ext cx="150037" cy="230828"/>
          </a:xfrm>
          <a:prstGeom prst="rect">
            <a:avLst/>
          </a:prstGeom>
        </p:spPr>
        <p:txBody>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685800" rtl="0" fontAlgn="auto" latinLnBrk="0" hangingPunct="0">
              <a:lnSpc>
                <a:spcPct val="100000"/>
              </a:lnSpc>
              <a:spcBef>
                <a:spcPts val="0"/>
              </a:spcBef>
              <a:spcAft>
                <a:spcPts val="0"/>
              </a:spcAft>
              <a:buClrTx/>
              <a:buSzTx/>
              <a:buFontTx/>
              <a:buNone/>
              <a:tabLst/>
              <a:defRPr kumimoji="0" sz="1100" b="0" i="0" u="none" strike="noStrike" cap="none" spc="0" normalizeH="0" baseline="0">
                <a:ln>
                  <a:noFill/>
                </a:ln>
                <a:solidFill>
                  <a:srgbClr val="000000"/>
                </a:solidFill>
                <a:effectLst/>
                <a:uFillTx/>
                <a:latin typeface="Cambria" panose="02040503050406030204" pitchFamily="18" charset="0"/>
                <a:ea typeface="+mn-ea"/>
                <a:cs typeface="+mn-cs"/>
                <a:sym typeface="Helvetica"/>
              </a:defRPr>
            </a:lvl1pPr>
            <a:lvl2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2pPr>
            <a:lvl3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3pPr>
            <a:lvl4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4pPr>
            <a:lvl5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5pPr>
            <a:lvl6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6pPr>
            <a:lvl7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7pPr>
            <a:lvl8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8pPr>
            <a:lvl9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lvl9pPr>
          </a:lstStyle>
          <a:p>
            <a:r>
              <a:rPr lang="en-GB"/>
              <a:t>1</a:t>
            </a:r>
            <a:endParaRPr lang="en-GB" dirty="0"/>
          </a:p>
        </p:txBody>
      </p:sp>
    </p:spTree>
    <p:extLst>
      <p:ext uri="{BB962C8B-B14F-4D97-AF65-F5344CB8AC3E}">
        <p14:creationId xmlns:p14="http://schemas.microsoft.com/office/powerpoint/2010/main" val="2632975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3891086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1302" y="1314454"/>
            <a:ext cx="6119016" cy="1366886"/>
          </a:xfrm>
        </p:spPr>
        <p:txBody>
          <a:bodyPr anchor="b">
            <a:normAutofit/>
          </a:bodyPr>
          <a:lstStyle>
            <a:lvl1pPr algn="ctr">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1511300" y="2884539"/>
            <a:ext cx="6119018" cy="715910"/>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6" name="Straight Connector 15"/>
          <p:cNvCxnSpPr/>
          <p:nvPr/>
        </p:nvCxnSpPr>
        <p:spPr>
          <a:xfrm>
            <a:off x="1509542" y="2782939"/>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236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73836"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6008"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202259641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1550"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71550"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35503"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35503"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r>
              <a:rPr lang="en-GB"/>
              <a:t>1</a:t>
            </a:r>
            <a:endParaRPr lang="en-GB" dirty="0"/>
          </a:p>
        </p:txBody>
      </p:sp>
      <p:cxnSp>
        <p:nvCxnSpPr>
          <p:cNvPr id="18" name="Straight Connector 1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937912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r>
              <a:rPr lang="en-GB"/>
              <a:t>1</a:t>
            </a:r>
            <a:endParaRPr lang="en-GB" dirty="0"/>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377618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1992652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0359" y="1041401"/>
            <a:ext cx="2788841" cy="10287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4064001" y="736599"/>
            <a:ext cx="4102100" cy="3670301"/>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70359" y="2273299"/>
            <a:ext cx="2788841" cy="1828803"/>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cxnSp>
        <p:nvCxnSpPr>
          <p:cNvPr id="16" name="Straight Connector 15"/>
          <p:cNvCxnSpPr/>
          <p:nvPr/>
        </p:nvCxnSpPr>
        <p:spPr>
          <a:xfrm>
            <a:off x="1047127" y="2184400"/>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978028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49" y="1412874"/>
            <a:ext cx="4681362" cy="1028700"/>
          </a:xfrm>
        </p:spPr>
        <p:txBody>
          <a:bodyPr anchor="b">
            <a:normAutofit/>
          </a:bodyPr>
          <a:lstStyle>
            <a:lvl1pPr algn="ctr">
              <a:defRPr sz="21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6071124" y="781050"/>
            <a:ext cx="2297510" cy="35814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49" y="2441574"/>
            <a:ext cx="4681362" cy="13716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393179586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51" y="3611561"/>
            <a:ext cx="7207250" cy="425054"/>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1070" y="781050"/>
            <a:ext cx="7579479" cy="2501902"/>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51" y="4036615"/>
            <a:ext cx="7207250" cy="370284"/>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391719516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7901" y="736599"/>
            <a:ext cx="7194549" cy="2216151"/>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7901" y="3257550"/>
            <a:ext cx="7194549"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5" name="Straight Connector 14"/>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837197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77800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256109" y="2514600"/>
            <a:ext cx="6629402" cy="43815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971551" y="3257550"/>
            <a:ext cx="7207250"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
        <p:nvSpPr>
          <p:cNvPr id="14" name="TextBox 13"/>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7950200" y="2120903"/>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19" name="Straight Connector 18"/>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131362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1552" y="2481436"/>
            <a:ext cx="7207251" cy="1101600"/>
          </a:xfrm>
        </p:spPr>
        <p:txBody>
          <a:bodyPr anchor="b">
            <a:normAutofit/>
          </a:bodyPr>
          <a:lstStyle>
            <a:lvl1pPr algn="l">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3036"/>
            <a:ext cx="7207251" cy="6453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Tree>
    <p:extLst>
      <p:ext uri="{BB962C8B-B14F-4D97-AF65-F5344CB8AC3E}">
        <p14:creationId xmlns:p14="http://schemas.microsoft.com/office/powerpoint/2010/main" val="367311881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68275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971551" y="2729484"/>
            <a:ext cx="7207251" cy="665226"/>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1" y="3397250"/>
            <a:ext cx="7207251" cy="100965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sp>
        <p:nvSpPr>
          <p:cNvPr id="12" name="TextBox 11"/>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3" name="TextBox 12"/>
          <p:cNvSpPr txBox="1"/>
          <p:nvPr/>
        </p:nvSpPr>
        <p:spPr>
          <a:xfrm>
            <a:off x="7950200" y="1949446"/>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26" name="Straight Connector 25"/>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65175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71551" y="736599"/>
            <a:ext cx="7207250" cy="1682751"/>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971551" y="2722626"/>
            <a:ext cx="7207251" cy="630936"/>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0" y="3352800"/>
            <a:ext cx="7207253" cy="10541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5" name="Straight Connector 14"/>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7893861"/>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058561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736599"/>
            <a:ext cx="1418171" cy="36703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71549" y="736599"/>
            <a:ext cx="5574769" cy="36703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GB"/>
              <a:t>1</a:t>
            </a:r>
            <a:endParaRPr lang="en-GB" dirty="0"/>
          </a:p>
        </p:txBody>
      </p:sp>
      <p:cxnSp>
        <p:nvCxnSpPr>
          <p:cNvPr id="14" name="Straight Connector 13"/>
          <p:cNvCxnSpPr/>
          <p:nvPr/>
        </p:nvCxnSpPr>
        <p:spPr>
          <a:xfrm>
            <a:off x="6647918" y="742950"/>
            <a:ext cx="0" cy="36576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717989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5142161"/>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736600"/>
            <a:ext cx="7200897" cy="9779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71551" y="1917699"/>
            <a:ext cx="7200897" cy="248920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08126" y="4476750"/>
            <a:ext cx="1200150"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B61BEF0D-F0BB-DE4B-95CE-6DB70DBA9567}" type="datetimeFigureOut">
              <a:rPr lang="en-US" smtClean="0"/>
              <a:pPr/>
              <a:t>10/21/2022</a:t>
            </a:fld>
            <a:endParaRPr lang="en-US" dirty="0"/>
          </a:p>
        </p:txBody>
      </p:sp>
      <p:sp>
        <p:nvSpPr>
          <p:cNvPr id="5" name="Footer Placeholder 4"/>
          <p:cNvSpPr>
            <a:spLocks noGrp="1"/>
          </p:cNvSpPr>
          <p:nvPr>
            <p:ph type="ftr" sz="quarter" idx="3"/>
          </p:nvPr>
        </p:nvSpPr>
        <p:spPr>
          <a:xfrm>
            <a:off x="971551" y="4476750"/>
            <a:ext cx="5479425" cy="20955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765426" y="4476750"/>
            <a:ext cx="407023"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r>
              <a:rPr lang="en-GB"/>
              <a:t>1</a:t>
            </a:r>
            <a:endParaRPr lang="en-GB" dirty="0"/>
          </a:p>
        </p:txBody>
      </p:sp>
      <p:pic>
        <p:nvPicPr>
          <p:cNvPr id="12" name="Picture 12" descr="Picture 12">
            <a:extLst>
              <a:ext uri="{FF2B5EF4-FFF2-40B4-BE49-F238E27FC236}">
                <a16:creationId xmlns:a16="http://schemas.microsoft.com/office/drawing/2014/main" id="{59733B77-A308-901A-C0EA-7484A987ED45}"/>
              </a:ext>
            </a:extLst>
          </p:cNvPr>
          <p:cNvPicPr>
            <a:picLocks noChangeAspect="1"/>
          </p:cNvPicPr>
          <p:nvPr userDrawn="1"/>
        </p:nvPicPr>
        <p:blipFill>
          <a:blip r:embed="rId21"/>
          <a:stretch>
            <a:fillRect/>
          </a:stretch>
        </p:blipFill>
        <p:spPr>
          <a:xfrm>
            <a:off x="7774448" y="3554233"/>
            <a:ext cx="1339327" cy="1581316"/>
          </a:xfrm>
          <a:prstGeom prst="rect">
            <a:avLst/>
          </a:prstGeom>
          <a:ln w="12700">
            <a:miter lim="400000"/>
          </a:ln>
        </p:spPr>
      </p:pic>
    </p:spTree>
    <p:extLst>
      <p:ext uri="{BB962C8B-B14F-4D97-AF65-F5344CB8AC3E}">
        <p14:creationId xmlns:p14="http://schemas.microsoft.com/office/powerpoint/2010/main" val="95294459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hdr="0" ftr="0" dt="0"/>
  <p:txStyles>
    <p:titleStyle>
      <a:lvl1pPr algn="ctr" defTabSz="342900" rtl="0" eaLnBrk="1" latinLnBrk="0" hangingPunct="1">
        <a:spcBef>
          <a:spcPct val="0"/>
        </a:spcBef>
        <a:buNone/>
        <a:defRPr sz="33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investopedia.com/terms/g/globalization.asp"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8.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pn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5" Type="http://schemas.openxmlformats.org/officeDocument/2006/relationships/image" Target="../media/image40.png"/><Relationship Id="rId10" Type="http://schemas.openxmlformats.org/officeDocument/2006/relationships/image" Target="../media/image35.png"/><Relationship Id="rId4" Type="http://schemas.openxmlformats.org/officeDocument/2006/relationships/image" Target="../media/image29.jpeg"/><Relationship Id="rId9" Type="http://schemas.openxmlformats.org/officeDocument/2006/relationships/image" Target="../media/image34.png"/><Relationship Id="rId14" Type="http://schemas.openxmlformats.org/officeDocument/2006/relationships/image" Target="../media/image39.png"/></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g"/><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png"/></Relationships>
</file>

<file path=ppt/slides/_rels/slide14.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46.png"/><Relationship Id="rId7" Type="http://schemas.openxmlformats.org/officeDocument/2006/relationships/image" Target="../media/image36.png"/><Relationship Id="rId2" Type="http://schemas.openxmlformats.org/officeDocument/2006/relationships/image" Target="../media/image45.emf"/><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28.png"/><Relationship Id="rId4" Type="http://schemas.openxmlformats.org/officeDocument/2006/relationships/image" Target="../media/image47.png"/><Relationship Id="rId9"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54.gif"/><Relationship Id="rId13" Type="http://schemas.openxmlformats.org/officeDocument/2006/relationships/image" Target="../media/image59.png"/><Relationship Id="rId3" Type="http://schemas.openxmlformats.org/officeDocument/2006/relationships/image" Target="../media/image28.png"/><Relationship Id="rId7" Type="http://schemas.openxmlformats.org/officeDocument/2006/relationships/image" Target="../media/image53.png"/><Relationship Id="rId12" Type="http://schemas.openxmlformats.org/officeDocument/2006/relationships/image" Target="../media/image58.png"/><Relationship Id="rId2" Type="http://schemas.openxmlformats.org/officeDocument/2006/relationships/image" Target="../media/image47.png"/><Relationship Id="rId16"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52.emf"/><Relationship Id="rId11" Type="http://schemas.openxmlformats.org/officeDocument/2006/relationships/image" Target="../media/image57.png"/><Relationship Id="rId5" Type="http://schemas.openxmlformats.org/officeDocument/2006/relationships/image" Target="../media/image32.png"/><Relationship Id="rId15" Type="http://schemas.openxmlformats.org/officeDocument/2006/relationships/image" Target="../media/image61.png"/><Relationship Id="rId10" Type="http://schemas.openxmlformats.org/officeDocument/2006/relationships/image" Target="../media/image56.png"/><Relationship Id="rId4" Type="http://schemas.openxmlformats.org/officeDocument/2006/relationships/image" Target="../media/image36.png"/><Relationship Id="rId9" Type="http://schemas.openxmlformats.org/officeDocument/2006/relationships/image" Target="../media/image55.png"/><Relationship Id="rId14" Type="http://schemas.openxmlformats.org/officeDocument/2006/relationships/image" Target="../media/image60.png"/></Relationships>
</file>

<file path=ppt/slides/_rels/slide2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image" Target="../media/image6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7A4CA-9AAE-7EFE-13E3-C5B926CFDEDC}"/>
              </a:ext>
            </a:extLst>
          </p:cNvPr>
          <p:cNvSpPr>
            <a:spLocks noGrp="1"/>
          </p:cNvSpPr>
          <p:nvPr>
            <p:ph type="ctrTitle"/>
          </p:nvPr>
        </p:nvSpPr>
        <p:spPr/>
        <p:txBody>
          <a:bodyPr/>
          <a:lstStyle/>
          <a:p>
            <a:r>
              <a:rPr lang="en-GB" dirty="0"/>
              <a:t>Globalization</a:t>
            </a:r>
          </a:p>
        </p:txBody>
      </p:sp>
      <p:sp>
        <p:nvSpPr>
          <p:cNvPr id="3" name="Subtitle 2">
            <a:extLst>
              <a:ext uri="{FF2B5EF4-FFF2-40B4-BE49-F238E27FC236}">
                <a16:creationId xmlns:a16="http://schemas.microsoft.com/office/drawing/2014/main" id="{63CC31EC-A5E0-9E4E-730C-714296B3E467}"/>
              </a:ext>
            </a:extLst>
          </p:cNvPr>
          <p:cNvSpPr>
            <a:spLocks noGrp="1"/>
          </p:cNvSpPr>
          <p:nvPr>
            <p:ph type="subTitle" idx="1"/>
          </p:nvPr>
        </p:nvSpPr>
        <p:spPr/>
        <p:txBody>
          <a:bodyPr/>
          <a:lstStyle/>
          <a:p>
            <a:r>
              <a:rPr lang="en-GB"/>
              <a:t>Zahra Mohammadnazari</a:t>
            </a:r>
          </a:p>
        </p:txBody>
      </p:sp>
    </p:spTree>
    <p:extLst>
      <p:ext uri="{BB962C8B-B14F-4D97-AF65-F5344CB8AC3E}">
        <p14:creationId xmlns:p14="http://schemas.microsoft.com/office/powerpoint/2010/main" val="50741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lstStyle/>
          <a:p>
            <a:r>
              <a:rPr lang="en-GB" dirty="0">
                <a:solidFill>
                  <a:srgbClr val="C00000"/>
                </a:solidFill>
                <a:latin typeface="Cambria" panose="02040503050406030204" pitchFamily="18" charset="0"/>
              </a:rPr>
              <a:t>Agenda</a:t>
            </a:r>
            <a:endParaRPr dirty="0">
              <a:solidFill>
                <a:srgbClr val="C00000"/>
              </a:solidFill>
              <a:latin typeface="Cambria" panose="02040503050406030204" pitchFamily="18" charset="0"/>
            </a:endParaRPr>
          </a:p>
        </p:txBody>
      </p:sp>
      <p:sp>
        <p:nvSpPr>
          <p:cNvPr id="103" name="Content Placeholder 2"/>
          <p:cNvSpPr txBox="1">
            <a:spLocks noGrp="1"/>
          </p:cNvSpPr>
          <p:nvPr>
            <p:ph idx="1"/>
          </p:nvPr>
        </p:nvSpPr>
        <p:spPr>
          <a:xfrm>
            <a:off x="432695" y="994866"/>
            <a:ext cx="8309284" cy="4006503"/>
          </a:xfrm>
          <a:prstGeom prst="rect">
            <a:avLst/>
          </a:prstGeom>
        </p:spPr>
        <p:txBody>
          <a:bodyPr>
            <a:normAutofit/>
          </a:bodyPr>
          <a:lstStyle/>
          <a:p>
            <a:pPr>
              <a:buFont typeface="Wingdings" panose="05000000000000000000" pitchFamily="2" charset="2"/>
              <a:buChar char="v"/>
            </a:pPr>
            <a:r>
              <a:rPr lang="en-GB" dirty="0">
                <a:latin typeface="Cambria" panose="02040503050406030204" pitchFamily="18" charset="0"/>
              </a:rPr>
              <a:t>Globalisation</a:t>
            </a:r>
          </a:p>
          <a:p>
            <a:pPr>
              <a:buFont typeface="Wingdings" panose="05000000000000000000" pitchFamily="2" charset="2"/>
              <a:buChar char="v"/>
            </a:pPr>
            <a:r>
              <a:rPr lang="en-GB" dirty="0">
                <a:latin typeface="Cambria" panose="02040503050406030204" pitchFamily="18" charset="0"/>
              </a:rPr>
              <a:t>Competitor Analysis</a:t>
            </a:r>
          </a:p>
          <a:p>
            <a:pPr>
              <a:buFont typeface="Wingdings" panose="05000000000000000000" pitchFamily="2" charset="2"/>
              <a:buChar char="v"/>
            </a:pPr>
            <a:r>
              <a:rPr lang="en-GB" dirty="0">
                <a:latin typeface="Cambria" panose="02040503050406030204" pitchFamily="18" charset="0"/>
              </a:rPr>
              <a:t>Process Mapping</a:t>
            </a:r>
          </a:p>
          <a:p>
            <a:pPr>
              <a:buFont typeface="Wingdings" panose="05000000000000000000" pitchFamily="2" charset="2"/>
              <a:buChar char="v"/>
            </a:pPr>
            <a:r>
              <a:rPr lang="en-GB" dirty="0">
                <a:latin typeface="Cambria" panose="02040503050406030204" pitchFamily="18" charset="0"/>
              </a:rPr>
              <a:t>Q&amp;A</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2237" y="1484167"/>
            <a:ext cx="4060926" cy="2283980"/>
          </a:xfrm>
          <a:prstGeom prst="rect">
            <a:avLst/>
          </a:prstGeom>
        </p:spPr>
      </p:pic>
    </p:spTree>
    <p:extLst>
      <p:ext uri="{BB962C8B-B14F-4D97-AF65-F5344CB8AC3E}">
        <p14:creationId xmlns:p14="http://schemas.microsoft.com/office/powerpoint/2010/main" val="61589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77"/>
            <a:ext cx="9144000" cy="5143500"/>
          </a:xfrm>
          <a:prstGeom prst="rect">
            <a:avLst/>
          </a:prstGeom>
        </p:spPr>
      </p:pic>
      <p:sp>
        <p:nvSpPr>
          <p:cNvPr id="102" name="Title 1"/>
          <p:cNvSpPr txBox="1">
            <a:spLocks noGrp="1"/>
          </p:cNvSpPr>
          <p:nvPr>
            <p:ph type="title"/>
          </p:nvPr>
        </p:nvSpPr>
        <p:spPr>
          <a:xfrm>
            <a:off x="130347" y="173736"/>
            <a:ext cx="2930728" cy="904872"/>
          </a:xfrm>
          <a:prstGeom prst="rect">
            <a:avLst/>
          </a:prstGeom>
        </p:spPr>
        <p:txBody>
          <a:bodyPr>
            <a:noAutofit/>
          </a:bodyPr>
          <a:lstStyle/>
          <a:p>
            <a:pPr algn="ctr">
              <a:spcBef>
                <a:spcPts val="400"/>
              </a:spcBef>
            </a:pPr>
            <a:r>
              <a:rPr lang="en-GB" sz="2800" dirty="0">
                <a:solidFill>
                  <a:srgbClr val="FFC000"/>
                </a:solidFill>
                <a:latin typeface="Cambria" panose="02040503050406030204" pitchFamily="18" charset="0"/>
              </a:rPr>
              <a:t>Globalisation – What does it mean?</a:t>
            </a:r>
            <a:br>
              <a:rPr lang="en-GB" sz="2800" dirty="0">
                <a:solidFill>
                  <a:srgbClr val="FFC000"/>
                </a:solidFill>
                <a:latin typeface="Cambria" panose="02040503050406030204" pitchFamily="18" charset="0"/>
              </a:rPr>
            </a:br>
            <a:br>
              <a:rPr lang="en-GB" sz="2800" dirty="0">
                <a:solidFill>
                  <a:srgbClr val="FFC000"/>
                </a:solidFill>
                <a:latin typeface="Cambria" panose="02040503050406030204" pitchFamily="18" charset="0"/>
              </a:rPr>
            </a:br>
            <a:br>
              <a:rPr lang="en-GB" sz="2800" dirty="0">
                <a:solidFill>
                  <a:srgbClr val="FFC000"/>
                </a:solidFill>
                <a:latin typeface="Cambria" panose="02040503050406030204" pitchFamily="18" charset="0"/>
              </a:rPr>
            </a:br>
            <a:endParaRPr lang="en-GB" sz="2800" dirty="0">
              <a:solidFill>
                <a:srgbClr val="FFC000"/>
              </a:solidFill>
              <a:latin typeface="Cambria" panose="02040503050406030204" pitchFamily="18" charset="0"/>
            </a:endParaRPr>
          </a:p>
        </p:txBody>
      </p:sp>
      <p:sp>
        <p:nvSpPr>
          <p:cNvPr id="5" name="Rectangle 4"/>
          <p:cNvSpPr/>
          <p:nvPr/>
        </p:nvSpPr>
        <p:spPr>
          <a:xfrm>
            <a:off x="5941390" y="173736"/>
            <a:ext cx="3112919" cy="1384995"/>
          </a:xfrm>
          <a:prstGeom prst="rect">
            <a:avLst/>
          </a:prstGeom>
        </p:spPr>
        <p:txBody>
          <a:bodyPr wrap="square">
            <a:spAutoFit/>
          </a:bodyPr>
          <a:lstStyle/>
          <a:p>
            <a:pPr algn="ctr"/>
            <a:r>
              <a:rPr lang="en-GB" sz="2800" b="1" dirty="0">
                <a:solidFill>
                  <a:srgbClr val="FFC000"/>
                </a:solidFill>
                <a:latin typeface="Cambria" panose="02040503050406030204" pitchFamily="18" charset="0"/>
              </a:rPr>
              <a:t>Is Globalisation linked to Innovation?</a:t>
            </a:r>
            <a:endParaRPr lang="en-GB" sz="2800" b="1" dirty="0"/>
          </a:p>
        </p:txBody>
      </p:sp>
      <p:sp>
        <p:nvSpPr>
          <p:cNvPr id="6" name="Rectangle 5"/>
          <p:cNvSpPr/>
          <p:nvPr/>
        </p:nvSpPr>
        <p:spPr>
          <a:xfrm>
            <a:off x="2609299" y="3969208"/>
            <a:ext cx="3686861" cy="954107"/>
          </a:xfrm>
          <a:prstGeom prst="rect">
            <a:avLst/>
          </a:prstGeom>
        </p:spPr>
        <p:txBody>
          <a:bodyPr wrap="square">
            <a:spAutoFit/>
          </a:bodyPr>
          <a:lstStyle/>
          <a:p>
            <a:pPr algn="ctr"/>
            <a:r>
              <a:rPr lang="en-GB" sz="2800" b="1" dirty="0">
                <a:solidFill>
                  <a:srgbClr val="FFC000"/>
                </a:solidFill>
                <a:latin typeface="Cambria" panose="02040503050406030204" pitchFamily="18" charset="0"/>
              </a:rPr>
              <a:t>As a business, do we have to go global?</a:t>
            </a:r>
            <a:endParaRPr lang="en-GB" sz="2800" b="1" dirty="0"/>
          </a:p>
        </p:txBody>
      </p:sp>
      <p:sp>
        <p:nvSpPr>
          <p:cNvPr id="10" name="Rectangle 9"/>
          <p:cNvSpPr/>
          <p:nvPr/>
        </p:nvSpPr>
        <p:spPr>
          <a:xfrm>
            <a:off x="5685183" y="1895634"/>
            <a:ext cx="3218775" cy="1815882"/>
          </a:xfrm>
          <a:prstGeom prst="rect">
            <a:avLst/>
          </a:prstGeom>
        </p:spPr>
        <p:txBody>
          <a:bodyPr wrap="square">
            <a:spAutoFit/>
          </a:bodyPr>
          <a:lstStyle/>
          <a:p>
            <a:pPr algn="ctr"/>
            <a:r>
              <a:rPr lang="en-GB" sz="2800" b="1" dirty="0">
                <a:solidFill>
                  <a:srgbClr val="FFC000"/>
                </a:solidFill>
                <a:latin typeface="Cambria" panose="02040503050406030204" pitchFamily="18" charset="0"/>
              </a:rPr>
              <a:t>How do stakeholders communicate in this context?</a:t>
            </a:r>
            <a:endParaRPr lang="en-GB" sz="2800" b="1" dirty="0"/>
          </a:p>
        </p:txBody>
      </p:sp>
      <p:sp>
        <p:nvSpPr>
          <p:cNvPr id="11" name="Rectangle 10"/>
          <p:cNvSpPr/>
          <p:nvPr/>
        </p:nvSpPr>
        <p:spPr>
          <a:xfrm>
            <a:off x="150191" y="2111078"/>
            <a:ext cx="3539214" cy="1384995"/>
          </a:xfrm>
          <a:prstGeom prst="rect">
            <a:avLst/>
          </a:prstGeom>
        </p:spPr>
        <p:txBody>
          <a:bodyPr wrap="square">
            <a:spAutoFit/>
          </a:bodyPr>
          <a:lstStyle/>
          <a:p>
            <a:pPr algn="ctr"/>
            <a:r>
              <a:rPr lang="en-GB" sz="2800" b="1" dirty="0">
                <a:solidFill>
                  <a:srgbClr val="FFC000"/>
                </a:solidFill>
                <a:latin typeface="Cambria" panose="02040503050406030204" pitchFamily="18" charset="0"/>
              </a:rPr>
              <a:t>Is globalisation linked to increased revenues/income?</a:t>
            </a:r>
            <a:endParaRPr lang="en-GB" sz="2800" b="1" dirty="0"/>
          </a:p>
        </p:txBody>
      </p:sp>
    </p:spTree>
    <p:extLst>
      <p:ext uri="{BB962C8B-B14F-4D97-AF65-F5344CB8AC3E}">
        <p14:creationId xmlns:p14="http://schemas.microsoft.com/office/powerpoint/2010/main" val="1813102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12" y="0"/>
            <a:ext cx="9160012" cy="5143500"/>
          </a:xfrm>
          <a:prstGeom prst="rect">
            <a:avLst/>
          </a:prstGeom>
        </p:spPr>
      </p:pic>
      <p:sp>
        <p:nvSpPr>
          <p:cNvPr id="102" name="Title 1"/>
          <p:cNvSpPr txBox="1">
            <a:spLocks noGrp="1"/>
          </p:cNvSpPr>
          <p:nvPr>
            <p:ph type="title"/>
          </p:nvPr>
        </p:nvSpPr>
        <p:spPr>
          <a:xfrm>
            <a:off x="244705" y="493873"/>
            <a:ext cx="2077076" cy="766235"/>
          </a:xfrm>
          <a:prstGeom prst="rect">
            <a:avLst/>
          </a:prstGeom>
        </p:spPr>
        <p:txBody>
          <a:bodyPr>
            <a:normAutofit fontScale="90000"/>
          </a:bodyPr>
          <a:lstStyle/>
          <a:p>
            <a:pPr algn="ctr">
              <a:lnSpc>
                <a:spcPct val="100000"/>
              </a:lnSpc>
            </a:pPr>
            <a:r>
              <a:rPr lang="en-GB" dirty="0">
                <a:solidFill>
                  <a:srgbClr val="FFC000"/>
                </a:solidFill>
                <a:latin typeface="Cambria" panose="02040503050406030204" pitchFamily="18" charset="0"/>
              </a:rPr>
              <a:t>What is Globalisation?</a:t>
            </a:r>
          </a:p>
        </p:txBody>
      </p:sp>
      <p:sp>
        <p:nvSpPr>
          <p:cNvPr id="103" name="Content Placeholder 2"/>
          <p:cNvSpPr txBox="1">
            <a:spLocks noGrp="1"/>
          </p:cNvSpPr>
          <p:nvPr>
            <p:ph idx="1"/>
          </p:nvPr>
        </p:nvSpPr>
        <p:spPr>
          <a:xfrm>
            <a:off x="2630204" y="84205"/>
            <a:ext cx="6424655" cy="1585572"/>
          </a:xfrm>
          <a:prstGeom prst="rect">
            <a:avLst/>
          </a:prstGeom>
        </p:spPr>
        <p:txBody>
          <a:bodyPr>
            <a:noAutofit/>
          </a:bodyPr>
          <a:lstStyle/>
          <a:p>
            <a:pPr marL="0" indent="0" algn="ctr">
              <a:spcBef>
                <a:spcPts val="400"/>
              </a:spcBef>
              <a:buNone/>
            </a:pPr>
            <a:r>
              <a:rPr lang="en-GB" sz="2200" b="1" dirty="0">
                <a:solidFill>
                  <a:srgbClr val="FFC000"/>
                </a:solidFill>
                <a:latin typeface="Cambria" panose="02040503050406030204" pitchFamily="18" charset="0"/>
              </a:rPr>
              <a:t>The modern world is seen as the world without geographical boundaries and </a:t>
            </a:r>
            <a:r>
              <a:rPr lang="en-GB" sz="2200" b="1" dirty="0">
                <a:solidFill>
                  <a:srgbClr val="FFFF00"/>
                </a:solidFill>
                <a:latin typeface="Cambria" panose="02040503050406030204" pitchFamily="18" charset="0"/>
              </a:rPr>
              <a:t>Globalisation</a:t>
            </a:r>
            <a:r>
              <a:rPr lang="en-GB" sz="2200" b="1" dirty="0">
                <a:solidFill>
                  <a:srgbClr val="FFC000"/>
                </a:solidFill>
                <a:latin typeface="Cambria" panose="02040503050406030204" pitchFamily="18" charset="0"/>
              </a:rPr>
              <a:t> has been the major force behind this shift. </a:t>
            </a:r>
          </a:p>
        </p:txBody>
      </p:sp>
    </p:spTree>
    <p:extLst>
      <p:ext uri="{BB962C8B-B14F-4D97-AF65-F5344CB8AC3E}">
        <p14:creationId xmlns:p14="http://schemas.microsoft.com/office/powerpoint/2010/main" val="202848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xEl>
                                              <p:pRg st="0" end="0"/>
                                            </p:txEl>
                                          </p:spTgt>
                                        </p:tgtEl>
                                        <p:attrNameLst>
                                          <p:attrName>style.visibility</p:attrName>
                                        </p:attrNameLst>
                                      </p:cBhvr>
                                      <p:to>
                                        <p:strVal val="visible"/>
                                      </p:to>
                                    </p:set>
                                    <p:animEffect transition="in" filter="wipe(left)">
                                      <p:cBhvr>
                                        <p:cTn id="7" dur="500"/>
                                        <p:tgtEl>
                                          <p:spTgt spid="10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lstStyle/>
          <a:p>
            <a:pPr>
              <a:spcBef>
                <a:spcPts val="400"/>
              </a:spcBef>
            </a:pPr>
            <a:r>
              <a:rPr lang="en-GB" dirty="0">
                <a:solidFill>
                  <a:srgbClr val="C00000"/>
                </a:solidFill>
                <a:latin typeface="Cambria" panose="02040503050406030204" pitchFamily="18" charset="0"/>
              </a:rPr>
              <a:t>What is Globalisation?</a:t>
            </a:r>
            <a:endParaRPr lang="en-GB" dirty="0">
              <a:latin typeface="Cambria" panose="02040503050406030204" pitchFamily="18" charset="0"/>
            </a:endParaRPr>
          </a:p>
        </p:txBody>
      </p:sp>
      <p:sp>
        <p:nvSpPr>
          <p:cNvPr id="103" name="Content Placeholder 2"/>
          <p:cNvSpPr txBox="1">
            <a:spLocks noGrp="1"/>
          </p:cNvSpPr>
          <p:nvPr>
            <p:ph idx="1"/>
          </p:nvPr>
        </p:nvSpPr>
        <p:spPr>
          <a:xfrm>
            <a:off x="525162" y="1986324"/>
            <a:ext cx="8309284" cy="3540557"/>
          </a:xfrm>
          <a:prstGeom prst="rect">
            <a:avLst/>
          </a:prstGeom>
        </p:spPr>
        <p:txBody>
          <a:bodyPr>
            <a:normAutofit lnSpcReduction="10000"/>
          </a:bodyPr>
          <a:lstStyle/>
          <a:p>
            <a:pPr>
              <a:spcBef>
                <a:spcPts val="400"/>
              </a:spcBef>
              <a:buFont typeface="Wingdings" panose="05000000000000000000" pitchFamily="2" charset="2"/>
              <a:buChar char="v"/>
            </a:pPr>
            <a:r>
              <a:rPr lang="en-GB" dirty="0">
                <a:latin typeface="Cambria" panose="02040503050406030204" pitchFamily="18" charset="0"/>
              </a:rPr>
              <a:t>The worldwide movement toward </a:t>
            </a:r>
            <a:r>
              <a:rPr lang="en-GB" b="1" i="1" dirty="0">
                <a:solidFill>
                  <a:srgbClr val="FF0000"/>
                </a:solidFill>
                <a:latin typeface="Cambria" panose="02040503050406030204" pitchFamily="18" charset="0"/>
              </a:rPr>
              <a:t>economic</a:t>
            </a:r>
            <a:r>
              <a:rPr lang="en-GB" dirty="0">
                <a:latin typeface="Cambria" panose="02040503050406030204" pitchFamily="18" charset="0"/>
              </a:rPr>
              <a:t>, </a:t>
            </a:r>
            <a:r>
              <a:rPr lang="en-GB" b="1" i="1" dirty="0">
                <a:solidFill>
                  <a:srgbClr val="FF0000"/>
                </a:solidFill>
                <a:latin typeface="Cambria" panose="02040503050406030204" pitchFamily="18" charset="0"/>
              </a:rPr>
              <a:t>financial</a:t>
            </a:r>
            <a:r>
              <a:rPr lang="en-GB" dirty="0">
                <a:latin typeface="Cambria" panose="02040503050406030204" pitchFamily="18" charset="0"/>
              </a:rPr>
              <a:t>, </a:t>
            </a:r>
            <a:r>
              <a:rPr lang="en-GB" b="1" i="1" dirty="0">
                <a:solidFill>
                  <a:srgbClr val="FF0000"/>
                </a:solidFill>
                <a:latin typeface="Cambria" panose="02040503050406030204" pitchFamily="18" charset="0"/>
              </a:rPr>
              <a:t>trade</a:t>
            </a:r>
            <a:r>
              <a:rPr lang="en-GB" dirty="0">
                <a:latin typeface="Cambria" panose="02040503050406030204" pitchFamily="18" charset="0"/>
              </a:rPr>
              <a:t>, and </a:t>
            </a:r>
            <a:r>
              <a:rPr lang="en-GB" b="1" i="1" dirty="0">
                <a:solidFill>
                  <a:srgbClr val="FF0000"/>
                </a:solidFill>
                <a:latin typeface="Cambria" panose="02040503050406030204" pitchFamily="18" charset="0"/>
              </a:rPr>
              <a:t>communications</a:t>
            </a:r>
            <a:r>
              <a:rPr lang="en-GB" dirty="0">
                <a:latin typeface="Cambria" panose="02040503050406030204" pitchFamily="18" charset="0"/>
              </a:rPr>
              <a:t> </a:t>
            </a:r>
            <a:r>
              <a:rPr lang="en-GB" b="1" i="1" dirty="0">
                <a:solidFill>
                  <a:srgbClr val="FF0000"/>
                </a:solidFill>
                <a:latin typeface="Cambria" panose="02040503050406030204" pitchFamily="18" charset="0"/>
              </a:rPr>
              <a:t>integration</a:t>
            </a:r>
            <a:r>
              <a:rPr lang="en-GB" dirty="0">
                <a:latin typeface="Cambria" panose="02040503050406030204" pitchFamily="18" charset="0"/>
              </a:rPr>
              <a:t>. Globalisation implies the opening of local and nationalistic perspectives to a broader outlook of an </a:t>
            </a:r>
            <a:r>
              <a:rPr lang="en-GB" b="1" i="1" dirty="0">
                <a:solidFill>
                  <a:srgbClr val="FF0000"/>
                </a:solidFill>
                <a:latin typeface="Cambria" panose="02040503050406030204" pitchFamily="18" charset="0"/>
              </a:rPr>
              <a:t>interconnected</a:t>
            </a:r>
            <a:r>
              <a:rPr lang="en-GB" dirty="0">
                <a:latin typeface="Cambria" panose="02040503050406030204" pitchFamily="18" charset="0"/>
              </a:rPr>
              <a:t> and </a:t>
            </a:r>
            <a:r>
              <a:rPr lang="en-GB" b="1" i="1" dirty="0">
                <a:solidFill>
                  <a:srgbClr val="FF0000"/>
                </a:solidFill>
                <a:latin typeface="Cambria" panose="02040503050406030204" pitchFamily="18" charset="0"/>
              </a:rPr>
              <a:t>interdependent</a:t>
            </a:r>
            <a:r>
              <a:rPr lang="en-GB" dirty="0">
                <a:latin typeface="Cambria" panose="02040503050406030204" pitchFamily="18" charset="0"/>
              </a:rPr>
              <a:t> world with free transfer of </a:t>
            </a:r>
            <a:r>
              <a:rPr lang="en-GB" b="1" i="1" dirty="0">
                <a:solidFill>
                  <a:srgbClr val="FF0000"/>
                </a:solidFill>
                <a:latin typeface="Cambria" panose="02040503050406030204" pitchFamily="18" charset="0"/>
              </a:rPr>
              <a:t>capital</a:t>
            </a:r>
            <a:r>
              <a:rPr lang="en-GB" dirty="0">
                <a:latin typeface="Cambria" panose="02040503050406030204" pitchFamily="18" charset="0"/>
              </a:rPr>
              <a:t>, </a:t>
            </a:r>
            <a:r>
              <a:rPr lang="en-GB" b="1" i="1" dirty="0">
                <a:solidFill>
                  <a:srgbClr val="FF0000"/>
                </a:solidFill>
                <a:latin typeface="Cambria" panose="02040503050406030204" pitchFamily="18" charset="0"/>
              </a:rPr>
              <a:t>goods</a:t>
            </a:r>
            <a:r>
              <a:rPr lang="en-GB" dirty="0">
                <a:latin typeface="Cambria" panose="02040503050406030204" pitchFamily="18" charset="0"/>
              </a:rPr>
              <a:t>, and </a:t>
            </a:r>
            <a:r>
              <a:rPr lang="en-GB" b="1" i="1" dirty="0">
                <a:solidFill>
                  <a:srgbClr val="FF0000"/>
                </a:solidFill>
                <a:latin typeface="Cambria" panose="02040503050406030204" pitchFamily="18" charset="0"/>
              </a:rPr>
              <a:t>services</a:t>
            </a:r>
            <a:r>
              <a:rPr lang="en-GB" dirty="0">
                <a:latin typeface="Cambria" panose="02040503050406030204" pitchFamily="18" charset="0"/>
              </a:rPr>
              <a:t> across national frontiers.</a:t>
            </a:r>
          </a:p>
          <a:p>
            <a:pPr marL="0" indent="0" algn="r">
              <a:spcBef>
                <a:spcPts val="400"/>
              </a:spcBef>
              <a:buNone/>
            </a:pPr>
            <a:r>
              <a:rPr lang="en-GB" i="1" dirty="0">
                <a:latin typeface="Cambria" panose="02040503050406030204" pitchFamily="18" charset="0"/>
              </a:rPr>
              <a:t>(Business Dictionary)</a:t>
            </a:r>
          </a:p>
          <a:p>
            <a:pPr>
              <a:spcBef>
                <a:spcPts val="400"/>
              </a:spcBef>
              <a:buFont typeface="Wingdings" panose="05000000000000000000" pitchFamily="2" charset="2"/>
              <a:buChar char="v"/>
            </a:pPr>
            <a:r>
              <a:rPr lang="en-GB" dirty="0">
                <a:latin typeface="Cambria" panose="02040503050406030204" pitchFamily="18" charset="0"/>
              </a:rPr>
              <a:t>Globalisation describes a process by which </a:t>
            </a:r>
            <a:r>
              <a:rPr lang="en-GB" b="1" i="1" dirty="0">
                <a:solidFill>
                  <a:srgbClr val="FF0000"/>
                </a:solidFill>
                <a:latin typeface="Cambria" panose="02040503050406030204" pitchFamily="18" charset="0"/>
              </a:rPr>
              <a:t>national</a:t>
            </a:r>
            <a:r>
              <a:rPr lang="en-GB" dirty="0">
                <a:latin typeface="Cambria" panose="02040503050406030204" pitchFamily="18" charset="0"/>
              </a:rPr>
              <a:t> and </a:t>
            </a:r>
            <a:r>
              <a:rPr lang="en-GB" b="1" i="1" dirty="0">
                <a:solidFill>
                  <a:srgbClr val="FF0000"/>
                </a:solidFill>
                <a:latin typeface="Cambria" panose="02040503050406030204" pitchFamily="18" charset="0"/>
              </a:rPr>
              <a:t>regional</a:t>
            </a:r>
            <a:r>
              <a:rPr lang="en-GB" dirty="0">
                <a:latin typeface="Cambria" panose="02040503050406030204" pitchFamily="18" charset="0"/>
              </a:rPr>
              <a:t> </a:t>
            </a:r>
            <a:r>
              <a:rPr lang="en-GB" b="1" i="1" dirty="0">
                <a:solidFill>
                  <a:srgbClr val="FF0000"/>
                </a:solidFill>
                <a:latin typeface="Cambria" panose="02040503050406030204" pitchFamily="18" charset="0"/>
              </a:rPr>
              <a:t>economies</a:t>
            </a:r>
            <a:r>
              <a:rPr lang="en-GB" dirty="0">
                <a:latin typeface="Cambria" panose="02040503050406030204" pitchFamily="18" charset="0"/>
              </a:rPr>
              <a:t>, </a:t>
            </a:r>
            <a:r>
              <a:rPr lang="en-GB" b="1" i="1" dirty="0">
                <a:solidFill>
                  <a:srgbClr val="FF0000"/>
                </a:solidFill>
                <a:latin typeface="Cambria" panose="02040503050406030204" pitchFamily="18" charset="0"/>
              </a:rPr>
              <a:t>societies</a:t>
            </a:r>
            <a:r>
              <a:rPr lang="en-GB" dirty="0">
                <a:latin typeface="Cambria" panose="02040503050406030204" pitchFamily="18" charset="0"/>
              </a:rPr>
              <a:t>, and </a:t>
            </a:r>
            <a:r>
              <a:rPr lang="en-GB" b="1" i="1" dirty="0">
                <a:solidFill>
                  <a:srgbClr val="FF0000"/>
                </a:solidFill>
                <a:latin typeface="Cambria" panose="02040503050406030204" pitchFamily="18" charset="0"/>
              </a:rPr>
              <a:t>cultures</a:t>
            </a:r>
            <a:r>
              <a:rPr lang="en-GB" dirty="0">
                <a:latin typeface="Cambria" panose="02040503050406030204" pitchFamily="18" charset="0"/>
              </a:rPr>
              <a:t> have become integrated through the global network of </a:t>
            </a:r>
            <a:r>
              <a:rPr lang="en-GB" b="1" i="1" dirty="0">
                <a:solidFill>
                  <a:srgbClr val="FF0000"/>
                </a:solidFill>
                <a:latin typeface="Cambria" panose="02040503050406030204" pitchFamily="18" charset="0"/>
              </a:rPr>
              <a:t>trade</a:t>
            </a:r>
            <a:r>
              <a:rPr lang="en-GB" dirty="0">
                <a:latin typeface="Cambria" panose="02040503050406030204" pitchFamily="18" charset="0"/>
              </a:rPr>
              <a:t>, </a:t>
            </a:r>
            <a:r>
              <a:rPr lang="en-GB" b="1" i="1" dirty="0">
                <a:solidFill>
                  <a:srgbClr val="FF0000"/>
                </a:solidFill>
                <a:latin typeface="Cambria" panose="02040503050406030204" pitchFamily="18" charset="0"/>
              </a:rPr>
              <a:t>communication</a:t>
            </a:r>
            <a:r>
              <a:rPr lang="en-GB" dirty="0">
                <a:latin typeface="Cambria" panose="02040503050406030204" pitchFamily="18" charset="0"/>
              </a:rPr>
              <a:t>, </a:t>
            </a:r>
            <a:r>
              <a:rPr lang="en-GB" b="1" i="1" dirty="0">
                <a:solidFill>
                  <a:srgbClr val="FF0000"/>
                </a:solidFill>
                <a:latin typeface="Cambria" panose="02040503050406030204" pitchFamily="18" charset="0"/>
              </a:rPr>
              <a:t>immigration</a:t>
            </a:r>
            <a:r>
              <a:rPr lang="en-GB" dirty="0">
                <a:latin typeface="Cambria" panose="02040503050406030204" pitchFamily="18" charset="0"/>
              </a:rPr>
              <a:t> and </a:t>
            </a:r>
            <a:r>
              <a:rPr lang="en-GB" b="1" i="1" dirty="0">
                <a:solidFill>
                  <a:srgbClr val="FF0000"/>
                </a:solidFill>
                <a:latin typeface="Cambria" panose="02040503050406030204" pitchFamily="18" charset="0"/>
              </a:rPr>
              <a:t>transportation</a:t>
            </a:r>
            <a:r>
              <a:rPr lang="en-GB" dirty="0">
                <a:latin typeface="Cambria" panose="02040503050406030204" pitchFamily="18" charset="0"/>
              </a:rPr>
              <a:t>.</a:t>
            </a:r>
          </a:p>
          <a:p>
            <a:pPr marL="0" indent="0">
              <a:spcBef>
                <a:spcPts val="400"/>
              </a:spcBef>
              <a:buNone/>
            </a:pPr>
            <a:r>
              <a:rPr lang="en-GB" dirty="0">
                <a:latin typeface="Cambria" panose="02040503050406030204" pitchFamily="18" charset="0"/>
                <a:hlinkClick r:id="rId2"/>
              </a:rPr>
              <a:t>https://www.investopedia.com/terms/g/globalization.asp</a:t>
            </a:r>
            <a:endParaRPr lang="en-GB" dirty="0">
              <a:latin typeface="Cambria" panose="02040503050406030204" pitchFamily="18" charset="0"/>
            </a:endParaRPr>
          </a:p>
          <a:p>
            <a:pPr marL="0" indent="0" algn="r">
              <a:spcBef>
                <a:spcPts val="400"/>
              </a:spcBef>
              <a:buNone/>
            </a:pPr>
            <a:r>
              <a:rPr lang="en-GB" i="1" dirty="0">
                <a:latin typeface="Cambria" panose="02040503050406030204" pitchFamily="18" charset="0"/>
              </a:rPr>
              <a:t>(FT Lexicon – 2018)</a:t>
            </a:r>
          </a:p>
          <a:p>
            <a:pPr marL="0" indent="0">
              <a:spcBef>
                <a:spcPts val="400"/>
              </a:spcBef>
              <a:buNone/>
            </a:pPr>
            <a:endParaRPr lang="en-GB" i="1" dirty="0">
              <a:latin typeface="Cambria" panose="02040503050406030204" pitchFamily="18" charset="0"/>
            </a:endParaRPr>
          </a:p>
        </p:txBody>
      </p:sp>
    </p:spTree>
    <p:extLst>
      <p:ext uri="{BB962C8B-B14F-4D97-AF65-F5344CB8AC3E}">
        <p14:creationId xmlns:p14="http://schemas.microsoft.com/office/powerpoint/2010/main" val="183707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xEl>
                                              <p:pRg st="0" end="0"/>
                                            </p:txEl>
                                          </p:spTgt>
                                        </p:tgtEl>
                                        <p:attrNameLst>
                                          <p:attrName>style.visibility</p:attrName>
                                        </p:attrNameLst>
                                      </p:cBhvr>
                                      <p:to>
                                        <p:strVal val="visible"/>
                                      </p:to>
                                    </p:set>
                                    <p:animEffect transition="in" filter="wipe(left)">
                                      <p:cBhvr>
                                        <p:cTn id="7" dur="500"/>
                                        <p:tgtEl>
                                          <p:spTgt spid="10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03">
                                            <p:txEl>
                                              <p:pRg st="1" end="1"/>
                                            </p:txEl>
                                          </p:spTgt>
                                        </p:tgtEl>
                                        <p:attrNameLst>
                                          <p:attrName>style.visibility</p:attrName>
                                        </p:attrNameLst>
                                      </p:cBhvr>
                                      <p:to>
                                        <p:strVal val="visible"/>
                                      </p:to>
                                    </p:set>
                                    <p:animEffect transition="in" filter="wipe(left)">
                                      <p:cBhvr>
                                        <p:cTn id="11" dur="500"/>
                                        <p:tgtEl>
                                          <p:spTgt spid="10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03">
                                            <p:txEl>
                                              <p:pRg st="2" end="2"/>
                                            </p:txEl>
                                          </p:spTgt>
                                        </p:tgtEl>
                                        <p:attrNameLst>
                                          <p:attrName>style.visibility</p:attrName>
                                        </p:attrNameLst>
                                      </p:cBhvr>
                                      <p:to>
                                        <p:strVal val="visible"/>
                                      </p:to>
                                    </p:set>
                                    <p:animEffect transition="in" filter="wipe(left)">
                                      <p:cBhvr>
                                        <p:cTn id="16" dur="500"/>
                                        <p:tgtEl>
                                          <p:spTgt spid="10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103">
                                            <p:txEl>
                                              <p:pRg st="3" end="3"/>
                                            </p:txEl>
                                          </p:spTgt>
                                        </p:tgtEl>
                                        <p:attrNameLst>
                                          <p:attrName>style.visibility</p:attrName>
                                        </p:attrNameLst>
                                      </p:cBhvr>
                                      <p:to>
                                        <p:strVal val="visible"/>
                                      </p:to>
                                    </p:set>
                                    <p:animEffect transition="in" filter="wipe(left)">
                                      <p:cBhvr>
                                        <p:cTn id="21" dur="500"/>
                                        <p:tgtEl>
                                          <p:spTgt spid="103">
                                            <p:txEl>
                                              <p:pRg st="3" end="3"/>
                                            </p:txEl>
                                          </p:spTgt>
                                        </p:tgtEl>
                                      </p:cBhvr>
                                    </p:animEffect>
                                  </p:childTnLst>
                                </p:cTn>
                              </p:par>
                            </p:childTnLst>
                          </p:cTn>
                        </p:par>
                        <p:par>
                          <p:cTn id="22" fill="hold">
                            <p:stCondLst>
                              <p:cond delay="500"/>
                            </p:stCondLst>
                            <p:childTnLst>
                              <p:par>
                                <p:cTn id="23" presetID="22" presetClass="entr" presetSubtype="8" fill="hold" nodeType="afterEffect">
                                  <p:stCondLst>
                                    <p:cond delay="0"/>
                                  </p:stCondLst>
                                  <p:childTnLst>
                                    <p:set>
                                      <p:cBhvr>
                                        <p:cTn id="24" dur="1" fill="hold">
                                          <p:stCondLst>
                                            <p:cond delay="0"/>
                                          </p:stCondLst>
                                        </p:cTn>
                                        <p:tgtEl>
                                          <p:spTgt spid="103">
                                            <p:txEl>
                                              <p:pRg st="4" end="4"/>
                                            </p:txEl>
                                          </p:spTgt>
                                        </p:tgtEl>
                                        <p:attrNameLst>
                                          <p:attrName>style.visibility</p:attrName>
                                        </p:attrNameLst>
                                      </p:cBhvr>
                                      <p:to>
                                        <p:strVal val="visible"/>
                                      </p:to>
                                    </p:set>
                                    <p:animEffect transition="in" filter="wipe(left)">
                                      <p:cBhvr>
                                        <p:cTn id="25" dur="500"/>
                                        <p:tgtEl>
                                          <p:spTgt spid="1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714698" y="49726"/>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Isn’t this Globalisation?</a:t>
            </a:r>
            <a:br>
              <a:rPr lang="en-GB" dirty="0">
                <a:solidFill>
                  <a:srgbClr val="C00000"/>
                </a:solidFill>
                <a:latin typeface="Cambria" panose="02040503050406030204" pitchFamily="18" charset="0"/>
              </a:rPr>
            </a:br>
            <a:r>
              <a:rPr lang="en-GB" i="1" dirty="0">
                <a:solidFill>
                  <a:srgbClr val="C00000"/>
                </a:solidFill>
                <a:latin typeface="Cambria" panose="02040503050406030204" pitchFamily="18" charset="0"/>
              </a:rPr>
              <a:t>TECHNOLOGY – Dell Laptop</a:t>
            </a:r>
            <a:endParaRPr lang="en-GB" i="1" dirty="0">
              <a:latin typeface="Cambria" panose="02040503050406030204" pitchFamily="18"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5044" y="1539405"/>
            <a:ext cx="2937013" cy="2604152"/>
          </a:xfrm>
          <a:prstGeom prst="rect">
            <a:avLst/>
          </a:prstGeom>
        </p:spPr>
      </p:pic>
      <p:sp>
        <p:nvSpPr>
          <p:cNvPr id="5" name="Rounded Rectangular Callout 4"/>
          <p:cNvSpPr/>
          <p:nvPr/>
        </p:nvSpPr>
        <p:spPr>
          <a:xfrm>
            <a:off x="1053987" y="1196984"/>
            <a:ext cx="1505736" cy="510774"/>
          </a:xfrm>
          <a:prstGeom prst="wedgeRoundRectCallout">
            <a:avLst>
              <a:gd name="adj1" fmla="val 100094"/>
              <a:gd name="adj2" fmla="val 151233"/>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1200" dirty="0">
                <a:latin typeface="Cambria" panose="02040503050406030204" pitchFamily="18" charset="0"/>
              </a:rPr>
              <a:t>Battery made in Mexico</a:t>
            </a:r>
          </a:p>
        </p:txBody>
      </p:sp>
      <p:sp>
        <p:nvSpPr>
          <p:cNvPr id="26" name="Rounded Rectangular Callout 25"/>
          <p:cNvSpPr/>
          <p:nvPr/>
        </p:nvSpPr>
        <p:spPr>
          <a:xfrm>
            <a:off x="752868" y="3316333"/>
            <a:ext cx="1505736" cy="510774"/>
          </a:xfrm>
          <a:prstGeom prst="wedgeRoundRectCallout">
            <a:avLst>
              <a:gd name="adj1" fmla="val 151317"/>
              <a:gd name="adj2" fmla="val -12222"/>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Microprocessor made in Costa Rica</a:t>
            </a:r>
          </a:p>
        </p:txBody>
      </p:sp>
      <p:sp>
        <p:nvSpPr>
          <p:cNvPr id="27" name="Rounded Rectangular Callout 26"/>
          <p:cNvSpPr/>
          <p:nvPr/>
        </p:nvSpPr>
        <p:spPr>
          <a:xfrm>
            <a:off x="1902329" y="4277985"/>
            <a:ext cx="1505736" cy="510774"/>
          </a:xfrm>
          <a:prstGeom prst="wedgeRoundRectCallout">
            <a:avLst>
              <a:gd name="adj1" fmla="val 81084"/>
              <a:gd name="adj2" fmla="val -191244"/>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Removable Memory Stick made in Israel</a:t>
            </a:r>
          </a:p>
        </p:txBody>
      </p:sp>
      <p:sp>
        <p:nvSpPr>
          <p:cNvPr id="28" name="Rounded Rectangular Callout 27"/>
          <p:cNvSpPr/>
          <p:nvPr/>
        </p:nvSpPr>
        <p:spPr>
          <a:xfrm>
            <a:off x="3865659" y="4293888"/>
            <a:ext cx="1505736" cy="510774"/>
          </a:xfrm>
          <a:prstGeom prst="wedgeRoundRectCallout">
            <a:avLst>
              <a:gd name="adj1" fmla="val 35670"/>
              <a:gd name="adj2" fmla="val -150770"/>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Hard Disk Drive made in Singapore</a:t>
            </a:r>
          </a:p>
        </p:txBody>
      </p:sp>
      <p:sp>
        <p:nvSpPr>
          <p:cNvPr id="29" name="Rounded Rectangular Callout 28"/>
          <p:cNvSpPr/>
          <p:nvPr/>
        </p:nvSpPr>
        <p:spPr>
          <a:xfrm>
            <a:off x="5850689" y="4293888"/>
            <a:ext cx="1505736" cy="510774"/>
          </a:xfrm>
          <a:prstGeom prst="wedgeRoundRectCallout">
            <a:avLst>
              <a:gd name="adj1" fmla="val -50405"/>
              <a:gd name="adj2" fmla="val -192801"/>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Memory made in Germany</a:t>
            </a:r>
          </a:p>
        </p:txBody>
      </p:sp>
      <p:sp>
        <p:nvSpPr>
          <p:cNvPr id="30" name="Rounded Rectangular Callout 29"/>
          <p:cNvSpPr/>
          <p:nvPr/>
        </p:nvSpPr>
        <p:spPr>
          <a:xfrm>
            <a:off x="6856971" y="3316333"/>
            <a:ext cx="1505736" cy="510774"/>
          </a:xfrm>
          <a:prstGeom prst="wedgeRoundRectCallout">
            <a:avLst>
              <a:gd name="adj1" fmla="val -86841"/>
              <a:gd name="adj2" fmla="val -41800"/>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CD Drive made in Philippines</a:t>
            </a:r>
          </a:p>
        </p:txBody>
      </p:sp>
      <p:sp>
        <p:nvSpPr>
          <p:cNvPr id="31" name="Rounded Rectangular Callout 30"/>
          <p:cNvSpPr/>
          <p:nvPr/>
        </p:nvSpPr>
        <p:spPr>
          <a:xfrm>
            <a:off x="6856971" y="2267898"/>
            <a:ext cx="1505736" cy="510774"/>
          </a:xfrm>
          <a:prstGeom prst="wedgeRoundRectCallout">
            <a:avLst>
              <a:gd name="adj1" fmla="val -148625"/>
              <a:gd name="adj2" fmla="val 9572"/>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Graphics Card made in China</a:t>
            </a:r>
          </a:p>
        </p:txBody>
      </p:sp>
      <p:sp>
        <p:nvSpPr>
          <p:cNvPr id="32" name="Rounded Rectangular Callout 31"/>
          <p:cNvSpPr/>
          <p:nvPr/>
        </p:nvSpPr>
        <p:spPr>
          <a:xfrm>
            <a:off x="5850689" y="1193996"/>
            <a:ext cx="1505736" cy="510774"/>
          </a:xfrm>
          <a:prstGeom prst="wedgeRoundRectCallout">
            <a:avLst>
              <a:gd name="adj1" fmla="val -68359"/>
              <a:gd name="adj2" fmla="val 93635"/>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Assemble in Malaysia</a:t>
            </a:r>
          </a:p>
        </p:txBody>
      </p:sp>
      <p:sp>
        <p:nvSpPr>
          <p:cNvPr id="33" name="Rounded Rectangular Callout 32"/>
          <p:cNvSpPr/>
          <p:nvPr/>
        </p:nvSpPr>
        <p:spPr>
          <a:xfrm>
            <a:off x="3395044" y="1042630"/>
            <a:ext cx="1505736" cy="510774"/>
          </a:xfrm>
          <a:prstGeom prst="wedgeRoundRectCallout">
            <a:avLst>
              <a:gd name="adj1" fmla="val 2402"/>
              <a:gd name="adj2" fmla="val 99862"/>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a:r>
              <a:rPr lang="en-GB" sz="1200" dirty="0">
                <a:latin typeface="Cambria" panose="02040503050406030204" pitchFamily="18" charset="0"/>
              </a:rPr>
              <a:t>Design in Texas and Taiwan</a:t>
            </a:r>
          </a:p>
        </p:txBody>
      </p:sp>
      <p:sp>
        <p:nvSpPr>
          <p:cNvPr id="34" name="Rounded Rectangular Callout 33"/>
          <p:cNvSpPr/>
          <p:nvPr/>
        </p:nvSpPr>
        <p:spPr>
          <a:xfrm>
            <a:off x="372246" y="2634245"/>
            <a:ext cx="1505736" cy="510774"/>
          </a:xfrm>
          <a:prstGeom prst="wedgeRoundRectCallout">
            <a:avLst>
              <a:gd name="adj1" fmla="val 168743"/>
              <a:gd name="adj2" fmla="val 79624"/>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Power Adaptor made in Thailand</a:t>
            </a:r>
          </a:p>
        </p:txBody>
      </p:sp>
      <p:sp>
        <p:nvSpPr>
          <p:cNvPr id="35" name="Rounded Rectangular Callout 34"/>
          <p:cNvSpPr/>
          <p:nvPr/>
        </p:nvSpPr>
        <p:spPr>
          <a:xfrm>
            <a:off x="553500" y="1952157"/>
            <a:ext cx="1143229" cy="510774"/>
          </a:xfrm>
          <a:prstGeom prst="wedgeRoundRectCallout">
            <a:avLst>
              <a:gd name="adj1" fmla="val 198368"/>
              <a:gd name="adj2" fmla="val 85851"/>
              <a:gd name="adj3" fmla="val 16667"/>
            </a:avLst>
          </a:prstGeom>
          <a:solidFill>
            <a:srgbClr val="FFFF00"/>
          </a:solidFill>
          <a:ln w="25400" cap="flat">
            <a:solidFill>
              <a:srgbClr val="FFFF00"/>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algn="ctr" hangingPunct="1"/>
            <a:r>
              <a:rPr lang="en-GB" sz="1200" dirty="0">
                <a:latin typeface="Cambria" panose="02040503050406030204" pitchFamily="18" charset="0"/>
              </a:rPr>
              <a:t>Power Code made in India</a:t>
            </a:r>
          </a:p>
        </p:txBody>
      </p:sp>
    </p:spTree>
    <p:extLst>
      <p:ext uri="{BB962C8B-B14F-4D97-AF65-F5344CB8AC3E}">
        <p14:creationId xmlns:p14="http://schemas.microsoft.com/office/powerpoint/2010/main" val="272517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wipe(up)">
                                      <p:cBhvr>
                                        <p:cTn id="11" dur="500"/>
                                        <p:tgtEl>
                                          <p:spTgt spid="33"/>
                                        </p:tgtEl>
                                      </p:cBhvr>
                                    </p:animEffect>
                                  </p:childTnLst>
                                </p:cTn>
                              </p:par>
                            </p:childTnLst>
                          </p:cTn>
                        </p:par>
                        <p:par>
                          <p:cTn id="12" fill="hold">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32"/>
                                        </p:tgtEl>
                                        <p:attrNameLst>
                                          <p:attrName>style.visibility</p:attrName>
                                        </p:attrNameLst>
                                      </p:cBhvr>
                                      <p:to>
                                        <p:strVal val="visible"/>
                                      </p:to>
                                    </p:set>
                                    <p:animEffect transition="in" filter="wipe(up)">
                                      <p:cBhvr>
                                        <p:cTn id="15" dur="500"/>
                                        <p:tgtEl>
                                          <p:spTgt spid="32"/>
                                        </p:tgtEl>
                                      </p:cBhvr>
                                    </p:animEffect>
                                  </p:childTnLst>
                                </p:cTn>
                              </p:par>
                            </p:childTnLst>
                          </p:cTn>
                        </p:par>
                        <p:par>
                          <p:cTn id="16" fill="hold">
                            <p:stCondLst>
                              <p:cond delay="1500"/>
                            </p:stCondLst>
                            <p:childTnLst>
                              <p:par>
                                <p:cTn id="17" presetID="22" presetClass="entr" presetSubtype="2" fill="hold" grpId="0" nodeType="after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wipe(right)">
                                      <p:cBhvr>
                                        <p:cTn id="19" dur="500"/>
                                        <p:tgtEl>
                                          <p:spTgt spid="31"/>
                                        </p:tgtEl>
                                      </p:cBhvr>
                                    </p:animEffect>
                                  </p:childTnLst>
                                </p:cTn>
                              </p:par>
                            </p:childTnLst>
                          </p:cTn>
                        </p:par>
                        <p:par>
                          <p:cTn id="20" fill="hold">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wipe(right)">
                                      <p:cBhvr>
                                        <p:cTn id="23" dur="500"/>
                                        <p:tgtEl>
                                          <p:spTgt spid="30"/>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wipe(down)">
                                      <p:cBhvr>
                                        <p:cTn id="27" dur="500"/>
                                        <p:tgtEl>
                                          <p:spTgt spid="29"/>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28"/>
                                        </p:tgtEl>
                                        <p:attrNameLst>
                                          <p:attrName>style.visibility</p:attrName>
                                        </p:attrNameLst>
                                      </p:cBhvr>
                                      <p:to>
                                        <p:strVal val="visible"/>
                                      </p:to>
                                    </p:set>
                                    <p:animEffect transition="in" filter="wipe(down)">
                                      <p:cBhvr>
                                        <p:cTn id="31" dur="500"/>
                                        <p:tgtEl>
                                          <p:spTgt spid="28"/>
                                        </p:tgtEl>
                                      </p:cBhvr>
                                    </p:animEffect>
                                  </p:childTnLst>
                                </p:cTn>
                              </p:par>
                            </p:childTnLst>
                          </p:cTn>
                        </p:par>
                        <p:par>
                          <p:cTn id="32" fill="hold">
                            <p:stCondLst>
                              <p:cond delay="3500"/>
                            </p:stCondLst>
                            <p:childTnLst>
                              <p:par>
                                <p:cTn id="33" presetID="22" presetClass="entr" presetSubtype="4" fill="hold" grpId="0" nodeType="after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wipe(down)">
                                      <p:cBhvr>
                                        <p:cTn id="35" dur="500"/>
                                        <p:tgtEl>
                                          <p:spTgt spid="27"/>
                                        </p:tgtEl>
                                      </p:cBhvr>
                                    </p:animEffect>
                                  </p:childTnLst>
                                </p:cTn>
                              </p:par>
                            </p:childTnLst>
                          </p:cTn>
                        </p:par>
                        <p:par>
                          <p:cTn id="36" fill="hold">
                            <p:stCondLst>
                              <p:cond delay="4000"/>
                            </p:stCondLst>
                            <p:childTnLst>
                              <p:par>
                                <p:cTn id="37" presetID="22" presetClass="entr" presetSubtype="8" fill="hold" grpId="0" nodeType="after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wipe(left)">
                                      <p:cBhvr>
                                        <p:cTn id="39" dur="500"/>
                                        <p:tgtEl>
                                          <p:spTgt spid="26"/>
                                        </p:tgtEl>
                                      </p:cBhvr>
                                    </p:animEffect>
                                  </p:childTnLst>
                                </p:cTn>
                              </p:par>
                            </p:childTnLst>
                          </p:cTn>
                        </p:par>
                        <p:par>
                          <p:cTn id="40" fill="hold">
                            <p:stCondLst>
                              <p:cond delay="4500"/>
                            </p:stCondLst>
                            <p:childTnLst>
                              <p:par>
                                <p:cTn id="41" presetID="22" presetClass="entr" presetSubtype="8" fill="hold" grpId="0" nodeType="afterEffect">
                                  <p:stCondLst>
                                    <p:cond delay="0"/>
                                  </p:stCondLst>
                                  <p:childTnLst>
                                    <p:set>
                                      <p:cBhvr>
                                        <p:cTn id="42" dur="1" fill="hold">
                                          <p:stCondLst>
                                            <p:cond delay="0"/>
                                          </p:stCondLst>
                                        </p:cTn>
                                        <p:tgtEl>
                                          <p:spTgt spid="34"/>
                                        </p:tgtEl>
                                        <p:attrNameLst>
                                          <p:attrName>style.visibility</p:attrName>
                                        </p:attrNameLst>
                                      </p:cBhvr>
                                      <p:to>
                                        <p:strVal val="visible"/>
                                      </p:to>
                                    </p:set>
                                    <p:animEffect transition="in" filter="wipe(left)">
                                      <p:cBhvr>
                                        <p:cTn id="43" dur="500"/>
                                        <p:tgtEl>
                                          <p:spTgt spid="34"/>
                                        </p:tgtEl>
                                      </p:cBhvr>
                                    </p:animEffect>
                                  </p:childTnLst>
                                </p:cTn>
                              </p:par>
                            </p:childTnLst>
                          </p:cTn>
                        </p:par>
                        <p:par>
                          <p:cTn id="44" fill="hold">
                            <p:stCondLst>
                              <p:cond delay="5000"/>
                            </p:stCondLst>
                            <p:childTnLst>
                              <p:par>
                                <p:cTn id="45" presetID="22" presetClass="entr" presetSubtype="8" fill="hold" grpId="0" nodeType="afterEffect">
                                  <p:stCondLst>
                                    <p:cond delay="0"/>
                                  </p:stCondLst>
                                  <p:childTnLst>
                                    <p:set>
                                      <p:cBhvr>
                                        <p:cTn id="46" dur="1" fill="hold">
                                          <p:stCondLst>
                                            <p:cond delay="0"/>
                                          </p:stCondLst>
                                        </p:cTn>
                                        <p:tgtEl>
                                          <p:spTgt spid="35"/>
                                        </p:tgtEl>
                                        <p:attrNameLst>
                                          <p:attrName>style.visibility</p:attrName>
                                        </p:attrNameLst>
                                      </p:cBhvr>
                                      <p:to>
                                        <p:strVal val="visible"/>
                                      </p:to>
                                    </p:set>
                                    <p:animEffect transition="in" filter="wipe(left)">
                                      <p:cBhvr>
                                        <p:cTn id="4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971552" y="371868"/>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Isn’t this Globalisation?</a:t>
            </a:r>
            <a:br>
              <a:rPr lang="en-GB" dirty="0">
                <a:solidFill>
                  <a:srgbClr val="C00000"/>
                </a:solidFill>
                <a:latin typeface="Cambria" panose="02040503050406030204" pitchFamily="18" charset="0"/>
              </a:rPr>
            </a:br>
            <a:r>
              <a:rPr lang="en-GB" i="1" dirty="0">
                <a:solidFill>
                  <a:srgbClr val="C00000"/>
                </a:solidFill>
                <a:latin typeface="Cambria" panose="02040503050406030204" pitchFamily="18" charset="0"/>
              </a:rPr>
              <a:t>ECONOMIC – Fast Food</a:t>
            </a:r>
            <a:endParaRPr lang="en-GB" i="1" dirty="0">
              <a:latin typeface="Cambria" panose="02040503050406030204" pitchFamily="18" charset="0"/>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2757" y="1624768"/>
            <a:ext cx="2238129" cy="2188963"/>
          </a:xfrm>
          <a:prstGeom prst="rect">
            <a:avLst/>
          </a:prstGeom>
        </p:spPr>
      </p:pic>
      <p:pic>
        <p:nvPicPr>
          <p:cNvPr id="4" name="Picture 3"/>
          <p:cNvPicPr>
            <a:picLocks noChangeAspect="1"/>
          </p:cNvPicPr>
          <p:nvPr/>
        </p:nvPicPr>
        <p:blipFill>
          <a:blip r:embed="rId3"/>
          <a:stretch>
            <a:fillRect/>
          </a:stretch>
        </p:blipFill>
        <p:spPr>
          <a:xfrm>
            <a:off x="3530378" y="1526458"/>
            <a:ext cx="2362863" cy="238558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96750" y="1681227"/>
            <a:ext cx="2025410" cy="2076045"/>
          </a:xfrm>
          <a:prstGeom prst="rect">
            <a:avLst/>
          </a:prstGeom>
        </p:spPr>
      </p:pic>
    </p:spTree>
    <p:extLst>
      <p:ext uri="{BB962C8B-B14F-4D97-AF65-F5344CB8AC3E}">
        <p14:creationId xmlns:p14="http://schemas.microsoft.com/office/powerpoint/2010/main" val="378162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lstStyle/>
          <a:p>
            <a:pPr>
              <a:spcBef>
                <a:spcPts val="400"/>
              </a:spcBef>
            </a:pPr>
            <a:r>
              <a:rPr lang="en-GB" dirty="0">
                <a:solidFill>
                  <a:srgbClr val="C00000"/>
                </a:solidFill>
                <a:latin typeface="Cambria" panose="02040503050406030204" pitchFamily="18" charset="0"/>
              </a:rPr>
              <a:t>Types of Globalisation</a:t>
            </a:r>
            <a:endParaRPr lang="en-GB" dirty="0">
              <a:latin typeface="Cambria" panose="02040503050406030204" pitchFamily="18" charset="0"/>
            </a:endParaRPr>
          </a:p>
        </p:txBody>
      </p:sp>
      <p:sp>
        <p:nvSpPr>
          <p:cNvPr id="103" name="Content Placeholder 2"/>
          <p:cNvSpPr txBox="1">
            <a:spLocks noGrp="1"/>
          </p:cNvSpPr>
          <p:nvPr>
            <p:ph idx="1"/>
          </p:nvPr>
        </p:nvSpPr>
        <p:spPr>
          <a:xfrm>
            <a:off x="469127" y="1543184"/>
            <a:ext cx="8242179" cy="3950844"/>
          </a:xfrm>
          <a:prstGeom prst="rect">
            <a:avLst/>
          </a:prstGeom>
        </p:spPr>
        <p:txBody>
          <a:bodyPr>
            <a:normAutofit/>
          </a:bodyPr>
          <a:lstStyle/>
          <a:p>
            <a:pPr>
              <a:spcBef>
                <a:spcPts val="400"/>
              </a:spcBef>
              <a:buFont typeface="Wingdings" panose="05000000000000000000" pitchFamily="2" charset="2"/>
              <a:buChar char="v"/>
            </a:pPr>
            <a:r>
              <a:rPr lang="en-GB" dirty="0">
                <a:solidFill>
                  <a:schemeClr val="tx1"/>
                </a:solidFill>
                <a:latin typeface="Cambria" panose="02040503050406030204" pitchFamily="18" charset="0"/>
              </a:rPr>
              <a:t>Three main classifications of globalisation:</a:t>
            </a:r>
          </a:p>
          <a:p>
            <a:pPr lvl="1">
              <a:buFont typeface="Courier New" panose="02070309020205020404" pitchFamily="49" charset="0"/>
              <a:buChar char="o"/>
            </a:pPr>
            <a:r>
              <a:rPr lang="en-GB" sz="1400" b="1" i="1" dirty="0">
                <a:solidFill>
                  <a:srgbClr val="FFC000"/>
                </a:solidFill>
                <a:latin typeface="Cambria" panose="02040503050406030204" pitchFamily="18" charset="0"/>
              </a:rPr>
              <a:t>Political globalisation </a:t>
            </a:r>
            <a:r>
              <a:rPr lang="en-GB" sz="1400" i="1" dirty="0">
                <a:solidFill>
                  <a:schemeClr val="tx1"/>
                </a:solidFill>
                <a:latin typeface="Cambria" panose="02040503050406030204" pitchFamily="18" charset="0"/>
              </a:rPr>
              <a:t>refers to the amount of political co-operation that exists between different countries. E.g.: global organisations such as the World Trade Organisation (WTO), United Nations (UN), and more regional organisations such as the EU have helped to increase the degree of political globalisation. </a:t>
            </a:r>
          </a:p>
          <a:p>
            <a:pPr lvl="1">
              <a:buFont typeface="Courier New" panose="02070309020205020404" pitchFamily="49" charset="0"/>
              <a:buChar char="o"/>
            </a:pPr>
            <a:r>
              <a:rPr lang="en-GB" sz="1400" b="1" i="1" dirty="0">
                <a:solidFill>
                  <a:srgbClr val="FFC000"/>
                </a:solidFill>
                <a:latin typeface="Cambria" panose="02040503050406030204" pitchFamily="18" charset="0"/>
              </a:rPr>
              <a:t>Social globalisation </a:t>
            </a:r>
            <a:r>
              <a:rPr lang="en-GB" sz="1400" i="1" dirty="0">
                <a:solidFill>
                  <a:schemeClr val="tx1"/>
                </a:solidFill>
                <a:latin typeface="Cambria" panose="02040503050406030204" pitchFamily="18" charset="0"/>
              </a:rPr>
              <a:t>refers to the sharing of ideas and information between and through different countries. E.g.: Social media networks and Internet are at the heart of this classification.</a:t>
            </a:r>
          </a:p>
        </p:txBody>
      </p:sp>
      <p:pic>
        <p:nvPicPr>
          <p:cNvPr id="2" name="Picture 1"/>
          <p:cNvPicPr>
            <a:picLocks noChangeAspect="1"/>
          </p:cNvPicPr>
          <p:nvPr/>
        </p:nvPicPr>
        <p:blipFill>
          <a:blip r:embed="rId2"/>
          <a:stretch>
            <a:fillRect/>
          </a:stretch>
        </p:blipFill>
        <p:spPr>
          <a:xfrm>
            <a:off x="7482177" y="3518606"/>
            <a:ext cx="1661823" cy="1624893"/>
          </a:xfrm>
          <a:prstGeom prst="rect">
            <a:avLst/>
          </a:prstGeom>
        </p:spPr>
      </p:pic>
      <p:sp>
        <p:nvSpPr>
          <p:cNvPr id="6" name="Content Placeholder 2"/>
          <p:cNvSpPr txBox="1">
            <a:spLocks/>
          </p:cNvSpPr>
          <p:nvPr/>
        </p:nvSpPr>
        <p:spPr>
          <a:xfrm>
            <a:off x="432694" y="3550409"/>
            <a:ext cx="7184656" cy="1427105"/>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lvl="1" hangingPunct="1">
              <a:buFont typeface="Courier New" panose="02070309020205020404" pitchFamily="49" charset="0"/>
              <a:buChar char="o"/>
            </a:pPr>
            <a:r>
              <a:rPr lang="en-GB" sz="1400" b="1" i="1" dirty="0">
                <a:solidFill>
                  <a:srgbClr val="FFC000"/>
                </a:solidFill>
                <a:latin typeface="Cambria" panose="02040503050406030204" pitchFamily="18" charset="0"/>
              </a:rPr>
              <a:t>Economic globalisation </a:t>
            </a:r>
            <a:r>
              <a:rPr lang="en-GB" sz="1400" i="1" dirty="0">
                <a:solidFill>
                  <a:schemeClr val="tx1"/>
                </a:solidFill>
                <a:latin typeface="Cambria" panose="02040503050406030204" pitchFamily="18" charset="0"/>
              </a:rPr>
              <a:t>refers to the interconnectedness of economies through trade and the exchange of resources. E.g.: it is a two-way structure for technologies and resources i.e. countries like the USA sell technologies to other countries, and natural resources from developing countries are sold to the developed countries that need them.</a:t>
            </a:r>
          </a:p>
        </p:txBody>
      </p:sp>
    </p:spTree>
    <p:extLst>
      <p:ext uri="{BB962C8B-B14F-4D97-AF65-F5344CB8AC3E}">
        <p14:creationId xmlns:p14="http://schemas.microsoft.com/office/powerpoint/2010/main" val="3559991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xEl>
                                              <p:pRg st="1" end="1"/>
                                            </p:txEl>
                                          </p:spTgt>
                                        </p:tgtEl>
                                        <p:attrNameLst>
                                          <p:attrName>style.visibility</p:attrName>
                                        </p:attrNameLst>
                                      </p:cBhvr>
                                      <p:to>
                                        <p:strVal val="visible"/>
                                      </p:to>
                                    </p:set>
                                    <p:animEffect transition="in" filter="wipe(left)">
                                      <p:cBhvr>
                                        <p:cTn id="7" dur="500"/>
                                        <p:tgtEl>
                                          <p:spTgt spid="10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03">
                                            <p:txEl>
                                              <p:pRg st="2" end="2"/>
                                            </p:txEl>
                                          </p:spTgt>
                                        </p:tgtEl>
                                        <p:attrNameLst>
                                          <p:attrName>style.visibility</p:attrName>
                                        </p:attrNameLst>
                                      </p:cBhvr>
                                      <p:to>
                                        <p:strVal val="visible"/>
                                      </p:to>
                                    </p:set>
                                    <p:animEffect transition="in" filter="wipe(left)">
                                      <p:cBhvr>
                                        <p:cTn id="12" dur="500"/>
                                        <p:tgtEl>
                                          <p:spTgt spid="1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wipe(left)">
                                      <p:cBhvr>
                                        <p:cTn id="1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5340096" y="145662"/>
            <a:ext cx="3666744" cy="1207649"/>
          </a:xfrm>
          <a:prstGeom prst="rect">
            <a:avLst/>
          </a:prstGeom>
          <a:solidFill>
            <a:srgbClr val="FFFFFF"/>
          </a:solidFill>
        </p:spPr>
        <p:txBody>
          <a:bodyPr>
            <a:normAutofit fontScale="90000"/>
          </a:bodyPr>
          <a:lstStyle/>
          <a:p>
            <a:pPr algn="ctr">
              <a:spcBef>
                <a:spcPts val="400"/>
              </a:spcBef>
            </a:pPr>
            <a:r>
              <a:rPr lang="en-GB" dirty="0">
                <a:solidFill>
                  <a:srgbClr val="C00000"/>
                </a:solidFill>
                <a:latin typeface="Cambria" panose="02040503050406030204" pitchFamily="18" charset="0"/>
              </a:rPr>
              <a:t>Mckinsey Report: 20</a:t>
            </a:r>
            <a:r>
              <a:rPr lang="en-GB" baseline="30000" dirty="0">
                <a:solidFill>
                  <a:srgbClr val="C00000"/>
                </a:solidFill>
                <a:latin typeface="Cambria" panose="02040503050406030204" pitchFamily="18" charset="0"/>
              </a:rPr>
              <a:t>th</a:t>
            </a:r>
            <a:r>
              <a:rPr lang="en-GB" dirty="0">
                <a:solidFill>
                  <a:srgbClr val="C00000"/>
                </a:solidFill>
                <a:latin typeface="Cambria" panose="02040503050406030204" pitchFamily="18" charset="0"/>
              </a:rPr>
              <a:t>/21</a:t>
            </a:r>
            <a:r>
              <a:rPr lang="en-GB" baseline="30000" dirty="0">
                <a:solidFill>
                  <a:srgbClr val="C00000"/>
                </a:solidFill>
                <a:latin typeface="Cambria" panose="02040503050406030204" pitchFamily="18" charset="0"/>
              </a:rPr>
              <a:t>st</a:t>
            </a:r>
            <a:r>
              <a:rPr lang="en-GB" dirty="0">
                <a:solidFill>
                  <a:srgbClr val="C00000"/>
                </a:solidFill>
                <a:latin typeface="Cambria" panose="02040503050406030204" pitchFamily="18" charset="0"/>
              </a:rPr>
              <a:t> Century Changes in Business Globalisation </a:t>
            </a:r>
            <a:endParaRPr lang="en-GB" dirty="0">
              <a:latin typeface="Cambria" panose="02040503050406030204" pitchFamily="18" charset="0"/>
            </a:endParaRPr>
          </a:p>
        </p:txBody>
      </p:sp>
      <p:pic>
        <p:nvPicPr>
          <p:cNvPr id="5" name="Picture 4"/>
          <p:cNvPicPr>
            <a:picLocks noChangeAspect="1"/>
          </p:cNvPicPr>
          <p:nvPr/>
        </p:nvPicPr>
        <p:blipFill>
          <a:blip r:embed="rId2"/>
          <a:stretch>
            <a:fillRect/>
          </a:stretch>
        </p:blipFill>
        <p:spPr>
          <a:xfrm>
            <a:off x="0" y="0"/>
            <a:ext cx="5203371" cy="5144233"/>
          </a:xfrm>
          <a:prstGeom prst="rect">
            <a:avLst/>
          </a:prstGeom>
        </p:spPr>
      </p:pic>
      <p:pic>
        <p:nvPicPr>
          <p:cNvPr id="6" name="Picture 5"/>
          <p:cNvPicPr>
            <a:picLocks noChangeAspect="1"/>
          </p:cNvPicPr>
          <p:nvPr/>
        </p:nvPicPr>
        <p:blipFill>
          <a:blip r:embed="rId3"/>
          <a:stretch>
            <a:fillRect/>
          </a:stretch>
        </p:blipFill>
        <p:spPr>
          <a:xfrm>
            <a:off x="5720267" y="1261872"/>
            <a:ext cx="2911669" cy="1753450"/>
          </a:xfrm>
          <a:prstGeom prst="rect">
            <a:avLst/>
          </a:prstGeom>
        </p:spPr>
      </p:pic>
      <p:pic>
        <p:nvPicPr>
          <p:cNvPr id="7" name="Picture 6"/>
          <p:cNvPicPr>
            <a:picLocks noChangeAspect="1"/>
          </p:cNvPicPr>
          <p:nvPr/>
        </p:nvPicPr>
        <p:blipFill>
          <a:blip r:embed="rId4"/>
          <a:stretch>
            <a:fillRect/>
          </a:stretch>
        </p:blipFill>
        <p:spPr>
          <a:xfrm>
            <a:off x="5720267" y="3145079"/>
            <a:ext cx="2911669" cy="1753450"/>
          </a:xfrm>
          <a:prstGeom prst="rect">
            <a:avLst/>
          </a:prstGeom>
        </p:spPr>
      </p:pic>
    </p:spTree>
    <p:extLst>
      <p:ext uri="{BB962C8B-B14F-4D97-AF65-F5344CB8AC3E}">
        <p14:creationId xmlns:p14="http://schemas.microsoft.com/office/powerpoint/2010/main" val="543062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899704" y="261958"/>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Globalisation – Effects on Small Businesses</a:t>
            </a:r>
            <a:br>
              <a:rPr lang="en-GB" dirty="0">
                <a:solidFill>
                  <a:srgbClr val="C00000"/>
                </a:solidFill>
                <a:latin typeface="Cambria" panose="02040503050406030204" pitchFamily="18" charset="0"/>
              </a:rPr>
            </a:br>
            <a:r>
              <a:rPr lang="en-GB" sz="1200" b="0" i="1" dirty="0">
                <a:solidFill>
                  <a:srgbClr val="C00000"/>
                </a:solidFill>
                <a:latin typeface="Cambria" panose="02040503050406030204" pitchFamily="18" charset="0"/>
              </a:rPr>
              <a:t>Individuals are participating in globalisation, and </a:t>
            </a:r>
            <a:r>
              <a:rPr lang="en-GB" sz="1200" b="0" i="1" dirty="0" err="1">
                <a:solidFill>
                  <a:srgbClr val="C00000"/>
                </a:solidFill>
                <a:latin typeface="Cambria" panose="02040503050406030204" pitchFamily="18" charset="0"/>
              </a:rPr>
              <a:t>approx</a:t>
            </a:r>
            <a:r>
              <a:rPr lang="en-GB" sz="1200" b="0" i="1" dirty="0">
                <a:solidFill>
                  <a:srgbClr val="C00000"/>
                </a:solidFill>
                <a:latin typeface="Cambria" panose="02040503050406030204" pitchFamily="18" charset="0"/>
              </a:rPr>
              <a:t> a billion+ have cross-boarder SM connections.</a:t>
            </a:r>
            <a:endParaRPr lang="en-GB" b="0" dirty="0">
              <a:latin typeface="Cambria" panose="02040503050406030204" pitchFamily="18" charset="0"/>
            </a:endParaRPr>
          </a:p>
        </p:txBody>
      </p:sp>
      <p:sp>
        <p:nvSpPr>
          <p:cNvPr id="103" name="Content Placeholder 2"/>
          <p:cNvSpPr txBox="1">
            <a:spLocks noGrp="1"/>
          </p:cNvSpPr>
          <p:nvPr>
            <p:ph idx="1"/>
          </p:nvPr>
        </p:nvSpPr>
        <p:spPr>
          <a:xfrm>
            <a:off x="486555" y="2787619"/>
            <a:ext cx="1651450" cy="605633"/>
          </a:xfrm>
          <a:prstGeom prst="rect">
            <a:avLst/>
          </a:prstGeom>
        </p:spPr>
        <p:txBody>
          <a:bodyPr>
            <a:normAutofit/>
          </a:bodyPr>
          <a:lstStyle/>
          <a:p>
            <a:pPr marL="0" indent="0" algn="ctr">
              <a:lnSpc>
                <a:spcPct val="100000"/>
              </a:lnSpc>
              <a:spcBef>
                <a:spcPts val="0"/>
              </a:spcBef>
              <a:buNone/>
            </a:pPr>
            <a:r>
              <a:rPr lang="en-GB" sz="1000" dirty="0">
                <a:latin typeface="Cambria" panose="02040503050406030204" pitchFamily="18" charset="0"/>
              </a:rPr>
              <a:t>Social networking users with at least one foreign connection – 914 million</a:t>
            </a:r>
          </a:p>
        </p:txBody>
      </p:sp>
      <p:grpSp>
        <p:nvGrpSpPr>
          <p:cNvPr id="41" name="Group 40"/>
          <p:cNvGrpSpPr/>
          <p:nvPr/>
        </p:nvGrpSpPr>
        <p:grpSpPr>
          <a:xfrm>
            <a:off x="412280" y="956048"/>
            <a:ext cx="1800000" cy="1801368"/>
            <a:chOff x="412280" y="956048"/>
            <a:chExt cx="1800000" cy="1801368"/>
          </a:xfrm>
        </p:grpSpPr>
        <p:sp>
          <p:nvSpPr>
            <p:cNvPr id="2" name="Oval 1"/>
            <p:cNvSpPr/>
            <p:nvPr/>
          </p:nvSpPr>
          <p:spPr>
            <a:xfrm>
              <a:off x="412280" y="956048"/>
              <a:ext cx="1800000" cy="1801368"/>
            </a:xfrm>
            <a:prstGeom prst="ellipse">
              <a:avLst/>
            </a:prstGeom>
            <a:noFill/>
            <a:ln w="2540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pic>
          <p:nvPicPr>
            <p:cNvPr id="5" name="Picture 4"/>
            <p:cNvPicPr>
              <a:picLocks noChangeAspect="1"/>
            </p:cNvPicPr>
            <p:nvPr/>
          </p:nvPicPr>
          <p:blipFill>
            <a:blip r:embed="rId2"/>
            <a:stretch>
              <a:fillRect/>
            </a:stretch>
          </p:blipFill>
          <p:spPr>
            <a:xfrm>
              <a:off x="867996" y="1410063"/>
              <a:ext cx="888569" cy="980702"/>
            </a:xfrm>
            <a:prstGeom prst="rect">
              <a:avLst/>
            </a:prstGeom>
          </p:spPr>
        </p:pic>
      </p:grpSp>
      <p:grpSp>
        <p:nvGrpSpPr>
          <p:cNvPr id="39" name="Group 38"/>
          <p:cNvGrpSpPr/>
          <p:nvPr/>
        </p:nvGrpSpPr>
        <p:grpSpPr>
          <a:xfrm>
            <a:off x="2368248" y="1136732"/>
            <a:ext cx="1440000" cy="2328240"/>
            <a:chOff x="2368248" y="1136732"/>
            <a:chExt cx="1440000" cy="232824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754681" y="1410063"/>
              <a:ext cx="667134" cy="915394"/>
            </a:xfrm>
            <a:prstGeom prst="rect">
              <a:avLst/>
            </a:prstGeom>
          </p:spPr>
        </p:pic>
        <p:sp>
          <p:nvSpPr>
            <p:cNvPr id="9" name="Content Placeholder 2"/>
            <p:cNvSpPr txBox="1">
              <a:spLocks/>
            </p:cNvSpPr>
            <p:nvPr/>
          </p:nvSpPr>
          <p:spPr>
            <a:xfrm>
              <a:off x="2462271" y="2799918"/>
              <a:ext cx="1251954" cy="665054"/>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000" dirty="0">
                  <a:latin typeface="Cambria" panose="02040503050406030204" pitchFamily="18" charset="0"/>
                </a:rPr>
                <a:t>International travellers – 429 million </a:t>
              </a:r>
            </a:p>
          </p:txBody>
        </p:sp>
        <p:sp>
          <p:nvSpPr>
            <p:cNvPr id="10" name="Oval 9"/>
            <p:cNvSpPr/>
            <p:nvPr/>
          </p:nvSpPr>
          <p:spPr>
            <a:xfrm>
              <a:off x="2368248" y="1136732"/>
              <a:ext cx="1440000" cy="1440000"/>
            </a:xfrm>
            <a:prstGeom prst="ellipse">
              <a:avLst/>
            </a:prstGeom>
            <a:noFill/>
            <a:ln w="2540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grpSp>
      <p:grpSp>
        <p:nvGrpSpPr>
          <p:cNvPr id="40" name="Group 39"/>
          <p:cNvGrpSpPr/>
          <p:nvPr/>
        </p:nvGrpSpPr>
        <p:grpSpPr>
          <a:xfrm>
            <a:off x="3960648" y="1136732"/>
            <a:ext cx="1440000" cy="2302942"/>
            <a:chOff x="3960648" y="1136732"/>
            <a:chExt cx="1440000" cy="2302942"/>
          </a:xfrm>
        </p:grpSpPr>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4698" y="1410063"/>
              <a:ext cx="851901" cy="851901"/>
            </a:xfrm>
            <a:prstGeom prst="rect">
              <a:avLst/>
            </a:prstGeom>
          </p:spPr>
        </p:pic>
        <p:sp>
          <p:nvSpPr>
            <p:cNvPr id="12" name="Oval 11"/>
            <p:cNvSpPr/>
            <p:nvPr/>
          </p:nvSpPr>
          <p:spPr>
            <a:xfrm>
              <a:off x="3960648" y="1136732"/>
              <a:ext cx="1440000" cy="1440000"/>
            </a:xfrm>
            <a:prstGeom prst="ellipse">
              <a:avLst/>
            </a:prstGeom>
            <a:noFill/>
            <a:ln w="2540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13" name="Content Placeholder 2"/>
            <p:cNvSpPr txBox="1">
              <a:spLocks/>
            </p:cNvSpPr>
            <p:nvPr/>
          </p:nvSpPr>
          <p:spPr>
            <a:xfrm>
              <a:off x="4038491" y="2774620"/>
              <a:ext cx="1276186" cy="665054"/>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000" dirty="0">
                  <a:latin typeface="Cambria" panose="02040503050406030204" pitchFamily="18" charset="0"/>
                </a:rPr>
                <a:t>Cross-boarder e-Commerce shoppers – 361 million </a:t>
              </a:r>
            </a:p>
          </p:txBody>
        </p:sp>
      </p:grpSp>
      <p:grpSp>
        <p:nvGrpSpPr>
          <p:cNvPr id="38" name="Group 37"/>
          <p:cNvGrpSpPr/>
          <p:nvPr/>
        </p:nvGrpSpPr>
        <p:grpSpPr>
          <a:xfrm>
            <a:off x="505804" y="3439674"/>
            <a:ext cx="1651450" cy="1775258"/>
            <a:chOff x="505804" y="3439674"/>
            <a:chExt cx="1651450" cy="1775258"/>
          </a:xfrm>
        </p:grpSpPr>
        <p:pic>
          <p:nvPicPr>
            <p:cNvPr id="8" name="Picture 7"/>
            <p:cNvPicPr>
              <a:picLocks noChangeAspect="1"/>
            </p:cNvPicPr>
            <p:nvPr/>
          </p:nvPicPr>
          <p:blipFill>
            <a:blip r:embed="rId5"/>
            <a:stretch>
              <a:fillRect/>
            </a:stretch>
          </p:blipFill>
          <p:spPr>
            <a:xfrm>
              <a:off x="874778" y="3688429"/>
              <a:ext cx="875005" cy="582489"/>
            </a:xfrm>
            <a:prstGeom prst="rect">
              <a:avLst/>
            </a:prstGeom>
          </p:spPr>
        </p:pic>
        <p:sp>
          <p:nvSpPr>
            <p:cNvPr id="17" name="Oval 16"/>
            <p:cNvSpPr/>
            <p:nvPr/>
          </p:nvSpPr>
          <p:spPr>
            <a:xfrm>
              <a:off x="772280" y="3439674"/>
              <a:ext cx="1080000" cy="1080000"/>
            </a:xfrm>
            <a:prstGeom prst="ellipse">
              <a:avLst/>
            </a:prstGeom>
            <a:noFill/>
            <a:ln w="2540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19" name="Content Placeholder 2"/>
            <p:cNvSpPr txBox="1">
              <a:spLocks/>
            </p:cNvSpPr>
            <p:nvPr/>
          </p:nvSpPr>
          <p:spPr>
            <a:xfrm>
              <a:off x="505804" y="4549878"/>
              <a:ext cx="1651450" cy="665054"/>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000" dirty="0">
                  <a:latin typeface="Cambria" panose="02040503050406030204" pitchFamily="18" charset="0"/>
                </a:rPr>
                <a:t>People living outside home country – 244 million </a:t>
              </a:r>
            </a:p>
          </p:txBody>
        </p:sp>
      </p:grpSp>
      <p:grpSp>
        <p:nvGrpSpPr>
          <p:cNvPr id="36" name="Group 35"/>
          <p:cNvGrpSpPr/>
          <p:nvPr/>
        </p:nvGrpSpPr>
        <p:grpSpPr>
          <a:xfrm>
            <a:off x="3211753" y="3588833"/>
            <a:ext cx="970988" cy="1626099"/>
            <a:chOff x="3211753" y="3588833"/>
            <a:chExt cx="970988" cy="1626099"/>
          </a:xfrm>
        </p:grpSpPr>
        <p:pic>
          <p:nvPicPr>
            <p:cNvPr id="26" name="Picture 25"/>
            <p:cNvPicPr>
              <a:picLocks noChangeAspect="1"/>
            </p:cNvPicPr>
            <p:nvPr/>
          </p:nvPicPr>
          <p:blipFill>
            <a:blip r:embed="rId6"/>
            <a:stretch>
              <a:fillRect/>
            </a:stretch>
          </p:blipFill>
          <p:spPr>
            <a:xfrm>
              <a:off x="3430879" y="3712998"/>
              <a:ext cx="532737" cy="499647"/>
            </a:xfrm>
            <a:prstGeom prst="rect">
              <a:avLst/>
            </a:prstGeom>
          </p:spPr>
        </p:pic>
        <p:sp>
          <p:nvSpPr>
            <p:cNvPr id="27" name="Oval 26"/>
            <p:cNvSpPr/>
            <p:nvPr/>
          </p:nvSpPr>
          <p:spPr>
            <a:xfrm>
              <a:off x="3337248" y="3588833"/>
              <a:ext cx="720000" cy="720000"/>
            </a:xfrm>
            <a:prstGeom prst="ellipse">
              <a:avLst/>
            </a:prstGeom>
            <a:noFill/>
            <a:ln w="2540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8" name="Content Placeholder 2"/>
            <p:cNvSpPr txBox="1">
              <a:spLocks/>
            </p:cNvSpPr>
            <p:nvPr/>
          </p:nvSpPr>
          <p:spPr>
            <a:xfrm>
              <a:off x="3211753" y="4549878"/>
              <a:ext cx="970988" cy="665054"/>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000" dirty="0">
                  <a:latin typeface="Cambria" panose="02040503050406030204" pitchFamily="18" charset="0"/>
                </a:rPr>
                <a:t>Cross-boarder online students – 13 million </a:t>
              </a:r>
            </a:p>
          </p:txBody>
        </p:sp>
      </p:grpSp>
      <p:grpSp>
        <p:nvGrpSpPr>
          <p:cNvPr id="37" name="Group 36"/>
          <p:cNvGrpSpPr/>
          <p:nvPr/>
        </p:nvGrpSpPr>
        <p:grpSpPr>
          <a:xfrm>
            <a:off x="2184230" y="3588833"/>
            <a:ext cx="960434" cy="1626099"/>
            <a:chOff x="2184230" y="3588833"/>
            <a:chExt cx="960434" cy="1626099"/>
          </a:xfrm>
        </p:grpSpPr>
        <p:sp>
          <p:nvSpPr>
            <p:cNvPr id="24" name="Oval 23"/>
            <p:cNvSpPr/>
            <p:nvPr/>
          </p:nvSpPr>
          <p:spPr>
            <a:xfrm>
              <a:off x="2301639" y="3588833"/>
              <a:ext cx="720000" cy="720000"/>
            </a:xfrm>
            <a:prstGeom prst="ellipse">
              <a:avLst/>
            </a:prstGeom>
            <a:noFill/>
            <a:ln w="2540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5" name="Content Placeholder 2"/>
            <p:cNvSpPr txBox="1">
              <a:spLocks/>
            </p:cNvSpPr>
            <p:nvPr/>
          </p:nvSpPr>
          <p:spPr>
            <a:xfrm>
              <a:off x="2184230" y="4549878"/>
              <a:ext cx="960434" cy="665054"/>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000" dirty="0">
                  <a:latin typeface="Cambria" panose="02040503050406030204" pitchFamily="18" charset="0"/>
                </a:rPr>
                <a:t>Cross-boarder online workers – 44 million </a:t>
              </a:r>
            </a:p>
          </p:txBody>
        </p:sp>
        <p:pic>
          <p:nvPicPr>
            <p:cNvPr id="23" name="Picture 22"/>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329023" y="3692821"/>
              <a:ext cx="665633" cy="540000"/>
            </a:xfrm>
            <a:prstGeom prst="rect">
              <a:avLst/>
            </a:prstGeom>
          </p:spPr>
        </p:pic>
      </p:grpSp>
      <p:grpSp>
        <p:nvGrpSpPr>
          <p:cNvPr id="35" name="Group 34"/>
          <p:cNvGrpSpPr/>
          <p:nvPr/>
        </p:nvGrpSpPr>
        <p:grpSpPr>
          <a:xfrm>
            <a:off x="4246650" y="3588833"/>
            <a:ext cx="1048919" cy="1626099"/>
            <a:chOff x="4246650" y="3588833"/>
            <a:chExt cx="1048919" cy="1626099"/>
          </a:xfrm>
        </p:grpSpPr>
        <p:sp>
          <p:nvSpPr>
            <p:cNvPr id="32" name="Oval 31"/>
            <p:cNvSpPr/>
            <p:nvPr/>
          </p:nvSpPr>
          <p:spPr>
            <a:xfrm>
              <a:off x="4411109" y="3588833"/>
              <a:ext cx="720000" cy="720000"/>
            </a:xfrm>
            <a:prstGeom prst="ellipse">
              <a:avLst/>
            </a:prstGeom>
            <a:noFill/>
            <a:ln w="2540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33" name="Content Placeholder 2"/>
            <p:cNvSpPr txBox="1">
              <a:spLocks/>
            </p:cNvSpPr>
            <p:nvPr/>
          </p:nvSpPr>
          <p:spPr>
            <a:xfrm>
              <a:off x="4246650" y="4549878"/>
              <a:ext cx="1048919" cy="665054"/>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000" dirty="0">
                  <a:latin typeface="Cambria" panose="02040503050406030204" pitchFamily="18" charset="0"/>
                </a:rPr>
                <a:t>Students studying abroad – 5 million </a:t>
              </a:r>
            </a:p>
          </p:txBody>
        </p:sp>
        <p:pic>
          <p:nvPicPr>
            <p:cNvPr id="30" name="Picture 2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549135" y="3734489"/>
              <a:ext cx="443948" cy="443948"/>
            </a:xfrm>
            <a:prstGeom prst="rect">
              <a:avLst/>
            </a:prstGeom>
          </p:spPr>
        </p:pic>
      </p:grpSp>
      <p:sp>
        <p:nvSpPr>
          <p:cNvPr id="44" name="Content Placeholder 2"/>
          <p:cNvSpPr txBox="1">
            <a:spLocks/>
          </p:cNvSpPr>
          <p:nvPr/>
        </p:nvSpPr>
        <p:spPr>
          <a:xfrm>
            <a:off x="5605647" y="994866"/>
            <a:ext cx="3310678" cy="4148633"/>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hangingPunct="1">
              <a:spcBef>
                <a:spcPts val="400"/>
              </a:spcBef>
              <a:buFont typeface="Wingdings" panose="05000000000000000000" pitchFamily="2" charset="2"/>
              <a:buChar char="v"/>
            </a:pPr>
            <a:r>
              <a:rPr lang="en-GB" dirty="0">
                <a:solidFill>
                  <a:schemeClr val="tx1"/>
                </a:solidFill>
                <a:latin typeface="Cambria" panose="02040503050406030204" pitchFamily="18" charset="0"/>
              </a:rPr>
              <a:t>More people travel overseas:</a:t>
            </a:r>
          </a:p>
          <a:p>
            <a:pPr lvl="1" hangingPunct="1">
              <a:buFont typeface="Courier New" panose="02070309020205020404" pitchFamily="49" charset="0"/>
              <a:buChar char="o"/>
            </a:pPr>
            <a:r>
              <a:rPr lang="en-GB" sz="1300" i="1" dirty="0">
                <a:solidFill>
                  <a:schemeClr val="tx1"/>
                </a:solidFill>
                <a:latin typeface="Cambria" panose="02040503050406030204" pitchFamily="18" charset="0"/>
              </a:rPr>
              <a:t>Effect – more cross-boarder shopping.</a:t>
            </a:r>
          </a:p>
          <a:p>
            <a:pPr hangingPunct="1">
              <a:spcBef>
                <a:spcPts val="400"/>
              </a:spcBef>
              <a:buFont typeface="Wingdings" panose="05000000000000000000" pitchFamily="2" charset="2"/>
              <a:buChar char="v"/>
            </a:pPr>
            <a:r>
              <a:rPr lang="en-GB" dirty="0">
                <a:solidFill>
                  <a:schemeClr val="tx1"/>
                </a:solidFill>
                <a:latin typeface="Cambria" panose="02040503050406030204" pitchFamily="18" charset="0"/>
              </a:rPr>
              <a:t>More people live outside home country:</a:t>
            </a:r>
          </a:p>
          <a:p>
            <a:pPr lvl="1" hangingPunct="1">
              <a:buFont typeface="Courier New" panose="02070309020205020404" pitchFamily="49" charset="0"/>
              <a:buChar char="o"/>
            </a:pPr>
            <a:r>
              <a:rPr lang="en-GB" sz="1300" i="1" dirty="0">
                <a:solidFill>
                  <a:schemeClr val="tx1"/>
                </a:solidFill>
                <a:latin typeface="Cambria" panose="02040503050406030204" pitchFamily="18" charset="0"/>
              </a:rPr>
              <a:t>Effect – more cross-boarder shopping.</a:t>
            </a:r>
          </a:p>
          <a:p>
            <a:pPr hangingPunct="1">
              <a:spcBef>
                <a:spcPts val="400"/>
              </a:spcBef>
              <a:buFont typeface="Wingdings" panose="05000000000000000000" pitchFamily="2" charset="2"/>
              <a:buChar char="v"/>
            </a:pPr>
            <a:r>
              <a:rPr lang="en-GB" dirty="0">
                <a:solidFill>
                  <a:schemeClr val="tx1"/>
                </a:solidFill>
                <a:latin typeface="Cambria" panose="02040503050406030204" pitchFamily="18" charset="0"/>
              </a:rPr>
              <a:t>More people work/study overseas:</a:t>
            </a:r>
          </a:p>
          <a:p>
            <a:pPr lvl="1" hangingPunct="1">
              <a:buFont typeface="Courier New" panose="02070309020205020404" pitchFamily="49" charset="0"/>
              <a:buChar char="o"/>
            </a:pPr>
            <a:r>
              <a:rPr lang="en-GB" sz="1300" i="1" dirty="0">
                <a:solidFill>
                  <a:schemeClr val="tx1"/>
                </a:solidFill>
                <a:latin typeface="Cambria" panose="02040503050406030204" pitchFamily="18" charset="0"/>
              </a:rPr>
              <a:t>Effect – more cross-boarder </a:t>
            </a:r>
            <a:r>
              <a:rPr lang="en-GB" sz="1300" i="1">
                <a:solidFill>
                  <a:schemeClr val="tx1"/>
                </a:solidFill>
                <a:latin typeface="Cambria" panose="02040503050406030204" pitchFamily="18" charset="0"/>
              </a:rPr>
              <a:t>shopping.</a:t>
            </a:r>
            <a:endParaRPr lang="en-GB" sz="1300" i="1" dirty="0">
              <a:solidFill>
                <a:schemeClr val="tx1"/>
              </a:solidFill>
              <a:latin typeface="Cambria" panose="02040503050406030204" pitchFamily="18" charset="0"/>
            </a:endParaRPr>
          </a:p>
        </p:txBody>
      </p:sp>
    </p:spTree>
    <p:extLst>
      <p:ext uri="{BB962C8B-B14F-4D97-AF65-F5344CB8AC3E}">
        <p14:creationId xmlns:p14="http://schemas.microsoft.com/office/powerpoint/2010/main" val="313166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704424" y="99602"/>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Globalisation – Effects on Small Businesses</a:t>
            </a:r>
            <a:br>
              <a:rPr lang="en-GB" dirty="0">
                <a:solidFill>
                  <a:srgbClr val="C00000"/>
                </a:solidFill>
                <a:latin typeface="Cambria" panose="02040503050406030204" pitchFamily="18" charset="0"/>
              </a:rPr>
            </a:br>
            <a:endParaRPr lang="en-GB" b="0" dirty="0">
              <a:latin typeface="Cambria" panose="02040503050406030204" pitchFamily="18" charset="0"/>
            </a:endParaRPr>
          </a:p>
        </p:txBody>
      </p:sp>
      <p:sp>
        <p:nvSpPr>
          <p:cNvPr id="44" name="Content Placeholder 2"/>
          <p:cNvSpPr txBox="1">
            <a:spLocks/>
          </p:cNvSpPr>
          <p:nvPr/>
        </p:nvSpPr>
        <p:spPr>
          <a:xfrm>
            <a:off x="5605647" y="994866"/>
            <a:ext cx="3310678" cy="4148633"/>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hangingPunct="1">
              <a:spcBef>
                <a:spcPts val="400"/>
              </a:spcBef>
              <a:buFont typeface="Wingdings" panose="05000000000000000000" pitchFamily="2" charset="2"/>
              <a:buChar char="v"/>
            </a:pPr>
            <a:r>
              <a:rPr lang="en-GB" dirty="0">
                <a:solidFill>
                  <a:schemeClr val="tx1"/>
                </a:solidFill>
                <a:latin typeface="Cambria" panose="02040503050406030204" pitchFamily="18" charset="0"/>
              </a:rPr>
              <a:t>Data proof:</a:t>
            </a:r>
          </a:p>
          <a:p>
            <a:pPr lvl="1" hangingPunct="1">
              <a:buFont typeface="Courier New" panose="02070309020205020404" pitchFamily="49" charset="0"/>
              <a:buChar char="o"/>
            </a:pPr>
            <a:r>
              <a:rPr lang="en-GB" sz="1300" i="1" dirty="0">
                <a:solidFill>
                  <a:schemeClr val="tx1"/>
                </a:solidFill>
                <a:latin typeface="Cambria" panose="02040503050406030204" pitchFamily="18" charset="0"/>
              </a:rPr>
              <a:t>E-Commerce transactions to grow 27</a:t>
            </a:r>
            <a:r>
              <a:rPr lang="en-GB" sz="1300" i="1" baseline="30000" dirty="0">
                <a:solidFill>
                  <a:schemeClr val="tx1"/>
                </a:solidFill>
                <a:latin typeface="Cambria" panose="02040503050406030204" pitchFamily="18" charset="0"/>
              </a:rPr>
              <a:t>th</a:t>
            </a:r>
            <a:r>
              <a:rPr lang="en-GB" sz="1300" i="1" dirty="0">
                <a:solidFill>
                  <a:schemeClr val="tx1"/>
                </a:solidFill>
                <a:latin typeface="Cambria" panose="02040503050406030204" pitchFamily="18" charset="0"/>
              </a:rPr>
              <a:t> over 6 years.</a:t>
            </a:r>
          </a:p>
          <a:p>
            <a:pPr lvl="1" hangingPunct="1">
              <a:buFont typeface="Courier New" panose="02070309020205020404" pitchFamily="49" charset="0"/>
              <a:buChar char="o"/>
            </a:pPr>
            <a:r>
              <a:rPr lang="en-GB" sz="1300" i="1" dirty="0">
                <a:solidFill>
                  <a:schemeClr val="tx1"/>
                </a:solidFill>
                <a:latin typeface="Cambria" panose="02040503050406030204" pitchFamily="18" charset="0"/>
              </a:rPr>
              <a:t>Volume @$1,000,000,000 annually.</a:t>
            </a:r>
          </a:p>
          <a:p>
            <a:pPr lvl="1" hangingPunct="1">
              <a:buFont typeface="Courier New" panose="02070309020205020404" pitchFamily="49" charset="0"/>
              <a:buChar char="o"/>
            </a:pPr>
            <a:r>
              <a:rPr lang="en-GB" sz="1300" i="1" dirty="0">
                <a:solidFill>
                  <a:schemeClr val="tx1"/>
                </a:solidFill>
                <a:latin typeface="Cambria" panose="02040503050406030204" pitchFamily="18" charset="0"/>
              </a:rPr>
              <a:t>Cross-boarder trade to grow to 30% of total in 2020.</a:t>
            </a:r>
          </a:p>
          <a:p>
            <a:pPr lvl="1" hangingPunct="1">
              <a:buFont typeface="Courier New" panose="02070309020205020404" pitchFamily="49" charset="0"/>
              <a:buChar char="o"/>
            </a:pPr>
            <a:r>
              <a:rPr lang="en-GB" sz="1300" i="1" dirty="0">
                <a:solidFill>
                  <a:schemeClr val="tx1"/>
                </a:solidFill>
                <a:latin typeface="Cambria" panose="02040503050406030204" pitchFamily="18" charset="0"/>
              </a:rPr>
              <a:t>E-Commerce users to grow 21% over 6 years.</a:t>
            </a:r>
          </a:p>
        </p:txBody>
      </p:sp>
      <p:pic>
        <p:nvPicPr>
          <p:cNvPr id="11" name="Picture 10"/>
          <p:cNvPicPr>
            <a:picLocks noChangeAspect="1"/>
          </p:cNvPicPr>
          <p:nvPr/>
        </p:nvPicPr>
        <p:blipFill>
          <a:blip r:embed="rId2"/>
          <a:stretch>
            <a:fillRect/>
          </a:stretch>
        </p:blipFill>
        <p:spPr>
          <a:xfrm>
            <a:off x="0" y="882595"/>
            <a:ext cx="5605647" cy="4260904"/>
          </a:xfrm>
          <a:prstGeom prst="rect">
            <a:avLst/>
          </a:prstGeom>
        </p:spPr>
      </p:pic>
    </p:spTree>
    <p:extLst>
      <p:ext uri="{BB962C8B-B14F-4D97-AF65-F5344CB8AC3E}">
        <p14:creationId xmlns:p14="http://schemas.microsoft.com/office/powerpoint/2010/main" val="766405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Globalisation – Be-Prepared !!!</a:t>
            </a:r>
            <a:br>
              <a:rPr lang="en-GB" dirty="0">
                <a:solidFill>
                  <a:srgbClr val="C00000"/>
                </a:solidFill>
                <a:latin typeface="Cambria" panose="02040503050406030204" pitchFamily="18" charset="0"/>
              </a:rPr>
            </a:br>
            <a:endParaRPr lang="en-GB" dirty="0">
              <a:latin typeface="Cambria" panose="02040503050406030204" pitchFamily="18" charset="0"/>
            </a:endParaRPr>
          </a:p>
        </p:txBody>
      </p:sp>
      <p:sp>
        <p:nvSpPr>
          <p:cNvPr id="103" name="Content Placeholder 2"/>
          <p:cNvSpPr txBox="1">
            <a:spLocks noGrp="1"/>
          </p:cNvSpPr>
          <p:nvPr>
            <p:ph idx="1"/>
          </p:nvPr>
        </p:nvSpPr>
        <p:spPr>
          <a:xfrm>
            <a:off x="3809556" y="2508032"/>
            <a:ext cx="1531276" cy="455748"/>
          </a:xfrm>
          <a:prstGeom prst="rect">
            <a:avLst/>
          </a:prstGeom>
        </p:spPr>
        <p:txBody>
          <a:bodyPr>
            <a:normAutofit fontScale="85000" lnSpcReduction="20000"/>
          </a:bodyPr>
          <a:lstStyle/>
          <a:p>
            <a:pPr marL="0" indent="0" algn="ctr">
              <a:lnSpc>
                <a:spcPct val="110000"/>
              </a:lnSpc>
              <a:spcBef>
                <a:spcPts val="0"/>
              </a:spcBef>
              <a:buNone/>
            </a:pPr>
            <a:r>
              <a:rPr lang="en-GB" sz="1200" b="1" dirty="0">
                <a:solidFill>
                  <a:srgbClr val="FF0000"/>
                </a:solidFill>
                <a:latin typeface="Cambria" panose="02040503050406030204" pitchFamily="18" charset="0"/>
              </a:rPr>
              <a:t>Going Global – </a:t>
            </a:r>
          </a:p>
          <a:p>
            <a:pPr marL="0" indent="0" algn="ctr">
              <a:lnSpc>
                <a:spcPct val="110000"/>
              </a:lnSpc>
              <a:spcBef>
                <a:spcPts val="0"/>
              </a:spcBef>
              <a:buNone/>
            </a:pPr>
            <a:r>
              <a:rPr lang="en-GB" sz="1200" b="1" dirty="0">
                <a:solidFill>
                  <a:srgbClr val="FF0000"/>
                </a:solidFill>
                <a:latin typeface="Cambria" panose="02040503050406030204" pitchFamily="18" charset="0"/>
              </a:rPr>
              <a:t>Risk vs Preparation</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45945" y="2963780"/>
            <a:ext cx="1658497" cy="1324678"/>
          </a:xfrm>
          <a:prstGeom prst="rect">
            <a:avLst/>
          </a:prstGeom>
        </p:spPr>
      </p:pic>
      <p:grpSp>
        <p:nvGrpSpPr>
          <p:cNvPr id="4" name="Group 3"/>
          <p:cNvGrpSpPr/>
          <p:nvPr/>
        </p:nvGrpSpPr>
        <p:grpSpPr>
          <a:xfrm>
            <a:off x="3699341" y="962893"/>
            <a:ext cx="1798781" cy="1125901"/>
            <a:chOff x="3699341" y="962893"/>
            <a:chExt cx="1798781" cy="1125901"/>
          </a:xfrm>
        </p:grpSpPr>
        <p:sp>
          <p:nvSpPr>
            <p:cNvPr id="7" name="Content Placeholder 2"/>
            <p:cNvSpPr txBox="1">
              <a:spLocks/>
            </p:cNvSpPr>
            <p:nvPr/>
          </p:nvSpPr>
          <p:spPr>
            <a:xfrm>
              <a:off x="3699341" y="962893"/>
              <a:ext cx="1798781" cy="617922"/>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100" b="1" dirty="0">
                  <a:solidFill>
                    <a:srgbClr val="FF0000"/>
                  </a:solidFill>
                  <a:latin typeface="Cambria" panose="02040503050406030204" pitchFamily="18" charset="0"/>
                </a:rPr>
                <a:t>Q: What is your organisational structure?</a:t>
              </a:r>
            </a:p>
          </p:txBody>
        </p:sp>
        <p:pic>
          <p:nvPicPr>
            <p:cNvPr id="8" name="Picture 7"/>
            <p:cNvPicPr>
              <a:picLocks noChangeAspect="1"/>
            </p:cNvPicPr>
            <p:nvPr/>
          </p:nvPicPr>
          <p:blipFill>
            <a:blip r:embed="rId3"/>
            <a:stretch>
              <a:fillRect/>
            </a:stretch>
          </p:blipFill>
          <p:spPr>
            <a:xfrm>
              <a:off x="3832833" y="1429579"/>
              <a:ext cx="482034" cy="605759"/>
            </a:xfrm>
            <a:prstGeom prst="rect">
              <a:avLst/>
            </a:prstGeom>
          </p:spPr>
        </p:pic>
        <p:sp>
          <p:nvSpPr>
            <p:cNvPr id="5" name="Rectangle 4"/>
            <p:cNvSpPr/>
            <p:nvPr/>
          </p:nvSpPr>
          <p:spPr>
            <a:xfrm>
              <a:off x="4378478" y="1634227"/>
              <a:ext cx="360996" cy="307777"/>
            </a:xfrm>
            <a:prstGeom prst="rect">
              <a:avLst/>
            </a:prstGeom>
          </p:spPr>
          <p:txBody>
            <a:bodyPr wrap="none">
              <a:spAutoFit/>
            </a:bodyPr>
            <a:lstStyle/>
            <a:p>
              <a:r>
                <a:rPr lang="en-GB" sz="1400" b="1" dirty="0">
                  <a:solidFill>
                    <a:srgbClr val="FF0000"/>
                  </a:solidFill>
                  <a:latin typeface="Cambria" panose="02040503050406030204" pitchFamily="18" charset="0"/>
                </a:rPr>
                <a:t>vs</a:t>
              </a:r>
              <a:endParaRPr lang="en-GB" dirty="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39474" y="1487436"/>
              <a:ext cx="601358" cy="601358"/>
            </a:xfrm>
            <a:prstGeom prst="rect">
              <a:avLst/>
            </a:prstGeom>
          </p:spPr>
        </p:pic>
      </p:grpSp>
      <p:grpSp>
        <p:nvGrpSpPr>
          <p:cNvPr id="2" name="Group 1"/>
          <p:cNvGrpSpPr/>
          <p:nvPr/>
        </p:nvGrpSpPr>
        <p:grpSpPr>
          <a:xfrm>
            <a:off x="723923" y="1054448"/>
            <a:ext cx="1798781" cy="1137130"/>
            <a:chOff x="723923" y="1054448"/>
            <a:chExt cx="1798781" cy="1137130"/>
          </a:xfrm>
        </p:grpSpPr>
        <p:sp>
          <p:nvSpPr>
            <p:cNvPr id="11" name="Content Placeholder 2"/>
            <p:cNvSpPr txBox="1">
              <a:spLocks/>
            </p:cNvSpPr>
            <p:nvPr/>
          </p:nvSpPr>
          <p:spPr>
            <a:xfrm>
              <a:off x="723923" y="1054448"/>
              <a:ext cx="1798781" cy="617922"/>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100" b="1" dirty="0">
                  <a:solidFill>
                    <a:srgbClr val="FF0000"/>
                  </a:solidFill>
                  <a:latin typeface="Cambria" panose="02040503050406030204" pitchFamily="18" charset="0"/>
                </a:rPr>
                <a:t>Q: Is your brand/product global?</a:t>
              </a:r>
            </a:p>
          </p:txBody>
        </p:sp>
        <p:pic>
          <p:nvPicPr>
            <p:cNvPr id="9" name="Picture 8"/>
            <p:cNvPicPr>
              <a:picLocks noChangeAspect="1"/>
            </p:cNvPicPr>
            <p:nvPr/>
          </p:nvPicPr>
          <p:blipFill>
            <a:blip r:embed="rId5"/>
            <a:stretch>
              <a:fillRect/>
            </a:stretch>
          </p:blipFill>
          <p:spPr>
            <a:xfrm>
              <a:off x="762001" y="1672370"/>
              <a:ext cx="542702" cy="519208"/>
            </a:xfrm>
            <a:prstGeom prst="rect">
              <a:avLst/>
            </a:prstGeom>
          </p:spPr>
        </p:pic>
        <p:sp>
          <p:nvSpPr>
            <p:cNvPr id="13" name="Rectangle 12"/>
            <p:cNvSpPr/>
            <p:nvPr/>
          </p:nvSpPr>
          <p:spPr>
            <a:xfrm>
              <a:off x="1307646" y="1697919"/>
              <a:ext cx="360996" cy="307777"/>
            </a:xfrm>
            <a:prstGeom prst="rect">
              <a:avLst/>
            </a:prstGeom>
          </p:spPr>
          <p:txBody>
            <a:bodyPr wrap="none">
              <a:spAutoFit/>
            </a:bodyPr>
            <a:lstStyle/>
            <a:p>
              <a:r>
                <a:rPr lang="en-GB" sz="1400" b="1" dirty="0">
                  <a:solidFill>
                    <a:srgbClr val="FF0000"/>
                  </a:solidFill>
                  <a:latin typeface="Cambria" panose="02040503050406030204" pitchFamily="18" charset="0"/>
                </a:rPr>
                <a:t>vs</a:t>
              </a:r>
              <a:endParaRPr lang="en-GB" dirty="0"/>
            </a:p>
          </p:txBody>
        </p:sp>
        <p:pic>
          <p:nvPicPr>
            <p:cNvPr id="12" name="Picture 11"/>
            <p:cNvPicPr>
              <a:picLocks noChangeAspect="1"/>
            </p:cNvPicPr>
            <p:nvPr/>
          </p:nvPicPr>
          <p:blipFill>
            <a:blip r:embed="rId6"/>
            <a:stretch>
              <a:fillRect/>
            </a:stretch>
          </p:blipFill>
          <p:spPr>
            <a:xfrm>
              <a:off x="1668642" y="1645135"/>
              <a:ext cx="796722" cy="413343"/>
            </a:xfrm>
            <a:prstGeom prst="rect">
              <a:avLst/>
            </a:prstGeom>
          </p:spPr>
        </p:pic>
      </p:grpSp>
      <p:grpSp>
        <p:nvGrpSpPr>
          <p:cNvPr id="24" name="Group 23"/>
          <p:cNvGrpSpPr/>
          <p:nvPr/>
        </p:nvGrpSpPr>
        <p:grpSpPr>
          <a:xfrm>
            <a:off x="613235" y="3907412"/>
            <a:ext cx="2085377" cy="1076871"/>
            <a:chOff x="613235" y="3907412"/>
            <a:chExt cx="2085377" cy="1076871"/>
          </a:xfrm>
        </p:grpSpPr>
        <p:sp>
          <p:nvSpPr>
            <p:cNvPr id="16" name="Content Placeholder 2"/>
            <p:cNvSpPr txBox="1">
              <a:spLocks/>
            </p:cNvSpPr>
            <p:nvPr/>
          </p:nvSpPr>
          <p:spPr>
            <a:xfrm>
              <a:off x="755272" y="3907412"/>
              <a:ext cx="1798781" cy="546443"/>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100" b="1" dirty="0">
                  <a:solidFill>
                    <a:srgbClr val="FF0000"/>
                  </a:solidFill>
                  <a:latin typeface="Cambria" panose="02040503050406030204" pitchFamily="18" charset="0"/>
                </a:rPr>
                <a:t>Q: What do customer channels look like?</a:t>
              </a:r>
            </a:p>
          </p:txBody>
        </p:sp>
        <p:pic>
          <p:nvPicPr>
            <p:cNvPr id="15" name="Picture 14"/>
            <p:cNvPicPr>
              <a:picLocks noChangeAspect="1"/>
            </p:cNvPicPr>
            <p:nvPr/>
          </p:nvPicPr>
          <p:blipFill>
            <a:blip r:embed="rId7"/>
            <a:stretch>
              <a:fillRect/>
            </a:stretch>
          </p:blipFill>
          <p:spPr>
            <a:xfrm>
              <a:off x="613235" y="4484593"/>
              <a:ext cx="746848" cy="499690"/>
            </a:xfrm>
            <a:prstGeom prst="rect">
              <a:avLst/>
            </a:prstGeom>
          </p:spPr>
        </p:pic>
        <p:sp>
          <p:nvSpPr>
            <p:cNvPr id="19" name="Rectangle 18"/>
            <p:cNvSpPr/>
            <p:nvPr/>
          </p:nvSpPr>
          <p:spPr>
            <a:xfrm>
              <a:off x="1331042" y="4580550"/>
              <a:ext cx="360996" cy="307777"/>
            </a:xfrm>
            <a:prstGeom prst="rect">
              <a:avLst/>
            </a:prstGeom>
          </p:spPr>
          <p:txBody>
            <a:bodyPr wrap="none">
              <a:spAutoFit/>
            </a:bodyPr>
            <a:lstStyle/>
            <a:p>
              <a:r>
                <a:rPr lang="en-GB" sz="1400" b="1" dirty="0">
                  <a:solidFill>
                    <a:srgbClr val="FF0000"/>
                  </a:solidFill>
                  <a:latin typeface="Cambria" panose="02040503050406030204" pitchFamily="18" charset="0"/>
                </a:rPr>
                <a:t>vs</a:t>
              </a:r>
              <a:endParaRPr lang="en-GB" dirty="0"/>
            </a:p>
          </p:txBody>
        </p:sp>
        <p:pic>
          <p:nvPicPr>
            <p:cNvPr id="18" name="Picture 17"/>
            <p:cNvPicPr>
              <a:picLocks noChangeAspect="1"/>
            </p:cNvPicPr>
            <p:nvPr/>
          </p:nvPicPr>
          <p:blipFill>
            <a:blip r:embed="rId8"/>
            <a:stretch>
              <a:fillRect/>
            </a:stretch>
          </p:blipFill>
          <p:spPr>
            <a:xfrm>
              <a:off x="1668642" y="4499150"/>
              <a:ext cx="1029970" cy="470576"/>
            </a:xfrm>
            <a:prstGeom prst="rect">
              <a:avLst/>
            </a:prstGeom>
          </p:spPr>
        </p:pic>
      </p:grpSp>
      <p:grpSp>
        <p:nvGrpSpPr>
          <p:cNvPr id="20" name="Group 19"/>
          <p:cNvGrpSpPr/>
          <p:nvPr/>
        </p:nvGrpSpPr>
        <p:grpSpPr>
          <a:xfrm>
            <a:off x="605132" y="2441186"/>
            <a:ext cx="2099728" cy="1042073"/>
            <a:chOff x="605132" y="2441186"/>
            <a:chExt cx="2099728" cy="1042073"/>
          </a:xfrm>
        </p:grpSpPr>
        <p:sp>
          <p:nvSpPr>
            <p:cNvPr id="23" name="Content Placeholder 2"/>
            <p:cNvSpPr txBox="1">
              <a:spLocks/>
            </p:cNvSpPr>
            <p:nvPr/>
          </p:nvSpPr>
          <p:spPr>
            <a:xfrm>
              <a:off x="723923" y="2441186"/>
              <a:ext cx="1798781" cy="617922"/>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100" b="1" dirty="0">
                  <a:solidFill>
                    <a:srgbClr val="FF0000"/>
                  </a:solidFill>
                  <a:latin typeface="Cambria" panose="02040503050406030204" pitchFamily="18" charset="0"/>
                </a:rPr>
                <a:t>Q: What does your supply chain look like?</a:t>
              </a:r>
            </a:p>
          </p:txBody>
        </p:sp>
        <p:sp>
          <p:nvSpPr>
            <p:cNvPr id="25" name="Rectangle 24"/>
            <p:cNvSpPr/>
            <p:nvPr/>
          </p:nvSpPr>
          <p:spPr>
            <a:xfrm>
              <a:off x="1307646" y="3084657"/>
              <a:ext cx="360996" cy="307777"/>
            </a:xfrm>
            <a:prstGeom prst="rect">
              <a:avLst/>
            </a:prstGeom>
          </p:spPr>
          <p:txBody>
            <a:bodyPr wrap="none">
              <a:spAutoFit/>
            </a:bodyPr>
            <a:lstStyle/>
            <a:p>
              <a:r>
                <a:rPr lang="en-GB" sz="1400" b="1" dirty="0">
                  <a:solidFill>
                    <a:srgbClr val="FF0000"/>
                  </a:solidFill>
                  <a:latin typeface="Cambria" panose="02040503050406030204" pitchFamily="18" charset="0"/>
                </a:rPr>
                <a:t>vs</a:t>
              </a:r>
              <a:endParaRPr lang="en-GB" dirty="0"/>
            </a:p>
          </p:txBody>
        </p:sp>
        <p:pic>
          <p:nvPicPr>
            <p:cNvPr id="21" name="Picture 20"/>
            <p:cNvPicPr>
              <a:picLocks noChangeAspect="1"/>
            </p:cNvPicPr>
            <p:nvPr/>
          </p:nvPicPr>
          <p:blipFill>
            <a:blip r:embed="rId9"/>
            <a:stretch>
              <a:fillRect/>
            </a:stretch>
          </p:blipFill>
          <p:spPr>
            <a:xfrm>
              <a:off x="605132" y="3097855"/>
              <a:ext cx="691340" cy="298784"/>
            </a:xfrm>
            <a:prstGeom prst="rect">
              <a:avLst/>
            </a:prstGeom>
          </p:spPr>
        </p:pic>
        <p:pic>
          <p:nvPicPr>
            <p:cNvPr id="22" name="Picture 2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584456" y="2954558"/>
              <a:ext cx="1120404" cy="528701"/>
            </a:xfrm>
            <a:prstGeom prst="rect">
              <a:avLst/>
            </a:prstGeom>
          </p:spPr>
        </p:pic>
      </p:grpSp>
      <p:grpSp>
        <p:nvGrpSpPr>
          <p:cNvPr id="10" name="Group 9"/>
          <p:cNvGrpSpPr/>
          <p:nvPr/>
        </p:nvGrpSpPr>
        <p:grpSpPr>
          <a:xfrm>
            <a:off x="6453440" y="1054448"/>
            <a:ext cx="1865408" cy="927021"/>
            <a:chOff x="6453440" y="1054448"/>
            <a:chExt cx="1865408" cy="927021"/>
          </a:xfrm>
        </p:grpSpPr>
        <p:sp>
          <p:nvSpPr>
            <p:cNvPr id="29" name="Content Placeholder 2"/>
            <p:cNvSpPr txBox="1">
              <a:spLocks/>
            </p:cNvSpPr>
            <p:nvPr/>
          </p:nvSpPr>
          <p:spPr>
            <a:xfrm>
              <a:off x="6453440" y="1054448"/>
              <a:ext cx="1798781" cy="617922"/>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100" b="1" dirty="0">
                  <a:solidFill>
                    <a:srgbClr val="FF0000"/>
                  </a:solidFill>
                  <a:latin typeface="Cambria" panose="02040503050406030204" pitchFamily="18" charset="0"/>
                </a:rPr>
                <a:t>Q: Is your world-wide portal ready?</a:t>
              </a:r>
            </a:p>
          </p:txBody>
        </p:sp>
        <p:sp>
          <p:nvSpPr>
            <p:cNvPr id="31" name="Rectangle 30"/>
            <p:cNvSpPr/>
            <p:nvPr/>
          </p:nvSpPr>
          <p:spPr>
            <a:xfrm>
              <a:off x="7561948" y="1612137"/>
              <a:ext cx="360996" cy="307777"/>
            </a:xfrm>
            <a:prstGeom prst="rect">
              <a:avLst/>
            </a:prstGeom>
          </p:spPr>
          <p:txBody>
            <a:bodyPr wrap="none">
              <a:spAutoFit/>
            </a:bodyPr>
            <a:lstStyle/>
            <a:p>
              <a:r>
                <a:rPr lang="en-GB" sz="1400" b="1" dirty="0">
                  <a:solidFill>
                    <a:srgbClr val="FF0000"/>
                  </a:solidFill>
                  <a:latin typeface="Cambria" panose="02040503050406030204" pitchFamily="18" charset="0"/>
                </a:rPr>
                <a:t>vs</a:t>
              </a:r>
              <a:endParaRPr lang="en-GB" dirty="0"/>
            </a:p>
          </p:txBody>
        </p:sp>
        <p:pic>
          <p:nvPicPr>
            <p:cNvPr id="27" name="Picture 26"/>
            <p:cNvPicPr>
              <a:picLocks noChangeAspect="1"/>
            </p:cNvPicPr>
            <p:nvPr/>
          </p:nvPicPr>
          <p:blipFill>
            <a:blip r:embed="rId11"/>
            <a:stretch>
              <a:fillRect/>
            </a:stretch>
          </p:blipFill>
          <p:spPr>
            <a:xfrm>
              <a:off x="6594124" y="1686203"/>
              <a:ext cx="901197" cy="270958"/>
            </a:xfrm>
            <a:prstGeom prst="rect">
              <a:avLst/>
            </a:prstGeom>
          </p:spPr>
        </p:pic>
        <p:sp>
          <p:nvSpPr>
            <p:cNvPr id="42" name="Rectangle 41"/>
            <p:cNvSpPr/>
            <p:nvPr/>
          </p:nvSpPr>
          <p:spPr>
            <a:xfrm>
              <a:off x="7902110" y="1612137"/>
              <a:ext cx="416738" cy="369332"/>
            </a:xfrm>
            <a:prstGeom prst="rect">
              <a:avLst/>
            </a:prstGeom>
          </p:spPr>
          <p:txBody>
            <a:bodyPr wrap="square">
              <a:spAutoFit/>
            </a:bodyPr>
            <a:lstStyle/>
            <a:p>
              <a:r>
                <a:rPr lang="en-GB" sz="1800" b="1" dirty="0">
                  <a:solidFill>
                    <a:schemeClr val="tx1"/>
                  </a:solidFill>
                  <a:latin typeface="Cambria" panose="02040503050406030204" pitchFamily="18" charset="0"/>
                </a:rPr>
                <a:t>??</a:t>
              </a:r>
              <a:endParaRPr lang="en-GB" sz="1600" dirty="0">
                <a:solidFill>
                  <a:schemeClr val="tx1"/>
                </a:solidFill>
              </a:endParaRPr>
            </a:p>
          </p:txBody>
        </p:sp>
      </p:grpSp>
      <p:grpSp>
        <p:nvGrpSpPr>
          <p:cNvPr id="14" name="Group 13"/>
          <p:cNvGrpSpPr/>
          <p:nvPr/>
        </p:nvGrpSpPr>
        <p:grpSpPr>
          <a:xfrm>
            <a:off x="6206942" y="2441186"/>
            <a:ext cx="2357283" cy="1081600"/>
            <a:chOff x="6206942" y="2441186"/>
            <a:chExt cx="2357283" cy="1081600"/>
          </a:xfrm>
        </p:grpSpPr>
        <p:sp>
          <p:nvSpPr>
            <p:cNvPr id="37" name="Content Placeholder 2"/>
            <p:cNvSpPr txBox="1">
              <a:spLocks/>
            </p:cNvSpPr>
            <p:nvPr/>
          </p:nvSpPr>
          <p:spPr>
            <a:xfrm>
              <a:off x="6453440" y="2441186"/>
              <a:ext cx="1798781" cy="617922"/>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100" b="1" dirty="0">
                  <a:solidFill>
                    <a:srgbClr val="FF0000"/>
                  </a:solidFill>
                  <a:latin typeface="Cambria" panose="02040503050406030204" pitchFamily="18" charset="0"/>
                </a:rPr>
                <a:t>Q: Is your development cycle quick enough?</a:t>
              </a:r>
            </a:p>
          </p:txBody>
        </p:sp>
        <p:sp>
          <p:nvSpPr>
            <p:cNvPr id="38" name="Rectangle 37"/>
            <p:cNvSpPr/>
            <p:nvPr/>
          </p:nvSpPr>
          <p:spPr>
            <a:xfrm>
              <a:off x="7164379" y="3084657"/>
              <a:ext cx="360996" cy="307777"/>
            </a:xfrm>
            <a:prstGeom prst="rect">
              <a:avLst/>
            </a:prstGeom>
          </p:spPr>
          <p:txBody>
            <a:bodyPr wrap="none">
              <a:spAutoFit/>
            </a:bodyPr>
            <a:lstStyle/>
            <a:p>
              <a:r>
                <a:rPr lang="en-GB" sz="1400" b="1" dirty="0">
                  <a:solidFill>
                    <a:srgbClr val="FF0000"/>
                  </a:solidFill>
                  <a:latin typeface="Cambria" panose="02040503050406030204" pitchFamily="18" charset="0"/>
                </a:rPr>
                <a:t>vs</a:t>
              </a:r>
              <a:endParaRPr lang="en-GB" dirty="0"/>
            </a:p>
          </p:txBody>
        </p:sp>
        <p:pic>
          <p:nvPicPr>
            <p:cNvPr id="28" name="Picture 27"/>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6206942" y="2984004"/>
              <a:ext cx="1024183" cy="538782"/>
            </a:xfrm>
            <a:prstGeom prst="rect">
              <a:avLst/>
            </a:prstGeom>
          </p:spPr>
        </p:pic>
        <p:pic>
          <p:nvPicPr>
            <p:cNvPr id="41" name="Picture 40"/>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7557651" y="3077493"/>
              <a:ext cx="1006574" cy="322104"/>
            </a:xfrm>
            <a:prstGeom prst="rect">
              <a:avLst/>
            </a:prstGeom>
          </p:spPr>
        </p:pic>
      </p:grpSp>
      <p:grpSp>
        <p:nvGrpSpPr>
          <p:cNvPr id="17" name="Group 16"/>
          <p:cNvGrpSpPr/>
          <p:nvPr/>
        </p:nvGrpSpPr>
        <p:grpSpPr>
          <a:xfrm>
            <a:off x="6484789" y="3907412"/>
            <a:ext cx="1798781" cy="1112263"/>
            <a:chOff x="6484789" y="3907412"/>
            <a:chExt cx="1798781" cy="1112263"/>
          </a:xfrm>
        </p:grpSpPr>
        <p:sp>
          <p:nvSpPr>
            <p:cNvPr id="33" name="Content Placeholder 2"/>
            <p:cNvSpPr txBox="1">
              <a:spLocks/>
            </p:cNvSpPr>
            <p:nvPr/>
          </p:nvSpPr>
          <p:spPr>
            <a:xfrm>
              <a:off x="6484789" y="3907412"/>
              <a:ext cx="1798781" cy="546443"/>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marL="0" indent="0" algn="ctr" hangingPunct="1">
                <a:lnSpc>
                  <a:spcPct val="100000"/>
                </a:lnSpc>
                <a:spcBef>
                  <a:spcPts val="0"/>
                </a:spcBef>
                <a:buFontTx/>
                <a:buNone/>
              </a:pPr>
              <a:r>
                <a:rPr lang="en-GB" sz="1100" b="1" dirty="0">
                  <a:solidFill>
                    <a:srgbClr val="FF0000"/>
                  </a:solidFill>
                  <a:latin typeface="Cambria" panose="02040503050406030204" pitchFamily="18" charset="0"/>
                </a:rPr>
                <a:t>Q: Will you take risks to expand?</a:t>
              </a:r>
            </a:p>
          </p:txBody>
        </p:sp>
        <p:sp>
          <p:nvSpPr>
            <p:cNvPr id="35" name="Rectangle 34"/>
            <p:cNvSpPr/>
            <p:nvPr/>
          </p:nvSpPr>
          <p:spPr>
            <a:xfrm>
              <a:off x="7227536" y="4580550"/>
              <a:ext cx="360996" cy="307777"/>
            </a:xfrm>
            <a:prstGeom prst="rect">
              <a:avLst/>
            </a:prstGeom>
          </p:spPr>
          <p:txBody>
            <a:bodyPr wrap="none">
              <a:spAutoFit/>
            </a:bodyPr>
            <a:lstStyle/>
            <a:p>
              <a:r>
                <a:rPr lang="en-GB" sz="1400" b="1" dirty="0">
                  <a:solidFill>
                    <a:srgbClr val="FF0000"/>
                  </a:solidFill>
                  <a:latin typeface="Cambria" panose="02040503050406030204" pitchFamily="18" charset="0"/>
                </a:rPr>
                <a:t>vs</a:t>
              </a:r>
              <a:endParaRPr lang="en-GB" dirty="0"/>
            </a:p>
          </p:txBody>
        </p:sp>
        <p:pic>
          <p:nvPicPr>
            <p:cNvPr id="45" name="Picture 44"/>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614532" y="4484593"/>
              <a:ext cx="525000" cy="475125"/>
            </a:xfrm>
            <a:prstGeom prst="rect">
              <a:avLst/>
            </a:prstGeom>
          </p:spPr>
        </p:pic>
        <p:pic>
          <p:nvPicPr>
            <p:cNvPr id="43" name="Picture 42"/>
            <p:cNvPicPr>
              <a:picLocks noChangeAspect="1"/>
            </p:cNvPicPr>
            <p:nvPr/>
          </p:nvPicPr>
          <p:blipFill>
            <a:blip r:embed="rId15"/>
            <a:stretch>
              <a:fillRect/>
            </a:stretch>
          </p:blipFill>
          <p:spPr>
            <a:xfrm>
              <a:off x="6665311" y="4453855"/>
              <a:ext cx="565820" cy="565820"/>
            </a:xfrm>
            <a:prstGeom prst="rect">
              <a:avLst/>
            </a:prstGeom>
          </p:spPr>
        </p:pic>
      </p:grpSp>
    </p:spTree>
    <p:extLst>
      <p:ext uri="{BB962C8B-B14F-4D97-AF65-F5344CB8AC3E}">
        <p14:creationId xmlns:p14="http://schemas.microsoft.com/office/powerpoint/2010/main" val="426490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3">
                                            <p:bg/>
                                          </p:spTgt>
                                        </p:tgtEl>
                                        <p:attrNameLst>
                                          <p:attrName>style.visibility</p:attrName>
                                        </p:attrNameLst>
                                      </p:cBhvr>
                                      <p:to>
                                        <p:strVal val="visible"/>
                                      </p:to>
                                    </p:set>
                                    <p:animEffect transition="in" filter="dissolve">
                                      <p:cBhvr>
                                        <p:cTn id="7" dur="500"/>
                                        <p:tgtEl>
                                          <p:spTgt spid="103">
                                            <p:bg/>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03">
                                            <p:txEl>
                                              <p:pRg st="0" end="0"/>
                                            </p:txEl>
                                          </p:spTgt>
                                        </p:tgtEl>
                                        <p:attrNameLst>
                                          <p:attrName>style.visibility</p:attrName>
                                        </p:attrNameLst>
                                      </p:cBhvr>
                                      <p:to>
                                        <p:strVal val="visible"/>
                                      </p:to>
                                    </p:set>
                                    <p:animEffect transition="in" filter="dissolve">
                                      <p:cBhvr>
                                        <p:cTn id="10" dur="500"/>
                                        <p:tgtEl>
                                          <p:spTgt spid="103">
                                            <p:txEl>
                                              <p:pRg st="0" end="0"/>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03">
                                            <p:txEl>
                                              <p:pRg st="1" end="1"/>
                                            </p:txEl>
                                          </p:spTgt>
                                        </p:tgtEl>
                                        <p:attrNameLst>
                                          <p:attrName>style.visibility</p:attrName>
                                        </p:attrNameLst>
                                      </p:cBhvr>
                                      <p:to>
                                        <p:strVal val="visible"/>
                                      </p:to>
                                    </p:set>
                                    <p:animEffect transition="in" filter="dissolve">
                                      <p:cBhvr>
                                        <p:cTn id="13" dur="500"/>
                                        <p:tgtEl>
                                          <p:spTgt spid="103">
                                            <p:txEl>
                                              <p:pRg st="1" end="1"/>
                                            </p:txEl>
                                          </p:spTgt>
                                        </p:tgtEl>
                                      </p:cBhvr>
                                    </p:animEffect>
                                  </p:childTnLst>
                                </p:cTn>
                              </p:par>
                              <p:par>
                                <p:cTn id="14" presetID="9" presetClass="entr" presetSubtype="0" fill="hold"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dissolve">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dissolv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dissolve">
                                      <p:cBhvr>
                                        <p:cTn id="26" dur="500"/>
                                        <p:tgtEl>
                                          <p:spTgt spid="2"/>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dissolve">
                                      <p:cBhvr>
                                        <p:cTn id="31" dur="500"/>
                                        <p:tgtEl>
                                          <p:spTgt spid="24"/>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dissolve">
                                      <p:cBhvr>
                                        <p:cTn id="36" dur="500"/>
                                        <p:tgtEl>
                                          <p:spTgt spid="20"/>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dissolve">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nodeType="click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dissolv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nodeType="click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dissolve">
                                      <p:cBhvr>
                                        <p:cTn id="5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312355" y="-109896"/>
            <a:ext cx="7200897" cy="977900"/>
          </a:xfrm>
          <a:prstGeom prst="rect">
            <a:avLst/>
          </a:prstGeom>
        </p:spPr>
        <p:txBody>
          <a:bodyPr/>
          <a:lstStyle/>
          <a:p>
            <a:pPr>
              <a:spcBef>
                <a:spcPts val="400"/>
              </a:spcBef>
            </a:pPr>
            <a:r>
              <a:rPr lang="en-GB" dirty="0">
                <a:solidFill>
                  <a:srgbClr val="C00000"/>
                </a:solidFill>
                <a:latin typeface="Cambria" panose="02040503050406030204" pitchFamily="18" charset="0"/>
              </a:rPr>
              <a:t>Globalisation – IKEA</a:t>
            </a:r>
            <a:endParaRPr lang="en-GB" i="1" dirty="0">
              <a:solidFill>
                <a:srgbClr val="C00000"/>
              </a:solidFill>
              <a:latin typeface="Cambria" panose="02040503050406030204" pitchFamily="18" charset="0"/>
            </a:endParaRPr>
          </a:p>
        </p:txBody>
      </p:sp>
      <p:sp>
        <p:nvSpPr>
          <p:cNvPr id="103" name="Content Placeholder 2"/>
          <p:cNvSpPr txBox="1">
            <a:spLocks noGrp="1"/>
          </p:cNvSpPr>
          <p:nvPr>
            <p:ph idx="1"/>
          </p:nvPr>
        </p:nvSpPr>
        <p:spPr>
          <a:xfrm>
            <a:off x="3768158" y="937792"/>
            <a:ext cx="2926079" cy="4148633"/>
          </a:xfrm>
          <a:prstGeom prst="rect">
            <a:avLst/>
          </a:prstGeom>
        </p:spPr>
        <p:txBody>
          <a:bodyPr>
            <a:normAutofit lnSpcReduction="10000"/>
          </a:bodyPr>
          <a:lstStyle/>
          <a:p>
            <a:pPr>
              <a:spcBef>
                <a:spcPts val="400"/>
              </a:spcBef>
              <a:buFont typeface="Wingdings" panose="05000000000000000000" pitchFamily="2" charset="2"/>
              <a:buChar char="v"/>
            </a:pPr>
            <a:r>
              <a:rPr lang="en-GB" dirty="0">
                <a:latin typeface="Cambria" panose="02040503050406030204" pitchFamily="18" charset="0"/>
              </a:rPr>
              <a:t>Global brand recognition.</a:t>
            </a:r>
          </a:p>
          <a:p>
            <a:pPr>
              <a:spcBef>
                <a:spcPts val="400"/>
              </a:spcBef>
              <a:buFont typeface="Wingdings" panose="05000000000000000000" pitchFamily="2" charset="2"/>
              <a:buChar char="v"/>
            </a:pPr>
            <a:r>
              <a:rPr lang="en-GB" dirty="0">
                <a:latin typeface="Cambria" panose="02040503050406030204" pitchFamily="18" charset="0"/>
              </a:rPr>
              <a:t>Distributed manufacture and supply.</a:t>
            </a:r>
          </a:p>
          <a:p>
            <a:pPr>
              <a:spcBef>
                <a:spcPts val="400"/>
              </a:spcBef>
              <a:buFont typeface="Wingdings" panose="05000000000000000000" pitchFamily="2" charset="2"/>
              <a:buChar char="v"/>
            </a:pPr>
            <a:r>
              <a:rPr lang="en-GB" dirty="0">
                <a:latin typeface="Cambria" panose="02040503050406030204" pitchFamily="18" charset="0"/>
              </a:rPr>
              <a:t>Distributed customer channels.</a:t>
            </a:r>
          </a:p>
          <a:p>
            <a:pPr>
              <a:spcBef>
                <a:spcPts val="400"/>
              </a:spcBef>
              <a:buFont typeface="Wingdings" panose="05000000000000000000" pitchFamily="2" charset="2"/>
              <a:buChar char="v"/>
            </a:pPr>
            <a:r>
              <a:rPr lang="en-GB" dirty="0">
                <a:latin typeface="Cambria" panose="02040503050406030204" pitchFamily="18" charset="0"/>
              </a:rPr>
              <a:t>Local product adaption to market needs.</a:t>
            </a:r>
          </a:p>
          <a:p>
            <a:pPr>
              <a:spcBef>
                <a:spcPts val="400"/>
              </a:spcBef>
              <a:buFont typeface="Wingdings" panose="05000000000000000000" pitchFamily="2" charset="2"/>
              <a:buChar char="v"/>
            </a:pPr>
            <a:r>
              <a:rPr lang="en-GB" dirty="0">
                <a:latin typeface="Cambria" panose="02040503050406030204" pitchFamily="18" charset="0"/>
              </a:rPr>
              <a:t>E-Channels used for communications.</a:t>
            </a:r>
          </a:p>
          <a:p>
            <a:pPr>
              <a:spcBef>
                <a:spcPts val="400"/>
              </a:spcBef>
              <a:buFont typeface="Wingdings" panose="05000000000000000000" pitchFamily="2" charset="2"/>
              <a:buChar char="v"/>
            </a:pPr>
            <a:r>
              <a:rPr lang="en-GB" dirty="0">
                <a:latin typeface="Cambria" panose="02040503050406030204" pitchFamily="18" charset="0"/>
              </a:rPr>
              <a:t>Good ‘corporate CSR’ citizen company – allowing for retention of core customers.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65" y="709872"/>
            <a:ext cx="3896139" cy="4446342"/>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0473" y="1056629"/>
            <a:ext cx="1351722" cy="759947"/>
          </a:xfrm>
          <a:prstGeom prst="rect">
            <a:avLst/>
          </a:prstGeom>
        </p:spPr>
      </p:pic>
      <p:pic>
        <p:nvPicPr>
          <p:cNvPr id="7" name="Picture 6"/>
          <p:cNvPicPr>
            <a:picLocks noChangeAspect="1"/>
          </p:cNvPicPr>
          <p:nvPr/>
        </p:nvPicPr>
        <p:blipFill>
          <a:blip r:embed="rId4"/>
          <a:stretch>
            <a:fillRect/>
          </a:stretch>
        </p:blipFill>
        <p:spPr>
          <a:xfrm>
            <a:off x="7630473" y="1918419"/>
            <a:ext cx="1346967" cy="843281"/>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71138" y="2863543"/>
            <a:ext cx="2672862" cy="2292671"/>
          </a:xfrm>
          <a:prstGeom prst="rect">
            <a:avLst/>
          </a:prstGeom>
        </p:spPr>
      </p:pic>
    </p:spTree>
    <p:extLst>
      <p:ext uri="{BB962C8B-B14F-4D97-AF65-F5344CB8AC3E}">
        <p14:creationId xmlns:p14="http://schemas.microsoft.com/office/powerpoint/2010/main" val="895959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xfrm>
            <a:off x="848262" y="100399"/>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Globalisation – The Ideal Company – Is it? </a:t>
            </a:r>
          </a:p>
        </p:txBody>
      </p:sp>
      <p:pic>
        <p:nvPicPr>
          <p:cNvPr id="6" name="Picture 5"/>
          <p:cNvPicPr>
            <a:picLocks noChangeAspect="1"/>
          </p:cNvPicPr>
          <p:nvPr/>
        </p:nvPicPr>
        <p:blipFill>
          <a:blip r:embed="rId2"/>
          <a:stretch>
            <a:fillRect/>
          </a:stretch>
        </p:blipFill>
        <p:spPr>
          <a:xfrm>
            <a:off x="0" y="914400"/>
            <a:ext cx="5740271" cy="3935896"/>
          </a:xfrm>
          <a:prstGeom prst="rect">
            <a:avLst/>
          </a:prstGeom>
        </p:spPr>
      </p:pic>
      <p:pic>
        <p:nvPicPr>
          <p:cNvPr id="9" name="Picture 8"/>
          <p:cNvPicPr>
            <a:picLocks noChangeAspect="1"/>
          </p:cNvPicPr>
          <p:nvPr/>
        </p:nvPicPr>
        <p:blipFill>
          <a:blip r:embed="rId3"/>
          <a:stretch>
            <a:fillRect/>
          </a:stretch>
        </p:blipFill>
        <p:spPr>
          <a:xfrm>
            <a:off x="5564610" y="1090683"/>
            <a:ext cx="1472296" cy="588918"/>
          </a:xfrm>
          <a:prstGeom prst="rect">
            <a:avLst/>
          </a:prstGeom>
        </p:spPr>
      </p:pic>
      <p:pic>
        <p:nvPicPr>
          <p:cNvPr id="10" name="Picture 9"/>
          <p:cNvPicPr>
            <a:picLocks noChangeAspect="1"/>
          </p:cNvPicPr>
          <p:nvPr/>
        </p:nvPicPr>
        <p:blipFill>
          <a:blip r:embed="rId4"/>
          <a:stretch>
            <a:fillRect/>
          </a:stretch>
        </p:blipFill>
        <p:spPr>
          <a:xfrm>
            <a:off x="7362910" y="1033665"/>
            <a:ext cx="1574622" cy="702061"/>
          </a:xfrm>
          <a:prstGeom prst="rect">
            <a:avLst/>
          </a:prstGeom>
        </p:spPr>
      </p:pic>
      <p:pic>
        <p:nvPicPr>
          <p:cNvPr id="11" name="Picture 10"/>
          <p:cNvPicPr>
            <a:picLocks noChangeAspect="1"/>
          </p:cNvPicPr>
          <p:nvPr/>
        </p:nvPicPr>
        <p:blipFill>
          <a:blip r:embed="rId5"/>
          <a:stretch>
            <a:fillRect/>
          </a:stretch>
        </p:blipFill>
        <p:spPr>
          <a:xfrm>
            <a:off x="5750950" y="3509297"/>
            <a:ext cx="1003336" cy="1260865"/>
          </a:xfrm>
          <a:prstGeom prst="rect">
            <a:avLst/>
          </a:prstGeom>
        </p:spPr>
      </p:pic>
      <p:pic>
        <p:nvPicPr>
          <p:cNvPr id="12" name="Picture 11"/>
          <p:cNvPicPr>
            <a:picLocks noChangeAspect="1"/>
          </p:cNvPicPr>
          <p:nvPr/>
        </p:nvPicPr>
        <p:blipFill>
          <a:blip r:embed="rId6"/>
          <a:stretch>
            <a:fillRect/>
          </a:stretch>
        </p:blipFill>
        <p:spPr>
          <a:xfrm>
            <a:off x="7530340" y="2694180"/>
            <a:ext cx="1438999" cy="621908"/>
          </a:xfrm>
          <a:prstGeom prst="rect">
            <a:avLst/>
          </a:prstGeom>
        </p:spPr>
      </p:pic>
      <p:pic>
        <p:nvPicPr>
          <p:cNvPr id="13" name="Picture 12"/>
          <p:cNvPicPr>
            <a:picLocks noChangeAspect="1"/>
          </p:cNvPicPr>
          <p:nvPr/>
        </p:nvPicPr>
        <p:blipFill>
          <a:blip r:embed="rId7"/>
          <a:stretch>
            <a:fillRect/>
          </a:stretch>
        </p:blipFill>
        <p:spPr>
          <a:xfrm>
            <a:off x="6438479" y="1999767"/>
            <a:ext cx="1875808" cy="563989"/>
          </a:xfrm>
          <a:prstGeom prst="rect">
            <a:avLst/>
          </a:prstGeom>
        </p:spPr>
      </p:pic>
      <p:pic>
        <p:nvPicPr>
          <p:cNvPr id="14" name="Picture 13"/>
          <p:cNvPicPr>
            <a:picLocks noChangeAspect="1"/>
          </p:cNvPicPr>
          <p:nvPr/>
        </p:nvPicPr>
        <p:blipFill>
          <a:blip r:embed="rId8"/>
          <a:stretch>
            <a:fillRect/>
          </a:stretch>
        </p:blipFill>
        <p:spPr>
          <a:xfrm>
            <a:off x="7229708" y="3760404"/>
            <a:ext cx="1355634" cy="907007"/>
          </a:xfrm>
          <a:prstGeom prst="rect">
            <a:avLst/>
          </a:prstGeom>
        </p:spPr>
      </p:pic>
      <p:pic>
        <p:nvPicPr>
          <p:cNvPr id="15" name="Picture 14"/>
          <p:cNvPicPr>
            <a:picLocks noChangeAspect="1"/>
          </p:cNvPicPr>
          <p:nvPr/>
        </p:nvPicPr>
        <p:blipFill>
          <a:blip r:embed="rId9"/>
          <a:stretch>
            <a:fillRect/>
          </a:stretch>
        </p:blipFill>
        <p:spPr>
          <a:xfrm>
            <a:off x="5855672" y="2694497"/>
            <a:ext cx="1458657" cy="717520"/>
          </a:xfrm>
          <a:prstGeom prst="rect">
            <a:avLst/>
          </a:prstGeom>
        </p:spPr>
      </p:pic>
    </p:spTree>
    <p:extLst>
      <p:ext uri="{BB962C8B-B14F-4D97-AF65-F5344CB8AC3E}">
        <p14:creationId xmlns:p14="http://schemas.microsoft.com/office/powerpoint/2010/main" val="3074073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txBox="1">
            <a:spLocks noGrp="1"/>
          </p:cNvSpPr>
          <p:nvPr>
            <p:ph type="title"/>
          </p:nvPr>
        </p:nvSpPr>
        <p:spPr>
          <a:prstGeom prst="rect">
            <a:avLst/>
          </a:prstGeom>
        </p:spPr>
        <p:txBody>
          <a:bodyPr/>
          <a:lstStyle/>
          <a:p>
            <a:pPr>
              <a:spcBef>
                <a:spcPts val="400"/>
              </a:spcBef>
            </a:pPr>
            <a:r>
              <a:rPr lang="en-GB" dirty="0">
                <a:solidFill>
                  <a:srgbClr val="C00000"/>
                </a:solidFill>
                <a:latin typeface="Cambria" panose="02040503050406030204" pitchFamily="18" charset="0"/>
              </a:rPr>
              <a:t>Competitor Analysis</a:t>
            </a:r>
            <a:endParaRPr lang="en-GB" dirty="0">
              <a:latin typeface="Cambria" panose="02040503050406030204" pitchFamily="18"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633" y="1382377"/>
            <a:ext cx="2539682" cy="2539682"/>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75009" y="1844345"/>
            <a:ext cx="2118630" cy="158681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09333" y="1745959"/>
            <a:ext cx="1816217" cy="1812517"/>
          </a:xfrm>
          <a:prstGeom prst="rect">
            <a:avLst/>
          </a:prstGeom>
        </p:spPr>
      </p:pic>
    </p:spTree>
    <p:extLst>
      <p:ext uri="{BB962C8B-B14F-4D97-AF65-F5344CB8AC3E}">
        <p14:creationId xmlns:p14="http://schemas.microsoft.com/office/powerpoint/2010/main" val="3151153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2"/>
          <p:cNvSpPr txBox="1">
            <a:spLocks noGrp="1"/>
          </p:cNvSpPr>
          <p:nvPr>
            <p:ph idx="1"/>
          </p:nvPr>
        </p:nvSpPr>
        <p:spPr>
          <a:xfrm>
            <a:off x="503397" y="736600"/>
            <a:ext cx="8330916" cy="3950844"/>
          </a:xfrm>
          <a:prstGeom prst="rect">
            <a:avLst/>
          </a:prstGeom>
        </p:spPr>
        <p:txBody>
          <a:bodyPr>
            <a:normAutofit/>
          </a:bodyPr>
          <a:lstStyle/>
          <a:p>
            <a:pPr>
              <a:spcBef>
                <a:spcPts val="400"/>
              </a:spcBef>
              <a:buFont typeface="Wingdings" panose="05000000000000000000" pitchFamily="2" charset="2"/>
              <a:buChar char="v"/>
            </a:pPr>
            <a:r>
              <a:rPr lang="en-GB" dirty="0">
                <a:solidFill>
                  <a:schemeClr val="tx1"/>
                </a:solidFill>
                <a:latin typeface="Cambria" panose="02040503050406030204" pitchFamily="18" charset="0"/>
              </a:rPr>
              <a:t>Competitor analysis in marketing and strategic management is an assessment of the </a:t>
            </a:r>
            <a:r>
              <a:rPr lang="en-GB" b="1" i="1" dirty="0">
                <a:solidFill>
                  <a:srgbClr val="FFC000"/>
                </a:solidFill>
                <a:latin typeface="Cambria" panose="02040503050406030204" pitchFamily="18" charset="0"/>
              </a:rPr>
              <a:t>strengths</a:t>
            </a:r>
            <a:r>
              <a:rPr lang="en-GB" dirty="0">
                <a:solidFill>
                  <a:schemeClr val="tx1"/>
                </a:solidFill>
                <a:latin typeface="Cambria" panose="02040503050406030204" pitchFamily="18" charset="0"/>
              </a:rPr>
              <a:t> and </a:t>
            </a:r>
            <a:r>
              <a:rPr lang="en-GB" b="1" i="1" dirty="0">
                <a:solidFill>
                  <a:srgbClr val="FFC000"/>
                </a:solidFill>
                <a:latin typeface="Cambria" panose="02040503050406030204" pitchFamily="18" charset="0"/>
              </a:rPr>
              <a:t>weaknesses</a:t>
            </a:r>
            <a:r>
              <a:rPr lang="en-GB" dirty="0">
                <a:solidFill>
                  <a:schemeClr val="tx1"/>
                </a:solidFill>
                <a:latin typeface="Cambria" panose="02040503050406030204" pitchFamily="18" charset="0"/>
              </a:rPr>
              <a:t> of current and </a:t>
            </a:r>
            <a:r>
              <a:rPr lang="en-GB" b="1" i="1" dirty="0">
                <a:solidFill>
                  <a:srgbClr val="FFC000"/>
                </a:solidFill>
                <a:latin typeface="Cambria" panose="02040503050406030204" pitchFamily="18" charset="0"/>
              </a:rPr>
              <a:t>potential competitors</a:t>
            </a:r>
            <a:r>
              <a:rPr lang="en-GB" dirty="0">
                <a:solidFill>
                  <a:schemeClr val="tx1"/>
                </a:solidFill>
                <a:latin typeface="Cambria" panose="02040503050406030204" pitchFamily="18" charset="0"/>
              </a:rPr>
              <a:t>. This analysis provides both an offensive and defensive strategic context to identify </a:t>
            </a:r>
            <a:r>
              <a:rPr lang="en-GB" b="1" i="1" dirty="0">
                <a:solidFill>
                  <a:srgbClr val="FFC000"/>
                </a:solidFill>
                <a:latin typeface="Cambria" panose="02040503050406030204" pitchFamily="18" charset="0"/>
              </a:rPr>
              <a:t>opportunities</a:t>
            </a:r>
            <a:r>
              <a:rPr lang="en-GB" dirty="0">
                <a:solidFill>
                  <a:schemeClr val="tx1"/>
                </a:solidFill>
                <a:latin typeface="Cambria" panose="02040503050406030204" pitchFamily="18" charset="0"/>
              </a:rPr>
              <a:t> and </a:t>
            </a:r>
            <a:r>
              <a:rPr lang="en-GB" b="1" i="1" dirty="0">
                <a:solidFill>
                  <a:srgbClr val="FFC000"/>
                </a:solidFill>
                <a:latin typeface="Cambria" panose="02040503050406030204" pitchFamily="18" charset="0"/>
              </a:rPr>
              <a:t>threats</a:t>
            </a:r>
            <a:r>
              <a:rPr lang="en-GB" dirty="0">
                <a:solidFill>
                  <a:schemeClr val="tx1"/>
                </a:solidFill>
                <a:latin typeface="Cambria" panose="02040503050406030204" pitchFamily="18" charset="0"/>
              </a:rPr>
              <a:t>.</a:t>
            </a:r>
          </a:p>
          <a:p>
            <a:pPr>
              <a:spcBef>
                <a:spcPts val="400"/>
              </a:spcBef>
              <a:buFont typeface="Wingdings" panose="05000000000000000000" pitchFamily="2" charset="2"/>
              <a:buChar char="v"/>
            </a:pPr>
            <a:r>
              <a:rPr lang="en-GB" dirty="0">
                <a:solidFill>
                  <a:schemeClr val="tx1"/>
                </a:solidFill>
                <a:latin typeface="Cambria" panose="02040503050406030204" pitchFamily="18" charset="0"/>
              </a:rPr>
              <a:t>Following are commonly used while conducting a competitor analysis:</a:t>
            </a:r>
          </a:p>
          <a:p>
            <a:pPr>
              <a:spcBef>
                <a:spcPts val="400"/>
              </a:spcBef>
              <a:buFont typeface="Wingdings" panose="05000000000000000000" pitchFamily="2" charset="2"/>
              <a:buChar char="v"/>
            </a:pPr>
            <a:endParaRPr lang="en-GB" dirty="0">
              <a:solidFill>
                <a:schemeClr val="tx1"/>
              </a:solidFill>
              <a:latin typeface="Cambria" panose="02040503050406030204" pitchFamily="18" charset="0"/>
            </a:endParaRPr>
          </a:p>
        </p:txBody>
      </p:sp>
      <p:sp>
        <p:nvSpPr>
          <p:cNvPr id="11" name="Content Placeholder 2"/>
          <p:cNvSpPr txBox="1">
            <a:spLocks/>
          </p:cNvSpPr>
          <p:nvPr/>
        </p:nvSpPr>
        <p:spPr>
          <a:xfrm>
            <a:off x="431477" y="2632860"/>
            <a:ext cx="3862545" cy="2318337"/>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Brand Awareness</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Costs</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Products</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Customer Experience </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Capabilities</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Financial</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Organisational Culture</a:t>
            </a:r>
          </a:p>
          <a:p>
            <a:pPr hangingPunct="1">
              <a:lnSpc>
                <a:spcPct val="100000"/>
              </a:lnSpc>
              <a:spcBef>
                <a:spcPts val="0"/>
              </a:spcBef>
              <a:buFont typeface="Wingdings" panose="05000000000000000000" pitchFamily="2" charset="2"/>
              <a:buChar char="v"/>
            </a:pPr>
            <a:endParaRPr lang="en-GB" sz="1400" dirty="0">
              <a:solidFill>
                <a:schemeClr val="tx1"/>
              </a:solidFill>
              <a:latin typeface="Cambria" panose="02040503050406030204" pitchFamily="18" charset="0"/>
            </a:endParaRPr>
          </a:p>
        </p:txBody>
      </p:sp>
      <p:sp>
        <p:nvSpPr>
          <p:cNvPr id="12" name="Content Placeholder 2"/>
          <p:cNvSpPr txBox="1">
            <a:spLocks/>
          </p:cNvSpPr>
          <p:nvPr/>
        </p:nvSpPr>
        <p:spPr>
          <a:xfrm>
            <a:off x="4292802" y="2632860"/>
            <a:ext cx="3862545" cy="2318337"/>
          </a:xfrm>
          <a:prstGeom prst="rect">
            <a:avLst/>
          </a:prstGeom>
          <a:ln w="12700">
            <a:miter lim="400000"/>
          </a:ln>
          <a:extLst>
            <a:ext uri="{C572A759-6A51-4108-AA02-DFA0A04FC94B}">
              <ma14:wrappingTextBoxFlag xmlns:ma14="http://schemas.microsoft.com/office/mac/drawingml/2011/main" xmlns="" val="1"/>
            </a:ext>
          </a:extLst>
        </p:spPr>
        <p:txBody>
          <a:bodyPr lIns="45718" tIns="45718" rIns="45718" bIns="45718">
            <a:normAutofit/>
          </a:bodyPr>
          <a:lstStyle>
            <a:lvl1pPr marL="171450" marR="0" indent="-17145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1pPr>
            <a:lvl2pPr marL="571500" marR="0" indent="-22860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2pPr>
            <a:lvl3pPr marL="935180" marR="0" indent="-249380"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3pPr>
            <a:lvl4pPr marL="1303019"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4pPr>
            <a:lvl5pPr marL="1645920" marR="0" indent="-274319" algn="l" defTabSz="685800" rtl="0" latinLnBrk="0">
              <a:lnSpc>
                <a:spcPct val="150000"/>
              </a:lnSpc>
              <a:spcBef>
                <a:spcPts val="700"/>
              </a:spcBef>
              <a:spcAft>
                <a:spcPts val="0"/>
              </a:spcAft>
              <a:buClr>
                <a:srgbClr val="262626"/>
              </a:buClr>
              <a:buSzPct val="90000"/>
              <a:buFontTx/>
              <a:buChar char="▪"/>
              <a:tabLst/>
              <a:defRPr sz="1600" b="0" i="0" u="none" strike="noStrike" cap="none" spc="0" baseline="0">
                <a:ln>
                  <a:noFill/>
                </a:ln>
                <a:solidFill>
                  <a:srgbClr val="262626"/>
                </a:solidFill>
                <a:uFillTx/>
                <a:latin typeface="Arial"/>
                <a:ea typeface="Arial"/>
                <a:cs typeface="Arial"/>
                <a:sym typeface="Arial"/>
              </a:defRPr>
            </a:lvl5pPr>
            <a:lvl6pPr marL="19255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6pPr>
            <a:lvl7pPr marL="22684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7pPr>
            <a:lvl8pPr marL="26113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8pPr>
            <a:lvl9pPr marL="2954215" marR="0" indent="-211015" algn="l" defTabSz="685800" rtl="0" latinLnBrk="0">
              <a:lnSpc>
                <a:spcPct val="150000"/>
              </a:lnSpc>
              <a:spcBef>
                <a:spcPts val="700"/>
              </a:spcBef>
              <a:spcAft>
                <a:spcPts val="0"/>
              </a:spcAft>
              <a:buClr>
                <a:srgbClr val="262626"/>
              </a:buClr>
              <a:buSzPct val="100000"/>
              <a:buFontTx/>
              <a:buChar char="•"/>
              <a:tabLst/>
              <a:defRPr sz="1600" b="0" i="0" u="none" strike="noStrike" cap="none" spc="0" baseline="0">
                <a:ln>
                  <a:noFill/>
                </a:ln>
                <a:solidFill>
                  <a:srgbClr val="262626"/>
                </a:solidFill>
                <a:uFillTx/>
                <a:latin typeface="Arial"/>
                <a:ea typeface="Arial"/>
                <a:cs typeface="Arial"/>
                <a:sym typeface="Arial"/>
              </a:defRPr>
            </a:lvl9pPr>
          </a:lstStyle>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Intellectual Property </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Know-How</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Relationships</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Distribution</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Marketing</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Risks</a:t>
            </a:r>
          </a:p>
          <a:p>
            <a:pPr lvl="1" hangingPunct="1">
              <a:lnSpc>
                <a:spcPct val="100000"/>
              </a:lnSpc>
              <a:spcBef>
                <a:spcPts val="0"/>
              </a:spcBef>
              <a:buFont typeface="Courier New" panose="02070309020205020404" pitchFamily="49" charset="0"/>
              <a:buChar char="o"/>
            </a:pPr>
            <a:r>
              <a:rPr lang="en-GB" sz="1400" i="1" dirty="0">
                <a:solidFill>
                  <a:schemeClr val="tx1"/>
                </a:solidFill>
                <a:latin typeface="Cambria" panose="02040503050406030204" pitchFamily="18" charset="0"/>
              </a:rPr>
              <a:t>Opportunities</a:t>
            </a:r>
            <a:endParaRPr lang="en-GB" sz="1400" dirty="0">
              <a:solidFill>
                <a:schemeClr val="tx1"/>
              </a:solidFill>
              <a:latin typeface="Cambria" panose="02040503050406030204" pitchFamily="18" charset="0"/>
            </a:endParaRPr>
          </a:p>
        </p:txBody>
      </p:sp>
    </p:spTree>
    <p:extLst>
      <p:ext uri="{BB962C8B-B14F-4D97-AF65-F5344CB8AC3E}">
        <p14:creationId xmlns:p14="http://schemas.microsoft.com/office/powerpoint/2010/main" val="353887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wipe(left)">
                                      <p:cBhvr>
                                        <p:cTn id="7" dur="500"/>
                                        <p:tgtEl>
                                          <p:spTgt spid="1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Effect transition="in" filter="wipe(left)">
                                      <p:cBhvr>
                                        <p:cTn id="12" dur="500"/>
                                        <p:tgtEl>
                                          <p:spTgt spid="1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up)">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up)">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2"/>
          <p:cNvSpPr txBox="1">
            <a:spLocks noGrp="1"/>
          </p:cNvSpPr>
          <p:nvPr>
            <p:ph idx="1"/>
          </p:nvPr>
        </p:nvSpPr>
        <p:spPr>
          <a:xfrm>
            <a:off x="287676" y="339047"/>
            <a:ext cx="8542716" cy="3981952"/>
          </a:xfrm>
          <a:prstGeom prst="rect">
            <a:avLst/>
          </a:prstGeom>
        </p:spPr>
        <p:txBody>
          <a:bodyPr>
            <a:normAutofit/>
          </a:bodyPr>
          <a:lstStyle/>
          <a:p>
            <a:pPr>
              <a:spcBef>
                <a:spcPts val="400"/>
              </a:spcBef>
              <a:buFont typeface="Wingdings" panose="05000000000000000000" pitchFamily="2" charset="2"/>
              <a:buChar char="v"/>
            </a:pPr>
            <a:r>
              <a:rPr lang="en-GB" dirty="0">
                <a:solidFill>
                  <a:schemeClr val="tx1"/>
                </a:solidFill>
                <a:latin typeface="Cambria" panose="02040503050406030204" pitchFamily="18" charset="0"/>
              </a:rPr>
              <a:t>Entering the crowded market – what type of competition markets you can face?</a:t>
            </a:r>
          </a:p>
          <a:p>
            <a:pPr>
              <a:spcBef>
                <a:spcPts val="400"/>
              </a:spcBef>
              <a:buFont typeface="Wingdings" panose="05000000000000000000" pitchFamily="2" charset="2"/>
              <a:buChar char="v"/>
            </a:pPr>
            <a:endParaRPr lang="en-GB" dirty="0">
              <a:solidFill>
                <a:schemeClr val="tx1"/>
              </a:solidFill>
              <a:latin typeface="Cambria" panose="02040503050406030204"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3246773780"/>
              </p:ext>
            </p:extLst>
          </p:nvPr>
        </p:nvGraphicFramePr>
        <p:xfrm>
          <a:off x="170027" y="1264724"/>
          <a:ext cx="8817885" cy="567069"/>
        </p:xfrm>
        <a:graphic>
          <a:graphicData uri="http://schemas.openxmlformats.org/drawingml/2006/table">
            <a:tbl>
              <a:tblPr firstRow="1" bandRow="1">
                <a:tableStyleId>{8799B23B-EC83-4686-B30A-512413B5E67A}</a:tableStyleId>
              </a:tblPr>
              <a:tblGrid>
                <a:gridCol w="1550068">
                  <a:extLst>
                    <a:ext uri="{9D8B030D-6E8A-4147-A177-3AD203B41FA5}">
                      <a16:colId xmlns:a16="http://schemas.microsoft.com/office/drawing/2014/main" val="4187784634"/>
                    </a:ext>
                  </a:extLst>
                </a:gridCol>
                <a:gridCol w="1896517">
                  <a:extLst>
                    <a:ext uri="{9D8B030D-6E8A-4147-A177-3AD203B41FA5}">
                      <a16:colId xmlns:a16="http://schemas.microsoft.com/office/drawing/2014/main" val="2818587891"/>
                    </a:ext>
                  </a:extLst>
                </a:gridCol>
                <a:gridCol w="1850605">
                  <a:extLst>
                    <a:ext uri="{9D8B030D-6E8A-4147-A177-3AD203B41FA5}">
                      <a16:colId xmlns:a16="http://schemas.microsoft.com/office/drawing/2014/main" val="2771306633"/>
                    </a:ext>
                  </a:extLst>
                </a:gridCol>
                <a:gridCol w="1969477">
                  <a:extLst>
                    <a:ext uri="{9D8B030D-6E8A-4147-A177-3AD203B41FA5}">
                      <a16:colId xmlns:a16="http://schemas.microsoft.com/office/drawing/2014/main" val="3209746272"/>
                    </a:ext>
                  </a:extLst>
                </a:gridCol>
                <a:gridCol w="1551218">
                  <a:extLst>
                    <a:ext uri="{9D8B030D-6E8A-4147-A177-3AD203B41FA5}">
                      <a16:colId xmlns:a16="http://schemas.microsoft.com/office/drawing/2014/main" val="1989561902"/>
                    </a:ext>
                  </a:extLst>
                </a:gridCol>
              </a:tblGrid>
              <a:tr h="567069">
                <a:tc>
                  <a:txBody>
                    <a:bodyPr/>
                    <a:lstStyle/>
                    <a:p>
                      <a:pPr marL="0" marR="0" lvl="0" indent="0" algn="ctr" defTabSz="914400" rtl="0" eaLnBrk="1" fontAlgn="base" latinLnBrk="0" hangingPunct="1">
                        <a:lnSpc>
                          <a:spcPct val="100000"/>
                        </a:lnSpc>
                        <a:spcBef>
                          <a:spcPts val="0"/>
                        </a:spcBef>
                        <a:spcAft>
                          <a:spcPct val="0"/>
                        </a:spcAft>
                        <a:buClr>
                          <a:schemeClr val="tx1"/>
                        </a:buClr>
                        <a:buSzPct val="75000"/>
                        <a:buFont typeface="Wingdings" pitchFamily="2" charset="2"/>
                        <a:buNone/>
                        <a:tabLst/>
                      </a:pPr>
                      <a:r>
                        <a:rPr lang="en-GB" sz="1000" b="1" dirty="0">
                          <a:effectLst/>
                          <a:latin typeface="Cambria" panose="02040503050406030204" pitchFamily="18" charset="0"/>
                        </a:rPr>
                        <a:t>Perfect Competition with Infinite Buyers and Sellers</a:t>
                      </a:r>
                      <a:endParaRPr kumimoji="0" lang="en-US" sz="1000" b="1" i="0" u="none" strike="noStrike" cap="none" normalizeH="0" baseline="0" dirty="0">
                        <a:ln>
                          <a:noFill/>
                        </a:ln>
                        <a:solidFill>
                          <a:schemeClr val="tx1"/>
                        </a:solidFill>
                        <a:effectLst/>
                        <a:latin typeface="Cambria" panose="02040503050406030204" pitchFamily="18" charset="0"/>
                      </a:endParaRPr>
                    </a:p>
                  </a:txBody>
                  <a:tcPr anchor="ctr" horzOverflow="overflow"/>
                </a:tc>
                <a:tc>
                  <a:txBody>
                    <a:bodyPr/>
                    <a:lstStyle/>
                    <a:p>
                      <a:pPr marL="0" marR="0" lvl="0" indent="0" algn="ctr" defTabSz="914400" rtl="0" eaLnBrk="1" fontAlgn="base" latinLnBrk="0" hangingPunct="1">
                        <a:lnSpc>
                          <a:spcPct val="100000"/>
                        </a:lnSpc>
                        <a:spcBef>
                          <a:spcPts val="0"/>
                        </a:spcBef>
                        <a:spcAft>
                          <a:spcPct val="0"/>
                        </a:spcAft>
                        <a:buClr>
                          <a:schemeClr val="tx1"/>
                        </a:buClr>
                        <a:buSzPct val="75000"/>
                        <a:buFont typeface="Wingdings" pitchFamily="2" charset="2"/>
                        <a:buNone/>
                        <a:tabLst/>
                      </a:pPr>
                      <a:r>
                        <a:rPr lang="en-GB" sz="1000" b="1" dirty="0">
                          <a:effectLst/>
                          <a:latin typeface="Cambria" panose="02040503050406030204" pitchFamily="18" charset="0"/>
                        </a:rPr>
                        <a:t>Monopoly with One Producer</a:t>
                      </a:r>
                      <a:endParaRPr kumimoji="0" lang="en-US" sz="1000" b="1" i="0" u="none" strike="noStrike" cap="none" normalizeH="0" baseline="0" dirty="0">
                        <a:ln>
                          <a:noFill/>
                        </a:ln>
                        <a:solidFill>
                          <a:schemeClr val="tx1"/>
                        </a:solidFill>
                        <a:effectLst/>
                        <a:latin typeface="Cambria" panose="02040503050406030204" pitchFamily="18" charset="0"/>
                      </a:endParaRPr>
                    </a:p>
                  </a:txBody>
                  <a:tcPr anchor="ctr" horzOverflow="overflow"/>
                </a:tc>
                <a:tc>
                  <a:txBody>
                    <a:bodyPr/>
                    <a:lstStyle/>
                    <a:p>
                      <a:pPr marL="0" marR="0" lvl="0" indent="0" algn="ctr" defTabSz="914400" rtl="0" eaLnBrk="1" fontAlgn="base" latinLnBrk="0" hangingPunct="1">
                        <a:lnSpc>
                          <a:spcPct val="100000"/>
                        </a:lnSpc>
                        <a:spcBef>
                          <a:spcPts val="0"/>
                        </a:spcBef>
                        <a:spcAft>
                          <a:spcPct val="0"/>
                        </a:spcAft>
                        <a:buClr>
                          <a:schemeClr val="tx1"/>
                        </a:buClr>
                        <a:buSzPct val="75000"/>
                        <a:buFont typeface="Wingdings" pitchFamily="2" charset="2"/>
                        <a:buNone/>
                        <a:tabLst/>
                      </a:pPr>
                      <a:r>
                        <a:rPr lang="en-GB" sz="1000" b="1" dirty="0">
                          <a:effectLst/>
                          <a:latin typeface="Cambria" panose="02040503050406030204" pitchFamily="18" charset="0"/>
                        </a:rPr>
                        <a:t>Oligopoly with a Handful of Producers</a:t>
                      </a:r>
                      <a:endParaRPr kumimoji="0" lang="en-US" sz="1000" b="1" i="0" u="none" strike="noStrike" cap="none" normalizeH="0" baseline="0" dirty="0">
                        <a:ln>
                          <a:noFill/>
                        </a:ln>
                        <a:solidFill>
                          <a:schemeClr val="tx1"/>
                        </a:solidFill>
                        <a:effectLst/>
                        <a:latin typeface="Cambria" panose="02040503050406030204" pitchFamily="18" charset="0"/>
                      </a:endParaRPr>
                    </a:p>
                  </a:txBody>
                  <a:tcPr anchor="ctr" horzOverflow="overflow"/>
                </a:tc>
                <a:tc>
                  <a:txBody>
                    <a:bodyPr/>
                    <a:lstStyle/>
                    <a:p>
                      <a:pPr marL="0" marR="0" lvl="0" indent="0" algn="ctr" defTabSz="914400" rtl="0" eaLnBrk="1" fontAlgn="base" latinLnBrk="0" hangingPunct="1">
                        <a:lnSpc>
                          <a:spcPct val="100000"/>
                        </a:lnSpc>
                        <a:spcBef>
                          <a:spcPts val="0"/>
                        </a:spcBef>
                        <a:spcAft>
                          <a:spcPct val="0"/>
                        </a:spcAft>
                        <a:buClr>
                          <a:schemeClr val="tx1"/>
                        </a:buClr>
                        <a:buSzPct val="75000"/>
                        <a:buFont typeface="Wingdings" pitchFamily="2" charset="2"/>
                        <a:buNone/>
                        <a:tabLst/>
                      </a:pPr>
                      <a:r>
                        <a:rPr lang="en-GB" sz="1000" b="1" dirty="0">
                          <a:effectLst/>
                          <a:latin typeface="Cambria" panose="02040503050406030204" pitchFamily="18" charset="0"/>
                        </a:rPr>
                        <a:t>Monopolistic Competition with Numerous Competitors</a:t>
                      </a:r>
                      <a:endParaRPr kumimoji="0" lang="en-US" sz="1000" b="1" i="0" u="none" strike="noStrike" cap="none" normalizeH="0" baseline="0" dirty="0">
                        <a:ln>
                          <a:noFill/>
                        </a:ln>
                        <a:solidFill>
                          <a:schemeClr val="tx1"/>
                        </a:solidFill>
                        <a:effectLst/>
                        <a:latin typeface="Cambria" panose="02040503050406030204" pitchFamily="18" charset="0"/>
                      </a:endParaRPr>
                    </a:p>
                  </a:txBody>
                  <a:tcPr anchor="ctr" horzOverflow="overflow"/>
                </a:tc>
                <a:tc>
                  <a:txBody>
                    <a:bodyPr/>
                    <a:lstStyle/>
                    <a:p>
                      <a:pPr algn="ctr"/>
                      <a:r>
                        <a:rPr lang="en-GB" sz="1000" b="1" dirty="0">
                          <a:effectLst/>
                          <a:latin typeface="Cambria" panose="02040503050406030204" pitchFamily="18" charset="0"/>
                        </a:rPr>
                        <a:t>Monopsony with One Buyer</a:t>
                      </a:r>
                      <a:endParaRPr lang="en-GB" sz="1000" dirty="0">
                        <a:latin typeface="Cambria" panose="02040503050406030204" pitchFamily="18" charset="0"/>
                      </a:endParaRPr>
                    </a:p>
                  </a:txBody>
                  <a:tcPr anchor="ctr" horzOverflow="overflow"/>
                </a:tc>
                <a:extLst>
                  <a:ext uri="{0D108BD9-81ED-4DB2-BD59-A6C34878D82A}">
                    <a16:rowId xmlns:a16="http://schemas.microsoft.com/office/drawing/2014/main" val="3730239266"/>
                  </a:ext>
                </a:extLst>
              </a:tr>
            </a:tbl>
          </a:graphicData>
        </a:graphic>
      </p:graphicFrame>
      <p:sp>
        <p:nvSpPr>
          <p:cNvPr id="3" name="Rectangle 2"/>
          <p:cNvSpPr/>
          <p:nvPr/>
        </p:nvSpPr>
        <p:spPr>
          <a:xfrm>
            <a:off x="221181" y="1980336"/>
            <a:ext cx="1371600" cy="3000821"/>
          </a:xfrm>
          <a:prstGeom prst="rect">
            <a:avLst/>
          </a:prstGeom>
        </p:spPr>
        <p:txBody>
          <a:bodyPr wrap="square">
            <a:spAutoFit/>
          </a:bodyPr>
          <a:lstStyle/>
          <a:p>
            <a:pPr lvl="0" algn="ctr" defTabSz="914400" fontAlgn="base" hangingPunct="1">
              <a:spcBef>
                <a:spcPct val="20000"/>
              </a:spcBef>
              <a:spcAft>
                <a:spcPct val="0"/>
              </a:spcAft>
              <a:buClr>
                <a:schemeClr val="tx1"/>
              </a:buClr>
              <a:buSzPct val="75000"/>
            </a:pPr>
            <a:r>
              <a:rPr lang="en-GB" sz="900" dirty="0">
                <a:solidFill>
                  <a:schemeClr val="tx1"/>
                </a:solidFill>
                <a:latin typeface="Cambria" panose="02040503050406030204" pitchFamily="18" charset="0"/>
              </a:rPr>
              <a:t>Perfect competition is a market system characterized by many different buyers and sellers. In the classic theoretical definition of perfect competition, there are an infinite number of buyers and sellers. With so many market players, it is impossible for any one participant to alter the </a:t>
            </a:r>
            <a:r>
              <a:rPr lang="en-GB" sz="900" b="1" dirty="0">
                <a:solidFill>
                  <a:srgbClr val="FF0000"/>
                </a:solidFill>
                <a:latin typeface="Cambria" panose="02040503050406030204" pitchFamily="18" charset="0"/>
              </a:rPr>
              <a:t>prevailing price </a:t>
            </a:r>
            <a:r>
              <a:rPr lang="en-GB" sz="900" dirty="0">
                <a:solidFill>
                  <a:schemeClr val="tx1"/>
                </a:solidFill>
                <a:latin typeface="Cambria" panose="02040503050406030204" pitchFamily="18" charset="0"/>
              </a:rPr>
              <a:t>in the market. If they attempt to do so, buyers and sellers have infinite alternatives to pursue. </a:t>
            </a:r>
            <a:r>
              <a:rPr lang="en-GB" sz="900" i="1" dirty="0">
                <a:solidFill>
                  <a:schemeClr val="tx1"/>
                </a:solidFill>
                <a:latin typeface="Cambria" panose="02040503050406030204" pitchFamily="18" charset="0"/>
              </a:rPr>
              <a:t>E.g. foreign exchange, agriculture and Internet related markets.</a:t>
            </a:r>
            <a:endParaRPr lang="en-US" sz="900" i="1" dirty="0">
              <a:solidFill>
                <a:schemeClr val="tx1"/>
              </a:solidFill>
              <a:latin typeface="Cambria" panose="02040503050406030204" pitchFamily="18" charset="0"/>
            </a:endParaRPr>
          </a:p>
        </p:txBody>
      </p:sp>
      <p:sp>
        <p:nvSpPr>
          <p:cNvPr id="4" name="Rectangle 3"/>
          <p:cNvSpPr/>
          <p:nvPr/>
        </p:nvSpPr>
        <p:spPr>
          <a:xfrm>
            <a:off x="1959883" y="1980335"/>
            <a:ext cx="1461121" cy="2723823"/>
          </a:xfrm>
          <a:prstGeom prst="rect">
            <a:avLst/>
          </a:prstGeom>
        </p:spPr>
        <p:txBody>
          <a:bodyPr wrap="square">
            <a:spAutoFit/>
          </a:bodyPr>
          <a:lstStyle/>
          <a:p>
            <a:pPr lvl="0" algn="ctr" defTabSz="914400" fontAlgn="base" hangingPunct="1">
              <a:spcBef>
                <a:spcPct val="20000"/>
              </a:spcBef>
              <a:spcAft>
                <a:spcPct val="0"/>
              </a:spcAft>
              <a:buClr>
                <a:schemeClr val="tx1"/>
              </a:buClr>
              <a:buSzPct val="75000"/>
            </a:pPr>
            <a:r>
              <a:rPr lang="en-GB" sz="900" dirty="0">
                <a:solidFill>
                  <a:schemeClr val="tx1"/>
                </a:solidFill>
                <a:latin typeface="Cambria" panose="02040503050406030204" pitchFamily="18" charset="0"/>
              </a:rPr>
              <a:t>A monopoly is the exact opposite form of market system as perfect competition. In a pure monopoly, there is only one producer of a particular good or service, and generally no reasonable substitute. In such a market system, the monopolist is able to charge whatever </a:t>
            </a:r>
            <a:r>
              <a:rPr lang="en-GB" sz="900" b="1" dirty="0">
                <a:solidFill>
                  <a:srgbClr val="FF0000"/>
                </a:solidFill>
                <a:latin typeface="Cambria" panose="02040503050406030204" pitchFamily="18" charset="0"/>
              </a:rPr>
              <a:t>price</a:t>
            </a:r>
            <a:r>
              <a:rPr lang="en-GB" sz="900" dirty="0">
                <a:solidFill>
                  <a:schemeClr val="tx1"/>
                </a:solidFill>
                <a:latin typeface="Cambria" panose="02040503050406030204" pitchFamily="18" charset="0"/>
              </a:rPr>
              <a:t> they wish due to the </a:t>
            </a:r>
            <a:r>
              <a:rPr lang="en-GB" sz="900" b="1" dirty="0">
                <a:solidFill>
                  <a:srgbClr val="FF0000"/>
                </a:solidFill>
                <a:latin typeface="Cambria" panose="02040503050406030204" pitchFamily="18" charset="0"/>
              </a:rPr>
              <a:t>absence of competition</a:t>
            </a:r>
            <a:r>
              <a:rPr lang="en-GB" sz="900" dirty="0">
                <a:solidFill>
                  <a:schemeClr val="tx1"/>
                </a:solidFill>
                <a:latin typeface="Cambria" panose="02040503050406030204" pitchFamily="18" charset="0"/>
              </a:rPr>
              <a:t>, but their overall revenue will be limited by the ability or willingness of customers to pay their price. </a:t>
            </a:r>
            <a:endParaRPr lang="en-US" sz="900" dirty="0">
              <a:solidFill>
                <a:schemeClr val="tx1"/>
              </a:solidFill>
              <a:latin typeface="Cambria" panose="02040503050406030204" pitchFamily="18" charset="0"/>
            </a:endParaRPr>
          </a:p>
        </p:txBody>
      </p:sp>
      <p:sp>
        <p:nvSpPr>
          <p:cNvPr id="5" name="Rectangle 4"/>
          <p:cNvSpPr/>
          <p:nvPr/>
        </p:nvSpPr>
        <p:spPr>
          <a:xfrm>
            <a:off x="3736938" y="1980336"/>
            <a:ext cx="1684062" cy="3000821"/>
          </a:xfrm>
          <a:prstGeom prst="rect">
            <a:avLst/>
          </a:prstGeom>
        </p:spPr>
        <p:txBody>
          <a:bodyPr wrap="square">
            <a:spAutoFit/>
          </a:bodyPr>
          <a:lstStyle/>
          <a:p>
            <a:pPr lvl="0" algn="ctr" defTabSz="914400" fontAlgn="base" hangingPunct="1">
              <a:spcBef>
                <a:spcPct val="20000"/>
              </a:spcBef>
              <a:spcAft>
                <a:spcPct val="0"/>
              </a:spcAft>
              <a:buClr>
                <a:schemeClr val="tx1"/>
              </a:buClr>
              <a:buSzPct val="75000"/>
            </a:pPr>
            <a:r>
              <a:rPr lang="en-GB" sz="900" dirty="0">
                <a:solidFill>
                  <a:schemeClr val="tx1"/>
                </a:solidFill>
                <a:latin typeface="Cambria" panose="02040503050406030204" pitchFamily="18" charset="0"/>
              </a:rPr>
              <a:t>An oligopoly is similar in many ways to a monopoly. The primary difference is that rather than having only one producer of a good or service, there are a </a:t>
            </a:r>
            <a:r>
              <a:rPr lang="en-GB" sz="900" b="1" dirty="0">
                <a:solidFill>
                  <a:srgbClr val="FF0000"/>
                </a:solidFill>
                <a:latin typeface="Cambria" panose="02040503050406030204" pitchFamily="18" charset="0"/>
              </a:rPr>
              <a:t>handful of producers</a:t>
            </a:r>
            <a:r>
              <a:rPr lang="en-GB" sz="900" dirty="0">
                <a:solidFill>
                  <a:schemeClr val="tx1"/>
                </a:solidFill>
                <a:latin typeface="Cambria" panose="02040503050406030204" pitchFamily="18" charset="0"/>
              </a:rPr>
              <a:t>, or at least a handful of producers that make up a </a:t>
            </a:r>
            <a:r>
              <a:rPr lang="en-GB" sz="900" b="1" dirty="0">
                <a:solidFill>
                  <a:srgbClr val="FF0000"/>
                </a:solidFill>
                <a:latin typeface="Cambria" panose="02040503050406030204" pitchFamily="18" charset="0"/>
              </a:rPr>
              <a:t>dominant majority of the production in the market system</a:t>
            </a:r>
            <a:r>
              <a:rPr lang="en-GB" sz="900" dirty="0">
                <a:solidFill>
                  <a:schemeClr val="tx1"/>
                </a:solidFill>
                <a:latin typeface="Cambria" panose="02040503050406030204" pitchFamily="18" charset="0"/>
              </a:rPr>
              <a:t>. While </a:t>
            </a:r>
            <a:r>
              <a:rPr lang="en-GB" sz="900" dirty="0" err="1">
                <a:solidFill>
                  <a:schemeClr val="tx1"/>
                </a:solidFill>
                <a:latin typeface="Cambria" panose="02040503050406030204" pitchFamily="18" charset="0"/>
              </a:rPr>
              <a:t>oligopolists</a:t>
            </a:r>
            <a:r>
              <a:rPr lang="en-GB" sz="900" dirty="0">
                <a:solidFill>
                  <a:schemeClr val="tx1"/>
                </a:solidFill>
                <a:latin typeface="Cambria" panose="02040503050406030204" pitchFamily="18" charset="0"/>
              </a:rPr>
              <a:t> do not have the same </a:t>
            </a:r>
            <a:r>
              <a:rPr lang="en-GB" sz="900" b="1" dirty="0">
                <a:solidFill>
                  <a:srgbClr val="FF0000"/>
                </a:solidFill>
                <a:latin typeface="Cambria" panose="02040503050406030204" pitchFamily="18" charset="0"/>
              </a:rPr>
              <a:t>pricing power</a:t>
            </a:r>
            <a:r>
              <a:rPr lang="en-GB" sz="900" dirty="0">
                <a:solidFill>
                  <a:schemeClr val="tx1"/>
                </a:solidFill>
                <a:latin typeface="Cambria" panose="02040503050406030204" pitchFamily="18" charset="0"/>
              </a:rPr>
              <a:t> as monopolists, it is possible, without diligent government regulation, that </a:t>
            </a:r>
            <a:r>
              <a:rPr lang="en-GB" sz="900" dirty="0" err="1">
                <a:solidFill>
                  <a:schemeClr val="tx1"/>
                </a:solidFill>
                <a:latin typeface="Cambria" panose="02040503050406030204" pitchFamily="18" charset="0"/>
              </a:rPr>
              <a:t>oligopolists</a:t>
            </a:r>
            <a:r>
              <a:rPr lang="en-GB" sz="900" dirty="0">
                <a:solidFill>
                  <a:schemeClr val="tx1"/>
                </a:solidFill>
                <a:latin typeface="Cambria" panose="02040503050406030204" pitchFamily="18" charset="0"/>
              </a:rPr>
              <a:t> will collude with one another to </a:t>
            </a:r>
            <a:r>
              <a:rPr lang="en-GB" sz="900" b="1" dirty="0">
                <a:solidFill>
                  <a:srgbClr val="FF0000"/>
                </a:solidFill>
                <a:latin typeface="Cambria" panose="02040503050406030204" pitchFamily="18" charset="0"/>
              </a:rPr>
              <a:t>set prices </a:t>
            </a:r>
            <a:r>
              <a:rPr lang="en-GB" sz="900" dirty="0">
                <a:solidFill>
                  <a:schemeClr val="tx1"/>
                </a:solidFill>
                <a:latin typeface="Cambria" panose="02040503050406030204" pitchFamily="18" charset="0"/>
              </a:rPr>
              <a:t>in the same way a monopolist would. </a:t>
            </a:r>
            <a:r>
              <a:rPr lang="en-GB" sz="900" i="1" dirty="0">
                <a:solidFill>
                  <a:schemeClr val="tx1"/>
                </a:solidFill>
                <a:latin typeface="Cambria" panose="02040503050406030204" pitchFamily="18" charset="0"/>
              </a:rPr>
              <a:t>E.g. Automobile Manufacturing, Microsoft/Apple – OS.</a:t>
            </a:r>
            <a:endParaRPr lang="en-US" sz="900" i="1" dirty="0">
              <a:solidFill>
                <a:schemeClr val="tx1"/>
              </a:solidFill>
              <a:latin typeface="Cambria" panose="02040503050406030204" pitchFamily="18" charset="0"/>
            </a:endParaRPr>
          </a:p>
        </p:txBody>
      </p:sp>
      <p:sp>
        <p:nvSpPr>
          <p:cNvPr id="6" name="Rectangle 5"/>
          <p:cNvSpPr/>
          <p:nvPr/>
        </p:nvSpPr>
        <p:spPr>
          <a:xfrm>
            <a:off x="5499189" y="1980336"/>
            <a:ext cx="1988659" cy="2862322"/>
          </a:xfrm>
          <a:prstGeom prst="rect">
            <a:avLst/>
          </a:prstGeom>
        </p:spPr>
        <p:txBody>
          <a:bodyPr wrap="square">
            <a:spAutoFit/>
          </a:bodyPr>
          <a:lstStyle/>
          <a:p>
            <a:pPr lvl="0" algn="ctr" defTabSz="914400" fontAlgn="base" hangingPunct="1">
              <a:spcBef>
                <a:spcPct val="20000"/>
              </a:spcBef>
              <a:spcAft>
                <a:spcPct val="0"/>
              </a:spcAft>
              <a:buClr>
                <a:schemeClr val="tx1"/>
              </a:buClr>
              <a:buSzPct val="75000"/>
            </a:pPr>
            <a:r>
              <a:rPr lang="en-GB" sz="900" dirty="0">
                <a:solidFill>
                  <a:schemeClr val="tx1"/>
                </a:solidFill>
                <a:latin typeface="Cambria" panose="02040503050406030204" pitchFamily="18" charset="0"/>
              </a:rPr>
              <a:t>Monopolistic competition is a type of market system combining elements of a </a:t>
            </a:r>
            <a:r>
              <a:rPr lang="en-GB" sz="900" b="1" dirty="0">
                <a:solidFill>
                  <a:srgbClr val="FF0000"/>
                </a:solidFill>
                <a:latin typeface="Cambria" panose="02040503050406030204" pitchFamily="18" charset="0"/>
              </a:rPr>
              <a:t>monopoly</a:t>
            </a:r>
            <a:r>
              <a:rPr lang="en-GB" sz="900" dirty="0">
                <a:solidFill>
                  <a:schemeClr val="tx1"/>
                </a:solidFill>
                <a:latin typeface="Cambria" panose="02040503050406030204" pitchFamily="18" charset="0"/>
              </a:rPr>
              <a:t> and </a:t>
            </a:r>
            <a:r>
              <a:rPr lang="en-GB" sz="900" b="1" dirty="0">
                <a:solidFill>
                  <a:srgbClr val="FF0000"/>
                </a:solidFill>
                <a:latin typeface="Cambria" panose="02040503050406030204" pitchFamily="18" charset="0"/>
              </a:rPr>
              <a:t>perfect competition</a:t>
            </a:r>
            <a:r>
              <a:rPr lang="en-GB" sz="900" dirty="0">
                <a:solidFill>
                  <a:schemeClr val="tx1"/>
                </a:solidFill>
                <a:latin typeface="Cambria" panose="02040503050406030204" pitchFamily="18" charset="0"/>
              </a:rPr>
              <a:t>. Like a perfectly competitive market system, there are numerous competitors in the market. The difference is that each competitor is sufficiently differentiated from the others that some can charge greater prices than a perfectly competitive firm. </a:t>
            </a:r>
            <a:r>
              <a:rPr lang="en-GB" sz="900" i="1" dirty="0">
                <a:solidFill>
                  <a:schemeClr val="tx1"/>
                </a:solidFill>
                <a:latin typeface="Cambria" panose="02040503050406030204" pitchFamily="18" charset="0"/>
              </a:rPr>
              <a:t>E.g. Nike is an example of monopolistic competition because they have the aspects that a perfect competition has, except their products are not exactly like their competitors such as Adidas and Under Armour. Product differentiation is the real or perceived differences between competing products in the same industry.</a:t>
            </a:r>
            <a:endParaRPr lang="en-US" sz="900" i="1" dirty="0">
              <a:solidFill>
                <a:schemeClr val="tx1"/>
              </a:solidFill>
              <a:latin typeface="Cambria" panose="02040503050406030204" pitchFamily="18" charset="0"/>
            </a:endParaRPr>
          </a:p>
        </p:txBody>
      </p:sp>
      <p:sp>
        <p:nvSpPr>
          <p:cNvPr id="7" name="Rectangle 6"/>
          <p:cNvSpPr/>
          <p:nvPr/>
        </p:nvSpPr>
        <p:spPr>
          <a:xfrm>
            <a:off x="7485806" y="1980335"/>
            <a:ext cx="1502106" cy="2862322"/>
          </a:xfrm>
          <a:prstGeom prst="rect">
            <a:avLst/>
          </a:prstGeom>
        </p:spPr>
        <p:txBody>
          <a:bodyPr wrap="square">
            <a:spAutoFit/>
          </a:bodyPr>
          <a:lstStyle/>
          <a:p>
            <a:pPr lvl="0" algn="ctr" defTabSz="914400" fontAlgn="base" hangingPunct="1">
              <a:spcBef>
                <a:spcPct val="20000"/>
              </a:spcBef>
              <a:spcAft>
                <a:spcPct val="0"/>
              </a:spcAft>
              <a:buClr>
                <a:schemeClr val="tx1"/>
              </a:buClr>
              <a:buSzPct val="75000"/>
            </a:pPr>
            <a:r>
              <a:rPr lang="en-GB" sz="900" dirty="0">
                <a:solidFill>
                  <a:schemeClr val="tx1"/>
                </a:solidFill>
                <a:latin typeface="Cambria" panose="02040503050406030204" pitchFamily="18" charset="0"/>
              </a:rPr>
              <a:t>Market systems are not only differentiated according to the </a:t>
            </a:r>
            <a:r>
              <a:rPr lang="en-GB" sz="900" b="1" dirty="0">
                <a:solidFill>
                  <a:srgbClr val="FF0000"/>
                </a:solidFill>
                <a:latin typeface="Cambria" panose="02040503050406030204" pitchFamily="18" charset="0"/>
              </a:rPr>
              <a:t>number of suppliers</a:t>
            </a:r>
            <a:r>
              <a:rPr lang="en-GB" sz="900" dirty="0">
                <a:solidFill>
                  <a:schemeClr val="tx1"/>
                </a:solidFill>
                <a:latin typeface="Cambria" panose="02040503050406030204" pitchFamily="18" charset="0"/>
              </a:rPr>
              <a:t> in the market. They may also be differentiated according to the </a:t>
            </a:r>
            <a:r>
              <a:rPr lang="en-GB" sz="900" b="1" dirty="0">
                <a:solidFill>
                  <a:srgbClr val="FF0000"/>
                </a:solidFill>
                <a:latin typeface="Cambria" panose="02040503050406030204" pitchFamily="18" charset="0"/>
              </a:rPr>
              <a:t>number of buyers</a:t>
            </a:r>
            <a:r>
              <a:rPr lang="en-GB" sz="900" dirty="0">
                <a:solidFill>
                  <a:schemeClr val="tx1"/>
                </a:solidFill>
                <a:latin typeface="Cambria" panose="02040503050406030204" pitchFamily="18" charset="0"/>
              </a:rPr>
              <a:t>. Whereas a perfectly competitive market theoretically has an infinite </a:t>
            </a:r>
            <a:r>
              <a:rPr lang="en-GB" sz="900" b="1" dirty="0">
                <a:solidFill>
                  <a:srgbClr val="FF0000"/>
                </a:solidFill>
                <a:latin typeface="Cambria" panose="02040503050406030204" pitchFamily="18" charset="0"/>
              </a:rPr>
              <a:t>number of buyers and sellers</a:t>
            </a:r>
            <a:r>
              <a:rPr lang="en-GB" sz="900" dirty="0">
                <a:solidFill>
                  <a:schemeClr val="tx1"/>
                </a:solidFill>
                <a:latin typeface="Cambria" panose="02040503050406030204" pitchFamily="18" charset="0"/>
              </a:rPr>
              <a:t>, a monopsony has only </a:t>
            </a:r>
            <a:r>
              <a:rPr lang="en-GB" sz="900" b="1" dirty="0">
                <a:solidFill>
                  <a:srgbClr val="FF0000"/>
                </a:solidFill>
                <a:latin typeface="Cambria" panose="02040503050406030204" pitchFamily="18" charset="0"/>
              </a:rPr>
              <a:t>ONE BUYER </a:t>
            </a:r>
            <a:r>
              <a:rPr lang="en-GB" sz="900" dirty="0">
                <a:solidFill>
                  <a:schemeClr val="tx1"/>
                </a:solidFill>
                <a:latin typeface="Cambria" panose="02040503050406030204" pitchFamily="18" charset="0"/>
              </a:rPr>
              <a:t>for a particular good or service, giving that buyer significant power in determining the price of the products produced. </a:t>
            </a:r>
            <a:r>
              <a:rPr lang="en-GB" sz="900" i="1" dirty="0">
                <a:solidFill>
                  <a:schemeClr val="tx1"/>
                </a:solidFill>
                <a:latin typeface="Cambria" panose="02040503050406030204" pitchFamily="18" charset="0"/>
              </a:rPr>
              <a:t>E.g. NHS/Private Health Services and Governments.</a:t>
            </a:r>
          </a:p>
        </p:txBody>
      </p:sp>
    </p:spTree>
    <p:extLst>
      <p:ext uri="{BB962C8B-B14F-4D97-AF65-F5344CB8AC3E}">
        <p14:creationId xmlns:p14="http://schemas.microsoft.com/office/powerpoint/2010/main" val="161347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up)">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up)">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ipe(up)">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up)">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txBox="1">
            <a:spLocks noGrp="1"/>
          </p:cNvSpPr>
          <p:nvPr>
            <p:ph type="title"/>
          </p:nvPr>
        </p:nvSpPr>
        <p:spPr>
          <a:xfrm>
            <a:off x="683876" y="133574"/>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Competitor Analysis – Entering a Crowded Market</a:t>
            </a:r>
            <a:endParaRPr lang="en-GB" sz="1800" b="0" i="1" dirty="0">
              <a:latin typeface="Cambria" panose="02040503050406030204" pitchFamily="18" charset="0"/>
            </a:endParaRPr>
          </a:p>
        </p:txBody>
      </p:sp>
      <p:sp>
        <p:nvSpPr>
          <p:cNvPr id="18" name="Content Placeholder 2"/>
          <p:cNvSpPr txBox="1">
            <a:spLocks noGrp="1"/>
          </p:cNvSpPr>
          <p:nvPr>
            <p:ph idx="1"/>
          </p:nvPr>
        </p:nvSpPr>
        <p:spPr>
          <a:xfrm>
            <a:off x="432694" y="994867"/>
            <a:ext cx="8330916" cy="1280160"/>
          </a:xfrm>
          <a:prstGeom prst="rect">
            <a:avLst/>
          </a:prstGeom>
        </p:spPr>
        <p:txBody>
          <a:bodyPr>
            <a:normAutofit/>
          </a:bodyPr>
          <a:lstStyle/>
          <a:p>
            <a:pPr>
              <a:spcBef>
                <a:spcPts val="400"/>
              </a:spcBef>
              <a:buFont typeface="Wingdings" panose="05000000000000000000" pitchFamily="2" charset="2"/>
              <a:buChar char="v"/>
            </a:pPr>
            <a:r>
              <a:rPr lang="en-GB" dirty="0">
                <a:solidFill>
                  <a:schemeClr val="tx1"/>
                </a:solidFill>
                <a:latin typeface="Cambria" panose="02040503050406030204" pitchFamily="18" charset="0"/>
              </a:rPr>
              <a:t>Analysing the competition – two main factors:</a:t>
            </a:r>
          </a:p>
          <a:p>
            <a:pPr lvl="1">
              <a:spcBef>
                <a:spcPts val="400"/>
              </a:spcBef>
              <a:buFont typeface="Courier New" panose="02070309020205020404" pitchFamily="49" charset="0"/>
              <a:buChar char="o"/>
            </a:pPr>
            <a:r>
              <a:rPr lang="en-GB" sz="1400" i="1" dirty="0">
                <a:solidFill>
                  <a:schemeClr val="tx1"/>
                </a:solidFill>
                <a:latin typeface="Cambria" panose="02040503050406030204" pitchFamily="18" charset="0"/>
              </a:rPr>
              <a:t>Where do your competitors operate – local, regional or global ?</a:t>
            </a:r>
          </a:p>
          <a:p>
            <a:pPr lvl="1">
              <a:spcBef>
                <a:spcPts val="400"/>
              </a:spcBef>
              <a:buFont typeface="Courier New" panose="02070309020205020404" pitchFamily="49" charset="0"/>
              <a:buChar char="o"/>
            </a:pPr>
            <a:r>
              <a:rPr lang="en-GB" sz="1400" i="1" dirty="0">
                <a:solidFill>
                  <a:schemeClr val="tx1"/>
                </a:solidFill>
                <a:latin typeface="Cambria" panose="02040503050406030204" pitchFamily="18" charset="0"/>
              </a:rPr>
              <a:t>How your competitors act in your chosen ‘scope’ – Full Focus, Part-time, Bit Player ?</a:t>
            </a:r>
          </a:p>
          <a:p>
            <a:pPr>
              <a:spcBef>
                <a:spcPts val="400"/>
              </a:spcBef>
              <a:buFont typeface="Wingdings" panose="05000000000000000000" pitchFamily="2" charset="2"/>
              <a:buChar char="v"/>
            </a:pPr>
            <a:endParaRPr lang="en-GB" sz="1400" dirty="0">
              <a:solidFill>
                <a:schemeClr val="tx1"/>
              </a:solidFill>
              <a:latin typeface="Cambria" panose="02040503050406030204" pitchFamily="18" charset="0"/>
            </a:endParaRPr>
          </a:p>
        </p:txBody>
      </p:sp>
      <p:cxnSp>
        <p:nvCxnSpPr>
          <p:cNvPr id="6" name="Straight Arrow Connector 5"/>
          <p:cNvCxnSpPr/>
          <p:nvPr/>
        </p:nvCxnSpPr>
        <p:spPr>
          <a:xfrm>
            <a:off x="1404518" y="2523743"/>
            <a:ext cx="0" cy="2443913"/>
          </a:xfrm>
          <a:prstGeom prst="straightConnector1">
            <a:avLst/>
          </a:prstGeom>
          <a:ln>
            <a:tailEnd type="stealth" w="lg" len="lg"/>
          </a:ln>
        </p:spPr>
        <p:style>
          <a:lnRef idx="2">
            <a:schemeClr val="dk1"/>
          </a:lnRef>
          <a:fillRef idx="0">
            <a:schemeClr val="dk1"/>
          </a:fillRef>
          <a:effectRef idx="1">
            <a:schemeClr val="dk1"/>
          </a:effectRef>
          <a:fontRef idx="minor">
            <a:schemeClr val="tx1"/>
          </a:fontRef>
        </p:style>
      </p:cxnSp>
      <p:cxnSp>
        <p:nvCxnSpPr>
          <p:cNvPr id="9" name="Straight Arrow Connector 8"/>
          <p:cNvCxnSpPr/>
          <p:nvPr/>
        </p:nvCxnSpPr>
        <p:spPr>
          <a:xfrm>
            <a:off x="1404518" y="2523743"/>
            <a:ext cx="6920179" cy="0"/>
          </a:xfrm>
          <a:prstGeom prst="straightConnector1">
            <a:avLst/>
          </a:prstGeom>
          <a:ln>
            <a:tailEnd type="stealth" w="lg" len="lg"/>
          </a:ln>
        </p:spPr>
        <p:style>
          <a:lnRef idx="2">
            <a:schemeClr val="dk1"/>
          </a:lnRef>
          <a:fillRef idx="0">
            <a:schemeClr val="dk1"/>
          </a:fillRef>
          <a:effectRef idx="1">
            <a:schemeClr val="dk1"/>
          </a:effectRef>
          <a:fontRef idx="minor">
            <a:schemeClr val="tx1"/>
          </a:fontRef>
        </p:style>
      </p:cxnSp>
      <p:sp>
        <p:nvSpPr>
          <p:cNvPr id="12" name="Rectangle 11"/>
          <p:cNvSpPr/>
          <p:nvPr/>
        </p:nvSpPr>
        <p:spPr>
          <a:xfrm>
            <a:off x="419592" y="2603167"/>
            <a:ext cx="941036"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Focused Specialists</a:t>
            </a:r>
            <a:endParaRPr lang="en-GB" sz="1100" b="1" dirty="0"/>
          </a:p>
        </p:txBody>
      </p:sp>
      <p:sp>
        <p:nvSpPr>
          <p:cNvPr id="15" name="Rectangle 14"/>
          <p:cNvSpPr/>
          <p:nvPr/>
        </p:nvSpPr>
        <p:spPr>
          <a:xfrm>
            <a:off x="419592" y="3475790"/>
            <a:ext cx="941036"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Part-Time Specialists</a:t>
            </a:r>
            <a:endParaRPr lang="en-GB" sz="1100" b="1" dirty="0"/>
          </a:p>
        </p:txBody>
      </p:sp>
      <p:sp>
        <p:nvSpPr>
          <p:cNvPr id="16" name="Rectangle 15"/>
          <p:cNvSpPr/>
          <p:nvPr/>
        </p:nvSpPr>
        <p:spPr>
          <a:xfrm>
            <a:off x="419591" y="4343203"/>
            <a:ext cx="941036"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Multi-</a:t>
            </a:r>
          </a:p>
          <a:p>
            <a:pPr algn="ctr"/>
            <a:r>
              <a:rPr lang="en-GB" sz="1100" b="1" dirty="0">
                <a:solidFill>
                  <a:schemeClr val="tx1"/>
                </a:solidFill>
                <a:latin typeface="Cambria" panose="02040503050406030204" pitchFamily="18" charset="0"/>
              </a:rPr>
              <a:t>Discipline</a:t>
            </a:r>
            <a:endParaRPr lang="en-GB" sz="1100" b="1" dirty="0"/>
          </a:p>
        </p:txBody>
      </p:sp>
      <p:sp>
        <p:nvSpPr>
          <p:cNvPr id="20" name="Rectangle 19"/>
          <p:cNvSpPr/>
          <p:nvPr/>
        </p:nvSpPr>
        <p:spPr>
          <a:xfrm>
            <a:off x="1686433" y="2188459"/>
            <a:ext cx="845937"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Local</a:t>
            </a:r>
            <a:endParaRPr lang="en-GB" sz="1100" b="1" dirty="0"/>
          </a:p>
        </p:txBody>
      </p:sp>
      <p:sp>
        <p:nvSpPr>
          <p:cNvPr id="21" name="Rectangle 20"/>
          <p:cNvSpPr/>
          <p:nvPr/>
        </p:nvSpPr>
        <p:spPr>
          <a:xfrm>
            <a:off x="4405719" y="2188459"/>
            <a:ext cx="845937"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Regional</a:t>
            </a:r>
            <a:endParaRPr lang="en-GB" sz="1100" b="1" dirty="0"/>
          </a:p>
        </p:txBody>
      </p:sp>
      <p:sp>
        <p:nvSpPr>
          <p:cNvPr id="22" name="Rectangle 21"/>
          <p:cNvSpPr/>
          <p:nvPr/>
        </p:nvSpPr>
        <p:spPr>
          <a:xfrm>
            <a:off x="7125005" y="2175299"/>
            <a:ext cx="1101754"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Transnational</a:t>
            </a:r>
            <a:endParaRPr lang="en-GB" sz="1100" b="1" dirty="0"/>
          </a:p>
        </p:txBody>
      </p:sp>
      <p:sp>
        <p:nvSpPr>
          <p:cNvPr id="23" name="Rectangle 22"/>
          <p:cNvSpPr/>
          <p:nvPr/>
        </p:nvSpPr>
        <p:spPr>
          <a:xfrm>
            <a:off x="1832736" y="2982546"/>
            <a:ext cx="1107974"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Entrepreneur/Dinosaur</a:t>
            </a:r>
            <a:endParaRPr lang="en-GB" sz="1100" b="1" dirty="0"/>
          </a:p>
        </p:txBody>
      </p:sp>
      <p:sp>
        <p:nvSpPr>
          <p:cNvPr id="24" name="Rectangle 23"/>
          <p:cNvSpPr/>
          <p:nvPr/>
        </p:nvSpPr>
        <p:spPr>
          <a:xfrm>
            <a:off x="1832736" y="4187607"/>
            <a:ext cx="1107974"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Darwinian Giant</a:t>
            </a:r>
            <a:endParaRPr lang="en-GB" sz="1100" b="1" dirty="0"/>
          </a:p>
        </p:txBody>
      </p:sp>
      <p:sp>
        <p:nvSpPr>
          <p:cNvPr id="25" name="Rectangle 24"/>
          <p:cNvSpPr/>
          <p:nvPr/>
        </p:nvSpPr>
        <p:spPr>
          <a:xfrm>
            <a:off x="6825081" y="2982546"/>
            <a:ext cx="1401678"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Strong, Focused Global Competitor</a:t>
            </a:r>
            <a:endParaRPr lang="en-GB" sz="1100" b="1" dirty="0"/>
          </a:p>
        </p:txBody>
      </p:sp>
      <p:sp>
        <p:nvSpPr>
          <p:cNvPr id="26" name="Rectangle 25"/>
          <p:cNvSpPr/>
          <p:nvPr/>
        </p:nvSpPr>
        <p:spPr>
          <a:xfrm>
            <a:off x="6825081" y="4116460"/>
            <a:ext cx="1401678"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Strong, Global Conglomerate</a:t>
            </a:r>
            <a:endParaRPr lang="en-GB" sz="1100" b="1" dirty="0"/>
          </a:p>
        </p:txBody>
      </p:sp>
      <p:sp>
        <p:nvSpPr>
          <p:cNvPr id="13" name="Oval 12"/>
          <p:cNvSpPr/>
          <p:nvPr/>
        </p:nvSpPr>
        <p:spPr>
          <a:xfrm>
            <a:off x="1528876" y="2818610"/>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7" name="Oval 26"/>
          <p:cNvSpPr/>
          <p:nvPr/>
        </p:nvSpPr>
        <p:spPr>
          <a:xfrm>
            <a:off x="1528876" y="4009158"/>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8" name="Oval 27"/>
          <p:cNvSpPr/>
          <p:nvPr/>
        </p:nvSpPr>
        <p:spPr>
          <a:xfrm>
            <a:off x="6651753" y="2804097"/>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9" name="Oval 28"/>
          <p:cNvSpPr/>
          <p:nvPr/>
        </p:nvSpPr>
        <p:spPr>
          <a:xfrm>
            <a:off x="6651753" y="3938011"/>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Tree>
    <p:extLst>
      <p:ext uri="{BB962C8B-B14F-4D97-AF65-F5344CB8AC3E}">
        <p14:creationId xmlns:p14="http://schemas.microsoft.com/office/powerpoint/2010/main" val="3464806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txBox="1">
            <a:spLocks noGrp="1"/>
          </p:cNvSpPr>
          <p:nvPr>
            <p:ph type="title"/>
          </p:nvPr>
        </p:nvSpPr>
        <p:spPr>
          <a:xfrm>
            <a:off x="1336501" y="58211"/>
            <a:ext cx="7200897" cy="977900"/>
          </a:xfrm>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Competitor Analysis – Entering a Crowded Market</a:t>
            </a:r>
            <a:endParaRPr lang="en-GB" sz="1800" b="0" i="1" dirty="0">
              <a:latin typeface="Cambria" panose="02040503050406030204" pitchFamily="18" charset="0"/>
            </a:endParaRPr>
          </a:p>
        </p:txBody>
      </p:sp>
      <p:cxnSp>
        <p:nvCxnSpPr>
          <p:cNvPr id="13" name="Straight Arrow Connector 12"/>
          <p:cNvCxnSpPr/>
          <p:nvPr/>
        </p:nvCxnSpPr>
        <p:spPr>
          <a:xfrm>
            <a:off x="1617219" y="2358585"/>
            <a:ext cx="0" cy="2443913"/>
          </a:xfrm>
          <a:prstGeom prst="straightConnector1">
            <a:avLst/>
          </a:prstGeom>
          <a:ln>
            <a:tailEnd type="stealth" w="lg" len="lg"/>
          </a:ln>
        </p:spPr>
        <p:style>
          <a:lnRef idx="2">
            <a:schemeClr val="dk1"/>
          </a:lnRef>
          <a:fillRef idx="0">
            <a:schemeClr val="dk1"/>
          </a:fillRef>
          <a:effectRef idx="1">
            <a:schemeClr val="dk1"/>
          </a:effectRef>
          <a:fontRef idx="minor">
            <a:schemeClr val="tx1"/>
          </a:fontRef>
        </p:style>
      </p:cxnSp>
      <p:cxnSp>
        <p:nvCxnSpPr>
          <p:cNvPr id="14" name="Straight Arrow Connector 13"/>
          <p:cNvCxnSpPr/>
          <p:nvPr/>
        </p:nvCxnSpPr>
        <p:spPr>
          <a:xfrm>
            <a:off x="1617219" y="2358585"/>
            <a:ext cx="6920179" cy="0"/>
          </a:xfrm>
          <a:prstGeom prst="straightConnector1">
            <a:avLst/>
          </a:prstGeom>
          <a:ln>
            <a:tailEnd type="stealth" w="lg" len="lg"/>
          </a:ln>
        </p:spPr>
        <p:style>
          <a:lnRef idx="2">
            <a:schemeClr val="dk1"/>
          </a:lnRef>
          <a:fillRef idx="0">
            <a:schemeClr val="dk1"/>
          </a:fillRef>
          <a:effectRef idx="1">
            <a:schemeClr val="dk1"/>
          </a:effectRef>
          <a:fontRef idx="minor">
            <a:schemeClr val="tx1"/>
          </a:fontRef>
        </p:style>
      </p:cxnSp>
      <p:sp>
        <p:nvSpPr>
          <p:cNvPr id="19" name="Rectangle 18"/>
          <p:cNvSpPr/>
          <p:nvPr/>
        </p:nvSpPr>
        <p:spPr>
          <a:xfrm>
            <a:off x="632293" y="2438009"/>
            <a:ext cx="941036"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Focused Specialists</a:t>
            </a:r>
            <a:endParaRPr lang="en-GB" sz="1100" b="1" dirty="0"/>
          </a:p>
        </p:txBody>
      </p:sp>
      <p:sp>
        <p:nvSpPr>
          <p:cNvPr id="23" name="Rectangle 22"/>
          <p:cNvSpPr/>
          <p:nvPr/>
        </p:nvSpPr>
        <p:spPr>
          <a:xfrm>
            <a:off x="632293" y="3310632"/>
            <a:ext cx="941036"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Part-Time Specialists</a:t>
            </a:r>
            <a:endParaRPr lang="en-GB" sz="1100" b="1" dirty="0"/>
          </a:p>
        </p:txBody>
      </p:sp>
      <p:sp>
        <p:nvSpPr>
          <p:cNvPr id="24" name="Rectangle 23"/>
          <p:cNvSpPr/>
          <p:nvPr/>
        </p:nvSpPr>
        <p:spPr>
          <a:xfrm>
            <a:off x="632292" y="4178045"/>
            <a:ext cx="941036"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Multi-</a:t>
            </a:r>
          </a:p>
          <a:p>
            <a:pPr algn="ctr"/>
            <a:r>
              <a:rPr lang="en-GB" sz="1100" b="1" dirty="0">
                <a:solidFill>
                  <a:schemeClr val="tx1"/>
                </a:solidFill>
                <a:latin typeface="Cambria" panose="02040503050406030204" pitchFamily="18" charset="0"/>
              </a:rPr>
              <a:t>Discipline</a:t>
            </a:r>
            <a:endParaRPr lang="en-GB" sz="1100" b="1" dirty="0"/>
          </a:p>
        </p:txBody>
      </p:sp>
      <p:sp>
        <p:nvSpPr>
          <p:cNvPr id="25" name="Rectangle 24"/>
          <p:cNvSpPr/>
          <p:nvPr/>
        </p:nvSpPr>
        <p:spPr>
          <a:xfrm>
            <a:off x="1899134" y="2023301"/>
            <a:ext cx="845937"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Local</a:t>
            </a:r>
            <a:endParaRPr lang="en-GB" sz="1100" b="1" dirty="0"/>
          </a:p>
        </p:txBody>
      </p:sp>
      <p:sp>
        <p:nvSpPr>
          <p:cNvPr id="26" name="Rectangle 25"/>
          <p:cNvSpPr/>
          <p:nvPr/>
        </p:nvSpPr>
        <p:spPr>
          <a:xfrm>
            <a:off x="4618420" y="2023301"/>
            <a:ext cx="845937"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Regional</a:t>
            </a:r>
            <a:endParaRPr lang="en-GB" sz="1100" b="1" dirty="0"/>
          </a:p>
        </p:txBody>
      </p:sp>
      <p:sp>
        <p:nvSpPr>
          <p:cNvPr id="27" name="Rectangle 26"/>
          <p:cNvSpPr/>
          <p:nvPr/>
        </p:nvSpPr>
        <p:spPr>
          <a:xfrm>
            <a:off x="7337706" y="2010141"/>
            <a:ext cx="1101754"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Transnational</a:t>
            </a:r>
            <a:endParaRPr lang="en-GB" sz="1100" b="1" dirty="0"/>
          </a:p>
        </p:txBody>
      </p:sp>
      <p:sp>
        <p:nvSpPr>
          <p:cNvPr id="28" name="Rectangle 27"/>
          <p:cNvSpPr/>
          <p:nvPr/>
        </p:nvSpPr>
        <p:spPr>
          <a:xfrm>
            <a:off x="2045437" y="2817388"/>
            <a:ext cx="1107974"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Entrepreneur/Dinosaur</a:t>
            </a:r>
            <a:endParaRPr lang="en-GB" sz="1100" b="1" dirty="0"/>
          </a:p>
        </p:txBody>
      </p:sp>
      <p:sp>
        <p:nvSpPr>
          <p:cNvPr id="29" name="Rectangle 28"/>
          <p:cNvSpPr/>
          <p:nvPr/>
        </p:nvSpPr>
        <p:spPr>
          <a:xfrm>
            <a:off x="2045437" y="4022449"/>
            <a:ext cx="1107974"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Darwinian Giant</a:t>
            </a:r>
            <a:endParaRPr lang="en-GB" sz="1100" b="1" dirty="0"/>
          </a:p>
        </p:txBody>
      </p:sp>
      <p:sp>
        <p:nvSpPr>
          <p:cNvPr id="30" name="Rectangle 29"/>
          <p:cNvSpPr/>
          <p:nvPr/>
        </p:nvSpPr>
        <p:spPr>
          <a:xfrm>
            <a:off x="7037782" y="2817388"/>
            <a:ext cx="1401678"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Strong, Focused Global Competitor</a:t>
            </a:r>
            <a:endParaRPr lang="en-GB" sz="1100" b="1" dirty="0"/>
          </a:p>
        </p:txBody>
      </p:sp>
      <p:sp>
        <p:nvSpPr>
          <p:cNvPr id="31" name="Rectangle 30"/>
          <p:cNvSpPr/>
          <p:nvPr/>
        </p:nvSpPr>
        <p:spPr>
          <a:xfrm>
            <a:off x="7037782" y="3951302"/>
            <a:ext cx="1401678"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Strong, Global Conglomerate</a:t>
            </a:r>
            <a:endParaRPr lang="en-GB" sz="1100" b="1" dirty="0"/>
          </a:p>
        </p:txBody>
      </p:sp>
      <p:sp>
        <p:nvSpPr>
          <p:cNvPr id="32" name="Oval 31"/>
          <p:cNvSpPr/>
          <p:nvPr/>
        </p:nvSpPr>
        <p:spPr>
          <a:xfrm>
            <a:off x="1741577" y="2653452"/>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33" name="Oval 32"/>
          <p:cNvSpPr/>
          <p:nvPr/>
        </p:nvSpPr>
        <p:spPr>
          <a:xfrm>
            <a:off x="1741577" y="3844000"/>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34" name="Oval 33"/>
          <p:cNvSpPr/>
          <p:nvPr/>
        </p:nvSpPr>
        <p:spPr>
          <a:xfrm>
            <a:off x="6864454" y="2638939"/>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35" name="Oval 34"/>
          <p:cNvSpPr/>
          <p:nvPr/>
        </p:nvSpPr>
        <p:spPr>
          <a:xfrm>
            <a:off x="6864454" y="3772853"/>
            <a:ext cx="1748333" cy="787783"/>
          </a:xfrm>
          <a:prstGeom prst="ellipse">
            <a:avLst/>
          </a:prstGeom>
          <a:noFill/>
          <a:ln w="25400" cap="flat">
            <a:solidFill>
              <a:schemeClr val="tx1"/>
            </a:solidFill>
            <a:prstDash val="sys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21" name="Rectangle 20"/>
          <p:cNvSpPr/>
          <p:nvPr/>
        </p:nvSpPr>
        <p:spPr>
          <a:xfrm>
            <a:off x="1131936" y="938982"/>
            <a:ext cx="1882123" cy="461665"/>
          </a:xfrm>
          <a:prstGeom prst="rect">
            <a:avLst/>
          </a:prstGeom>
        </p:spPr>
        <p:txBody>
          <a:bodyPr wrap="square">
            <a:spAutoFit/>
          </a:bodyPr>
          <a:lstStyle/>
          <a:p>
            <a:pPr algn="ctr"/>
            <a:r>
              <a:rPr lang="en-GB" sz="1200" b="1" dirty="0">
                <a:solidFill>
                  <a:srgbClr val="FF0000"/>
                </a:solidFill>
                <a:latin typeface="Cambria" panose="02040503050406030204" pitchFamily="18" charset="0"/>
              </a:rPr>
              <a:t>Finding Your Entry Point?</a:t>
            </a:r>
            <a:endParaRPr lang="en-GB" sz="1200" b="1" dirty="0">
              <a:solidFill>
                <a:srgbClr val="FF0000"/>
              </a:solidFill>
            </a:endParaRPr>
          </a:p>
        </p:txBody>
      </p:sp>
      <p:pic>
        <p:nvPicPr>
          <p:cNvPr id="22" name="Picture 21"/>
          <p:cNvPicPr>
            <a:picLocks noChangeAspect="1"/>
          </p:cNvPicPr>
          <p:nvPr/>
        </p:nvPicPr>
        <p:blipFill>
          <a:blip r:embed="rId2"/>
          <a:stretch>
            <a:fillRect/>
          </a:stretch>
        </p:blipFill>
        <p:spPr>
          <a:xfrm>
            <a:off x="7853661" y="2412155"/>
            <a:ext cx="1073079" cy="478443"/>
          </a:xfrm>
          <a:prstGeom prst="rect">
            <a:avLst/>
          </a:prstGeom>
        </p:spPr>
      </p:pic>
      <p:pic>
        <p:nvPicPr>
          <p:cNvPr id="36" name="Picture 35"/>
          <p:cNvPicPr>
            <a:picLocks noChangeAspect="1"/>
          </p:cNvPicPr>
          <p:nvPr/>
        </p:nvPicPr>
        <p:blipFill>
          <a:blip r:embed="rId3"/>
          <a:stretch>
            <a:fillRect/>
          </a:stretch>
        </p:blipFill>
        <p:spPr>
          <a:xfrm>
            <a:off x="6659722" y="2412155"/>
            <a:ext cx="541494" cy="641191"/>
          </a:xfrm>
          <a:prstGeom prst="rect">
            <a:avLst/>
          </a:prstGeom>
        </p:spPr>
      </p:pic>
      <p:pic>
        <p:nvPicPr>
          <p:cNvPr id="37" name="Picture 36"/>
          <p:cNvPicPr>
            <a:picLocks noChangeAspect="1"/>
          </p:cNvPicPr>
          <p:nvPr/>
        </p:nvPicPr>
        <p:blipFill>
          <a:blip r:embed="rId4"/>
          <a:stretch>
            <a:fillRect/>
          </a:stretch>
        </p:blipFill>
        <p:spPr>
          <a:xfrm>
            <a:off x="6321615" y="3267142"/>
            <a:ext cx="1217707" cy="366121"/>
          </a:xfrm>
          <a:prstGeom prst="rect">
            <a:avLst/>
          </a:prstGeom>
        </p:spPr>
      </p:pic>
      <p:pic>
        <p:nvPicPr>
          <p:cNvPr id="38" name="Picture 37"/>
          <p:cNvPicPr>
            <a:picLocks noChangeAspect="1"/>
          </p:cNvPicPr>
          <p:nvPr/>
        </p:nvPicPr>
        <p:blipFill>
          <a:blip r:embed="rId5"/>
          <a:stretch>
            <a:fillRect/>
          </a:stretch>
        </p:blipFill>
        <p:spPr>
          <a:xfrm>
            <a:off x="6666176" y="4254280"/>
            <a:ext cx="623788" cy="417355"/>
          </a:xfrm>
          <a:prstGeom prst="rect">
            <a:avLst/>
          </a:prstGeom>
        </p:spPr>
      </p:pic>
      <p:pic>
        <p:nvPicPr>
          <p:cNvPr id="4" name="Picture 3"/>
          <p:cNvPicPr>
            <a:picLocks noChangeAspect="1"/>
          </p:cNvPicPr>
          <p:nvPr/>
        </p:nvPicPr>
        <p:blipFill>
          <a:blip r:embed="rId6"/>
          <a:stretch>
            <a:fillRect/>
          </a:stretch>
        </p:blipFill>
        <p:spPr>
          <a:xfrm>
            <a:off x="2693223" y="3291072"/>
            <a:ext cx="897060" cy="394332"/>
          </a:xfrm>
          <a:prstGeom prst="rect">
            <a:avLst/>
          </a:prstGeom>
        </p:spPr>
      </p:pic>
      <p:pic>
        <p:nvPicPr>
          <p:cNvPr id="7" name="Picture 6"/>
          <p:cNvPicPr>
            <a:picLocks noChangeAspect="1"/>
          </p:cNvPicPr>
          <p:nvPr/>
        </p:nvPicPr>
        <p:blipFill>
          <a:blip r:embed="rId7"/>
          <a:stretch>
            <a:fillRect/>
          </a:stretch>
        </p:blipFill>
        <p:spPr>
          <a:xfrm>
            <a:off x="7611671" y="4340907"/>
            <a:ext cx="1242713" cy="439457"/>
          </a:xfrm>
          <a:prstGeom prst="rect">
            <a:avLst/>
          </a:prstGeom>
        </p:spPr>
      </p:pic>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340551" y="3088792"/>
            <a:ext cx="544471" cy="544471"/>
          </a:xfrm>
          <a:prstGeom prst="rect">
            <a:avLst/>
          </a:prstGeom>
        </p:spPr>
      </p:pic>
      <p:pic>
        <p:nvPicPr>
          <p:cNvPr id="10" name="Picture 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380376" y="3646568"/>
            <a:ext cx="591783" cy="308580"/>
          </a:xfrm>
          <a:prstGeom prst="rect">
            <a:avLst/>
          </a:prstGeom>
        </p:spPr>
      </p:pic>
      <p:pic>
        <p:nvPicPr>
          <p:cNvPr id="11" name="Picture 1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580995" y="3168611"/>
            <a:ext cx="883362" cy="545248"/>
          </a:xfrm>
          <a:prstGeom prst="rect">
            <a:avLst/>
          </a:prstGeom>
        </p:spPr>
      </p:pic>
      <p:pic>
        <p:nvPicPr>
          <p:cNvPr id="15" name="Picture 14"/>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997712" y="3884379"/>
            <a:ext cx="1203504" cy="282365"/>
          </a:xfrm>
          <a:prstGeom prst="rect">
            <a:avLst/>
          </a:prstGeom>
        </p:spPr>
      </p:pic>
      <p:pic>
        <p:nvPicPr>
          <p:cNvPr id="16" name="Picture 15"/>
          <p:cNvPicPr>
            <a:picLocks noChangeAspect="1"/>
          </p:cNvPicPr>
          <p:nvPr/>
        </p:nvPicPr>
        <p:blipFill>
          <a:blip r:embed="rId12"/>
          <a:stretch>
            <a:fillRect/>
          </a:stretch>
        </p:blipFill>
        <p:spPr>
          <a:xfrm>
            <a:off x="4574576" y="2432260"/>
            <a:ext cx="936806" cy="363808"/>
          </a:xfrm>
          <a:prstGeom prst="rect">
            <a:avLst/>
          </a:prstGeom>
        </p:spPr>
      </p:pic>
      <p:pic>
        <p:nvPicPr>
          <p:cNvPr id="18" name="Picture 17"/>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514639" y="2817388"/>
            <a:ext cx="1037557" cy="355039"/>
          </a:xfrm>
          <a:prstGeom prst="rect">
            <a:avLst/>
          </a:prstGeom>
        </p:spPr>
      </p:pic>
      <p:pic>
        <p:nvPicPr>
          <p:cNvPr id="20" name="Picture 19"/>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634212" y="3884379"/>
            <a:ext cx="770125" cy="433195"/>
          </a:xfrm>
          <a:prstGeom prst="rect">
            <a:avLst/>
          </a:prstGeom>
        </p:spPr>
      </p:pic>
      <p:pic>
        <p:nvPicPr>
          <p:cNvPr id="39" name="Picture 38"/>
          <p:cNvPicPr>
            <a:picLocks noChangeAspect="1"/>
          </p:cNvPicPr>
          <p:nvPr/>
        </p:nvPicPr>
        <p:blipFill>
          <a:blip r:embed="rId15"/>
          <a:stretch>
            <a:fillRect/>
          </a:stretch>
        </p:blipFill>
        <p:spPr>
          <a:xfrm>
            <a:off x="2718655" y="4469047"/>
            <a:ext cx="1117284" cy="279769"/>
          </a:xfrm>
          <a:prstGeom prst="rect">
            <a:avLst/>
          </a:prstGeom>
        </p:spPr>
      </p:pic>
      <p:pic>
        <p:nvPicPr>
          <p:cNvPr id="40" name="Picture 39"/>
          <p:cNvPicPr>
            <a:picLocks noChangeAspect="1"/>
          </p:cNvPicPr>
          <p:nvPr/>
        </p:nvPicPr>
        <p:blipFill>
          <a:blip r:embed="rId16"/>
          <a:stretch>
            <a:fillRect/>
          </a:stretch>
        </p:blipFill>
        <p:spPr>
          <a:xfrm>
            <a:off x="134151" y="757782"/>
            <a:ext cx="1275549" cy="1513969"/>
          </a:xfrm>
          <a:prstGeom prst="rect">
            <a:avLst/>
          </a:prstGeom>
        </p:spPr>
      </p:pic>
    </p:spTree>
    <p:extLst>
      <p:ext uri="{BB962C8B-B14F-4D97-AF65-F5344CB8AC3E}">
        <p14:creationId xmlns:p14="http://schemas.microsoft.com/office/powerpoint/2010/main" val="53524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txBox="1">
            <a:spLocks noGrp="1"/>
          </p:cNvSpPr>
          <p:nvPr>
            <p:ph type="title"/>
          </p:nvPr>
        </p:nvSpPr>
        <p:spPr>
          <a:prstGeom prst="rect">
            <a:avLst/>
          </a:prstGeom>
        </p:spPr>
        <p:txBody>
          <a:bodyPr>
            <a:normAutofit fontScale="90000"/>
          </a:bodyPr>
          <a:lstStyle/>
          <a:p>
            <a:pPr>
              <a:spcBef>
                <a:spcPts val="400"/>
              </a:spcBef>
            </a:pPr>
            <a:r>
              <a:rPr lang="en-GB" dirty="0">
                <a:solidFill>
                  <a:srgbClr val="C00000"/>
                </a:solidFill>
                <a:latin typeface="Cambria" panose="02040503050406030204" pitchFamily="18" charset="0"/>
              </a:rPr>
              <a:t>Competitor Analysis – Entering a Crowded Market</a:t>
            </a:r>
            <a:br>
              <a:rPr lang="en-GB" dirty="0">
                <a:solidFill>
                  <a:srgbClr val="C00000"/>
                </a:solidFill>
                <a:latin typeface="Cambria" panose="02040503050406030204" pitchFamily="18" charset="0"/>
              </a:rPr>
            </a:br>
            <a:r>
              <a:rPr lang="en-GB" dirty="0">
                <a:solidFill>
                  <a:srgbClr val="C00000"/>
                </a:solidFill>
                <a:latin typeface="Cambria" panose="02040503050406030204" pitchFamily="18" charset="0"/>
              </a:rPr>
              <a:t>Building on Porter’s 5 Force Analysis</a:t>
            </a:r>
            <a:endParaRPr lang="en-GB" sz="1800" b="0" i="1" dirty="0">
              <a:latin typeface="Cambria" panose="02040503050406030204" pitchFamily="18" charset="0"/>
            </a:endParaRPr>
          </a:p>
        </p:txBody>
      </p:sp>
      <p:pic>
        <p:nvPicPr>
          <p:cNvPr id="2" name="Picture 1"/>
          <p:cNvPicPr>
            <a:picLocks noChangeAspect="1"/>
          </p:cNvPicPr>
          <p:nvPr/>
        </p:nvPicPr>
        <p:blipFill>
          <a:blip r:embed="rId2"/>
          <a:stretch>
            <a:fillRect/>
          </a:stretch>
        </p:blipFill>
        <p:spPr>
          <a:xfrm>
            <a:off x="114300" y="1126653"/>
            <a:ext cx="9029700" cy="4016847"/>
          </a:xfrm>
          <a:prstGeom prst="rect">
            <a:avLst/>
          </a:prstGeom>
        </p:spPr>
      </p:pic>
      <p:sp>
        <p:nvSpPr>
          <p:cNvPr id="22" name="Rectangle 21"/>
          <p:cNvSpPr/>
          <p:nvPr/>
        </p:nvSpPr>
        <p:spPr>
          <a:xfrm>
            <a:off x="632292" y="1327628"/>
            <a:ext cx="2606207"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THREATS OF NEW ENTRANTS</a:t>
            </a:r>
            <a:endParaRPr lang="en-GB" sz="1100" b="1" dirty="0"/>
          </a:p>
        </p:txBody>
      </p:sp>
      <p:sp>
        <p:nvSpPr>
          <p:cNvPr id="3" name="Oval 2"/>
          <p:cNvSpPr/>
          <p:nvPr/>
        </p:nvSpPr>
        <p:spPr>
          <a:xfrm>
            <a:off x="3139440" y="2361646"/>
            <a:ext cx="2849880" cy="1546860"/>
          </a:xfrm>
          <a:prstGeom prst="ellipse">
            <a:avLst/>
          </a:prstGeom>
          <a:solidFill>
            <a:srgbClr val="FFFFFF"/>
          </a:solidFill>
          <a:ln w="31750" cap="flat">
            <a:solidFill>
              <a:schemeClr val="accent1">
                <a:lumMod val="60000"/>
                <a:lumOff val="40000"/>
              </a:schemeClr>
            </a:solid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sp>
        <p:nvSpPr>
          <p:cNvPr id="36" name="Rectangle 35"/>
          <p:cNvSpPr/>
          <p:nvPr/>
        </p:nvSpPr>
        <p:spPr>
          <a:xfrm>
            <a:off x="5700127" y="1331906"/>
            <a:ext cx="2606207"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BARGAINING POWER OF THE BUYER</a:t>
            </a:r>
            <a:endParaRPr lang="en-GB" sz="1100" b="1" dirty="0"/>
          </a:p>
        </p:txBody>
      </p:sp>
      <p:sp>
        <p:nvSpPr>
          <p:cNvPr id="37" name="Rectangle 36"/>
          <p:cNvSpPr/>
          <p:nvPr/>
        </p:nvSpPr>
        <p:spPr>
          <a:xfrm>
            <a:off x="822426" y="3583148"/>
            <a:ext cx="2270928"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THREATS OF SUBSTITUE PRODUCTS</a:t>
            </a:r>
            <a:endParaRPr lang="en-GB" sz="1100" b="1" dirty="0"/>
          </a:p>
        </p:txBody>
      </p:sp>
      <p:sp>
        <p:nvSpPr>
          <p:cNvPr id="38" name="Rectangle 37"/>
          <p:cNvSpPr/>
          <p:nvPr/>
        </p:nvSpPr>
        <p:spPr>
          <a:xfrm>
            <a:off x="5700127" y="3629314"/>
            <a:ext cx="2606207" cy="430887"/>
          </a:xfrm>
          <a:prstGeom prst="rect">
            <a:avLst/>
          </a:prstGeom>
        </p:spPr>
        <p:txBody>
          <a:bodyPr wrap="square">
            <a:spAutoFit/>
          </a:bodyPr>
          <a:lstStyle/>
          <a:p>
            <a:pPr algn="ctr"/>
            <a:r>
              <a:rPr lang="en-GB" sz="1100" b="1" dirty="0">
                <a:solidFill>
                  <a:schemeClr val="tx1"/>
                </a:solidFill>
                <a:latin typeface="Cambria" panose="02040503050406030204" pitchFamily="18" charset="0"/>
              </a:rPr>
              <a:t>BARGAINING POWER OF THE SUPPLIER</a:t>
            </a:r>
            <a:endParaRPr lang="en-GB" sz="1100" b="1" dirty="0"/>
          </a:p>
        </p:txBody>
      </p:sp>
      <p:sp>
        <p:nvSpPr>
          <p:cNvPr id="39" name="Rectangle 38"/>
          <p:cNvSpPr/>
          <p:nvPr/>
        </p:nvSpPr>
        <p:spPr>
          <a:xfrm>
            <a:off x="419633" y="1663060"/>
            <a:ext cx="2606207" cy="430887"/>
          </a:xfrm>
          <a:prstGeom prst="rect">
            <a:avLst/>
          </a:prstGeom>
        </p:spPr>
        <p:txBody>
          <a:bodyPr wrap="square">
            <a:spAutoFit/>
          </a:bodyPr>
          <a:lstStyle/>
          <a:p>
            <a:pPr algn="ctr"/>
            <a:r>
              <a:rPr lang="en-GB" sz="1100" dirty="0">
                <a:solidFill>
                  <a:schemeClr val="tx1"/>
                </a:solidFill>
                <a:latin typeface="Cambria" panose="02040503050406030204" pitchFamily="18" charset="0"/>
              </a:rPr>
              <a:t>Profitable industries that yield higher returns will attract new firms. </a:t>
            </a:r>
            <a:endParaRPr lang="en-GB" sz="1100" dirty="0"/>
          </a:p>
        </p:txBody>
      </p:sp>
      <p:sp>
        <p:nvSpPr>
          <p:cNvPr id="40" name="Rectangle 39"/>
          <p:cNvSpPr/>
          <p:nvPr/>
        </p:nvSpPr>
        <p:spPr>
          <a:xfrm>
            <a:off x="822426" y="2141924"/>
            <a:ext cx="2873274" cy="430887"/>
          </a:xfrm>
          <a:prstGeom prst="rect">
            <a:avLst/>
          </a:prstGeom>
        </p:spPr>
        <p:txBody>
          <a:bodyPr wrap="square">
            <a:spAutoFit/>
          </a:bodyPr>
          <a:lstStyle/>
          <a:p>
            <a:pPr algn="ctr"/>
            <a:r>
              <a:rPr lang="en-GB" sz="1100" dirty="0">
                <a:solidFill>
                  <a:schemeClr val="tx1"/>
                </a:solidFill>
                <a:latin typeface="Cambria" panose="02040503050406030204" pitchFamily="18" charset="0"/>
              </a:rPr>
              <a:t>New entrants eventually will decrease profitability for other firms in the industry.</a:t>
            </a:r>
            <a:endParaRPr lang="en-GB" sz="1100" dirty="0"/>
          </a:p>
        </p:txBody>
      </p:sp>
      <p:sp>
        <p:nvSpPr>
          <p:cNvPr id="41" name="Rectangle 40"/>
          <p:cNvSpPr/>
          <p:nvPr/>
        </p:nvSpPr>
        <p:spPr>
          <a:xfrm>
            <a:off x="822426" y="4147880"/>
            <a:ext cx="2606207" cy="600164"/>
          </a:xfrm>
          <a:prstGeom prst="rect">
            <a:avLst/>
          </a:prstGeom>
        </p:spPr>
        <p:txBody>
          <a:bodyPr wrap="square">
            <a:spAutoFit/>
          </a:bodyPr>
          <a:lstStyle/>
          <a:p>
            <a:pPr algn="ctr"/>
            <a:r>
              <a:rPr lang="en-GB" sz="1100" dirty="0">
                <a:solidFill>
                  <a:schemeClr val="tx1"/>
                </a:solidFill>
                <a:latin typeface="Cambria" panose="02040503050406030204" pitchFamily="18" charset="0"/>
              </a:rPr>
              <a:t>A substitute product uses  a different technology to try to solve the same economic need.</a:t>
            </a:r>
            <a:endParaRPr lang="en-GB" sz="1100" dirty="0"/>
          </a:p>
        </p:txBody>
      </p:sp>
      <p:sp>
        <p:nvSpPr>
          <p:cNvPr id="43" name="Rectangle 42"/>
          <p:cNvSpPr/>
          <p:nvPr/>
        </p:nvSpPr>
        <p:spPr>
          <a:xfrm>
            <a:off x="5196841" y="1667964"/>
            <a:ext cx="1531620" cy="261610"/>
          </a:xfrm>
          <a:prstGeom prst="rect">
            <a:avLst/>
          </a:prstGeom>
        </p:spPr>
        <p:txBody>
          <a:bodyPr wrap="square">
            <a:spAutoFit/>
          </a:bodyPr>
          <a:lstStyle/>
          <a:p>
            <a:pPr algn="ctr"/>
            <a:r>
              <a:rPr lang="en-GB" sz="1100" dirty="0">
                <a:solidFill>
                  <a:schemeClr val="tx1"/>
                </a:solidFill>
                <a:latin typeface="Cambria" panose="02040503050406030204" pitchFamily="18" charset="0"/>
              </a:rPr>
              <a:t>The market outputs.</a:t>
            </a:r>
            <a:endParaRPr lang="en-GB" sz="1100" dirty="0"/>
          </a:p>
        </p:txBody>
      </p:sp>
      <p:sp>
        <p:nvSpPr>
          <p:cNvPr id="44" name="Rectangle 43"/>
          <p:cNvSpPr/>
          <p:nvPr/>
        </p:nvSpPr>
        <p:spPr>
          <a:xfrm>
            <a:off x="5471610" y="1949403"/>
            <a:ext cx="3070410" cy="600164"/>
          </a:xfrm>
          <a:prstGeom prst="rect">
            <a:avLst/>
          </a:prstGeom>
        </p:spPr>
        <p:txBody>
          <a:bodyPr wrap="square">
            <a:spAutoFit/>
          </a:bodyPr>
          <a:lstStyle/>
          <a:p>
            <a:pPr algn="ctr"/>
            <a:r>
              <a:rPr lang="en-GB" sz="1100" dirty="0">
                <a:solidFill>
                  <a:schemeClr val="tx1"/>
                </a:solidFill>
                <a:latin typeface="Cambria" panose="02040503050406030204" pitchFamily="18" charset="0"/>
              </a:rPr>
              <a:t>The ability of the customers/buyers to put the firm under pressure, which also effects the customer’s/buyer’s sensitivity to price changes.</a:t>
            </a:r>
            <a:endParaRPr lang="en-GB" sz="1100" dirty="0"/>
          </a:p>
        </p:txBody>
      </p:sp>
      <p:sp>
        <p:nvSpPr>
          <p:cNvPr id="47" name="Rectangle 46"/>
          <p:cNvSpPr/>
          <p:nvPr/>
        </p:nvSpPr>
        <p:spPr>
          <a:xfrm>
            <a:off x="5185227" y="3976187"/>
            <a:ext cx="1531620" cy="261610"/>
          </a:xfrm>
          <a:prstGeom prst="rect">
            <a:avLst/>
          </a:prstGeom>
        </p:spPr>
        <p:txBody>
          <a:bodyPr wrap="square">
            <a:spAutoFit/>
          </a:bodyPr>
          <a:lstStyle/>
          <a:p>
            <a:pPr algn="ctr"/>
            <a:r>
              <a:rPr lang="en-GB" sz="1100" dirty="0">
                <a:solidFill>
                  <a:schemeClr val="tx1"/>
                </a:solidFill>
                <a:latin typeface="Cambria" panose="02040503050406030204" pitchFamily="18" charset="0"/>
              </a:rPr>
              <a:t>The market inputs.</a:t>
            </a:r>
            <a:endParaRPr lang="en-GB" sz="1100" dirty="0"/>
          </a:p>
        </p:txBody>
      </p:sp>
      <p:sp>
        <p:nvSpPr>
          <p:cNvPr id="48" name="Rectangle 47"/>
          <p:cNvSpPr/>
          <p:nvPr/>
        </p:nvSpPr>
        <p:spPr>
          <a:xfrm>
            <a:off x="5113020" y="4236932"/>
            <a:ext cx="3703320" cy="600164"/>
          </a:xfrm>
          <a:prstGeom prst="rect">
            <a:avLst/>
          </a:prstGeom>
        </p:spPr>
        <p:txBody>
          <a:bodyPr wrap="square">
            <a:spAutoFit/>
          </a:bodyPr>
          <a:lstStyle/>
          <a:p>
            <a:pPr algn="ctr"/>
            <a:r>
              <a:rPr lang="en-GB" sz="1100" dirty="0">
                <a:solidFill>
                  <a:schemeClr val="tx1"/>
                </a:solidFill>
                <a:latin typeface="Cambria" panose="02040503050406030204" pitchFamily="18" charset="0"/>
              </a:rPr>
              <a:t>Suppliers of ray materials, components, labour, and services (such as expertise) to the firm can be a source of power over the firm where there are few substitutes.</a:t>
            </a:r>
            <a:endParaRPr lang="en-GB" sz="1100" dirty="0"/>
          </a:p>
        </p:txBody>
      </p:sp>
      <p:sp>
        <p:nvSpPr>
          <p:cNvPr id="49" name="Rectangle 48"/>
          <p:cNvSpPr/>
          <p:nvPr/>
        </p:nvSpPr>
        <p:spPr>
          <a:xfrm>
            <a:off x="3405773" y="2541050"/>
            <a:ext cx="2270928" cy="261610"/>
          </a:xfrm>
          <a:prstGeom prst="rect">
            <a:avLst/>
          </a:prstGeom>
        </p:spPr>
        <p:txBody>
          <a:bodyPr wrap="square">
            <a:spAutoFit/>
          </a:bodyPr>
          <a:lstStyle/>
          <a:p>
            <a:pPr algn="ctr"/>
            <a:r>
              <a:rPr lang="en-GB" sz="1100" b="1" dirty="0">
                <a:solidFill>
                  <a:schemeClr val="tx1"/>
                </a:solidFill>
                <a:latin typeface="Cambria" panose="02040503050406030204" pitchFamily="18" charset="0"/>
              </a:rPr>
              <a:t>COMPETITIVE RIVALRY</a:t>
            </a:r>
            <a:endParaRPr lang="en-GB" sz="1100" b="1" dirty="0"/>
          </a:p>
        </p:txBody>
      </p:sp>
      <p:sp>
        <p:nvSpPr>
          <p:cNvPr id="50" name="Rectangle 49"/>
          <p:cNvSpPr/>
          <p:nvPr/>
        </p:nvSpPr>
        <p:spPr>
          <a:xfrm>
            <a:off x="3261276" y="2920296"/>
            <a:ext cx="2606207" cy="769441"/>
          </a:xfrm>
          <a:prstGeom prst="rect">
            <a:avLst/>
          </a:prstGeom>
        </p:spPr>
        <p:txBody>
          <a:bodyPr wrap="square">
            <a:spAutoFit/>
          </a:bodyPr>
          <a:lstStyle/>
          <a:p>
            <a:pPr algn="ctr"/>
            <a:r>
              <a:rPr lang="en-GB" sz="1100" dirty="0">
                <a:solidFill>
                  <a:schemeClr val="tx1"/>
                </a:solidFill>
                <a:latin typeface="Cambria" panose="02040503050406030204" pitchFamily="18" charset="0"/>
              </a:rPr>
              <a:t>For most industries, the intensity of competitive rivalry is the major determinant of the competitiveness of the industry.</a:t>
            </a:r>
            <a:endParaRPr lang="en-GB" sz="1100" dirty="0"/>
          </a:p>
        </p:txBody>
      </p:sp>
    </p:spTree>
    <p:extLst>
      <p:ext uri="{BB962C8B-B14F-4D97-AF65-F5344CB8AC3E}">
        <p14:creationId xmlns:p14="http://schemas.microsoft.com/office/powerpoint/2010/main" val="3763008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txBox="1">
            <a:spLocks noGrp="1"/>
          </p:cNvSpPr>
          <p:nvPr>
            <p:ph type="title"/>
          </p:nvPr>
        </p:nvSpPr>
        <p:spPr>
          <a:xfrm>
            <a:off x="339692" y="247650"/>
            <a:ext cx="7200897" cy="977900"/>
          </a:xfrm>
          <a:prstGeom prst="rect">
            <a:avLst/>
          </a:prstGeom>
        </p:spPr>
        <p:txBody>
          <a:bodyPr/>
          <a:lstStyle/>
          <a:p>
            <a:pPr>
              <a:spcBef>
                <a:spcPts val="400"/>
              </a:spcBef>
            </a:pPr>
            <a:r>
              <a:rPr lang="en-GB" dirty="0">
                <a:solidFill>
                  <a:srgbClr val="C00000"/>
                </a:solidFill>
                <a:latin typeface="Cambria" panose="02040503050406030204" pitchFamily="18" charset="0"/>
              </a:rPr>
              <a:t>Process Mapping – Rich Picture</a:t>
            </a:r>
            <a:endParaRPr lang="en-GB" sz="1800" b="0" i="1" dirty="0">
              <a:latin typeface="Cambria" panose="02040503050406030204" pitchFamily="18" charset="0"/>
            </a:endParaRPr>
          </a:p>
        </p:txBody>
      </p:sp>
      <p:sp>
        <p:nvSpPr>
          <p:cNvPr id="18" name="Content Placeholder 2"/>
          <p:cNvSpPr txBox="1">
            <a:spLocks noGrp="1"/>
          </p:cNvSpPr>
          <p:nvPr>
            <p:ph idx="1"/>
          </p:nvPr>
        </p:nvSpPr>
        <p:spPr>
          <a:xfrm>
            <a:off x="509750" y="1878445"/>
            <a:ext cx="5180927" cy="3950844"/>
          </a:xfrm>
          <a:prstGeom prst="rect">
            <a:avLst/>
          </a:prstGeom>
        </p:spPr>
        <p:txBody>
          <a:bodyPr>
            <a:normAutofit/>
          </a:bodyPr>
          <a:lstStyle/>
          <a:p>
            <a:pPr>
              <a:spcBef>
                <a:spcPts val="400"/>
              </a:spcBef>
              <a:buFont typeface="Wingdings" panose="05000000000000000000" pitchFamily="2" charset="2"/>
              <a:buChar char="v"/>
            </a:pPr>
            <a:r>
              <a:rPr lang="en-GB" dirty="0">
                <a:solidFill>
                  <a:schemeClr val="tx1"/>
                </a:solidFill>
                <a:latin typeface="Cambria" panose="02040503050406030204" pitchFamily="18" charset="0"/>
              </a:rPr>
              <a:t>A rich picture is a way to explore, acknowledge and define a situation and express it through diagrams to create a preliminary mental model. </a:t>
            </a:r>
          </a:p>
          <a:p>
            <a:pPr>
              <a:spcBef>
                <a:spcPts val="400"/>
              </a:spcBef>
              <a:buFont typeface="Wingdings" panose="05000000000000000000" pitchFamily="2" charset="2"/>
              <a:buChar char="v"/>
            </a:pPr>
            <a:r>
              <a:rPr lang="en-GB" dirty="0">
                <a:solidFill>
                  <a:schemeClr val="tx1"/>
                </a:solidFill>
                <a:latin typeface="Cambria" panose="02040503050406030204" pitchFamily="18" charset="0"/>
              </a:rPr>
              <a:t>A rich picture helps to open discussion and come to a broad, shared understanding of a situation.</a:t>
            </a:r>
          </a:p>
        </p:txBody>
      </p:sp>
      <p:pic>
        <p:nvPicPr>
          <p:cNvPr id="1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9422" y="895217"/>
            <a:ext cx="2946584" cy="373399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76931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txBox="1">
            <a:spLocks noGrp="1"/>
          </p:cNvSpPr>
          <p:nvPr>
            <p:ph type="title"/>
          </p:nvPr>
        </p:nvSpPr>
        <p:spPr>
          <a:prstGeom prst="rect">
            <a:avLst/>
          </a:prstGeom>
        </p:spPr>
        <p:txBody>
          <a:bodyPr/>
          <a:lstStyle/>
          <a:p>
            <a:pPr>
              <a:spcBef>
                <a:spcPts val="400"/>
              </a:spcBef>
            </a:pPr>
            <a:r>
              <a:rPr lang="en-GB" dirty="0">
                <a:solidFill>
                  <a:srgbClr val="C00000"/>
                </a:solidFill>
                <a:latin typeface="Cambria" panose="02040503050406030204" pitchFamily="18" charset="0"/>
              </a:rPr>
              <a:t>Process Mapping – Development</a:t>
            </a:r>
            <a:br>
              <a:rPr lang="en-GB" dirty="0">
                <a:solidFill>
                  <a:srgbClr val="C00000"/>
                </a:solidFill>
                <a:latin typeface="Cambria" panose="02040503050406030204" pitchFamily="18" charset="0"/>
              </a:rPr>
            </a:br>
            <a:endParaRPr lang="en-GB" sz="1800" b="0" i="1" dirty="0">
              <a:latin typeface="Cambria" panose="02040503050406030204" pitchFamily="18" charset="0"/>
            </a:endParaRPr>
          </a:p>
        </p:txBody>
      </p:sp>
      <p:sp>
        <p:nvSpPr>
          <p:cNvPr id="18" name="Content Placeholder 2"/>
          <p:cNvSpPr txBox="1">
            <a:spLocks noGrp="1"/>
          </p:cNvSpPr>
          <p:nvPr>
            <p:ph idx="1"/>
          </p:nvPr>
        </p:nvSpPr>
        <p:spPr>
          <a:xfrm>
            <a:off x="339592" y="1350721"/>
            <a:ext cx="8464816" cy="3950844"/>
          </a:xfrm>
          <a:prstGeom prst="rect">
            <a:avLst/>
          </a:prstGeom>
        </p:spPr>
        <p:txBody>
          <a:bodyPr>
            <a:noAutofit/>
          </a:bodyPr>
          <a:lstStyle/>
          <a:p>
            <a:pPr>
              <a:spcBef>
                <a:spcPts val="400"/>
              </a:spcBef>
              <a:buFont typeface="Wingdings" panose="05000000000000000000" pitchFamily="2" charset="2"/>
              <a:buChar char="v"/>
            </a:pPr>
            <a:r>
              <a:rPr lang="en-GB" sz="1500" dirty="0">
                <a:solidFill>
                  <a:schemeClr val="tx1"/>
                </a:solidFill>
                <a:latin typeface="Cambria" panose="02040503050406030204" pitchFamily="18" charset="0"/>
              </a:rPr>
              <a:t>Process Mapping graphically shows the transactions – that operate within a business and identifies ‘value creation’ as the core elements. </a:t>
            </a:r>
          </a:p>
        </p:txBody>
      </p:sp>
      <p:pic>
        <p:nvPicPr>
          <p:cNvPr id="2" name="Picture 1"/>
          <p:cNvPicPr>
            <a:picLocks noChangeAspect="1"/>
          </p:cNvPicPr>
          <p:nvPr/>
        </p:nvPicPr>
        <p:blipFill>
          <a:blip r:embed="rId2"/>
          <a:stretch>
            <a:fillRect/>
          </a:stretch>
        </p:blipFill>
        <p:spPr>
          <a:xfrm>
            <a:off x="5904516" y="1713809"/>
            <a:ext cx="2749319" cy="1612334"/>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694" y="2043484"/>
            <a:ext cx="4995231" cy="2764659"/>
          </a:xfrm>
          <a:prstGeom prst="rect">
            <a:avLst/>
          </a:prstGeom>
        </p:spPr>
      </p:pic>
      <p:sp>
        <p:nvSpPr>
          <p:cNvPr id="3" name="Oval 2"/>
          <p:cNvSpPr/>
          <p:nvPr/>
        </p:nvSpPr>
        <p:spPr>
          <a:xfrm>
            <a:off x="358925" y="3096893"/>
            <a:ext cx="2726181" cy="1476000"/>
          </a:xfrm>
          <a:prstGeom prst="ellipse">
            <a:avLst/>
          </a:prstGeom>
          <a:noFill/>
          <a:ln w="38100" cap="flat">
            <a:solidFill>
              <a:srgbClr val="FF0000"/>
            </a:solidFill>
            <a:prstDash val="dash"/>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8" tIns="45718" rIns="45718" bIns="45718" numCol="1" spcCol="38100" rtlCol="0" anchor="ctr">
            <a:spAutoFit/>
          </a:bodyPr>
          <a:lstStyle/>
          <a:p>
            <a:pPr marL="0" marR="0" indent="0" algn="l" defTabSz="685800" rtl="0" fontAlgn="auto" latinLnBrk="0" hangingPunct="0">
              <a:lnSpc>
                <a:spcPct val="100000"/>
              </a:lnSpc>
              <a:spcBef>
                <a:spcPts val="0"/>
              </a:spcBef>
              <a:spcAft>
                <a:spcPts val="0"/>
              </a:spcAft>
              <a:buClrTx/>
              <a:buSzTx/>
              <a:buFontTx/>
              <a:buNone/>
              <a:tabLst/>
            </a:pPr>
            <a:endParaRPr kumimoji="0" lang="en-GB" sz="1300" b="0" i="0" u="none" strike="noStrike" cap="none" spc="0" normalizeH="0" baseline="0">
              <a:ln>
                <a:noFill/>
              </a:ln>
              <a:solidFill>
                <a:srgbClr val="000000"/>
              </a:solidFill>
              <a:effectLst/>
              <a:uFillTx/>
              <a:latin typeface="+mn-lt"/>
              <a:ea typeface="+mn-ea"/>
              <a:cs typeface="+mn-cs"/>
              <a:sym typeface="Helvetica"/>
            </a:endParaRPr>
          </a:p>
        </p:txBody>
      </p:sp>
      <p:cxnSp>
        <p:nvCxnSpPr>
          <p:cNvPr id="5" name="Straight Connector 4"/>
          <p:cNvCxnSpPr>
            <a:endCxn id="2" idx="1"/>
          </p:cNvCxnSpPr>
          <p:nvPr/>
        </p:nvCxnSpPr>
        <p:spPr>
          <a:xfrm flipV="1">
            <a:off x="3085106" y="2519976"/>
            <a:ext cx="2819410" cy="1066062"/>
          </a:xfrm>
          <a:prstGeom prst="line">
            <a:avLst/>
          </a:prstGeom>
          <a:noFill/>
          <a:ln w="38100" cap="flat">
            <a:solidFill>
              <a:srgbClr val="FF0000"/>
            </a:solidFill>
            <a:prstDash val="dash"/>
            <a:round/>
          </a:ln>
          <a:effectLst/>
          <a:sp3d/>
        </p:spPr>
        <p:style>
          <a:lnRef idx="0">
            <a:scrgbClr r="0" g="0" b="0"/>
          </a:lnRef>
          <a:fillRef idx="0">
            <a:scrgbClr r="0" g="0" b="0"/>
          </a:fillRef>
          <a:effectRef idx="0">
            <a:scrgbClr r="0" g="0" b="0"/>
          </a:effectRef>
          <a:fontRef idx="none"/>
        </p:style>
      </p:cxnSp>
    </p:spTree>
    <p:extLst>
      <p:ext uri="{BB962C8B-B14F-4D97-AF65-F5344CB8AC3E}">
        <p14:creationId xmlns:p14="http://schemas.microsoft.com/office/powerpoint/2010/main" val="9062603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a:spAutoFit/>
      </a:bodyPr>
      <a:lstStyle>
        <a:def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685800" rtl="0" fontAlgn="auto" latinLnBrk="0" hangingPunct="0">
          <a:lnSpc>
            <a:spcPct val="100000"/>
          </a:lnSpc>
          <a:spcBef>
            <a:spcPts val="0"/>
          </a:spcBef>
          <a:spcAft>
            <a:spcPts val="0"/>
          </a:spcAft>
          <a:buClrTx/>
          <a:buSzTx/>
          <a:buFontTx/>
          <a:buNone/>
          <a:tabLst/>
          <a:defRPr kumimoji="0" sz="1300" b="0"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0</TotalTime>
  <Words>1627</Words>
  <Application>Microsoft Office PowerPoint</Application>
  <PresentationFormat>On-screen Show (16:9)</PresentationFormat>
  <Paragraphs>160</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Cambria</vt:lpstr>
      <vt:lpstr>Courier New</vt:lpstr>
      <vt:lpstr>Garamond</vt:lpstr>
      <vt:lpstr>Wingdings</vt:lpstr>
      <vt:lpstr>Organic</vt:lpstr>
      <vt:lpstr>Globalization</vt:lpstr>
      <vt:lpstr>Agenda</vt:lpstr>
      <vt:lpstr>Globalisation – What does it mean?   </vt:lpstr>
      <vt:lpstr>What is Globalisation?</vt:lpstr>
      <vt:lpstr>What is Globalisation?</vt:lpstr>
      <vt:lpstr>Isn’t this Globalisation? TECHNOLOGY – Dell Laptop</vt:lpstr>
      <vt:lpstr>Isn’t this Globalisation? ECONOMIC – Fast Food</vt:lpstr>
      <vt:lpstr>Types of Globalisation</vt:lpstr>
      <vt:lpstr>Mckinsey Report: 20th/21st Century Changes in Business Globalisation </vt:lpstr>
      <vt:lpstr>Globalisation – Effects on Small Businesses Individuals are participating in globalisation, and approx a billion+ have cross-boarder SM connections.</vt:lpstr>
      <vt:lpstr>Globalisation – Effects on Small Businesses </vt:lpstr>
      <vt:lpstr>Globalisation – Be-Prepared !!! </vt:lpstr>
      <vt:lpstr>Globalisation – IKEA</vt:lpstr>
      <vt:lpstr>Globalisation – The Ideal Company – Is it? </vt:lpstr>
      <vt:lpstr>Competitor Analysis</vt:lpstr>
      <vt:lpstr>PowerPoint Presentation</vt:lpstr>
      <vt:lpstr>PowerPoint Presentation</vt:lpstr>
      <vt:lpstr>Competitor Analysis – Entering a Crowded Market</vt:lpstr>
      <vt:lpstr>Competitor Analysis – Entering a Crowded Market</vt:lpstr>
      <vt:lpstr>Competitor Analysis – Entering a Crowded Market Building on Porter’s 5 Force Analysis</vt:lpstr>
      <vt:lpstr>Process Mapping – Rich Picture</vt:lpstr>
      <vt:lpstr>Process Mapping – Development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Leadership Business models and processes modelling your business opportunity  Dr Petya Koleva</dc:title>
  <dc:creator>Muhammad Kamal</dc:creator>
  <cp:lastModifiedBy>zahra mohammad nazari</cp:lastModifiedBy>
  <cp:revision>138</cp:revision>
  <dcterms:modified xsi:type="dcterms:W3CDTF">2022-10-21T16:05:51Z</dcterms:modified>
</cp:coreProperties>
</file>