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66A3C-FB53-8259-0437-118600BA61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38B3F2-16AC-9EF9-7BCB-F80EF9C696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3CE09B-3FB1-CFE7-924B-46A9E17B5F5B}"/>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5" name="Footer Placeholder 4">
            <a:extLst>
              <a:ext uri="{FF2B5EF4-FFF2-40B4-BE49-F238E27FC236}">
                <a16:creationId xmlns:a16="http://schemas.microsoft.com/office/drawing/2014/main" id="{7AADF3B7-32DB-FEE1-1441-D1B7B6C70B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31BC11-A4F4-6030-4750-4495B225BD6E}"/>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31410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70BBB-6AB0-9AC6-7981-B908B35892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E3E370-69CC-8E27-03FC-FE7A40324A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7394B-CF5D-5355-0E22-46509035CCF0}"/>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5" name="Footer Placeholder 4">
            <a:extLst>
              <a:ext uri="{FF2B5EF4-FFF2-40B4-BE49-F238E27FC236}">
                <a16:creationId xmlns:a16="http://schemas.microsoft.com/office/drawing/2014/main" id="{E236F44B-5A58-BFCA-E46F-75D6A11364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E527AD-BC23-3E7E-9438-68A190C3EC21}"/>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1762946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CB8E6-C33E-3982-C4E4-45F6BE9D02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558EDB-4F43-2C59-DACB-5AF33C1A35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1EE5EB-741C-6969-054E-186BBE8BCAF4}"/>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5" name="Footer Placeholder 4">
            <a:extLst>
              <a:ext uri="{FF2B5EF4-FFF2-40B4-BE49-F238E27FC236}">
                <a16:creationId xmlns:a16="http://schemas.microsoft.com/office/drawing/2014/main" id="{9C4C4931-A9B8-2C06-1A6B-84C891B6F7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2F2C87-DEDA-6D2F-9A5E-3AF6C918BA74}"/>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4289521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EFC39-E096-0804-19E7-2C2FC34EE0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282FF1-14D7-4D69-95C0-2F6D4D6697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A3003A-9693-9047-A361-FAEB436A45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287978-3789-8183-911A-782F031F9BFF}"/>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6" name="Footer Placeholder 5">
            <a:extLst>
              <a:ext uri="{FF2B5EF4-FFF2-40B4-BE49-F238E27FC236}">
                <a16:creationId xmlns:a16="http://schemas.microsoft.com/office/drawing/2014/main" id="{BEBBD9E3-E0A6-DF64-676E-59533E56C9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C440DA-B8F2-CFF9-8923-B9EC7CC4429D}"/>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3124991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8C8EB-1D87-FBDD-C476-3B3B953910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10B28E-4D5A-668B-778E-D511AE7722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401BE9-51FD-F0DF-6673-78598285E8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E85B71-B2A2-95F4-489A-8885674D69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870041-0376-4636-2F8D-4EFFD821ED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FAE313-9591-181C-98D2-034B44127BFA}"/>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8" name="Footer Placeholder 7">
            <a:extLst>
              <a:ext uri="{FF2B5EF4-FFF2-40B4-BE49-F238E27FC236}">
                <a16:creationId xmlns:a16="http://schemas.microsoft.com/office/drawing/2014/main" id="{AC71474D-DE0B-C356-C4A6-36C3C52BCD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129DBF-990C-30D1-93BA-C6BC867DA3A3}"/>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3900756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3847-904A-3DAB-934F-21FC890C8E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303B5-0B02-6383-92F9-C6FAD400FF1E}"/>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4" name="Footer Placeholder 3">
            <a:extLst>
              <a:ext uri="{FF2B5EF4-FFF2-40B4-BE49-F238E27FC236}">
                <a16:creationId xmlns:a16="http://schemas.microsoft.com/office/drawing/2014/main" id="{9B5C1100-FC33-14D1-8687-44BF78B243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A7F4CB-DC46-2C7E-D14B-160F6B94EDB4}"/>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411928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848D09-965C-BEE4-428C-CFAF015FFF89}"/>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3" name="Footer Placeholder 2">
            <a:extLst>
              <a:ext uri="{FF2B5EF4-FFF2-40B4-BE49-F238E27FC236}">
                <a16:creationId xmlns:a16="http://schemas.microsoft.com/office/drawing/2014/main" id="{74E0A437-7536-602A-01AF-2AE867DA70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4F3913-9915-065F-EB87-F2E1B6391A63}"/>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1478554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E7E04-BBEA-3D74-7487-9E5A6ABF0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C2E17A-4292-4E89-2B0F-7D379212DA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C86915-33F1-D52C-55FE-3BC0014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0C4A02-3786-81D3-D358-265BC3CE2454}"/>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6" name="Footer Placeholder 5">
            <a:extLst>
              <a:ext uri="{FF2B5EF4-FFF2-40B4-BE49-F238E27FC236}">
                <a16:creationId xmlns:a16="http://schemas.microsoft.com/office/drawing/2014/main" id="{02FAE3F2-0D8C-0BAB-EA4A-693C77CEA4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603082-48B1-A618-9D97-2B4C59754764}"/>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1196185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C499-B857-FF26-6674-CFCE3C7292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680D74-4AE6-D21D-8BAF-6DE7648831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B23380-E775-E67F-DA1B-C348CB03A9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0C1BC4-E283-43D8-6D62-57A0D4E95043}"/>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6" name="Footer Placeholder 5">
            <a:extLst>
              <a:ext uri="{FF2B5EF4-FFF2-40B4-BE49-F238E27FC236}">
                <a16:creationId xmlns:a16="http://schemas.microsoft.com/office/drawing/2014/main" id="{3F485EB4-19DC-84D1-6829-7C59954CC8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53858-5EF4-D9EB-A69B-D3E479CC7FA1}"/>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1505080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B4CBE-F5D4-E14D-CF3F-EF3F197052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7CE7F3-BF1D-B011-D941-98121FB12C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2126EE-C50A-E7DA-6B82-5E4E35C83D0F}"/>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5" name="Footer Placeholder 4">
            <a:extLst>
              <a:ext uri="{FF2B5EF4-FFF2-40B4-BE49-F238E27FC236}">
                <a16:creationId xmlns:a16="http://schemas.microsoft.com/office/drawing/2014/main" id="{F20C877C-FDE3-DF57-72E2-0C2C486CAA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B05EC7-502E-CBA7-068E-1ACA4C22CB43}"/>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2090920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C818CB-10D0-E37C-6DC6-3E19F7B74D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56E6FB-C260-AAE8-9170-B672DA9B4B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F1734C-8CDD-5781-5EB3-F9411A65B738}"/>
              </a:ext>
            </a:extLst>
          </p:cNvPr>
          <p:cNvSpPr>
            <a:spLocks noGrp="1"/>
          </p:cNvSpPr>
          <p:nvPr>
            <p:ph type="dt" sz="half" idx="10"/>
          </p:nvPr>
        </p:nvSpPr>
        <p:spPr/>
        <p:txBody>
          <a:bodyPr/>
          <a:lstStyle/>
          <a:p>
            <a:fld id="{E0F6549B-467C-481C-9C29-41BF2918F5F5}" type="datetimeFigureOut">
              <a:rPr lang="en-GB" smtClean="0"/>
              <a:t>25/11/2025</a:t>
            </a:fld>
            <a:endParaRPr lang="en-GB"/>
          </a:p>
        </p:txBody>
      </p:sp>
      <p:sp>
        <p:nvSpPr>
          <p:cNvPr id="5" name="Footer Placeholder 4">
            <a:extLst>
              <a:ext uri="{FF2B5EF4-FFF2-40B4-BE49-F238E27FC236}">
                <a16:creationId xmlns:a16="http://schemas.microsoft.com/office/drawing/2014/main" id="{28560DE6-1863-CDD3-440B-C2D88EECB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38FCB-E03F-4016-C61F-87BA79AAA252}"/>
              </a:ext>
            </a:extLst>
          </p:cNvPr>
          <p:cNvSpPr>
            <a:spLocks noGrp="1"/>
          </p:cNvSpPr>
          <p:nvPr>
            <p:ph type="sldNum" sz="quarter" idx="12"/>
          </p:nvPr>
        </p:nvSpPr>
        <p:spPr/>
        <p:txBody>
          <a:bodyPr/>
          <a:lstStyle/>
          <a:p>
            <a:fld id="{753D309A-9966-41F4-8DA0-3338C3536F89}" type="slidenum">
              <a:rPr lang="en-GB" smtClean="0"/>
              <a:t>‹#›</a:t>
            </a:fld>
            <a:endParaRPr lang="en-GB"/>
          </a:p>
        </p:txBody>
      </p:sp>
    </p:spTree>
    <p:extLst>
      <p:ext uri="{BB962C8B-B14F-4D97-AF65-F5344CB8AC3E}">
        <p14:creationId xmlns:p14="http://schemas.microsoft.com/office/powerpoint/2010/main" val="1863307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4B6EB4-33A1-4337-61D9-7C4F15D800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EAE931-44D5-CC17-5B76-F4E31FAAFA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26A346-0082-B904-130F-F8F1ABA1CE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F6549B-467C-481C-9C29-41BF2918F5F5}" type="datetimeFigureOut">
              <a:rPr lang="en-GB" smtClean="0"/>
              <a:t>25/11/2025</a:t>
            </a:fld>
            <a:endParaRPr lang="en-GB"/>
          </a:p>
        </p:txBody>
      </p:sp>
      <p:sp>
        <p:nvSpPr>
          <p:cNvPr id="5" name="Footer Placeholder 4">
            <a:extLst>
              <a:ext uri="{FF2B5EF4-FFF2-40B4-BE49-F238E27FC236}">
                <a16:creationId xmlns:a16="http://schemas.microsoft.com/office/drawing/2014/main" id="{52019846-57DA-8B4B-3BFE-EDD00578C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0F3915B-F529-A5A1-0498-54AAC642DA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3D309A-9966-41F4-8DA0-3338C3536F89}" type="slidenum">
              <a:rPr lang="en-GB" smtClean="0"/>
              <a:t>‹#›</a:t>
            </a:fld>
            <a:endParaRPr lang="en-GB"/>
          </a:p>
        </p:txBody>
      </p:sp>
    </p:spTree>
    <p:extLst>
      <p:ext uri="{BB962C8B-B14F-4D97-AF65-F5344CB8AC3E}">
        <p14:creationId xmlns:p14="http://schemas.microsoft.com/office/powerpoint/2010/main" val="42877054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4137B9-782C-9E8F-E965-49EB05CB3B1B}"/>
              </a:ext>
            </a:extLst>
          </p:cNvPr>
          <p:cNvSpPr>
            <a:spLocks noGrp="1"/>
          </p:cNvSpPr>
          <p:nvPr>
            <p:ph type="ctrTitle"/>
          </p:nvPr>
        </p:nvSpPr>
        <p:spPr>
          <a:xfrm>
            <a:off x="1323481" y="5828559"/>
            <a:ext cx="9859618" cy="642797"/>
          </a:xfrm>
        </p:spPr>
        <p:txBody>
          <a:bodyPr>
            <a:normAutofit fontScale="90000"/>
          </a:bodyPr>
          <a:lstStyle/>
          <a:p>
            <a:r>
              <a:rPr lang="en-US" sz="3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rPr>
              <a:t>The Role of Influencers in Modern Marketing</a:t>
            </a:r>
            <a:endParaRPr lang="en-GB" sz="3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endParaRPr>
          </a:p>
        </p:txBody>
      </p:sp>
      <p:sp>
        <p:nvSpPr>
          <p:cNvPr id="13" name="Freeform: Shape 12">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032ADFD-BFF5-3966-D576-FA77FCD9A88F}"/>
              </a:ext>
            </a:extLst>
          </p:cNvPr>
          <p:cNvPicPr>
            <a:picLocks noChangeAspect="1"/>
          </p:cNvPicPr>
          <p:nvPr/>
        </p:nvPicPr>
        <p:blipFill>
          <a:blip r:embed="rId2"/>
          <a:srcRect r="2" b="9430"/>
          <a:stretch>
            <a:fillRect/>
          </a:stretch>
        </p:blipFill>
        <p:spPr>
          <a:xfrm>
            <a:off x="542333" y="170268"/>
            <a:ext cx="11250273" cy="4709274"/>
          </a:xfrm>
          <a:prstGeom prst="rect">
            <a:avLst/>
          </a:prstGeom>
          <a:effectLst>
            <a:softEdge rad="635000"/>
          </a:effectLst>
        </p:spPr>
      </p:pic>
    </p:spTree>
    <p:extLst>
      <p:ext uri="{BB962C8B-B14F-4D97-AF65-F5344CB8AC3E}">
        <p14:creationId xmlns:p14="http://schemas.microsoft.com/office/powerpoint/2010/main" val="1237850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9C59CE-9D5A-4E64-9F64-161998AB2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92CD6-E180-74D3-0BC8-AAF2E46A172E}"/>
              </a:ext>
            </a:extLst>
          </p:cNvPr>
          <p:cNvSpPr>
            <a:spLocks noGrp="1"/>
          </p:cNvSpPr>
          <p:nvPr>
            <p:ph type="title"/>
          </p:nvPr>
        </p:nvSpPr>
        <p:spPr>
          <a:xfrm>
            <a:off x="6501809" y="365125"/>
            <a:ext cx="4851990" cy="2068086"/>
          </a:xfrm>
        </p:spPr>
        <p:txBody>
          <a:bodyPr anchor="b">
            <a:normAutofit/>
          </a:bodyPr>
          <a:lstStyle/>
          <a:p>
            <a:r>
              <a:rPr lang="en-GB" sz="32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rPr>
              <a:t>Introduction</a:t>
            </a:r>
          </a:p>
        </p:txBody>
      </p:sp>
      <p:pic>
        <p:nvPicPr>
          <p:cNvPr id="5" name="Picture 4">
            <a:extLst>
              <a:ext uri="{FF2B5EF4-FFF2-40B4-BE49-F238E27FC236}">
                <a16:creationId xmlns:a16="http://schemas.microsoft.com/office/drawing/2014/main" id="{978933C2-539B-EBA8-8C4D-0C92E0D70A48}"/>
              </a:ext>
            </a:extLst>
          </p:cNvPr>
          <p:cNvPicPr>
            <a:picLocks noChangeAspect="1"/>
          </p:cNvPicPr>
          <p:nvPr/>
        </p:nvPicPr>
        <p:blipFill>
          <a:blip r:embed="rId2"/>
          <a:srcRect l="4240" r="19892" b="-2"/>
          <a:stretch>
            <a:fillRect/>
          </a:stretch>
        </p:blipFill>
        <p:spPr>
          <a:xfrm>
            <a:off x="2" y="2"/>
            <a:ext cx="2873113" cy="2520153"/>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4" name="Picture 3">
            <a:extLst>
              <a:ext uri="{FF2B5EF4-FFF2-40B4-BE49-F238E27FC236}">
                <a16:creationId xmlns:a16="http://schemas.microsoft.com/office/drawing/2014/main" id="{5227DD32-F16A-C135-786E-6FB5CCAAAD44}"/>
              </a:ext>
            </a:extLst>
          </p:cNvPr>
          <p:cNvPicPr>
            <a:picLocks noChangeAspect="1"/>
          </p:cNvPicPr>
          <p:nvPr/>
        </p:nvPicPr>
        <p:blipFill>
          <a:blip r:embed="rId3"/>
          <a:srcRect l="18733" r="18194" b="3"/>
          <a:stretch>
            <a:fillRect/>
          </a:stretch>
        </p:blipFill>
        <p:spPr>
          <a:xfrm>
            <a:off x="3060436" y="10"/>
            <a:ext cx="2843573" cy="2524624"/>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sp>
        <p:nvSpPr>
          <p:cNvPr id="13" name="sketch line">
            <a:extLst>
              <a:ext uri="{FF2B5EF4-FFF2-40B4-BE49-F238E27FC236}">
                <a16:creationId xmlns:a16="http://schemas.microsoft.com/office/drawing/2014/main" id="{2EA3E16E-E32B-4992-ADBC-EA9C33A6F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9" y="2579272"/>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5E790C3-B2CC-BED1-15A0-87DF824D933D}"/>
              </a:ext>
            </a:extLst>
          </p:cNvPr>
          <p:cNvPicPr>
            <a:picLocks noChangeAspect="1"/>
          </p:cNvPicPr>
          <p:nvPr/>
        </p:nvPicPr>
        <p:blipFill>
          <a:blip r:embed="rId4"/>
          <a:srcRect l="6621" r="10394" b="1"/>
          <a:stretch>
            <a:fillRect/>
          </a:stretch>
        </p:blipFill>
        <p:spPr>
          <a:xfrm>
            <a:off x="1" y="2716074"/>
            <a:ext cx="5909625" cy="4141924"/>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p:sp>
        <p:nvSpPr>
          <p:cNvPr id="3" name="Content Placeholder 2">
            <a:extLst>
              <a:ext uri="{FF2B5EF4-FFF2-40B4-BE49-F238E27FC236}">
                <a16:creationId xmlns:a16="http://schemas.microsoft.com/office/drawing/2014/main" id="{93BB35EF-5A7A-DE36-3908-4555673C163D}"/>
              </a:ext>
            </a:extLst>
          </p:cNvPr>
          <p:cNvSpPr>
            <a:spLocks noGrp="1"/>
          </p:cNvSpPr>
          <p:nvPr>
            <p:ph idx="1"/>
          </p:nvPr>
        </p:nvSpPr>
        <p:spPr>
          <a:xfrm>
            <a:off x="6282376" y="2846851"/>
            <a:ext cx="5611129" cy="3330111"/>
          </a:xfrm>
        </p:spPr>
        <p:txBody>
          <a:bodyPr>
            <a:noAutofit/>
          </a:bodyPr>
          <a:lstStyle/>
          <a:p>
            <a:r>
              <a:rPr lang="en-US" sz="1200" dirty="0">
                <a:latin typeface="Arial" panose="020B0604020202020204" pitchFamily="34" charset="0"/>
                <a:cs typeface="Arial" panose="020B0604020202020204" pitchFamily="34" charset="0"/>
              </a:rPr>
              <a:t>Influencer marketing has emerged as an important strategy for brands due to consumers trusting influencers over traditional forms of advertising (Morgan, 2020).</a:t>
            </a:r>
          </a:p>
          <a:p>
            <a:r>
              <a:rPr lang="en-US" sz="1200" dirty="0">
                <a:latin typeface="Arial" panose="020B0604020202020204" pitchFamily="34" charset="0"/>
                <a:cs typeface="Arial" panose="020B0604020202020204" pitchFamily="34" charset="0"/>
              </a:rPr>
              <a:t>Influencers build credibility and trust by communicating with their followers in an authentic, personal manner (Farivar &amp; Wang, 2022).</a:t>
            </a:r>
          </a:p>
          <a:p>
            <a:r>
              <a:rPr lang="en-US" sz="1200" dirty="0">
                <a:latin typeface="Arial" panose="020B0604020202020204" pitchFamily="34" charset="0"/>
                <a:cs typeface="Arial" panose="020B0604020202020204" pitchFamily="34" charset="0"/>
              </a:rPr>
              <a:t>Through social media, brands can connect with their audience through regular engagement (Khan et al., 2022).</a:t>
            </a:r>
          </a:p>
          <a:p>
            <a:r>
              <a:rPr lang="en-US" sz="1200" dirty="0">
                <a:latin typeface="Arial" panose="020B0604020202020204" pitchFamily="34" charset="0"/>
                <a:cs typeface="Arial" panose="020B0604020202020204" pitchFamily="34" charset="0"/>
              </a:rPr>
              <a:t>Brands can effectively target their specific audiences using influencer marketing compared to traditional forms of advertising.</a:t>
            </a:r>
          </a:p>
          <a:p>
            <a:r>
              <a:rPr lang="en-US" sz="1200" dirty="0">
                <a:latin typeface="Arial" panose="020B0604020202020204" pitchFamily="34" charset="0"/>
                <a:cs typeface="Arial" panose="020B0604020202020204" pitchFamily="34" charset="0"/>
              </a:rPr>
              <a:t>Influencer marketing is essential for brands to compete successfully in the fast-paced digital environment.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1976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49CB5-1736-5A83-8A4B-015B414FD0F6}"/>
              </a:ext>
            </a:extLst>
          </p:cNvPr>
          <p:cNvSpPr>
            <a:spLocks noGrp="1"/>
          </p:cNvSpPr>
          <p:nvPr>
            <p:ph type="title"/>
          </p:nvPr>
        </p:nvSpPr>
        <p:spPr>
          <a:xfrm>
            <a:off x="612648" y="365124"/>
            <a:ext cx="5221224" cy="2066544"/>
          </a:xfrm>
        </p:spPr>
        <p:txBody>
          <a:bodyPr anchor="b">
            <a:normAutofit/>
          </a:bodyPr>
          <a:lstStyle/>
          <a:p>
            <a:r>
              <a:rPr lang="en-GB" sz="32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rPr>
              <a:t>Research Findings </a:t>
            </a:r>
          </a:p>
        </p:txBody>
      </p:sp>
      <p:pic>
        <p:nvPicPr>
          <p:cNvPr id="6" name="Picture 5">
            <a:extLst>
              <a:ext uri="{FF2B5EF4-FFF2-40B4-BE49-F238E27FC236}">
                <a16:creationId xmlns:a16="http://schemas.microsoft.com/office/drawing/2014/main" id="{E9505521-F773-354F-6424-967BC5CDC642}"/>
              </a:ext>
            </a:extLst>
          </p:cNvPr>
          <p:cNvPicPr>
            <a:picLocks noChangeAspect="1"/>
          </p:cNvPicPr>
          <p:nvPr/>
        </p:nvPicPr>
        <p:blipFill>
          <a:blip r:embed="rId2"/>
          <a:srcRect l="31491" r="6770" b="2"/>
          <a:stretch>
            <a:fillRect/>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4" name="Picture 3">
            <a:extLst>
              <a:ext uri="{FF2B5EF4-FFF2-40B4-BE49-F238E27FC236}">
                <a16:creationId xmlns:a16="http://schemas.microsoft.com/office/drawing/2014/main" id="{3412FE75-0173-72D5-C7B2-C105A93BC30B}"/>
              </a:ext>
            </a:extLst>
          </p:cNvPr>
          <p:cNvPicPr>
            <a:picLocks noChangeAspect="1"/>
          </p:cNvPicPr>
          <p:nvPr/>
        </p:nvPicPr>
        <p:blipFill>
          <a:blip r:embed="rId3"/>
          <a:srcRect l="7762" r="19472" b="1"/>
          <a:stretch>
            <a:fillRect/>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13"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 y="260986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E33FEB-8737-34C0-73A0-8AD926AA68EC}"/>
              </a:ext>
            </a:extLst>
          </p:cNvPr>
          <p:cNvSpPr>
            <a:spLocks noGrp="1"/>
          </p:cNvSpPr>
          <p:nvPr>
            <p:ph idx="1"/>
          </p:nvPr>
        </p:nvSpPr>
        <p:spPr>
          <a:xfrm>
            <a:off x="612648" y="2843784"/>
            <a:ext cx="5221224" cy="3328416"/>
          </a:xfrm>
        </p:spPr>
        <p:txBody>
          <a:bodyPr>
            <a:normAutofit/>
          </a:bodyPr>
          <a:lstStyle/>
          <a:p>
            <a:r>
              <a:rPr lang="en-US" sz="1200" dirty="0">
                <a:latin typeface="Arial" panose="020B0604020202020204" pitchFamily="34" charset="0"/>
                <a:cs typeface="Arial" panose="020B0604020202020204" pitchFamily="34" charset="0"/>
              </a:rPr>
              <a:t>Consumers have higher trust and engagement with influencers who establish and maintain the credibility of their brands (Lee &amp; Kim, 2020).</a:t>
            </a:r>
          </a:p>
          <a:p>
            <a:r>
              <a:rPr lang="en-US" sz="1200" dirty="0">
                <a:latin typeface="Arial" panose="020B0604020202020204" pitchFamily="34" charset="0"/>
                <a:cs typeface="Arial" panose="020B0604020202020204" pitchFamily="34" charset="0"/>
              </a:rPr>
              <a:t>Interacting with a follower through comments, likes, or shares increases the effectiveness of the influencer’s message (Khan et al., 2022).</a:t>
            </a:r>
          </a:p>
          <a:p>
            <a:r>
              <a:rPr lang="en-US" sz="1200" dirty="0">
                <a:latin typeface="Arial" panose="020B0604020202020204" pitchFamily="34" charset="0"/>
                <a:cs typeface="Arial" panose="020B0604020202020204" pitchFamily="34" charset="0"/>
              </a:rPr>
              <a:t>Many different industries experience increased purchase intentions and increased brand awareness with influencer marketing (Pan et al., 2025).</a:t>
            </a:r>
          </a:p>
          <a:p>
            <a:r>
              <a:rPr lang="en-US" sz="1200" dirty="0">
                <a:latin typeface="Arial" panose="020B0604020202020204" pitchFamily="34" charset="0"/>
                <a:cs typeface="Arial" panose="020B0604020202020204" pitchFamily="34" charset="0"/>
              </a:rPr>
              <a:t>People find influencer-generated content to be more relatable and trustworthy than other forms of advertising (Jarrar et al., 2020).</a:t>
            </a:r>
          </a:p>
          <a:p>
            <a:r>
              <a:rPr lang="en-US" sz="1200" dirty="0">
                <a:latin typeface="Arial" panose="020B0604020202020204" pitchFamily="34" charset="0"/>
                <a:cs typeface="Arial" panose="020B0604020202020204" pitchFamily="34" charset="0"/>
              </a:rPr>
              <a:t>For best results, partnerships with influencers must be perceived to be authentic, beneficial, and relevant to the audience (Farivar &amp; Wang, 2022).</a:t>
            </a:r>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6845EFF-A8C5-3A06-86EC-004293B7B085}"/>
              </a:ext>
            </a:extLst>
          </p:cNvPr>
          <p:cNvPicPr>
            <a:picLocks noChangeAspect="1"/>
          </p:cNvPicPr>
          <p:nvPr/>
        </p:nvPicPr>
        <p:blipFill>
          <a:blip r:embed="rId4"/>
          <a:srcRect l="6385" r="11365"/>
          <a:stretch>
            <a:fillRect/>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2150824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B870AD-0502-CCF2-0EFD-7DCFF32FEFEC}"/>
              </a:ext>
            </a:extLst>
          </p:cNvPr>
          <p:cNvSpPr>
            <a:spLocks noGrp="1"/>
          </p:cNvSpPr>
          <p:nvPr>
            <p:ph type="title"/>
          </p:nvPr>
        </p:nvSpPr>
        <p:spPr>
          <a:xfrm>
            <a:off x="4827106" y="130421"/>
            <a:ext cx="6526693" cy="1003322"/>
          </a:xfrm>
        </p:spPr>
        <p:txBody>
          <a:bodyPr anchor="b">
            <a:normAutofit/>
          </a:bodyPr>
          <a:lstStyle/>
          <a:p>
            <a:r>
              <a:rPr lang="en-US" sz="32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rPr>
              <a:t>Real Example &amp; Evaluation (Miro Case Study)</a:t>
            </a:r>
            <a:endParaRPr lang="en-GB" sz="32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endParaRPr>
          </a:p>
        </p:txBody>
      </p:sp>
      <p:pic>
        <p:nvPicPr>
          <p:cNvPr id="4" name="Picture 3">
            <a:extLst>
              <a:ext uri="{FF2B5EF4-FFF2-40B4-BE49-F238E27FC236}">
                <a16:creationId xmlns:a16="http://schemas.microsoft.com/office/drawing/2014/main" id="{370445BC-3AB9-B776-805D-CB536A75ACAB}"/>
              </a:ext>
            </a:extLst>
          </p:cNvPr>
          <p:cNvPicPr>
            <a:picLocks noChangeAspect="1"/>
          </p:cNvPicPr>
          <p:nvPr/>
        </p:nvPicPr>
        <p:blipFill>
          <a:blip r:embed="rId2"/>
          <a:stretch>
            <a:fillRect/>
          </a:stretch>
        </p:blipFill>
        <p:spPr>
          <a:xfrm>
            <a:off x="258787" y="1431508"/>
            <a:ext cx="4309533" cy="3682825"/>
          </a:xfrm>
          <a:prstGeom prst="rect">
            <a:avLst/>
          </a:prstGeom>
        </p:spPr>
      </p:pic>
      <p:sp>
        <p:nvSpPr>
          <p:cNvPr id="3" name="Content Placeholder 2">
            <a:extLst>
              <a:ext uri="{FF2B5EF4-FFF2-40B4-BE49-F238E27FC236}">
                <a16:creationId xmlns:a16="http://schemas.microsoft.com/office/drawing/2014/main" id="{CE89B4FF-4D06-148C-61C9-2965239F05FD}"/>
              </a:ext>
            </a:extLst>
          </p:cNvPr>
          <p:cNvSpPr>
            <a:spLocks noGrp="1"/>
          </p:cNvSpPr>
          <p:nvPr>
            <p:ph idx="1"/>
          </p:nvPr>
        </p:nvSpPr>
        <p:spPr>
          <a:xfrm>
            <a:off x="4672899" y="1526103"/>
            <a:ext cx="7403487" cy="5108028"/>
          </a:xfrm>
        </p:spPr>
        <p:txBody>
          <a:bodyPr anchor="t">
            <a:noAutofit/>
          </a:bodyPr>
          <a:lstStyle/>
          <a:p>
            <a:pPr marL="0" indent="0">
              <a:buNone/>
            </a:pPr>
            <a:r>
              <a:rPr lang="en-US" sz="1200" b="1" dirty="0">
                <a:latin typeface="Arial" panose="020B0604020202020204" pitchFamily="34" charset="0"/>
                <a:cs typeface="Arial" panose="020B0604020202020204" pitchFamily="34" charset="0"/>
              </a:rPr>
              <a:t>An Example of Miro’s Influencer Campaign</a:t>
            </a:r>
          </a:p>
          <a:p>
            <a:r>
              <a:rPr lang="en-US" sz="1200" dirty="0">
                <a:latin typeface="Arial" panose="020B0604020202020204" pitchFamily="34" charset="0"/>
                <a:cs typeface="Arial" panose="020B0604020202020204" pitchFamily="34" charset="0"/>
              </a:rPr>
              <a:t>In collaboration with </a:t>
            </a:r>
            <a:r>
              <a:rPr lang="en-US" sz="1200" dirty="0" err="1">
                <a:latin typeface="Arial" panose="020B0604020202020204" pitchFamily="34" charset="0"/>
                <a:cs typeface="Arial" panose="020B0604020202020204" pitchFamily="34" charset="0"/>
              </a:rPr>
              <a:t>inBeat</a:t>
            </a:r>
            <a:r>
              <a:rPr lang="en-US" sz="1200" dirty="0">
                <a:latin typeface="Arial" panose="020B0604020202020204" pitchFamily="34" charset="0"/>
                <a:cs typeface="Arial" panose="020B0604020202020204" pitchFamily="34" charset="0"/>
              </a:rPr>
              <a:t> Agency, Miro​ promoted their collection of professional templates.</a:t>
            </a:r>
          </a:p>
          <a:p>
            <a:r>
              <a:rPr lang="en-US" sz="1200" dirty="0">
                <a:latin typeface="Arial" panose="020B0604020202020204" pitchFamily="34" charset="0"/>
                <a:cs typeface="Arial" panose="020B0604020202020204" pitchFamily="34" charset="0"/>
              </a:rPr>
              <a:t>The influencers who participated were </a:t>
            </a:r>
            <a:r>
              <a:rPr lang="en-US" sz="1200" dirty="0" err="1">
                <a:latin typeface="Arial" panose="020B0604020202020204" pitchFamily="34" charset="0"/>
                <a:cs typeface="Arial" panose="020B0604020202020204" pitchFamily="34" charset="0"/>
              </a:rPr>
              <a:t>Shyvee</a:t>
            </a:r>
            <a:r>
              <a:rPr lang="en-US" sz="1200" dirty="0">
                <a:latin typeface="Arial" panose="020B0604020202020204" pitchFamily="34" charset="0"/>
                <a:cs typeface="Arial" panose="020B0604020202020204" pitchFamily="34" charset="0"/>
              </a:rPr>
              <a:t> Shi​, David Pereira​, Pawel Huryn ​and Ruben Cespedes​ and Preksha </a:t>
            </a:r>
            <a:r>
              <a:rPr lang="en-US" sz="1200" dirty="0" err="1">
                <a:latin typeface="Arial" panose="020B0604020202020204" pitchFamily="34" charset="0"/>
                <a:cs typeface="Arial" panose="020B0604020202020204" pitchFamily="34" charset="0"/>
              </a:rPr>
              <a:t>Kaparwan</a:t>
            </a:r>
            <a:r>
              <a:rPr lang="en-US" sz="1200" dirty="0">
                <a:latin typeface="Arial" panose="020B0604020202020204" pitchFamily="34" charset="0"/>
                <a:cs typeface="Arial" panose="020B0604020202020204" pitchFamily="34" charset="0"/>
              </a:rPr>
              <a:t>​.</a:t>
            </a:r>
          </a:p>
          <a:p>
            <a:r>
              <a:rPr lang="en-US" sz="1200" dirty="0">
                <a:latin typeface="Arial" panose="020B0604020202020204" pitchFamily="34" charset="0"/>
                <a:cs typeface="Arial" panose="020B0604020202020204" pitchFamily="34" charset="0"/>
              </a:rPr>
              <a:t>These influencers created video content across multiple platforms such as Instagram, LinkedIn ​and Circle​ for each template, demonstrating the practicality of using the following templates: Lean Canvas, Product Vision, UX Case Study, Prioritisation Matrix</a:t>
            </a:r>
          </a:p>
          <a:p>
            <a:r>
              <a:rPr lang="en-US" sz="1200" dirty="0">
                <a:latin typeface="Arial" panose="020B0604020202020204" pitchFamily="34" charset="0"/>
                <a:cs typeface="Arial" panose="020B0604020202020204" pitchFamily="34" charset="0"/>
              </a:rPr>
              <a:t>In addition to increasing impressions and reactions, the campaign resulted in many additional engagements, comments, shares, and conversions.</a:t>
            </a:r>
          </a:p>
          <a:p>
            <a:pPr marL="0" indent="0">
              <a:buNone/>
            </a:pPr>
            <a:r>
              <a:rPr lang="en-US" sz="1200" b="1" dirty="0">
                <a:latin typeface="Arial" panose="020B0604020202020204" pitchFamily="34" charset="0"/>
                <a:cs typeface="Arial" panose="020B0604020202020204" pitchFamily="34" charset="0"/>
              </a:rPr>
              <a:t>Assessment of Campaign Performance</a:t>
            </a:r>
          </a:p>
          <a:p>
            <a:r>
              <a:rPr lang="en-US" sz="1200" dirty="0">
                <a:latin typeface="Arial" panose="020B0604020202020204" pitchFamily="34" charset="0"/>
                <a:cs typeface="Arial" panose="020B0604020202020204" pitchFamily="34" charset="0"/>
              </a:rPr>
              <a:t>The success of the campaign can be attributed to the real and perceived value that each of the influencers​ presented in an authentic manner, thus establishing credibility with their followers, thus increasing the potential for conversions (Pan et al., 2025​).</a:t>
            </a:r>
          </a:p>
          <a:p>
            <a:r>
              <a:rPr lang="en-US" sz="1200" dirty="0">
                <a:latin typeface="Arial" panose="020B0604020202020204" pitchFamily="34" charset="0"/>
                <a:cs typeface="Arial" panose="020B0604020202020204" pitchFamily="34" charset="0"/>
              </a:rPr>
              <a:t>In addition, the amount of engagement generated by the campaign supports the effectiveness of the campaign message (Khan, et al., 2022​).</a:t>
            </a:r>
          </a:p>
          <a:p>
            <a:r>
              <a:rPr lang="en-US" sz="1200" dirty="0">
                <a:latin typeface="Arial" panose="020B0604020202020204" pitchFamily="34" charset="0"/>
                <a:cs typeface="Arial" panose="020B0604020202020204" pitchFamily="34" charset="0"/>
              </a:rPr>
              <a:t>Studies have shown that influencer credibility and transparency lead to greater persuasiveness of marketing messages (Lee and Kim, 2020).</a:t>
            </a:r>
          </a:p>
          <a:p>
            <a:r>
              <a:rPr lang="en-US" sz="1200" dirty="0">
                <a:latin typeface="Arial" panose="020B0604020202020204" pitchFamily="34" charset="0"/>
                <a:cs typeface="Arial" panose="020B0604020202020204" pitchFamily="34" charset="0"/>
              </a:rPr>
              <a:t>Influencer Marketing can also have a negative impact on a brand if consumers perceive it to be disingenuous. Miro was able to successfully mitigate this risk by choosing influencers who consistently use the tools Miro provides.</a:t>
            </a:r>
          </a:p>
          <a:p>
            <a:r>
              <a:rPr lang="en-US" sz="1200" dirty="0">
                <a:latin typeface="Arial" panose="020B0604020202020204" pitchFamily="34" charset="0"/>
                <a:cs typeface="Arial" panose="020B0604020202020204" pitchFamily="34" charset="0"/>
              </a:rPr>
              <a:t>Based on this research and our analysis, if the content that is created by the influencer is authentic and ties into the needs of their audience, influencer marketing can be very effective.</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5040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1DE2EF-6DD3-56C1-5558-A51CBD71AA94}"/>
              </a:ext>
            </a:extLst>
          </p:cNvPr>
          <p:cNvSpPr>
            <a:spLocks noGrp="1"/>
          </p:cNvSpPr>
          <p:nvPr>
            <p:ph type="title"/>
          </p:nvPr>
        </p:nvSpPr>
        <p:spPr>
          <a:xfrm>
            <a:off x="1137036" y="548640"/>
            <a:ext cx="9543405" cy="1188720"/>
          </a:xfrm>
        </p:spPr>
        <p:txBody>
          <a:bodyPr>
            <a:normAutofit/>
          </a:bodyPr>
          <a:lstStyle/>
          <a:p>
            <a:r>
              <a:rPr lang="en-GB" sz="32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rPr>
              <a:t>Reference list </a:t>
            </a:r>
          </a:p>
        </p:txBody>
      </p:sp>
      <p:sp>
        <p:nvSpPr>
          <p:cNvPr id="3" name="Content Placeholder 2">
            <a:extLst>
              <a:ext uri="{FF2B5EF4-FFF2-40B4-BE49-F238E27FC236}">
                <a16:creationId xmlns:a16="http://schemas.microsoft.com/office/drawing/2014/main" id="{C445C637-082D-7246-0AFA-27A3AFBDAAD1}"/>
              </a:ext>
            </a:extLst>
          </p:cNvPr>
          <p:cNvSpPr>
            <a:spLocks noGrp="1"/>
          </p:cNvSpPr>
          <p:nvPr>
            <p:ph idx="1"/>
          </p:nvPr>
        </p:nvSpPr>
        <p:spPr>
          <a:xfrm>
            <a:off x="1957987" y="2431765"/>
            <a:ext cx="8276026" cy="3320031"/>
          </a:xfrm>
        </p:spPr>
        <p:txBody>
          <a:bodyPr anchor="ctr">
            <a:normAutofit/>
          </a:bodyPr>
          <a:lstStyle/>
          <a:p>
            <a:r>
              <a:rPr lang="en-GB" sz="1200" dirty="0">
                <a:solidFill>
                  <a:schemeClr val="tx1">
                    <a:lumMod val="85000"/>
                    <a:lumOff val="15000"/>
                  </a:schemeClr>
                </a:solidFill>
                <a:latin typeface="Arial" panose="020B0604020202020204" pitchFamily="34" charset="0"/>
                <a:cs typeface="Arial" panose="020B0604020202020204" pitchFamily="34" charset="0"/>
              </a:rPr>
              <a:t>Farivar, S. and Wang, F. (2022) Effective influencer marketing: A social identity perspective. Journal of Retailing and Consumer Services, 67, p.103026.</a:t>
            </a:r>
          </a:p>
          <a:p>
            <a:r>
              <a:rPr lang="en-GB" sz="1200" dirty="0">
                <a:solidFill>
                  <a:schemeClr val="tx1">
                    <a:lumMod val="85000"/>
                    <a:lumOff val="15000"/>
                  </a:schemeClr>
                </a:solidFill>
                <a:latin typeface="Arial" panose="020B0604020202020204" pitchFamily="34" charset="0"/>
                <a:cs typeface="Arial" panose="020B0604020202020204" pitchFamily="34" charset="0"/>
              </a:rPr>
              <a:t>Jarrar, Y., </a:t>
            </a:r>
            <a:r>
              <a:rPr lang="en-GB" sz="1200" dirty="0" err="1">
                <a:solidFill>
                  <a:schemeClr val="tx1">
                    <a:lumMod val="85000"/>
                    <a:lumOff val="15000"/>
                  </a:schemeClr>
                </a:solidFill>
                <a:latin typeface="Arial" panose="020B0604020202020204" pitchFamily="34" charset="0"/>
                <a:cs typeface="Arial" panose="020B0604020202020204" pitchFamily="34" charset="0"/>
              </a:rPr>
              <a:t>Awobamise</a:t>
            </a:r>
            <a:r>
              <a:rPr lang="en-GB" sz="1200" dirty="0">
                <a:solidFill>
                  <a:schemeClr val="tx1">
                    <a:lumMod val="85000"/>
                    <a:lumOff val="15000"/>
                  </a:schemeClr>
                </a:solidFill>
                <a:latin typeface="Arial" panose="020B0604020202020204" pitchFamily="34" charset="0"/>
                <a:cs typeface="Arial" panose="020B0604020202020204" pitchFamily="34" charset="0"/>
              </a:rPr>
              <a:t>, A.O. and Aderibigbe, A.A. (2020) Effectiveness of influencer marketing vs social media sponsored advertising. </a:t>
            </a:r>
            <a:r>
              <a:rPr lang="en-GB" sz="1200" dirty="0" err="1">
                <a:solidFill>
                  <a:schemeClr val="tx1">
                    <a:lumMod val="85000"/>
                    <a:lumOff val="15000"/>
                  </a:schemeClr>
                </a:solidFill>
                <a:latin typeface="Arial" panose="020B0604020202020204" pitchFamily="34" charset="0"/>
                <a:cs typeface="Arial" panose="020B0604020202020204" pitchFamily="34" charset="0"/>
              </a:rPr>
              <a:t>Utopía</a:t>
            </a:r>
            <a:r>
              <a:rPr lang="en-GB" sz="1200" dirty="0">
                <a:solidFill>
                  <a:schemeClr val="tx1">
                    <a:lumMod val="85000"/>
                    <a:lumOff val="15000"/>
                  </a:schemeClr>
                </a:solidFill>
                <a:latin typeface="Arial" panose="020B0604020202020204" pitchFamily="34" charset="0"/>
                <a:cs typeface="Arial" panose="020B0604020202020204" pitchFamily="34" charset="0"/>
              </a:rPr>
              <a:t> y praxis </a:t>
            </a:r>
            <a:r>
              <a:rPr lang="en-GB" sz="1200" dirty="0" err="1">
                <a:solidFill>
                  <a:schemeClr val="tx1">
                    <a:lumMod val="85000"/>
                    <a:lumOff val="15000"/>
                  </a:schemeClr>
                </a:solidFill>
                <a:latin typeface="Arial" panose="020B0604020202020204" pitchFamily="34" charset="0"/>
                <a:cs typeface="Arial" panose="020B0604020202020204" pitchFamily="34" charset="0"/>
              </a:rPr>
              <a:t>latinoamericana</a:t>
            </a:r>
            <a:r>
              <a:rPr lang="en-GB" sz="1200" dirty="0">
                <a:solidFill>
                  <a:schemeClr val="tx1">
                    <a:lumMod val="85000"/>
                    <a:lumOff val="15000"/>
                  </a:schemeClr>
                </a:solidFill>
                <a:latin typeface="Arial" panose="020B0604020202020204" pitchFamily="34" charset="0"/>
                <a:cs typeface="Arial" panose="020B0604020202020204" pitchFamily="34" charset="0"/>
              </a:rPr>
              <a:t>, (12), pp. 40–54.</a:t>
            </a:r>
          </a:p>
          <a:p>
            <a:r>
              <a:rPr lang="en-GB" sz="1200" dirty="0">
                <a:solidFill>
                  <a:schemeClr val="tx1">
                    <a:lumMod val="85000"/>
                    <a:lumOff val="15000"/>
                  </a:schemeClr>
                </a:solidFill>
                <a:latin typeface="Arial" panose="020B0604020202020204" pitchFamily="34" charset="0"/>
                <a:cs typeface="Arial" panose="020B0604020202020204" pitchFamily="34" charset="0"/>
              </a:rPr>
              <a:t>Khan, S., Zaman, I., Khan, M.I. and </a:t>
            </a:r>
            <a:r>
              <a:rPr lang="en-GB" sz="1200" dirty="0" err="1">
                <a:solidFill>
                  <a:schemeClr val="tx1">
                    <a:lumMod val="85000"/>
                    <a:lumOff val="15000"/>
                  </a:schemeClr>
                </a:solidFill>
                <a:latin typeface="Arial" panose="020B0604020202020204" pitchFamily="34" charset="0"/>
                <a:cs typeface="Arial" panose="020B0604020202020204" pitchFamily="34" charset="0"/>
              </a:rPr>
              <a:t>Musleha</a:t>
            </a:r>
            <a:r>
              <a:rPr lang="en-GB" sz="1200" dirty="0">
                <a:solidFill>
                  <a:schemeClr val="tx1">
                    <a:lumMod val="85000"/>
                    <a:lumOff val="15000"/>
                  </a:schemeClr>
                </a:solidFill>
                <a:latin typeface="Arial" panose="020B0604020202020204" pitchFamily="34" charset="0"/>
                <a:cs typeface="Arial" panose="020B0604020202020204" pitchFamily="34" charset="0"/>
              </a:rPr>
              <a:t>, Z. (2022) Role of Influencers in Digital Marketing: The moderating impact of follower's interaction. </a:t>
            </a:r>
            <a:r>
              <a:rPr lang="en-GB" sz="1200" i="1" dirty="0">
                <a:solidFill>
                  <a:schemeClr val="tx1">
                    <a:lumMod val="85000"/>
                    <a:lumOff val="15000"/>
                  </a:schemeClr>
                </a:solidFill>
                <a:latin typeface="Arial" panose="020B0604020202020204" pitchFamily="34" charset="0"/>
                <a:cs typeface="Arial" panose="020B0604020202020204" pitchFamily="34" charset="0"/>
              </a:rPr>
              <a:t>Global Management Journal for Academic &amp; Corporate Studies</a:t>
            </a:r>
            <a:r>
              <a:rPr lang="en-GB" sz="1200" dirty="0">
                <a:solidFill>
                  <a:schemeClr val="tx1">
                    <a:lumMod val="85000"/>
                    <a:lumOff val="15000"/>
                  </a:schemeClr>
                </a:solidFill>
                <a:latin typeface="Arial" panose="020B0604020202020204" pitchFamily="34" charset="0"/>
                <a:cs typeface="Arial" panose="020B0604020202020204" pitchFamily="34" charset="0"/>
              </a:rPr>
              <a:t>, 12(1), pp. 37–64.</a:t>
            </a:r>
          </a:p>
          <a:p>
            <a:r>
              <a:rPr lang="en-GB" sz="1200" dirty="0">
                <a:solidFill>
                  <a:schemeClr val="tx1">
                    <a:lumMod val="85000"/>
                    <a:lumOff val="15000"/>
                  </a:schemeClr>
                </a:solidFill>
                <a:latin typeface="Arial" panose="020B0604020202020204" pitchFamily="34" charset="0"/>
                <a:cs typeface="Arial" panose="020B0604020202020204" pitchFamily="34" charset="0"/>
              </a:rPr>
              <a:t>Lee, S. and Kim, E. (2020) Influencer marketing on Instagram: How sponsorship disclosure, influencer credibility, and brand credibility impact promotional posts. </a:t>
            </a:r>
            <a:r>
              <a:rPr lang="en-GB" sz="1200" i="1" dirty="0">
                <a:solidFill>
                  <a:schemeClr val="tx1">
                    <a:lumMod val="85000"/>
                    <a:lumOff val="15000"/>
                  </a:schemeClr>
                </a:solidFill>
                <a:latin typeface="Arial" panose="020B0604020202020204" pitchFamily="34" charset="0"/>
                <a:cs typeface="Arial" panose="020B0604020202020204" pitchFamily="34" charset="0"/>
              </a:rPr>
              <a:t>Journal of Global Fashion Marketing</a:t>
            </a:r>
            <a:r>
              <a:rPr lang="en-GB" sz="1200" dirty="0">
                <a:solidFill>
                  <a:schemeClr val="tx1">
                    <a:lumMod val="85000"/>
                    <a:lumOff val="15000"/>
                  </a:schemeClr>
                </a:solidFill>
                <a:latin typeface="Arial" panose="020B0604020202020204" pitchFamily="34" charset="0"/>
                <a:cs typeface="Arial" panose="020B0604020202020204" pitchFamily="34" charset="0"/>
              </a:rPr>
              <a:t>, 11(3), pp. 232–249.</a:t>
            </a:r>
          </a:p>
          <a:p>
            <a:r>
              <a:rPr lang="en-GB" sz="1200" dirty="0">
                <a:solidFill>
                  <a:schemeClr val="tx1">
                    <a:lumMod val="85000"/>
                    <a:lumOff val="15000"/>
                  </a:schemeClr>
                </a:solidFill>
                <a:latin typeface="Arial" panose="020B0604020202020204" pitchFamily="34" charset="0"/>
                <a:cs typeface="Arial" panose="020B0604020202020204" pitchFamily="34" charset="0"/>
              </a:rPr>
              <a:t>Morgan, A. (2020) </a:t>
            </a:r>
            <a:r>
              <a:rPr lang="en-GB" sz="1200" i="1" dirty="0">
                <a:solidFill>
                  <a:schemeClr val="tx1">
                    <a:lumMod val="85000"/>
                    <a:lumOff val="15000"/>
                  </a:schemeClr>
                </a:solidFill>
                <a:latin typeface="Arial" panose="020B0604020202020204" pitchFamily="34" charset="0"/>
                <a:cs typeface="Arial" panose="020B0604020202020204" pitchFamily="34" charset="0"/>
              </a:rPr>
              <a:t>Seeking sales in new channels: the effectiveness of influencer marketing.</a:t>
            </a:r>
            <a:endParaRPr lang="en-GB" sz="1200" dirty="0">
              <a:solidFill>
                <a:schemeClr val="tx1">
                  <a:lumMod val="85000"/>
                  <a:lumOff val="15000"/>
                </a:schemeClr>
              </a:solidFill>
              <a:latin typeface="Arial" panose="020B0604020202020204" pitchFamily="34" charset="0"/>
              <a:cs typeface="Arial" panose="020B0604020202020204" pitchFamily="34" charset="0"/>
            </a:endParaRPr>
          </a:p>
          <a:p>
            <a:r>
              <a:rPr lang="en-GB" sz="1200" dirty="0">
                <a:solidFill>
                  <a:schemeClr val="tx1">
                    <a:lumMod val="85000"/>
                    <a:lumOff val="15000"/>
                  </a:schemeClr>
                </a:solidFill>
                <a:latin typeface="Arial" panose="020B0604020202020204" pitchFamily="34" charset="0"/>
                <a:cs typeface="Arial" panose="020B0604020202020204" pitchFamily="34" charset="0"/>
              </a:rPr>
              <a:t>Pan, M., Blut, M., </a:t>
            </a:r>
            <a:r>
              <a:rPr lang="en-GB" sz="1200" dirty="0" err="1">
                <a:solidFill>
                  <a:schemeClr val="tx1">
                    <a:lumMod val="85000"/>
                    <a:lumOff val="15000"/>
                  </a:schemeClr>
                </a:solidFill>
                <a:latin typeface="Arial" panose="020B0604020202020204" pitchFamily="34" charset="0"/>
                <a:cs typeface="Arial" panose="020B0604020202020204" pitchFamily="34" charset="0"/>
              </a:rPr>
              <a:t>Ghiassaleh</a:t>
            </a:r>
            <a:r>
              <a:rPr lang="en-GB" sz="1200" dirty="0">
                <a:solidFill>
                  <a:schemeClr val="tx1">
                    <a:lumMod val="85000"/>
                    <a:lumOff val="15000"/>
                  </a:schemeClr>
                </a:solidFill>
                <a:latin typeface="Arial" panose="020B0604020202020204" pitchFamily="34" charset="0"/>
                <a:cs typeface="Arial" panose="020B0604020202020204" pitchFamily="34" charset="0"/>
              </a:rPr>
              <a:t>, A. and Lee, Z.W. (2025) Influencer marketing effectiveness: A meta-analytic review. </a:t>
            </a:r>
            <a:r>
              <a:rPr lang="en-GB" sz="1200" i="1" dirty="0">
                <a:solidFill>
                  <a:schemeClr val="tx1">
                    <a:lumMod val="85000"/>
                    <a:lumOff val="15000"/>
                  </a:schemeClr>
                </a:solidFill>
                <a:latin typeface="Arial" panose="020B0604020202020204" pitchFamily="34" charset="0"/>
                <a:cs typeface="Arial" panose="020B0604020202020204" pitchFamily="34" charset="0"/>
              </a:rPr>
              <a:t>Journal of the Academy of Marketing Science</a:t>
            </a:r>
            <a:r>
              <a:rPr lang="en-GB" sz="1200" dirty="0">
                <a:solidFill>
                  <a:schemeClr val="tx1">
                    <a:lumMod val="85000"/>
                    <a:lumOff val="15000"/>
                  </a:schemeClr>
                </a:solidFill>
                <a:latin typeface="Arial" panose="020B0604020202020204" pitchFamily="34" charset="0"/>
                <a:cs typeface="Arial" panose="020B0604020202020204" pitchFamily="34" charset="0"/>
              </a:rPr>
              <a:t>, 53(1), pp. 52–78.</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7940598"/>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758</Words>
  <PresentationFormat>Widescreen</PresentationFormat>
  <Paragraphs>32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Arial Black</vt:lpstr>
      <vt:lpstr>Office Theme</vt:lpstr>
      <vt:lpstr>The Role of Influencers in Modern Marketing</vt:lpstr>
      <vt:lpstr>Introduction</vt:lpstr>
      <vt:lpstr>Research Findings </vt:lpstr>
      <vt:lpstr>Real Example &amp; Evaluation (Miro Case Study)</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2025-11-25T23:11:39Z</dcterms:created>
  <dcterms:modified xsi:type="dcterms:W3CDTF">2025-11-25T23:30:01Z</dcterms:modified>
</cp:coreProperties>
</file>