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26.jpg" ContentType="image/png"/>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7" r:id="rId2"/>
    <p:sldId id="296" r:id="rId3"/>
    <p:sldId id="297" r:id="rId4"/>
    <p:sldId id="298" r:id="rId5"/>
    <p:sldId id="317" r:id="rId6"/>
    <p:sldId id="293" r:id="rId7"/>
    <p:sldId id="316" r:id="rId8"/>
    <p:sldId id="315" r:id="rId9"/>
    <p:sldId id="308" r:id="rId10"/>
    <p:sldId id="291" r:id="rId11"/>
    <p:sldId id="284" r:id="rId12"/>
    <p:sldId id="283" r:id="rId13"/>
    <p:sldId id="292" r:id="rId14"/>
    <p:sldId id="290" r:id="rId15"/>
    <p:sldId id="318" r:id="rId16"/>
    <p:sldId id="299" r:id="rId17"/>
    <p:sldId id="300" r:id="rId18"/>
    <p:sldId id="301" r:id="rId19"/>
    <p:sldId id="302" r:id="rId20"/>
    <p:sldId id="303" r:id="rId21"/>
    <p:sldId id="319" r:id="rId22"/>
    <p:sldId id="309" r:id="rId23"/>
    <p:sldId id="310" r:id="rId24"/>
    <p:sldId id="312" r:id="rId25"/>
    <p:sldId id="304" r:id="rId26"/>
    <p:sldId id="305" r:id="rId27"/>
    <p:sldId id="306" r:id="rId28"/>
    <p:sldId id="311" r:id="rId29"/>
    <p:sldId id="307" r:id="rId30"/>
    <p:sldId id="313" r:id="rId31"/>
  </p:sldIdLst>
  <p:sldSz cx="12192000" cy="6858000"/>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70"/>
    <p:restoredTop sz="94055"/>
  </p:normalViewPr>
  <p:slideViewPr>
    <p:cSldViewPr snapToGrid="0">
      <p:cViewPr varScale="1">
        <p:scale>
          <a:sx n="68" d="100"/>
          <a:sy n="68" d="100"/>
        </p:scale>
        <p:origin x="62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084C84-DA04-C844-9814-70205AB4B796}" type="datetimeFigureOut">
              <a:rPr lang="it-IT" smtClean="0"/>
              <a:t>06/08/2019</a:t>
            </a:fld>
            <a:endParaRPr lang="it-IT"/>
          </a:p>
        </p:txBody>
      </p:sp>
      <p:sp>
        <p:nvSpPr>
          <p:cNvPr id="4" name="Segnaposto immagin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23666F-6F7C-4E44-B814-E9EE32D44BA3}" type="slidenum">
              <a:rPr lang="it-IT" smtClean="0"/>
              <a:t>‹#›</a:t>
            </a:fld>
            <a:endParaRPr lang="it-IT"/>
          </a:p>
        </p:txBody>
      </p:sp>
    </p:spTree>
    <p:extLst>
      <p:ext uri="{BB962C8B-B14F-4D97-AF65-F5344CB8AC3E}">
        <p14:creationId xmlns:p14="http://schemas.microsoft.com/office/powerpoint/2010/main" val="22726475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23666F-6F7C-4E44-B814-E9EE32D44BA3}" type="slidenum">
              <a:rPr lang="it-IT" smtClean="0"/>
              <a:t>1</a:t>
            </a:fld>
            <a:endParaRPr lang="it-IT"/>
          </a:p>
        </p:txBody>
      </p:sp>
    </p:spTree>
    <p:extLst>
      <p:ext uri="{BB962C8B-B14F-4D97-AF65-F5344CB8AC3E}">
        <p14:creationId xmlns:p14="http://schemas.microsoft.com/office/powerpoint/2010/main" val="2827195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023666F-6F7C-4E44-B814-E9EE32D44BA3}" type="slidenum">
              <a:rPr lang="it-IT" smtClean="0"/>
              <a:t>6</a:t>
            </a:fld>
            <a:endParaRPr lang="it-IT"/>
          </a:p>
        </p:txBody>
      </p:sp>
    </p:spTree>
    <p:extLst>
      <p:ext uri="{BB962C8B-B14F-4D97-AF65-F5344CB8AC3E}">
        <p14:creationId xmlns:p14="http://schemas.microsoft.com/office/powerpoint/2010/main" val="2019015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23666F-6F7C-4E44-B814-E9EE32D44BA3}" type="slidenum">
              <a:rPr lang="it-IT" smtClean="0"/>
              <a:t>15</a:t>
            </a:fld>
            <a:endParaRPr lang="it-IT"/>
          </a:p>
        </p:txBody>
      </p:sp>
    </p:spTree>
    <p:extLst>
      <p:ext uri="{BB962C8B-B14F-4D97-AF65-F5344CB8AC3E}">
        <p14:creationId xmlns:p14="http://schemas.microsoft.com/office/powerpoint/2010/main" val="23946151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23666F-6F7C-4E44-B814-E9EE32D44BA3}" type="slidenum">
              <a:rPr lang="it-IT" smtClean="0"/>
              <a:t>21</a:t>
            </a:fld>
            <a:endParaRPr lang="it-IT"/>
          </a:p>
        </p:txBody>
      </p:sp>
    </p:spTree>
    <p:extLst>
      <p:ext uri="{BB962C8B-B14F-4D97-AF65-F5344CB8AC3E}">
        <p14:creationId xmlns:p14="http://schemas.microsoft.com/office/powerpoint/2010/main" val="1747121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023666F-6F7C-4E44-B814-E9EE32D44BA3}" type="slidenum">
              <a:rPr lang="it-IT" smtClean="0"/>
              <a:t>22</a:t>
            </a:fld>
            <a:endParaRPr lang="it-IT"/>
          </a:p>
        </p:txBody>
      </p:sp>
    </p:spTree>
    <p:extLst>
      <p:ext uri="{BB962C8B-B14F-4D97-AF65-F5344CB8AC3E}">
        <p14:creationId xmlns:p14="http://schemas.microsoft.com/office/powerpoint/2010/main" val="1572563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23666F-6F7C-4E44-B814-E9EE32D44BA3}" type="slidenum">
              <a:rPr lang="it-IT" smtClean="0"/>
              <a:t>28</a:t>
            </a:fld>
            <a:endParaRPr lang="it-IT"/>
          </a:p>
        </p:txBody>
      </p:sp>
    </p:spTree>
    <p:extLst>
      <p:ext uri="{BB962C8B-B14F-4D97-AF65-F5344CB8AC3E}">
        <p14:creationId xmlns:p14="http://schemas.microsoft.com/office/powerpoint/2010/main" val="2800911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23666F-6F7C-4E44-B814-E9EE32D44BA3}" type="slidenum">
              <a:rPr lang="it-IT" smtClean="0"/>
              <a:t>29</a:t>
            </a:fld>
            <a:endParaRPr lang="it-IT"/>
          </a:p>
        </p:txBody>
      </p:sp>
    </p:spTree>
    <p:extLst>
      <p:ext uri="{BB962C8B-B14F-4D97-AF65-F5344CB8AC3E}">
        <p14:creationId xmlns:p14="http://schemas.microsoft.com/office/powerpoint/2010/main" val="3500923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5C4F7CE0-B59B-044F-8323-8C65678A2FF9}"/>
              </a:ext>
            </a:extLst>
          </p:cNvPr>
          <p:cNvSpPr>
            <a:spLocks noGrp="1"/>
          </p:cNvSpPr>
          <p:nvPr>
            <p:ph type="ctrTitle"/>
          </p:nvPr>
        </p:nvSpPr>
        <p:spPr>
          <a:xfrm>
            <a:off x="1524000" y="1122363"/>
            <a:ext cx="9144000" cy="2387600"/>
          </a:xfrm>
        </p:spPr>
        <p:txBody>
          <a:bodyPr anchor="b"/>
          <a:lstStyle>
            <a:lvl1pPr algn="ctr">
              <a:defRPr sz="6000"/>
            </a:lvl1pPr>
          </a:lstStyle>
          <a:p>
            <a:r>
              <a:rPr lang="it-IT"/>
              <a:t>Fare clic per modificare lo stile del titolo dello schema</a:t>
            </a:r>
          </a:p>
        </p:txBody>
      </p:sp>
      <p:sp>
        <p:nvSpPr>
          <p:cNvPr id="3" name="Sottotitolo 2">
            <a:extLst>
              <a:ext uri="{FF2B5EF4-FFF2-40B4-BE49-F238E27FC236}">
                <a16:creationId xmlns:a16="http://schemas.microsoft.com/office/drawing/2014/main" id="{B09B2A6F-9FAC-7347-81E8-0A846B0779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it-IT"/>
              <a:t>Fare clic per modificare lo stile del sottotitolo dello schema</a:t>
            </a:r>
          </a:p>
        </p:txBody>
      </p:sp>
      <p:sp>
        <p:nvSpPr>
          <p:cNvPr id="4" name="Segnaposto data 3">
            <a:extLst>
              <a:ext uri="{FF2B5EF4-FFF2-40B4-BE49-F238E27FC236}">
                <a16:creationId xmlns:a16="http://schemas.microsoft.com/office/drawing/2014/main" id="{0D93EE9E-9C61-BD4C-9D90-87ACAD0D3EBE}"/>
              </a:ext>
            </a:extLst>
          </p:cNvPr>
          <p:cNvSpPr>
            <a:spLocks noGrp="1"/>
          </p:cNvSpPr>
          <p:nvPr>
            <p:ph type="dt" sz="half" idx="10"/>
          </p:nvPr>
        </p:nvSpPr>
        <p:spPr/>
        <p:txBody>
          <a:bodyPr/>
          <a:lstStyle/>
          <a:p>
            <a:fld id="{E141A295-98E2-8740-8390-2BEA1F6CDD7E}" type="datetimeFigureOut">
              <a:rPr lang="it-IT" smtClean="0"/>
              <a:t>06/08/2019</a:t>
            </a:fld>
            <a:endParaRPr lang="it-IT"/>
          </a:p>
        </p:txBody>
      </p:sp>
      <p:sp>
        <p:nvSpPr>
          <p:cNvPr id="5" name="Segnaposto piè di pagina 4">
            <a:extLst>
              <a:ext uri="{FF2B5EF4-FFF2-40B4-BE49-F238E27FC236}">
                <a16:creationId xmlns:a16="http://schemas.microsoft.com/office/drawing/2014/main" id="{A932C7C4-6B66-C242-9148-E6C21E2B427A}"/>
              </a:ext>
            </a:extLst>
          </p:cNvPr>
          <p:cNvSpPr>
            <a:spLocks noGrp="1"/>
          </p:cNvSpPr>
          <p:nvPr>
            <p:ph type="ftr" sz="quarter" idx="11"/>
          </p:nvPr>
        </p:nvSpPr>
        <p:spPr/>
        <p:txBody>
          <a:bodyPr/>
          <a:lstStyle/>
          <a:p>
            <a:endParaRPr lang="it-IT"/>
          </a:p>
        </p:txBody>
      </p:sp>
      <p:sp>
        <p:nvSpPr>
          <p:cNvPr id="6" name="Segnaposto numero diapositiva 5">
            <a:extLst>
              <a:ext uri="{FF2B5EF4-FFF2-40B4-BE49-F238E27FC236}">
                <a16:creationId xmlns:a16="http://schemas.microsoft.com/office/drawing/2014/main" id="{723B1BC3-C402-E94F-9814-FB1111C7F815}"/>
              </a:ext>
            </a:extLst>
          </p:cNvPr>
          <p:cNvSpPr>
            <a:spLocks noGrp="1"/>
          </p:cNvSpPr>
          <p:nvPr>
            <p:ph type="sldNum" sz="quarter" idx="12"/>
          </p:nvPr>
        </p:nvSpPr>
        <p:spPr/>
        <p:txBody>
          <a:bodyPr/>
          <a:lstStyle/>
          <a:p>
            <a:fld id="{32602DE9-1724-5E4F-B329-CACEC68DF785}" type="slidenum">
              <a:rPr lang="it-IT" smtClean="0"/>
              <a:t>‹#›</a:t>
            </a:fld>
            <a:endParaRPr lang="it-IT"/>
          </a:p>
        </p:txBody>
      </p:sp>
    </p:spTree>
    <p:extLst>
      <p:ext uri="{BB962C8B-B14F-4D97-AF65-F5344CB8AC3E}">
        <p14:creationId xmlns:p14="http://schemas.microsoft.com/office/powerpoint/2010/main" val="3230322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B42A072B-7BB5-3249-ACDB-2A510510D154}"/>
              </a:ext>
            </a:extLst>
          </p:cNvPr>
          <p:cNvSpPr>
            <a:spLocks noGrp="1"/>
          </p:cNvSpPr>
          <p:nvPr>
            <p:ph type="title"/>
          </p:nvPr>
        </p:nvSpPr>
        <p:spPr/>
        <p:txBody>
          <a:bodyPr/>
          <a:lstStyle/>
          <a:p>
            <a:r>
              <a:rPr lang="it-IT"/>
              <a:t>Fare clic per modificare lo stile del titolo dello schema</a:t>
            </a:r>
          </a:p>
        </p:txBody>
      </p:sp>
      <p:sp>
        <p:nvSpPr>
          <p:cNvPr id="3" name="Segnaposto contenuto 2">
            <a:extLst>
              <a:ext uri="{FF2B5EF4-FFF2-40B4-BE49-F238E27FC236}">
                <a16:creationId xmlns:a16="http://schemas.microsoft.com/office/drawing/2014/main" id="{9F7CC3EF-D3A9-A247-8D40-27158D1477BD}"/>
              </a:ext>
            </a:extLst>
          </p:cNvPr>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a:extLst>
              <a:ext uri="{FF2B5EF4-FFF2-40B4-BE49-F238E27FC236}">
                <a16:creationId xmlns:a16="http://schemas.microsoft.com/office/drawing/2014/main" id="{A40457DE-DB82-2247-BCFD-531FE8654D28}"/>
              </a:ext>
            </a:extLst>
          </p:cNvPr>
          <p:cNvSpPr>
            <a:spLocks noGrp="1"/>
          </p:cNvSpPr>
          <p:nvPr>
            <p:ph type="dt" sz="half" idx="10"/>
          </p:nvPr>
        </p:nvSpPr>
        <p:spPr/>
        <p:txBody>
          <a:bodyPr/>
          <a:lstStyle/>
          <a:p>
            <a:fld id="{E141A295-98E2-8740-8390-2BEA1F6CDD7E}" type="datetimeFigureOut">
              <a:rPr lang="it-IT" smtClean="0"/>
              <a:t>06/08/2019</a:t>
            </a:fld>
            <a:endParaRPr lang="it-IT"/>
          </a:p>
        </p:txBody>
      </p:sp>
      <p:sp>
        <p:nvSpPr>
          <p:cNvPr id="5" name="Segnaposto piè di pagina 4">
            <a:extLst>
              <a:ext uri="{FF2B5EF4-FFF2-40B4-BE49-F238E27FC236}">
                <a16:creationId xmlns:a16="http://schemas.microsoft.com/office/drawing/2014/main" id="{442F989D-0B79-854B-9D73-6BB9D7C219DA}"/>
              </a:ext>
            </a:extLst>
          </p:cNvPr>
          <p:cNvSpPr>
            <a:spLocks noGrp="1"/>
          </p:cNvSpPr>
          <p:nvPr>
            <p:ph type="ftr" sz="quarter" idx="11"/>
          </p:nvPr>
        </p:nvSpPr>
        <p:spPr/>
        <p:txBody>
          <a:bodyPr/>
          <a:lstStyle/>
          <a:p>
            <a:endParaRPr lang="it-IT"/>
          </a:p>
        </p:txBody>
      </p:sp>
      <p:sp>
        <p:nvSpPr>
          <p:cNvPr id="6" name="Segnaposto numero diapositiva 5">
            <a:extLst>
              <a:ext uri="{FF2B5EF4-FFF2-40B4-BE49-F238E27FC236}">
                <a16:creationId xmlns:a16="http://schemas.microsoft.com/office/drawing/2014/main" id="{7CAFF6E1-09D3-8444-BA84-04097FB63747}"/>
              </a:ext>
            </a:extLst>
          </p:cNvPr>
          <p:cNvSpPr>
            <a:spLocks noGrp="1"/>
          </p:cNvSpPr>
          <p:nvPr>
            <p:ph type="sldNum" sz="quarter" idx="12"/>
          </p:nvPr>
        </p:nvSpPr>
        <p:spPr/>
        <p:txBody>
          <a:bodyPr/>
          <a:lstStyle/>
          <a:p>
            <a:fld id="{32602DE9-1724-5E4F-B329-CACEC68DF785}" type="slidenum">
              <a:rPr lang="it-IT" smtClean="0"/>
              <a:t>‹#›</a:t>
            </a:fld>
            <a:endParaRPr lang="it-IT"/>
          </a:p>
        </p:txBody>
      </p:sp>
    </p:spTree>
    <p:extLst>
      <p:ext uri="{BB962C8B-B14F-4D97-AF65-F5344CB8AC3E}">
        <p14:creationId xmlns:p14="http://schemas.microsoft.com/office/powerpoint/2010/main" val="1621763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A50B81FC-79D2-6441-9F0D-3592B5E60314}"/>
              </a:ext>
            </a:extLst>
          </p:cNvPr>
          <p:cNvSpPr>
            <a:spLocks noGrp="1"/>
          </p:cNvSpPr>
          <p:nvPr>
            <p:ph type="title"/>
          </p:nvPr>
        </p:nvSpPr>
        <p:spPr>
          <a:xfrm>
            <a:off x="831850" y="1709738"/>
            <a:ext cx="10515600" cy="2852737"/>
          </a:xfrm>
        </p:spPr>
        <p:txBody>
          <a:bodyPr anchor="b"/>
          <a:lstStyle>
            <a:lvl1pPr>
              <a:defRPr sz="6000"/>
            </a:lvl1pPr>
          </a:lstStyle>
          <a:p>
            <a:r>
              <a:rPr lang="it-IT"/>
              <a:t>Fare clic per modificare lo stile del titolo dello schema</a:t>
            </a:r>
          </a:p>
        </p:txBody>
      </p:sp>
      <p:sp>
        <p:nvSpPr>
          <p:cNvPr id="3" name="Segnaposto testo 2">
            <a:extLst>
              <a:ext uri="{FF2B5EF4-FFF2-40B4-BE49-F238E27FC236}">
                <a16:creationId xmlns:a16="http://schemas.microsoft.com/office/drawing/2014/main" id="{70FFE714-EC8E-4449-8657-7A900B9AFC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it-IT"/>
              <a:t>Fare clic per modificare gli stili del testo dello schema</a:t>
            </a:r>
          </a:p>
        </p:txBody>
      </p:sp>
      <p:sp>
        <p:nvSpPr>
          <p:cNvPr id="4" name="Segnaposto data 3">
            <a:extLst>
              <a:ext uri="{FF2B5EF4-FFF2-40B4-BE49-F238E27FC236}">
                <a16:creationId xmlns:a16="http://schemas.microsoft.com/office/drawing/2014/main" id="{46DD3AFF-2595-8D4A-B7EC-9E4AE75FFAEE}"/>
              </a:ext>
            </a:extLst>
          </p:cNvPr>
          <p:cNvSpPr>
            <a:spLocks noGrp="1"/>
          </p:cNvSpPr>
          <p:nvPr>
            <p:ph type="dt" sz="half" idx="10"/>
          </p:nvPr>
        </p:nvSpPr>
        <p:spPr/>
        <p:txBody>
          <a:bodyPr/>
          <a:lstStyle/>
          <a:p>
            <a:fld id="{E141A295-98E2-8740-8390-2BEA1F6CDD7E}" type="datetimeFigureOut">
              <a:rPr lang="it-IT" smtClean="0"/>
              <a:t>06/08/2019</a:t>
            </a:fld>
            <a:endParaRPr lang="it-IT"/>
          </a:p>
        </p:txBody>
      </p:sp>
      <p:sp>
        <p:nvSpPr>
          <p:cNvPr id="5" name="Segnaposto piè di pagina 4">
            <a:extLst>
              <a:ext uri="{FF2B5EF4-FFF2-40B4-BE49-F238E27FC236}">
                <a16:creationId xmlns:a16="http://schemas.microsoft.com/office/drawing/2014/main" id="{6E1C4B31-CB52-8542-8DD5-40066F4650E4}"/>
              </a:ext>
            </a:extLst>
          </p:cNvPr>
          <p:cNvSpPr>
            <a:spLocks noGrp="1"/>
          </p:cNvSpPr>
          <p:nvPr>
            <p:ph type="ftr" sz="quarter" idx="11"/>
          </p:nvPr>
        </p:nvSpPr>
        <p:spPr/>
        <p:txBody>
          <a:bodyPr/>
          <a:lstStyle/>
          <a:p>
            <a:endParaRPr lang="it-IT"/>
          </a:p>
        </p:txBody>
      </p:sp>
      <p:sp>
        <p:nvSpPr>
          <p:cNvPr id="6" name="Segnaposto numero diapositiva 5">
            <a:extLst>
              <a:ext uri="{FF2B5EF4-FFF2-40B4-BE49-F238E27FC236}">
                <a16:creationId xmlns:a16="http://schemas.microsoft.com/office/drawing/2014/main" id="{D747BB96-194D-5E40-9934-0D3F0B418965}"/>
              </a:ext>
            </a:extLst>
          </p:cNvPr>
          <p:cNvSpPr>
            <a:spLocks noGrp="1"/>
          </p:cNvSpPr>
          <p:nvPr>
            <p:ph type="sldNum" sz="quarter" idx="12"/>
          </p:nvPr>
        </p:nvSpPr>
        <p:spPr/>
        <p:txBody>
          <a:bodyPr/>
          <a:lstStyle/>
          <a:p>
            <a:fld id="{32602DE9-1724-5E4F-B329-CACEC68DF785}" type="slidenum">
              <a:rPr lang="it-IT" smtClean="0"/>
              <a:t>‹#›</a:t>
            </a:fld>
            <a:endParaRPr lang="it-IT"/>
          </a:p>
        </p:txBody>
      </p:sp>
    </p:spTree>
    <p:extLst>
      <p:ext uri="{BB962C8B-B14F-4D97-AF65-F5344CB8AC3E}">
        <p14:creationId xmlns:p14="http://schemas.microsoft.com/office/powerpoint/2010/main" val="1643456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0EE2E57D-FE76-0342-BD0A-E250177B70DA}"/>
              </a:ext>
            </a:extLst>
          </p:cNvPr>
          <p:cNvSpPr>
            <a:spLocks noGrp="1"/>
          </p:cNvSpPr>
          <p:nvPr>
            <p:ph type="title"/>
          </p:nvPr>
        </p:nvSpPr>
        <p:spPr/>
        <p:txBody>
          <a:bodyPr/>
          <a:lstStyle/>
          <a:p>
            <a:r>
              <a:rPr lang="it-IT"/>
              <a:t>Fare clic per modificare lo stile del titolo dello schema</a:t>
            </a:r>
          </a:p>
        </p:txBody>
      </p:sp>
      <p:sp>
        <p:nvSpPr>
          <p:cNvPr id="3" name="Segnaposto contenuto 2">
            <a:extLst>
              <a:ext uri="{FF2B5EF4-FFF2-40B4-BE49-F238E27FC236}">
                <a16:creationId xmlns:a16="http://schemas.microsoft.com/office/drawing/2014/main" id="{B8F923F9-60F5-6746-8FEF-56A2406891D4}"/>
              </a:ext>
            </a:extLst>
          </p:cNvPr>
          <p:cNvSpPr>
            <a:spLocks noGrp="1"/>
          </p:cNvSpPr>
          <p:nvPr>
            <p:ph sz="half" idx="1"/>
          </p:nvPr>
        </p:nvSpPr>
        <p:spPr>
          <a:xfrm>
            <a:off x="838200" y="1825625"/>
            <a:ext cx="51816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contenuto 3">
            <a:extLst>
              <a:ext uri="{FF2B5EF4-FFF2-40B4-BE49-F238E27FC236}">
                <a16:creationId xmlns:a16="http://schemas.microsoft.com/office/drawing/2014/main" id="{131F0128-3C13-A642-9D42-33A1A8CCC57A}"/>
              </a:ext>
            </a:extLst>
          </p:cNvPr>
          <p:cNvSpPr>
            <a:spLocks noGrp="1"/>
          </p:cNvSpPr>
          <p:nvPr>
            <p:ph sz="half" idx="2"/>
          </p:nvPr>
        </p:nvSpPr>
        <p:spPr>
          <a:xfrm>
            <a:off x="6172200" y="1825625"/>
            <a:ext cx="51816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data 4">
            <a:extLst>
              <a:ext uri="{FF2B5EF4-FFF2-40B4-BE49-F238E27FC236}">
                <a16:creationId xmlns:a16="http://schemas.microsoft.com/office/drawing/2014/main" id="{E4CDF1E7-2D14-EE47-8763-DCD8DF0BCC7C}"/>
              </a:ext>
            </a:extLst>
          </p:cNvPr>
          <p:cNvSpPr>
            <a:spLocks noGrp="1"/>
          </p:cNvSpPr>
          <p:nvPr>
            <p:ph type="dt" sz="half" idx="10"/>
          </p:nvPr>
        </p:nvSpPr>
        <p:spPr/>
        <p:txBody>
          <a:bodyPr/>
          <a:lstStyle/>
          <a:p>
            <a:fld id="{E141A295-98E2-8740-8390-2BEA1F6CDD7E}" type="datetimeFigureOut">
              <a:rPr lang="it-IT" smtClean="0"/>
              <a:t>06/08/2019</a:t>
            </a:fld>
            <a:endParaRPr lang="it-IT"/>
          </a:p>
        </p:txBody>
      </p:sp>
      <p:sp>
        <p:nvSpPr>
          <p:cNvPr id="6" name="Segnaposto piè di pagina 5">
            <a:extLst>
              <a:ext uri="{FF2B5EF4-FFF2-40B4-BE49-F238E27FC236}">
                <a16:creationId xmlns:a16="http://schemas.microsoft.com/office/drawing/2014/main" id="{CC4B32EB-4FC4-DD43-98DE-4E1BFFBFB377}"/>
              </a:ext>
            </a:extLst>
          </p:cNvPr>
          <p:cNvSpPr>
            <a:spLocks noGrp="1"/>
          </p:cNvSpPr>
          <p:nvPr>
            <p:ph type="ftr" sz="quarter" idx="11"/>
          </p:nvPr>
        </p:nvSpPr>
        <p:spPr/>
        <p:txBody>
          <a:bodyPr/>
          <a:lstStyle/>
          <a:p>
            <a:endParaRPr lang="it-IT"/>
          </a:p>
        </p:txBody>
      </p:sp>
      <p:sp>
        <p:nvSpPr>
          <p:cNvPr id="7" name="Segnaposto numero diapositiva 6">
            <a:extLst>
              <a:ext uri="{FF2B5EF4-FFF2-40B4-BE49-F238E27FC236}">
                <a16:creationId xmlns:a16="http://schemas.microsoft.com/office/drawing/2014/main" id="{21DF85C8-2B35-D549-ACFF-EDE57476D7F2}"/>
              </a:ext>
            </a:extLst>
          </p:cNvPr>
          <p:cNvSpPr>
            <a:spLocks noGrp="1"/>
          </p:cNvSpPr>
          <p:nvPr>
            <p:ph type="sldNum" sz="quarter" idx="12"/>
          </p:nvPr>
        </p:nvSpPr>
        <p:spPr/>
        <p:txBody>
          <a:bodyPr/>
          <a:lstStyle/>
          <a:p>
            <a:fld id="{32602DE9-1724-5E4F-B329-CACEC68DF785}" type="slidenum">
              <a:rPr lang="it-IT" smtClean="0"/>
              <a:t>‹#›</a:t>
            </a:fld>
            <a:endParaRPr lang="it-IT"/>
          </a:p>
        </p:txBody>
      </p:sp>
    </p:spTree>
    <p:extLst>
      <p:ext uri="{BB962C8B-B14F-4D97-AF65-F5344CB8AC3E}">
        <p14:creationId xmlns:p14="http://schemas.microsoft.com/office/powerpoint/2010/main" val="746826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CCD7AA74-7A45-D349-9762-401A108316B6}"/>
              </a:ext>
            </a:extLst>
          </p:cNvPr>
          <p:cNvSpPr>
            <a:spLocks noGrp="1"/>
          </p:cNvSpPr>
          <p:nvPr>
            <p:ph type="title"/>
          </p:nvPr>
        </p:nvSpPr>
        <p:spPr>
          <a:xfrm>
            <a:off x="839788" y="365125"/>
            <a:ext cx="10515600" cy="1325563"/>
          </a:xfrm>
        </p:spPr>
        <p:txBody>
          <a:bodyPr/>
          <a:lstStyle/>
          <a:p>
            <a:r>
              <a:rPr lang="it-IT"/>
              <a:t>Fare clic per modificare lo stile del titolo dello schema</a:t>
            </a:r>
          </a:p>
        </p:txBody>
      </p:sp>
      <p:sp>
        <p:nvSpPr>
          <p:cNvPr id="3" name="Segnaposto testo 2">
            <a:extLst>
              <a:ext uri="{FF2B5EF4-FFF2-40B4-BE49-F238E27FC236}">
                <a16:creationId xmlns:a16="http://schemas.microsoft.com/office/drawing/2014/main" id="{EA898A75-DAF6-5945-A615-5C5106BC1D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Segnaposto contenuto 3">
            <a:extLst>
              <a:ext uri="{FF2B5EF4-FFF2-40B4-BE49-F238E27FC236}">
                <a16:creationId xmlns:a16="http://schemas.microsoft.com/office/drawing/2014/main" id="{C9D3A99B-AA30-F74C-AD78-99C5AEEC00B4}"/>
              </a:ext>
            </a:extLst>
          </p:cNvPr>
          <p:cNvSpPr>
            <a:spLocks noGrp="1"/>
          </p:cNvSpPr>
          <p:nvPr>
            <p:ph sz="half" idx="2"/>
          </p:nvPr>
        </p:nvSpPr>
        <p:spPr>
          <a:xfrm>
            <a:off x="839788" y="2505075"/>
            <a:ext cx="5157787"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5" name="Segnaposto testo 4">
            <a:extLst>
              <a:ext uri="{FF2B5EF4-FFF2-40B4-BE49-F238E27FC236}">
                <a16:creationId xmlns:a16="http://schemas.microsoft.com/office/drawing/2014/main" id="{A9975785-D4B3-C04B-BB14-9E6D87EB18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Segnaposto contenuto 5">
            <a:extLst>
              <a:ext uri="{FF2B5EF4-FFF2-40B4-BE49-F238E27FC236}">
                <a16:creationId xmlns:a16="http://schemas.microsoft.com/office/drawing/2014/main" id="{D68630EE-E56C-034D-8C81-E82154A11827}"/>
              </a:ext>
            </a:extLst>
          </p:cNvPr>
          <p:cNvSpPr>
            <a:spLocks noGrp="1"/>
          </p:cNvSpPr>
          <p:nvPr>
            <p:ph sz="quarter" idx="4"/>
          </p:nvPr>
        </p:nvSpPr>
        <p:spPr>
          <a:xfrm>
            <a:off x="6172200" y="2505075"/>
            <a:ext cx="5183188" cy="368458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7" name="Segnaposto data 6">
            <a:extLst>
              <a:ext uri="{FF2B5EF4-FFF2-40B4-BE49-F238E27FC236}">
                <a16:creationId xmlns:a16="http://schemas.microsoft.com/office/drawing/2014/main" id="{A688874A-88AF-814A-BA55-6AD0FDA6E412}"/>
              </a:ext>
            </a:extLst>
          </p:cNvPr>
          <p:cNvSpPr>
            <a:spLocks noGrp="1"/>
          </p:cNvSpPr>
          <p:nvPr>
            <p:ph type="dt" sz="half" idx="10"/>
          </p:nvPr>
        </p:nvSpPr>
        <p:spPr/>
        <p:txBody>
          <a:bodyPr/>
          <a:lstStyle/>
          <a:p>
            <a:fld id="{E141A295-98E2-8740-8390-2BEA1F6CDD7E}" type="datetimeFigureOut">
              <a:rPr lang="it-IT" smtClean="0"/>
              <a:t>06/08/2019</a:t>
            </a:fld>
            <a:endParaRPr lang="it-IT"/>
          </a:p>
        </p:txBody>
      </p:sp>
      <p:sp>
        <p:nvSpPr>
          <p:cNvPr id="8" name="Segnaposto piè di pagina 7">
            <a:extLst>
              <a:ext uri="{FF2B5EF4-FFF2-40B4-BE49-F238E27FC236}">
                <a16:creationId xmlns:a16="http://schemas.microsoft.com/office/drawing/2014/main" id="{85C68690-32DC-8540-B085-28790382B697}"/>
              </a:ext>
            </a:extLst>
          </p:cNvPr>
          <p:cNvSpPr>
            <a:spLocks noGrp="1"/>
          </p:cNvSpPr>
          <p:nvPr>
            <p:ph type="ftr" sz="quarter" idx="11"/>
          </p:nvPr>
        </p:nvSpPr>
        <p:spPr/>
        <p:txBody>
          <a:bodyPr/>
          <a:lstStyle/>
          <a:p>
            <a:endParaRPr lang="it-IT"/>
          </a:p>
        </p:txBody>
      </p:sp>
      <p:sp>
        <p:nvSpPr>
          <p:cNvPr id="9" name="Segnaposto numero diapositiva 8">
            <a:extLst>
              <a:ext uri="{FF2B5EF4-FFF2-40B4-BE49-F238E27FC236}">
                <a16:creationId xmlns:a16="http://schemas.microsoft.com/office/drawing/2014/main" id="{C0D9181D-6218-FA49-BC19-B2FB230C8359}"/>
              </a:ext>
            </a:extLst>
          </p:cNvPr>
          <p:cNvSpPr>
            <a:spLocks noGrp="1"/>
          </p:cNvSpPr>
          <p:nvPr>
            <p:ph type="sldNum" sz="quarter" idx="12"/>
          </p:nvPr>
        </p:nvSpPr>
        <p:spPr/>
        <p:txBody>
          <a:bodyPr/>
          <a:lstStyle/>
          <a:p>
            <a:fld id="{32602DE9-1724-5E4F-B329-CACEC68DF785}" type="slidenum">
              <a:rPr lang="it-IT" smtClean="0"/>
              <a:t>‹#›</a:t>
            </a:fld>
            <a:endParaRPr lang="it-IT"/>
          </a:p>
        </p:txBody>
      </p:sp>
    </p:spTree>
    <p:extLst>
      <p:ext uri="{BB962C8B-B14F-4D97-AF65-F5344CB8AC3E}">
        <p14:creationId xmlns:p14="http://schemas.microsoft.com/office/powerpoint/2010/main" val="463616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72B1C38F-9376-F24D-8B5C-5786BB8508C8}"/>
              </a:ext>
            </a:extLst>
          </p:cNvPr>
          <p:cNvSpPr>
            <a:spLocks noGrp="1"/>
          </p:cNvSpPr>
          <p:nvPr>
            <p:ph type="title"/>
          </p:nvPr>
        </p:nvSpPr>
        <p:spPr/>
        <p:txBody>
          <a:bodyPr/>
          <a:lstStyle/>
          <a:p>
            <a:r>
              <a:rPr lang="it-IT"/>
              <a:t>Fare clic per modificare lo stile del titolo dello schema</a:t>
            </a:r>
          </a:p>
        </p:txBody>
      </p:sp>
      <p:sp>
        <p:nvSpPr>
          <p:cNvPr id="3" name="Segnaposto data 2">
            <a:extLst>
              <a:ext uri="{FF2B5EF4-FFF2-40B4-BE49-F238E27FC236}">
                <a16:creationId xmlns:a16="http://schemas.microsoft.com/office/drawing/2014/main" id="{BE8342AD-BC86-EB4C-82BF-6CCD2D58752A}"/>
              </a:ext>
            </a:extLst>
          </p:cNvPr>
          <p:cNvSpPr>
            <a:spLocks noGrp="1"/>
          </p:cNvSpPr>
          <p:nvPr>
            <p:ph type="dt" sz="half" idx="10"/>
          </p:nvPr>
        </p:nvSpPr>
        <p:spPr/>
        <p:txBody>
          <a:bodyPr/>
          <a:lstStyle/>
          <a:p>
            <a:fld id="{E141A295-98E2-8740-8390-2BEA1F6CDD7E}" type="datetimeFigureOut">
              <a:rPr lang="it-IT" smtClean="0"/>
              <a:t>06/08/2019</a:t>
            </a:fld>
            <a:endParaRPr lang="it-IT"/>
          </a:p>
        </p:txBody>
      </p:sp>
      <p:sp>
        <p:nvSpPr>
          <p:cNvPr id="4" name="Segnaposto piè di pagina 3">
            <a:extLst>
              <a:ext uri="{FF2B5EF4-FFF2-40B4-BE49-F238E27FC236}">
                <a16:creationId xmlns:a16="http://schemas.microsoft.com/office/drawing/2014/main" id="{A4607F09-D0C7-0540-BE6D-3BF74C35BA4C}"/>
              </a:ext>
            </a:extLst>
          </p:cNvPr>
          <p:cNvSpPr>
            <a:spLocks noGrp="1"/>
          </p:cNvSpPr>
          <p:nvPr>
            <p:ph type="ftr" sz="quarter" idx="11"/>
          </p:nvPr>
        </p:nvSpPr>
        <p:spPr/>
        <p:txBody>
          <a:bodyPr/>
          <a:lstStyle/>
          <a:p>
            <a:endParaRPr lang="it-IT"/>
          </a:p>
        </p:txBody>
      </p:sp>
      <p:sp>
        <p:nvSpPr>
          <p:cNvPr id="5" name="Segnaposto numero diapositiva 4">
            <a:extLst>
              <a:ext uri="{FF2B5EF4-FFF2-40B4-BE49-F238E27FC236}">
                <a16:creationId xmlns:a16="http://schemas.microsoft.com/office/drawing/2014/main" id="{77E6E1F0-2558-264C-BE1D-FD83BFBBDB97}"/>
              </a:ext>
            </a:extLst>
          </p:cNvPr>
          <p:cNvSpPr>
            <a:spLocks noGrp="1"/>
          </p:cNvSpPr>
          <p:nvPr>
            <p:ph type="sldNum" sz="quarter" idx="12"/>
          </p:nvPr>
        </p:nvSpPr>
        <p:spPr/>
        <p:txBody>
          <a:bodyPr/>
          <a:lstStyle/>
          <a:p>
            <a:fld id="{32602DE9-1724-5E4F-B329-CACEC68DF785}" type="slidenum">
              <a:rPr lang="it-IT" smtClean="0"/>
              <a:t>‹#›</a:t>
            </a:fld>
            <a:endParaRPr lang="it-IT"/>
          </a:p>
        </p:txBody>
      </p:sp>
    </p:spTree>
    <p:extLst>
      <p:ext uri="{BB962C8B-B14F-4D97-AF65-F5344CB8AC3E}">
        <p14:creationId xmlns:p14="http://schemas.microsoft.com/office/powerpoint/2010/main" val="4090149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a:extLst>
              <a:ext uri="{FF2B5EF4-FFF2-40B4-BE49-F238E27FC236}">
                <a16:creationId xmlns:a16="http://schemas.microsoft.com/office/drawing/2014/main" id="{DDEBFD08-CB8A-2345-AB32-D16ECC3FBFEF}"/>
              </a:ext>
            </a:extLst>
          </p:cNvPr>
          <p:cNvSpPr>
            <a:spLocks noGrp="1"/>
          </p:cNvSpPr>
          <p:nvPr>
            <p:ph type="dt" sz="half" idx="10"/>
          </p:nvPr>
        </p:nvSpPr>
        <p:spPr/>
        <p:txBody>
          <a:bodyPr/>
          <a:lstStyle/>
          <a:p>
            <a:fld id="{E141A295-98E2-8740-8390-2BEA1F6CDD7E}" type="datetimeFigureOut">
              <a:rPr lang="it-IT" smtClean="0"/>
              <a:t>06/08/2019</a:t>
            </a:fld>
            <a:endParaRPr lang="it-IT"/>
          </a:p>
        </p:txBody>
      </p:sp>
      <p:sp>
        <p:nvSpPr>
          <p:cNvPr id="3" name="Segnaposto piè di pagina 2">
            <a:extLst>
              <a:ext uri="{FF2B5EF4-FFF2-40B4-BE49-F238E27FC236}">
                <a16:creationId xmlns:a16="http://schemas.microsoft.com/office/drawing/2014/main" id="{D8BF8385-E64C-F447-AB8F-8967E2AF74B7}"/>
              </a:ext>
            </a:extLst>
          </p:cNvPr>
          <p:cNvSpPr>
            <a:spLocks noGrp="1"/>
          </p:cNvSpPr>
          <p:nvPr>
            <p:ph type="ftr" sz="quarter" idx="11"/>
          </p:nvPr>
        </p:nvSpPr>
        <p:spPr/>
        <p:txBody>
          <a:bodyPr/>
          <a:lstStyle/>
          <a:p>
            <a:endParaRPr lang="it-IT"/>
          </a:p>
        </p:txBody>
      </p:sp>
      <p:sp>
        <p:nvSpPr>
          <p:cNvPr id="4" name="Segnaposto numero diapositiva 3">
            <a:extLst>
              <a:ext uri="{FF2B5EF4-FFF2-40B4-BE49-F238E27FC236}">
                <a16:creationId xmlns:a16="http://schemas.microsoft.com/office/drawing/2014/main" id="{27EF20AF-EF3A-E846-AFD0-B01C912153F6}"/>
              </a:ext>
            </a:extLst>
          </p:cNvPr>
          <p:cNvSpPr>
            <a:spLocks noGrp="1"/>
          </p:cNvSpPr>
          <p:nvPr>
            <p:ph type="sldNum" sz="quarter" idx="12"/>
          </p:nvPr>
        </p:nvSpPr>
        <p:spPr/>
        <p:txBody>
          <a:bodyPr/>
          <a:lstStyle/>
          <a:p>
            <a:fld id="{32602DE9-1724-5E4F-B329-CACEC68DF785}" type="slidenum">
              <a:rPr lang="it-IT" smtClean="0"/>
              <a:t>‹#›</a:t>
            </a:fld>
            <a:endParaRPr lang="it-IT"/>
          </a:p>
        </p:txBody>
      </p:sp>
    </p:spTree>
    <p:extLst>
      <p:ext uri="{BB962C8B-B14F-4D97-AF65-F5344CB8AC3E}">
        <p14:creationId xmlns:p14="http://schemas.microsoft.com/office/powerpoint/2010/main" val="3207400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912F71B1-3406-894A-A574-402D6C67C3A5}"/>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p>
        </p:txBody>
      </p:sp>
      <p:sp>
        <p:nvSpPr>
          <p:cNvPr id="3" name="Segnaposto contenuto 2">
            <a:extLst>
              <a:ext uri="{FF2B5EF4-FFF2-40B4-BE49-F238E27FC236}">
                <a16:creationId xmlns:a16="http://schemas.microsoft.com/office/drawing/2014/main" id="{792CC971-B83A-D24F-A2D5-A31EAA760F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testo 3">
            <a:extLst>
              <a:ext uri="{FF2B5EF4-FFF2-40B4-BE49-F238E27FC236}">
                <a16:creationId xmlns:a16="http://schemas.microsoft.com/office/drawing/2014/main" id="{52D51DE7-ABCE-2C47-BDE9-CBFC21ADFA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823E4FC3-BCB1-F54A-BB3B-E9AC76DF9BE9}"/>
              </a:ext>
            </a:extLst>
          </p:cNvPr>
          <p:cNvSpPr>
            <a:spLocks noGrp="1"/>
          </p:cNvSpPr>
          <p:nvPr>
            <p:ph type="dt" sz="half" idx="10"/>
          </p:nvPr>
        </p:nvSpPr>
        <p:spPr/>
        <p:txBody>
          <a:bodyPr/>
          <a:lstStyle/>
          <a:p>
            <a:fld id="{E141A295-98E2-8740-8390-2BEA1F6CDD7E}" type="datetimeFigureOut">
              <a:rPr lang="it-IT" smtClean="0"/>
              <a:t>06/08/2019</a:t>
            </a:fld>
            <a:endParaRPr lang="it-IT"/>
          </a:p>
        </p:txBody>
      </p:sp>
      <p:sp>
        <p:nvSpPr>
          <p:cNvPr id="6" name="Segnaposto piè di pagina 5">
            <a:extLst>
              <a:ext uri="{FF2B5EF4-FFF2-40B4-BE49-F238E27FC236}">
                <a16:creationId xmlns:a16="http://schemas.microsoft.com/office/drawing/2014/main" id="{30D9FEA1-2993-9A45-82FE-A456D2959DFF}"/>
              </a:ext>
            </a:extLst>
          </p:cNvPr>
          <p:cNvSpPr>
            <a:spLocks noGrp="1"/>
          </p:cNvSpPr>
          <p:nvPr>
            <p:ph type="ftr" sz="quarter" idx="11"/>
          </p:nvPr>
        </p:nvSpPr>
        <p:spPr/>
        <p:txBody>
          <a:bodyPr/>
          <a:lstStyle/>
          <a:p>
            <a:endParaRPr lang="it-IT"/>
          </a:p>
        </p:txBody>
      </p:sp>
      <p:sp>
        <p:nvSpPr>
          <p:cNvPr id="7" name="Segnaposto numero diapositiva 6">
            <a:extLst>
              <a:ext uri="{FF2B5EF4-FFF2-40B4-BE49-F238E27FC236}">
                <a16:creationId xmlns:a16="http://schemas.microsoft.com/office/drawing/2014/main" id="{1A3C8896-E09E-1A48-B1F2-48A90A8A5DD6}"/>
              </a:ext>
            </a:extLst>
          </p:cNvPr>
          <p:cNvSpPr>
            <a:spLocks noGrp="1"/>
          </p:cNvSpPr>
          <p:nvPr>
            <p:ph type="sldNum" sz="quarter" idx="12"/>
          </p:nvPr>
        </p:nvSpPr>
        <p:spPr/>
        <p:txBody>
          <a:bodyPr/>
          <a:lstStyle/>
          <a:p>
            <a:fld id="{32602DE9-1724-5E4F-B329-CACEC68DF785}" type="slidenum">
              <a:rPr lang="it-IT" smtClean="0"/>
              <a:t>‹#›</a:t>
            </a:fld>
            <a:endParaRPr lang="it-IT"/>
          </a:p>
        </p:txBody>
      </p:sp>
    </p:spTree>
    <p:extLst>
      <p:ext uri="{BB962C8B-B14F-4D97-AF65-F5344CB8AC3E}">
        <p14:creationId xmlns:p14="http://schemas.microsoft.com/office/powerpoint/2010/main" val="716750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99254325-D28A-FB46-8AB5-98CFDD425B2D}"/>
              </a:ext>
            </a:extLst>
          </p:cNvPr>
          <p:cNvSpPr>
            <a:spLocks noGrp="1"/>
          </p:cNvSpPr>
          <p:nvPr>
            <p:ph type="title"/>
          </p:nvPr>
        </p:nvSpPr>
        <p:spPr>
          <a:xfrm>
            <a:off x="839788" y="457200"/>
            <a:ext cx="3932237" cy="1600200"/>
          </a:xfrm>
        </p:spPr>
        <p:txBody>
          <a:bodyPr anchor="b"/>
          <a:lstStyle>
            <a:lvl1pPr>
              <a:defRPr sz="3200"/>
            </a:lvl1pPr>
          </a:lstStyle>
          <a:p>
            <a:r>
              <a:rPr lang="it-IT"/>
              <a:t>Fare clic per modificare lo stile del titolo dello schema</a:t>
            </a:r>
          </a:p>
        </p:txBody>
      </p:sp>
      <p:sp>
        <p:nvSpPr>
          <p:cNvPr id="3" name="Segnaposto immagine 2">
            <a:extLst>
              <a:ext uri="{FF2B5EF4-FFF2-40B4-BE49-F238E27FC236}">
                <a16:creationId xmlns:a16="http://schemas.microsoft.com/office/drawing/2014/main" id="{705EC1EC-F45E-6E4C-8A9D-355914C63D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it-IT"/>
          </a:p>
        </p:txBody>
      </p:sp>
      <p:sp>
        <p:nvSpPr>
          <p:cNvPr id="4" name="Segnaposto testo 3">
            <a:extLst>
              <a:ext uri="{FF2B5EF4-FFF2-40B4-BE49-F238E27FC236}">
                <a16:creationId xmlns:a16="http://schemas.microsoft.com/office/drawing/2014/main" id="{4197313F-3466-BA46-B61A-BE0120F555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it-IT"/>
              <a:t>Fare clic per modificare gli stili del testo dello schema</a:t>
            </a:r>
          </a:p>
        </p:txBody>
      </p:sp>
      <p:sp>
        <p:nvSpPr>
          <p:cNvPr id="5" name="Segnaposto data 4">
            <a:extLst>
              <a:ext uri="{FF2B5EF4-FFF2-40B4-BE49-F238E27FC236}">
                <a16:creationId xmlns:a16="http://schemas.microsoft.com/office/drawing/2014/main" id="{58B28228-C161-0E4A-90BD-10362EF04EDA}"/>
              </a:ext>
            </a:extLst>
          </p:cNvPr>
          <p:cNvSpPr>
            <a:spLocks noGrp="1"/>
          </p:cNvSpPr>
          <p:nvPr>
            <p:ph type="dt" sz="half" idx="10"/>
          </p:nvPr>
        </p:nvSpPr>
        <p:spPr/>
        <p:txBody>
          <a:bodyPr/>
          <a:lstStyle/>
          <a:p>
            <a:fld id="{E141A295-98E2-8740-8390-2BEA1F6CDD7E}" type="datetimeFigureOut">
              <a:rPr lang="it-IT" smtClean="0"/>
              <a:t>06/08/2019</a:t>
            </a:fld>
            <a:endParaRPr lang="it-IT"/>
          </a:p>
        </p:txBody>
      </p:sp>
      <p:sp>
        <p:nvSpPr>
          <p:cNvPr id="6" name="Segnaposto piè di pagina 5">
            <a:extLst>
              <a:ext uri="{FF2B5EF4-FFF2-40B4-BE49-F238E27FC236}">
                <a16:creationId xmlns:a16="http://schemas.microsoft.com/office/drawing/2014/main" id="{A4A02672-105C-1945-97CA-4D3F9C4AB5FC}"/>
              </a:ext>
            </a:extLst>
          </p:cNvPr>
          <p:cNvSpPr>
            <a:spLocks noGrp="1"/>
          </p:cNvSpPr>
          <p:nvPr>
            <p:ph type="ftr" sz="quarter" idx="11"/>
          </p:nvPr>
        </p:nvSpPr>
        <p:spPr/>
        <p:txBody>
          <a:bodyPr/>
          <a:lstStyle/>
          <a:p>
            <a:endParaRPr lang="it-IT"/>
          </a:p>
        </p:txBody>
      </p:sp>
      <p:sp>
        <p:nvSpPr>
          <p:cNvPr id="7" name="Segnaposto numero diapositiva 6">
            <a:extLst>
              <a:ext uri="{FF2B5EF4-FFF2-40B4-BE49-F238E27FC236}">
                <a16:creationId xmlns:a16="http://schemas.microsoft.com/office/drawing/2014/main" id="{EA4DD84C-9F8D-C443-A67B-8AB4AC4CA74C}"/>
              </a:ext>
            </a:extLst>
          </p:cNvPr>
          <p:cNvSpPr>
            <a:spLocks noGrp="1"/>
          </p:cNvSpPr>
          <p:nvPr>
            <p:ph type="sldNum" sz="quarter" idx="12"/>
          </p:nvPr>
        </p:nvSpPr>
        <p:spPr/>
        <p:txBody>
          <a:bodyPr/>
          <a:lstStyle/>
          <a:p>
            <a:fld id="{32602DE9-1724-5E4F-B329-CACEC68DF785}" type="slidenum">
              <a:rPr lang="it-IT" smtClean="0"/>
              <a:t>‹#›</a:t>
            </a:fld>
            <a:endParaRPr lang="it-IT"/>
          </a:p>
        </p:txBody>
      </p:sp>
    </p:spTree>
    <p:extLst>
      <p:ext uri="{BB962C8B-B14F-4D97-AF65-F5344CB8AC3E}">
        <p14:creationId xmlns:p14="http://schemas.microsoft.com/office/powerpoint/2010/main" val="495633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373DB7D-9DC6-AB4B-A7D6-FE921E0B625D}"/>
              </a:ext>
            </a:extLst>
          </p:cNvPr>
          <p:cNvSpPr>
            <a:spLocks noGrp="1"/>
          </p:cNvSpPr>
          <p:nvPr>
            <p:ph type="title"/>
          </p:nvPr>
        </p:nvSpPr>
        <p:spPr/>
        <p:txBody>
          <a:bodyPr/>
          <a:lstStyle/>
          <a:p>
            <a:r>
              <a:rPr lang="it-IT"/>
              <a:t>Fare clic per modificare lo stile del titolo dello schema</a:t>
            </a:r>
          </a:p>
        </p:txBody>
      </p:sp>
      <p:sp>
        <p:nvSpPr>
          <p:cNvPr id="3" name="Segnaposto testo verticale 2">
            <a:extLst>
              <a:ext uri="{FF2B5EF4-FFF2-40B4-BE49-F238E27FC236}">
                <a16:creationId xmlns:a16="http://schemas.microsoft.com/office/drawing/2014/main" id="{F95A4373-7939-AD45-A6F9-59EBA58BA96D}"/>
              </a:ext>
            </a:extLst>
          </p:cNvPr>
          <p:cNvSpPr>
            <a:spLocks noGrp="1"/>
          </p:cNvSpPr>
          <p:nvPr>
            <p:ph type="body" orient="vert" idx="1"/>
          </p:nvPr>
        </p:nvSpPr>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a:extLst>
              <a:ext uri="{FF2B5EF4-FFF2-40B4-BE49-F238E27FC236}">
                <a16:creationId xmlns:a16="http://schemas.microsoft.com/office/drawing/2014/main" id="{AF9411CE-C75D-1E44-94BC-31A723B7531F}"/>
              </a:ext>
            </a:extLst>
          </p:cNvPr>
          <p:cNvSpPr>
            <a:spLocks noGrp="1"/>
          </p:cNvSpPr>
          <p:nvPr>
            <p:ph type="dt" sz="half" idx="10"/>
          </p:nvPr>
        </p:nvSpPr>
        <p:spPr/>
        <p:txBody>
          <a:bodyPr/>
          <a:lstStyle/>
          <a:p>
            <a:fld id="{E141A295-98E2-8740-8390-2BEA1F6CDD7E}" type="datetimeFigureOut">
              <a:rPr lang="it-IT" smtClean="0"/>
              <a:t>06/08/2019</a:t>
            </a:fld>
            <a:endParaRPr lang="it-IT"/>
          </a:p>
        </p:txBody>
      </p:sp>
      <p:sp>
        <p:nvSpPr>
          <p:cNvPr id="5" name="Segnaposto piè di pagina 4">
            <a:extLst>
              <a:ext uri="{FF2B5EF4-FFF2-40B4-BE49-F238E27FC236}">
                <a16:creationId xmlns:a16="http://schemas.microsoft.com/office/drawing/2014/main" id="{BB1DB515-3131-5140-94E5-D14F7FF9D6DC}"/>
              </a:ext>
            </a:extLst>
          </p:cNvPr>
          <p:cNvSpPr>
            <a:spLocks noGrp="1"/>
          </p:cNvSpPr>
          <p:nvPr>
            <p:ph type="ftr" sz="quarter" idx="11"/>
          </p:nvPr>
        </p:nvSpPr>
        <p:spPr/>
        <p:txBody>
          <a:bodyPr/>
          <a:lstStyle/>
          <a:p>
            <a:endParaRPr lang="it-IT"/>
          </a:p>
        </p:txBody>
      </p:sp>
      <p:sp>
        <p:nvSpPr>
          <p:cNvPr id="6" name="Segnaposto numero diapositiva 5">
            <a:extLst>
              <a:ext uri="{FF2B5EF4-FFF2-40B4-BE49-F238E27FC236}">
                <a16:creationId xmlns:a16="http://schemas.microsoft.com/office/drawing/2014/main" id="{1424312F-8F0E-144A-BBC5-E65D28465073}"/>
              </a:ext>
            </a:extLst>
          </p:cNvPr>
          <p:cNvSpPr>
            <a:spLocks noGrp="1"/>
          </p:cNvSpPr>
          <p:nvPr>
            <p:ph type="sldNum" sz="quarter" idx="12"/>
          </p:nvPr>
        </p:nvSpPr>
        <p:spPr/>
        <p:txBody>
          <a:bodyPr/>
          <a:lstStyle/>
          <a:p>
            <a:fld id="{32602DE9-1724-5E4F-B329-CACEC68DF785}" type="slidenum">
              <a:rPr lang="it-IT" smtClean="0"/>
              <a:t>‹#›</a:t>
            </a:fld>
            <a:endParaRPr lang="it-IT"/>
          </a:p>
        </p:txBody>
      </p:sp>
    </p:spTree>
    <p:extLst>
      <p:ext uri="{BB962C8B-B14F-4D97-AF65-F5344CB8AC3E}">
        <p14:creationId xmlns:p14="http://schemas.microsoft.com/office/powerpoint/2010/main" val="770656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Titolo verticale 1">
            <a:extLst>
              <a:ext uri="{FF2B5EF4-FFF2-40B4-BE49-F238E27FC236}">
                <a16:creationId xmlns:a16="http://schemas.microsoft.com/office/drawing/2014/main" id="{34C27642-E8AA-EF4E-A5ED-F8E36E201F6B}"/>
              </a:ext>
            </a:extLst>
          </p:cNvPr>
          <p:cNvSpPr>
            <a:spLocks noGrp="1"/>
          </p:cNvSpPr>
          <p:nvPr>
            <p:ph type="title" orient="vert"/>
          </p:nvPr>
        </p:nvSpPr>
        <p:spPr>
          <a:xfrm>
            <a:off x="8724900" y="365125"/>
            <a:ext cx="2628900" cy="5811838"/>
          </a:xfrm>
        </p:spPr>
        <p:txBody>
          <a:bodyPr vert="eaVert"/>
          <a:lstStyle/>
          <a:p>
            <a:r>
              <a:rPr lang="it-IT"/>
              <a:t>Fare clic per modificare lo stile del titolo dello schema</a:t>
            </a:r>
          </a:p>
        </p:txBody>
      </p:sp>
      <p:sp>
        <p:nvSpPr>
          <p:cNvPr id="3" name="Segnaposto testo verticale 2">
            <a:extLst>
              <a:ext uri="{FF2B5EF4-FFF2-40B4-BE49-F238E27FC236}">
                <a16:creationId xmlns:a16="http://schemas.microsoft.com/office/drawing/2014/main" id="{47BA75E1-F0FE-BD46-94EE-2D58CDD192EA}"/>
              </a:ext>
            </a:extLst>
          </p:cNvPr>
          <p:cNvSpPr>
            <a:spLocks noGrp="1"/>
          </p:cNvSpPr>
          <p:nvPr>
            <p:ph type="body" orient="vert" idx="1"/>
          </p:nvPr>
        </p:nvSpPr>
        <p:spPr>
          <a:xfrm>
            <a:off x="838200" y="365125"/>
            <a:ext cx="7734300" cy="5811838"/>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a:extLst>
              <a:ext uri="{FF2B5EF4-FFF2-40B4-BE49-F238E27FC236}">
                <a16:creationId xmlns:a16="http://schemas.microsoft.com/office/drawing/2014/main" id="{27B99659-4EFE-1C45-980B-2EF3F702DC6C}"/>
              </a:ext>
            </a:extLst>
          </p:cNvPr>
          <p:cNvSpPr>
            <a:spLocks noGrp="1"/>
          </p:cNvSpPr>
          <p:nvPr>
            <p:ph type="dt" sz="half" idx="10"/>
          </p:nvPr>
        </p:nvSpPr>
        <p:spPr/>
        <p:txBody>
          <a:bodyPr/>
          <a:lstStyle/>
          <a:p>
            <a:fld id="{E141A295-98E2-8740-8390-2BEA1F6CDD7E}" type="datetimeFigureOut">
              <a:rPr lang="it-IT" smtClean="0"/>
              <a:t>06/08/2019</a:t>
            </a:fld>
            <a:endParaRPr lang="it-IT"/>
          </a:p>
        </p:txBody>
      </p:sp>
      <p:sp>
        <p:nvSpPr>
          <p:cNvPr id="5" name="Segnaposto piè di pagina 4">
            <a:extLst>
              <a:ext uri="{FF2B5EF4-FFF2-40B4-BE49-F238E27FC236}">
                <a16:creationId xmlns:a16="http://schemas.microsoft.com/office/drawing/2014/main" id="{38CABEEA-FEB2-8D4C-AF24-B8206B7BE76E}"/>
              </a:ext>
            </a:extLst>
          </p:cNvPr>
          <p:cNvSpPr>
            <a:spLocks noGrp="1"/>
          </p:cNvSpPr>
          <p:nvPr>
            <p:ph type="ftr" sz="quarter" idx="11"/>
          </p:nvPr>
        </p:nvSpPr>
        <p:spPr/>
        <p:txBody>
          <a:bodyPr/>
          <a:lstStyle/>
          <a:p>
            <a:endParaRPr lang="it-IT"/>
          </a:p>
        </p:txBody>
      </p:sp>
      <p:sp>
        <p:nvSpPr>
          <p:cNvPr id="6" name="Segnaposto numero diapositiva 5">
            <a:extLst>
              <a:ext uri="{FF2B5EF4-FFF2-40B4-BE49-F238E27FC236}">
                <a16:creationId xmlns:a16="http://schemas.microsoft.com/office/drawing/2014/main" id="{D58AB8CA-9174-E743-A2F6-149205B985D9}"/>
              </a:ext>
            </a:extLst>
          </p:cNvPr>
          <p:cNvSpPr>
            <a:spLocks noGrp="1"/>
          </p:cNvSpPr>
          <p:nvPr>
            <p:ph type="sldNum" sz="quarter" idx="12"/>
          </p:nvPr>
        </p:nvSpPr>
        <p:spPr/>
        <p:txBody>
          <a:bodyPr/>
          <a:lstStyle/>
          <a:p>
            <a:fld id="{32602DE9-1724-5E4F-B329-CACEC68DF785}" type="slidenum">
              <a:rPr lang="it-IT" smtClean="0"/>
              <a:t>‹#›</a:t>
            </a:fld>
            <a:endParaRPr lang="it-IT"/>
          </a:p>
        </p:txBody>
      </p:sp>
    </p:spTree>
    <p:extLst>
      <p:ext uri="{BB962C8B-B14F-4D97-AF65-F5344CB8AC3E}">
        <p14:creationId xmlns:p14="http://schemas.microsoft.com/office/powerpoint/2010/main" val="2330413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titolo 1">
            <a:extLst>
              <a:ext uri="{FF2B5EF4-FFF2-40B4-BE49-F238E27FC236}">
                <a16:creationId xmlns:a16="http://schemas.microsoft.com/office/drawing/2014/main" id="{CFE4EC4C-6C3D-3644-AC03-243200B95C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it-IT"/>
              <a:t>Fare clic per modificare lo stile del titolo dello schema</a:t>
            </a:r>
          </a:p>
        </p:txBody>
      </p:sp>
      <p:sp>
        <p:nvSpPr>
          <p:cNvPr id="3" name="Segnaposto testo 2">
            <a:extLst>
              <a:ext uri="{FF2B5EF4-FFF2-40B4-BE49-F238E27FC236}">
                <a16:creationId xmlns:a16="http://schemas.microsoft.com/office/drawing/2014/main" id="{E01009BE-6500-8946-89C2-302635B5EF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4" name="Segnaposto data 3">
            <a:extLst>
              <a:ext uri="{FF2B5EF4-FFF2-40B4-BE49-F238E27FC236}">
                <a16:creationId xmlns:a16="http://schemas.microsoft.com/office/drawing/2014/main" id="{EF12C9A7-0E43-ED40-87CF-FF8CC896F8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41A295-98E2-8740-8390-2BEA1F6CDD7E}" type="datetimeFigureOut">
              <a:rPr lang="it-IT" smtClean="0"/>
              <a:t>06/08/2019</a:t>
            </a:fld>
            <a:endParaRPr lang="it-IT"/>
          </a:p>
        </p:txBody>
      </p:sp>
      <p:sp>
        <p:nvSpPr>
          <p:cNvPr id="5" name="Segnaposto piè di pagina 4">
            <a:extLst>
              <a:ext uri="{FF2B5EF4-FFF2-40B4-BE49-F238E27FC236}">
                <a16:creationId xmlns:a16="http://schemas.microsoft.com/office/drawing/2014/main" id="{BDD1D738-AA6D-624B-A6A7-4B32557599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it-IT"/>
          </a:p>
        </p:txBody>
      </p:sp>
      <p:sp>
        <p:nvSpPr>
          <p:cNvPr id="6" name="Segnaposto numero diapositiva 5">
            <a:extLst>
              <a:ext uri="{FF2B5EF4-FFF2-40B4-BE49-F238E27FC236}">
                <a16:creationId xmlns:a16="http://schemas.microsoft.com/office/drawing/2014/main" id="{60B9B5F1-8F2F-6A44-BDD6-A9C49038C8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602DE9-1724-5E4F-B329-CACEC68DF785}" type="slidenum">
              <a:rPr lang="it-IT" smtClean="0"/>
              <a:t>‹#›</a:t>
            </a:fld>
            <a:endParaRPr lang="it-IT"/>
          </a:p>
        </p:txBody>
      </p:sp>
    </p:spTree>
    <p:extLst>
      <p:ext uri="{BB962C8B-B14F-4D97-AF65-F5344CB8AC3E}">
        <p14:creationId xmlns:p14="http://schemas.microsoft.com/office/powerpoint/2010/main" val="17933454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8" Type="http://schemas.openxmlformats.org/officeDocument/2006/relationships/hyperlink" Target="https://pxhere.com/en/photo/176924" TargetMode="External"/><Relationship Id="rId3" Type="http://schemas.openxmlformats.org/officeDocument/2006/relationships/image" Target="../media/image6.jpg"/><Relationship Id="rId7"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gastronomy-aficionado.com/2013/02/12/cuisine-enchantment/" TargetMode="External"/><Relationship Id="rId5" Type="http://schemas.openxmlformats.org/officeDocument/2006/relationships/image" Target="../media/image7.jpg"/><Relationship Id="rId4" Type="http://schemas.openxmlformats.org/officeDocument/2006/relationships/hyperlink" Target="http://ifitshipitshere.blogspot.com/2010/07/amangiri-spa-resort-brings-modern.html"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7.xml"/><Relationship Id="rId6" Type="http://schemas.openxmlformats.org/officeDocument/2006/relationships/hyperlink" Target="https://creativecommons.org/licenses/by-sa/3.0/" TargetMode="External"/><Relationship Id="rId5" Type="http://schemas.openxmlformats.org/officeDocument/2006/relationships/image" Target="../media/image15.jpg"/><Relationship Id="rId4" Type="http://schemas.openxmlformats.org/officeDocument/2006/relationships/hyperlink" Target="https://de.wikipedia.org/wiki/Spa_(Gesundhei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7" Type="http://schemas.openxmlformats.org/officeDocument/2006/relationships/image" Target="../media/image19.jpg"/><Relationship Id="rId2" Type="http://schemas.openxmlformats.org/officeDocument/2006/relationships/image" Target="../media/image16.jpg"/><Relationship Id="rId1" Type="http://schemas.openxmlformats.org/officeDocument/2006/relationships/slideLayout" Target="../slideLayouts/slideLayout7.xml"/><Relationship Id="rId6" Type="http://schemas.openxmlformats.org/officeDocument/2006/relationships/hyperlink" Target="http://foldingstyle.blogspot.com/2012/12/biking-photos-2.html" TargetMode="External"/><Relationship Id="rId5" Type="http://schemas.openxmlformats.org/officeDocument/2006/relationships/image" Target="../media/image18.jpg"/><Relationship Id="rId4" Type="http://schemas.openxmlformats.org/officeDocument/2006/relationships/hyperlink" Target="https://www.rivierapress.it/2017/08/10/ventimigliatorneo-di-beach-volley-diventa-una-zuffa-due-agenti-di-polizia-feriti/"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maguide/8910875115/" TargetMode="External"/><Relationship Id="rId7" Type="http://schemas.openxmlformats.org/officeDocument/2006/relationships/hyperlink" Target="https://creativecommons.org/licenses/by/3.0/" TargetMode="External"/><Relationship Id="rId2" Type="http://schemas.openxmlformats.org/officeDocument/2006/relationships/image" Target="../media/image20.jpg"/><Relationship Id="rId1" Type="http://schemas.openxmlformats.org/officeDocument/2006/relationships/slideLayout" Target="../slideLayouts/slideLayout7.xml"/><Relationship Id="rId6" Type="http://schemas.openxmlformats.org/officeDocument/2006/relationships/image" Target="../media/image22.jpg"/><Relationship Id="rId5" Type="http://schemas.openxmlformats.org/officeDocument/2006/relationships/hyperlink" Target="https://pxhere.com/de/photo/1389403" TargetMode="External"/><Relationship Id="rId4" Type="http://schemas.openxmlformats.org/officeDocument/2006/relationships/image" Target="../media/image21.jpg"/></Relationships>
</file>

<file path=ppt/slides/_rels/slide1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7.xml"/><Relationship Id="rId4" Type="http://schemas.openxmlformats.org/officeDocument/2006/relationships/hyperlink" Target="http://opuluxeltd.wordpress.com/category/haute-habitat/"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7.emf"/></Relationships>
</file>

<file path=ppt/slides/_rels/slide2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jpg"/><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PESTEL-modellen.jpg"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8" Type="http://schemas.openxmlformats.org/officeDocument/2006/relationships/hyperlink" Target="https://www.travelweekly.com/Travel-News/Travel-Technology/social-media-influencers" TargetMode="External"/><Relationship Id="rId3" Type="http://schemas.openxmlformats.org/officeDocument/2006/relationships/hyperlink" Target="https://www.gotobermuda.com/sites/default/files/historical-tourism-data_0.pdf" TargetMode="External"/><Relationship Id="rId7" Type="http://schemas.openxmlformats.org/officeDocument/2006/relationships/hyperlink" Target="http://www.bermudalaws.bm/laws/Annual%20Laws/2016/Acts/Personal%20Information%20Protection%20Act%202016.pdf" TargetMode="External"/><Relationship Id="rId2" Type="http://schemas.openxmlformats.org/officeDocument/2006/relationships/image" Target="../media/image2.jpg"/><Relationship Id="rId1" Type="http://schemas.openxmlformats.org/officeDocument/2006/relationships/slideLayout" Target="../slideLayouts/slideLayout7.xml"/><Relationship Id="rId6" Type="http://schemas.openxmlformats.org/officeDocument/2006/relationships/hyperlink" Target="http://www.bermudalaws.bm/Laws/Consolidated%20Laws/Hotels%20(Licensing%20and%20Control)%20Regulations%201976.pdf" TargetMode="External"/><Relationship Id="rId5" Type="http://schemas.openxmlformats.org/officeDocument/2006/relationships/hyperlink" Target="https://www.brainyquote.com/quotes/harvey_s_firestone_195343" TargetMode="External"/><Relationship Id="rId4" Type="http://schemas.openxmlformats.org/officeDocument/2006/relationships/hyperlink" Target="https://www.businessinsider.com/worlds-first-instagram-hotel-in-sydney-australia-2013-9?r=US&amp;I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Immagine 5">
            <a:extLst>
              <a:ext uri="{FF2B5EF4-FFF2-40B4-BE49-F238E27FC236}">
                <a16:creationId xmlns:a16="http://schemas.microsoft.com/office/drawing/2014/main" id="{364BB91B-A35D-0D45-8414-E6CF68921A22}"/>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18492" b="6509"/>
          <a:stretch/>
        </p:blipFill>
        <p:spPr>
          <a:xfrm>
            <a:off x="0" y="10"/>
            <a:ext cx="12192000" cy="6857990"/>
          </a:xfrm>
          <a:prstGeom prst="rect">
            <a:avLst/>
          </a:prstGeom>
        </p:spPr>
      </p:pic>
      <p:sp>
        <p:nvSpPr>
          <p:cNvPr id="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olo 1">
            <a:extLst>
              <a:ext uri="{FF2B5EF4-FFF2-40B4-BE49-F238E27FC236}">
                <a16:creationId xmlns:a16="http://schemas.microsoft.com/office/drawing/2014/main" id="{D86CB850-77FB-054E-9CFD-80909E366CEE}"/>
              </a:ext>
            </a:extLst>
          </p:cNvPr>
          <p:cNvSpPr>
            <a:spLocks noGrp="1"/>
          </p:cNvSpPr>
          <p:nvPr>
            <p:ph type="title"/>
          </p:nvPr>
        </p:nvSpPr>
        <p:spPr>
          <a:xfrm>
            <a:off x="719957" y="1816769"/>
            <a:ext cx="4204137" cy="1532028"/>
          </a:xfrm>
        </p:spPr>
        <p:txBody>
          <a:bodyPr vert="horz" lIns="91440" tIns="45720" rIns="91440" bIns="45720" rtlCol="0" anchor="ctr">
            <a:normAutofit fontScale="90000"/>
          </a:bodyPr>
          <a:lstStyle/>
          <a:p>
            <a:pPr algn="ctr"/>
            <a:r>
              <a:rPr lang="en-GB" sz="3600" dirty="0">
                <a:latin typeface="Arial" panose="020B0604020202020204" pitchFamily="34" charset="0"/>
                <a:cs typeface="Arial" panose="020B0604020202020204" pitchFamily="34" charset="0"/>
              </a:rPr>
              <a:t>Marketing Environmental Audit to </a:t>
            </a:r>
            <a:r>
              <a:rPr lang="en-GB" sz="3600" b="1" i="1" dirty="0">
                <a:latin typeface="Arial" panose="020B0604020202020204" pitchFamily="34" charset="0"/>
                <a:cs typeface="Arial" panose="020B0604020202020204" pitchFamily="34" charset="0"/>
              </a:rPr>
              <a:t>iResort, 5 Stars Luxury Resort</a:t>
            </a:r>
            <a:br>
              <a:rPr lang="en-GB" sz="3600" b="1" i="1" dirty="0">
                <a:latin typeface="Arial" panose="020B0604020202020204" pitchFamily="34" charset="0"/>
                <a:cs typeface="Arial" panose="020B0604020202020204" pitchFamily="34" charset="0"/>
              </a:rPr>
            </a:br>
            <a:endParaRPr lang="en-US" sz="3600" b="1" i="1" dirty="0">
              <a:latin typeface="Arial" panose="020B0604020202020204" pitchFamily="34" charset="0"/>
              <a:cs typeface="Arial" panose="020B0604020202020204" pitchFamily="34" charset="0"/>
            </a:endParaRPr>
          </a:p>
        </p:txBody>
      </p:sp>
      <p:cxnSp>
        <p:nvCxnSpPr>
          <p:cNvPr id="12" name="Straight Connector 11">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Segnaposto testo 3">
            <a:extLst>
              <a:ext uri="{FF2B5EF4-FFF2-40B4-BE49-F238E27FC236}">
                <a16:creationId xmlns:a16="http://schemas.microsoft.com/office/drawing/2014/main" id="{D8F8C678-C3AF-684D-BC6F-4895DE649DE3}"/>
              </a:ext>
            </a:extLst>
          </p:cNvPr>
          <p:cNvSpPr>
            <a:spLocks noGrp="1"/>
          </p:cNvSpPr>
          <p:nvPr>
            <p:ph type="body" sz="half" idx="2"/>
          </p:nvPr>
        </p:nvSpPr>
        <p:spPr>
          <a:xfrm>
            <a:off x="525516" y="3417573"/>
            <a:ext cx="4593021" cy="2619839"/>
          </a:xfrm>
        </p:spPr>
        <p:txBody>
          <a:bodyPr vert="horz" lIns="91440" tIns="45720" rIns="91440" bIns="45720" rtlCol="0" anchor="ctr">
            <a:normAutofit/>
          </a:bodyPr>
          <a:lstStyle/>
          <a:p>
            <a:pPr indent="-228600">
              <a:buFont typeface="Arial" panose="020B0604020202020204" pitchFamily="34" charset="0"/>
              <a:buChar char="•"/>
            </a:pPr>
            <a:r>
              <a:rPr lang="en-GB" sz="1800" b="1" i="1">
                <a:latin typeface="Arial" panose="020B0604020202020204" pitchFamily="34" charset="0"/>
                <a:cs typeface="Arial" panose="020B0604020202020204" pitchFamily="34" charset="0"/>
              </a:rPr>
              <a:t>Presented by:</a:t>
            </a:r>
          </a:p>
          <a:p>
            <a:pPr indent="-228600">
              <a:buFont typeface="Arial" panose="020B0604020202020204" pitchFamily="34" charset="0"/>
              <a:buChar char="•"/>
            </a:pPr>
            <a:r>
              <a:rPr lang="en-GB" sz="1800" b="1" i="1">
                <a:latin typeface="Arial" panose="020B0604020202020204" pitchFamily="34" charset="0"/>
                <a:cs typeface="Arial" panose="020B0604020202020204" pitchFamily="34" charset="0"/>
              </a:rPr>
              <a:t>Alessandro </a:t>
            </a:r>
            <a:r>
              <a:rPr lang="en-GB" sz="1800" b="1" i="1" err="1">
                <a:latin typeface="Arial" panose="020B0604020202020204" pitchFamily="34" charset="0"/>
                <a:cs typeface="Arial" panose="020B0604020202020204" pitchFamily="34" charset="0"/>
              </a:rPr>
              <a:t>Calzavacca</a:t>
            </a:r>
            <a:r>
              <a:rPr lang="en-GB" sz="1800" b="1" i="1">
                <a:latin typeface="Arial" panose="020B0604020202020204" pitchFamily="34" charset="0"/>
                <a:cs typeface="Arial" panose="020B0604020202020204" pitchFamily="34" charset="0"/>
              </a:rPr>
              <a:t> 1817700</a:t>
            </a:r>
          </a:p>
          <a:p>
            <a:pPr indent="-228600">
              <a:buFont typeface="Arial" panose="020B0604020202020204" pitchFamily="34" charset="0"/>
              <a:buChar char="•"/>
            </a:pPr>
            <a:r>
              <a:rPr lang="en-GB" sz="1800" b="1" i="1">
                <a:latin typeface="Arial" panose="020B0604020202020204" pitchFamily="34" charset="0"/>
                <a:cs typeface="Arial" panose="020B0604020202020204" pitchFamily="34" charset="0"/>
              </a:rPr>
              <a:t>Pasquale Bergamo 1816096</a:t>
            </a:r>
          </a:p>
          <a:p>
            <a:pPr indent="-228600">
              <a:buFont typeface="Arial" panose="020B0604020202020204" pitchFamily="34" charset="0"/>
              <a:buChar char="•"/>
            </a:pPr>
            <a:r>
              <a:rPr lang="en-GB" sz="1800" b="1" i="1">
                <a:latin typeface="Arial" panose="020B0604020202020204" pitchFamily="34" charset="0"/>
                <a:cs typeface="Arial" panose="020B0604020202020204" pitchFamily="34" charset="0"/>
              </a:rPr>
              <a:t>Diego </a:t>
            </a:r>
            <a:r>
              <a:rPr lang="en-GB" sz="1800" b="1" i="1" err="1">
                <a:latin typeface="Arial" panose="020B0604020202020204" pitchFamily="34" charset="0"/>
                <a:cs typeface="Arial" panose="020B0604020202020204" pitchFamily="34" charset="0"/>
              </a:rPr>
              <a:t>Guazzarotti</a:t>
            </a:r>
            <a:r>
              <a:rPr lang="en-GB" sz="1800" b="1" i="1">
                <a:latin typeface="Arial" panose="020B0604020202020204" pitchFamily="34" charset="0"/>
                <a:cs typeface="Arial" panose="020B0604020202020204" pitchFamily="34" charset="0"/>
              </a:rPr>
              <a:t> 1816567</a:t>
            </a:r>
          </a:p>
          <a:p>
            <a:pPr indent="-228600">
              <a:buFont typeface="Arial" panose="020B0604020202020204" pitchFamily="34" charset="0"/>
              <a:buChar char="•"/>
            </a:pPr>
            <a:r>
              <a:rPr lang="en-GB" sz="1800" b="1" i="1">
                <a:latin typeface="Arial" panose="020B0604020202020204" pitchFamily="34" charset="0"/>
                <a:cs typeface="Arial" panose="020B0604020202020204" pitchFamily="34" charset="0"/>
              </a:rPr>
              <a:t>Antonella </a:t>
            </a:r>
            <a:r>
              <a:rPr lang="en-GB" sz="1800" b="1" i="1" err="1">
                <a:latin typeface="Arial" panose="020B0604020202020204" pitchFamily="34" charset="0"/>
                <a:cs typeface="Arial" panose="020B0604020202020204" pitchFamily="34" charset="0"/>
              </a:rPr>
              <a:t>Quarantiello</a:t>
            </a:r>
            <a:r>
              <a:rPr lang="en-GB" sz="1800" b="1" i="1">
                <a:latin typeface="Arial" panose="020B0604020202020204" pitchFamily="34" charset="0"/>
                <a:cs typeface="Arial" panose="020B0604020202020204" pitchFamily="34" charset="0"/>
              </a:rPr>
              <a:t> 1815852</a:t>
            </a:r>
          </a:p>
          <a:p>
            <a:pPr indent="-228600">
              <a:buFont typeface="Arial" panose="020B0604020202020204" pitchFamily="34" charset="0"/>
              <a:buChar char="•"/>
            </a:pPr>
            <a:r>
              <a:rPr lang="en-GB" sz="1800" b="1" i="1">
                <a:latin typeface="Arial" panose="020B0604020202020204" pitchFamily="34" charset="0"/>
                <a:cs typeface="Arial" panose="020B0604020202020204" pitchFamily="34" charset="0"/>
              </a:rPr>
              <a:t>Omar </a:t>
            </a:r>
            <a:r>
              <a:rPr lang="en-GB" sz="1800" b="1" i="1" err="1">
                <a:latin typeface="Arial" panose="020B0604020202020204" pitchFamily="34" charset="0"/>
                <a:cs typeface="Arial" panose="020B0604020202020204" pitchFamily="34" charset="0"/>
              </a:rPr>
              <a:t>Dadach</a:t>
            </a:r>
            <a:r>
              <a:rPr lang="en-GB" sz="1800" b="1" i="1">
                <a:latin typeface="Arial" panose="020B0604020202020204" pitchFamily="34" charset="0"/>
                <a:cs typeface="Arial" panose="020B0604020202020204" pitchFamily="34" charset="0"/>
              </a:rPr>
              <a:t> 1815650</a:t>
            </a:r>
            <a:endParaRPr lang="en-US" sz="1800" b="1" i="1">
              <a:latin typeface="Arial" panose="020B0604020202020204" pitchFamily="34" charset="0"/>
              <a:cs typeface="Arial" panose="020B0604020202020204" pitchFamily="34" charset="0"/>
            </a:endParaRPr>
          </a:p>
        </p:txBody>
      </p:sp>
      <p:sp>
        <p:nvSpPr>
          <p:cNvPr id="3" name="CasellaDiTesto 2">
            <a:extLst>
              <a:ext uri="{FF2B5EF4-FFF2-40B4-BE49-F238E27FC236}">
                <a16:creationId xmlns:a16="http://schemas.microsoft.com/office/drawing/2014/main" id="{3D58A40D-A241-0F4B-9247-79250B8AD518}"/>
              </a:ext>
            </a:extLst>
          </p:cNvPr>
          <p:cNvSpPr txBox="1"/>
          <p:nvPr/>
        </p:nvSpPr>
        <p:spPr>
          <a:xfrm>
            <a:off x="7501466" y="6037412"/>
            <a:ext cx="4690534" cy="553998"/>
          </a:xfrm>
          <a:prstGeom prst="rect">
            <a:avLst/>
          </a:prstGeom>
          <a:noFill/>
        </p:spPr>
        <p:txBody>
          <a:bodyPr wrap="square" rtlCol="0">
            <a:spAutoFit/>
          </a:bodyPr>
          <a:lstStyle/>
          <a:p>
            <a:r>
              <a:rPr lang="it-IT" sz="3000" b="1" i="1">
                <a:latin typeface="Arial" panose="020B0604020202020204" pitchFamily="34" charset="0"/>
                <a:cs typeface="Arial" panose="020B0604020202020204" pitchFamily="34" charset="0"/>
              </a:rPr>
              <a:t>Lecture: Dale Clark</a:t>
            </a:r>
          </a:p>
        </p:txBody>
      </p:sp>
    </p:spTree>
    <p:extLst>
      <p:ext uri="{BB962C8B-B14F-4D97-AF65-F5344CB8AC3E}">
        <p14:creationId xmlns:p14="http://schemas.microsoft.com/office/powerpoint/2010/main" val="20901231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albero&#10;&#10;Descrizione generata automaticamente">
            <a:extLst>
              <a:ext uri="{FF2B5EF4-FFF2-40B4-BE49-F238E27FC236}">
                <a16:creationId xmlns:a16="http://schemas.microsoft.com/office/drawing/2014/main" id="{2FF901B6-8BCE-6348-A663-2819BEF95ED8}"/>
              </a:ext>
            </a:extLst>
          </p:cNvPr>
          <p:cNvPicPr>
            <a:picLocks noChangeAspect="1"/>
          </p:cNvPicPr>
          <p:nvPr/>
        </p:nvPicPr>
        <p:blipFill>
          <a:blip r:embed="rId2">
            <a:alphaModFix amt="70000"/>
            <a:extLst>
              <a:ext uri="{28A0092B-C50C-407E-A947-70E740481C1C}">
                <a14:useLocalDpi xmlns:a14="http://schemas.microsoft.com/office/drawing/2010/main" val="0"/>
              </a:ext>
            </a:extLst>
          </a:blip>
          <a:stretch>
            <a:fillRect/>
          </a:stretch>
        </p:blipFill>
        <p:spPr>
          <a:xfrm>
            <a:off x="254000" y="273050"/>
            <a:ext cx="11684000" cy="6311900"/>
          </a:xfrm>
          <a:prstGeom prst="rect">
            <a:avLst/>
          </a:prstGeom>
        </p:spPr>
      </p:pic>
      <p:sp>
        <p:nvSpPr>
          <p:cNvPr id="4" name="CasellaDiTesto 3">
            <a:extLst>
              <a:ext uri="{FF2B5EF4-FFF2-40B4-BE49-F238E27FC236}">
                <a16:creationId xmlns:a16="http://schemas.microsoft.com/office/drawing/2014/main" id="{560FC078-7E89-7C4B-A93E-F127BF5DA809}"/>
              </a:ext>
            </a:extLst>
          </p:cNvPr>
          <p:cNvSpPr txBox="1"/>
          <p:nvPr/>
        </p:nvSpPr>
        <p:spPr>
          <a:xfrm>
            <a:off x="762000" y="745067"/>
            <a:ext cx="9939867" cy="4708981"/>
          </a:xfrm>
          <a:prstGeom prst="rect">
            <a:avLst/>
          </a:prstGeom>
          <a:noFill/>
        </p:spPr>
        <p:txBody>
          <a:bodyPr wrap="square" rtlCol="0" anchor="t">
            <a:spAutoFit/>
          </a:bodyPr>
          <a:lstStyle/>
          <a:p>
            <a:r>
              <a:rPr lang="it-IT" sz="3000" dirty="0">
                <a:latin typeface="Arial"/>
                <a:cs typeface="Arial"/>
              </a:rPr>
              <a:t>Thank </a:t>
            </a:r>
            <a:r>
              <a:rPr lang="it-IT" sz="3000" dirty="0" err="1">
                <a:latin typeface="Arial"/>
                <a:cs typeface="Arial"/>
              </a:rPr>
              <a:t>you</a:t>
            </a:r>
            <a:r>
              <a:rPr lang="it-IT" sz="3000" dirty="0">
                <a:latin typeface="Arial"/>
                <a:cs typeface="Arial"/>
              </a:rPr>
              <a:t> for </a:t>
            </a:r>
            <a:r>
              <a:rPr lang="it-IT" sz="3000" dirty="0" err="1">
                <a:latin typeface="Arial"/>
                <a:cs typeface="Arial"/>
              </a:rPr>
              <a:t>being</a:t>
            </a:r>
            <a:r>
              <a:rPr lang="it-IT" sz="3000" dirty="0">
                <a:latin typeface="Arial"/>
                <a:cs typeface="Arial"/>
              </a:rPr>
              <a:t> </a:t>
            </a:r>
            <a:r>
              <a:rPr lang="it-IT" sz="3000" dirty="0" err="1">
                <a:latin typeface="Arial"/>
                <a:cs typeface="Arial"/>
              </a:rPr>
              <a:t>here</a:t>
            </a:r>
            <a:r>
              <a:rPr lang="it-IT" sz="3000" dirty="0">
                <a:latin typeface="Arial"/>
                <a:cs typeface="Arial"/>
              </a:rPr>
              <a:t> </a:t>
            </a:r>
            <a:r>
              <a:rPr lang="it-IT" sz="3000" dirty="0" err="1">
                <a:latin typeface="Arial"/>
                <a:cs typeface="Arial"/>
              </a:rPr>
              <a:t>today</a:t>
            </a:r>
            <a:r>
              <a:rPr lang="it-IT" sz="3000" dirty="0">
                <a:latin typeface="Arial"/>
                <a:cs typeface="Arial"/>
              </a:rPr>
              <a:t>.</a:t>
            </a:r>
          </a:p>
          <a:p>
            <a:endParaRPr lang="it-IT" sz="3000" dirty="0">
              <a:latin typeface="Arial" panose="020B0604020202020204" pitchFamily="34" charset="0"/>
              <a:cs typeface="Arial" panose="020B0604020202020204" pitchFamily="34" charset="0"/>
            </a:endParaRPr>
          </a:p>
          <a:p>
            <a:r>
              <a:rPr lang="it-IT" sz="3000" dirty="0" err="1">
                <a:latin typeface="Arial"/>
                <a:cs typeface="Arial"/>
              </a:rPr>
              <a:t>We</a:t>
            </a:r>
            <a:r>
              <a:rPr lang="it-IT" sz="3000" dirty="0">
                <a:latin typeface="Arial"/>
                <a:cs typeface="Arial"/>
              </a:rPr>
              <a:t> are </a:t>
            </a:r>
            <a:r>
              <a:rPr lang="it-IT" sz="3000" dirty="0" err="1">
                <a:latin typeface="Arial"/>
                <a:cs typeface="Arial"/>
              </a:rPr>
              <a:t>rappresenting</a:t>
            </a:r>
            <a:r>
              <a:rPr lang="it-IT" sz="3000" dirty="0">
                <a:latin typeface="Arial"/>
                <a:cs typeface="Arial"/>
              </a:rPr>
              <a:t> the </a:t>
            </a:r>
            <a:r>
              <a:rPr lang="it-IT" sz="3000" b="1" i="1" dirty="0">
                <a:latin typeface="Arial"/>
                <a:cs typeface="Arial"/>
              </a:rPr>
              <a:t>’</a:t>
            </a:r>
            <a:r>
              <a:rPr lang="it-IT" sz="3000" b="1" i="1" dirty="0" err="1">
                <a:latin typeface="Arial"/>
                <a:cs typeface="Arial"/>
              </a:rPr>
              <a:t>iResort</a:t>
            </a:r>
            <a:r>
              <a:rPr lang="it-IT" sz="3000" b="1" i="1" dirty="0">
                <a:latin typeface="Arial"/>
                <a:cs typeface="Arial"/>
              </a:rPr>
              <a:t>’ </a:t>
            </a:r>
            <a:r>
              <a:rPr lang="it-IT" sz="3000" dirty="0">
                <a:latin typeface="Arial"/>
                <a:cs typeface="Arial"/>
              </a:rPr>
              <a:t>from </a:t>
            </a:r>
            <a:r>
              <a:rPr lang="it-IT" sz="3000" i="1" dirty="0">
                <a:latin typeface="Arial"/>
                <a:cs typeface="Arial"/>
              </a:rPr>
              <a:t>Newton </a:t>
            </a:r>
            <a:r>
              <a:rPr lang="it-IT" sz="3000" i="1" dirty="0" err="1">
                <a:latin typeface="Arial"/>
                <a:cs typeface="Arial"/>
              </a:rPr>
              <a:t>Bay</a:t>
            </a:r>
            <a:r>
              <a:rPr lang="it-IT" sz="3000" i="1" dirty="0">
                <a:latin typeface="Arial"/>
                <a:cs typeface="Arial"/>
              </a:rPr>
              <a:t> Bermuda</a:t>
            </a:r>
            <a:r>
              <a:rPr lang="it-IT" sz="3000" dirty="0">
                <a:latin typeface="Arial"/>
                <a:cs typeface="Arial"/>
              </a:rPr>
              <a:t>, and </a:t>
            </a:r>
            <a:r>
              <a:rPr lang="it-IT" sz="3000" dirty="0" err="1">
                <a:latin typeface="Arial"/>
                <a:cs typeface="Arial"/>
              </a:rPr>
              <a:t>today</a:t>
            </a:r>
            <a:r>
              <a:rPr lang="it-IT" sz="3000" dirty="0">
                <a:latin typeface="Arial"/>
                <a:cs typeface="Arial"/>
              </a:rPr>
              <a:t> </a:t>
            </a:r>
            <a:r>
              <a:rPr lang="it-IT" sz="3000" dirty="0" err="1">
                <a:latin typeface="Arial"/>
                <a:cs typeface="Arial"/>
              </a:rPr>
              <a:t>we</a:t>
            </a:r>
            <a:r>
              <a:rPr lang="it-IT" sz="3000" dirty="0">
                <a:latin typeface="Arial"/>
                <a:cs typeface="Arial"/>
              </a:rPr>
              <a:t> are </a:t>
            </a:r>
            <a:r>
              <a:rPr lang="it-IT" sz="3000" dirty="0" err="1">
                <a:latin typeface="Arial"/>
                <a:cs typeface="Arial"/>
              </a:rPr>
              <a:t>going</a:t>
            </a:r>
            <a:r>
              <a:rPr lang="it-IT" sz="3000" dirty="0">
                <a:latin typeface="Arial"/>
                <a:cs typeface="Arial"/>
              </a:rPr>
              <a:t> to talk </a:t>
            </a:r>
            <a:r>
              <a:rPr lang="it-IT" sz="3000" dirty="0" err="1">
                <a:latin typeface="Arial"/>
                <a:cs typeface="Arial"/>
              </a:rPr>
              <a:t>about</a:t>
            </a:r>
            <a:r>
              <a:rPr lang="it-IT" sz="3000" dirty="0">
                <a:latin typeface="Arial"/>
                <a:cs typeface="Arial"/>
              </a:rPr>
              <a:t> </a:t>
            </a:r>
            <a:r>
              <a:rPr lang="it-IT" sz="3000" dirty="0" err="1">
                <a:latin typeface="Arial"/>
                <a:cs typeface="Arial"/>
              </a:rPr>
              <a:t>our</a:t>
            </a:r>
            <a:r>
              <a:rPr lang="it-IT" sz="3000" dirty="0">
                <a:latin typeface="Arial"/>
                <a:cs typeface="Arial"/>
              </a:rPr>
              <a:t> </a:t>
            </a:r>
            <a:r>
              <a:rPr lang="it-IT" sz="3000" dirty="0" err="1">
                <a:latin typeface="Arial"/>
                <a:cs typeface="Arial"/>
              </a:rPr>
              <a:t>newly</a:t>
            </a:r>
            <a:r>
              <a:rPr lang="it-IT" sz="3000" dirty="0">
                <a:latin typeface="Arial"/>
                <a:cs typeface="Arial"/>
              </a:rPr>
              <a:t> </a:t>
            </a:r>
            <a:r>
              <a:rPr lang="it-IT" sz="3000" dirty="0" err="1">
                <a:latin typeface="Arial"/>
                <a:cs typeface="Arial"/>
              </a:rPr>
              <a:t>opened</a:t>
            </a:r>
            <a:r>
              <a:rPr lang="it-IT" sz="3000" dirty="0">
                <a:latin typeface="Arial"/>
                <a:cs typeface="Arial"/>
              </a:rPr>
              <a:t> Resort, </a:t>
            </a:r>
            <a:r>
              <a:rPr lang="it-IT" sz="3000" dirty="0" err="1">
                <a:latin typeface="Arial"/>
                <a:cs typeface="Arial"/>
              </a:rPr>
              <a:t>strictly</a:t>
            </a:r>
            <a:r>
              <a:rPr lang="it-IT" sz="3000" dirty="0">
                <a:latin typeface="Arial"/>
                <a:cs typeface="Arial"/>
              </a:rPr>
              <a:t> </a:t>
            </a:r>
            <a:r>
              <a:rPr lang="it-IT" sz="3000" dirty="0" err="1">
                <a:latin typeface="Arial"/>
                <a:cs typeface="Arial"/>
              </a:rPr>
              <a:t>related</a:t>
            </a:r>
            <a:r>
              <a:rPr lang="it-IT" sz="3000" dirty="0">
                <a:latin typeface="Arial"/>
                <a:cs typeface="Arial"/>
              </a:rPr>
              <a:t> </a:t>
            </a:r>
            <a:r>
              <a:rPr lang="en-GB" sz="3000" dirty="0">
                <a:latin typeface="Arial"/>
                <a:cs typeface="Arial"/>
              </a:rPr>
              <a:t>to a the world wide known social platform</a:t>
            </a:r>
            <a:r>
              <a:rPr lang="it-IT" sz="3000" dirty="0">
                <a:latin typeface="Arial"/>
                <a:cs typeface="Arial"/>
              </a:rPr>
              <a:t>: </a:t>
            </a:r>
            <a:r>
              <a:rPr lang="it-IT" sz="3000" b="1" i="1" dirty="0">
                <a:latin typeface="Arial"/>
                <a:cs typeface="Arial"/>
              </a:rPr>
              <a:t>Instagram.</a:t>
            </a:r>
          </a:p>
          <a:p>
            <a:endParaRPr lang="it-IT" sz="3000" dirty="0">
              <a:latin typeface="Arial" panose="020B0604020202020204" pitchFamily="34" charset="0"/>
              <a:cs typeface="Arial" panose="020B0604020202020204" pitchFamily="34" charset="0"/>
            </a:endParaRPr>
          </a:p>
          <a:p>
            <a:r>
              <a:rPr lang="it-IT" sz="3000" dirty="0">
                <a:latin typeface="Arial"/>
                <a:cs typeface="Arial"/>
              </a:rPr>
              <a:t>In </a:t>
            </a:r>
            <a:r>
              <a:rPr lang="it-IT" sz="3000" dirty="0" err="1">
                <a:latin typeface="Arial"/>
                <a:cs typeface="Arial"/>
              </a:rPr>
              <a:t>this</a:t>
            </a:r>
            <a:r>
              <a:rPr lang="it-IT" sz="3000" dirty="0">
                <a:latin typeface="Arial"/>
                <a:cs typeface="Arial"/>
              </a:rPr>
              <a:t> </a:t>
            </a:r>
            <a:r>
              <a:rPr lang="it-IT" sz="3000" dirty="0" err="1">
                <a:latin typeface="Arial"/>
                <a:cs typeface="Arial"/>
              </a:rPr>
              <a:t>presentation</a:t>
            </a:r>
            <a:r>
              <a:rPr lang="it-IT" sz="3000" dirty="0">
                <a:latin typeface="Arial"/>
                <a:cs typeface="Arial"/>
              </a:rPr>
              <a:t> </a:t>
            </a:r>
            <a:r>
              <a:rPr lang="it-IT" sz="3000" dirty="0" err="1">
                <a:latin typeface="Arial"/>
                <a:cs typeface="Arial"/>
              </a:rPr>
              <a:t>we</a:t>
            </a:r>
            <a:r>
              <a:rPr lang="it-IT" sz="3000" dirty="0">
                <a:latin typeface="Arial"/>
                <a:cs typeface="Arial"/>
              </a:rPr>
              <a:t> </a:t>
            </a:r>
            <a:r>
              <a:rPr lang="it-IT" sz="3000" dirty="0" err="1">
                <a:latin typeface="Arial"/>
                <a:cs typeface="Arial"/>
              </a:rPr>
              <a:t>will</a:t>
            </a:r>
            <a:r>
              <a:rPr lang="it-IT" sz="3000" dirty="0">
                <a:latin typeface="Arial"/>
                <a:cs typeface="Arial"/>
              </a:rPr>
              <a:t> talk </a:t>
            </a:r>
            <a:r>
              <a:rPr lang="it-IT" sz="3000" dirty="0" err="1">
                <a:latin typeface="Arial"/>
                <a:cs typeface="Arial"/>
              </a:rPr>
              <a:t>about</a:t>
            </a:r>
            <a:r>
              <a:rPr lang="it-IT" sz="3000" dirty="0">
                <a:latin typeface="Arial"/>
                <a:cs typeface="Arial"/>
              </a:rPr>
              <a:t> </a:t>
            </a:r>
            <a:r>
              <a:rPr lang="it-IT" sz="3000" dirty="0" err="1">
                <a:latin typeface="Arial"/>
                <a:cs typeface="Arial"/>
              </a:rPr>
              <a:t>all</a:t>
            </a:r>
            <a:r>
              <a:rPr lang="it-IT" sz="3000" dirty="0">
                <a:latin typeface="Arial"/>
                <a:cs typeface="Arial"/>
              </a:rPr>
              <a:t> the activities and facilities </a:t>
            </a:r>
            <a:r>
              <a:rPr lang="it-IT" sz="3000" dirty="0" err="1">
                <a:latin typeface="Arial"/>
                <a:cs typeface="Arial"/>
              </a:rPr>
              <a:t>internal</a:t>
            </a:r>
            <a:r>
              <a:rPr lang="it-IT" sz="3000" dirty="0">
                <a:latin typeface="Arial"/>
                <a:cs typeface="Arial"/>
              </a:rPr>
              <a:t> </a:t>
            </a:r>
            <a:r>
              <a:rPr lang="it-IT" sz="3000" dirty="0" err="1">
                <a:latin typeface="Arial"/>
                <a:cs typeface="Arial"/>
              </a:rPr>
              <a:t>our</a:t>
            </a:r>
            <a:r>
              <a:rPr lang="it-IT" sz="3000" dirty="0">
                <a:latin typeface="Arial"/>
                <a:cs typeface="Arial"/>
              </a:rPr>
              <a:t> resort, </a:t>
            </a:r>
            <a:r>
              <a:rPr lang="it-IT" sz="3000" dirty="0" err="1">
                <a:latin typeface="Arial"/>
                <a:cs typeface="Arial"/>
              </a:rPr>
              <a:t>we</a:t>
            </a:r>
            <a:r>
              <a:rPr lang="it-IT" sz="3000" dirty="0">
                <a:latin typeface="Arial"/>
                <a:cs typeface="Arial"/>
              </a:rPr>
              <a:t> </a:t>
            </a:r>
            <a:r>
              <a:rPr lang="it-IT" sz="3000" dirty="0" err="1">
                <a:latin typeface="Arial"/>
                <a:cs typeface="Arial"/>
              </a:rPr>
              <a:t>will</a:t>
            </a:r>
            <a:r>
              <a:rPr lang="it-IT" sz="3000" dirty="0">
                <a:latin typeface="Arial"/>
                <a:cs typeface="Arial"/>
              </a:rPr>
              <a:t> </a:t>
            </a:r>
            <a:r>
              <a:rPr lang="it-IT" sz="3000" dirty="0" err="1">
                <a:latin typeface="Arial"/>
                <a:cs typeface="Arial"/>
              </a:rPr>
              <a:t>also</a:t>
            </a:r>
            <a:r>
              <a:rPr lang="it-IT" sz="3000" dirty="0">
                <a:latin typeface="Arial"/>
                <a:cs typeface="Arial"/>
              </a:rPr>
              <a:t> </a:t>
            </a:r>
            <a:r>
              <a:rPr lang="it-IT" sz="3000" dirty="0" err="1">
                <a:latin typeface="Arial"/>
                <a:cs typeface="Arial"/>
              </a:rPr>
              <a:t>touch</a:t>
            </a:r>
            <a:r>
              <a:rPr lang="it-IT" sz="3000" dirty="0">
                <a:latin typeface="Arial"/>
                <a:cs typeface="Arial"/>
              </a:rPr>
              <a:t> marketing strategies and </a:t>
            </a:r>
            <a:r>
              <a:rPr lang="it-IT" sz="3000" dirty="0" err="1">
                <a:latin typeface="Arial"/>
                <a:cs typeface="Arial"/>
              </a:rPr>
              <a:t>analysis</a:t>
            </a:r>
            <a:r>
              <a:rPr lang="it-IT" sz="3000" dirty="0">
                <a:latin typeface="Arial"/>
                <a:cs typeface="Arial"/>
              </a:rPr>
              <a:t>.</a:t>
            </a:r>
          </a:p>
        </p:txBody>
      </p:sp>
    </p:spTree>
    <p:extLst>
      <p:ext uri="{BB962C8B-B14F-4D97-AF65-F5344CB8AC3E}">
        <p14:creationId xmlns:p14="http://schemas.microsoft.com/office/powerpoint/2010/main" val="32588588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Immagine 2" descr="Immagine che contiene albero&#10;&#10;Descrizione generata automaticamente">
            <a:extLst>
              <a:ext uri="{FF2B5EF4-FFF2-40B4-BE49-F238E27FC236}">
                <a16:creationId xmlns:a16="http://schemas.microsoft.com/office/drawing/2014/main" id="{21F805C3-95A7-1345-89AC-05A9EBA27303}"/>
              </a:ext>
            </a:extLst>
          </p:cNvPr>
          <p:cNvPicPr>
            <a:picLocks noChangeAspect="1"/>
          </p:cNvPicPr>
          <p:nvPr/>
        </p:nvPicPr>
        <p:blipFill>
          <a:blip r:embed="rId2">
            <a:alphaModFix amt="70000"/>
            <a:extLst>
              <a:ext uri="{28A0092B-C50C-407E-A947-70E740481C1C}">
                <a14:useLocalDpi xmlns:a14="http://schemas.microsoft.com/office/drawing/2010/main" val="0"/>
              </a:ext>
            </a:extLst>
          </a:blip>
          <a:stretch>
            <a:fillRect/>
          </a:stretch>
        </p:blipFill>
        <p:spPr>
          <a:xfrm>
            <a:off x="254000" y="273050"/>
            <a:ext cx="11684000" cy="6311900"/>
          </a:xfrm>
          <a:prstGeom prst="rect">
            <a:avLst/>
          </a:prstGeom>
        </p:spPr>
      </p:pic>
      <p:sp>
        <p:nvSpPr>
          <p:cNvPr id="4" name="CasellaDiTesto 3">
            <a:extLst>
              <a:ext uri="{FF2B5EF4-FFF2-40B4-BE49-F238E27FC236}">
                <a16:creationId xmlns:a16="http://schemas.microsoft.com/office/drawing/2014/main" id="{5AF997A3-5751-7B46-82B3-726A9126DF62}"/>
              </a:ext>
            </a:extLst>
          </p:cNvPr>
          <p:cNvSpPr txBox="1"/>
          <p:nvPr/>
        </p:nvSpPr>
        <p:spPr>
          <a:xfrm>
            <a:off x="541867" y="575733"/>
            <a:ext cx="10549466" cy="5355312"/>
          </a:xfrm>
          <a:prstGeom prst="rect">
            <a:avLst/>
          </a:prstGeom>
          <a:noFill/>
        </p:spPr>
        <p:txBody>
          <a:bodyPr wrap="square" rtlCol="0">
            <a:spAutoFit/>
          </a:bodyPr>
          <a:lstStyle/>
          <a:p>
            <a:r>
              <a:rPr lang="it-IT" sz="3600" b="1" i="1" dirty="0" err="1">
                <a:latin typeface="Arial" panose="020B0604020202020204" pitchFamily="34" charset="0"/>
                <a:cs typeface="Arial" panose="020B0604020202020204" pitchFamily="34" charset="0"/>
              </a:rPr>
              <a:t>iResort</a:t>
            </a:r>
            <a:r>
              <a:rPr lang="it-IT" sz="3600" b="1" i="1" dirty="0">
                <a:latin typeface="Arial" panose="020B0604020202020204" pitchFamily="34" charset="0"/>
                <a:cs typeface="Arial" panose="020B0604020202020204" pitchFamily="34" charset="0"/>
              </a:rPr>
              <a:t> </a:t>
            </a:r>
            <a:r>
              <a:rPr lang="it-IT" sz="3600" b="1" i="1" dirty="0" err="1">
                <a:latin typeface="Arial" panose="020B0604020202020204" pitchFamily="34" charset="0"/>
                <a:cs typeface="Arial" panose="020B0604020202020204" pitchFamily="34" charset="0"/>
              </a:rPr>
              <a:t>is</a:t>
            </a:r>
            <a:r>
              <a:rPr lang="it-IT" sz="3600" b="1" i="1" dirty="0">
                <a:latin typeface="Arial" panose="020B0604020202020204" pitchFamily="34" charset="0"/>
                <a:cs typeface="Arial" panose="020B0604020202020204" pitchFamily="34" charset="0"/>
              </a:rPr>
              <a:t>:</a:t>
            </a:r>
          </a:p>
          <a:p>
            <a:endParaRPr lang="it-IT" sz="3600" b="1" i="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it-IT" sz="3000" dirty="0">
                <a:latin typeface="Arial" panose="020B0604020202020204" pitchFamily="34" charset="0"/>
                <a:cs typeface="Arial" panose="020B0604020202020204" pitchFamily="34" charset="0"/>
              </a:rPr>
              <a:t>The </a:t>
            </a:r>
            <a:r>
              <a:rPr lang="it-IT" sz="3000" dirty="0" err="1">
                <a:latin typeface="Arial" panose="020B0604020202020204" pitchFamily="34" charset="0"/>
                <a:cs typeface="Arial" panose="020B0604020202020204" pitchFamily="34" charset="0"/>
              </a:rPr>
              <a:t>newest</a:t>
            </a:r>
            <a:r>
              <a:rPr lang="it-IT" sz="3000" dirty="0">
                <a:latin typeface="Arial" panose="020B0604020202020204" pitchFamily="34" charset="0"/>
                <a:cs typeface="Arial" panose="020B0604020202020204" pitchFamily="34" charset="0"/>
              </a:rPr>
              <a:t> and </a:t>
            </a:r>
            <a:r>
              <a:rPr lang="it-IT" sz="3000" dirty="0" err="1">
                <a:latin typeface="Arial" panose="020B0604020202020204" pitchFamily="34" charset="0"/>
                <a:cs typeface="Arial" panose="020B0604020202020204" pitchFamily="34" charset="0"/>
              </a:rPr>
              <a:t>most</a:t>
            </a:r>
            <a:r>
              <a:rPr lang="it-IT" sz="3000" dirty="0">
                <a:latin typeface="Arial" panose="020B0604020202020204" pitchFamily="34" charset="0"/>
                <a:cs typeface="Arial" panose="020B0604020202020204" pitchFamily="34" charset="0"/>
              </a:rPr>
              <a:t> </a:t>
            </a:r>
            <a:r>
              <a:rPr lang="it-IT" sz="3000" dirty="0" err="1">
                <a:latin typeface="Arial" panose="020B0604020202020204" pitchFamily="34" charset="0"/>
                <a:cs typeface="Arial" panose="020B0604020202020204" pitchFamily="34" charset="0"/>
              </a:rPr>
              <a:t>luxury</a:t>
            </a:r>
            <a:r>
              <a:rPr lang="it-IT" sz="3000" dirty="0">
                <a:latin typeface="Arial" panose="020B0604020202020204" pitchFamily="34" charset="0"/>
                <a:cs typeface="Arial" panose="020B0604020202020204" pitchFamily="34" charset="0"/>
              </a:rPr>
              <a:t> </a:t>
            </a:r>
            <a:r>
              <a:rPr lang="it-IT" sz="3000" dirty="0" err="1">
                <a:latin typeface="Arial" panose="020B0604020202020204" pitchFamily="34" charset="0"/>
                <a:cs typeface="Arial" panose="020B0604020202020204" pitchFamily="34" charset="0"/>
              </a:rPr>
              <a:t>seaside</a:t>
            </a:r>
            <a:r>
              <a:rPr lang="it-IT" sz="3000" dirty="0">
                <a:latin typeface="Arial" panose="020B0604020202020204" pitchFamily="34" charset="0"/>
                <a:cs typeface="Arial" panose="020B0604020202020204" pitchFamily="34" charset="0"/>
              </a:rPr>
              <a:t> Resort with the best connection for Social Network, </a:t>
            </a:r>
            <a:r>
              <a:rPr lang="it-IT" sz="3000" dirty="0" err="1">
                <a:latin typeface="Arial" panose="020B0604020202020204" pitchFamily="34" charset="0"/>
                <a:cs typeface="Arial" panose="020B0604020202020204" pitchFamily="34" charset="0"/>
              </a:rPr>
              <a:t>situated</a:t>
            </a:r>
            <a:r>
              <a:rPr lang="it-IT" sz="3000" dirty="0">
                <a:latin typeface="Arial" panose="020B0604020202020204" pitchFamily="34" charset="0"/>
                <a:cs typeface="Arial" panose="020B0604020202020204" pitchFamily="34" charset="0"/>
              </a:rPr>
              <a:t> in Bermuda Island;</a:t>
            </a:r>
          </a:p>
          <a:p>
            <a:pPr marL="457200" indent="-457200">
              <a:buFont typeface="Arial" panose="020B0604020202020204" pitchFamily="34" charset="0"/>
              <a:buChar char="•"/>
            </a:pPr>
            <a:r>
              <a:rPr lang="it-IT" sz="3000" dirty="0" err="1">
                <a:latin typeface="Arial" panose="020B0604020202020204" pitchFamily="34" charset="0"/>
                <a:cs typeface="Arial" panose="020B0604020202020204" pitchFamily="34" charset="0"/>
              </a:rPr>
              <a:t>Located</a:t>
            </a:r>
            <a:r>
              <a:rPr lang="it-IT" sz="3000" dirty="0">
                <a:latin typeface="Arial" panose="020B0604020202020204" pitchFamily="34" charset="0"/>
                <a:cs typeface="Arial" panose="020B0604020202020204" pitchFamily="34" charset="0"/>
              </a:rPr>
              <a:t> in the </a:t>
            </a:r>
            <a:r>
              <a:rPr lang="it-IT" sz="3000" i="1" dirty="0">
                <a:latin typeface="Arial" panose="020B0604020202020204" pitchFamily="34" charset="0"/>
                <a:cs typeface="Arial" panose="020B0604020202020204" pitchFamily="34" charset="0"/>
              </a:rPr>
              <a:t>Newton </a:t>
            </a:r>
            <a:r>
              <a:rPr lang="it-IT" sz="3000" i="1" dirty="0" err="1">
                <a:latin typeface="Arial" panose="020B0604020202020204" pitchFamily="34" charset="0"/>
                <a:cs typeface="Arial" panose="020B0604020202020204" pitchFamily="34" charset="0"/>
              </a:rPr>
              <a:t>Bay</a:t>
            </a:r>
            <a:r>
              <a:rPr lang="it-IT" sz="3000" i="1" dirty="0">
                <a:latin typeface="Arial" panose="020B0604020202020204" pitchFamily="34" charset="0"/>
                <a:cs typeface="Arial" panose="020B0604020202020204" pitchFamily="34" charset="0"/>
              </a:rPr>
              <a:t> </a:t>
            </a:r>
            <a:r>
              <a:rPr lang="it-IT" sz="3000" dirty="0" err="1">
                <a:latin typeface="Arial" panose="020B0604020202020204" pitchFamily="34" charset="0"/>
                <a:cs typeface="Arial" panose="020B0604020202020204" pitchFamily="34" charset="0"/>
              </a:rPr>
              <a:t>which</a:t>
            </a:r>
            <a:r>
              <a:rPr lang="it-IT" sz="3000" dirty="0">
                <a:latin typeface="Arial" panose="020B0604020202020204" pitchFamily="34" charset="0"/>
                <a:cs typeface="Arial" panose="020B0604020202020204" pitchFamily="34" charset="0"/>
              </a:rPr>
              <a:t> </a:t>
            </a:r>
            <a:r>
              <a:rPr lang="it-IT" sz="3000" dirty="0" err="1">
                <a:latin typeface="Arial" panose="020B0604020202020204" pitchFamily="34" charset="0"/>
                <a:cs typeface="Arial" panose="020B0604020202020204" pitchFamily="34" charset="0"/>
              </a:rPr>
              <a:t>is</a:t>
            </a:r>
            <a:r>
              <a:rPr lang="it-IT" sz="3000" dirty="0">
                <a:latin typeface="Arial" panose="020B0604020202020204" pitchFamily="34" charset="0"/>
                <a:cs typeface="Arial" panose="020B0604020202020204" pitchFamily="34" charset="0"/>
              </a:rPr>
              <a:t> </a:t>
            </a:r>
            <a:r>
              <a:rPr lang="it-IT" sz="3000" dirty="0" err="1">
                <a:latin typeface="Arial" panose="020B0604020202020204" pitchFamily="34" charset="0"/>
                <a:cs typeface="Arial" panose="020B0604020202020204" pitchFamily="34" charset="0"/>
              </a:rPr>
              <a:t>very</a:t>
            </a:r>
            <a:r>
              <a:rPr lang="it-IT" sz="3000" dirty="0">
                <a:latin typeface="Arial" panose="020B0604020202020204" pitchFamily="34" charset="0"/>
                <a:cs typeface="Arial" panose="020B0604020202020204" pitchFamily="34" charset="0"/>
              </a:rPr>
              <a:t> </a:t>
            </a:r>
            <a:r>
              <a:rPr lang="it-IT" sz="3000" dirty="0" err="1">
                <a:latin typeface="Arial" panose="020B0604020202020204" pitchFamily="34" charset="0"/>
                <a:cs typeface="Arial" panose="020B0604020202020204" pitchFamily="34" charset="0"/>
              </a:rPr>
              <a:t>closed</a:t>
            </a:r>
            <a:r>
              <a:rPr lang="it-IT" sz="3000" dirty="0">
                <a:latin typeface="Arial" panose="020B0604020202020204" pitchFamily="34" charset="0"/>
                <a:cs typeface="Arial" panose="020B0604020202020204" pitchFamily="34" charset="0"/>
              </a:rPr>
              <a:t> to the </a:t>
            </a:r>
            <a:r>
              <a:rPr lang="it-IT" sz="3000" dirty="0" err="1">
                <a:latin typeface="Arial" panose="020B0604020202020204" pitchFamily="34" charset="0"/>
                <a:cs typeface="Arial" panose="020B0604020202020204" pitchFamily="34" charset="0"/>
              </a:rPr>
              <a:t>famous</a:t>
            </a:r>
            <a:r>
              <a:rPr lang="it-IT" sz="3000" dirty="0">
                <a:latin typeface="Arial" panose="020B0604020202020204" pitchFamily="34" charset="0"/>
                <a:cs typeface="Arial" panose="020B0604020202020204" pitchFamily="34" charset="0"/>
              </a:rPr>
              <a:t> </a:t>
            </a:r>
            <a:r>
              <a:rPr lang="it-IT" sz="3000" i="1" dirty="0">
                <a:latin typeface="Arial" panose="020B0604020202020204" pitchFamily="34" charset="0"/>
                <a:cs typeface="Arial" panose="020B0604020202020204" pitchFamily="34" charset="0"/>
              </a:rPr>
              <a:t>Pink Beach;</a:t>
            </a:r>
          </a:p>
          <a:p>
            <a:pPr marL="457200" indent="-457200">
              <a:buFont typeface="Arial" panose="020B0604020202020204" pitchFamily="34" charset="0"/>
              <a:buChar char="•"/>
            </a:pPr>
            <a:r>
              <a:rPr lang="it-IT" sz="3000" dirty="0">
                <a:latin typeface="Arial" panose="020B0604020202020204" pitchFamily="34" charset="0"/>
                <a:cs typeface="Arial" panose="020B0604020202020204" pitchFamily="34" charset="0"/>
              </a:rPr>
              <a:t>Just 6.5 km far </a:t>
            </a:r>
            <a:r>
              <a:rPr lang="it-IT" sz="3000" dirty="0" err="1">
                <a:latin typeface="Arial" panose="020B0604020202020204" pitchFamily="34" charset="0"/>
                <a:cs typeface="Arial" panose="020B0604020202020204" pitchFamily="34" charset="0"/>
              </a:rPr>
              <a:t>away</a:t>
            </a:r>
            <a:r>
              <a:rPr lang="it-IT" sz="3000" dirty="0">
                <a:latin typeface="Arial" panose="020B0604020202020204" pitchFamily="34" charset="0"/>
                <a:cs typeface="Arial" panose="020B0604020202020204" pitchFamily="34" charset="0"/>
              </a:rPr>
              <a:t> from the </a:t>
            </a:r>
            <a:r>
              <a:rPr lang="it-IT" sz="3000" dirty="0" err="1">
                <a:latin typeface="Arial" panose="020B0604020202020204" pitchFamily="34" charset="0"/>
                <a:cs typeface="Arial" panose="020B0604020202020204" pitchFamily="34" charset="0"/>
              </a:rPr>
              <a:t>airport</a:t>
            </a:r>
            <a:r>
              <a:rPr lang="it-IT" sz="3000" dirty="0">
                <a:latin typeface="Arial" panose="020B0604020202020204" pitchFamily="34" charset="0"/>
                <a:cs typeface="Arial" panose="020B0604020202020204" pitchFamily="34" charset="0"/>
              </a:rPr>
              <a:t> and </a:t>
            </a:r>
            <a:r>
              <a:rPr lang="it-IT" sz="3000" dirty="0" err="1">
                <a:latin typeface="Arial" panose="020B0604020202020204" pitchFamily="34" charset="0"/>
                <a:cs typeface="Arial" panose="020B0604020202020204" pitchFamily="34" charset="0"/>
              </a:rPr>
              <a:t>also</a:t>
            </a:r>
            <a:r>
              <a:rPr lang="it-IT" sz="3000" dirty="0">
                <a:latin typeface="Arial" panose="020B0604020202020204" pitchFamily="34" charset="0"/>
                <a:cs typeface="Arial" panose="020B0604020202020204" pitchFamily="34" charset="0"/>
              </a:rPr>
              <a:t>, the capital, Hamilton, </a:t>
            </a:r>
            <a:r>
              <a:rPr lang="it-IT" sz="3000" dirty="0" err="1">
                <a:latin typeface="Arial" panose="020B0604020202020204" pitchFamily="34" charset="0"/>
                <a:cs typeface="Arial" panose="020B0604020202020204" pitchFamily="34" charset="0"/>
              </a:rPr>
              <a:t>it’s</a:t>
            </a:r>
            <a:r>
              <a:rPr lang="it-IT" sz="3000" dirty="0">
                <a:latin typeface="Arial" panose="020B0604020202020204" pitchFamily="34" charset="0"/>
                <a:cs typeface="Arial" panose="020B0604020202020204" pitchFamily="34" charset="0"/>
              </a:rPr>
              <a:t> just 9 km from </a:t>
            </a:r>
            <a:r>
              <a:rPr lang="it-IT" sz="3000" dirty="0" err="1">
                <a:latin typeface="Arial" panose="020B0604020202020204" pitchFamily="34" charset="0"/>
                <a:cs typeface="Arial" panose="020B0604020202020204" pitchFamily="34" charset="0"/>
              </a:rPr>
              <a:t>us</a:t>
            </a:r>
            <a:r>
              <a:rPr lang="it-IT" sz="3000" dirty="0">
                <a:latin typeface="Arial" panose="020B0604020202020204" pitchFamily="34" charset="0"/>
                <a:cs typeface="Arial" panose="020B0604020202020204" pitchFamily="34" charset="0"/>
              </a:rPr>
              <a:t>;</a:t>
            </a:r>
          </a:p>
          <a:p>
            <a:pPr marL="457200" indent="-457200">
              <a:buFont typeface="Arial" panose="020B0604020202020204" pitchFamily="34" charset="0"/>
              <a:buChar char="•"/>
            </a:pPr>
            <a:r>
              <a:rPr lang="it-IT" sz="3000" dirty="0">
                <a:latin typeface="Arial" panose="020B0604020202020204" pitchFamily="34" charset="0"/>
                <a:cs typeface="Arial" panose="020B0604020202020204" pitchFamily="34" charset="0"/>
              </a:rPr>
              <a:t>3 km from the </a:t>
            </a:r>
            <a:r>
              <a:rPr lang="it-IT" sz="3000" dirty="0" err="1">
                <a:latin typeface="Arial" panose="020B0604020202020204" pitchFamily="34" charset="0"/>
                <a:cs typeface="Arial" panose="020B0604020202020204" pitchFamily="34" charset="0"/>
              </a:rPr>
              <a:t>meusure</a:t>
            </a:r>
            <a:r>
              <a:rPr lang="it-IT" sz="3000" dirty="0">
                <a:latin typeface="Arial" panose="020B0604020202020204" pitchFamily="34" charset="0"/>
                <a:cs typeface="Arial" panose="020B0604020202020204" pitchFamily="34" charset="0"/>
              </a:rPr>
              <a:t> </a:t>
            </a:r>
            <a:r>
              <a:rPr lang="it-IT" sz="3000" dirty="0" err="1">
                <a:latin typeface="Arial" panose="020B0604020202020204" pitchFamily="34" charset="0"/>
                <a:cs typeface="Arial" panose="020B0604020202020204" pitchFamily="34" charset="0"/>
              </a:rPr>
              <a:t>tourist</a:t>
            </a:r>
            <a:r>
              <a:rPr lang="it-IT" sz="3000" dirty="0">
                <a:latin typeface="Arial" panose="020B0604020202020204" pitchFamily="34" charset="0"/>
                <a:cs typeface="Arial" panose="020B0604020202020204" pitchFamily="34" charset="0"/>
              </a:rPr>
              <a:t> </a:t>
            </a:r>
            <a:r>
              <a:rPr lang="it-IT" sz="3000" dirty="0" err="1">
                <a:latin typeface="Arial" panose="020B0604020202020204" pitchFamily="34" charset="0"/>
                <a:cs typeface="Arial" panose="020B0604020202020204" pitchFamily="34" charset="0"/>
              </a:rPr>
              <a:t>attraction</a:t>
            </a:r>
            <a:r>
              <a:rPr lang="it-IT" sz="3000" dirty="0">
                <a:latin typeface="Arial" panose="020B0604020202020204" pitchFamily="34" charset="0"/>
                <a:cs typeface="Arial" panose="020B0604020202020204" pitchFamily="34" charset="0"/>
              </a:rPr>
              <a:t> like </a:t>
            </a:r>
            <a:r>
              <a:rPr lang="it-IT" sz="3000" dirty="0" err="1">
                <a:latin typeface="Arial" panose="020B0604020202020204" pitchFamily="34" charset="0"/>
                <a:cs typeface="Arial" panose="020B0604020202020204" pitchFamily="34" charset="0"/>
              </a:rPr>
              <a:t>Acquarium</a:t>
            </a:r>
            <a:r>
              <a:rPr lang="it-IT" sz="3000" dirty="0">
                <a:latin typeface="Arial" panose="020B0604020202020204" pitchFamily="34" charset="0"/>
                <a:cs typeface="Arial" panose="020B0604020202020204" pitchFamily="34" charset="0"/>
              </a:rPr>
              <a:t>, Zoo and Museums.</a:t>
            </a:r>
          </a:p>
          <a:p>
            <a:pPr marL="457200" indent="-457200">
              <a:buFont typeface="Arial" panose="020B0604020202020204" pitchFamily="34" charset="0"/>
              <a:buChar char="•"/>
            </a:pPr>
            <a:endParaRPr lang="it-IT" sz="30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71510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ree&#10;&#10;Description automatically generated">
            <a:extLst>
              <a:ext uri="{FF2B5EF4-FFF2-40B4-BE49-F238E27FC236}">
                <a16:creationId xmlns:a16="http://schemas.microsoft.com/office/drawing/2014/main" id="{E6E7CC11-26E5-5B4F-991C-0321D9F1EF07}"/>
              </a:ext>
            </a:extLst>
          </p:cNvPr>
          <p:cNvPicPr>
            <a:picLocks noChangeAspect="1"/>
          </p:cNvPicPr>
          <p:nvPr/>
        </p:nvPicPr>
        <p:blipFill>
          <a:blip r:embed="rId2">
            <a:alphaModFix amt="70000"/>
            <a:extLst>
              <a:ext uri="{28A0092B-C50C-407E-A947-70E740481C1C}">
                <a14:useLocalDpi xmlns:a14="http://schemas.microsoft.com/office/drawing/2010/main" val="0"/>
              </a:ext>
            </a:extLst>
          </a:blip>
          <a:stretch>
            <a:fillRect/>
          </a:stretch>
        </p:blipFill>
        <p:spPr>
          <a:xfrm>
            <a:off x="132289" y="156221"/>
            <a:ext cx="11684000" cy="6311900"/>
          </a:xfrm>
          <a:prstGeom prst="rect">
            <a:avLst/>
          </a:prstGeom>
        </p:spPr>
      </p:pic>
      <p:sp>
        <p:nvSpPr>
          <p:cNvPr id="4" name="TextBox 3">
            <a:extLst>
              <a:ext uri="{FF2B5EF4-FFF2-40B4-BE49-F238E27FC236}">
                <a16:creationId xmlns:a16="http://schemas.microsoft.com/office/drawing/2014/main" id="{A5E2FAE7-1AA1-B745-8139-8722EF5E9D80}"/>
              </a:ext>
            </a:extLst>
          </p:cNvPr>
          <p:cNvSpPr txBox="1"/>
          <p:nvPr/>
        </p:nvSpPr>
        <p:spPr>
          <a:xfrm>
            <a:off x="543339" y="516835"/>
            <a:ext cx="10614991" cy="1107996"/>
          </a:xfrm>
          <a:prstGeom prst="rect">
            <a:avLst/>
          </a:prstGeom>
          <a:noFill/>
        </p:spPr>
        <p:txBody>
          <a:bodyPr wrap="square" rtlCol="0">
            <a:spAutoFit/>
          </a:bodyPr>
          <a:lstStyle/>
          <a:p>
            <a:r>
              <a:rPr lang="en-US" sz="3600" b="1" i="1">
                <a:latin typeface="Arial" panose="020B0604020202020204" pitchFamily="34" charset="0"/>
                <a:cs typeface="Arial" panose="020B0604020202020204" pitchFamily="34" charset="0"/>
              </a:rPr>
              <a:t>                                   </a:t>
            </a:r>
            <a:r>
              <a:rPr lang="en-US" sz="3600" b="1" i="1" err="1">
                <a:latin typeface="Arial" panose="020B0604020202020204" pitchFamily="34" charset="0"/>
                <a:cs typeface="Arial" panose="020B0604020202020204" pitchFamily="34" charset="0"/>
              </a:rPr>
              <a:t>iResort</a:t>
            </a:r>
            <a:endParaRPr lang="en-US" sz="3600" b="1" i="1">
              <a:latin typeface="Arial" panose="020B0604020202020204" pitchFamily="34" charset="0"/>
              <a:cs typeface="Arial" panose="020B0604020202020204" pitchFamily="34" charset="0"/>
            </a:endParaRPr>
          </a:p>
          <a:p>
            <a:r>
              <a:rPr lang="en-US" sz="3000">
                <a:latin typeface="Arial" panose="020B0604020202020204" pitchFamily="34" charset="0"/>
                <a:cs typeface="Arial" panose="020B0604020202020204" pitchFamily="34" charset="0"/>
              </a:rPr>
              <a:t>                 Newest 5 Stars Luxury Resort in Bermuda </a:t>
            </a:r>
          </a:p>
        </p:txBody>
      </p:sp>
      <p:sp>
        <p:nvSpPr>
          <p:cNvPr id="5" name="TextBox 4">
            <a:extLst>
              <a:ext uri="{FF2B5EF4-FFF2-40B4-BE49-F238E27FC236}">
                <a16:creationId xmlns:a16="http://schemas.microsoft.com/office/drawing/2014/main" id="{BB5B2DF9-EE48-7148-8B14-9BB0642888BB}"/>
              </a:ext>
            </a:extLst>
          </p:cNvPr>
          <p:cNvSpPr txBox="1"/>
          <p:nvPr/>
        </p:nvSpPr>
        <p:spPr>
          <a:xfrm>
            <a:off x="1106556" y="1624831"/>
            <a:ext cx="9488556" cy="7940635"/>
          </a:xfrm>
          <a:prstGeom prst="rect">
            <a:avLst/>
          </a:prstGeom>
          <a:noFill/>
        </p:spPr>
        <p:txBody>
          <a:bodyPr wrap="square" rtlCol="0" anchor="t">
            <a:spAutoFit/>
          </a:bodyPr>
          <a:lstStyle/>
          <a:p>
            <a:pPr marL="457200" indent="-457200">
              <a:buFont typeface="Arial" panose="020B0604020202020204" pitchFamily="34" charset="0"/>
              <a:buChar char="•"/>
            </a:pPr>
            <a:r>
              <a:rPr lang="en-US" sz="3000" dirty="0">
                <a:latin typeface="Arial"/>
                <a:cs typeface="Arial"/>
              </a:rPr>
              <a:t>70 unique and elegant rooms for relaxation (Double, Suite, Villa);</a:t>
            </a:r>
          </a:p>
          <a:p>
            <a:pPr marL="457200" indent="-457200">
              <a:buFont typeface="Arial" panose="020B0604020202020204" pitchFamily="34" charset="0"/>
              <a:buChar char="•"/>
            </a:pPr>
            <a:r>
              <a:rPr lang="en-US" sz="3000" dirty="0">
                <a:latin typeface="Arial"/>
                <a:cs typeface="Arial"/>
              </a:rPr>
              <a:t>All rooms are provided of </a:t>
            </a:r>
            <a:r>
              <a:rPr lang="en-US" sz="3000" i="1" dirty="0">
                <a:latin typeface="Arial"/>
                <a:cs typeface="Arial"/>
              </a:rPr>
              <a:t>Air condition, Free Wi-fi, Mini bar, LCD TV, Bathroom and 24h Room service;</a:t>
            </a:r>
          </a:p>
          <a:p>
            <a:pPr marL="457200" indent="-457200">
              <a:buFont typeface="Arial" panose="020B0604020202020204" pitchFamily="34" charset="0"/>
              <a:buChar char="•"/>
            </a:pPr>
            <a:r>
              <a:rPr lang="en-US" sz="3000" i="1" dirty="0" err="1">
                <a:latin typeface="Arial" panose="020B0604020202020204" pitchFamily="34" charset="0"/>
                <a:cs typeface="Arial" panose="020B0604020202020204" pitchFamily="34" charset="0"/>
              </a:rPr>
              <a:t>Sauna&amp;Spa</a:t>
            </a:r>
            <a:endParaRPr lang="en-US" sz="3000" i="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3000" i="1" dirty="0">
                <a:latin typeface="Arial"/>
                <a:cs typeface="Arial"/>
              </a:rPr>
              <a:t>Gym and outdoor sports;</a:t>
            </a:r>
          </a:p>
          <a:p>
            <a:pPr marL="457200" indent="-457200">
              <a:buFont typeface="Arial" panose="020B0604020202020204" pitchFamily="34" charset="0"/>
              <a:buChar char="•"/>
            </a:pPr>
            <a:r>
              <a:rPr lang="en-US" sz="3000" i="1" dirty="0">
                <a:latin typeface="Arial"/>
                <a:cs typeface="Arial"/>
              </a:rPr>
              <a:t>2 swimming pool, indoor and outdoor;</a:t>
            </a:r>
          </a:p>
          <a:p>
            <a:pPr marL="457200" indent="-457200">
              <a:buFont typeface="Arial" panose="020B0604020202020204" pitchFamily="34" charset="0"/>
              <a:buChar char="•"/>
            </a:pPr>
            <a:r>
              <a:rPr lang="en-US" sz="3000" i="1" dirty="0">
                <a:latin typeface="Arial"/>
                <a:cs typeface="Arial"/>
              </a:rPr>
              <a:t>A choice of 3 restaurants;</a:t>
            </a:r>
          </a:p>
          <a:p>
            <a:pPr marL="457200" indent="-457200">
              <a:buFont typeface="Arial" panose="020B0604020202020204" pitchFamily="34" charset="0"/>
              <a:buChar char="•"/>
            </a:pPr>
            <a:r>
              <a:rPr lang="en-US" sz="3000" i="1" dirty="0">
                <a:latin typeface="Arial"/>
                <a:cs typeface="Arial"/>
              </a:rPr>
              <a:t>All rooms are provided of iPads to manage any technological equipment.</a:t>
            </a:r>
            <a:endParaRPr lang="en-US" sz="3000" i="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sz="3000" i="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sz="3000" i="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sz="3000" i="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sz="3000" i="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sz="3000" i="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sz="3000" dirty="0">
              <a:latin typeface="Arial" panose="020B0604020202020204" pitchFamily="34" charset="0"/>
              <a:cs typeface="Arial" panose="020B0604020202020204" pitchFamily="34" charset="0"/>
            </a:endParaRPr>
          </a:p>
          <a:p>
            <a:endParaRPr lang="en-US" sz="3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58945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living room filled with furniture and a flat screen tv&#10;&#10;Description automatically generated">
            <a:extLst>
              <a:ext uri="{FF2B5EF4-FFF2-40B4-BE49-F238E27FC236}">
                <a16:creationId xmlns:a16="http://schemas.microsoft.com/office/drawing/2014/main" id="{FD4D9385-0813-CF44-8E6E-3FD0EF8E35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612" y="321734"/>
            <a:ext cx="5379944" cy="2905170"/>
          </a:xfrm>
          <a:prstGeom prst="rect">
            <a:avLst/>
          </a:prstGeom>
        </p:spPr>
      </p:pic>
      <p:pic>
        <p:nvPicPr>
          <p:cNvPr id="3" name="Picture 2" descr="A bedroom with a large bed in a hotel room&#10;&#10;Description automatically generated">
            <a:extLst>
              <a:ext uri="{FF2B5EF4-FFF2-40B4-BE49-F238E27FC236}">
                <a16:creationId xmlns:a16="http://schemas.microsoft.com/office/drawing/2014/main" id="{AF9181FF-C671-2B4C-A733-D2296F82FB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4509" y="3631096"/>
            <a:ext cx="5112148" cy="2760560"/>
          </a:xfrm>
          <a:prstGeom prst="rect">
            <a:avLst/>
          </a:prstGeom>
        </p:spPr>
      </p:pic>
      <p:sp>
        <p:nvSpPr>
          <p:cNvPr id="12" name="Rectangle 11">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ouse with a pool table&#10;&#10;Description automatically generated">
            <a:extLst>
              <a:ext uri="{FF2B5EF4-FFF2-40B4-BE49-F238E27FC236}">
                <a16:creationId xmlns:a16="http://schemas.microsoft.com/office/drawing/2014/main" id="{F97B8C07-1714-304A-927B-8E3E134F93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08034" y="1891469"/>
            <a:ext cx="5426764" cy="2930452"/>
          </a:xfrm>
          <a:prstGeom prst="rect">
            <a:avLst/>
          </a:prstGeom>
        </p:spPr>
      </p:pic>
      <p:sp>
        <p:nvSpPr>
          <p:cNvPr id="8" name="TextBox 7">
            <a:extLst>
              <a:ext uri="{FF2B5EF4-FFF2-40B4-BE49-F238E27FC236}">
                <a16:creationId xmlns:a16="http://schemas.microsoft.com/office/drawing/2014/main" id="{B922346E-71C6-EE45-9D55-7F8A1239ABFE}"/>
              </a:ext>
            </a:extLst>
          </p:cNvPr>
          <p:cNvSpPr txBox="1"/>
          <p:nvPr/>
        </p:nvSpPr>
        <p:spPr>
          <a:xfrm>
            <a:off x="6553200" y="5364480"/>
            <a:ext cx="4815840" cy="553998"/>
          </a:xfrm>
          <a:prstGeom prst="rect">
            <a:avLst/>
          </a:prstGeom>
          <a:noFill/>
        </p:spPr>
        <p:txBody>
          <a:bodyPr wrap="square" rtlCol="0">
            <a:spAutoFit/>
          </a:bodyPr>
          <a:lstStyle/>
          <a:p>
            <a:pPr algn="ctr"/>
            <a:r>
              <a:rPr lang="en-US" sz="3000" b="1" i="1" dirty="0">
                <a:latin typeface="Arial" panose="020B0604020202020204" pitchFamily="34" charset="0"/>
                <a:cs typeface="Arial" panose="020B0604020202020204" pitchFamily="34" charset="0"/>
              </a:rPr>
              <a:t>Rooms</a:t>
            </a:r>
          </a:p>
        </p:txBody>
      </p:sp>
    </p:spTree>
    <p:extLst>
      <p:ext uri="{BB962C8B-B14F-4D97-AF65-F5344CB8AC3E}">
        <p14:creationId xmlns:p14="http://schemas.microsoft.com/office/powerpoint/2010/main" val="7973324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descr="A dining room table&#10;&#10;Description automatically generated">
            <a:extLst>
              <a:ext uri="{FF2B5EF4-FFF2-40B4-BE49-F238E27FC236}">
                <a16:creationId xmlns:a16="http://schemas.microsoft.com/office/drawing/2014/main" id="{C8511774-2719-C441-983B-F391B3EABBB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6116" b="-1"/>
          <a:stretch/>
        </p:blipFill>
        <p:spPr>
          <a:xfrm>
            <a:off x="-1" y="10"/>
            <a:ext cx="7370057" cy="6857990"/>
          </a:xfrm>
          <a:prstGeom prst="rect">
            <a:avLst/>
          </a:prstGeom>
        </p:spPr>
      </p:pic>
      <p:pic>
        <p:nvPicPr>
          <p:cNvPr id="17" name="Picture 16" descr="A store filled with lots of fresh produce&#10;&#10;Description automatically generated">
            <a:extLst>
              <a:ext uri="{FF2B5EF4-FFF2-40B4-BE49-F238E27FC236}">
                <a16:creationId xmlns:a16="http://schemas.microsoft.com/office/drawing/2014/main" id="{4B666186-BD42-9643-B7E6-DEFD16775777}"/>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7110" r="-4" b="-4"/>
          <a:stretch/>
        </p:blipFill>
        <p:spPr>
          <a:xfrm>
            <a:off x="7534656" y="1"/>
            <a:ext cx="4657344" cy="3346704"/>
          </a:xfrm>
          <a:prstGeom prst="rect">
            <a:avLst/>
          </a:prstGeom>
        </p:spPr>
      </p:pic>
      <p:pic>
        <p:nvPicPr>
          <p:cNvPr id="9" name="Immagine 8" descr="Immagine che contiene ombrello, tavolo, sedia, esterni&#10;&#10;Descrizione generata automaticamente">
            <a:extLst>
              <a:ext uri="{FF2B5EF4-FFF2-40B4-BE49-F238E27FC236}">
                <a16:creationId xmlns:a16="http://schemas.microsoft.com/office/drawing/2014/main" id="{45660A34-FBE2-D441-B132-25B8FEA14499}"/>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4189" r="-3" b="-3"/>
          <a:stretch/>
        </p:blipFill>
        <p:spPr>
          <a:xfrm>
            <a:off x="7534654" y="3511296"/>
            <a:ext cx="4657346" cy="3346704"/>
          </a:xfrm>
          <a:prstGeom prst="rect">
            <a:avLst/>
          </a:prstGeom>
        </p:spPr>
      </p:pic>
      <p:sp>
        <p:nvSpPr>
          <p:cNvPr id="2" name="TextBox 1">
            <a:extLst>
              <a:ext uri="{FF2B5EF4-FFF2-40B4-BE49-F238E27FC236}">
                <a16:creationId xmlns:a16="http://schemas.microsoft.com/office/drawing/2014/main" id="{DEC78B84-B3EF-2C40-811B-DF36B93A37EF}"/>
              </a:ext>
            </a:extLst>
          </p:cNvPr>
          <p:cNvSpPr txBox="1"/>
          <p:nvPr/>
        </p:nvSpPr>
        <p:spPr>
          <a:xfrm>
            <a:off x="3458817" y="424070"/>
            <a:ext cx="3710609" cy="553998"/>
          </a:xfrm>
          <a:prstGeom prst="rect">
            <a:avLst/>
          </a:prstGeom>
          <a:noFill/>
        </p:spPr>
        <p:txBody>
          <a:bodyPr wrap="square" rtlCol="0">
            <a:spAutoFit/>
          </a:bodyPr>
          <a:lstStyle/>
          <a:p>
            <a:r>
              <a:rPr lang="en-US" sz="3000" b="1" i="1">
                <a:latin typeface="Arial" panose="020B0604020202020204" pitchFamily="34" charset="0"/>
                <a:cs typeface="Arial" panose="020B0604020202020204" pitchFamily="34" charset="0"/>
              </a:rPr>
              <a:t>Luxury Restaurant</a:t>
            </a:r>
          </a:p>
        </p:txBody>
      </p:sp>
      <p:sp>
        <p:nvSpPr>
          <p:cNvPr id="3" name="TextBox 2">
            <a:extLst>
              <a:ext uri="{FF2B5EF4-FFF2-40B4-BE49-F238E27FC236}">
                <a16:creationId xmlns:a16="http://schemas.microsoft.com/office/drawing/2014/main" id="{D39C51D7-4634-4D4D-894F-5D23B064B9B6}"/>
              </a:ext>
            </a:extLst>
          </p:cNvPr>
          <p:cNvSpPr txBox="1"/>
          <p:nvPr/>
        </p:nvSpPr>
        <p:spPr>
          <a:xfrm>
            <a:off x="7792279" y="193237"/>
            <a:ext cx="4161182" cy="553998"/>
          </a:xfrm>
          <a:prstGeom prst="rect">
            <a:avLst/>
          </a:prstGeom>
          <a:noFill/>
        </p:spPr>
        <p:txBody>
          <a:bodyPr wrap="square" rtlCol="0">
            <a:spAutoFit/>
          </a:bodyPr>
          <a:lstStyle/>
          <a:p>
            <a:r>
              <a:rPr lang="en-US" sz="3000" b="1" i="1">
                <a:solidFill>
                  <a:schemeClr val="bg1"/>
                </a:solidFill>
                <a:latin typeface="Arial" panose="020B0604020202020204" pitchFamily="34" charset="0"/>
                <a:cs typeface="Arial" panose="020B0604020202020204" pitchFamily="34" charset="0"/>
              </a:rPr>
              <a:t>Restaurant Buffet</a:t>
            </a:r>
          </a:p>
        </p:txBody>
      </p:sp>
      <p:sp>
        <p:nvSpPr>
          <p:cNvPr id="4" name="TextBox 3">
            <a:extLst>
              <a:ext uri="{FF2B5EF4-FFF2-40B4-BE49-F238E27FC236}">
                <a16:creationId xmlns:a16="http://schemas.microsoft.com/office/drawing/2014/main" id="{FDCF9E0F-EFDD-2442-96E5-827D36CDADA4}"/>
              </a:ext>
            </a:extLst>
          </p:cNvPr>
          <p:cNvSpPr txBox="1"/>
          <p:nvPr/>
        </p:nvSpPr>
        <p:spPr>
          <a:xfrm>
            <a:off x="7951304" y="4092442"/>
            <a:ext cx="4002157" cy="553998"/>
          </a:xfrm>
          <a:prstGeom prst="rect">
            <a:avLst/>
          </a:prstGeom>
          <a:noFill/>
        </p:spPr>
        <p:txBody>
          <a:bodyPr wrap="square" rtlCol="0">
            <a:spAutoFit/>
          </a:bodyPr>
          <a:lstStyle/>
          <a:p>
            <a:r>
              <a:rPr lang="en-US" sz="3000" b="1" i="1">
                <a:solidFill>
                  <a:schemeClr val="bg1"/>
                </a:solidFill>
                <a:latin typeface="Arial" panose="020B0604020202020204" pitchFamily="34" charset="0"/>
                <a:cs typeface="Arial" panose="020B0604020202020204" pitchFamily="34" charset="0"/>
              </a:rPr>
              <a:t>Beach Restaurant</a:t>
            </a:r>
          </a:p>
        </p:txBody>
      </p:sp>
    </p:spTree>
    <p:extLst>
      <p:ext uri="{BB962C8B-B14F-4D97-AF65-F5344CB8AC3E}">
        <p14:creationId xmlns:p14="http://schemas.microsoft.com/office/powerpoint/2010/main" val="1186576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posing for the camera&#10;&#10;Description automatically generated">
            <a:extLst>
              <a:ext uri="{FF2B5EF4-FFF2-40B4-BE49-F238E27FC236}">
                <a16:creationId xmlns:a16="http://schemas.microsoft.com/office/drawing/2014/main" id="{7F7E01CB-1FD9-1F40-B2B3-9EA8D708A6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43500" cy="6858000"/>
          </a:xfrm>
          <a:prstGeom prst="rect">
            <a:avLst/>
          </a:prstGeom>
        </p:spPr>
      </p:pic>
      <p:sp>
        <p:nvSpPr>
          <p:cNvPr id="4" name="TextBox 3">
            <a:extLst>
              <a:ext uri="{FF2B5EF4-FFF2-40B4-BE49-F238E27FC236}">
                <a16:creationId xmlns:a16="http://schemas.microsoft.com/office/drawing/2014/main" id="{6929CCA5-BD08-394A-9959-94E1ADEEDD2F}"/>
              </a:ext>
            </a:extLst>
          </p:cNvPr>
          <p:cNvSpPr txBox="1"/>
          <p:nvPr/>
        </p:nvSpPr>
        <p:spPr>
          <a:xfrm>
            <a:off x="6472989" y="2237874"/>
            <a:ext cx="4596064" cy="400110"/>
          </a:xfrm>
          <a:prstGeom prst="rect">
            <a:avLst/>
          </a:prstGeom>
          <a:noFill/>
        </p:spPr>
        <p:txBody>
          <a:bodyPr wrap="square" rtlCol="0">
            <a:spAutoFit/>
          </a:bodyPr>
          <a:lstStyle/>
          <a:p>
            <a:pPr algn="ctr"/>
            <a:r>
              <a:rPr lang="en-US" sz="2000" b="1" i="1" dirty="0">
                <a:latin typeface="Arial" panose="020B0604020202020204" pitchFamily="34" charset="0"/>
                <a:cs typeface="Arial" panose="020B0604020202020204" pitchFamily="34" charset="0"/>
              </a:rPr>
              <a:t>Our Bartenders</a:t>
            </a:r>
          </a:p>
        </p:txBody>
      </p:sp>
    </p:spTree>
    <p:extLst>
      <p:ext uri="{BB962C8B-B14F-4D97-AF65-F5344CB8AC3E}">
        <p14:creationId xmlns:p14="http://schemas.microsoft.com/office/powerpoint/2010/main" val="220339842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preparing food in a restaurant&#10;&#10;Description automatically generated">
            <a:extLst>
              <a:ext uri="{FF2B5EF4-FFF2-40B4-BE49-F238E27FC236}">
                <a16:creationId xmlns:a16="http://schemas.microsoft.com/office/drawing/2014/main" id="{701E0203-645C-294B-BF1E-6BC7D4A8EE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43500" cy="6858000"/>
          </a:xfrm>
          <a:prstGeom prst="rect">
            <a:avLst/>
          </a:prstGeom>
        </p:spPr>
      </p:pic>
      <p:sp>
        <p:nvSpPr>
          <p:cNvPr id="5" name="TextBox 4">
            <a:extLst>
              <a:ext uri="{FF2B5EF4-FFF2-40B4-BE49-F238E27FC236}">
                <a16:creationId xmlns:a16="http://schemas.microsoft.com/office/drawing/2014/main" id="{B01C1B79-BB6F-EA4E-B71D-5E47445FF491}"/>
              </a:ext>
            </a:extLst>
          </p:cNvPr>
          <p:cNvSpPr txBox="1"/>
          <p:nvPr/>
        </p:nvSpPr>
        <p:spPr>
          <a:xfrm>
            <a:off x="6280485" y="2526631"/>
            <a:ext cx="4993105" cy="400110"/>
          </a:xfrm>
          <a:prstGeom prst="rect">
            <a:avLst/>
          </a:prstGeom>
          <a:noFill/>
        </p:spPr>
        <p:txBody>
          <a:bodyPr wrap="square" rtlCol="0">
            <a:spAutoFit/>
          </a:bodyPr>
          <a:lstStyle/>
          <a:p>
            <a:pPr algn="ctr"/>
            <a:r>
              <a:rPr lang="en-US" sz="2000" b="1" i="1" dirty="0">
                <a:latin typeface="Arial" panose="020B0604020202020204" pitchFamily="34" charset="0"/>
                <a:cs typeface="Arial" panose="020B0604020202020204" pitchFamily="34" charset="0"/>
              </a:rPr>
              <a:t>One of our Chefs</a:t>
            </a:r>
          </a:p>
        </p:txBody>
      </p:sp>
    </p:spTree>
    <p:extLst>
      <p:ext uri="{BB962C8B-B14F-4D97-AF65-F5344CB8AC3E}">
        <p14:creationId xmlns:p14="http://schemas.microsoft.com/office/powerpoint/2010/main" val="306242423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ool next to a body of water&#10;&#10;Description automatically generated">
            <a:extLst>
              <a:ext uri="{FF2B5EF4-FFF2-40B4-BE49-F238E27FC236}">
                <a16:creationId xmlns:a16="http://schemas.microsoft.com/office/drawing/2014/main" id="{6541137A-6DE3-DA4F-941C-823819BBD865}"/>
              </a:ext>
            </a:extLst>
          </p:cNvPr>
          <p:cNvPicPr>
            <a:picLocks noChangeAspect="1"/>
          </p:cNvPicPr>
          <p:nvPr/>
        </p:nvPicPr>
        <p:blipFill rotWithShape="1">
          <a:blip r:embed="rId2">
            <a:extLst>
              <a:ext uri="{28A0092B-C50C-407E-A947-70E740481C1C}">
                <a14:useLocalDpi xmlns:a14="http://schemas.microsoft.com/office/drawing/2010/main" val="0"/>
              </a:ext>
            </a:extLst>
          </a:blip>
          <a:srcRect r="7880" b="1"/>
          <a:stretch/>
        </p:blipFill>
        <p:spPr>
          <a:xfrm>
            <a:off x="5419264" y="3265080"/>
            <a:ext cx="6129269" cy="3592925"/>
          </a:xfrm>
          <a:prstGeom prst="rect">
            <a:avLst/>
          </a:prstGeom>
        </p:spPr>
      </p:pic>
      <p:pic>
        <p:nvPicPr>
          <p:cNvPr id="5" name="Picture 4" descr="A small house in a pool of water&#10;&#10;Description automatically generated">
            <a:extLst>
              <a:ext uri="{FF2B5EF4-FFF2-40B4-BE49-F238E27FC236}">
                <a16:creationId xmlns:a16="http://schemas.microsoft.com/office/drawing/2014/main" id="{DC7E656B-3003-9B4A-8DC3-BF99EB92DCBD}"/>
              </a:ext>
            </a:extLst>
          </p:cNvPr>
          <p:cNvPicPr>
            <a:picLocks noChangeAspect="1"/>
          </p:cNvPicPr>
          <p:nvPr/>
        </p:nvPicPr>
        <p:blipFill rotWithShape="1">
          <a:blip r:embed="rId3">
            <a:extLst>
              <a:ext uri="{28A0092B-C50C-407E-A947-70E740481C1C}">
                <a14:useLocalDpi xmlns:a14="http://schemas.microsoft.com/office/drawing/2010/main" val="0"/>
              </a:ext>
            </a:extLst>
          </a:blip>
          <a:srcRect l="12322" r="3884" b="-2"/>
          <a:stretch/>
        </p:blipFill>
        <p:spPr>
          <a:xfrm>
            <a:off x="643467" y="-5"/>
            <a:ext cx="6082711" cy="3920044"/>
          </a:xfrm>
          <a:custGeom>
            <a:avLst/>
            <a:gdLst>
              <a:gd name="connsiteX0" fmla="*/ 0 w 6082711"/>
              <a:gd name="connsiteY0" fmla="*/ 0 h 3920044"/>
              <a:gd name="connsiteX1" fmla="*/ 6082711 w 6082711"/>
              <a:gd name="connsiteY1" fmla="*/ 0 h 3920044"/>
              <a:gd name="connsiteX2" fmla="*/ 6082711 w 6082711"/>
              <a:gd name="connsiteY2" fmla="*/ 3103225 h 3920044"/>
              <a:gd name="connsiteX3" fmla="*/ 4614930 w 6082711"/>
              <a:gd name="connsiteY3" fmla="*/ 3103225 h 3920044"/>
              <a:gd name="connsiteX4" fmla="*/ 4614930 w 6082711"/>
              <a:gd name="connsiteY4" fmla="*/ 3920044 h 3920044"/>
              <a:gd name="connsiteX5" fmla="*/ 0 w 6082711"/>
              <a:gd name="connsiteY5" fmla="*/ 392004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2711" h="3920044">
                <a:moveTo>
                  <a:pt x="0" y="0"/>
                </a:moveTo>
                <a:lnTo>
                  <a:pt x="6082711" y="0"/>
                </a:lnTo>
                <a:lnTo>
                  <a:pt x="6082711" y="3103225"/>
                </a:lnTo>
                <a:lnTo>
                  <a:pt x="4614930" y="3103225"/>
                </a:lnTo>
                <a:lnTo>
                  <a:pt x="4614930" y="3920044"/>
                </a:lnTo>
                <a:lnTo>
                  <a:pt x="0" y="3920044"/>
                </a:lnTo>
                <a:close/>
              </a:path>
            </a:pathLst>
          </a:custGeom>
        </p:spPr>
      </p:pic>
      <p:sp>
        <p:nvSpPr>
          <p:cNvPr id="10" name="Rectangle 9">
            <a:extLst>
              <a:ext uri="{FF2B5EF4-FFF2-40B4-BE49-F238E27FC236}">
                <a16:creationId xmlns:a16="http://schemas.microsoft.com/office/drawing/2014/main" id="{E97C36FC-DEAA-4DCA-B0AB-7F9357FA4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045" y="643467"/>
            <a:ext cx="4661488" cy="2460741"/>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78C38CD-A630-49FF-8417-6792A2B13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4080063"/>
            <a:ext cx="4614930" cy="2156145"/>
          </a:xfrm>
          <a:prstGeom prst="rect">
            <a:avLst/>
          </a:pr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F864C8EE-3C54-7647-A81E-00ACC431E193}"/>
              </a:ext>
            </a:extLst>
          </p:cNvPr>
          <p:cNvSpPr txBox="1"/>
          <p:nvPr/>
        </p:nvSpPr>
        <p:spPr>
          <a:xfrm>
            <a:off x="1504754" y="5061542"/>
            <a:ext cx="3053224" cy="400110"/>
          </a:xfrm>
          <a:prstGeom prst="rect">
            <a:avLst/>
          </a:prstGeom>
          <a:noFill/>
        </p:spPr>
        <p:txBody>
          <a:bodyPr wrap="square" rtlCol="0">
            <a:spAutoFit/>
          </a:bodyPr>
          <a:lstStyle/>
          <a:p>
            <a:r>
              <a:rPr lang="en-US" sz="2000" b="1" i="1">
                <a:latin typeface="Arial" panose="020B0604020202020204" pitchFamily="34" charset="0"/>
                <a:cs typeface="Arial" panose="020B0604020202020204" pitchFamily="34" charset="0"/>
              </a:rPr>
              <a:t>Pool outdoor</a:t>
            </a:r>
          </a:p>
        </p:txBody>
      </p:sp>
      <p:sp>
        <p:nvSpPr>
          <p:cNvPr id="7" name="TextBox 6">
            <a:extLst>
              <a:ext uri="{FF2B5EF4-FFF2-40B4-BE49-F238E27FC236}">
                <a16:creationId xmlns:a16="http://schemas.microsoft.com/office/drawing/2014/main" id="{311BD97C-65C4-F647-BEE1-A9880FF8D24D}"/>
              </a:ext>
            </a:extLst>
          </p:cNvPr>
          <p:cNvSpPr txBox="1"/>
          <p:nvPr/>
        </p:nvSpPr>
        <p:spPr>
          <a:xfrm>
            <a:off x="7043737" y="1343025"/>
            <a:ext cx="4357687" cy="400110"/>
          </a:xfrm>
          <a:prstGeom prst="rect">
            <a:avLst/>
          </a:prstGeom>
          <a:noFill/>
        </p:spPr>
        <p:txBody>
          <a:bodyPr wrap="square" rtlCol="0">
            <a:spAutoFit/>
          </a:bodyPr>
          <a:lstStyle/>
          <a:p>
            <a:r>
              <a:rPr lang="en-US" sz="2000" b="1" i="1">
                <a:latin typeface="Arial" panose="020B0604020202020204" pitchFamily="34" charset="0"/>
                <a:cs typeface="Arial" panose="020B0604020202020204" pitchFamily="34" charset="0"/>
              </a:rPr>
              <a:t>Bar located in the pool</a:t>
            </a:r>
          </a:p>
        </p:txBody>
      </p:sp>
    </p:spTree>
    <p:extLst>
      <p:ext uri="{BB962C8B-B14F-4D97-AF65-F5344CB8AC3E}">
        <p14:creationId xmlns:p14="http://schemas.microsoft.com/office/powerpoint/2010/main" val="3588514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Immagine 2" descr="Immagine che contiene interni, pavimento, parete, edificio&#10;&#10;Descrizione generata automaticamente">
            <a:extLst>
              <a:ext uri="{FF2B5EF4-FFF2-40B4-BE49-F238E27FC236}">
                <a16:creationId xmlns:a16="http://schemas.microsoft.com/office/drawing/2014/main" id="{711F9EB9-D2DD-2944-B203-22B5AF424B64}"/>
              </a:ext>
            </a:extLst>
          </p:cNvPr>
          <p:cNvPicPr>
            <a:picLocks noChangeAspect="1"/>
          </p:cNvPicPr>
          <p:nvPr/>
        </p:nvPicPr>
        <p:blipFill rotWithShape="1">
          <a:blip r:embed="rId2">
            <a:extLst>
              <a:ext uri="{28A0092B-C50C-407E-A947-70E740481C1C}">
                <a14:useLocalDpi xmlns:a14="http://schemas.microsoft.com/office/drawing/2010/main" val="0"/>
              </a:ext>
            </a:extLst>
          </a:blip>
          <a:srcRect r="12429" b="1"/>
          <a:stretch/>
        </p:blipFill>
        <p:spPr>
          <a:xfrm>
            <a:off x="7794499" y="3429000"/>
            <a:ext cx="4397481" cy="3351888"/>
          </a:xfrm>
          <a:custGeom>
            <a:avLst/>
            <a:gdLst>
              <a:gd name="connsiteX0" fmla="*/ 0 w 4397481"/>
              <a:gd name="connsiteY0" fmla="*/ 0 h 3351888"/>
              <a:gd name="connsiteX1" fmla="*/ 4397481 w 4397481"/>
              <a:gd name="connsiteY1" fmla="*/ 0 h 3351888"/>
              <a:gd name="connsiteX2" fmla="*/ 4397481 w 4397481"/>
              <a:gd name="connsiteY2" fmla="*/ 3351888 h 3351888"/>
              <a:gd name="connsiteX3" fmla="*/ 1552363 w 4397481"/>
              <a:gd name="connsiteY3" fmla="*/ 3351888 h 3351888"/>
            </a:gdLst>
            <a:ahLst/>
            <a:cxnLst>
              <a:cxn ang="0">
                <a:pos x="connsiteX0" y="connsiteY0"/>
              </a:cxn>
              <a:cxn ang="0">
                <a:pos x="connsiteX1" y="connsiteY1"/>
              </a:cxn>
              <a:cxn ang="0">
                <a:pos x="connsiteX2" y="connsiteY2"/>
              </a:cxn>
              <a:cxn ang="0">
                <a:pos x="connsiteX3" y="connsiteY3"/>
              </a:cxn>
            </a:cxnLst>
            <a:rect l="l" t="t" r="r" b="b"/>
            <a:pathLst>
              <a:path w="4397481" h="3351888">
                <a:moveTo>
                  <a:pt x="0" y="0"/>
                </a:moveTo>
                <a:lnTo>
                  <a:pt x="4397481" y="0"/>
                </a:lnTo>
                <a:lnTo>
                  <a:pt x="4397481" y="3351888"/>
                </a:lnTo>
                <a:lnTo>
                  <a:pt x="1552363" y="3351888"/>
                </a:lnTo>
                <a:close/>
              </a:path>
            </a:pathLst>
          </a:custGeom>
        </p:spPr>
      </p:pic>
      <p:pic>
        <p:nvPicPr>
          <p:cNvPr id="7" name="Immagine 6" descr="Immagine che contiene esterni, cielo, terra, sedia&#10;&#10;Descrizione generata automaticamente">
            <a:extLst>
              <a:ext uri="{FF2B5EF4-FFF2-40B4-BE49-F238E27FC236}">
                <a16:creationId xmlns:a16="http://schemas.microsoft.com/office/drawing/2014/main" id="{F35ABAF5-995F-8846-9D0A-35DA3E35A36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576" r="1" b="1"/>
          <a:stretch/>
        </p:blipFill>
        <p:spPr>
          <a:xfrm>
            <a:off x="20" y="10"/>
            <a:ext cx="9154673" cy="6863475"/>
          </a:xfrm>
          <a:custGeom>
            <a:avLst/>
            <a:gdLst>
              <a:gd name="connsiteX0" fmla="*/ 0 w 9154693"/>
              <a:gd name="connsiteY0" fmla="*/ 0 h 6863485"/>
              <a:gd name="connsiteX1" fmla="*/ 5976000 w 9154693"/>
              <a:gd name="connsiteY1" fmla="*/ 0 h 6863485"/>
              <a:gd name="connsiteX2" fmla="*/ 9154693 w 9154693"/>
              <a:gd name="connsiteY2" fmla="*/ 6863485 h 6863485"/>
              <a:gd name="connsiteX3" fmla="*/ 0 w 9154693"/>
              <a:gd name="connsiteY3" fmla="*/ 6863485 h 6863485"/>
              <a:gd name="connsiteX4" fmla="*/ 0 w 9154693"/>
              <a:gd name="connsiteY4" fmla="*/ 0 h 68634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4693" h="6863485">
                <a:moveTo>
                  <a:pt x="0" y="0"/>
                </a:moveTo>
                <a:lnTo>
                  <a:pt x="5976000" y="0"/>
                </a:lnTo>
                <a:lnTo>
                  <a:pt x="9154693" y="6863485"/>
                </a:lnTo>
                <a:lnTo>
                  <a:pt x="0" y="6863485"/>
                </a:lnTo>
                <a:lnTo>
                  <a:pt x="0" y="0"/>
                </a:lnTo>
                <a:close/>
              </a:path>
            </a:pathLst>
          </a:custGeom>
        </p:spPr>
      </p:pic>
      <p:pic>
        <p:nvPicPr>
          <p:cNvPr id="5" name="Immagine 4" descr="Immagine che contiene pavimento, interni, monitor&#10;&#10;Descrizione generata automaticamente">
            <a:extLst>
              <a:ext uri="{FF2B5EF4-FFF2-40B4-BE49-F238E27FC236}">
                <a16:creationId xmlns:a16="http://schemas.microsoft.com/office/drawing/2014/main" id="{1E9667E8-3B23-CF46-86EF-5E7855D5E416}"/>
              </a:ext>
            </a:extLst>
          </p:cNvPr>
          <p:cNvPicPr>
            <a:picLocks noChangeAspect="1"/>
          </p:cNvPicPr>
          <p:nvPr/>
        </p:nvPicPr>
        <p:blipFill rotWithShape="1">
          <a:blip r:embed="rId5">
            <a:extLst>
              <a:ext uri="{28A0092B-C50C-407E-A947-70E740481C1C}">
                <a14:useLocalDpi xmlns:a14="http://schemas.microsoft.com/office/drawing/2010/main" val="0"/>
              </a:ext>
            </a:extLst>
          </a:blip>
          <a:srcRect r="3" b="4222"/>
          <a:stretch/>
        </p:blipFill>
        <p:spPr>
          <a:xfrm>
            <a:off x="6168189" y="10"/>
            <a:ext cx="6023811" cy="3346394"/>
          </a:xfrm>
          <a:custGeom>
            <a:avLst/>
            <a:gdLst>
              <a:gd name="connsiteX0" fmla="*/ 0 w 6023811"/>
              <a:gd name="connsiteY0" fmla="*/ 0 h 3346404"/>
              <a:gd name="connsiteX1" fmla="*/ 6023811 w 6023811"/>
              <a:gd name="connsiteY1" fmla="*/ 0 h 3346404"/>
              <a:gd name="connsiteX2" fmla="*/ 6023811 w 6023811"/>
              <a:gd name="connsiteY2" fmla="*/ 3346404 h 3346404"/>
              <a:gd name="connsiteX3" fmla="*/ 1549824 w 6023811"/>
              <a:gd name="connsiteY3" fmla="*/ 3346404 h 3346404"/>
            </a:gdLst>
            <a:ahLst/>
            <a:cxnLst>
              <a:cxn ang="0">
                <a:pos x="connsiteX0" y="connsiteY0"/>
              </a:cxn>
              <a:cxn ang="0">
                <a:pos x="connsiteX1" y="connsiteY1"/>
              </a:cxn>
              <a:cxn ang="0">
                <a:pos x="connsiteX2" y="connsiteY2"/>
              </a:cxn>
              <a:cxn ang="0">
                <a:pos x="connsiteX3" y="connsiteY3"/>
              </a:cxn>
            </a:cxnLst>
            <a:rect l="l" t="t" r="r" b="b"/>
            <a:pathLst>
              <a:path w="6023811" h="3346404">
                <a:moveTo>
                  <a:pt x="0" y="0"/>
                </a:moveTo>
                <a:lnTo>
                  <a:pt x="6023811" y="0"/>
                </a:lnTo>
                <a:lnTo>
                  <a:pt x="6023811" y="3346404"/>
                </a:lnTo>
                <a:lnTo>
                  <a:pt x="1549824" y="3346404"/>
                </a:lnTo>
                <a:close/>
              </a:path>
            </a:pathLst>
          </a:custGeom>
        </p:spPr>
      </p:pic>
      <p:sp>
        <p:nvSpPr>
          <p:cNvPr id="8" name="CasellaDiTesto 7">
            <a:extLst>
              <a:ext uri="{FF2B5EF4-FFF2-40B4-BE49-F238E27FC236}">
                <a16:creationId xmlns:a16="http://schemas.microsoft.com/office/drawing/2014/main" id="{A799B2E7-6ACC-974E-B564-8681A818D92A}"/>
              </a:ext>
            </a:extLst>
          </p:cNvPr>
          <p:cNvSpPr txBox="1"/>
          <p:nvPr/>
        </p:nvSpPr>
        <p:spPr>
          <a:xfrm>
            <a:off x="9511459" y="6657945"/>
            <a:ext cx="2680541" cy="200055"/>
          </a:xfrm>
          <a:prstGeom prst="rect">
            <a:avLst/>
          </a:prstGeom>
          <a:solidFill>
            <a:srgbClr val="000000"/>
          </a:solidFill>
        </p:spPr>
        <p:txBody>
          <a:bodyPr wrap="none" rtlCol="0">
            <a:spAutoFit/>
          </a:bodyPr>
          <a:lstStyle/>
          <a:p>
            <a:pPr algn="r">
              <a:spcAft>
                <a:spcPts val="600"/>
              </a:spcAft>
            </a:pPr>
            <a:r>
              <a:rPr lang="it-IT" sz="700">
                <a:solidFill>
                  <a:srgbClr val="FFFFFF"/>
                </a:solidFill>
                <a:hlinkClick r:id="rId4" tooltip="https://de.wikipedia.org/wiki/Spa_(Gesundheit)">
                  <a:extLst>
                    <a:ext uri="{A12FA001-AC4F-418D-AE19-62706E023703}">
                      <ahyp:hlinkClr xmlns:ahyp="http://schemas.microsoft.com/office/drawing/2018/hyperlinkcolor" val="tx"/>
                    </a:ext>
                  </a:extLst>
                </a:hlinkClick>
              </a:rPr>
              <a:t>Questa foto</a:t>
            </a:r>
            <a:r>
              <a:rPr lang="it-IT" sz="700">
                <a:solidFill>
                  <a:srgbClr val="FFFFFF"/>
                </a:solidFill>
              </a:rPr>
              <a:t> di Autore sconosciuto è concesso in licenza da </a:t>
            </a:r>
            <a:r>
              <a:rPr lang="it-IT"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it-IT" sz="700">
              <a:solidFill>
                <a:srgbClr val="FFFFFF"/>
              </a:solidFill>
            </a:endParaRPr>
          </a:p>
        </p:txBody>
      </p:sp>
      <p:sp>
        <p:nvSpPr>
          <p:cNvPr id="9" name="CasellaDiTesto 8">
            <a:extLst>
              <a:ext uri="{FF2B5EF4-FFF2-40B4-BE49-F238E27FC236}">
                <a16:creationId xmlns:a16="http://schemas.microsoft.com/office/drawing/2014/main" id="{FA2B1E44-0E53-3C4D-9CA4-D94B2620E681}"/>
              </a:ext>
            </a:extLst>
          </p:cNvPr>
          <p:cNvSpPr txBox="1"/>
          <p:nvPr/>
        </p:nvSpPr>
        <p:spPr>
          <a:xfrm>
            <a:off x="1213658" y="948558"/>
            <a:ext cx="1064030" cy="584775"/>
          </a:xfrm>
          <a:prstGeom prst="rect">
            <a:avLst/>
          </a:prstGeom>
          <a:noFill/>
        </p:spPr>
        <p:txBody>
          <a:bodyPr wrap="square" rtlCol="0">
            <a:spAutoFit/>
          </a:bodyPr>
          <a:lstStyle/>
          <a:p>
            <a:r>
              <a:rPr lang="it-IT" sz="3200" b="1" i="1">
                <a:latin typeface="Arial" panose="020B0604020202020204" pitchFamily="34" charset="0"/>
                <a:cs typeface="Arial" panose="020B0604020202020204" pitchFamily="34" charset="0"/>
              </a:rPr>
              <a:t>Spa </a:t>
            </a:r>
          </a:p>
        </p:txBody>
      </p:sp>
      <p:sp>
        <p:nvSpPr>
          <p:cNvPr id="10" name="CasellaDiTesto 9">
            <a:extLst>
              <a:ext uri="{FF2B5EF4-FFF2-40B4-BE49-F238E27FC236}">
                <a16:creationId xmlns:a16="http://schemas.microsoft.com/office/drawing/2014/main" id="{FAADD5DF-A27F-1B43-B8B5-F359FDDF713A}"/>
              </a:ext>
            </a:extLst>
          </p:cNvPr>
          <p:cNvSpPr txBox="1"/>
          <p:nvPr/>
        </p:nvSpPr>
        <p:spPr>
          <a:xfrm>
            <a:off x="7794519" y="2641428"/>
            <a:ext cx="3610543" cy="584775"/>
          </a:xfrm>
          <a:prstGeom prst="rect">
            <a:avLst/>
          </a:prstGeom>
          <a:noFill/>
        </p:spPr>
        <p:txBody>
          <a:bodyPr wrap="square" rtlCol="0">
            <a:spAutoFit/>
          </a:bodyPr>
          <a:lstStyle/>
          <a:p>
            <a:r>
              <a:rPr lang="it-IT" sz="3200" b="1" i="1">
                <a:solidFill>
                  <a:schemeClr val="bg1"/>
                </a:solidFill>
                <a:latin typeface="Arial" panose="020B0604020202020204" pitchFamily="34" charset="0"/>
                <a:cs typeface="Arial" panose="020B0604020202020204" pitchFamily="34" charset="0"/>
              </a:rPr>
              <a:t>Yoga&amp;Gym</a:t>
            </a:r>
          </a:p>
        </p:txBody>
      </p:sp>
      <p:sp>
        <p:nvSpPr>
          <p:cNvPr id="11" name="CasellaDiTesto 10">
            <a:extLst>
              <a:ext uri="{FF2B5EF4-FFF2-40B4-BE49-F238E27FC236}">
                <a16:creationId xmlns:a16="http://schemas.microsoft.com/office/drawing/2014/main" id="{28BA51A4-E419-804E-84C6-9B3AA4850D92}"/>
              </a:ext>
            </a:extLst>
          </p:cNvPr>
          <p:cNvSpPr txBox="1"/>
          <p:nvPr/>
        </p:nvSpPr>
        <p:spPr>
          <a:xfrm>
            <a:off x="9333085" y="5695434"/>
            <a:ext cx="3037287" cy="584775"/>
          </a:xfrm>
          <a:prstGeom prst="rect">
            <a:avLst/>
          </a:prstGeom>
          <a:noFill/>
        </p:spPr>
        <p:txBody>
          <a:bodyPr wrap="square" rtlCol="0">
            <a:spAutoFit/>
          </a:bodyPr>
          <a:lstStyle/>
          <a:p>
            <a:r>
              <a:rPr lang="it-IT" sz="3200" b="1" i="1">
                <a:latin typeface="Arial" panose="020B0604020202020204" pitchFamily="34" charset="0"/>
                <a:cs typeface="Arial" panose="020B0604020202020204" pitchFamily="34" charset="0"/>
              </a:rPr>
              <a:t>Pool indoor</a:t>
            </a:r>
          </a:p>
        </p:txBody>
      </p:sp>
    </p:spTree>
    <p:extLst>
      <p:ext uri="{BB962C8B-B14F-4D97-AF65-F5344CB8AC3E}">
        <p14:creationId xmlns:p14="http://schemas.microsoft.com/office/powerpoint/2010/main" val="63411841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Immagine 2" descr="Immagine che contiene sport, gara di atletica, tennis, cielo&#10;&#10;Descrizione generata automaticamente">
            <a:extLst>
              <a:ext uri="{FF2B5EF4-FFF2-40B4-BE49-F238E27FC236}">
                <a16:creationId xmlns:a16="http://schemas.microsoft.com/office/drawing/2014/main" id="{430F2419-DA22-0C45-9735-2B2DED47065E}"/>
              </a:ext>
            </a:extLst>
          </p:cNvPr>
          <p:cNvPicPr>
            <a:picLocks noChangeAspect="1"/>
          </p:cNvPicPr>
          <p:nvPr/>
        </p:nvPicPr>
        <p:blipFill rotWithShape="1">
          <a:blip r:embed="rId2">
            <a:extLst>
              <a:ext uri="{28A0092B-C50C-407E-A947-70E740481C1C}">
                <a14:useLocalDpi xmlns:a14="http://schemas.microsoft.com/office/drawing/2010/main" val="0"/>
              </a:ext>
            </a:extLst>
          </a:blip>
          <a:srcRect t="12229" b="16778"/>
          <a:stretch/>
        </p:blipFill>
        <p:spPr>
          <a:xfrm>
            <a:off x="20" y="10"/>
            <a:ext cx="7215381" cy="2969294"/>
          </a:xfrm>
          <a:custGeom>
            <a:avLst/>
            <a:gdLst>
              <a:gd name="connsiteX0" fmla="*/ 0 w 7215401"/>
              <a:gd name="connsiteY0" fmla="*/ 0 h 2969304"/>
              <a:gd name="connsiteX1" fmla="*/ 677334 w 7215401"/>
              <a:gd name="connsiteY1" fmla="*/ 0 h 2969304"/>
              <a:gd name="connsiteX2" fmla="*/ 1168036 w 7215401"/>
              <a:gd name="connsiteY2" fmla="*/ 0 h 2969304"/>
              <a:gd name="connsiteX3" fmla="*/ 1205499 w 7215401"/>
              <a:gd name="connsiteY3" fmla="*/ 0 h 2969304"/>
              <a:gd name="connsiteX4" fmla="*/ 1647632 w 7215401"/>
              <a:gd name="connsiteY4" fmla="*/ 0 h 2969304"/>
              <a:gd name="connsiteX5" fmla="*/ 7215401 w 7215401"/>
              <a:gd name="connsiteY5" fmla="*/ 0 h 2969304"/>
              <a:gd name="connsiteX6" fmla="*/ 5840224 w 7215401"/>
              <a:gd name="connsiteY6" fmla="*/ 2969304 h 2969304"/>
              <a:gd name="connsiteX7" fmla="*/ 0 w 7215401"/>
              <a:gd name="connsiteY7" fmla="*/ 2969304 h 2969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15401" h="2969304">
                <a:moveTo>
                  <a:pt x="0" y="0"/>
                </a:moveTo>
                <a:lnTo>
                  <a:pt x="677334" y="0"/>
                </a:lnTo>
                <a:lnTo>
                  <a:pt x="1168036" y="0"/>
                </a:lnTo>
                <a:lnTo>
                  <a:pt x="1205499" y="0"/>
                </a:lnTo>
                <a:lnTo>
                  <a:pt x="1647632" y="0"/>
                </a:lnTo>
                <a:lnTo>
                  <a:pt x="7215401" y="0"/>
                </a:lnTo>
                <a:lnTo>
                  <a:pt x="5840224" y="2969304"/>
                </a:lnTo>
                <a:lnTo>
                  <a:pt x="0" y="2969304"/>
                </a:lnTo>
                <a:close/>
              </a:path>
            </a:pathLst>
          </a:custGeom>
        </p:spPr>
      </p:pic>
      <p:pic>
        <p:nvPicPr>
          <p:cNvPr id="7" name="Immagine 6" descr="Immagine che contiene cielo, esterni, tramonto, acqua&#10;&#10;Descrizione generata automaticamente">
            <a:extLst>
              <a:ext uri="{FF2B5EF4-FFF2-40B4-BE49-F238E27FC236}">
                <a16:creationId xmlns:a16="http://schemas.microsoft.com/office/drawing/2014/main" id="{8DB60FBF-85F9-8C4A-9ED8-A9D4E7A8C76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5734" r="-3" b="-3"/>
          <a:stretch/>
        </p:blipFill>
        <p:spPr>
          <a:xfrm>
            <a:off x="5622233" y="10"/>
            <a:ext cx="6569769" cy="3750724"/>
          </a:xfrm>
          <a:custGeom>
            <a:avLst/>
            <a:gdLst>
              <a:gd name="connsiteX0" fmla="*/ 1738471 w 6569769"/>
              <a:gd name="connsiteY0" fmla="*/ 0 h 3750734"/>
              <a:gd name="connsiteX1" fmla="*/ 6569769 w 6569769"/>
              <a:gd name="connsiteY1" fmla="*/ 0 h 3750734"/>
              <a:gd name="connsiteX2" fmla="*/ 6569769 w 6569769"/>
              <a:gd name="connsiteY2" fmla="*/ 3750734 h 3750734"/>
              <a:gd name="connsiteX3" fmla="*/ 0 w 6569769"/>
              <a:gd name="connsiteY3" fmla="*/ 3750734 h 3750734"/>
            </a:gdLst>
            <a:ahLst/>
            <a:cxnLst>
              <a:cxn ang="0">
                <a:pos x="connsiteX0" y="connsiteY0"/>
              </a:cxn>
              <a:cxn ang="0">
                <a:pos x="connsiteX1" y="connsiteY1"/>
              </a:cxn>
              <a:cxn ang="0">
                <a:pos x="connsiteX2" y="connsiteY2"/>
              </a:cxn>
              <a:cxn ang="0">
                <a:pos x="connsiteX3" y="connsiteY3"/>
              </a:cxn>
            </a:cxnLst>
            <a:rect l="l" t="t" r="r" b="b"/>
            <a:pathLst>
              <a:path w="6569769" h="3750734">
                <a:moveTo>
                  <a:pt x="1738471" y="0"/>
                </a:moveTo>
                <a:lnTo>
                  <a:pt x="6569769" y="0"/>
                </a:lnTo>
                <a:lnTo>
                  <a:pt x="6569769" y="3750734"/>
                </a:lnTo>
                <a:lnTo>
                  <a:pt x="0" y="3750734"/>
                </a:lnTo>
                <a:close/>
              </a:path>
            </a:pathLst>
          </a:custGeom>
        </p:spPr>
      </p:pic>
      <p:pic>
        <p:nvPicPr>
          <p:cNvPr id="10" name="Immagine 9" descr="Immagine che contiene esterni, acqua, cielo, facendosurf&#10;&#10;Descrizione generata automaticamente">
            <a:extLst>
              <a:ext uri="{FF2B5EF4-FFF2-40B4-BE49-F238E27FC236}">
                <a16:creationId xmlns:a16="http://schemas.microsoft.com/office/drawing/2014/main" id="{5F25ED91-97DC-4C47-BC0C-059FFA5840D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1855" b="22225"/>
          <a:stretch/>
        </p:blipFill>
        <p:spPr>
          <a:xfrm>
            <a:off x="4182011" y="3887894"/>
            <a:ext cx="8009991" cy="2970106"/>
          </a:xfrm>
          <a:custGeom>
            <a:avLst/>
            <a:gdLst>
              <a:gd name="connsiteX0" fmla="*/ 1376648 w 8009991"/>
              <a:gd name="connsiteY0" fmla="*/ 0 h 2970106"/>
              <a:gd name="connsiteX1" fmla="*/ 8009991 w 8009991"/>
              <a:gd name="connsiteY1" fmla="*/ 0 h 2970106"/>
              <a:gd name="connsiteX2" fmla="*/ 8009991 w 8009991"/>
              <a:gd name="connsiteY2" fmla="*/ 2970106 h 2970106"/>
              <a:gd name="connsiteX3" fmla="*/ 0 w 8009991"/>
              <a:gd name="connsiteY3" fmla="*/ 2970106 h 2970106"/>
            </a:gdLst>
            <a:ahLst/>
            <a:cxnLst>
              <a:cxn ang="0">
                <a:pos x="connsiteX0" y="connsiteY0"/>
              </a:cxn>
              <a:cxn ang="0">
                <a:pos x="connsiteX1" y="connsiteY1"/>
              </a:cxn>
              <a:cxn ang="0">
                <a:pos x="connsiteX2" y="connsiteY2"/>
              </a:cxn>
              <a:cxn ang="0">
                <a:pos x="connsiteX3" y="connsiteY3"/>
              </a:cxn>
            </a:cxnLst>
            <a:rect l="l" t="t" r="r" b="b"/>
            <a:pathLst>
              <a:path w="8009991" h="2970106">
                <a:moveTo>
                  <a:pt x="1376648" y="0"/>
                </a:moveTo>
                <a:lnTo>
                  <a:pt x="8009991" y="0"/>
                </a:lnTo>
                <a:lnTo>
                  <a:pt x="8009991" y="2970106"/>
                </a:lnTo>
                <a:lnTo>
                  <a:pt x="0" y="2970106"/>
                </a:lnTo>
                <a:close/>
              </a:path>
            </a:pathLst>
          </a:custGeom>
        </p:spPr>
      </p:pic>
      <p:pic>
        <p:nvPicPr>
          <p:cNvPr id="5" name="Immagine 4" descr="Immagine che contiene cielo, acqua, esterni, sport&#10;&#10;Descrizione generata automaticamente">
            <a:extLst>
              <a:ext uri="{FF2B5EF4-FFF2-40B4-BE49-F238E27FC236}">
                <a16:creationId xmlns:a16="http://schemas.microsoft.com/office/drawing/2014/main" id="{06A27CF5-9B5D-644D-914A-8AECF8D89A88}"/>
              </a:ext>
            </a:extLst>
          </p:cNvPr>
          <p:cNvPicPr>
            <a:picLocks noChangeAspect="1"/>
          </p:cNvPicPr>
          <p:nvPr/>
        </p:nvPicPr>
        <p:blipFill rotWithShape="1">
          <a:blip r:embed="rId7">
            <a:extLst>
              <a:ext uri="{28A0092B-C50C-407E-A947-70E740481C1C}">
                <a14:useLocalDpi xmlns:a14="http://schemas.microsoft.com/office/drawing/2010/main" val="0"/>
              </a:ext>
            </a:extLst>
          </a:blip>
          <a:srcRect r="8771" b="-1"/>
          <a:stretch/>
        </p:blipFill>
        <p:spPr>
          <a:xfrm>
            <a:off x="1" y="3106464"/>
            <a:ext cx="6209553" cy="3751536"/>
          </a:xfrm>
          <a:custGeom>
            <a:avLst/>
            <a:gdLst>
              <a:gd name="connsiteX0" fmla="*/ 0 w 6209553"/>
              <a:gd name="connsiteY0" fmla="*/ 0 h 3751536"/>
              <a:gd name="connsiteX1" fmla="*/ 5776701 w 6209553"/>
              <a:gd name="connsiteY1" fmla="*/ 0 h 3751536"/>
              <a:gd name="connsiteX2" fmla="*/ 4041567 w 6209553"/>
              <a:gd name="connsiteY2" fmla="*/ 3746529 h 3751536"/>
              <a:gd name="connsiteX3" fmla="*/ 6209553 w 6209553"/>
              <a:gd name="connsiteY3" fmla="*/ 3746529 h 3751536"/>
              <a:gd name="connsiteX4" fmla="*/ 6209553 w 6209553"/>
              <a:gd name="connsiteY4" fmla="*/ 3746530 h 3751536"/>
              <a:gd name="connsiteX5" fmla="*/ 1647632 w 6209553"/>
              <a:gd name="connsiteY5" fmla="*/ 3746530 h 3751536"/>
              <a:gd name="connsiteX6" fmla="*/ 1647632 w 6209553"/>
              <a:gd name="connsiteY6" fmla="*/ 3751536 h 3751536"/>
              <a:gd name="connsiteX7" fmla="*/ 0 w 6209553"/>
              <a:gd name="connsiteY7" fmla="*/ 3751536 h 37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9553" h="3751536">
                <a:moveTo>
                  <a:pt x="0" y="0"/>
                </a:moveTo>
                <a:lnTo>
                  <a:pt x="5776701" y="0"/>
                </a:lnTo>
                <a:lnTo>
                  <a:pt x="4041567" y="3746529"/>
                </a:lnTo>
                <a:lnTo>
                  <a:pt x="6209553" y="3746529"/>
                </a:lnTo>
                <a:lnTo>
                  <a:pt x="6209553" y="3746530"/>
                </a:lnTo>
                <a:lnTo>
                  <a:pt x="1647632" y="3746530"/>
                </a:lnTo>
                <a:lnTo>
                  <a:pt x="1647632" y="3751536"/>
                </a:lnTo>
                <a:lnTo>
                  <a:pt x="0" y="3751536"/>
                </a:lnTo>
                <a:close/>
              </a:path>
            </a:pathLst>
          </a:custGeom>
        </p:spPr>
      </p:pic>
      <p:sp>
        <p:nvSpPr>
          <p:cNvPr id="12" name="CasellaDiTesto 11">
            <a:extLst>
              <a:ext uri="{FF2B5EF4-FFF2-40B4-BE49-F238E27FC236}">
                <a16:creationId xmlns:a16="http://schemas.microsoft.com/office/drawing/2014/main" id="{E947098A-8205-664E-A5C0-E8CCF32BF445}"/>
              </a:ext>
            </a:extLst>
          </p:cNvPr>
          <p:cNvSpPr txBox="1"/>
          <p:nvPr/>
        </p:nvSpPr>
        <p:spPr>
          <a:xfrm>
            <a:off x="3779520" y="2229297"/>
            <a:ext cx="2316480" cy="584775"/>
          </a:xfrm>
          <a:prstGeom prst="rect">
            <a:avLst/>
          </a:prstGeom>
          <a:noFill/>
        </p:spPr>
        <p:txBody>
          <a:bodyPr wrap="square" rtlCol="0">
            <a:spAutoFit/>
          </a:bodyPr>
          <a:lstStyle/>
          <a:p>
            <a:r>
              <a:rPr lang="it-IT" sz="3200" b="1" i="1"/>
              <a:t>Tennis</a:t>
            </a:r>
          </a:p>
        </p:txBody>
      </p:sp>
      <p:sp>
        <p:nvSpPr>
          <p:cNvPr id="29" name="CasellaDiTesto 28">
            <a:extLst>
              <a:ext uri="{FF2B5EF4-FFF2-40B4-BE49-F238E27FC236}">
                <a16:creationId xmlns:a16="http://schemas.microsoft.com/office/drawing/2014/main" id="{18B49392-14CB-C74A-82DE-BDB384EDF71B}"/>
              </a:ext>
            </a:extLst>
          </p:cNvPr>
          <p:cNvSpPr txBox="1"/>
          <p:nvPr/>
        </p:nvSpPr>
        <p:spPr>
          <a:xfrm>
            <a:off x="2583903" y="5721445"/>
            <a:ext cx="1195617" cy="584775"/>
          </a:xfrm>
          <a:prstGeom prst="rect">
            <a:avLst/>
          </a:prstGeom>
          <a:noFill/>
        </p:spPr>
        <p:txBody>
          <a:bodyPr wrap="square" rtlCol="0">
            <a:spAutoFit/>
          </a:bodyPr>
          <a:lstStyle/>
          <a:p>
            <a:r>
              <a:rPr lang="it-IT" sz="3200" b="1" i="1"/>
              <a:t>Golf</a:t>
            </a:r>
          </a:p>
        </p:txBody>
      </p:sp>
      <p:sp>
        <p:nvSpPr>
          <p:cNvPr id="30" name="CasellaDiTesto 29">
            <a:extLst>
              <a:ext uri="{FF2B5EF4-FFF2-40B4-BE49-F238E27FC236}">
                <a16:creationId xmlns:a16="http://schemas.microsoft.com/office/drawing/2014/main" id="{176716D0-D579-844E-951B-4D8152CE065B}"/>
              </a:ext>
            </a:extLst>
          </p:cNvPr>
          <p:cNvSpPr txBox="1"/>
          <p:nvPr/>
        </p:nvSpPr>
        <p:spPr>
          <a:xfrm>
            <a:off x="8542007" y="246923"/>
            <a:ext cx="2735594" cy="584775"/>
          </a:xfrm>
          <a:prstGeom prst="rect">
            <a:avLst/>
          </a:prstGeom>
          <a:noFill/>
        </p:spPr>
        <p:txBody>
          <a:bodyPr wrap="square" rtlCol="0">
            <a:spAutoFit/>
          </a:bodyPr>
          <a:lstStyle/>
          <a:p>
            <a:r>
              <a:rPr lang="it-IT" sz="3200" b="1" i="1"/>
              <a:t>Beach volley</a:t>
            </a:r>
          </a:p>
        </p:txBody>
      </p:sp>
      <p:sp>
        <p:nvSpPr>
          <p:cNvPr id="31" name="CasellaDiTesto 30">
            <a:extLst>
              <a:ext uri="{FF2B5EF4-FFF2-40B4-BE49-F238E27FC236}">
                <a16:creationId xmlns:a16="http://schemas.microsoft.com/office/drawing/2014/main" id="{DE0E5DCB-786E-8549-A109-49395B6B6F67}"/>
              </a:ext>
            </a:extLst>
          </p:cNvPr>
          <p:cNvSpPr txBox="1"/>
          <p:nvPr/>
        </p:nvSpPr>
        <p:spPr>
          <a:xfrm>
            <a:off x="9193876" y="5441527"/>
            <a:ext cx="2410691" cy="584775"/>
          </a:xfrm>
          <a:prstGeom prst="rect">
            <a:avLst/>
          </a:prstGeom>
          <a:noFill/>
        </p:spPr>
        <p:txBody>
          <a:bodyPr wrap="square" rtlCol="0">
            <a:spAutoFit/>
          </a:bodyPr>
          <a:lstStyle/>
          <a:p>
            <a:r>
              <a:rPr lang="it-IT" sz="3200" b="1" i="1">
                <a:latin typeface="Arial" panose="020B0604020202020204" pitchFamily="34" charset="0"/>
                <a:cs typeface="Arial" panose="020B0604020202020204" pitchFamily="34" charset="0"/>
              </a:rPr>
              <a:t>Cyclism</a:t>
            </a:r>
          </a:p>
        </p:txBody>
      </p:sp>
    </p:spTree>
    <p:extLst>
      <p:ext uri="{BB962C8B-B14F-4D97-AF65-F5344CB8AC3E}">
        <p14:creationId xmlns:p14="http://schemas.microsoft.com/office/powerpoint/2010/main" val="41269825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7">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Immagine 11" descr="Immagine che contiene cielo, esterni, acqua, uomo&#10;&#10;Descrizione generata automaticamente">
            <a:extLst>
              <a:ext uri="{FF2B5EF4-FFF2-40B4-BE49-F238E27FC236}">
                <a16:creationId xmlns:a16="http://schemas.microsoft.com/office/drawing/2014/main" id="{F7640E9A-4612-F24F-8698-2AD19E02077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72" r="1" b="1"/>
          <a:stretch/>
        </p:blipFill>
        <p:spPr>
          <a:xfrm>
            <a:off x="5622211" y="0"/>
            <a:ext cx="6569769" cy="3750724"/>
          </a:xfrm>
          <a:custGeom>
            <a:avLst/>
            <a:gdLst>
              <a:gd name="connsiteX0" fmla="*/ 1738471 w 6569769"/>
              <a:gd name="connsiteY0" fmla="*/ 0 h 3750734"/>
              <a:gd name="connsiteX1" fmla="*/ 6569769 w 6569769"/>
              <a:gd name="connsiteY1" fmla="*/ 0 h 3750734"/>
              <a:gd name="connsiteX2" fmla="*/ 6569769 w 6569769"/>
              <a:gd name="connsiteY2" fmla="*/ 3750734 h 3750734"/>
              <a:gd name="connsiteX3" fmla="*/ 0 w 6569769"/>
              <a:gd name="connsiteY3" fmla="*/ 3750734 h 3750734"/>
            </a:gdLst>
            <a:ahLst/>
            <a:cxnLst>
              <a:cxn ang="0">
                <a:pos x="connsiteX0" y="connsiteY0"/>
              </a:cxn>
              <a:cxn ang="0">
                <a:pos x="connsiteX1" y="connsiteY1"/>
              </a:cxn>
              <a:cxn ang="0">
                <a:pos x="connsiteX2" y="connsiteY2"/>
              </a:cxn>
              <a:cxn ang="0">
                <a:pos x="connsiteX3" y="connsiteY3"/>
              </a:cxn>
            </a:cxnLst>
            <a:rect l="l" t="t" r="r" b="b"/>
            <a:pathLst>
              <a:path w="6569769" h="3750734">
                <a:moveTo>
                  <a:pt x="1738471" y="0"/>
                </a:moveTo>
                <a:lnTo>
                  <a:pt x="6569769" y="0"/>
                </a:lnTo>
                <a:lnTo>
                  <a:pt x="6569769" y="3750734"/>
                </a:lnTo>
                <a:lnTo>
                  <a:pt x="0" y="3750734"/>
                </a:lnTo>
                <a:close/>
              </a:path>
            </a:pathLst>
          </a:custGeom>
        </p:spPr>
      </p:pic>
      <p:pic>
        <p:nvPicPr>
          <p:cNvPr id="6" name="Immagine 5" descr="Immagine che contiene onda, acqua, facendosurf, sport acquatico&#10;&#10;Descrizione generata automaticamente">
            <a:extLst>
              <a:ext uri="{FF2B5EF4-FFF2-40B4-BE49-F238E27FC236}">
                <a16:creationId xmlns:a16="http://schemas.microsoft.com/office/drawing/2014/main" id="{9E942B76-F7D2-5142-9901-136DEB48B99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1670" b="22780"/>
          <a:stretch/>
        </p:blipFill>
        <p:spPr>
          <a:xfrm>
            <a:off x="4182011" y="3887894"/>
            <a:ext cx="8009991" cy="2970106"/>
          </a:xfrm>
          <a:custGeom>
            <a:avLst/>
            <a:gdLst>
              <a:gd name="connsiteX0" fmla="*/ 1376648 w 8009991"/>
              <a:gd name="connsiteY0" fmla="*/ 0 h 2970106"/>
              <a:gd name="connsiteX1" fmla="*/ 8009991 w 8009991"/>
              <a:gd name="connsiteY1" fmla="*/ 0 h 2970106"/>
              <a:gd name="connsiteX2" fmla="*/ 8009991 w 8009991"/>
              <a:gd name="connsiteY2" fmla="*/ 2970106 h 2970106"/>
              <a:gd name="connsiteX3" fmla="*/ 0 w 8009991"/>
              <a:gd name="connsiteY3" fmla="*/ 2970106 h 2970106"/>
            </a:gdLst>
            <a:ahLst/>
            <a:cxnLst>
              <a:cxn ang="0">
                <a:pos x="connsiteX0" y="connsiteY0"/>
              </a:cxn>
              <a:cxn ang="0">
                <a:pos x="connsiteX1" y="connsiteY1"/>
              </a:cxn>
              <a:cxn ang="0">
                <a:pos x="connsiteX2" y="connsiteY2"/>
              </a:cxn>
              <a:cxn ang="0">
                <a:pos x="connsiteX3" y="connsiteY3"/>
              </a:cxn>
            </a:cxnLst>
            <a:rect l="l" t="t" r="r" b="b"/>
            <a:pathLst>
              <a:path w="8009991" h="2970106">
                <a:moveTo>
                  <a:pt x="1376648" y="0"/>
                </a:moveTo>
                <a:lnTo>
                  <a:pt x="8009991" y="0"/>
                </a:lnTo>
                <a:lnTo>
                  <a:pt x="8009991" y="2970106"/>
                </a:lnTo>
                <a:lnTo>
                  <a:pt x="0" y="2970106"/>
                </a:lnTo>
                <a:close/>
              </a:path>
            </a:pathLst>
          </a:custGeom>
        </p:spPr>
      </p:pic>
      <p:pic>
        <p:nvPicPr>
          <p:cNvPr id="8" name="Immagine 7" descr="Immagine che contiene acqua, piscina, esterni, nuotando&#10;&#10;Descrizione generata automaticamente">
            <a:extLst>
              <a:ext uri="{FF2B5EF4-FFF2-40B4-BE49-F238E27FC236}">
                <a16:creationId xmlns:a16="http://schemas.microsoft.com/office/drawing/2014/main" id="{5B981DA3-4A50-764F-86D7-7F56181E2ED6}"/>
              </a:ext>
            </a:extLst>
          </p:cNvPr>
          <p:cNvPicPr>
            <a:picLocks noChangeAspect="1"/>
          </p:cNvPicPr>
          <p:nvPr/>
        </p:nvPicPr>
        <p:blipFill rotWithShape="1">
          <a:blip r:embed="rId6">
            <a:extLst>
              <a:ext uri="{28A0092B-C50C-407E-A947-70E740481C1C}">
                <a14:useLocalDpi xmlns:a14="http://schemas.microsoft.com/office/drawing/2010/main" val="0"/>
              </a:ext>
            </a:extLst>
          </a:blip>
          <a:srcRect l="6936" r="38361"/>
          <a:stretch/>
        </p:blipFill>
        <p:spPr>
          <a:xfrm>
            <a:off x="0" y="321729"/>
            <a:ext cx="7503091" cy="6857990"/>
          </a:xfrm>
          <a:custGeom>
            <a:avLst/>
            <a:gdLst>
              <a:gd name="connsiteX0" fmla="*/ 0 w 7503111"/>
              <a:gd name="connsiteY0" fmla="*/ 0 h 6858000"/>
              <a:gd name="connsiteX1" fmla="*/ 677334 w 7503111"/>
              <a:gd name="connsiteY1" fmla="*/ 0 h 6858000"/>
              <a:gd name="connsiteX2" fmla="*/ 1168036 w 7503111"/>
              <a:gd name="connsiteY2" fmla="*/ 0 h 6858000"/>
              <a:gd name="connsiteX3" fmla="*/ 1205499 w 7503111"/>
              <a:gd name="connsiteY3" fmla="*/ 0 h 6858000"/>
              <a:gd name="connsiteX4" fmla="*/ 1647632 w 7503111"/>
              <a:gd name="connsiteY4" fmla="*/ 0 h 6858000"/>
              <a:gd name="connsiteX5" fmla="*/ 7215401 w 7503111"/>
              <a:gd name="connsiteY5" fmla="*/ 0 h 6858000"/>
              <a:gd name="connsiteX6" fmla="*/ 4041567 w 7503111"/>
              <a:gd name="connsiteY6" fmla="*/ 6852993 h 6858000"/>
              <a:gd name="connsiteX7" fmla="*/ 7503111 w 7503111"/>
              <a:gd name="connsiteY7" fmla="*/ 6852993 h 6858000"/>
              <a:gd name="connsiteX8" fmla="*/ 7503111 w 7503111"/>
              <a:gd name="connsiteY8" fmla="*/ 6852994 h 6858000"/>
              <a:gd name="connsiteX9" fmla="*/ 1647632 w 7503111"/>
              <a:gd name="connsiteY9" fmla="*/ 6852994 h 6858000"/>
              <a:gd name="connsiteX10" fmla="*/ 1647632 w 7503111"/>
              <a:gd name="connsiteY10" fmla="*/ 6858000 h 6858000"/>
              <a:gd name="connsiteX11" fmla="*/ 0 w 750311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p:spPr>
      </p:pic>
      <p:sp>
        <p:nvSpPr>
          <p:cNvPr id="13" name="CasellaDiTesto 12">
            <a:extLst>
              <a:ext uri="{FF2B5EF4-FFF2-40B4-BE49-F238E27FC236}">
                <a16:creationId xmlns:a16="http://schemas.microsoft.com/office/drawing/2014/main" id="{A082C6AB-945A-EE45-8F8C-1832BCAB9D6D}"/>
              </a:ext>
            </a:extLst>
          </p:cNvPr>
          <p:cNvSpPr txBox="1"/>
          <p:nvPr/>
        </p:nvSpPr>
        <p:spPr>
          <a:xfrm>
            <a:off x="9631684" y="6657945"/>
            <a:ext cx="2560316" cy="200055"/>
          </a:xfrm>
          <a:prstGeom prst="rect">
            <a:avLst/>
          </a:prstGeom>
          <a:solidFill>
            <a:srgbClr val="000000"/>
          </a:solidFill>
        </p:spPr>
        <p:txBody>
          <a:bodyPr wrap="none" rtlCol="0">
            <a:spAutoFit/>
          </a:bodyPr>
          <a:lstStyle/>
          <a:p>
            <a:pPr algn="r">
              <a:spcAft>
                <a:spcPts val="600"/>
              </a:spcAft>
            </a:pPr>
            <a:r>
              <a:rPr lang="it-IT" sz="700">
                <a:solidFill>
                  <a:srgbClr val="FFFFFF"/>
                </a:solidFill>
                <a:hlinkClick r:id="rId3" tooltip="https://www.flickr.com/photos/maguide/8910875115/">
                  <a:extLst>
                    <a:ext uri="{A12FA001-AC4F-418D-AE19-62706E023703}">
                      <ahyp:hlinkClr xmlns:ahyp="http://schemas.microsoft.com/office/drawing/2018/hyperlinkcolor" val="tx"/>
                    </a:ext>
                  </a:extLst>
                </a:hlinkClick>
              </a:rPr>
              <a:t>Questa foto</a:t>
            </a:r>
            <a:r>
              <a:rPr lang="it-IT" sz="700">
                <a:solidFill>
                  <a:srgbClr val="FFFFFF"/>
                </a:solidFill>
              </a:rPr>
              <a:t> di Autore sconosciuto è concesso in licenza da </a:t>
            </a:r>
            <a:r>
              <a:rPr lang="it-IT"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it-IT" sz="700">
              <a:solidFill>
                <a:srgbClr val="FFFFFF"/>
              </a:solidFill>
            </a:endParaRPr>
          </a:p>
        </p:txBody>
      </p:sp>
      <p:sp>
        <p:nvSpPr>
          <p:cNvPr id="14" name="CasellaDiTesto 13">
            <a:extLst>
              <a:ext uri="{FF2B5EF4-FFF2-40B4-BE49-F238E27FC236}">
                <a16:creationId xmlns:a16="http://schemas.microsoft.com/office/drawing/2014/main" id="{B4CE1A05-9A65-894D-BC65-514B4AD14D9A}"/>
              </a:ext>
            </a:extLst>
          </p:cNvPr>
          <p:cNvSpPr txBox="1"/>
          <p:nvPr/>
        </p:nvSpPr>
        <p:spPr>
          <a:xfrm>
            <a:off x="789093" y="5080559"/>
            <a:ext cx="3816249" cy="584775"/>
          </a:xfrm>
          <a:prstGeom prst="rect">
            <a:avLst/>
          </a:prstGeom>
          <a:noFill/>
        </p:spPr>
        <p:txBody>
          <a:bodyPr wrap="square" rtlCol="0">
            <a:spAutoFit/>
          </a:bodyPr>
          <a:lstStyle/>
          <a:p>
            <a:r>
              <a:rPr lang="it-IT" sz="3200" b="1" i="1">
                <a:latin typeface="Arial" panose="020B0604020202020204" pitchFamily="34" charset="0"/>
                <a:cs typeface="Arial" panose="020B0604020202020204" pitchFamily="34" charset="0"/>
              </a:rPr>
              <a:t>Scuba Diving</a:t>
            </a:r>
          </a:p>
        </p:txBody>
      </p:sp>
      <p:sp>
        <p:nvSpPr>
          <p:cNvPr id="17" name="CasellaDiTesto 16">
            <a:extLst>
              <a:ext uri="{FF2B5EF4-FFF2-40B4-BE49-F238E27FC236}">
                <a16:creationId xmlns:a16="http://schemas.microsoft.com/office/drawing/2014/main" id="{388248FF-4316-2C4F-A375-4A73E8C3DF2F}"/>
              </a:ext>
            </a:extLst>
          </p:cNvPr>
          <p:cNvSpPr txBox="1"/>
          <p:nvPr/>
        </p:nvSpPr>
        <p:spPr>
          <a:xfrm>
            <a:off x="7650480" y="627507"/>
            <a:ext cx="1981204" cy="584775"/>
          </a:xfrm>
          <a:prstGeom prst="rect">
            <a:avLst/>
          </a:prstGeom>
          <a:noFill/>
        </p:spPr>
        <p:txBody>
          <a:bodyPr wrap="square" rtlCol="0">
            <a:spAutoFit/>
          </a:bodyPr>
          <a:lstStyle/>
          <a:p>
            <a:r>
              <a:rPr lang="it-IT" sz="3200" b="1" i="1">
                <a:latin typeface="Arial" panose="020B0604020202020204" pitchFamily="34" charset="0"/>
                <a:cs typeface="Arial" panose="020B0604020202020204" pitchFamily="34" charset="0"/>
              </a:rPr>
              <a:t>Flyboard</a:t>
            </a:r>
          </a:p>
        </p:txBody>
      </p:sp>
      <p:sp>
        <p:nvSpPr>
          <p:cNvPr id="19" name="CasellaDiTesto 18">
            <a:extLst>
              <a:ext uri="{FF2B5EF4-FFF2-40B4-BE49-F238E27FC236}">
                <a16:creationId xmlns:a16="http://schemas.microsoft.com/office/drawing/2014/main" id="{A7B7B421-3ABB-8949-9924-C2E242144C12}"/>
              </a:ext>
            </a:extLst>
          </p:cNvPr>
          <p:cNvSpPr txBox="1"/>
          <p:nvPr/>
        </p:nvSpPr>
        <p:spPr>
          <a:xfrm>
            <a:off x="9631684" y="4267200"/>
            <a:ext cx="2194556" cy="584775"/>
          </a:xfrm>
          <a:prstGeom prst="rect">
            <a:avLst/>
          </a:prstGeom>
          <a:noFill/>
        </p:spPr>
        <p:txBody>
          <a:bodyPr wrap="square" rtlCol="0">
            <a:spAutoFit/>
          </a:bodyPr>
          <a:lstStyle/>
          <a:p>
            <a:r>
              <a:rPr lang="it-IT" sz="3200" b="1" i="1">
                <a:latin typeface="Arial" panose="020B0604020202020204" pitchFamily="34" charset="0"/>
                <a:cs typeface="Arial" panose="020B0604020202020204" pitchFamily="34" charset="0"/>
              </a:rPr>
              <a:t>Windsurf</a:t>
            </a:r>
          </a:p>
        </p:txBody>
      </p:sp>
    </p:spTree>
    <p:extLst>
      <p:ext uri="{BB962C8B-B14F-4D97-AF65-F5344CB8AC3E}">
        <p14:creationId xmlns:p14="http://schemas.microsoft.com/office/powerpoint/2010/main" val="10177643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Immagine 2" descr="Immagine che contiene parete, persona, interni, rosso&#10;&#10;Descrizione generata automaticamente">
            <a:extLst>
              <a:ext uri="{FF2B5EF4-FFF2-40B4-BE49-F238E27FC236}">
                <a16:creationId xmlns:a16="http://schemas.microsoft.com/office/drawing/2014/main" id="{130BFF6B-B040-A849-90E6-3D8473E06754}"/>
              </a:ext>
            </a:extLst>
          </p:cNvPr>
          <p:cNvPicPr>
            <a:picLocks noChangeAspect="1"/>
          </p:cNvPicPr>
          <p:nvPr/>
        </p:nvPicPr>
        <p:blipFill rotWithShape="1">
          <a:blip r:embed="rId2">
            <a:extLst>
              <a:ext uri="{28A0092B-C50C-407E-A947-70E740481C1C}">
                <a14:useLocalDpi xmlns:a14="http://schemas.microsoft.com/office/drawing/2010/main" val="0"/>
              </a:ext>
            </a:extLst>
          </a:blip>
          <a:srcRect l="4468" r="-2" b="-2"/>
          <a:stretch/>
        </p:blipFill>
        <p:spPr>
          <a:xfrm>
            <a:off x="5419264" y="3265080"/>
            <a:ext cx="6129269" cy="3592925"/>
          </a:xfrm>
          <a:prstGeom prst="rect">
            <a:avLst/>
          </a:prstGeom>
        </p:spPr>
      </p:pic>
      <p:sp>
        <p:nvSpPr>
          <p:cNvPr id="10" name="Rectangle 9">
            <a:extLst>
              <a:ext uri="{FF2B5EF4-FFF2-40B4-BE49-F238E27FC236}">
                <a16:creationId xmlns:a16="http://schemas.microsoft.com/office/drawing/2014/main" id="{E97C36FC-DEAA-4DCA-B0AB-7F9357FA4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045" y="643467"/>
            <a:ext cx="4661488" cy="2460741"/>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78C38CD-A630-49FF-8417-6792A2B13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4080063"/>
            <a:ext cx="4614930" cy="2156145"/>
          </a:xfrm>
          <a:prstGeom prst="rect">
            <a:avLst/>
          </a:pr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asellaDiTesto 6">
            <a:extLst>
              <a:ext uri="{FF2B5EF4-FFF2-40B4-BE49-F238E27FC236}">
                <a16:creationId xmlns:a16="http://schemas.microsoft.com/office/drawing/2014/main" id="{2347611F-C922-A14C-AB35-D92C048ECD07}"/>
              </a:ext>
            </a:extLst>
          </p:cNvPr>
          <p:cNvSpPr txBox="1"/>
          <p:nvPr/>
        </p:nvSpPr>
        <p:spPr>
          <a:xfrm>
            <a:off x="8246226" y="1471487"/>
            <a:ext cx="2975956" cy="584775"/>
          </a:xfrm>
          <a:prstGeom prst="rect">
            <a:avLst/>
          </a:prstGeom>
          <a:noFill/>
        </p:spPr>
        <p:txBody>
          <a:bodyPr wrap="square" rtlCol="0">
            <a:spAutoFit/>
          </a:bodyPr>
          <a:lstStyle/>
          <a:p>
            <a:r>
              <a:rPr lang="it-IT" sz="3200" b="1" i="1">
                <a:latin typeface="Arial" panose="020B0604020202020204" pitchFamily="34" charset="0"/>
                <a:cs typeface="Arial" panose="020B0604020202020204" pitchFamily="34" charset="0"/>
              </a:rPr>
              <a:t>Mini bar</a:t>
            </a:r>
          </a:p>
        </p:txBody>
      </p:sp>
      <p:sp>
        <p:nvSpPr>
          <p:cNvPr id="8" name="CasellaDiTesto 7">
            <a:extLst>
              <a:ext uri="{FF2B5EF4-FFF2-40B4-BE49-F238E27FC236}">
                <a16:creationId xmlns:a16="http://schemas.microsoft.com/office/drawing/2014/main" id="{15433F10-3340-FF4B-B474-4E6E35D186EE}"/>
              </a:ext>
            </a:extLst>
          </p:cNvPr>
          <p:cNvSpPr txBox="1"/>
          <p:nvPr/>
        </p:nvSpPr>
        <p:spPr>
          <a:xfrm>
            <a:off x="1219191" y="4865747"/>
            <a:ext cx="3624349" cy="584775"/>
          </a:xfrm>
          <a:prstGeom prst="rect">
            <a:avLst/>
          </a:prstGeom>
          <a:noFill/>
        </p:spPr>
        <p:txBody>
          <a:bodyPr wrap="square" rtlCol="0">
            <a:spAutoFit/>
          </a:bodyPr>
          <a:lstStyle/>
          <a:p>
            <a:r>
              <a:rPr lang="it-IT" sz="3200" b="1" i="1">
                <a:latin typeface="Arial" panose="020B0604020202020204" pitchFamily="34" charset="0"/>
                <a:cs typeface="Arial" panose="020B0604020202020204" pitchFamily="34" charset="0"/>
              </a:rPr>
              <a:t>Room service</a:t>
            </a:r>
          </a:p>
        </p:txBody>
      </p:sp>
      <p:pic>
        <p:nvPicPr>
          <p:cNvPr id="11" name="Immagine 10" descr="Immagine che contiene interni, pavimento, cucina, armadietto&#10;&#10;Descrizione generata automaticamente">
            <a:extLst>
              <a:ext uri="{FF2B5EF4-FFF2-40B4-BE49-F238E27FC236}">
                <a16:creationId xmlns:a16="http://schemas.microsoft.com/office/drawing/2014/main" id="{82F2540D-FDA5-D74A-8636-8A6D26DD05F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12043" y="74949"/>
            <a:ext cx="5092913" cy="3757353"/>
          </a:xfrm>
          <a:prstGeom prst="rect">
            <a:avLst/>
          </a:prstGeom>
        </p:spPr>
      </p:pic>
    </p:spTree>
    <p:extLst>
      <p:ext uri="{BB962C8B-B14F-4D97-AF65-F5344CB8AC3E}">
        <p14:creationId xmlns:p14="http://schemas.microsoft.com/office/powerpoint/2010/main" val="4103989209"/>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Immagine 4" descr="Immagine che contiene interni, persona, parete, uomo&#10;&#10;Descrizione generata automaticamente">
            <a:extLst>
              <a:ext uri="{FF2B5EF4-FFF2-40B4-BE49-F238E27FC236}">
                <a16:creationId xmlns:a16="http://schemas.microsoft.com/office/drawing/2014/main" id="{D2382633-81E2-1C46-936F-D2EE3E28D9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5615" y="2097889"/>
            <a:ext cx="4742993" cy="2656076"/>
          </a:xfrm>
          <a:prstGeom prst="rect">
            <a:avLst/>
          </a:prstGeom>
        </p:spPr>
      </p:pic>
      <p:cxnSp>
        <p:nvCxnSpPr>
          <p:cNvPr id="18" name="Straight Connector 9">
            <a:extLst>
              <a:ext uri="{FF2B5EF4-FFF2-40B4-BE49-F238E27FC236}">
                <a16:creationId xmlns:a16="http://schemas.microsoft.com/office/drawing/2014/main" id="{4D56677B-C0B7-4DAC-ACAD-8054FF1B5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573887"/>
            <a:ext cx="0" cy="3710227"/>
          </a:xfrm>
          <a:prstGeom prst="line">
            <a:avLst/>
          </a:prstGeom>
          <a:ln w="19050">
            <a:solidFill>
              <a:srgbClr val="EAB975"/>
            </a:solidFill>
          </a:ln>
        </p:spPr>
        <p:style>
          <a:lnRef idx="1">
            <a:schemeClr val="accent1"/>
          </a:lnRef>
          <a:fillRef idx="0">
            <a:schemeClr val="accent1"/>
          </a:fillRef>
          <a:effectRef idx="0">
            <a:schemeClr val="accent1"/>
          </a:effectRef>
          <a:fontRef idx="minor">
            <a:schemeClr val="tx1"/>
          </a:fontRef>
        </p:style>
      </p:cxnSp>
      <p:pic>
        <p:nvPicPr>
          <p:cNvPr id="3" name="Immagine 2" descr="Immagine che contiene acqua, cielo, esterni, persona&#10;&#10;Descrizione generata automaticamente">
            <a:extLst>
              <a:ext uri="{FF2B5EF4-FFF2-40B4-BE49-F238E27FC236}">
                <a16:creationId xmlns:a16="http://schemas.microsoft.com/office/drawing/2014/main" id="{A6F4769D-D304-1047-B2D4-A746EAC044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3240" y="1652921"/>
            <a:ext cx="4728015" cy="3546011"/>
          </a:xfrm>
          <a:prstGeom prst="rect">
            <a:avLst/>
          </a:prstGeom>
        </p:spPr>
      </p:pic>
      <p:sp>
        <p:nvSpPr>
          <p:cNvPr id="6" name="CasellaDiTesto 5">
            <a:extLst>
              <a:ext uri="{FF2B5EF4-FFF2-40B4-BE49-F238E27FC236}">
                <a16:creationId xmlns:a16="http://schemas.microsoft.com/office/drawing/2014/main" id="{CC6D0B03-D35E-C840-9BB0-C6B7E2CECFB6}"/>
              </a:ext>
            </a:extLst>
          </p:cNvPr>
          <p:cNvSpPr txBox="1"/>
          <p:nvPr/>
        </p:nvSpPr>
        <p:spPr>
          <a:xfrm>
            <a:off x="1353008" y="5636029"/>
            <a:ext cx="4742992" cy="584775"/>
          </a:xfrm>
          <a:prstGeom prst="rect">
            <a:avLst/>
          </a:prstGeom>
          <a:noFill/>
        </p:spPr>
        <p:txBody>
          <a:bodyPr wrap="square" rtlCol="0">
            <a:spAutoFit/>
          </a:bodyPr>
          <a:lstStyle/>
          <a:p>
            <a:r>
              <a:rPr lang="it-IT" sz="3200" b="1" i="1">
                <a:latin typeface="Arial" panose="020B0604020202020204" pitchFamily="34" charset="0"/>
                <a:cs typeface="Arial" panose="020B0604020202020204" pitchFamily="34" charset="0"/>
              </a:rPr>
              <a:t>Social Media Activity</a:t>
            </a:r>
          </a:p>
        </p:txBody>
      </p:sp>
      <p:sp>
        <p:nvSpPr>
          <p:cNvPr id="7" name="CasellaDiTesto 6">
            <a:extLst>
              <a:ext uri="{FF2B5EF4-FFF2-40B4-BE49-F238E27FC236}">
                <a16:creationId xmlns:a16="http://schemas.microsoft.com/office/drawing/2014/main" id="{C373EC4B-7553-354E-9F17-18528B6F7072}"/>
              </a:ext>
            </a:extLst>
          </p:cNvPr>
          <p:cNvSpPr txBox="1"/>
          <p:nvPr/>
        </p:nvSpPr>
        <p:spPr>
          <a:xfrm>
            <a:off x="7069639" y="5636030"/>
            <a:ext cx="4239491" cy="584775"/>
          </a:xfrm>
          <a:prstGeom prst="rect">
            <a:avLst/>
          </a:prstGeom>
          <a:noFill/>
        </p:spPr>
        <p:txBody>
          <a:bodyPr wrap="square" rtlCol="0">
            <a:spAutoFit/>
          </a:bodyPr>
          <a:lstStyle/>
          <a:p>
            <a:r>
              <a:rPr lang="it-IT" sz="3200" b="1" i="1">
                <a:latin typeface="Arial" panose="020B0604020202020204" pitchFamily="34" charset="0"/>
                <a:cs typeface="Arial" panose="020B0604020202020204" pitchFamily="34" charset="0"/>
              </a:rPr>
              <a:t>Drone Activity</a:t>
            </a:r>
          </a:p>
        </p:txBody>
      </p:sp>
    </p:spTree>
    <p:extLst>
      <p:ext uri="{BB962C8B-B14F-4D97-AF65-F5344CB8AC3E}">
        <p14:creationId xmlns:p14="http://schemas.microsoft.com/office/powerpoint/2010/main" val="2442199606"/>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ree&#10;&#10;Description automatically generated">
            <a:extLst>
              <a:ext uri="{FF2B5EF4-FFF2-40B4-BE49-F238E27FC236}">
                <a16:creationId xmlns:a16="http://schemas.microsoft.com/office/drawing/2014/main" id="{AA73C05A-7B45-6A4C-A121-BF99E92EE02A}"/>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l="4000"/>
          <a:stretch/>
        </p:blipFill>
        <p:spPr>
          <a:xfrm>
            <a:off x="20" y="10"/>
            <a:ext cx="12191980" cy="6857990"/>
          </a:xfrm>
          <a:prstGeom prst="rect">
            <a:avLst/>
          </a:prstGeom>
        </p:spPr>
      </p:pic>
      <p:sp>
        <p:nvSpPr>
          <p:cNvPr id="4" name="TextBox 3">
            <a:extLst>
              <a:ext uri="{FF2B5EF4-FFF2-40B4-BE49-F238E27FC236}">
                <a16:creationId xmlns:a16="http://schemas.microsoft.com/office/drawing/2014/main" id="{C5AA697F-4B55-CC49-9AEC-BDA05F04B7BF}"/>
              </a:ext>
            </a:extLst>
          </p:cNvPr>
          <p:cNvSpPr txBox="1"/>
          <p:nvPr/>
        </p:nvSpPr>
        <p:spPr>
          <a:xfrm>
            <a:off x="180474" y="132347"/>
            <a:ext cx="11778915" cy="3400931"/>
          </a:xfrm>
          <a:prstGeom prst="rect">
            <a:avLst/>
          </a:prstGeom>
          <a:noFill/>
        </p:spPr>
        <p:txBody>
          <a:bodyPr wrap="square" rtlCol="0">
            <a:spAutoFit/>
          </a:bodyPr>
          <a:lstStyle/>
          <a:p>
            <a:pPr algn="ctr"/>
            <a:r>
              <a:rPr lang="en-US" sz="3000" b="1" i="1" dirty="0">
                <a:latin typeface="Arial" panose="020B0604020202020204" pitchFamily="34" charset="0"/>
                <a:cs typeface="Arial" panose="020B0604020202020204" pitchFamily="34" charset="0"/>
              </a:rPr>
              <a:t>Bermuda’s Privacy Legislation</a:t>
            </a:r>
          </a:p>
          <a:p>
            <a:pPr algn="ctr"/>
            <a:endParaRPr lang="en-US" sz="3000" b="1" i="1" dirty="0">
              <a:latin typeface="Arial" panose="020B0604020202020204" pitchFamily="34" charset="0"/>
              <a:cs typeface="Arial" panose="020B0604020202020204" pitchFamily="34" charset="0"/>
            </a:endParaRPr>
          </a:p>
          <a:p>
            <a:pPr algn="ctr"/>
            <a:endParaRPr lang="en-US" sz="3000" b="1" i="1" dirty="0">
              <a:latin typeface="Arial" panose="020B0604020202020204" pitchFamily="34" charset="0"/>
              <a:cs typeface="Arial" panose="020B0604020202020204" pitchFamily="34" charset="0"/>
            </a:endParaRPr>
          </a:p>
          <a:p>
            <a:pPr algn="ctr"/>
            <a:endParaRPr lang="en-US" sz="2500" b="1" i="1" dirty="0">
              <a:latin typeface="Arial" panose="020B0604020202020204" pitchFamily="34" charset="0"/>
              <a:cs typeface="Arial" panose="020B0604020202020204" pitchFamily="34" charset="0"/>
            </a:endParaRPr>
          </a:p>
          <a:p>
            <a:r>
              <a:rPr lang="en-US" sz="2500" dirty="0">
                <a:latin typeface="Arial" panose="020B0604020202020204" pitchFamily="34" charset="0"/>
                <a:cs typeface="Arial" panose="020B0604020202020204" pitchFamily="34" charset="0"/>
              </a:rPr>
              <a:t>For any organization, personal information about customers, clients, employees and suppliers is a valuable asset. But it is also a responsibility. Protecting the privacy of personal information is not just a hot topic on the internet, it is now every Bermuda organization’s legal duty.</a:t>
            </a:r>
          </a:p>
        </p:txBody>
      </p:sp>
    </p:spTree>
    <p:extLst>
      <p:ext uri="{BB962C8B-B14F-4D97-AF65-F5344CB8AC3E}">
        <p14:creationId xmlns:p14="http://schemas.microsoft.com/office/powerpoint/2010/main" val="263496196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ree&#10;&#10;Description automatically generated">
            <a:extLst>
              <a:ext uri="{FF2B5EF4-FFF2-40B4-BE49-F238E27FC236}">
                <a16:creationId xmlns:a16="http://schemas.microsoft.com/office/drawing/2014/main" id="{196B7372-3FB8-7E44-885C-7060A71A3895}"/>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254000" y="273050"/>
            <a:ext cx="11684000" cy="6311900"/>
          </a:xfrm>
          <a:prstGeom prst="rect">
            <a:avLst/>
          </a:prstGeom>
        </p:spPr>
      </p:pic>
      <p:sp>
        <p:nvSpPr>
          <p:cNvPr id="7" name="TextBox 6">
            <a:extLst>
              <a:ext uri="{FF2B5EF4-FFF2-40B4-BE49-F238E27FC236}">
                <a16:creationId xmlns:a16="http://schemas.microsoft.com/office/drawing/2014/main" id="{864829E2-C981-984D-956C-110E13E4766E}"/>
              </a:ext>
            </a:extLst>
          </p:cNvPr>
          <p:cNvSpPr txBox="1"/>
          <p:nvPr/>
        </p:nvSpPr>
        <p:spPr>
          <a:xfrm>
            <a:off x="972766" y="603115"/>
            <a:ext cx="10311319" cy="830997"/>
          </a:xfrm>
          <a:prstGeom prst="rect">
            <a:avLst/>
          </a:prstGeom>
          <a:noFill/>
        </p:spPr>
        <p:txBody>
          <a:bodyPr wrap="square" rtlCol="0">
            <a:spAutoFit/>
          </a:bodyPr>
          <a:lstStyle/>
          <a:p>
            <a:pPr algn="ctr"/>
            <a:r>
              <a:rPr lang="en-US" sz="3000" b="1">
                <a:latin typeface="Arial" panose="020B0604020202020204" pitchFamily="34" charset="0"/>
                <a:cs typeface="Arial" panose="020B0604020202020204" pitchFamily="34" charset="0"/>
              </a:rPr>
              <a:t>Our Marketing Communication Mix Advertising</a:t>
            </a:r>
            <a:endParaRPr lang="en-GB" sz="3000" b="1">
              <a:latin typeface="Arial" panose="020B0604020202020204" pitchFamily="34" charset="0"/>
              <a:cs typeface="Arial" panose="020B0604020202020204" pitchFamily="34" charset="0"/>
            </a:endParaRPr>
          </a:p>
          <a:p>
            <a:endParaRPr lang="en-US"/>
          </a:p>
        </p:txBody>
      </p:sp>
      <p:sp>
        <p:nvSpPr>
          <p:cNvPr id="8" name="TextBox 7">
            <a:extLst>
              <a:ext uri="{FF2B5EF4-FFF2-40B4-BE49-F238E27FC236}">
                <a16:creationId xmlns:a16="http://schemas.microsoft.com/office/drawing/2014/main" id="{BBF05230-698E-DF42-969A-53552C14E639}"/>
              </a:ext>
            </a:extLst>
          </p:cNvPr>
          <p:cNvSpPr txBox="1"/>
          <p:nvPr/>
        </p:nvSpPr>
        <p:spPr>
          <a:xfrm>
            <a:off x="972766" y="1750979"/>
            <a:ext cx="10311319" cy="3139321"/>
          </a:xfrm>
          <a:prstGeom prst="rect">
            <a:avLst/>
          </a:prstGeom>
          <a:noFill/>
        </p:spPr>
        <p:txBody>
          <a:bodyPr wrap="square" rtlCol="0" anchor="t">
            <a:spAutoFit/>
          </a:bodyPr>
          <a:lstStyle/>
          <a:p>
            <a:r>
              <a:rPr lang="en-US" sz="3000" b="1" i="1" u="sng" dirty="0">
                <a:latin typeface="Arial"/>
                <a:cs typeface="Arial"/>
              </a:rPr>
              <a:t>How we can advertise our product? </a:t>
            </a:r>
            <a:endParaRPr lang="en-US" sz="3000" b="1" i="1" u="sng">
              <a:latin typeface="Arial" panose="020B0604020202020204" pitchFamily="34" charset="0"/>
              <a:cs typeface="Arial" panose="020B0604020202020204" pitchFamily="34" charset="0"/>
            </a:endParaRPr>
          </a:p>
          <a:p>
            <a:endParaRPr lang="en-GB" sz="3000" b="1" i="1" u="sng">
              <a:latin typeface="Arial" panose="020B0604020202020204" pitchFamily="34" charset="0"/>
              <a:cs typeface="Arial" panose="020B0604020202020204" pitchFamily="34" charset="0"/>
            </a:endParaRPr>
          </a:p>
          <a:p>
            <a:r>
              <a:rPr lang="en-US" sz="3000" dirty="0">
                <a:latin typeface="Arial"/>
                <a:cs typeface="Arial"/>
              </a:rPr>
              <a:t>We decided to focus our marketing on the influencer market to promote our project initially; Today each of us wants be the star of our own "movie of my life" by sharing it with the whole world trough Instagram stories.</a:t>
            </a:r>
            <a:endParaRPr lang="en-GB" sz="3000" dirty="0">
              <a:latin typeface="Arial"/>
              <a:cs typeface="Arial"/>
            </a:endParaRPr>
          </a:p>
          <a:p>
            <a:endParaRPr lang="en-US"/>
          </a:p>
        </p:txBody>
      </p:sp>
    </p:spTree>
    <p:extLst>
      <p:ext uri="{BB962C8B-B14F-4D97-AF65-F5344CB8AC3E}">
        <p14:creationId xmlns:p14="http://schemas.microsoft.com/office/powerpoint/2010/main" val="29363886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ree&#10;&#10;Description automatically generated">
            <a:extLst>
              <a:ext uri="{FF2B5EF4-FFF2-40B4-BE49-F238E27FC236}">
                <a16:creationId xmlns:a16="http://schemas.microsoft.com/office/drawing/2014/main" id="{FD6F694A-7A90-B142-9EEE-17E613C7C541}"/>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254000" y="273050"/>
            <a:ext cx="11684000" cy="6311900"/>
          </a:xfrm>
          <a:prstGeom prst="rect">
            <a:avLst/>
          </a:prstGeom>
        </p:spPr>
      </p:pic>
      <p:sp>
        <p:nvSpPr>
          <p:cNvPr id="4" name="TextBox 3">
            <a:extLst>
              <a:ext uri="{FF2B5EF4-FFF2-40B4-BE49-F238E27FC236}">
                <a16:creationId xmlns:a16="http://schemas.microsoft.com/office/drawing/2014/main" id="{0C8E8098-3E8A-BA40-B77A-E4BDD2E1838C}"/>
              </a:ext>
            </a:extLst>
          </p:cNvPr>
          <p:cNvSpPr txBox="1"/>
          <p:nvPr/>
        </p:nvSpPr>
        <p:spPr>
          <a:xfrm>
            <a:off x="700391" y="661481"/>
            <a:ext cx="4533090" cy="3447098"/>
          </a:xfrm>
          <a:prstGeom prst="rect">
            <a:avLst/>
          </a:prstGeom>
          <a:noFill/>
        </p:spPr>
        <p:txBody>
          <a:bodyPr wrap="square" rtlCol="0">
            <a:spAutoFit/>
          </a:bodyPr>
          <a:lstStyle/>
          <a:p>
            <a:r>
              <a:rPr lang="en-US" sz="2000" b="1">
                <a:latin typeface="Arial" panose="020B0604020202020204" pitchFamily="34" charset="0"/>
                <a:cs typeface="Arial" panose="020B0604020202020204" pitchFamily="34" charset="0"/>
              </a:rPr>
              <a:t>Personal Selling. #</a:t>
            </a:r>
            <a:r>
              <a:rPr lang="en-US" sz="2000" b="1" err="1">
                <a:latin typeface="Arial" panose="020B0604020202020204" pitchFamily="34" charset="0"/>
                <a:cs typeface="Arial" panose="020B0604020202020204" pitchFamily="34" charset="0"/>
              </a:rPr>
              <a:t>CreateCuriosity</a:t>
            </a:r>
            <a:endParaRPr lang="en-US" sz="2000" b="1">
              <a:latin typeface="Arial" panose="020B0604020202020204" pitchFamily="34" charset="0"/>
              <a:cs typeface="Arial" panose="020B0604020202020204" pitchFamily="34" charset="0"/>
            </a:endParaRPr>
          </a:p>
          <a:p>
            <a:endParaRPr lang="en-GB" sz="2000" b="1">
              <a:latin typeface="Arial" panose="020B0604020202020204" pitchFamily="34" charset="0"/>
              <a:cs typeface="Arial" panose="020B0604020202020204" pitchFamily="34" charset="0"/>
            </a:endParaRPr>
          </a:p>
          <a:p>
            <a:r>
              <a:rPr lang="en-US" sz="2000">
                <a:latin typeface="Arial" panose="020B0604020202020204" pitchFamily="34" charset="0"/>
                <a:cs typeface="Arial" panose="020B0604020202020204" pitchFamily="34" charset="0"/>
              </a:rPr>
              <a:t>Influencers have made by their lifestyle their own brand by sharing the highlights of their hobbies or passions and are followed by millions of people. It is a growing market, we are in the right place at the right time and we decided to think about ‘How it could evolve?’.</a:t>
            </a:r>
            <a:endParaRPr lang="en-GB" sz="2000">
              <a:latin typeface="Arial" panose="020B0604020202020204" pitchFamily="34" charset="0"/>
              <a:cs typeface="Arial" panose="020B0604020202020204" pitchFamily="34" charset="0"/>
            </a:endParaRPr>
          </a:p>
          <a:p>
            <a:endParaRPr lang="en-US"/>
          </a:p>
        </p:txBody>
      </p:sp>
      <p:sp>
        <p:nvSpPr>
          <p:cNvPr id="5" name="TextBox 4">
            <a:extLst>
              <a:ext uri="{FF2B5EF4-FFF2-40B4-BE49-F238E27FC236}">
                <a16:creationId xmlns:a16="http://schemas.microsoft.com/office/drawing/2014/main" id="{84F7530B-471D-D84B-B65D-F7864002756B}"/>
              </a:ext>
            </a:extLst>
          </p:cNvPr>
          <p:cNvSpPr txBox="1"/>
          <p:nvPr/>
        </p:nvSpPr>
        <p:spPr>
          <a:xfrm>
            <a:off x="6686145" y="661481"/>
            <a:ext cx="4805464" cy="4062651"/>
          </a:xfrm>
          <a:prstGeom prst="rect">
            <a:avLst/>
          </a:prstGeom>
          <a:noFill/>
        </p:spPr>
        <p:txBody>
          <a:bodyPr wrap="square" rtlCol="0" anchor="t">
            <a:spAutoFit/>
          </a:bodyPr>
          <a:lstStyle/>
          <a:p>
            <a:r>
              <a:rPr lang="en-US" sz="2000" b="1" dirty="0">
                <a:latin typeface="Arial"/>
                <a:cs typeface="Arial"/>
              </a:rPr>
              <a:t>Sales Promotion. #</a:t>
            </a:r>
            <a:r>
              <a:rPr lang="en-US" sz="2000" b="1" dirty="0" err="1">
                <a:latin typeface="Arial"/>
                <a:cs typeface="Arial"/>
              </a:rPr>
              <a:t>MakeYourHolidayYourPersonalMovie</a:t>
            </a:r>
          </a:p>
          <a:p>
            <a:endParaRPr lang="en-GB" sz="2000" b="1">
              <a:latin typeface="Arial" panose="020B0604020202020204" pitchFamily="34" charset="0"/>
              <a:cs typeface="Arial" panose="020B0604020202020204" pitchFamily="34" charset="0"/>
            </a:endParaRPr>
          </a:p>
          <a:p>
            <a:r>
              <a:rPr lang="en-US" sz="2000" dirty="0">
                <a:latin typeface="Arial"/>
                <a:cs typeface="Arial"/>
              </a:rPr>
              <a:t>In the 2019 the Instagram platform reported 500 million daily active and the stories are the future of the app. For example, we thought of a scene where the customer takes a story to the waiter who makes a breakfast room service. And if it was the waiter who does the stories to the customer while receiving his luxury service?</a:t>
            </a:r>
            <a:endParaRPr lang="en-GB" sz="2000" dirty="0">
              <a:latin typeface="Arial"/>
              <a:cs typeface="Arial"/>
            </a:endParaRPr>
          </a:p>
          <a:p>
            <a:endParaRPr lang="en-US"/>
          </a:p>
        </p:txBody>
      </p:sp>
    </p:spTree>
    <p:extLst>
      <p:ext uri="{BB962C8B-B14F-4D97-AF65-F5344CB8AC3E}">
        <p14:creationId xmlns:p14="http://schemas.microsoft.com/office/powerpoint/2010/main" val="3419993375"/>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ree&#10;&#10;Description automatically generated">
            <a:extLst>
              <a:ext uri="{FF2B5EF4-FFF2-40B4-BE49-F238E27FC236}">
                <a16:creationId xmlns:a16="http://schemas.microsoft.com/office/drawing/2014/main" id="{25560D2B-677C-E94F-85C4-8652B4F9F115}"/>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254000" y="273050"/>
            <a:ext cx="11684000" cy="6311900"/>
          </a:xfrm>
          <a:prstGeom prst="rect">
            <a:avLst/>
          </a:prstGeom>
        </p:spPr>
      </p:pic>
      <p:sp>
        <p:nvSpPr>
          <p:cNvPr id="10" name="TextBox 9">
            <a:extLst>
              <a:ext uri="{FF2B5EF4-FFF2-40B4-BE49-F238E27FC236}">
                <a16:creationId xmlns:a16="http://schemas.microsoft.com/office/drawing/2014/main" id="{0343149F-524F-6849-8164-B108542E25B0}"/>
              </a:ext>
            </a:extLst>
          </p:cNvPr>
          <p:cNvSpPr txBox="1"/>
          <p:nvPr/>
        </p:nvSpPr>
        <p:spPr>
          <a:xfrm>
            <a:off x="254000" y="3443287"/>
            <a:ext cx="5842000" cy="3170099"/>
          </a:xfrm>
          <a:prstGeom prst="rect">
            <a:avLst/>
          </a:prstGeom>
          <a:noFill/>
        </p:spPr>
        <p:txBody>
          <a:bodyPr wrap="square" rtlCol="0" anchor="t">
            <a:spAutoFit/>
          </a:bodyPr>
          <a:lstStyle/>
          <a:p>
            <a:r>
              <a:rPr lang="en-US" sz="2000" b="1" i="1" dirty="0">
                <a:latin typeface="Arial"/>
                <a:cs typeface="Arial"/>
              </a:rPr>
              <a:t>Public relation. </a:t>
            </a:r>
            <a:endParaRPr lang="en-US" sz="2000" b="1" i="1">
              <a:latin typeface="Arial" panose="020B0604020202020204" pitchFamily="34" charset="0"/>
              <a:cs typeface="Arial" panose="020B0604020202020204" pitchFamily="34" charset="0"/>
            </a:endParaRPr>
          </a:p>
          <a:p>
            <a:r>
              <a:rPr lang="en-US" sz="2000" b="1" i="1" dirty="0">
                <a:latin typeface="Arial"/>
                <a:cs typeface="Arial"/>
              </a:rPr>
              <a:t>#</a:t>
            </a:r>
            <a:r>
              <a:rPr lang="en-US" sz="2000" b="1" i="1" dirty="0" err="1">
                <a:latin typeface="Arial"/>
                <a:cs typeface="Arial"/>
              </a:rPr>
              <a:t>BeConnectedBeRelated</a:t>
            </a:r>
          </a:p>
          <a:p>
            <a:endParaRPr lang="en-US" sz="2000" b="1" i="1">
              <a:latin typeface="Arial" panose="020B0604020202020204" pitchFamily="34" charset="0"/>
              <a:cs typeface="Arial" panose="020B0604020202020204" pitchFamily="34" charset="0"/>
            </a:endParaRPr>
          </a:p>
          <a:p>
            <a:r>
              <a:rPr lang="en-US" sz="2000" dirty="0">
                <a:latin typeface="Arial"/>
                <a:cs typeface="Arial"/>
              </a:rPr>
              <a:t>So we decided to create an app/social network of the hotel connected to Instagram where they can share everything with everyone and from which the customer can derive benefits through likes, shares and view and with them you can monetize credits to be used within the hotel in bar services, restaurants, activities and more.</a:t>
            </a:r>
          </a:p>
        </p:txBody>
      </p:sp>
      <p:sp>
        <p:nvSpPr>
          <p:cNvPr id="12" name="TextBox 11">
            <a:extLst>
              <a:ext uri="{FF2B5EF4-FFF2-40B4-BE49-F238E27FC236}">
                <a16:creationId xmlns:a16="http://schemas.microsoft.com/office/drawing/2014/main" id="{BBAA5EAC-57DE-B443-AABE-19541BE3CD4A}"/>
              </a:ext>
            </a:extLst>
          </p:cNvPr>
          <p:cNvSpPr txBox="1"/>
          <p:nvPr/>
        </p:nvSpPr>
        <p:spPr>
          <a:xfrm>
            <a:off x="6858000" y="457200"/>
            <a:ext cx="5080000" cy="4708981"/>
          </a:xfrm>
          <a:prstGeom prst="rect">
            <a:avLst/>
          </a:prstGeom>
          <a:noFill/>
        </p:spPr>
        <p:txBody>
          <a:bodyPr wrap="square" rtlCol="0" anchor="t">
            <a:spAutoFit/>
          </a:bodyPr>
          <a:lstStyle/>
          <a:p>
            <a:r>
              <a:rPr lang="en-US" sz="2000" b="1" i="1" dirty="0">
                <a:latin typeface="Arial"/>
                <a:cs typeface="Arial"/>
              </a:rPr>
              <a:t>Direct Marketing</a:t>
            </a:r>
          </a:p>
          <a:p>
            <a:r>
              <a:rPr lang="en-US" sz="2000" b="1" i="1" dirty="0">
                <a:latin typeface="Arial"/>
                <a:cs typeface="Arial"/>
              </a:rPr>
              <a:t>#</a:t>
            </a:r>
            <a:r>
              <a:rPr lang="en-US" sz="2000" b="1" i="1" dirty="0" err="1">
                <a:latin typeface="Arial"/>
                <a:cs typeface="Arial"/>
              </a:rPr>
              <a:t>ShareItWithEveryone</a:t>
            </a:r>
          </a:p>
          <a:p>
            <a:endParaRPr lang="en-US" sz="2000">
              <a:latin typeface="Arial" panose="020B0604020202020204" pitchFamily="34" charset="0"/>
              <a:cs typeface="Arial" panose="020B0604020202020204" pitchFamily="34" charset="0"/>
            </a:endParaRPr>
          </a:p>
          <a:p>
            <a:r>
              <a:rPr lang="en-US" sz="2000" dirty="0">
                <a:latin typeface="Arial"/>
                <a:cs typeface="Arial"/>
              </a:rPr>
              <a:t>Today advertising is one of the strongest points and word of mouth has been replaced by social network and media, so we decided to merge them with our idea and also we want to create a channel on IGTV, which is the Instagram television where we talk about our products and keep our guest updated.</a:t>
            </a:r>
          </a:p>
          <a:p>
            <a:r>
              <a:rPr lang="en-US" sz="2000" dirty="0">
                <a:latin typeface="Arial"/>
                <a:cs typeface="Arial"/>
              </a:rPr>
              <a:t>Our aim is for advertising to be disseminated by customers by </a:t>
            </a:r>
            <a:r>
              <a:rPr lang="en-US" sz="2000" dirty="0" err="1">
                <a:latin typeface="Arial"/>
                <a:cs typeface="Arial"/>
              </a:rPr>
              <a:t>capitalazing</a:t>
            </a:r>
            <a:r>
              <a:rPr lang="en-US" sz="2000" dirty="0">
                <a:latin typeface="Arial"/>
                <a:cs typeface="Arial"/>
              </a:rPr>
              <a:t> on the trend and eliminating cost of marketing advertisers.</a:t>
            </a:r>
          </a:p>
        </p:txBody>
      </p:sp>
      <p:sp>
        <p:nvSpPr>
          <p:cNvPr id="2" name="CasellaDiTesto 1">
            <a:extLst>
              <a:ext uri="{FF2B5EF4-FFF2-40B4-BE49-F238E27FC236}">
                <a16:creationId xmlns:a16="http://schemas.microsoft.com/office/drawing/2014/main" id="{1F0B96DE-818D-40EA-97BB-F0528A629F68}"/>
              </a:ext>
            </a:extLst>
          </p:cNvPr>
          <p:cNvSpPr txBox="1"/>
          <p:nvPr/>
        </p:nvSpPr>
        <p:spPr>
          <a:xfrm>
            <a:off x="787791" y="956603"/>
            <a:ext cx="4375052" cy="923330"/>
          </a:xfrm>
          <a:prstGeom prst="rect">
            <a:avLst/>
          </a:prstGeom>
          <a:noFill/>
        </p:spPr>
        <p:txBody>
          <a:bodyPr wrap="square" rtlCol="0">
            <a:spAutoFit/>
          </a:bodyPr>
          <a:lstStyle/>
          <a:p>
            <a:r>
              <a:rPr lang="en-US" dirty="0"/>
              <a:t>“The influencer market was estimated to be worth $2 billion in 2017 and is set to reach $10 billion by 2020” (Travel Weekly, 2019)</a:t>
            </a:r>
            <a:endParaRPr lang="it-IT" dirty="0"/>
          </a:p>
        </p:txBody>
      </p:sp>
    </p:spTree>
    <p:extLst>
      <p:ext uri="{BB962C8B-B14F-4D97-AF65-F5344CB8AC3E}">
        <p14:creationId xmlns:p14="http://schemas.microsoft.com/office/powerpoint/2010/main" val="3430046531"/>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ree&#10;&#10;Description automatically generated">
            <a:extLst>
              <a:ext uri="{FF2B5EF4-FFF2-40B4-BE49-F238E27FC236}">
                <a16:creationId xmlns:a16="http://schemas.microsoft.com/office/drawing/2014/main" id="{CC40348B-A5FC-A144-BE4A-B72A85F6D893}"/>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4000"/>
          <a:stretch/>
        </p:blipFill>
        <p:spPr>
          <a:xfrm>
            <a:off x="20" y="10"/>
            <a:ext cx="12191980" cy="6857990"/>
          </a:xfrm>
          <a:prstGeom prst="rect">
            <a:avLst/>
          </a:prstGeom>
        </p:spPr>
      </p:pic>
      <p:sp>
        <p:nvSpPr>
          <p:cNvPr id="4" name="TextBox 3">
            <a:extLst>
              <a:ext uri="{FF2B5EF4-FFF2-40B4-BE49-F238E27FC236}">
                <a16:creationId xmlns:a16="http://schemas.microsoft.com/office/drawing/2014/main" id="{6ADDFDEE-28FF-E347-AE18-5C9EEB466B11}"/>
              </a:ext>
            </a:extLst>
          </p:cNvPr>
          <p:cNvSpPr txBox="1"/>
          <p:nvPr/>
        </p:nvSpPr>
        <p:spPr>
          <a:xfrm>
            <a:off x="257175" y="342900"/>
            <a:ext cx="5457825" cy="5970865"/>
          </a:xfrm>
          <a:prstGeom prst="rect">
            <a:avLst/>
          </a:prstGeom>
          <a:noFill/>
        </p:spPr>
        <p:txBody>
          <a:bodyPr wrap="square" rtlCol="0" anchor="t">
            <a:spAutoFit/>
          </a:bodyPr>
          <a:lstStyle/>
          <a:p>
            <a:r>
              <a:rPr lang="en-US" sz="2000" b="1" i="1" dirty="0">
                <a:latin typeface="Arial" panose="020B0604020202020204" pitchFamily="34" charset="0"/>
                <a:cs typeface="Arial" panose="020B0604020202020204" pitchFamily="34" charset="0"/>
              </a:rPr>
              <a:t>                    </a:t>
            </a:r>
            <a:r>
              <a:rPr lang="en-US" sz="1600" b="1" i="1" dirty="0">
                <a:latin typeface="Arial" panose="020B0604020202020204" pitchFamily="34" charset="0"/>
                <a:cs typeface="Arial" panose="020B0604020202020204" pitchFamily="34" charset="0"/>
              </a:rPr>
              <a:t>4Ps of our Marketing</a:t>
            </a:r>
          </a:p>
          <a:p>
            <a:endParaRPr lang="en-US" sz="1600" b="1" i="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latin typeface="Arial" panose="020B0604020202020204" pitchFamily="34" charset="0"/>
                <a:cs typeface="Arial" panose="020B0604020202020204" pitchFamily="34" charset="0"/>
              </a:rPr>
              <a:t>Our </a:t>
            </a:r>
            <a:r>
              <a:rPr lang="en-US" sz="1600" b="1" i="1" dirty="0">
                <a:latin typeface="Arial" panose="020B0604020202020204" pitchFamily="34" charset="0"/>
                <a:cs typeface="Arial" panose="020B0604020202020204" pitchFamily="34" charset="0"/>
              </a:rPr>
              <a:t>#products </a:t>
            </a:r>
            <a:r>
              <a:rPr lang="en-US" sz="1600" dirty="0">
                <a:latin typeface="Arial" panose="020B0604020202020204" pitchFamily="34" charset="0"/>
                <a:cs typeface="Arial" panose="020B0604020202020204" pitchFamily="34" charset="0"/>
              </a:rPr>
              <a:t>are new services inserted in a new idea of hospitality in relation to the trend of the moment;</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latin typeface="Arial"/>
                <a:cs typeface="Arial"/>
              </a:rPr>
              <a:t>Our </a:t>
            </a:r>
            <a:r>
              <a:rPr lang="en-US" sz="1600" b="1" i="1" dirty="0">
                <a:latin typeface="Arial"/>
                <a:cs typeface="Arial"/>
              </a:rPr>
              <a:t>#promotion </a:t>
            </a:r>
            <a:r>
              <a:rPr lang="en-US" sz="1600" dirty="0">
                <a:latin typeface="Arial"/>
                <a:cs typeface="Arial"/>
              </a:rPr>
              <a:t>is developed through the customer himself on internet;</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latin typeface="Arial"/>
                <a:cs typeface="Arial"/>
              </a:rPr>
              <a:t>The </a:t>
            </a:r>
            <a:r>
              <a:rPr lang="en-US" sz="1600" b="1" i="1" dirty="0">
                <a:latin typeface="Arial"/>
                <a:cs typeface="Arial"/>
              </a:rPr>
              <a:t>#price </a:t>
            </a:r>
            <a:r>
              <a:rPr lang="en-US" sz="1600" dirty="0">
                <a:latin typeface="Arial"/>
                <a:cs typeface="Arial"/>
              </a:rPr>
              <a:t>of our service is in relation to the chosen target having the basic packages for the room and based on the followers, likes, views and shares you can have more services chosen by you.</a:t>
            </a:r>
          </a:p>
          <a:p>
            <a:pPr marL="342900" indent="-34290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latin typeface="Arial"/>
                <a:cs typeface="Arial"/>
              </a:rPr>
              <a:t>Our </a:t>
            </a:r>
            <a:r>
              <a:rPr lang="en-US" sz="1600" b="1" i="1" dirty="0">
                <a:latin typeface="Arial"/>
                <a:cs typeface="Arial"/>
              </a:rPr>
              <a:t>#place </a:t>
            </a:r>
            <a:r>
              <a:rPr lang="en-US" sz="1600" dirty="0">
                <a:latin typeface="Arial"/>
                <a:cs typeface="Arial"/>
              </a:rPr>
              <a:t>is small, full of beautiful beaches and landscapes to see, you can enjoy the whole territory during your holiday.</a:t>
            </a:r>
          </a:p>
          <a:p>
            <a:endParaRPr lang="en-US" sz="2000" b="1" i="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endParaRPr lang="en-US" dirty="0"/>
          </a:p>
        </p:txBody>
      </p:sp>
      <p:sp>
        <p:nvSpPr>
          <p:cNvPr id="5" name="TextBox 4">
            <a:extLst>
              <a:ext uri="{FF2B5EF4-FFF2-40B4-BE49-F238E27FC236}">
                <a16:creationId xmlns:a16="http://schemas.microsoft.com/office/drawing/2014/main" id="{692750FA-483B-8A48-9477-DA08CE0C505E}"/>
              </a:ext>
            </a:extLst>
          </p:cNvPr>
          <p:cNvSpPr txBox="1"/>
          <p:nvPr/>
        </p:nvSpPr>
        <p:spPr>
          <a:xfrm>
            <a:off x="7615238" y="18633"/>
            <a:ext cx="4157662" cy="6309420"/>
          </a:xfrm>
          <a:prstGeom prst="rect">
            <a:avLst/>
          </a:prstGeom>
          <a:noFill/>
        </p:spPr>
        <p:txBody>
          <a:bodyPr wrap="square" rtlCol="0" anchor="t">
            <a:spAutoFit/>
          </a:bodyPr>
          <a:lstStyle/>
          <a:p>
            <a:r>
              <a:rPr lang="en-US" sz="2000" b="1" i="1" dirty="0">
                <a:latin typeface="Arial" panose="020B0604020202020204" pitchFamily="34" charset="0"/>
                <a:cs typeface="Arial" panose="020B0604020202020204" pitchFamily="34" charset="0"/>
              </a:rPr>
              <a:t>        </a:t>
            </a:r>
            <a:r>
              <a:rPr lang="en-US" sz="1600" b="1" i="1" dirty="0">
                <a:latin typeface="Arial" panose="020B0604020202020204" pitchFamily="34" charset="0"/>
                <a:cs typeface="Arial" panose="020B0604020202020204" pitchFamily="34" charset="0"/>
              </a:rPr>
              <a:t>   </a:t>
            </a:r>
          </a:p>
          <a:p>
            <a:r>
              <a:rPr lang="en-US" sz="1600" b="1" i="1" dirty="0">
                <a:latin typeface="Arial" panose="020B0604020202020204" pitchFamily="34" charset="0"/>
                <a:cs typeface="Arial" panose="020B0604020202020204" pitchFamily="34" charset="0"/>
              </a:rPr>
              <a:t>                   4C’s of our Marketing</a:t>
            </a:r>
          </a:p>
          <a:p>
            <a:endParaRPr lang="en-US" sz="1600" b="1" i="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latin typeface="Arial"/>
                <a:cs typeface="Arial"/>
              </a:rPr>
              <a:t>By virtue of the fact, the </a:t>
            </a:r>
            <a:r>
              <a:rPr lang="en-US" sz="1600" b="1" i="1" dirty="0">
                <a:latin typeface="Arial"/>
                <a:cs typeface="Arial"/>
              </a:rPr>
              <a:t>#customer </a:t>
            </a:r>
            <a:r>
              <a:rPr lang="en-US" sz="1600" dirty="0">
                <a:latin typeface="Arial"/>
                <a:cs typeface="Arial"/>
              </a:rPr>
              <a:t>needs to live new experiences and draw good memories of them;</a:t>
            </a:r>
          </a:p>
          <a:p>
            <a:pPr marL="342900" indent="-34290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And consequently our </a:t>
            </a:r>
            <a:r>
              <a:rPr lang="en-US" sz="1600" b="1" i="1" dirty="0">
                <a:latin typeface="Arial" panose="020B0604020202020204" pitchFamily="34" charset="0"/>
                <a:cs typeface="Arial" panose="020B0604020202020204" pitchFamily="34" charset="0"/>
              </a:rPr>
              <a:t>#communication </a:t>
            </a:r>
            <a:r>
              <a:rPr lang="en-US" sz="1600" dirty="0">
                <a:latin typeface="Arial" panose="020B0604020202020204" pitchFamily="34" charset="0"/>
                <a:cs typeface="Arial" panose="020B0604020202020204" pitchFamily="34" charset="0"/>
              </a:rPr>
              <a:t>becomes the idea of 100% personalizing your holiday, also by collaborating with influencers;</a:t>
            </a:r>
          </a:p>
          <a:p>
            <a:pPr marL="342900" indent="-34290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latin typeface="Arial"/>
                <a:cs typeface="Arial"/>
              </a:rPr>
              <a:t>Basing all management </a:t>
            </a:r>
            <a:r>
              <a:rPr lang="en-US" sz="1600" b="1" i="1" dirty="0">
                <a:latin typeface="Arial"/>
                <a:cs typeface="Arial"/>
              </a:rPr>
              <a:t>#costs </a:t>
            </a:r>
            <a:r>
              <a:rPr lang="en-US" sz="1600" dirty="0">
                <a:latin typeface="Arial"/>
                <a:cs typeface="Arial"/>
              </a:rPr>
              <a:t>like raw materials on sustainability and almost eliminating communication costs.</a:t>
            </a:r>
          </a:p>
          <a:p>
            <a:pPr marL="342900" indent="-34290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1600" dirty="0">
                <a:latin typeface="Arial"/>
                <a:cs typeface="Arial"/>
              </a:rPr>
              <a:t>The </a:t>
            </a:r>
            <a:r>
              <a:rPr lang="en-US" sz="1600" b="1" dirty="0">
                <a:latin typeface="Arial"/>
                <a:cs typeface="Arial"/>
              </a:rPr>
              <a:t>#convenience</a:t>
            </a:r>
            <a:r>
              <a:rPr lang="en-US" sz="1600" dirty="0">
                <a:latin typeface="Arial"/>
                <a:cs typeface="Arial"/>
              </a:rPr>
              <a:t> of our place is that you can get there very easily with planes and ships at moderate prices also being under the English crown the #Brexit will not give any problems as most of the products are imported from the United States.</a:t>
            </a:r>
          </a:p>
        </p:txBody>
      </p:sp>
    </p:spTree>
    <p:extLst>
      <p:ext uri="{BB962C8B-B14F-4D97-AF65-F5344CB8AC3E}">
        <p14:creationId xmlns:p14="http://schemas.microsoft.com/office/powerpoint/2010/main" val="266555399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tree&#10;&#10;Description automatically generated">
            <a:extLst>
              <a:ext uri="{FF2B5EF4-FFF2-40B4-BE49-F238E27FC236}">
                <a16:creationId xmlns:a16="http://schemas.microsoft.com/office/drawing/2014/main" id="{F0EC81DC-1508-9642-AC2B-379824EAD092}"/>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4000"/>
          <a:stretch/>
        </p:blipFill>
        <p:spPr>
          <a:xfrm>
            <a:off x="20" y="10"/>
            <a:ext cx="12191980" cy="6857990"/>
          </a:xfrm>
          <a:prstGeom prst="rect">
            <a:avLst/>
          </a:prstGeom>
        </p:spPr>
      </p:pic>
      <p:sp>
        <p:nvSpPr>
          <p:cNvPr id="8" name="TextBox 7">
            <a:extLst>
              <a:ext uri="{FF2B5EF4-FFF2-40B4-BE49-F238E27FC236}">
                <a16:creationId xmlns:a16="http://schemas.microsoft.com/office/drawing/2014/main" id="{94D3468C-A2A1-DC40-9B2E-777C67016BF0}"/>
              </a:ext>
            </a:extLst>
          </p:cNvPr>
          <p:cNvSpPr txBox="1"/>
          <p:nvPr/>
        </p:nvSpPr>
        <p:spPr>
          <a:xfrm>
            <a:off x="4743450" y="400051"/>
            <a:ext cx="4186238" cy="553998"/>
          </a:xfrm>
          <a:prstGeom prst="rect">
            <a:avLst/>
          </a:prstGeom>
          <a:noFill/>
        </p:spPr>
        <p:txBody>
          <a:bodyPr wrap="square" rtlCol="0">
            <a:spAutoFit/>
          </a:bodyPr>
          <a:lstStyle/>
          <a:p>
            <a:r>
              <a:rPr lang="en-US" sz="3000" b="1" i="1">
                <a:latin typeface="Arial" panose="020B0604020202020204" pitchFamily="34" charset="0"/>
                <a:cs typeface="Arial" panose="020B0604020202020204" pitchFamily="34" charset="0"/>
              </a:rPr>
              <a:t>Target Marketing</a:t>
            </a:r>
          </a:p>
        </p:txBody>
      </p:sp>
      <p:sp>
        <p:nvSpPr>
          <p:cNvPr id="10" name="TextBox 9">
            <a:extLst>
              <a:ext uri="{FF2B5EF4-FFF2-40B4-BE49-F238E27FC236}">
                <a16:creationId xmlns:a16="http://schemas.microsoft.com/office/drawing/2014/main" id="{C06D1572-E319-254E-9B77-4595FA6220CF}"/>
              </a:ext>
            </a:extLst>
          </p:cNvPr>
          <p:cNvSpPr txBox="1"/>
          <p:nvPr/>
        </p:nvSpPr>
        <p:spPr>
          <a:xfrm>
            <a:off x="428625" y="1185863"/>
            <a:ext cx="11415713" cy="984885"/>
          </a:xfrm>
          <a:prstGeom prst="rect">
            <a:avLst/>
          </a:prstGeom>
          <a:noFill/>
        </p:spPr>
        <p:txBody>
          <a:bodyPr wrap="square" rtlCol="0">
            <a:spAutoFit/>
          </a:bodyPr>
          <a:lstStyle/>
          <a:p>
            <a:r>
              <a:rPr lang="it-IT" sz="2000">
                <a:latin typeface="Arial" panose="020B0604020202020204" pitchFamily="34" charset="0"/>
                <a:cs typeface="Arial" panose="020B0604020202020204" pitchFamily="34" charset="0"/>
              </a:rPr>
              <a:t>A target market </a:t>
            </a:r>
            <a:r>
              <a:rPr lang="it-IT" sz="2000" err="1">
                <a:latin typeface="Arial" panose="020B0604020202020204" pitchFamily="34" charset="0"/>
                <a:cs typeface="Arial" panose="020B0604020202020204" pitchFamily="34" charset="0"/>
              </a:rPr>
              <a:t>is</a:t>
            </a:r>
            <a:r>
              <a:rPr lang="it-IT" sz="2000">
                <a:latin typeface="Arial" panose="020B0604020202020204" pitchFamily="34" charset="0"/>
                <a:cs typeface="Arial" panose="020B0604020202020204" pitchFamily="34" charset="0"/>
              </a:rPr>
              <a:t> a </a:t>
            </a:r>
            <a:r>
              <a:rPr lang="it-IT" sz="2000" err="1">
                <a:latin typeface="Arial" panose="020B0604020202020204" pitchFamily="34" charset="0"/>
                <a:cs typeface="Arial" panose="020B0604020202020204" pitchFamily="34" charset="0"/>
              </a:rPr>
              <a:t>group</a:t>
            </a:r>
            <a:r>
              <a:rPr lang="it-IT" sz="2000">
                <a:latin typeface="Arial" panose="020B0604020202020204" pitchFamily="34" charset="0"/>
                <a:cs typeface="Arial" panose="020B0604020202020204" pitchFamily="34" charset="0"/>
              </a:rPr>
              <a:t> of </a:t>
            </a:r>
            <a:r>
              <a:rPr lang="it-IT" sz="2000" err="1">
                <a:latin typeface="Arial" panose="020B0604020202020204" pitchFamily="34" charset="0"/>
                <a:cs typeface="Arial" panose="020B0604020202020204" pitchFamily="34" charset="0"/>
              </a:rPr>
              <a:t>people</a:t>
            </a:r>
            <a:r>
              <a:rPr lang="it-IT" sz="2000">
                <a:latin typeface="Arial" panose="020B0604020202020204" pitchFamily="34" charset="0"/>
                <a:cs typeface="Arial" panose="020B0604020202020204" pitchFamily="34" charset="0"/>
              </a:rPr>
              <a:t> </a:t>
            </a:r>
            <a:r>
              <a:rPr lang="it-IT" sz="2000" err="1">
                <a:latin typeface="Arial" panose="020B0604020202020204" pitchFamily="34" charset="0"/>
                <a:cs typeface="Arial" panose="020B0604020202020204" pitchFamily="34" charset="0"/>
              </a:rPr>
              <a:t>who</a:t>
            </a:r>
            <a:r>
              <a:rPr lang="it-IT" sz="2000">
                <a:latin typeface="Arial" panose="020B0604020202020204" pitchFamily="34" charset="0"/>
                <a:cs typeface="Arial" panose="020B0604020202020204" pitchFamily="34" charset="0"/>
              </a:rPr>
              <a:t> </a:t>
            </a:r>
            <a:r>
              <a:rPr lang="it-IT" sz="2000" err="1">
                <a:latin typeface="Arial" panose="020B0604020202020204" pitchFamily="34" charset="0"/>
                <a:cs typeface="Arial" panose="020B0604020202020204" pitchFamily="34" charset="0"/>
              </a:rPr>
              <a:t>have</a:t>
            </a:r>
            <a:r>
              <a:rPr lang="it-IT" sz="2000">
                <a:latin typeface="Arial" panose="020B0604020202020204" pitchFamily="34" charset="0"/>
                <a:cs typeface="Arial" panose="020B0604020202020204" pitchFamily="34" charset="0"/>
              </a:rPr>
              <a:t> the </a:t>
            </a:r>
            <a:r>
              <a:rPr lang="it-IT" sz="2000" err="1">
                <a:latin typeface="Arial" panose="020B0604020202020204" pitchFamily="34" charset="0"/>
                <a:cs typeface="Arial" panose="020B0604020202020204" pitchFamily="34" charset="0"/>
              </a:rPr>
              <a:t>same</a:t>
            </a:r>
            <a:r>
              <a:rPr lang="it-IT" sz="2000">
                <a:latin typeface="Arial" panose="020B0604020202020204" pitchFamily="34" charset="0"/>
                <a:cs typeface="Arial" panose="020B0604020202020204" pitchFamily="34" charset="0"/>
              </a:rPr>
              <a:t> </a:t>
            </a:r>
            <a:r>
              <a:rPr lang="it-IT" sz="2000" err="1">
                <a:latin typeface="Arial" panose="020B0604020202020204" pitchFamily="34" charset="0"/>
                <a:cs typeface="Arial" panose="020B0604020202020204" pitchFamily="34" charset="0"/>
              </a:rPr>
              <a:t>needs</a:t>
            </a:r>
            <a:r>
              <a:rPr lang="it-IT" sz="2000">
                <a:latin typeface="Arial" panose="020B0604020202020204" pitchFamily="34" charset="0"/>
                <a:cs typeface="Arial" panose="020B0604020202020204" pitchFamily="34" charset="0"/>
              </a:rPr>
              <a:t> and </a:t>
            </a:r>
            <a:r>
              <a:rPr lang="it-IT" sz="2000" err="1">
                <a:latin typeface="Arial" panose="020B0604020202020204" pitchFamily="34" charset="0"/>
                <a:cs typeface="Arial" panose="020B0604020202020204" pitchFamily="34" charset="0"/>
              </a:rPr>
              <a:t>desires</a:t>
            </a:r>
            <a:r>
              <a:rPr lang="it-IT" sz="2000">
                <a:latin typeface="Arial" panose="020B0604020202020204" pitchFamily="34" charset="0"/>
                <a:cs typeface="Arial" panose="020B0604020202020204" pitchFamily="34" charset="0"/>
              </a:rPr>
              <a:t>. Target </a:t>
            </a:r>
            <a:r>
              <a:rPr lang="it-IT" sz="2000" err="1">
                <a:latin typeface="Arial" panose="020B0604020202020204" pitchFamily="34" charset="0"/>
                <a:cs typeface="Arial" panose="020B0604020202020204" pitchFamily="34" charset="0"/>
              </a:rPr>
              <a:t>markets</a:t>
            </a:r>
            <a:r>
              <a:rPr lang="it-IT" sz="2000">
                <a:latin typeface="Arial" panose="020B0604020202020204" pitchFamily="34" charset="0"/>
                <a:cs typeface="Arial" panose="020B0604020202020204" pitchFamily="34" charset="0"/>
              </a:rPr>
              <a:t> are </a:t>
            </a:r>
            <a:r>
              <a:rPr lang="it-IT" sz="2000" err="1">
                <a:latin typeface="Arial" panose="020B0604020202020204" pitchFamily="34" charset="0"/>
                <a:cs typeface="Arial" panose="020B0604020202020204" pitchFamily="34" charset="0"/>
              </a:rPr>
              <a:t>often</a:t>
            </a:r>
            <a:r>
              <a:rPr lang="it-IT" sz="2000">
                <a:latin typeface="Arial" panose="020B0604020202020204" pitchFamily="34" charset="0"/>
                <a:cs typeface="Arial" panose="020B0604020202020204" pitchFamily="34" charset="0"/>
              </a:rPr>
              <a:t> </a:t>
            </a:r>
            <a:r>
              <a:rPr lang="it-IT" sz="2000" err="1">
                <a:latin typeface="Arial" panose="020B0604020202020204" pitchFamily="34" charset="0"/>
                <a:cs typeface="Arial" panose="020B0604020202020204" pitchFamily="34" charset="0"/>
              </a:rPr>
              <a:t>groups</a:t>
            </a:r>
            <a:r>
              <a:rPr lang="it-IT" sz="2000">
                <a:latin typeface="Arial" panose="020B0604020202020204" pitchFamily="34" charset="0"/>
                <a:cs typeface="Arial" panose="020B0604020202020204" pitchFamily="34" charset="0"/>
              </a:rPr>
              <a:t> </a:t>
            </a:r>
            <a:r>
              <a:rPr lang="it-IT" sz="2000" err="1">
                <a:latin typeface="Arial" panose="020B0604020202020204" pitchFamily="34" charset="0"/>
                <a:cs typeface="Arial" panose="020B0604020202020204" pitchFamily="34" charset="0"/>
              </a:rPr>
              <a:t>that</a:t>
            </a:r>
            <a:r>
              <a:rPr lang="it-IT" sz="2000">
                <a:latin typeface="Arial" panose="020B0604020202020204" pitchFamily="34" charset="0"/>
                <a:cs typeface="Arial" panose="020B0604020202020204" pitchFamily="34" charset="0"/>
              </a:rPr>
              <a:t> companies </a:t>
            </a:r>
            <a:r>
              <a:rPr lang="it-IT" sz="2000" err="1">
                <a:latin typeface="Arial" panose="020B0604020202020204" pitchFamily="34" charset="0"/>
                <a:cs typeface="Arial" panose="020B0604020202020204" pitchFamily="34" charset="0"/>
              </a:rPr>
              <a:t>try</a:t>
            </a:r>
            <a:r>
              <a:rPr lang="it-IT" sz="2000">
                <a:latin typeface="Arial" panose="020B0604020202020204" pitchFamily="34" charset="0"/>
                <a:cs typeface="Arial" panose="020B0604020202020204" pitchFamily="34" charset="0"/>
              </a:rPr>
              <a:t> to </a:t>
            </a:r>
            <a:r>
              <a:rPr lang="it-IT" sz="2000" err="1">
                <a:latin typeface="Arial" panose="020B0604020202020204" pitchFamily="34" charset="0"/>
                <a:cs typeface="Arial" panose="020B0604020202020204" pitchFamily="34" charset="0"/>
              </a:rPr>
              <a:t>attract</a:t>
            </a:r>
            <a:r>
              <a:rPr lang="it-IT" sz="2000">
                <a:latin typeface="Arial" panose="020B0604020202020204" pitchFamily="34" charset="0"/>
                <a:cs typeface="Arial" panose="020B0604020202020204" pitchFamily="34" charset="0"/>
              </a:rPr>
              <a:t> in marketing and sales.</a:t>
            </a:r>
          </a:p>
          <a:p>
            <a:endParaRPr lang="en-US"/>
          </a:p>
        </p:txBody>
      </p:sp>
      <p:sp>
        <p:nvSpPr>
          <p:cNvPr id="11" name="TextBox 10">
            <a:extLst>
              <a:ext uri="{FF2B5EF4-FFF2-40B4-BE49-F238E27FC236}">
                <a16:creationId xmlns:a16="http://schemas.microsoft.com/office/drawing/2014/main" id="{3A60E3F5-BB76-0C4E-BAA2-B2832400B461}"/>
              </a:ext>
            </a:extLst>
          </p:cNvPr>
          <p:cNvSpPr txBox="1"/>
          <p:nvPr/>
        </p:nvSpPr>
        <p:spPr>
          <a:xfrm>
            <a:off x="600075" y="2328863"/>
            <a:ext cx="11163300" cy="3170099"/>
          </a:xfrm>
          <a:prstGeom prst="rect">
            <a:avLst/>
          </a:prstGeom>
          <a:noFill/>
        </p:spPr>
        <p:txBody>
          <a:bodyPr wrap="square" rtlCol="0" anchor="t">
            <a:spAutoFit/>
          </a:bodyPr>
          <a:lstStyle/>
          <a:p>
            <a:r>
              <a:rPr lang="en-US" sz="2000" b="1" i="1" dirty="0">
                <a:latin typeface="Arial"/>
                <a:cs typeface="Arial"/>
              </a:rPr>
              <a:t>Our target market is centered on a specific type of customer:</a:t>
            </a:r>
            <a:br>
              <a:rPr lang="en-US" sz="2000" b="1" i="1" dirty="0">
                <a:latin typeface="Arial" panose="020B0604020202020204" pitchFamily="34" charset="0"/>
                <a:cs typeface="Arial" panose="020B0604020202020204" pitchFamily="34" charset="0"/>
              </a:rPr>
            </a:br>
            <a:endParaRPr lang="it-IT" sz="2000" b="1" i="1">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it-IT" sz="2000" dirty="0" err="1">
                <a:latin typeface="Arial"/>
                <a:cs typeface="Arial"/>
              </a:rPr>
              <a:t>Tourists</a:t>
            </a:r>
            <a:r>
              <a:rPr lang="it-IT" sz="2000" dirty="0">
                <a:latin typeface="Arial"/>
                <a:cs typeface="Arial"/>
              </a:rPr>
              <a:t> from </a:t>
            </a:r>
            <a:r>
              <a:rPr lang="it-IT" sz="2000" dirty="0" err="1">
                <a:latin typeface="Arial"/>
                <a:cs typeface="Arial"/>
              </a:rPr>
              <a:t>all</a:t>
            </a:r>
            <a:r>
              <a:rPr lang="it-IT" sz="2000" dirty="0">
                <a:latin typeface="Arial"/>
                <a:cs typeface="Arial"/>
              </a:rPr>
              <a:t> over the world;</a:t>
            </a:r>
          </a:p>
          <a:p>
            <a:pPr marL="342900" indent="-342900">
              <a:buFont typeface="Arial" panose="020B0604020202020204" pitchFamily="34" charset="0"/>
              <a:buChar char="•"/>
            </a:pPr>
            <a:r>
              <a:rPr lang="it-IT" sz="2000" dirty="0">
                <a:latin typeface="Arial"/>
                <a:cs typeface="Arial"/>
              </a:rPr>
              <a:t>Young </a:t>
            </a:r>
            <a:r>
              <a:rPr lang="it-IT" sz="2000" dirty="0" err="1">
                <a:latin typeface="Arial"/>
                <a:cs typeface="Arial"/>
              </a:rPr>
              <a:t>married</a:t>
            </a:r>
            <a:r>
              <a:rPr lang="it-IT" sz="2000" dirty="0">
                <a:latin typeface="Arial"/>
                <a:cs typeface="Arial"/>
              </a:rPr>
              <a:t> </a:t>
            </a:r>
            <a:r>
              <a:rPr lang="it-IT" sz="2000" dirty="0" err="1">
                <a:latin typeface="Arial"/>
                <a:cs typeface="Arial"/>
              </a:rPr>
              <a:t>couples</a:t>
            </a:r>
            <a:r>
              <a:rPr lang="it-IT" sz="2000" dirty="0">
                <a:latin typeface="Arial"/>
                <a:cs typeface="Arial"/>
              </a:rPr>
              <a:t> on </a:t>
            </a:r>
            <a:r>
              <a:rPr lang="it-IT" sz="2000" dirty="0" err="1">
                <a:latin typeface="Arial"/>
                <a:cs typeface="Arial"/>
              </a:rPr>
              <a:t>their</a:t>
            </a:r>
            <a:r>
              <a:rPr lang="it-IT" sz="2000" dirty="0">
                <a:latin typeface="Arial"/>
                <a:cs typeface="Arial"/>
              </a:rPr>
              <a:t> </a:t>
            </a:r>
            <a:r>
              <a:rPr lang="it-IT" sz="2000" dirty="0" err="1">
                <a:latin typeface="Arial"/>
                <a:cs typeface="Arial"/>
              </a:rPr>
              <a:t>honeymoon</a:t>
            </a:r>
            <a:r>
              <a:rPr lang="it-IT" sz="2000" dirty="0">
                <a:latin typeface="Arial"/>
                <a:cs typeface="Arial"/>
              </a:rPr>
              <a:t>;</a:t>
            </a:r>
          </a:p>
          <a:p>
            <a:pPr marL="342900" indent="-342900">
              <a:buFont typeface="Arial" panose="020B0604020202020204" pitchFamily="34" charset="0"/>
              <a:buChar char="•"/>
            </a:pPr>
            <a:r>
              <a:rPr lang="it-IT" sz="2000" dirty="0">
                <a:latin typeface="Arial"/>
                <a:cs typeface="Arial"/>
              </a:rPr>
              <a:t>Travel influencers;</a:t>
            </a:r>
          </a:p>
          <a:p>
            <a:pPr marL="342900" indent="-342900">
              <a:buFont typeface="Arial" panose="020B0604020202020204" pitchFamily="34" charset="0"/>
              <a:buChar char="•"/>
            </a:pPr>
            <a:r>
              <a:rPr lang="it-IT" sz="2000" dirty="0">
                <a:latin typeface="Arial"/>
                <a:cs typeface="Arial"/>
              </a:rPr>
              <a:t>Group of friends </a:t>
            </a:r>
            <a:r>
              <a:rPr lang="it-IT" sz="2000" dirty="0" err="1">
                <a:latin typeface="Arial"/>
                <a:cs typeface="Arial"/>
              </a:rPr>
              <a:t>who</a:t>
            </a:r>
            <a:r>
              <a:rPr lang="it-IT" sz="2000" dirty="0">
                <a:latin typeface="Arial"/>
                <a:cs typeface="Arial"/>
              </a:rPr>
              <a:t> </a:t>
            </a:r>
            <a:r>
              <a:rPr lang="it-IT" sz="2000" dirty="0" err="1">
                <a:latin typeface="Arial"/>
                <a:cs typeface="Arial"/>
              </a:rPr>
              <a:t>want</a:t>
            </a:r>
            <a:r>
              <a:rPr lang="it-IT" sz="2000" dirty="0">
                <a:latin typeface="Arial"/>
                <a:cs typeface="Arial"/>
              </a:rPr>
              <a:t> to </a:t>
            </a:r>
            <a:r>
              <a:rPr lang="it-IT" sz="2000" dirty="0" err="1">
                <a:latin typeface="Arial"/>
                <a:cs typeface="Arial"/>
              </a:rPr>
              <a:t>spend</a:t>
            </a:r>
            <a:r>
              <a:rPr lang="it-IT" sz="2000" dirty="0">
                <a:latin typeface="Arial"/>
                <a:cs typeface="Arial"/>
              </a:rPr>
              <a:t> time </a:t>
            </a:r>
            <a:r>
              <a:rPr lang="it-IT" sz="2000" dirty="0" err="1">
                <a:latin typeface="Arial"/>
                <a:cs typeface="Arial"/>
              </a:rPr>
              <a:t>together</a:t>
            </a:r>
            <a:r>
              <a:rPr lang="it-IT" sz="2000" dirty="0">
                <a:latin typeface="Arial"/>
                <a:cs typeface="Arial"/>
              </a:rPr>
              <a:t>;</a:t>
            </a:r>
          </a:p>
          <a:p>
            <a:pPr marL="342900" indent="-342900">
              <a:buFont typeface="Arial" panose="020B0604020202020204" pitchFamily="34" charset="0"/>
              <a:buChar char="•"/>
            </a:pPr>
            <a:r>
              <a:rPr lang="it-IT" sz="2000" dirty="0">
                <a:latin typeface="Arial"/>
                <a:cs typeface="Arial"/>
              </a:rPr>
              <a:t>Sea lovers;</a:t>
            </a:r>
          </a:p>
          <a:p>
            <a:pPr marL="342900" indent="-342900">
              <a:buFont typeface="Arial" panose="020B0604020202020204" pitchFamily="34" charset="0"/>
              <a:buChar char="•"/>
            </a:pPr>
            <a:r>
              <a:rPr lang="it-IT" sz="2000" dirty="0">
                <a:latin typeface="Arial"/>
                <a:cs typeface="Arial"/>
              </a:rPr>
              <a:t>People </a:t>
            </a:r>
            <a:r>
              <a:rPr lang="it-IT" sz="2000" dirty="0" err="1">
                <a:latin typeface="Arial"/>
                <a:cs typeface="Arial"/>
              </a:rPr>
              <a:t>looking</a:t>
            </a:r>
            <a:r>
              <a:rPr lang="it-IT" sz="2000" dirty="0">
                <a:latin typeface="Arial"/>
                <a:cs typeface="Arial"/>
              </a:rPr>
              <a:t> for new trends;</a:t>
            </a:r>
          </a:p>
          <a:p>
            <a:pPr marL="342900" indent="-342900">
              <a:buFont typeface="Arial" panose="020B0604020202020204" pitchFamily="34" charset="0"/>
              <a:buChar char="•"/>
            </a:pPr>
            <a:r>
              <a:rPr lang="it-IT" sz="2000" dirty="0">
                <a:latin typeface="Arial"/>
                <a:cs typeface="Arial"/>
              </a:rPr>
              <a:t>Adventure and water </a:t>
            </a:r>
            <a:r>
              <a:rPr lang="it-IT" sz="2000" dirty="0" err="1">
                <a:latin typeface="Arial"/>
                <a:cs typeface="Arial"/>
              </a:rPr>
              <a:t>sports</a:t>
            </a:r>
            <a:r>
              <a:rPr lang="it-IT" sz="2000" dirty="0">
                <a:latin typeface="Arial"/>
                <a:cs typeface="Arial"/>
              </a:rPr>
              <a:t> </a:t>
            </a:r>
            <a:r>
              <a:rPr lang="it-IT" sz="2000" dirty="0" err="1">
                <a:latin typeface="Arial"/>
                <a:cs typeface="Arial"/>
              </a:rPr>
              <a:t>enthusiasts</a:t>
            </a:r>
            <a:r>
              <a:rPr lang="it-IT" sz="2000" dirty="0">
                <a:latin typeface="Arial"/>
                <a:cs typeface="Arial"/>
              </a:rPr>
              <a:t> </a:t>
            </a:r>
            <a:r>
              <a:rPr lang="it-IT" sz="2000" dirty="0" err="1">
                <a:latin typeface="Arial"/>
                <a:cs typeface="Arial"/>
              </a:rPr>
              <a:t>such</a:t>
            </a:r>
            <a:r>
              <a:rPr lang="it-IT" sz="2000" dirty="0">
                <a:latin typeface="Arial"/>
                <a:cs typeface="Arial"/>
              </a:rPr>
              <a:t> </a:t>
            </a:r>
            <a:r>
              <a:rPr lang="it-IT" sz="2000" dirty="0" err="1">
                <a:latin typeface="Arial"/>
                <a:cs typeface="Arial"/>
              </a:rPr>
              <a:t>as</a:t>
            </a:r>
            <a:r>
              <a:rPr lang="it-IT" sz="2000" dirty="0">
                <a:latin typeface="Arial"/>
                <a:cs typeface="Arial"/>
              </a:rPr>
              <a:t> windsurfing, </a:t>
            </a:r>
            <a:r>
              <a:rPr lang="it-IT" sz="2000" dirty="0" err="1">
                <a:latin typeface="Arial"/>
                <a:cs typeface="Arial"/>
              </a:rPr>
              <a:t>diving</a:t>
            </a:r>
            <a:r>
              <a:rPr lang="it-IT" sz="2000" dirty="0">
                <a:latin typeface="Arial"/>
                <a:cs typeface="Arial"/>
              </a:rPr>
              <a:t>, snorkeling, jet </a:t>
            </a:r>
            <a:r>
              <a:rPr lang="it-IT" sz="2000" dirty="0" err="1">
                <a:latin typeface="Arial"/>
                <a:cs typeface="Arial"/>
              </a:rPr>
              <a:t>skiing</a:t>
            </a:r>
            <a:r>
              <a:rPr lang="it-IT" sz="2000" dirty="0">
                <a:latin typeface="Arial"/>
                <a:cs typeface="Arial"/>
              </a:rPr>
              <a:t>, surfing;</a:t>
            </a:r>
            <a:endParaRPr lang="en-US" dirty="0">
              <a:latin typeface="Calibri"/>
              <a:cs typeface="Calibri"/>
            </a:endParaRPr>
          </a:p>
        </p:txBody>
      </p:sp>
    </p:spTree>
    <p:extLst>
      <p:ext uri="{BB962C8B-B14F-4D97-AF65-F5344CB8AC3E}">
        <p14:creationId xmlns:p14="http://schemas.microsoft.com/office/powerpoint/2010/main" val="42751838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ree&#10;&#10;Description automatically generated">
            <a:extLst>
              <a:ext uri="{FF2B5EF4-FFF2-40B4-BE49-F238E27FC236}">
                <a16:creationId xmlns:a16="http://schemas.microsoft.com/office/drawing/2014/main" id="{B0D20FD7-3BE5-BC4D-B583-F2AE837C8D4B}"/>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l="4000"/>
          <a:stretch/>
        </p:blipFill>
        <p:spPr>
          <a:xfrm>
            <a:off x="20" y="10"/>
            <a:ext cx="12191980" cy="6857990"/>
          </a:xfrm>
          <a:prstGeom prst="rect">
            <a:avLst/>
          </a:prstGeom>
        </p:spPr>
      </p:pic>
      <p:sp>
        <p:nvSpPr>
          <p:cNvPr id="4" name="TextBox 3">
            <a:extLst>
              <a:ext uri="{FF2B5EF4-FFF2-40B4-BE49-F238E27FC236}">
                <a16:creationId xmlns:a16="http://schemas.microsoft.com/office/drawing/2014/main" id="{1A619E8F-1AE3-6D46-8118-15B773BD73A0}"/>
              </a:ext>
            </a:extLst>
          </p:cNvPr>
          <p:cNvSpPr txBox="1"/>
          <p:nvPr/>
        </p:nvSpPr>
        <p:spPr>
          <a:xfrm>
            <a:off x="144379" y="108284"/>
            <a:ext cx="11887200" cy="6555641"/>
          </a:xfrm>
          <a:prstGeom prst="rect">
            <a:avLst/>
          </a:prstGeom>
          <a:noFill/>
        </p:spPr>
        <p:txBody>
          <a:bodyPr wrap="square" rtlCol="0">
            <a:spAutoFit/>
          </a:bodyPr>
          <a:lstStyle/>
          <a:p>
            <a:pPr algn="ctr"/>
            <a:r>
              <a:rPr lang="en-US" sz="3000" b="1" i="1" dirty="0">
                <a:latin typeface="Arial" panose="020B0604020202020204" pitchFamily="34" charset="0"/>
                <a:cs typeface="Arial" panose="020B0604020202020204" pitchFamily="34" charset="0"/>
              </a:rPr>
              <a:t>Market segmentation</a:t>
            </a:r>
          </a:p>
          <a:p>
            <a:pPr algn="ctr"/>
            <a:endParaRPr lang="en-US" sz="3000" b="1" i="1" dirty="0">
              <a:latin typeface="Arial" panose="020B0604020202020204" pitchFamily="34" charset="0"/>
              <a:cs typeface="Arial" panose="020B0604020202020204" pitchFamily="34" charset="0"/>
            </a:endParaRPr>
          </a:p>
          <a:p>
            <a:r>
              <a:rPr lang="en-US" sz="2000" b="1" i="1" dirty="0">
                <a:latin typeface="Arial" panose="020B0604020202020204" pitchFamily="34" charset="0"/>
                <a:cs typeface="Arial" panose="020B0604020202020204" pitchFamily="34" charset="0"/>
              </a:rPr>
              <a:t>#Geographic</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Island;</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Close to USA;</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Seaside Resort;</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Cruise ships;</a:t>
            </a:r>
          </a:p>
          <a:p>
            <a:r>
              <a:rPr lang="en-US" sz="2000" b="1" i="1" dirty="0">
                <a:latin typeface="Arial" panose="020B0604020202020204" pitchFamily="34" charset="0"/>
                <a:cs typeface="Arial" panose="020B0604020202020204" pitchFamily="34" charset="0"/>
              </a:rPr>
              <a:t>#Demographic</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Mostly young people and family;</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All races;</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All religion;</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Any kind of income;</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All gender;</a:t>
            </a:r>
          </a:p>
          <a:p>
            <a:r>
              <a:rPr lang="en-US" sz="2000" dirty="0">
                <a:latin typeface="Arial" panose="020B0604020202020204" pitchFamily="34" charset="0"/>
                <a:cs typeface="Arial" panose="020B0604020202020204" pitchFamily="34" charset="0"/>
              </a:rPr>
              <a:t>#</a:t>
            </a:r>
            <a:r>
              <a:rPr lang="en-US" sz="2000" b="1" i="1" dirty="0">
                <a:latin typeface="Arial" panose="020B0604020202020204" pitchFamily="34" charset="0"/>
                <a:cs typeface="Arial" panose="020B0604020202020204" pitchFamily="34" charset="0"/>
              </a:rPr>
              <a:t>Psychographic</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Active in social media, willing to adventures;</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Seaside lovers;</a:t>
            </a:r>
          </a:p>
          <a:p>
            <a:r>
              <a:rPr lang="en-US" sz="2000" b="1" i="1" dirty="0">
                <a:latin typeface="Arial" panose="020B0604020202020204" pitchFamily="34" charset="0"/>
                <a:cs typeface="Arial" panose="020B0604020202020204" pitchFamily="34" charset="0"/>
              </a:rPr>
              <a:t>#Behavioral</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Tourist who want to live a paradisiac island under  another new point of view.</a:t>
            </a:r>
          </a:p>
          <a:p>
            <a:pPr marL="342900" indent="-342900">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endParaRPr lang="en-US" sz="20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29654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ree&#10;&#10;Description automatically generated">
            <a:extLst>
              <a:ext uri="{FF2B5EF4-FFF2-40B4-BE49-F238E27FC236}">
                <a16:creationId xmlns:a16="http://schemas.microsoft.com/office/drawing/2014/main" id="{8BDCBC3E-0465-C144-B341-0A0B761D00DF}"/>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l="4000"/>
          <a:stretch/>
        </p:blipFill>
        <p:spPr>
          <a:xfrm>
            <a:off x="0" y="10"/>
            <a:ext cx="12191980" cy="6857990"/>
          </a:xfrm>
          <a:prstGeom prst="rect">
            <a:avLst/>
          </a:prstGeom>
        </p:spPr>
      </p:pic>
      <p:sp>
        <p:nvSpPr>
          <p:cNvPr id="6" name="TextBox 5">
            <a:extLst>
              <a:ext uri="{FF2B5EF4-FFF2-40B4-BE49-F238E27FC236}">
                <a16:creationId xmlns:a16="http://schemas.microsoft.com/office/drawing/2014/main" id="{C3F682A3-08BF-724C-970C-41EF90697BC2}"/>
              </a:ext>
            </a:extLst>
          </p:cNvPr>
          <p:cNvSpPr txBox="1"/>
          <p:nvPr/>
        </p:nvSpPr>
        <p:spPr>
          <a:xfrm>
            <a:off x="4002804" y="95659"/>
            <a:ext cx="3944039" cy="400110"/>
          </a:xfrm>
          <a:prstGeom prst="rect">
            <a:avLst/>
          </a:prstGeom>
          <a:noFill/>
        </p:spPr>
        <p:txBody>
          <a:bodyPr wrap="square" rtlCol="0">
            <a:spAutoFit/>
          </a:bodyPr>
          <a:lstStyle/>
          <a:p>
            <a:r>
              <a:rPr lang="en-US" sz="2000" b="1" i="1">
                <a:latin typeface="Arial" panose="020B0604020202020204" pitchFamily="34" charset="0"/>
                <a:cs typeface="Arial" panose="020B0604020202020204" pitchFamily="34" charset="0"/>
              </a:rPr>
              <a:t>Micro and Macro environment</a:t>
            </a:r>
          </a:p>
        </p:txBody>
      </p:sp>
      <p:sp>
        <p:nvSpPr>
          <p:cNvPr id="7" name="TextBox 6">
            <a:extLst>
              <a:ext uri="{FF2B5EF4-FFF2-40B4-BE49-F238E27FC236}">
                <a16:creationId xmlns:a16="http://schemas.microsoft.com/office/drawing/2014/main" id="{6A527493-523B-0A42-B28E-97EFA9126F55}"/>
              </a:ext>
            </a:extLst>
          </p:cNvPr>
          <p:cNvSpPr txBox="1"/>
          <p:nvPr/>
        </p:nvSpPr>
        <p:spPr>
          <a:xfrm>
            <a:off x="88153" y="533182"/>
            <a:ext cx="12103827" cy="6309420"/>
          </a:xfrm>
          <a:prstGeom prst="rect">
            <a:avLst/>
          </a:prstGeom>
          <a:noFill/>
        </p:spPr>
        <p:txBody>
          <a:bodyPr wrap="square" rtlCol="0" anchor="t">
            <a:spAutoFit/>
          </a:bodyPr>
          <a:lstStyle/>
          <a:p>
            <a:r>
              <a:rPr lang="en-GB" b="1" i="1" dirty="0"/>
              <a:t>MICRO</a:t>
            </a:r>
          </a:p>
          <a:p>
            <a:endParaRPr lang="en-GB" dirty="0"/>
          </a:p>
          <a:p>
            <a:r>
              <a:rPr lang="en-GB" sz="1400" b="1" i="1" dirty="0">
                <a:latin typeface="Arial" panose="020B0604020202020204" pitchFamily="34" charset="0"/>
                <a:cs typeface="Arial" panose="020B0604020202020204" pitchFamily="34" charset="0"/>
              </a:rPr>
              <a:t>#Customers</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Resort Instagram proofed;</a:t>
            </a:r>
          </a:p>
          <a:p>
            <a:pPr marL="285750" indent="-285750">
              <a:buFont typeface="Arial" panose="020B0604020202020204" pitchFamily="34" charset="0"/>
              <a:buChar char="•"/>
            </a:pPr>
            <a:r>
              <a:rPr lang="en-GB" sz="1400" dirty="0">
                <a:latin typeface="Arial"/>
                <a:cs typeface="Arial"/>
              </a:rPr>
              <a:t>Term and conditions for the guests and privacy contracts;</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24h help;</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24h social activity;</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Trained and professional employees always available;</a:t>
            </a:r>
          </a:p>
          <a:p>
            <a:r>
              <a:rPr lang="en-GB" sz="1400" b="1" i="1" dirty="0">
                <a:latin typeface="Arial" panose="020B0604020202020204" pitchFamily="34" charset="0"/>
                <a:cs typeface="Arial" panose="020B0604020202020204" pitchFamily="34" charset="0"/>
              </a:rPr>
              <a:t>#Employees;</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Strong recruitment;</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Local employees;</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Follow the employment act 2000 in the government employment legislation in Bermuda;</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Strong relation with the Bermuda Industrial Union to protect the interest of our employees;</a:t>
            </a:r>
          </a:p>
          <a:p>
            <a:r>
              <a:rPr lang="en-GB" sz="1400" b="1" i="1" dirty="0">
                <a:latin typeface="Arial" panose="020B0604020202020204" pitchFamily="34" charset="0"/>
                <a:cs typeface="Arial" panose="020B0604020202020204" pitchFamily="34" charset="0"/>
              </a:rPr>
              <a:t>#Competitors</a:t>
            </a:r>
          </a:p>
          <a:p>
            <a:pPr marL="285750" lvl="0" indent="-285750">
              <a:buFont typeface="Arial" panose="020B0604020202020204" pitchFamily="34" charset="0"/>
              <a:buChar char="•"/>
            </a:pPr>
            <a:r>
              <a:rPr lang="en-GB" sz="1400" b="1" dirty="0">
                <a:latin typeface="Arial" panose="020B0604020202020204" pitchFamily="34" charset="0"/>
                <a:cs typeface="Arial" panose="020B0604020202020204" pitchFamily="34" charset="0"/>
              </a:rPr>
              <a:t>Cruise: </a:t>
            </a:r>
            <a:r>
              <a:rPr lang="en-GB" sz="1400" dirty="0">
                <a:latin typeface="Arial" panose="020B0604020202020204" pitchFamily="34" charset="0"/>
                <a:cs typeface="Arial" panose="020B0604020202020204" pitchFamily="34" charset="0"/>
              </a:rPr>
              <a:t>strong competitors, offering full experiences on board, giving the guest a small opportunity to spend on activities on the island [diagram]:</a:t>
            </a:r>
          </a:p>
          <a:p>
            <a:pPr marL="285750" lvl="0" indent="-285750">
              <a:buFont typeface="Arial" panose="020B0604020202020204" pitchFamily="34" charset="0"/>
              <a:buChar char="•"/>
            </a:pPr>
            <a:r>
              <a:rPr lang="en-GB" sz="1400" b="1" dirty="0">
                <a:latin typeface="Arial" panose="020B0604020202020204" pitchFamily="34" charset="0"/>
                <a:cs typeface="Arial" panose="020B0604020202020204" pitchFamily="34" charset="0"/>
              </a:rPr>
              <a:t>Competitors on the island: </a:t>
            </a:r>
            <a:r>
              <a:rPr lang="en-GB" sz="1400" dirty="0">
                <a:latin typeface="Arial" panose="020B0604020202020204" pitchFamily="34" charset="0"/>
                <a:cs typeface="Arial" panose="020B0604020202020204" pitchFamily="34" charset="0"/>
              </a:rPr>
              <a:t>mostly hotels that have been for many years on the market, even if some of them brand new refurbished. We also have a presence of few worldwide hotel chains;</a:t>
            </a:r>
          </a:p>
          <a:p>
            <a:pPr marL="285750" indent="-285750">
              <a:buFont typeface="Arial" panose="020B0604020202020204" pitchFamily="34" charset="0"/>
              <a:buChar char="•"/>
            </a:pPr>
            <a:r>
              <a:rPr lang="en-GB" sz="1400" b="1" dirty="0">
                <a:latin typeface="Arial"/>
                <a:cs typeface="Arial"/>
              </a:rPr>
              <a:t>Competitors on the new trend: </a:t>
            </a:r>
            <a:r>
              <a:rPr lang="en-GB" sz="1400" dirty="0">
                <a:latin typeface="Arial"/>
                <a:cs typeface="Arial"/>
              </a:rPr>
              <a:t>we have only one “Instagram hotel” recognized in the world with a slightly different concept (business insider, 2019), in Sidney, but the most important competitors close to our concept are big hospitality brand that are directing their marketing strategy on social networks and influencers market;</a:t>
            </a:r>
          </a:p>
          <a:p>
            <a:r>
              <a:rPr lang="en-GB" sz="1400" b="1" i="1" dirty="0">
                <a:latin typeface="Arial" panose="020B0604020202020204" pitchFamily="34" charset="0"/>
                <a:cs typeface="Arial" panose="020B0604020202020204" pitchFamily="34" charset="0"/>
              </a:rPr>
              <a:t>#Suppliers</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External help for bureaucracy (layers, accountants, business consultants, etc…);</a:t>
            </a:r>
          </a:p>
          <a:p>
            <a:pPr marL="285750" indent="-285750">
              <a:buFont typeface="Arial" panose="020B0604020202020204" pitchFamily="34" charset="0"/>
              <a:buChar char="•"/>
            </a:pPr>
            <a:r>
              <a:rPr lang="en-GB" sz="1400" dirty="0">
                <a:latin typeface="Arial"/>
                <a:cs typeface="Arial"/>
              </a:rPr>
              <a:t>Most of our food and drink suppliers will be local farms and producers, cutting costs of importation and rising quality; </a:t>
            </a:r>
          </a:p>
          <a:p>
            <a:pPr lvl="0"/>
            <a:r>
              <a:rPr lang="en-GB" sz="1400" dirty="0">
                <a:latin typeface="Arial" panose="020B0604020202020204" pitchFamily="34" charset="0"/>
                <a:cs typeface="Arial" panose="020B0604020202020204" pitchFamily="34" charset="0"/>
              </a:rPr>
              <a:t> </a:t>
            </a:r>
            <a:r>
              <a:rPr lang="en-GB" sz="1400" b="1" i="1" dirty="0">
                <a:latin typeface="Arial" panose="020B0604020202020204" pitchFamily="34" charset="0"/>
                <a:cs typeface="Arial" panose="020B0604020202020204" pitchFamily="34" charset="0"/>
              </a:rPr>
              <a:t>#Media</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We will avoid the use of, nowadays, old and classic channel as television advertisement, radio or newspaper (anyway in a small presence on the island);</a:t>
            </a:r>
          </a:p>
          <a:p>
            <a:pPr marL="285750" lvl="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IGTV new channel on the Instagram platform;</a:t>
            </a:r>
          </a:p>
          <a:p>
            <a:endParaRPr lang="en-US" dirty="0"/>
          </a:p>
        </p:txBody>
      </p:sp>
      <p:pic>
        <p:nvPicPr>
          <p:cNvPr id="4" name="Immagine 3">
            <a:extLst>
              <a:ext uri="{FF2B5EF4-FFF2-40B4-BE49-F238E27FC236}">
                <a16:creationId xmlns:a16="http://schemas.microsoft.com/office/drawing/2014/main" id="{781E9A8F-3685-48ED-AE7D-E4D4EB0F1E04}"/>
              </a:ext>
            </a:extLst>
          </p:cNvPr>
          <p:cNvPicPr>
            <a:picLocks noChangeAspect="1"/>
          </p:cNvPicPr>
          <p:nvPr/>
        </p:nvPicPr>
        <p:blipFill>
          <a:blip r:embed="rId4"/>
          <a:stretch>
            <a:fillRect/>
          </a:stretch>
        </p:blipFill>
        <p:spPr>
          <a:xfrm>
            <a:off x="4992914" y="495769"/>
            <a:ext cx="7199066" cy="2552231"/>
          </a:xfrm>
          <a:prstGeom prst="rect">
            <a:avLst/>
          </a:prstGeom>
          <a:solidFill>
            <a:schemeClr val="bg1"/>
          </a:solidFill>
        </p:spPr>
      </p:pic>
    </p:spTree>
    <p:extLst>
      <p:ext uri="{BB962C8B-B14F-4D97-AF65-F5344CB8AC3E}">
        <p14:creationId xmlns:p14="http://schemas.microsoft.com/office/powerpoint/2010/main" val="13760332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ree&#10;&#10;Description automatically generated">
            <a:extLst>
              <a:ext uri="{FF2B5EF4-FFF2-40B4-BE49-F238E27FC236}">
                <a16:creationId xmlns:a16="http://schemas.microsoft.com/office/drawing/2014/main" id="{5C50C402-7684-0945-B91D-375C91AB5418}"/>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4000"/>
          <a:stretch/>
        </p:blipFill>
        <p:spPr>
          <a:xfrm>
            <a:off x="0" y="10"/>
            <a:ext cx="12191980" cy="6857990"/>
          </a:xfrm>
          <a:prstGeom prst="rect">
            <a:avLst/>
          </a:prstGeom>
        </p:spPr>
      </p:pic>
      <p:sp>
        <p:nvSpPr>
          <p:cNvPr id="4" name="TextBox 3">
            <a:extLst>
              <a:ext uri="{FF2B5EF4-FFF2-40B4-BE49-F238E27FC236}">
                <a16:creationId xmlns:a16="http://schemas.microsoft.com/office/drawing/2014/main" id="{FBC1D23F-4BD6-4647-97C5-46B412C8D181}"/>
              </a:ext>
            </a:extLst>
          </p:cNvPr>
          <p:cNvSpPr txBox="1"/>
          <p:nvPr/>
        </p:nvSpPr>
        <p:spPr>
          <a:xfrm>
            <a:off x="399587" y="136497"/>
            <a:ext cx="11391441" cy="6217087"/>
          </a:xfrm>
          <a:prstGeom prst="rect">
            <a:avLst/>
          </a:prstGeom>
          <a:noFill/>
        </p:spPr>
        <p:txBody>
          <a:bodyPr wrap="square" rtlCol="0" anchor="t">
            <a:spAutoFit/>
          </a:bodyPr>
          <a:lstStyle/>
          <a:p>
            <a:r>
              <a:rPr lang="en-GB" sz="2000" b="1" i="1" dirty="0">
                <a:latin typeface="Arial" panose="020B0604020202020204" pitchFamily="34" charset="0"/>
                <a:cs typeface="Arial" panose="020B0604020202020204" pitchFamily="34" charset="0"/>
              </a:rPr>
              <a:t>MACRO/PESTEL ANALYSIS</a:t>
            </a:r>
            <a:endParaRPr lang="en-GB" sz="1400" b="1" i="1" dirty="0">
              <a:latin typeface="Arial" panose="020B0604020202020204" pitchFamily="34" charset="0"/>
              <a:cs typeface="Arial" panose="020B0604020202020204" pitchFamily="34" charset="0"/>
            </a:endParaRPr>
          </a:p>
          <a:p>
            <a:endParaRPr lang="en-GB" sz="1400" b="1" i="1" dirty="0">
              <a:latin typeface="Arial" panose="020B0604020202020204" pitchFamily="34" charset="0"/>
              <a:cs typeface="Arial" panose="020B0604020202020204" pitchFamily="34" charset="0"/>
            </a:endParaRPr>
          </a:p>
          <a:p>
            <a:r>
              <a:rPr lang="en-GB" sz="1400" b="1" i="1" dirty="0"/>
              <a:t>#Political</a:t>
            </a:r>
          </a:p>
          <a:p>
            <a:pPr marL="285750" lvl="0" indent="-285750">
              <a:buFont typeface="Arial" panose="020B0604020202020204" pitchFamily="34" charset="0"/>
              <a:buChar char="•"/>
            </a:pPr>
            <a:r>
              <a:rPr lang="en-GB" sz="1400" dirty="0"/>
              <a:t>Offshore political orientation</a:t>
            </a:r>
          </a:p>
          <a:p>
            <a:pPr marL="285750" lvl="0" indent="-285750">
              <a:buFont typeface="Arial" panose="020B0604020202020204" pitchFamily="34" charset="0"/>
              <a:buChar char="•"/>
            </a:pPr>
            <a:r>
              <a:rPr lang="en-GB" sz="1400" dirty="0"/>
              <a:t>Under the British crown</a:t>
            </a:r>
          </a:p>
          <a:p>
            <a:pPr marL="285750" lvl="0" indent="-285750">
              <a:buFont typeface="Arial" panose="020B0604020202020204" pitchFamily="34" charset="0"/>
              <a:buChar char="•"/>
            </a:pPr>
            <a:r>
              <a:rPr lang="en-GB" sz="1400" dirty="0"/>
              <a:t>Leverage on local products</a:t>
            </a:r>
          </a:p>
          <a:p>
            <a:r>
              <a:rPr lang="en-GB" sz="1400" b="1" i="1" dirty="0">
                <a:latin typeface="Arial" panose="020B0604020202020204" pitchFamily="34" charset="0"/>
                <a:cs typeface="Arial" panose="020B0604020202020204" pitchFamily="34" charset="0"/>
              </a:rPr>
              <a:t>#Economic</a:t>
            </a:r>
          </a:p>
          <a:p>
            <a:pPr marL="285750" lvl="0" indent="-285750">
              <a:buFont typeface="Arial" panose="020B0604020202020204" pitchFamily="34" charset="0"/>
              <a:buChar char="•"/>
            </a:pPr>
            <a:r>
              <a:rPr lang="en-GB" sz="1400" dirty="0"/>
              <a:t>Collaboration with BTA (Bermuda Tourist Authority)</a:t>
            </a:r>
          </a:p>
          <a:p>
            <a:pPr marL="285750" lvl="0" indent="-285750">
              <a:buFont typeface="Arial" panose="020B0604020202020204" pitchFamily="34" charset="0"/>
              <a:buChar char="•"/>
            </a:pPr>
            <a:r>
              <a:rPr lang="en-GB" sz="1400" dirty="0"/>
              <a:t>Economy based on tourism</a:t>
            </a:r>
          </a:p>
          <a:p>
            <a:pPr marL="285750" lvl="0" indent="-285750">
              <a:buFont typeface="Arial" panose="020B0604020202020204" pitchFamily="34" charset="0"/>
              <a:buChar char="•"/>
            </a:pPr>
            <a:r>
              <a:rPr lang="en-GB" sz="1400" dirty="0"/>
              <a:t>Unemployment non-existent </a:t>
            </a:r>
          </a:p>
          <a:p>
            <a:r>
              <a:rPr lang="en-GB" sz="1400" dirty="0"/>
              <a:t> </a:t>
            </a:r>
            <a:r>
              <a:rPr lang="en-GB" sz="1400" b="1" i="1" dirty="0"/>
              <a:t>#Social</a:t>
            </a:r>
          </a:p>
          <a:p>
            <a:pPr marL="285750" lvl="0" indent="-285750">
              <a:buFont typeface="Arial" panose="020B0604020202020204" pitchFamily="34" charset="0"/>
              <a:buChar char="•"/>
            </a:pPr>
            <a:r>
              <a:rPr lang="en-GB" sz="1400" dirty="0"/>
              <a:t>Under the influence of American trends</a:t>
            </a:r>
          </a:p>
          <a:p>
            <a:pPr marL="285750" lvl="0" indent="-285750">
              <a:buFont typeface="Arial" panose="020B0604020202020204" pitchFamily="34" charset="0"/>
              <a:buChar char="•"/>
            </a:pPr>
            <a:r>
              <a:rPr lang="en-GB" sz="1400" dirty="0"/>
              <a:t>High standard of lifestyle and almost no poverty</a:t>
            </a:r>
          </a:p>
          <a:p>
            <a:pPr marL="285750" lvl="0" indent="-285750">
              <a:buFont typeface="Arial" panose="020B0604020202020204" pitchFamily="34" charset="0"/>
              <a:buChar char="•"/>
            </a:pPr>
            <a:r>
              <a:rPr lang="en-GB" sz="1400" dirty="0"/>
              <a:t>Society active on the promotion of tourism</a:t>
            </a:r>
          </a:p>
          <a:p>
            <a:pPr marL="285750" lvl="0" indent="-285750">
              <a:buFont typeface="Arial" panose="020B0604020202020204" pitchFamily="34" charset="0"/>
              <a:buChar char="•"/>
            </a:pPr>
            <a:r>
              <a:rPr lang="en-GB" sz="1400" dirty="0"/>
              <a:t>High care for education and new generations</a:t>
            </a:r>
          </a:p>
          <a:p>
            <a:pPr marL="285750" lvl="0" indent="-285750">
              <a:buFont typeface="Arial" panose="020B0604020202020204" pitchFamily="34" charset="0"/>
              <a:buChar char="•"/>
            </a:pPr>
            <a:r>
              <a:rPr lang="en-GB" sz="1400" dirty="0"/>
              <a:t>Racial issues</a:t>
            </a:r>
          </a:p>
          <a:p>
            <a:r>
              <a:rPr lang="en-GB" sz="1400" dirty="0"/>
              <a:t> </a:t>
            </a:r>
            <a:r>
              <a:rPr lang="en-GB" sz="1400" b="1" i="1" dirty="0">
                <a:latin typeface="Arial" panose="020B0604020202020204" pitchFamily="34" charset="0"/>
                <a:cs typeface="Arial" panose="020B0604020202020204" pitchFamily="34" charset="0"/>
              </a:rPr>
              <a:t>#Technological</a:t>
            </a:r>
          </a:p>
          <a:p>
            <a:pPr marL="285750" lvl="0" indent="-285750">
              <a:buFont typeface="Arial" panose="020B0604020202020204" pitchFamily="34" charset="0"/>
              <a:buChar char="•"/>
            </a:pPr>
            <a:r>
              <a:rPr lang="en-GB" sz="1400" dirty="0"/>
              <a:t>The government is increasing the technological investment on the country</a:t>
            </a:r>
          </a:p>
          <a:p>
            <a:pPr marL="285750" lvl="0" indent="-285750">
              <a:buFont typeface="Arial" panose="020B0604020202020204" pitchFamily="34" charset="0"/>
              <a:buChar char="•"/>
            </a:pPr>
            <a:r>
              <a:rPr lang="en-GB" sz="1400" dirty="0"/>
              <a:t>The island is hosting the 10</a:t>
            </a:r>
            <a:r>
              <a:rPr lang="en-GB" sz="1400" baseline="30000" dirty="0"/>
              <a:t>th</a:t>
            </a:r>
            <a:r>
              <a:rPr lang="en-GB" sz="1400" dirty="0"/>
              <a:t> anniversary of tech awards [app referment]</a:t>
            </a:r>
          </a:p>
          <a:p>
            <a:r>
              <a:rPr lang="en-GB" sz="1400" b="1" i="1" dirty="0">
                <a:latin typeface="Arial" panose="020B0604020202020204" pitchFamily="34" charset="0"/>
                <a:cs typeface="Arial" panose="020B0604020202020204" pitchFamily="34" charset="0"/>
              </a:rPr>
              <a:t>#Environmental</a:t>
            </a:r>
          </a:p>
          <a:p>
            <a:pPr marL="285750" lvl="0" indent="-285750">
              <a:buFont typeface="Arial" panose="020B0604020202020204" pitchFamily="34" charset="0"/>
              <a:buChar char="•"/>
            </a:pPr>
            <a:r>
              <a:rPr lang="en-GB" sz="1400" dirty="0"/>
              <a:t>High research of local products</a:t>
            </a:r>
          </a:p>
          <a:p>
            <a:pPr marL="285750" lvl="0" indent="-285750">
              <a:buFont typeface="Arial" panose="020B0604020202020204" pitchFamily="34" charset="0"/>
              <a:buChar char="•"/>
            </a:pPr>
            <a:r>
              <a:rPr lang="en-GB" sz="1400" dirty="0"/>
              <a:t>Small island, allows the tourists to visit it all </a:t>
            </a:r>
          </a:p>
          <a:p>
            <a:pPr marL="285750" lvl="0" indent="-285750">
              <a:buFont typeface="Arial" panose="020B0604020202020204" pitchFamily="34" charset="0"/>
              <a:buChar char="•"/>
            </a:pPr>
            <a:r>
              <a:rPr lang="en-GB" sz="1400" dirty="0"/>
              <a:t>Paradisiac beaches and sea</a:t>
            </a:r>
          </a:p>
          <a:p>
            <a:pPr marL="285750" lvl="0" indent="-285750">
              <a:buFont typeface="Arial" panose="020B0604020202020204" pitchFamily="34" charset="0"/>
              <a:buChar char="•"/>
            </a:pPr>
            <a:r>
              <a:rPr lang="en-GB" sz="1400" dirty="0"/>
              <a:t>Political of low environment impact</a:t>
            </a:r>
          </a:p>
          <a:p>
            <a:r>
              <a:rPr lang="en-GB" sz="1400" b="1" i="1" dirty="0"/>
              <a:t>#Legislative </a:t>
            </a:r>
          </a:p>
          <a:p>
            <a:pPr marL="285750" lvl="0" indent="-285750">
              <a:buFont typeface="Arial"/>
              <a:buChar char="•"/>
            </a:pPr>
            <a:r>
              <a:rPr lang="en-GB" sz="1400" dirty="0"/>
              <a:t>Our company follows all the 45 points of the Bermuda hotels (licensing and control) regulations (act, 1976). Which include points as security exits, food and water safety, provision of equipment, etc…</a:t>
            </a:r>
            <a:endParaRPr lang="en-GB" sz="1400" dirty="0">
              <a:cs typeface="Calibri" panose="020F0502020204030204"/>
            </a:endParaRPr>
          </a:p>
          <a:p>
            <a:pPr marL="285750" indent="-285750">
              <a:buFont typeface="Arial"/>
              <a:buChar char="•"/>
            </a:pPr>
            <a:r>
              <a:rPr lang="en-GB" sz="1400" dirty="0"/>
              <a:t>According to the personal information privacy (act, 2016), our company is prepared to provide all the key requirements </a:t>
            </a:r>
            <a:endParaRPr lang="en-GB" sz="1400" dirty="0">
              <a:cs typeface="Calibri" panose="020F0502020204030204"/>
            </a:endParaRPr>
          </a:p>
        </p:txBody>
      </p:sp>
      <p:pic>
        <p:nvPicPr>
          <p:cNvPr id="6" name="Picture 5" descr="A picture containing object&#10;&#10;Description automatically generated">
            <a:extLst>
              <a:ext uri="{FF2B5EF4-FFF2-40B4-BE49-F238E27FC236}">
                <a16:creationId xmlns:a16="http://schemas.microsoft.com/office/drawing/2014/main" id="{AC1538FE-B4A7-284A-B4BE-601D137A02B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41220" y="568036"/>
            <a:ext cx="3948525" cy="3154849"/>
          </a:xfrm>
          <a:prstGeom prst="rect">
            <a:avLst/>
          </a:prstGeom>
        </p:spPr>
      </p:pic>
      <p:sp>
        <p:nvSpPr>
          <p:cNvPr id="7" name="TextBox 6">
            <a:extLst>
              <a:ext uri="{FF2B5EF4-FFF2-40B4-BE49-F238E27FC236}">
                <a16:creationId xmlns:a16="http://schemas.microsoft.com/office/drawing/2014/main" id="{5DD5BA07-4AE5-3044-A191-C68437EDE83A}"/>
              </a:ext>
            </a:extLst>
          </p:cNvPr>
          <p:cNvSpPr txBox="1"/>
          <p:nvPr/>
        </p:nvSpPr>
        <p:spPr>
          <a:xfrm>
            <a:off x="7641220" y="7426036"/>
            <a:ext cx="3948525" cy="230832"/>
          </a:xfrm>
          <a:prstGeom prst="rect">
            <a:avLst/>
          </a:prstGeom>
          <a:noFill/>
        </p:spPr>
        <p:txBody>
          <a:bodyPr wrap="square" rtlCol="0">
            <a:spAutoFit/>
          </a:bodyPr>
          <a:lstStyle/>
          <a:p>
            <a:r>
              <a:rPr lang="en-US" sz="900">
                <a:hlinkClick r:id="rId4" tooltip="https://commons.wikimedia.org/wiki/File:PESTEL-modellen.jpg"/>
              </a:rPr>
              <a:t>This Photo</a:t>
            </a:r>
            <a:r>
              <a:rPr lang="en-US" sz="900"/>
              <a:t> by Unknown Author is licensed under </a:t>
            </a:r>
            <a:r>
              <a:rPr lang="en-US" sz="900">
                <a:hlinkClick r:id="rId5" tooltip="https://creativecommons.org/licenses/by-sa/3.0/"/>
              </a:rPr>
              <a:t>CC BY-SA</a:t>
            </a:r>
            <a:endParaRPr lang="en-US" sz="900"/>
          </a:p>
        </p:txBody>
      </p:sp>
    </p:spTree>
    <p:extLst>
      <p:ext uri="{BB962C8B-B14F-4D97-AF65-F5344CB8AC3E}">
        <p14:creationId xmlns:p14="http://schemas.microsoft.com/office/powerpoint/2010/main" val="2470063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ree&#10;&#10;Description automatically generated">
            <a:extLst>
              <a:ext uri="{FF2B5EF4-FFF2-40B4-BE49-F238E27FC236}">
                <a16:creationId xmlns:a16="http://schemas.microsoft.com/office/drawing/2014/main" id="{4E1DA749-E463-0742-8564-4AD31A4D8F80}"/>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4000"/>
          <a:stretch/>
        </p:blipFill>
        <p:spPr>
          <a:xfrm>
            <a:off x="20" y="10"/>
            <a:ext cx="12191980" cy="6857990"/>
          </a:xfrm>
          <a:prstGeom prst="rect">
            <a:avLst/>
          </a:prstGeom>
        </p:spPr>
      </p:pic>
      <p:sp>
        <p:nvSpPr>
          <p:cNvPr id="4" name="TextBox 3">
            <a:extLst>
              <a:ext uri="{FF2B5EF4-FFF2-40B4-BE49-F238E27FC236}">
                <a16:creationId xmlns:a16="http://schemas.microsoft.com/office/drawing/2014/main" id="{AB8A01BC-92C6-D945-B23D-13CF63BCFB01}"/>
              </a:ext>
            </a:extLst>
          </p:cNvPr>
          <p:cNvSpPr txBox="1"/>
          <p:nvPr/>
        </p:nvSpPr>
        <p:spPr>
          <a:xfrm>
            <a:off x="302418" y="2157413"/>
            <a:ext cx="11587163" cy="1631216"/>
          </a:xfrm>
          <a:prstGeom prst="rect">
            <a:avLst/>
          </a:prstGeom>
          <a:noFill/>
        </p:spPr>
        <p:txBody>
          <a:bodyPr wrap="square" rtlCol="0" anchor="t">
            <a:spAutoFit/>
          </a:bodyPr>
          <a:lstStyle/>
          <a:p>
            <a:r>
              <a:rPr lang="en-US" sz="2000" b="1" i="1" dirty="0">
                <a:latin typeface="Arial"/>
                <a:cs typeface="Arial"/>
              </a:rPr>
              <a:t>“Capital isn’t so important in business. </a:t>
            </a:r>
            <a:endParaRPr lang="en-US" sz="2000" b="1" i="1" dirty="0">
              <a:latin typeface="Arial" panose="020B0604020202020204" pitchFamily="34" charset="0"/>
              <a:cs typeface="Arial" panose="020B0604020202020204" pitchFamily="34" charset="0"/>
            </a:endParaRPr>
          </a:p>
          <a:p>
            <a:r>
              <a:rPr lang="en-US" sz="2000" b="1" i="1" dirty="0">
                <a:latin typeface="Arial" panose="020B0604020202020204" pitchFamily="34" charset="0"/>
                <a:cs typeface="Arial" panose="020B0604020202020204" pitchFamily="34" charset="0"/>
              </a:rPr>
              <a:t>Experience isn’t so important. </a:t>
            </a:r>
          </a:p>
          <a:p>
            <a:r>
              <a:rPr lang="en-US" sz="2000" b="1" i="1" dirty="0">
                <a:latin typeface="Arial" panose="020B0604020202020204" pitchFamily="34" charset="0"/>
                <a:cs typeface="Arial" panose="020B0604020202020204" pitchFamily="34" charset="0"/>
              </a:rPr>
              <a:t>You can get both these things. What is important is ideas. </a:t>
            </a:r>
          </a:p>
          <a:p>
            <a:r>
              <a:rPr lang="en-US" sz="2000" b="1" i="1" dirty="0">
                <a:latin typeface="Arial"/>
                <a:cs typeface="Arial"/>
              </a:rPr>
              <a:t>If you have ideas, you have the main asset you need, and there isn’t any limit to what you can do with your business and your life.” (Firestone, 2019)</a:t>
            </a:r>
          </a:p>
        </p:txBody>
      </p:sp>
    </p:spTree>
    <p:extLst>
      <p:ext uri="{BB962C8B-B14F-4D97-AF65-F5344CB8AC3E}">
        <p14:creationId xmlns:p14="http://schemas.microsoft.com/office/powerpoint/2010/main" val="6953558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4"/>
                                        </p:tgtEl>
                                        <p:attrNameLst>
                                          <p:attrName>ppt_y</p:attrName>
                                        </p:attrNameLst>
                                      </p:cBhvr>
                                      <p:tavLst>
                                        <p:tav tm="0">
                                          <p:val>
                                            <p:strVal val="#ppt_y"/>
                                          </p:val>
                                        </p:tav>
                                        <p:tav tm="100000">
                                          <p:val>
                                            <p:strVal val="#ppt_y"/>
                                          </p:val>
                                        </p:tav>
                                      </p:tavLst>
                                    </p:anim>
                                    <p:anim calcmode="lin" valueType="num">
                                      <p:cBhvr>
                                        <p:cTn id="9" dur="500" fill="hold"/>
                                        <p:tgtEl>
                                          <p:spTgt spid="4"/>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4"/>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ree&#10;&#10;Description automatically generated">
            <a:extLst>
              <a:ext uri="{FF2B5EF4-FFF2-40B4-BE49-F238E27FC236}">
                <a16:creationId xmlns:a16="http://schemas.microsoft.com/office/drawing/2014/main" id="{1C7C10B2-2942-E546-8093-7532D660E15F}"/>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4000"/>
          <a:stretch/>
        </p:blipFill>
        <p:spPr>
          <a:xfrm>
            <a:off x="20" y="10"/>
            <a:ext cx="12191980" cy="6857990"/>
          </a:xfrm>
          <a:prstGeom prst="rect">
            <a:avLst/>
          </a:prstGeom>
        </p:spPr>
      </p:pic>
      <p:sp>
        <p:nvSpPr>
          <p:cNvPr id="7" name="TextBox 6">
            <a:extLst>
              <a:ext uri="{FF2B5EF4-FFF2-40B4-BE49-F238E27FC236}">
                <a16:creationId xmlns:a16="http://schemas.microsoft.com/office/drawing/2014/main" id="{2250B893-967E-2647-9013-B3BA4C57B229}"/>
              </a:ext>
            </a:extLst>
          </p:cNvPr>
          <p:cNvSpPr txBox="1"/>
          <p:nvPr/>
        </p:nvSpPr>
        <p:spPr>
          <a:xfrm>
            <a:off x="4243388" y="85725"/>
            <a:ext cx="4414837" cy="553998"/>
          </a:xfrm>
          <a:prstGeom prst="rect">
            <a:avLst/>
          </a:prstGeom>
          <a:noFill/>
        </p:spPr>
        <p:txBody>
          <a:bodyPr wrap="square" rtlCol="0">
            <a:spAutoFit/>
          </a:bodyPr>
          <a:lstStyle/>
          <a:p>
            <a:r>
              <a:rPr lang="en-US" sz="3000" b="1" i="1">
                <a:latin typeface="Arial" panose="020B0604020202020204" pitchFamily="34" charset="0"/>
                <a:cs typeface="Arial" panose="020B0604020202020204" pitchFamily="34" charset="0"/>
              </a:rPr>
              <a:t>Our SWOT Analysis</a:t>
            </a:r>
          </a:p>
        </p:txBody>
      </p:sp>
      <p:sp>
        <p:nvSpPr>
          <p:cNvPr id="8" name="TextBox 7">
            <a:extLst>
              <a:ext uri="{FF2B5EF4-FFF2-40B4-BE49-F238E27FC236}">
                <a16:creationId xmlns:a16="http://schemas.microsoft.com/office/drawing/2014/main" id="{A8C26B24-87F1-6C4F-826F-1695C0B54058}"/>
              </a:ext>
            </a:extLst>
          </p:cNvPr>
          <p:cNvSpPr txBox="1"/>
          <p:nvPr/>
        </p:nvSpPr>
        <p:spPr>
          <a:xfrm>
            <a:off x="328613" y="789742"/>
            <a:ext cx="11558587" cy="2862322"/>
          </a:xfrm>
          <a:prstGeom prst="rect">
            <a:avLst/>
          </a:prstGeom>
          <a:noFill/>
        </p:spPr>
        <p:txBody>
          <a:bodyPr wrap="square" rtlCol="0" anchor="t">
            <a:spAutoFit/>
          </a:bodyPr>
          <a:lstStyle/>
          <a:p>
            <a:r>
              <a:rPr lang="en-US" b="1" i="1" dirty="0">
                <a:latin typeface="Arial" panose="020B0604020202020204" pitchFamily="34" charset="0"/>
                <a:cs typeface="Arial" panose="020B0604020202020204" pitchFamily="34" charset="0"/>
              </a:rPr>
              <a:t>#STRENGHTS</a:t>
            </a:r>
            <a:endParaRPr lang="en-GB" b="1" i="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i="1" dirty="0">
                <a:latin typeface="Arial" panose="020B0604020202020204" pitchFamily="34" charset="0"/>
                <a:cs typeface="Arial" panose="020B0604020202020204" pitchFamily="34" charset="0"/>
              </a:rPr>
              <a:t>Innovation;</a:t>
            </a:r>
            <a:endParaRPr lang="en-GB" i="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i="1" dirty="0">
                <a:latin typeface="Arial" panose="020B0604020202020204" pitchFamily="34" charset="0"/>
                <a:cs typeface="Arial" panose="020B0604020202020204" pitchFamily="34" charset="0"/>
              </a:rPr>
              <a:t>Ideas;</a:t>
            </a:r>
            <a:endParaRPr lang="en-GB" i="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i="1" dirty="0">
                <a:latin typeface="Arial" panose="020B0604020202020204" pitchFamily="34" charset="0"/>
                <a:cs typeface="Arial" panose="020B0604020202020204" pitchFamily="34" charset="0"/>
              </a:rPr>
              <a:t>Quality;</a:t>
            </a:r>
            <a:endParaRPr lang="en-GB" i="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i="1" dirty="0">
                <a:latin typeface="Arial"/>
                <a:cs typeface="Arial"/>
              </a:rPr>
              <a:t>Exclusivity;</a:t>
            </a:r>
          </a:p>
          <a:p>
            <a:pPr marL="285750" lvl="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We believe that we have the right idea at the right time in the right place, because in the last year the tourism has grown on the island by 2%. An innovative product with the quality and exclusivity in every service also customized.</a:t>
            </a:r>
            <a:endParaRPr lang="en-GB" dirty="0">
              <a:latin typeface="Arial" panose="020B0604020202020204" pitchFamily="34" charset="0"/>
              <a:cs typeface="Arial" panose="020B0604020202020204" pitchFamily="34" charset="0"/>
            </a:endParaRPr>
          </a:p>
          <a:p>
            <a:endParaRPr lang="en-US" dirty="0"/>
          </a:p>
        </p:txBody>
      </p:sp>
      <p:sp>
        <p:nvSpPr>
          <p:cNvPr id="9" name="TextBox 8">
            <a:extLst>
              <a:ext uri="{FF2B5EF4-FFF2-40B4-BE49-F238E27FC236}">
                <a16:creationId xmlns:a16="http://schemas.microsoft.com/office/drawing/2014/main" id="{508CE832-A60A-A54B-BE5C-5459DD2F39CD}"/>
              </a:ext>
            </a:extLst>
          </p:cNvPr>
          <p:cNvSpPr txBox="1"/>
          <p:nvPr/>
        </p:nvSpPr>
        <p:spPr>
          <a:xfrm>
            <a:off x="419100" y="3632954"/>
            <a:ext cx="11377612" cy="3139321"/>
          </a:xfrm>
          <a:prstGeom prst="rect">
            <a:avLst/>
          </a:prstGeom>
          <a:noFill/>
        </p:spPr>
        <p:txBody>
          <a:bodyPr wrap="square" rtlCol="0" anchor="t">
            <a:spAutoFit/>
          </a:bodyPr>
          <a:lstStyle/>
          <a:p>
            <a:r>
              <a:rPr lang="en-US" b="1" i="1" dirty="0">
                <a:latin typeface="Arial" panose="020B0604020202020204" pitchFamily="34" charset="0"/>
                <a:cs typeface="Arial" panose="020B0604020202020204" pitchFamily="34" charset="0"/>
              </a:rPr>
              <a:t>#WEAKNESSES</a:t>
            </a:r>
            <a:endParaRPr lang="en-GB" b="1" i="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i="1" dirty="0">
                <a:latin typeface="Arial" panose="020B0604020202020204" pitchFamily="34" charset="0"/>
                <a:cs typeface="Arial" panose="020B0604020202020204" pitchFamily="34" charset="0"/>
              </a:rPr>
              <a:t>Not for everyone;</a:t>
            </a:r>
            <a:endParaRPr lang="en-GB" i="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i="1" dirty="0">
                <a:latin typeface="Arial" panose="020B0604020202020204" pitchFamily="34" charset="0"/>
                <a:cs typeface="Arial" panose="020B0604020202020204" pitchFamily="34" charset="0"/>
              </a:rPr>
              <a:t>Start Up;</a:t>
            </a:r>
            <a:endParaRPr lang="en-GB" i="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i="1" dirty="0">
                <a:latin typeface="Arial" panose="020B0604020202020204" pitchFamily="34" charset="0"/>
                <a:cs typeface="Arial" panose="020B0604020202020204" pitchFamily="34" charset="0"/>
              </a:rPr>
              <a:t>Hospitality competitor;</a:t>
            </a:r>
            <a:endParaRPr lang="en-GB" i="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i="1" dirty="0">
                <a:latin typeface="Arial" panose="020B0604020202020204" pitchFamily="34" charset="0"/>
                <a:cs typeface="Arial" panose="020B0604020202020204" pitchFamily="34" charset="0"/>
              </a:rPr>
              <a:t>Huge amount of sensitive data;</a:t>
            </a:r>
          </a:p>
          <a:p>
            <a:pPr lvl="0"/>
            <a:endParaRPr lang="en-GB" dirty="0">
              <a:latin typeface="Arial" panose="020B0604020202020204" pitchFamily="34" charset="0"/>
              <a:cs typeface="Arial" panose="020B0604020202020204" pitchFamily="34" charset="0"/>
            </a:endParaRPr>
          </a:p>
          <a:p>
            <a:r>
              <a:rPr lang="en-US" dirty="0">
                <a:latin typeface="Arial"/>
                <a:cs typeface="Arial"/>
              </a:rPr>
              <a:t>Obviously our project is not for everyone as we have chosen a specific segment and being a start up everything is a question mark, but we believe in our project and we have analyzed our competitors in the area and being so many we managed to create a different concept that does not scare us. We also need to manage our internal data well as we handle a large amount of sensitive data.</a:t>
            </a:r>
            <a:endParaRPr lang="en-GB" dirty="0">
              <a:latin typeface="Arial"/>
              <a:cs typeface="Arial"/>
            </a:endParaRPr>
          </a:p>
          <a:p>
            <a:endParaRPr lang="en-US" dirty="0"/>
          </a:p>
        </p:txBody>
      </p:sp>
    </p:spTree>
    <p:extLst>
      <p:ext uri="{BB962C8B-B14F-4D97-AF65-F5344CB8AC3E}">
        <p14:creationId xmlns:p14="http://schemas.microsoft.com/office/powerpoint/2010/main" val="412020267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strVal val="#ppt_w*0.70"/>
                                          </p:val>
                                        </p:tav>
                                        <p:tav tm="100000">
                                          <p:val>
                                            <p:strVal val="#ppt_w"/>
                                          </p:val>
                                        </p:tav>
                                      </p:tavLst>
                                    </p:anim>
                                    <p:anim calcmode="lin" valueType="num">
                                      <p:cBhvr>
                                        <p:cTn id="8" dur="1000" fill="hold"/>
                                        <p:tgtEl>
                                          <p:spTgt spid="8"/>
                                        </p:tgtEl>
                                        <p:attrNameLst>
                                          <p:attrName>ppt_h</p:attrName>
                                        </p:attrNameLst>
                                      </p:cBhvr>
                                      <p:tavLst>
                                        <p:tav tm="0">
                                          <p:val>
                                            <p:strVal val="#ppt_h"/>
                                          </p:val>
                                        </p:tav>
                                        <p:tav tm="100000">
                                          <p:val>
                                            <p:strVal val="#ppt_h"/>
                                          </p:val>
                                        </p:tav>
                                      </p:tavLst>
                                    </p:anim>
                                    <p:animEffect transition="in" filter="fade">
                                      <p:cBhvr>
                                        <p:cTn id="9" dur="1000"/>
                                        <p:tgtEl>
                                          <p:spTgt spid="8"/>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1000" fill="hold"/>
                                        <p:tgtEl>
                                          <p:spTgt spid="9"/>
                                        </p:tgtEl>
                                        <p:attrNameLst>
                                          <p:attrName>ppt_w</p:attrName>
                                        </p:attrNameLst>
                                      </p:cBhvr>
                                      <p:tavLst>
                                        <p:tav tm="0">
                                          <p:val>
                                            <p:strVal val="#ppt_w*0.70"/>
                                          </p:val>
                                        </p:tav>
                                        <p:tav tm="100000">
                                          <p:val>
                                            <p:strVal val="#ppt_w"/>
                                          </p:val>
                                        </p:tav>
                                      </p:tavLst>
                                    </p:anim>
                                    <p:anim calcmode="lin" valueType="num">
                                      <p:cBhvr>
                                        <p:cTn id="15" dur="1000" fill="hold"/>
                                        <p:tgtEl>
                                          <p:spTgt spid="9"/>
                                        </p:tgtEl>
                                        <p:attrNameLst>
                                          <p:attrName>ppt_h</p:attrName>
                                        </p:attrNameLst>
                                      </p:cBhvr>
                                      <p:tavLst>
                                        <p:tav tm="0">
                                          <p:val>
                                            <p:strVal val="#ppt_h"/>
                                          </p:val>
                                        </p:tav>
                                        <p:tav tm="100000">
                                          <p:val>
                                            <p:strVal val="#ppt_h"/>
                                          </p:val>
                                        </p:tav>
                                      </p:tavLst>
                                    </p:anim>
                                    <p:animEffect transition="in" filter="fade">
                                      <p:cBhvr>
                                        <p:cTn id="16"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ree&#10;&#10;Description automatically generated">
            <a:extLst>
              <a:ext uri="{FF2B5EF4-FFF2-40B4-BE49-F238E27FC236}">
                <a16:creationId xmlns:a16="http://schemas.microsoft.com/office/drawing/2014/main" id="{195C242C-9085-7E4C-B1A9-87A0B61BE387}"/>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4000"/>
          <a:stretch/>
        </p:blipFill>
        <p:spPr>
          <a:xfrm>
            <a:off x="0" y="10"/>
            <a:ext cx="12191980" cy="6857990"/>
          </a:xfrm>
          <a:prstGeom prst="rect">
            <a:avLst/>
          </a:prstGeom>
        </p:spPr>
      </p:pic>
      <p:sp>
        <p:nvSpPr>
          <p:cNvPr id="6" name="TextBox 5">
            <a:extLst>
              <a:ext uri="{FF2B5EF4-FFF2-40B4-BE49-F238E27FC236}">
                <a16:creationId xmlns:a16="http://schemas.microsoft.com/office/drawing/2014/main" id="{CA547599-BA1B-D64A-AD54-589D0F4E95D2}"/>
              </a:ext>
            </a:extLst>
          </p:cNvPr>
          <p:cNvSpPr txBox="1"/>
          <p:nvPr/>
        </p:nvSpPr>
        <p:spPr>
          <a:xfrm>
            <a:off x="257175" y="393832"/>
            <a:ext cx="11615738" cy="2585323"/>
          </a:xfrm>
          <a:prstGeom prst="rect">
            <a:avLst/>
          </a:prstGeom>
          <a:noFill/>
        </p:spPr>
        <p:txBody>
          <a:bodyPr wrap="square" rtlCol="0" anchor="t">
            <a:spAutoFit/>
          </a:bodyPr>
          <a:lstStyle/>
          <a:p>
            <a:r>
              <a:rPr lang="en-US" b="1" i="1" dirty="0">
                <a:latin typeface="Arial" panose="020B0604020202020204" pitchFamily="34" charset="0"/>
                <a:cs typeface="Arial" panose="020B0604020202020204" pitchFamily="34" charset="0"/>
              </a:rPr>
              <a:t>#OPPORTUNITIES</a:t>
            </a:r>
            <a:endParaRPr lang="en-GB" b="1" i="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i="1" dirty="0">
                <a:latin typeface="Arial"/>
                <a:cs typeface="Arial"/>
              </a:rPr>
              <a:t>Create a new segment and a new trend;</a:t>
            </a:r>
            <a:endParaRPr lang="en-GB" i="1" dirty="0">
              <a:latin typeface="Arial"/>
              <a:cs typeface="Arial"/>
            </a:endParaRPr>
          </a:p>
          <a:p>
            <a:pPr marL="285750" indent="-285750">
              <a:buFont typeface="Arial" panose="020B0604020202020204" pitchFamily="34" charset="0"/>
              <a:buChar char="•"/>
            </a:pPr>
            <a:r>
              <a:rPr lang="en-US" i="1" dirty="0">
                <a:latin typeface="Arial"/>
                <a:cs typeface="Arial"/>
              </a:rPr>
              <a:t>Future selling of our brand;</a:t>
            </a:r>
            <a:endParaRPr lang="en-GB" i="1" dirty="0">
              <a:latin typeface="Arial"/>
              <a:cs typeface="Arial"/>
            </a:endParaRPr>
          </a:p>
          <a:p>
            <a:pPr marL="285750" lvl="0" indent="-285750">
              <a:buFont typeface="Arial" panose="020B0604020202020204" pitchFamily="34" charset="0"/>
              <a:buChar char="•"/>
            </a:pPr>
            <a:r>
              <a:rPr lang="en-US" i="1" dirty="0">
                <a:latin typeface="Arial"/>
                <a:cs typeface="Arial"/>
              </a:rPr>
              <a:t>Constance o the strong economy of the island ;</a:t>
            </a:r>
            <a:endParaRPr lang="en-GB" i="1" dirty="0">
              <a:latin typeface="Arial"/>
              <a:cs typeface="Arial"/>
            </a:endParaRPr>
          </a:p>
          <a:p>
            <a:pPr marL="285750" lvl="0" indent="-285750">
              <a:buFont typeface="Arial" panose="020B0604020202020204" pitchFamily="34" charset="0"/>
              <a:buChar char="•"/>
            </a:pPr>
            <a:r>
              <a:rPr lang="en-US" i="1" dirty="0">
                <a:latin typeface="Arial" panose="020B0604020202020204" pitchFamily="34" charset="0"/>
                <a:cs typeface="Arial" panose="020B0604020202020204" pitchFamily="34" charset="0"/>
              </a:rPr>
              <a:t>Weather;</a:t>
            </a:r>
          </a:p>
          <a:p>
            <a:pPr lvl="0"/>
            <a:endParaRPr lang="en-GB" i="1" dirty="0">
              <a:latin typeface="Arial" panose="020B0604020202020204" pitchFamily="34" charset="0"/>
              <a:cs typeface="Arial" panose="020B0604020202020204" pitchFamily="34" charset="0"/>
            </a:endParaRPr>
          </a:p>
          <a:p>
            <a:r>
              <a:rPr lang="en-US" dirty="0">
                <a:latin typeface="Arial"/>
                <a:cs typeface="Arial"/>
              </a:rPr>
              <a:t>Having a unique product we can create a new concept of hospitality and a new segment in the market. The place allows us to have a constancy being one of the major attraction of the country.</a:t>
            </a:r>
            <a:endParaRPr lang="en-GB" dirty="0">
              <a:latin typeface="Arial"/>
              <a:cs typeface="Arial"/>
            </a:endParaRPr>
          </a:p>
          <a:p>
            <a:endParaRPr lang="en-US" dirty="0"/>
          </a:p>
        </p:txBody>
      </p:sp>
      <p:sp>
        <p:nvSpPr>
          <p:cNvPr id="7" name="TextBox 6">
            <a:extLst>
              <a:ext uri="{FF2B5EF4-FFF2-40B4-BE49-F238E27FC236}">
                <a16:creationId xmlns:a16="http://schemas.microsoft.com/office/drawing/2014/main" id="{40441AEF-5E94-7044-ADF9-25034D8B05E4}"/>
              </a:ext>
            </a:extLst>
          </p:cNvPr>
          <p:cNvSpPr txBox="1"/>
          <p:nvPr/>
        </p:nvSpPr>
        <p:spPr>
          <a:xfrm>
            <a:off x="257175" y="3429000"/>
            <a:ext cx="11201400" cy="2308324"/>
          </a:xfrm>
          <a:prstGeom prst="rect">
            <a:avLst/>
          </a:prstGeom>
          <a:noFill/>
        </p:spPr>
        <p:txBody>
          <a:bodyPr wrap="square" rtlCol="0" anchor="t">
            <a:spAutoFit/>
          </a:bodyPr>
          <a:lstStyle/>
          <a:p>
            <a:r>
              <a:rPr lang="en-US" b="1" i="1" dirty="0">
                <a:latin typeface="Arial" panose="020B0604020202020204" pitchFamily="34" charset="0"/>
                <a:cs typeface="Arial" panose="020B0604020202020204" pitchFamily="34" charset="0"/>
              </a:rPr>
              <a:t>#THREATS </a:t>
            </a:r>
            <a:endParaRPr lang="en-GB" b="1" i="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i="1" dirty="0">
                <a:latin typeface="Arial" panose="020B0604020202020204" pitchFamily="34" charset="0"/>
                <a:cs typeface="Arial" panose="020B0604020202020204" pitchFamily="34" charset="0"/>
              </a:rPr>
              <a:t>Low changes</a:t>
            </a:r>
            <a:endParaRPr lang="en-GB" i="1"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US" i="1" dirty="0">
                <a:latin typeface="Arial" panose="020B0604020202020204" pitchFamily="34" charset="0"/>
                <a:cs typeface="Arial" panose="020B0604020202020204" pitchFamily="34" charset="0"/>
              </a:rPr>
              <a:t>Natural collapse</a:t>
            </a:r>
            <a:endParaRPr lang="en-GB"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i="1" dirty="0">
                <a:latin typeface="Arial"/>
                <a:cs typeface="Arial"/>
              </a:rPr>
              <a:t>Market collapse</a:t>
            </a:r>
            <a:r>
              <a:rPr lang="en-US" dirty="0">
                <a:latin typeface="Arial"/>
                <a:cs typeface="Arial"/>
              </a:rPr>
              <a:t> </a:t>
            </a:r>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things that threaten us are changes in privacy laws, natural disaster being an island in the middle of the ocean but above all the market decline as in recent years we have had an increase in cruise tourism. </a:t>
            </a:r>
            <a:endParaRPr lang="en-GB"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065195649"/>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strVal val="#ppt_w*0.70"/>
                                          </p:val>
                                        </p:tav>
                                        <p:tav tm="100000">
                                          <p:val>
                                            <p:strVal val="#ppt_w"/>
                                          </p:val>
                                        </p:tav>
                                      </p:tavLst>
                                    </p:anim>
                                    <p:anim calcmode="lin" valueType="num">
                                      <p:cBhvr>
                                        <p:cTn id="15" dur="1000" fill="hold"/>
                                        <p:tgtEl>
                                          <p:spTgt spid="7"/>
                                        </p:tgtEl>
                                        <p:attrNameLst>
                                          <p:attrName>ppt_h</p:attrName>
                                        </p:attrNameLst>
                                      </p:cBhvr>
                                      <p:tavLst>
                                        <p:tav tm="0">
                                          <p:val>
                                            <p:strVal val="#ppt_h"/>
                                          </p:val>
                                        </p:tav>
                                        <p:tav tm="100000">
                                          <p:val>
                                            <p:strVal val="#ppt_h"/>
                                          </p:val>
                                        </p:tav>
                                      </p:tavLst>
                                    </p:anim>
                                    <p:animEffect transition="in" filter="fade">
                                      <p:cBhvr>
                                        <p:cTn id="16"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ree&#10;&#10;Description automatically generated">
            <a:extLst>
              <a:ext uri="{FF2B5EF4-FFF2-40B4-BE49-F238E27FC236}">
                <a16:creationId xmlns:a16="http://schemas.microsoft.com/office/drawing/2014/main" id="{B482785B-BB36-D746-98C5-AD2D0C920218}"/>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4000"/>
          <a:stretch/>
        </p:blipFill>
        <p:spPr>
          <a:xfrm>
            <a:off x="-125809" y="10"/>
            <a:ext cx="12191980" cy="6857990"/>
          </a:xfrm>
          <a:prstGeom prst="rect">
            <a:avLst/>
          </a:prstGeom>
        </p:spPr>
      </p:pic>
      <p:sp>
        <p:nvSpPr>
          <p:cNvPr id="4" name="TextBox 3">
            <a:extLst>
              <a:ext uri="{FF2B5EF4-FFF2-40B4-BE49-F238E27FC236}">
                <a16:creationId xmlns:a16="http://schemas.microsoft.com/office/drawing/2014/main" id="{18BDBA19-71D8-F64B-B4EC-E64B15838851}"/>
              </a:ext>
            </a:extLst>
          </p:cNvPr>
          <p:cNvSpPr txBox="1"/>
          <p:nvPr/>
        </p:nvSpPr>
        <p:spPr>
          <a:xfrm>
            <a:off x="4841358" y="85060"/>
            <a:ext cx="2509284" cy="400110"/>
          </a:xfrm>
          <a:prstGeom prst="rect">
            <a:avLst/>
          </a:prstGeom>
          <a:noFill/>
        </p:spPr>
        <p:txBody>
          <a:bodyPr wrap="square" rtlCol="0">
            <a:spAutoFit/>
          </a:bodyPr>
          <a:lstStyle/>
          <a:p>
            <a:r>
              <a:rPr lang="en-US" sz="2000" b="1" i="1" dirty="0">
                <a:latin typeface="Arial" panose="020B0604020202020204" pitchFamily="34" charset="0"/>
                <a:cs typeface="Arial" panose="020B0604020202020204" pitchFamily="34" charset="0"/>
              </a:rPr>
              <a:t>Business Strategy</a:t>
            </a:r>
          </a:p>
        </p:txBody>
      </p:sp>
      <p:sp>
        <p:nvSpPr>
          <p:cNvPr id="5" name="TextBox 4">
            <a:extLst>
              <a:ext uri="{FF2B5EF4-FFF2-40B4-BE49-F238E27FC236}">
                <a16:creationId xmlns:a16="http://schemas.microsoft.com/office/drawing/2014/main" id="{61F868A2-BF19-8E42-80CF-B6FFA06A64EB}"/>
              </a:ext>
            </a:extLst>
          </p:cNvPr>
          <p:cNvSpPr txBox="1"/>
          <p:nvPr/>
        </p:nvSpPr>
        <p:spPr>
          <a:xfrm>
            <a:off x="212651" y="733647"/>
            <a:ext cx="11979349"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 additional of our basic concept of hospitality we are going to participate at the 10th anniversary of tech awards with a launch of a new app.</a:t>
            </a:r>
          </a:p>
          <a:p>
            <a:r>
              <a:rPr lang="en-GB" dirty="0">
                <a:latin typeface="Arial" panose="020B0604020202020204" pitchFamily="34" charset="0"/>
                <a:cs typeface="Arial" panose="020B0604020202020204" pitchFamily="34" charset="0"/>
              </a:rPr>
              <a:t>Whit this app we want to change the concept of a normal resort and open a new trend connecting the customer social media profile to ours, starting from the influencers market and moving on strict connection between hospitality and technological progress.</a:t>
            </a:r>
          </a:p>
          <a:p>
            <a:endParaRPr lang="en-US" dirty="0"/>
          </a:p>
        </p:txBody>
      </p:sp>
      <p:sp>
        <p:nvSpPr>
          <p:cNvPr id="6" name="TextBox 5">
            <a:extLst>
              <a:ext uri="{FF2B5EF4-FFF2-40B4-BE49-F238E27FC236}">
                <a16:creationId xmlns:a16="http://schemas.microsoft.com/office/drawing/2014/main" id="{E12A1CF7-B24D-F74E-A62F-77F9376D84DD}"/>
              </a:ext>
            </a:extLst>
          </p:cNvPr>
          <p:cNvSpPr txBox="1"/>
          <p:nvPr/>
        </p:nvSpPr>
        <p:spPr>
          <a:xfrm>
            <a:off x="5124893" y="2485517"/>
            <a:ext cx="1690577" cy="400110"/>
          </a:xfrm>
          <a:prstGeom prst="rect">
            <a:avLst/>
          </a:prstGeom>
          <a:noFill/>
        </p:spPr>
        <p:txBody>
          <a:bodyPr wrap="square" rtlCol="0">
            <a:spAutoFit/>
          </a:bodyPr>
          <a:lstStyle/>
          <a:p>
            <a:r>
              <a:rPr lang="en-US" sz="2000" b="1" i="1" u="sng" dirty="0">
                <a:latin typeface="Arial" panose="020B0604020202020204" pitchFamily="34" charset="0"/>
                <a:cs typeface="Arial" panose="020B0604020202020204" pitchFamily="34" charset="0"/>
              </a:rPr>
              <a:t>InstaResort</a:t>
            </a:r>
          </a:p>
        </p:txBody>
      </p:sp>
      <p:sp>
        <p:nvSpPr>
          <p:cNvPr id="7" name="TextBox 6">
            <a:extLst>
              <a:ext uri="{FF2B5EF4-FFF2-40B4-BE49-F238E27FC236}">
                <a16:creationId xmlns:a16="http://schemas.microsoft.com/office/drawing/2014/main" id="{AD332F56-5317-304A-8072-638FE235AB28}"/>
              </a:ext>
            </a:extLst>
          </p:cNvPr>
          <p:cNvSpPr txBox="1"/>
          <p:nvPr/>
        </p:nvSpPr>
        <p:spPr>
          <a:xfrm>
            <a:off x="212651" y="2885627"/>
            <a:ext cx="11876568" cy="341632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app will provide the guest several services and few engagement tactics to our concept:</a:t>
            </a:r>
          </a:p>
          <a:p>
            <a:pPr marL="285750" lvl="0" indent="-285750">
              <a:buFont typeface="Arial" panose="020B0604020202020204" pitchFamily="34" charset="0"/>
              <a:buChar char="•"/>
            </a:pPr>
            <a:r>
              <a:rPr lang="en-GB" i="1" dirty="0">
                <a:latin typeface="Arial" panose="020B0604020202020204" pitchFamily="34" charset="0"/>
                <a:cs typeface="Arial" panose="020B0604020202020204" pitchFamily="34" charset="0"/>
              </a:rPr>
              <a:t>Based on overuse of hashtags;</a:t>
            </a:r>
          </a:p>
          <a:p>
            <a:pPr marL="285750" lvl="0" indent="-285750">
              <a:buFont typeface="Arial" panose="020B0604020202020204" pitchFamily="34" charset="0"/>
              <a:buChar char="•"/>
            </a:pPr>
            <a:r>
              <a:rPr lang="en-GB" i="1" dirty="0">
                <a:latin typeface="Arial" panose="020B0604020202020204" pitchFamily="34" charset="0"/>
                <a:cs typeface="Arial" panose="020B0604020202020204" pitchFamily="34" charset="0"/>
              </a:rPr>
              <a:t>Make simple to share posts or story related to their holiday provided from the hotel;</a:t>
            </a:r>
          </a:p>
          <a:p>
            <a:pPr marL="285750" lvl="0" indent="-285750">
              <a:buFont typeface="Arial" panose="020B0604020202020204" pitchFamily="34" charset="0"/>
              <a:buChar char="•"/>
            </a:pPr>
            <a:r>
              <a:rPr lang="en-GB" i="1" dirty="0">
                <a:latin typeface="Arial" panose="020B0604020202020204" pitchFamily="34" charset="0"/>
                <a:cs typeface="Arial" panose="020B0604020202020204" pitchFamily="34" charset="0"/>
              </a:rPr>
              <a:t>Any reservation will be available on the app (rooms, outlets, facilities or activities);</a:t>
            </a:r>
          </a:p>
          <a:p>
            <a:pPr marL="285750" lvl="0" indent="-285750">
              <a:buFont typeface="Arial" panose="020B0604020202020204" pitchFamily="34" charset="0"/>
              <a:buChar char="•"/>
            </a:pPr>
            <a:r>
              <a:rPr lang="en-GB" i="1" dirty="0">
                <a:latin typeface="Arial" panose="020B0604020202020204" pitchFamily="34" charset="0"/>
                <a:cs typeface="Arial" panose="020B0604020202020204" pitchFamily="34" charset="0"/>
              </a:rPr>
              <a:t>Schedule of your holiday;</a:t>
            </a:r>
          </a:p>
          <a:p>
            <a:pPr marL="285750" lvl="0" indent="-285750">
              <a:buFont typeface="Arial" panose="020B0604020202020204" pitchFamily="34" charset="0"/>
              <a:buChar char="•"/>
            </a:pPr>
            <a:r>
              <a:rPr lang="en-GB" i="1" dirty="0">
                <a:latin typeface="Arial" panose="020B0604020202020204" pitchFamily="34" charset="0"/>
                <a:cs typeface="Arial" panose="020B0604020202020204" pitchFamily="34" charset="0"/>
              </a:rPr>
              <a:t>Blog publications and info about the surroundings;</a:t>
            </a:r>
          </a:p>
          <a:p>
            <a:pPr marL="285750" lvl="0" indent="-285750">
              <a:buFont typeface="Arial" panose="020B0604020202020204" pitchFamily="34" charset="0"/>
              <a:buChar char="•"/>
            </a:pPr>
            <a:r>
              <a:rPr lang="en-GB" i="1" dirty="0">
                <a:latin typeface="Arial" panose="020B0604020202020204" pitchFamily="34" charset="0"/>
                <a:cs typeface="Arial" panose="020B0604020202020204" pitchFamily="34" charset="0"/>
              </a:rPr>
              <a:t>24h chat;</a:t>
            </a:r>
          </a:p>
          <a:p>
            <a:pPr marL="285750" lvl="0" indent="-285750">
              <a:buFont typeface="Arial" panose="020B0604020202020204" pitchFamily="34" charset="0"/>
              <a:buChar char="•"/>
            </a:pPr>
            <a:r>
              <a:rPr lang="en-GB" i="1" dirty="0">
                <a:latin typeface="Arial" panose="020B0604020202020204" pitchFamily="34" charset="0"/>
                <a:cs typeface="Arial" panose="020B0604020202020204" pitchFamily="34" charset="0"/>
              </a:rPr>
              <a:t>Share and reviews experiences with other customers;</a:t>
            </a:r>
          </a:p>
          <a:p>
            <a:pPr marL="285750" lvl="0" indent="-285750">
              <a:buFont typeface="Arial" panose="020B0604020202020204" pitchFamily="34" charset="0"/>
              <a:buChar char="•"/>
            </a:pPr>
            <a:r>
              <a:rPr lang="en-GB" i="1" dirty="0">
                <a:latin typeface="Arial" panose="020B0604020202020204" pitchFamily="34" charset="0"/>
                <a:cs typeface="Arial" panose="020B0604020202020204" pitchFamily="34" charset="0"/>
              </a:rPr>
              <a:t>Connect to Instagram;</a:t>
            </a:r>
          </a:p>
          <a:p>
            <a:pPr marL="285750" lvl="0" indent="-285750">
              <a:buFont typeface="Arial" panose="020B0604020202020204" pitchFamily="34" charset="0"/>
              <a:buChar char="•"/>
            </a:pPr>
            <a:r>
              <a:rPr lang="en-GB" i="1" dirty="0">
                <a:latin typeface="Arial" panose="020B0604020202020204" pitchFamily="34" charset="0"/>
                <a:cs typeface="Arial" panose="020B0604020202020204" pitchFamily="34" charset="0"/>
              </a:rPr>
              <a:t>Help and support;</a:t>
            </a:r>
          </a:p>
          <a:p>
            <a:pPr marL="285750" lvl="0" indent="-285750">
              <a:buFont typeface="Arial" panose="020B0604020202020204" pitchFamily="34" charset="0"/>
              <a:buChar char="•"/>
            </a:pPr>
            <a:r>
              <a:rPr lang="en-GB" i="1" dirty="0">
                <a:latin typeface="Arial" panose="020B0604020202020204" pitchFamily="34" charset="0"/>
                <a:cs typeface="Arial" panose="020B0604020202020204" pitchFamily="34" charset="0"/>
              </a:rPr>
              <a:t>Terms and conditions;</a:t>
            </a:r>
          </a:p>
          <a:p>
            <a:pPr marL="285750" lvl="0" indent="-285750">
              <a:buFont typeface="Arial" panose="020B0604020202020204" pitchFamily="34" charset="0"/>
              <a:buChar char="•"/>
            </a:pPr>
            <a:r>
              <a:rPr lang="en-GB" i="1" dirty="0">
                <a:latin typeface="Arial" panose="020B0604020202020204" pitchFamily="34" charset="0"/>
                <a:cs typeface="Arial" panose="020B0604020202020204" pitchFamily="34" charset="0"/>
              </a:rPr>
              <a:t>Aim to create a community;</a:t>
            </a:r>
          </a:p>
        </p:txBody>
      </p:sp>
    </p:spTree>
    <p:extLst>
      <p:ext uri="{BB962C8B-B14F-4D97-AF65-F5344CB8AC3E}">
        <p14:creationId xmlns:p14="http://schemas.microsoft.com/office/powerpoint/2010/main" val="192680456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down)">
                                      <p:cBhvr>
                                        <p:cTn id="15" dur="580">
                                          <p:stCondLst>
                                            <p:cond delay="0"/>
                                          </p:stCondLst>
                                        </p:cTn>
                                        <p:tgtEl>
                                          <p:spTgt spid="7"/>
                                        </p:tgtEl>
                                      </p:cBhvr>
                                    </p:animEffect>
                                    <p:anim calcmode="lin" valueType="num">
                                      <p:cBhvr>
                                        <p:cTn id="16"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21" dur="26">
                                          <p:stCondLst>
                                            <p:cond delay="650"/>
                                          </p:stCondLst>
                                        </p:cTn>
                                        <p:tgtEl>
                                          <p:spTgt spid="7"/>
                                        </p:tgtEl>
                                      </p:cBhvr>
                                      <p:to x="100000" y="60000"/>
                                    </p:animScale>
                                    <p:animScale>
                                      <p:cBhvr>
                                        <p:cTn id="22" dur="166" decel="50000">
                                          <p:stCondLst>
                                            <p:cond delay="676"/>
                                          </p:stCondLst>
                                        </p:cTn>
                                        <p:tgtEl>
                                          <p:spTgt spid="7"/>
                                        </p:tgtEl>
                                      </p:cBhvr>
                                      <p:to x="100000" y="100000"/>
                                    </p:animScale>
                                    <p:animScale>
                                      <p:cBhvr>
                                        <p:cTn id="23" dur="26">
                                          <p:stCondLst>
                                            <p:cond delay="1312"/>
                                          </p:stCondLst>
                                        </p:cTn>
                                        <p:tgtEl>
                                          <p:spTgt spid="7"/>
                                        </p:tgtEl>
                                      </p:cBhvr>
                                      <p:to x="100000" y="80000"/>
                                    </p:animScale>
                                    <p:animScale>
                                      <p:cBhvr>
                                        <p:cTn id="24" dur="166" decel="50000">
                                          <p:stCondLst>
                                            <p:cond delay="1338"/>
                                          </p:stCondLst>
                                        </p:cTn>
                                        <p:tgtEl>
                                          <p:spTgt spid="7"/>
                                        </p:tgtEl>
                                      </p:cBhvr>
                                      <p:to x="100000" y="100000"/>
                                    </p:animScale>
                                    <p:animScale>
                                      <p:cBhvr>
                                        <p:cTn id="25" dur="26">
                                          <p:stCondLst>
                                            <p:cond delay="1642"/>
                                          </p:stCondLst>
                                        </p:cTn>
                                        <p:tgtEl>
                                          <p:spTgt spid="7"/>
                                        </p:tgtEl>
                                      </p:cBhvr>
                                      <p:to x="100000" y="90000"/>
                                    </p:animScale>
                                    <p:animScale>
                                      <p:cBhvr>
                                        <p:cTn id="26" dur="166" decel="50000">
                                          <p:stCondLst>
                                            <p:cond delay="1668"/>
                                          </p:stCondLst>
                                        </p:cTn>
                                        <p:tgtEl>
                                          <p:spTgt spid="7"/>
                                        </p:tgtEl>
                                      </p:cBhvr>
                                      <p:to x="100000" y="100000"/>
                                    </p:animScale>
                                    <p:animScale>
                                      <p:cBhvr>
                                        <p:cTn id="27" dur="26">
                                          <p:stCondLst>
                                            <p:cond delay="1808"/>
                                          </p:stCondLst>
                                        </p:cTn>
                                        <p:tgtEl>
                                          <p:spTgt spid="7"/>
                                        </p:tgtEl>
                                      </p:cBhvr>
                                      <p:to x="100000" y="95000"/>
                                    </p:animScale>
                                    <p:animScale>
                                      <p:cBhvr>
                                        <p:cTn id="28"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ree&#10;&#10;Description automatically generated">
            <a:extLst>
              <a:ext uri="{FF2B5EF4-FFF2-40B4-BE49-F238E27FC236}">
                <a16:creationId xmlns:a16="http://schemas.microsoft.com/office/drawing/2014/main" id="{798F891E-7DBB-F945-8FC3-196D300CCBFB}"/>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l="4000"/>
          <a:stretch/>
        </p:blipFill>
        <p:spPr>
          <a:xfrm>
            <a:off x="0" y="10"/>
            <a:ext cx="12191980" cy="6857990"/>
          </a:xfrm>
          <a:prstGeom prst="rect">
            <a:avLst/>
          </a:prstGeom>
        </p:spPr>
      </p:pic>
      <p:sp>
        <p:nvSpPr>
          <p:cNvPr id="4" name="TextBox 3">
            <a:extLst>
              <a:ext uri="{FF2B5EF4-FFF2-40B4-BE49-F238E27FC236}">
                <a16:creationId xmlns:a16="http://schemas.microsoft.com/office/drawing/2014/main" id="{72F157E9-6247-B446-83F5-49224A07B770}"/>
              </a:ext>
            </a:extLst>
          </p:cNvPr>
          <p:cNvSpPr txBox="1"/>
          <p:nvPr/>
        </p:nvSpPr>
        <p:spPr>
          <a:xfrm>
            <a:off x="170121" y="606055"/>
            <a:ext cx="11674549" cy="923330"/>
          </a:xfrm>
          <a:prstGeom prst="rect">
            <a:avLst/>
          </a:prstGeom>
          <a:noFill/>
        </p:spPr>
        <p:txBody>
          <a:bodyPr wrap="square" rtlCol="0">
            <a:spAutoFit/>
          </a:bodyPr>
          <a:lstStyle/>
          <a:p>
            <a:r>
              <a:rPr lang="en-GB" b="1" dirty="0"/>
              <a:t> </a:t>
            </a:r>
            <a:r>
              <a:rPr lang="en-GB" b="1" dirty="0">
                <a:latin typeface="Arial" panose="020B0604020202020204" pitchFamily="34" charset="0"/>
                <a:cs typeface="Arial" panose="020B0604020202020204" pitchFamily="34" charset="0"/>
              </a:rPr>
              <a:t>Summarising our work on marketing, we ended with few important points for our business strategy:</a:t>
            </a:r>
          </a:p>
          <a:p>
            <a:endParaRPr lang="en-GB" dirty="0"/>
          </a:p>
          <a:p>
            <a:endParaRPr lang="en-US" dirty="0"/>
          </a:p>
        </p:txBody>
      </p:sp>
      <p:graphicFrame>
        <p:nvGraphicFramePr>
          <p:cNvPr id="7" name="Table 6">
            <a:extLst>
              <a:ext uri="{FF2B5EF4-FFF2-40B4-BE49-F238E27FC236}">
                <a16:creationId xmlns:a16="http://schemas.microsoft.com/office/drawing/2014/main" id="{D3A38399-E135-DB49-93E3-2E3BDE59C8A8}"/>
              </a:ext>
            </a:extLst>
          </p:cNvPr>
          <p:cNvGraphicFramePr>
            <a:graphicFrameLocks noGrp="1"/>
          </p:cNvGraphicFramePr>
          <p:nvPr>
            <p:extLst>
              <p:ext uri="{D42A27DB-BD31-4B8C-83A1-F6EECF244321}">
                <p14:modId xmlns:p14="http://schemas.microsoft.com/office/powerpoint/2010/main" val="3673898707"/>
              </p:ext>
            </p:extLst>
          </p:nvPr>
        </p:nvGraphicFramePr>
        <p:xfrm>
          <a:off x="1574800" y="1529385"/>
          <a:ext cx="8128000" cy="4632960"/>
        </p:xfrm>
        <a:graphic>
          <a:graphicData uri="http://schemas.openxmlformats.org/drawingml/2006/table">
            <a:tbl>
              <a:tblPr firstRow="1" bandRow="1">
                <a:tableStyleId>{D7AC3CCA-C797-4891-BE02-D94E43425B78}</a:tableStyleId>
              </a:tblPr>
              <a:tblGrid>
                <a:gridCol w="4064000">
                  <a:extLst>
                    <a:ext uri="{9D8B030D-6E8A-4147-A177-3AD203B41FA5}">
                      <a16:colId xmlns:a16="http://schemas.microsoft.com/office/drawing/2014/main" val="384902490"/>
                    </a:ext>
                  </a:extLst>
                </a:gridCol>
                <a:gridCol w="4064000">
                  <a:extLst>
                    <a:ext uri="{9D8B030D-6E8A-4147-A177-3AD203B41FA5}">
                      <a16:colId xmlns:a16="http://schemas.microsoft.com/office/drawing/2014/main" val="3874634963"/>
                    </a:ext>
                  </a:extLst>
                </a:gridCol>
              </a:tblGrid>
              <a:tr h="370840">
                <a:tc>
                  <a:txBody>
                    <a:bodyPr/>
                    <a:lstStyle/>
                    <a:p>
                      <a:r>
                        <a:rPr lang="en-US" sz="2000" i="1" dirty="0">
                          <a:latin typeface="Arial" panose="020B0604020202020204" pitchFamily="34" charset="0"/>
                          <a:cs typeface="Arial" panose="020B0604020202020204" pitchFamily="34" charset="0"/>
                        </a:rPr>
                        <a:t>               #Influencers</a:t>
                      </a:r>
                    </a:p>
                  </a:txBody>
                  <a:tcPr/>
                </a:tc>
                <a:tc>
                  <a:txBody>
                    <a:bodyPr/>
                    <a:lstStyle/>
                    <a:p>
                      <a:r>
                        <a:rPr lang="en-US" sz="2000" i="1" dirty="0">
                          <a:latin typeface="Arial" panose="020B0604020202020204" pitchFamily="34" charset="0"/>
                          <a:cs typeface="Arial" panose="020B0604020202020204" pitchFamily="34" charset="0"/>
                        </a:rPr>
                        <a:t>              #Followers</a:t>
                      </a:r>
                    </a:p>
                  </a:txBody>
                  <a:tcPr/>
                </a:tc>
                <a:extLst>
                  <a:ext uri="{0D108BD9-81ED-4DB2-BD59-A6C34878D82A}">
                    <a16:rowId xmlns:a16="http://schemas.microsoft.com/office/drawing/2014/main" val="206164625"/>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latin typeface="+mn-lt"/>
                          <a:ea typeface="+mn-ea"/>
                          <a:cs typeface="+mn-cs"/>
                        </a:rPr>
                        <a:t>They will be offer good discounts to advertise our company.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latin typeface="Arial" panose="020B0604020202020204" pitchFamily="34" charset="0"/>
                          <a:ea typeface="+mn-ea"/>
                          <a:cs typeface="Arial" panose="020B0604020202020204" pitchFamily="34" charset="0"/>
                        </a:rPr>
                        <a:t>The people will have interest driven by the influencers, but the same effect will be done from the followers of previous customers with the ongoing of the activity.</a:t>
                      </a:r>
                    </a:p>
                  </a:txBody>
                  <a:tcPr/>
                </a:tc>
                <a:extLst>
                  <a:ext uri="{0D108BD9-81ED-4DB2-BD59-A6C34878D82A}">
                    <a16:rowId xmlns:a16="http://schemas.microsoft.com/office/drawing/2014/main" val="416149205"/>
                  </a:ext>
                </a:extLst>
              </a:tr>
              <a:tr h="370840">
                <a:tc>
                  <a:txBody>
                    <a:bodyPr/>
                    <a:lstStyle/>
                    <a:p>
                      <a:r>
                        <a:rPr lang="en-US" sz="2000" b="1" i="1" dirty="0">
                          <a:latin typeface="Arial" panose="020B0604020202020204" pitchFamily="34" charset="0"/>
                          <a:cs typeface="Arial" panose="020B0604020202020204" pitchFamily="34" charset="0"/>
                        </a:rPr>
                        <a:t>   #Commitment to share story</a:t>
                      </a:r>
                    </a:p>
                  </a:txBody>
                  <a:tcPr/>
                </a:tc>
                <a:tc>
                  <a:txBody>
                    <a:bodyPr/>
                    <a:lstStyle/>
                    <a:p>
                      <a:r>
                        <a:rPr lang="en-US" sz="2000" b="1" i="1" dirty="0">
                          <a:latin typeface="Arial" panose="020B0604020202020204" pitchFamily="34" charset="0"/>
                          <a:cs typeface="Arial" panose="020B0604020202020204" pitchFamily="34" charset="0"/>
                        </a:rPr>
                        <a:t>            #Monetarize likes</a:t>
                      </a:r>
                    </a:p>
                  </a:txBody>
                  <a:tcPr/>
                </a:tc>
                <a:extLst>
                  <a:ext uri="{0D108BD9-81ED-4DB2-BD59-A6C34878D82A}">
                    <a16:rowId xmlns:a16="http://schemas.microsoft.com/office/drawing/2014/main" val="99864416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latin typeface="Arial" panose="020B0604020202020204" pitchFamily="34" charset="0"/>
                          <a:ea typeface="+mn-ea"/>
                          <a:cs typeface="Arial" panose="020B0604020202020204" pitchFamily="34" charset="0"/>
                        </a:rPr>
                        <a:t>Using a direct contact to our customer profile they will be committed to share stories and posts about the resort and their holidays open a world wide spread of information.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latin typeface="Arial" panose="020B0604020202020204" pitchFamily="34" charset="0"/>
                          <a:ea typeface="+mn-ea"/>
                          <a:cs typeface="Arial" panose="020B0604020202020204" pitchFamily="34" charset="0"/>
                        </a:rPr>
                        <a:t>The opportunity to spend credit given by number of likes, shares or views related to post about the hotel will move interest.</a:t>
                      </a:r>
                    </a:p>
                    <a:p>
                      <a:endParaRPr lang="en-US" dirty="0"/>
                    </a:p>
                  </a:txBody>
                  <a:tcPr/>
                </a:tc>
                <a:extLst>
                  <a:ext uri="{0D108BD9-81ED-4DB2-BD59-A6C34878D82A}">
                    <a16:rowId xmlns:a16="http://schemas.microsoft.com/office/drawing/2014/main" val="1552860036"/>
                  </a:ext>
                </a:extLst>
              </a:tr>
              <a:tr h="370840">
                <a:tc>
                  <a:txBody>
                    <a:bodyPr/>
                    <a:lstStyle/>
                    <a:p>
                      <a:r>
                        <a:rPr lang="en-US" sz="2000" b="1" i="1" dirty="0">
                          <a:latin typeface="Arial" panose="020B0604020202020204" pitchFamily="34" charset="0"/>
                          <a:cs typeface="Arial" panose="020B0604020202020204" pitchFamily="34" charset="0"/>
                        </a:rPr>
                        <a:t>               #Wide offer</a:t>
                      </a:r>
                    </a:p>
                  </a:txBody>
                  <a:tcPr/>
                </a:tc>
                <a:tc>
                  <a:txBody>
                    <a:bodyPr/>
                    <a:lstStyle/>
                    <a:p>
                      <a:r>
                        <a:rPr lang="en-US" sz="2000" b="1" i="1" dirty="0">
                          <a:latin typeface="Arial" panose="020B0604020202020204" pitchFamily="34" charset="0"/>
                          <a:cs typeface="Arial" panose="020B0604020202020204" pitchFamily="34" charset="0"/>
                        </a:rPr>
                        <a:t>             #InstaResort</a:t>
                      </a:r>
                    </a:p>
                  </a:txBody>
                  <a:tcPr/>
                </a:tc>
                <a:extLst>
                  <a:ext uri="{0D108BD9-81ED-4DB2-BD59-A6C34878D82A}">
                    <a16:rowId xmlns:a16="http://schemas.microsoft.com/office/drawing/2014/main" val="1138083466"/>
                  </a:ext>
                </a:extLst>
              </a:tr>
              <a:tr h="6903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latin typeface="Arial" panose="020B0604020202020204" pitchFamily="34" charset="0"/>
                          <a:ea typeface="+mn-ea"/>
                          <a:cs typeface="Arial" panose="020B0604020202020204" pitchFamily="34" charset="0"/>
                        </a:rPr>
                        <a:t>Our wide offer of activities and facilities will give the opportunity to our guest to spend their credit and create opportunities to new post to share with theirs followers.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latin typeface="Arial" panose="020B0604020202020204" pitchFamily="34" charset="0"/>
                          <a:ea typeface="+mn-ea"/>
                          <a:cs typeface="Arial" panose="020B0604020202020204" pitchFamily="34" charset="0"/>
                        </a:rPr>
                        <a:t>The app will keep connect our customers and make our loyalty card.</a:t>
                      </a:r>
                    </a:p>
                    <a:p>
                      <a:endParaRPr lang="en-US" dirty="0"/>
                    </a:p>
                  </a:txBody>
                  <a:tcPr/>
                </a:tc>
                <a:extLst>
                  <a:ext uri="{0D108BD9-81ED-4DB2-BD59-A6C34878D82A}">
                    <a16:rowId xmlns:a16="http://schemas.microsoft.com/office/drawing/2014/main" val="343128082"/>
                  </a:ext>
                </a:extLst>
              </a:tr>
            </a:tbl>
          </a:graphicData>
        </a:graphic>
      </p:graphicFrame>
    </p:spTree>
    <p:extLst>
      <p:ext uri="{BB962C8B-B14F-4D97-AF65-F5344CB8AC3E}">
        <p14:creationId xmlns:p14="http://schemas.microsoft.com/office/powerpoint/2010/main" val="8136748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7"/>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ree&#10;&#10;Description automatically generated">
            <a:extLst>
              <a:ext uri="{FF2B5EF4-FFF2-40B4-BE49-F238E27FC236}">
                <a16:creationId xmlns:a16="http://schemas.microsoft.com/office/drawing/2014/main" id="{3DAF3E46-FAED-9346-A42C-7DDE406BFD3B}"/>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l="4000"/>
          <a:stretch/>
        </p:blipFill>
        <p:spPr>
          <a:xfrm>
            <a:off x="22067" y="10"/>
            <a:ext cx="12191980" cy="6857990"/>
          </a:xfrm>
          <a:prstGeom prst="rect">
            <a:avLst/>
          </a:prstGeom>
        </p:spPr>
      </p:pic>
      <p:sp>
        <p:nvSpPr>
          <p:cNvPr id="4" name="TextBox 3">
            <a:extLst>
              <a:ext uri="{FF2B5EF4-FFF2-40B4-BE49-F238E27FC236}">
                <a16:creationId xmlns:a16="http://schemas.microsoft.com/office/drawing/2014/main" id="{C248178E-ABE7-134B-A3B7-3BD1E16B9ED0}"/>
              </a:ext>
            </a:extLst>
          </p:cNvPr>
          <p:cNvSpPr txBox="1"/>
          <p:nvPr/>
        </p:nvSpPr>
        <p:spPr>
          <a:xfrm>
            <a:off x="216568" y="228600"/>
            <a:ext cx="11802979" cy="3600986"/>
          </a:xfrm>
          <a:prstGeom prst="rect">
            <a:avLst/>
          </a:prstGeom>
          <a:noFill/>
        </p:spPr>
        <p:txBody>
          <a:bodyPr wrap="square" rtlCol="0">
            <a:spAutoFit/>
          </a:bodyPr>
          <a:lstStyle/>
          <a:p>
            <a:pPr algn="ctr"/>
            <a:r>
              <a:rPr lang="en-GB" sz="3000" b="1" dirty="0">
                <a:latin typeface="Arial" panose="020B0604020202020204" pitchFamily="34" charset="0"/>
                <a:cs typeface="Arial" panose="020B0604020202020204" pitchFamily="34" charset="0"/>
              </a:rPr>
              <a:t>Conclusion</a:t>
            </a:r>
          </a:p>
          <a:p>
            <a:pPr algn="ctr"/>
            <a:endParaRPr lang="en-GB" sz="3000" b="1" dirty="0">
              <a:latin typeface="Arial" panose="020B0604020202020204" pitchFamily="34" charset="0"/>
              <a:cs typeface="Arial" panose="020B0604020202020204" pitchFamily="34" charset="0"/>
            </a:endParaRPr>
          </a:p>
          <a:p>
            <a:pPr algn="ctr"/>
            <a:endParaRPr lang="en-GB" sz="3000" b="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Thanks to this assignment we have been working on new ideas and we use the results of the previous maximizing our knowledge added to our different job experiences, it allowed us to work in a strong teamwork and make a useful utilize of the different marketing tools.</a:t>
            </a:r>
          </a:p>
          <a:p>
            <a:r>
              <a:rPr lang="en-GB" sz="2000" dirty="0">
                <a:latin typeface="Arial" panose="020B0604020202020204" pitchFamily="34" charset="0"/>
                <a:cs typeface="Arial" panose="020B0604020202020204" pitchFamily="34" charset="0"/>
              </a:rPr>
              <a:t>It taught us how to gather ideas, explain them and hopefully will improve our communications skills. As the author likes to highlight in the book “effective teamwork”, successful team members recognize the value of bringing different opinions on the table, and they manage the resulting conflict (</a:t>
            </a:r>
            <a:r>
              <a:rPr lang="en-GB" sz="2000" dirty="0" err="1">
                <a:latin typeface="Arial" panose="020B0604020202020204" pitchFamily="34" charset="0"/>
                <a:cs typeface="Arial" panose="020B0604020202020204" pitchFamily="34" charset="0"/>
              </a:rPr>
              <a:t>Maggin</a:t>
            </a:r>
            <a:r>
              <a:rPr lang="en-GB" sz="2000" dirty="0">
                <a:latin typeface="Arial" panose="020B0604020202020204" pitchFamily="34" charset="0"/>
                <a:cs typeface="Arial" panose="020B0604020202020204" pitchFamily="34" charset="0"/>
              </a:rPr>
              <a:t>, 1994).</a:t>
            </a:r>
          </a:p>
          <a:p>
            <a:endParaRPr lang="en-US" dirty="0"/>
          </a:p>
        </p:txBody>
      </p:sp>
      <p:sp>
        <p:nvSpPr>
          <p:cNvPr id="2" name="TextBox 1">
            <a:extLst>
              <a:ext uri="{FF2B5EF4-FFF2-40B4-BE49-F238E27FC236}">
                <a16:creationId xmlns:a16="http://schemas.microsoft.com/office/drawing/2014/main" id="{70C4DFDA-EEF2-4D94-A8D6-2486CCC45C64}"/>
              </a:ext>
            </a:extLst>
          </p:cNvPr>
          <p:cNvSpPr txBox="1"/>
          <p:nvPr/>
        </p:nvSpPr>
        <p:spPr>
          <a:xfrm>
            <a:off x="3854548" y="4276578"/>
            <a:ext cx="3967089" cy="52322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t>
            </a:r>
            <a:r>
              <a:rPr lang="en-GB" sz="2800" dirty="0" err="1">
                <a:latin typeface="Arial" panose="020B0604020202020204" pitchFamily="34" charset="0"/>
                <a:cs typeface="Arial" panose="020B0604020202020204" pitchFamily="34" charset="0"/>
              </a:rPr>
              <a:t>mercoledispacchiamo</a:t>
            </a:r>
            <a:endParaRPr lang="it-IT"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79689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tree&#10;&#10;Description automatically generated">
            <a:extLst>
              <a:ext uri="{FF2B5EF4-FFF2-40B4-BE49-F238E27FC236}">
                <a16:creationId xmlns:a16="http://schemas.microsoft.com/office/drawing/2014/main" id="{3B58B0C3-5466-584D-900B-91A75E58E6FF}"/>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4000"/>
          <a:stretch/>
        </p:blipFill>
        <p:spPr>
          <a:xfrm>
            <a:off x="20" y="10"/>
            <a:ext cx="12191980" cy="6857990"/>
          </a:xfrm>
          <a:prstGeom prst="rect">
            <a:avLst/>
          </a:prstGeom>
        </p:spPr>
      </p:pic>
      <p:sp>
        <p:nvSpPr>
          <p:cNvPr id="6" name="TextBox 5">
            <a:extLst>
              <a:ext uri="{FF2B5EF4-FFF2-40B4-BE49-F238E27FC236}">
                <a16:creationId xmlns:a16="http://schemas.microsoft.com/office/drawing/2014/main" id="{FE2F415E-A912-D642-82C4-795D19041089}"/>
              </a:ext>
            </a:extLst>
          </p:cNvPr>
          <p:cNvSpPr txBox="1"/>
          <p:nvPr/>
        </p:nvSpPr>
        <p:spPr>
          <a:xfrm>
            <a:off x="0" y="0"/>
            <a:ext cx="11851105" cy="7201972"/>
          </a:xfrm>
          <a:prstGeom prst="rect">
            <a:avLst/>
          </a:prstGeom>
          <a:noFill/>
        </p:spPr>
        <p:txBody>
          <a:bodyPr wrap="square" rtlCol="0">
            <a:spAutoFit/>
          </a:bodyPr>
          <a:lstStyle/>
          <a:p>
            <a:pPr algn="ctr"/>
            <a:r>
              <a:rPr lang="en-GB" sz="2500" b="1" dirty="0">
                <a:latin typeface="Arial" panose="020B0604020202020204" pitchFamily="34" charset="0"/>
                <a:cs typeface="Arial" panose="020B0604020202020204" pitchFamily="34" charset="0"/>
              </a:rPr>
              <a:t>References</a:t>
            </a:r>
          </a:p>
          <a:p>
            <a:r>
              <a:rPr lang="en-GB" dirty="0"/>
              <a:t> </a:t>
            </a:r>
          </a:p>
          <a:p>
            <a:r>
              <a:rPr lang="en-GB" dirty="0" err="1">
                <a:latin typeface="Arial" panose="020B0604020202020204" pitchFamily="34" charset="0"/>
                <a:cs typeface="Arial" panose="020B0604020202020204" pitchFamily="34" charset="0"/>
              </a:rPr>
              <a:t>Maggin</a:t>
            </a:r>
            <a:r>
              <a:rPr lang="en-GB" dirty="0">
                <a:latin typeface="Arial" panose="020B0604020202020204" pitchFamily="34" charset="0"/>
                <a:cs typeface="Arial" panose="020B0604020202020204" pitchFamily="34" charset="0"/>
              </a:rPr>
              <a:t>, D.M. (1994) Effective Teamwork, McGraw Hill Professional, </a:t>
            </a:r>
            <a:r>
              <a:rPr lang="en-GB" dirty="0" err="1">
                <a:latin typeface="Arial" panose="020B0604020202020204" pitchFamily="34" charset="0"/>
                <a:cs typeface="Arial" panose="020B0604020202020204" pitchFamily="34" charset="0"/>
              </a:rPr>
              <a:t>pag</a:t>
            </a:r>
            <a:r>
              <a:rPr lang="en-GB" dirty="0">
                <a:latin typeface="Arial" panose="020B0604020202020204" pitchFamily="34" charset="0"/>
                <a:cs typeface="Arial" panose="020B0604020202020204" pitchFamily="34" charset="0"/>
              </a:rPr>
              <a:t>. 54</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Bermuda tourism authority (2017), historical tourism data available at </a:t>
            </a:r>
            <a:r>
              <a:rPr lang="en-GB" u="sng" dirty="0">
                <a:latin typeface="Arial" panose="020B0604020202020204" pitchFamily="34" charset="0"/>
                <a:cs typeface="Arial" panose="020B0604020202020204" pitchFamily="34" charset="0"/>
                <a:hlinkClick r:id="rId3"/>
              </a:rPr>
              <a:t>https://www.gotobermuda.com/sites/default/files/historical-tourism-data_0.pdf</a:t>
            </a:r>
            <a:r>
              <a:rPr lang="en-GB" dirty="0">
                <a:latin typeface="Arial" panose="020B0604020202020204" pitchFamily="34" charset="0"/>
                <a:cs typeface="Arial" panose="020B0604020202020204" pitchFamily="34" charset="0"/>
              </a:rPr>
              <a:t> [accessed 03/08/2019]</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Business insider (2019) Go Inside The World's First 'Instagram Hotel' In Sydney, Australia, available at </a:t>
            </a:r>
            <a:r>
              <a:rPr lang="en-GB" u="sng" dirty="0">
                <a:latin typeface="Arial" panose="020B0604020202020204" pitchFamily="34" charset="0"/>
                <a:cs typeface="Arial" panose="020B0604020202020204" pitchFamily="34" charset="0"/>
                <a:hlinkClick r:id="rId4"/>
              </a:rPr>
              <a:t>https://www.businessinsider.com/worlds-first-instagram-hotel-in-sydney-australia-2013-9?r=US&amp;IR=T</a:t>
            </a:r>
            <a:r>
              <a:rPr lang="en-GB" dirty="0">
                <a:latin typeface="Arial" panose="020B0604020202020204" pitchFamily="34" charset="0"/>
                <a:cs typeface="Arial" panose="020B0604020202020204" pitchFamily="34" charset="0"/>
              </a:rPr>
              <a:t> [accessed 03/08/2019]</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Firestone, H.S. (2019) Brainy Quote, available at </a:t>
            </a:r>
            <a:r>
              <a:rPr lang="en-GB" u="sng" dirty="0">
                <a:latin typeface="Arial" panose="020B0604020202020204" pitchFamily="34" charset="0"/>
                <a:cs typeface="Arial" panose="020B0604020202020204" pitchFamily="34" charset="0"/>
                <a:hlinkClick r:id="rId5"/>
              </a:rPr>
              <a:t>https://www.brainyquote.com/quotes/harvey_s_firestone_195343</a:t>
            </a:r>
            <a:r>
              <a:rPr lang="en-GB" dirty="0">
                <a:latin typeface="Arial" panose="020B0604020202020204" pitchFamily="34" charset="0"/>
                <a:cs typeface="Arial" panose="020B0604020202020204" pitchFamily="34" charset="0"/>
              </a:rPr>
              <a:t> [accessed 01/08/2019]</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Hotel (Licensing and Control) Regulations act (1976) Bermuda, available at </a:t>
            </a:r>
            <a:r>
              <a:rPr lang="en-GB" u="sng" dirty="0">
                <a:latin typeface="Arial" panose="020B0604020202020204" pitchFamily="34" charset="0"/>
                <a:cs typeface="Arial" panose="020B0604020202020204" pitchFamily="34" charset="0"/>
                <a:hlinkClick r:id="rId6"/>
              </a:rPr>
              <a:t>http://www.bermudalaws.bm/Laws/Consolidated%20Laws/Hotels%20(Licensing%20and%20Control)%20Regulations%201976.pdf</a:t>
            </a:r>
            <a:r>
              <a:rPr lang="en-GB" dirty="0">
                <a:latin typeface="Arial" panose="020B0604020202020204" pitchFamily="34" charset="0"/>
                <a:cs typeface="Arial" panose="020B0604020202020204" pitchFamily="34" charset="0"/>
              </a:rPr>
              <a:t> [accessed 03/08/2019]</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Personal information protection act (2016) Bermuda, available at </a:t>
            </a:r>
            <a:r>
              <a:rPr lang="en-GB" u="sng" dirty="0">
                <a:latin typeface="Arial" panose="020B0604020202020204" pitchFamily="34" charset="0"/>
                <a:cs typeface="Arial" panose="020B0604020202020204" pitchFamily="34" charset="0"/>
                <a:hlinkClick r:id="rId7"/>
              </a:rPr>
              <a:t>http://www.bermudalaws.bm/laws/Annual%20Laws/2016/Acts/Personal%20Information%20Protection%20Act%202016.pdf</a:t>
            </a:r>
            <a:r>
              <a:rPr lang="en-GB" dirty="0">
                <a:latin typeface="Arial" panose="020B0604020202020204" pitchFamily="34" charset="0"/>
                <a:cs typeface="Arial" panose="020B0604020202020204" pitchFamily="34" charset="0"/>
              </a:rPr>
              <a:t> [accessed 03/08/2019]</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Travel Weekly (2019) under the influence, available at </a:t>
            </a:r>
            <a:r>
              <a:rPr lang="en-GB" u="sng" dirty="0">
                <a:latin typeface="Arial" panose="020B0604020202020204" pitchFamily="34" charset="0"/>
                <a:cs typeface="Arial" panose="020B0604020202020204" pitchFamily="34" charset="0"/>
                <a:hlinkClick r:id="rId8"/>
              </a:rPr>
              <a:t>https://www.travelweekly.com/Travel-News/Travel-Technology/social-media-influencers</a:t>
            </a:r>
            <a:r>
              <a:rPr lang="en-GB" dirty="0">
                <a:latin typeface="Arial" panose="020B0604020202020204" pitchFamily="34" charset="0"/>
                <a:cs typeface="Arial" panose="020B0604020202020204" pitchFamily="34" charset="0"/>
              </a:rPr>
              <a:t> [accessed 03/08/2019]</a:t>
            </a:r>
          </a:p>
          <a:p>
            <a:endParaRPr lang="en-US" dirty="0"/>
          </a:p>
        </p:txBody>
      </p:sp>
    </p:spTree>
    <p:extLst>
      <p:ext uri="{BB962C8B-B14F-4D97-AF65-F5344CB8AC3E}">
        <p14:creationId xmlns:p14="http://schemas.microsoft.com/office/powerpoint/2010/main" val="400077976"/>
      </p:ext>
    </p:extLst>
  </p:cSld>
  <p:clrMapOvr>
    <a:masterClrMapping/>
  </p:clrMapOvr>
  <p:transition spd="slow">
    <p:randomBar dir="vert"/>
  </p:transition>
</p:sld>
</file>

<file path=ppt/theme/theme1.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1742</Words>
  <Application>Microsoft Office PowerPoint</Application>
  <PresentationFormat>Widescreen</PresentationFormat>
  <Paragraphs>276</Paragraphs>
  <Slides>30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Tema di Office</vt:lpstr>
      <vt:lpstr>Marketing Environmental Audit to iResort, 5 Stars Luxury Resort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 to iResort, 5 Stars Luxury Resort</dc:title>
  <dc:creator>Antonella Quarantiello (1815852)</dc:creator>
  <cp:lastModifiedBy>alessandro</cp:lastModifiedBy>
  <cp:revision>4</cp:revision>
  <dcterms:created xsi:type="dcterms:W3CDTF">2019-08-06T10:54:46Z</dcterms:created>
  <dcterms:modified xsi:type="dcterms:W3CDTF">2019-08-06T18:59:40Z</dcterms:modified>
</cp:coreProperties>
</file>