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3" r:id="rId7"/>
    <p:sldId id="264"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6FD1D8-1B8E-B151-E041-3D2483580068}" v="60" dt="2023-03-11T20:28:01.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p:cViewPr>
        <p:scale>
          <a:sx n="66" d="100"/>
          <a:sy n="66" d="100"/>
        </p:scale>
        <p:origin x="816"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a Anjum (2127146)" userId="S::2127146@student.uwtsd.ac.uk::514cb338-acc6-45e9-b094-ea57b6c3356e" providerId="AD" clId="Web-{E06FD1D8-1B8E-B151-E041-3D2483580068}"/>
    <pc:docChg chg="modSld">
      <pc:chgData name="Samia Anjum (2127146)" userId="S::2127146@student.uwtsd.ac.uk::514cb338-acc6-45e9-b094-ea57b6c3356e" providerId="AD" clId="Web-{E06FD1D8-1B8E-B151-E041-3D2483580068}" dt="2023-03-11T20:28:01.273" v="60" actId="20577"/>
      <pc:docMkLst>
        <pc:docMk/>
      </pc:docMkLst>
      <pc:sldChg chg="modSp">
        <pc:chgData name="Samia Anjum (2127146)" userId="S::2127146@student.uwtsd.ac.uk::514cb338-acc6-45e9-b094-ea57b6c3356e" providerId="AD" clId="Web-{E06FD1D8-1B8E-B151-E041-3D2483580068}" dt="2023-03-11T20:28:01.273" v="60" actId="20577"/>
        <pc:sldMkLst>
          <pc:docMk/>
          <pc:sldMk cId="719864577" sldId="256"/>
        </pc:sldMkLst>
        <pc:spChg chg="mod">
          <ac:chgData name="Samia Anjum (2127146)" userId="S::2127146@student.uwtsd.ac.uk::514cb338-acc6-45e9-b094-ea57b6c3356e" providerId="AD" clId="Web-{E06FD1D8-1B8E-B151-E041-3D2483580068}" dt="2023-03-11T20:28:01.273" v="60" actId="20577"/>
          <ac:spMkLst>
            <pc:docMk/>
            <pc:sldMk cId="719864577" sldId="256"/>
            <ac:spMk id="3" creationId="{951959EA-7EA9-53A5-202B-6E37B113D9A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565C94-08D7-4CC5-81E6-72D13ACAA185}" type="datetimeFigureOut">
              <a:rPr lang="en-GB" smtClean="0"/>
              <a:t>11/03/2023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AF4232-FFB3-40E6-8B7A-7F046290E945}" type="slidenum">
              <a:rPr lang="en-GB" smtClean="0"/>
              <a:t>‹#›</a:t>
            </a:fld>
            <a:endParaRPr lang="en-GB"/>
          </a:p>
        </p:txBody>
      </p:sp>
    </p:spTree>
    <p:extLst>
      <p:ext uri="{BB962C8B-B14F-4D97-AF65-F5344CB8AC3E}">
        <p14:creationId xmlns:p14="http://schemas.microsoft.com/office/powerpoint/2010/main" val="4019135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The presentation will consider the relevance of working in teams’ health and social care skills with the help of theoretical concepts and practical examples.</a:t>
            </a:r>
          </a:p>
          <a:p>
            <a:endParaRPr lang="en-GB" dirty="0"/>
          </a:p>
        </p:txBody>
      </p:sp>
      <p:sp>
        <p:nvSpPr>
          <p:cNvPr id="4" name="Slide Number Placeholder 3"/>
          <p:cNvSpPr>
            <a:spLocks noGrp="1"/>
          </p:cNvSpPr>
          <p:nvPr>
            <p:ph type="sldNum" sz="quarter" idx="5"/>
          </p:nvPr>
        </p:nvSpPr>
        <p:spPr/>
        <p:txBody>
          <a:bodyPr/>
          <a:lstStyle/>
          <a:p>
            <a:fld id="{14AF4232-FFB3-40E6-8B7A-7F046290E945}" type="slidenum">
              <a:rPr lang="en-GB" smtClean="0"/>
              <a:t>2</a:t>
            </a:fld>
            <a:endParaRPr lang="en-GB"/>
          </a:p>
        </p:txBody>
      </p:sp>
    </p:spTree>
    <p:extLst>
      <p:ext uri="{BB962C8B-B14F-4D97-AF65-F5344CB8AC3E}">
        <p14:creationId xmlns:p14="http://schemas.microsoft.com/office/powerpoint/2010/main" val="4268234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Working in teams is an essential skill that individuals need to possess in the modern-day workforce. Teamworking skill encourages the success of many organisations and businesses worldwide, and through teamwork skills, employees are able to work effectively with others to achieve common goals. The ability to work in teams is a vital skill that can differentiate between success and failure in the workplace as teams make the integral component of any successful organisation (Hunter et al.,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AF4232-FFB3-40E6-8B7A-7F046290E945}" type="slidenum">
              <a:rPr lang="en-GB" smtClean="0"/>
              <a:t>3</a:t>
            </a:fld>
            <a:endParaRPr lang="en-GB"/>
          </a:p>
        </p:txBody>
      </p:sp>
    </p:spTree>
    <p:extLst>
      <p:ext uri="{BB962C8B-B14F-4D97-AF65-F5344CB8AC3E}">
        <p14:creationId xmlns:p14="http://schemas.microsoft.com/office/powerpoint/2010/main" val="1952401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Working in a team in health and social care is important for effectively delivering healthcare services, improving patient outcomes, and creating a positive work environment for healthcare providers (Muller et al., 2020). Teamwork skills are an essential component of healthcare as it helps to create a supportive work environment, promote efficient service delivery, and enable healthcare providers to manage patient care effectively (</a:t>
            </a:r>
            <a:r>
              <a:rPr lang="en-GB" sz="1200" kern="1200" dirty="0" err="1">
                <a:solidFill>
                  <a:schemeClr val="tx1"/>
                </a:solidFill>
                <a:effectLst/>
                <a:latin typeface="+mn-lt"/>
                <a:ea typeface="+mn-ea"/>
                <a:cs typeface="+mn-cs"/>
              </a:rPr>
              <a:t>Spoorthy</a:t>
            </a:r>
            <a:r>
              <a:rPr lang="en-GB" sz="1200" kern="1200" dirty="0">
                <a:solidFill>
                  <a:schemeClr val="tx1"/>
                </a:solidFill>
                <a:effectLst/>
                <a:latin typeface="+mn-lt"/>
                <a:ea typeface="+mn-ea"/>
                <a:cs typeface="+mn-cs"/>
              </a:rPr>
              <a:t> et al., 2020). One of the main advantages of working as a team in health and social care is combining knowledge, skills, and expertise to provide the best possible care for patients. Healthcare providers with different backgrounds and expertise work together to provide a well-rounded approach to patient care. For example, a team of doctors, nurses, and social workers can help identify and address a patient's medical, emotional, and social needs, improving overall health outcomes (Lumley et al., 2021).</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4AF4232-FFB3-40E6-8B7A-7F046290E945}" type="slidenum">
              <a:rPr lang="en-GB" smtClean="0"/>
              <a:t>4</a:t>
            </a:fld>
            <a:endParaRPr lang="en-GB"/>
          </a:p>
        </p:txBody>
      </p:sp>
    </p:spTree>
    <p:extLst>
      <p:ext uri="{BB962C8B-B14F-4D97-AF65-F5344CB8AC3E}">
        <p14:creationId xmlns:p14="http://schemas.microsoft.com/office/powerpoint/2010/main" val="3254989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385"/>
              </a:spcAft>
            </a:pPr>
            <a:r>
              <a:rPr lang="en-GB" sz="1800" dirty="0">
                <a:solidFill>
                  <a:srgbClr val="000000"/>
                </a:solidFill>
                <a:effectLst/>
                <a:latin typeface="Times New Roman" panose="02020603050405020304" pitchFamily="18" charset="0"/>
                <a:ea typeface="Arial" panose="020B0604020202020204" pitchFamily="34" charset="0"/>
              </a:rPr>
              <a:t>When I joined the healthcare organisations as a carer associate, I had to work with a team of individuals. To work effectively, I have to consider team working skills to boost my and my team's performance. Here is an example of how I might use my team-working skills in a health and social care setting using Tuckman's model:</a:t>
            </a:r>
          </a:p>
          <a:p>
            <a:pPr marL="0" marR="0" indent="457200">
              <a:lnSpc>
                <a:spcPct val="200000"/>
              </a:lnSpc>
              <a:spcBef>
                <a:spcPts val="0"/>
              </a:spcBef>
              <a:spcAft>
                <a:spcPts val="385"/>
              </a:spcAft>
            </a:pPr>
            <a:r>
              <a:rPr lang="en-GB" sz="1800" dirty="0">
                <a:solidFill>
                  <a:srgbClr val="000000"/>
                </a:solidFill>
                <a:effectLst/>
                <a:latin typeface="Times New Roman" panose="02020603050405020304" pitchFamily="18" charset="0"/>
                <a:ea typeface="Arial" panose="020B0604020202020204" pitchFamily="34" charset="0"/>
              </a:rPr>
              <a:t>When I joined my healthcare team to provide home care services to elderly clients, I considered that each team member had expertise and strengths. However, they might need to be more familiar with each other's work styles, communication preferences, or expectations. Hence through Tuckman initial stage, I started my work.</a:t>
            </a:r>
          </a:p>
          <a:p>
            <a:pPr marL="0" marR="0" indent="457200">
              <a:lnSpc>
                <a:spcPct val="200000"/>
              </a:lnSpc>
              <a:spcBef>
                <a:spcPts val="0"/>
              </a:spcBef>
              <a:spcAft>
                <a:spcPts val="385"/>
              </a:spcAft>
            </a:pPr>
            <a:r>
              <a:rPr lang="en-GB" sz="1800" b="1" i="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Forming stage</a:t>
            </a:r>
            <a:r>
              <a:rPr lang="en-GB" sz="1800" dirty="0">
                <a:solidFill>
                  <a:srgbClr val="000000"/>
                </a:solidFill>
                <a:effectLst/>
                <a:latin typeface="Times New Roman" panose="02020603050405020304" pitchFamily="18" charset="0"/>
                <a:ea typeface="Arial" panose="020B0604020202020204" pitchFamily="34" charset="0"/>
              </a:rPr>
              <a:t>: During this stage, team members get to know each other and establish initial relationships. The team leader assigns roles and responsibilities to each team member (Greenberg, 2020).</a:t>
            </a:r>
          </a:p>
          <a:p>
            <a:pPr marL="0" marR="0" indent="457200">
              <a:lnSpc>
                <a:spcPct val="200000"/>
              </a:lnSpc>
              <a:spcBef>
                <a:spcPts val="0"/>
              </a:spcBef>
              <a:spcAft>
                <a:spcPts val="385"/>
              </a:spcAft>
            </a:pPr>
            <a:r>
              <a:rPr lang="en-GB" sz="1800" dirty="0">
                <a:solidFill>
                  <a:srgbClr val="000000"/>
                </a:solidFill>
                <a:effectLst/>
                <a:latin typeface="Times New Roman" panose="02020603050405020304" pitchFamily="18" charset="0"/>
                <a:ea typeface="Arial" panose="020B0604020202020204" pitchFamily="34" charset="0"/>
              </a:rPr>
              <a:t>In this stage, I conduct an icebreaker activity to help team members introduce themselves and learn about their professional backgrounds, skills, and interests. I will also outline the objectives and expectations of the home care service.</a:t>
            </a:r>
          </a:p>
          <a:p>
            <a:pPr marL="0" marR="0" indent="457200">
              <a:lnSpc>
                <a:spcPct val="200000"/>
              </a:lnSpc>
              <a:spcBef>
                <a:spcPts val="0"/>
              </a:spcBef>
              <a:spcAft>
                <a:spcPts val="385"/>
              </a:spcAft>
            </a:pPr>
            <a:r>
              <a:rPr lang="en-GB" sz="1800" b="1" i="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Storming Stage:</a:t>
            </a:r>
            <a:r>
              <a:rPr lang="en-GB" sz="1800" dirty="0">
                <a:solidFill>
                  <a:srgbClr val="374151"/>
                </a:solidFill>
                <a:effectLst/>
                <a:latin typeface="Segoe UI" panose="020B0502040204020203" pitchFamily="34" charset="0"/>
                <a:ea typeface="Times New Roman" panose="02020603050405020304" pitchFamily="18" charset="0"/>
              </a:rPr>
              <a:t> </a:t>
            </a:r>
            <a:r>
              <a:rPr lang="en-GB" sz="1800" dirty="0">
                <a:solidFill>
                  <a:srgbClr val="000000"/>
                </a:solidFill>
                <a:effectLst/>
                <a:latin typeface="Times New Roman" panose="02020603050405020304" pitchFamily="18" charset="0"/>
                <a:ea typeface="Arial" panose="020B0604020202020204" pitchFamily="34" charset="0"/>
              </a:rPr>
              <a:t>During this stage, my team members or I might experience conflicts or disagreements as we begin to work together. This can be due to differences in opinions, values, or work styles (</a:t>
            </a:r>
            <a:r>
              <a:rPr lang="en-GB" sz="1800" dirty="0" err="1">
                <a:solidFill>
                  <a:srgbClr val="000000"/>
                </a:solidFill>
                <a:effectLst/>
                <a:latin typeface="Times New Roman" panose="02020603050405020304" pitchFamily="18" charset="0"/>
                <a:ea typeface="Arial" panose="020B0604020202020204" pitchFamily="34" charset="0"/>
              </a:rPr>
              <a:t>Vizheh</a:t>
            </a:r>
            <a:r>
              <a:rPr lang="en-GB" sz="1800" dirty="0">
                <a:solidFill>
                  <a:srgbClr val="000000"/>
                </a:solidFill>
                <a:effectLst/>
                <a:latin typeface="Times New Roman" panose="02020603050405020304" pitchFamily="18" charset="0"/>
                <a:ea typeface="Arial" panose="020B0604020202020204" pitchFamily="34" charset="0"/>
              </a:rPr>
              <a:t> et al., 2020).</a:t>
            </a:r>
          </a:p>
          <a:p>
            <a:pPr marL="0" marR="0" indent="457200">
              <a:lnSpc>
                <a:spcPct val="200000"/>
              </a:lnSpc>
              <a:spcBef>
                <a:spcPts val="0"/>
              </a:spcBef>
              <a:spcAft>
                <a:spcPts val="385"/>
              </a:spcAft>
            </a:pPr>
            <a:r>
              <a:rPr lang="en-GB" sz="1800" dirty="0">
                <a:solidFill>
                  <a:srgbClr val="000000"/>
                </a:solidFill>
                <a:effectLst/>
                <a:latin typeface="Times New Roman" panose="02020603050405020304" pitchFamily="18" charset="0"/>
                <a:ea typeface="Arial" panose="020B0604020202020204" pitchFamily="34" charset="0"/>
              </a:rPr>
              <a:t>At this stage, some team members of mine have different ideas from me about how to approach certain tasks or how to communicate with clients. They might also need help coordinating schedules or managing resources. To overcome these obstacles, I will ensure my team members communicate openly, listen actively, and respect each other's perspectives.</a:t>
            </a:r>
          </a:p>
          <a:p>
            <a:pPr marL="0" marR="0" indent="457200">
              <a:lnSpc>
                <a:spcPct val="200000"/>
              </a:lnSpc>
              <a:spcBef>
                <a:spcPts val="0"/>
              </a:spcBef>
              <a:spcAft>
                <a:spcPts val="385"/>
              </a:spcAft>
            </a:pPr>
            <a:r>
              <a:rPr lang="en-GB" sz="1800" b="1" i="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Norming stage</a:t>
            </a:r>
            <a:r>
              <a:rPr lang="en-GB" sz="1800" dirty="0">
                <a:solidFill>
                  <a:srgbClr val="000000"/>
                </a:solidFill>
                <a:effectLst/>
                <a:latin typeface="Times New Roman" panose="02020603050405020304" pitchFamily="18" charset="0"/>
                <a:ea typeface="Arial" panose="020B0604020202020204" pitchFamily="34" charset="0"/>
              </a:rPr>
              <a:t>: My team members develop a shared vision and values with me during this stage. They establish effective norms and procedures for working together (Hunter et al., 2020).</a:t>
            </a:r>
          </a:p>
          <a:p>
            <a:pPr marL="0" marR="0" indent="457200">
              <a:lnSpc>
                <a:spcPct val="200000"/>
              </a:lnSpc>
              <a:spcBef>
                <a:spcPts val="0"/>
              </a:spcBef>
              <a:spcAft>
                <a:spcPts val="385"/>
              </a:spcAft>
            </a:pPr>
            <a:r>
              <a:rPr lang="en-GB" sz="1800" dirty="0">
                <a:solidFill>
                  <a:srgbClr val="000000"/>
                </a:solidFill>
                <a:effectLst/>
                <a:latin typeface="Times New Roman" panose="02020603050405020304" pitchFamily="18" charset="0"/>
                <a:ea typeface="Arial" panose="020B0604020202020204" pitchFamily="34" charset="0"/>
              </a:rPr>
              <a:t>In this stage, my team members might discuss and agree with me on best practices for communicating with clients, sharing information, and addressing concerns. They might also establish protocols for managing emergencies or unexpected events. I will improve my efficiency and effectiveness by aligning their expectations and behaviours.</a:t>
            </a:r>
          </a:p>
          <a:p>
            <a:pPr marL="0" marR="0" indent="457200">
              <a:lnSpc>
                <a:spcPct val="200000"/>
              </a:lnSpc>
              <a:spcBef>
                <a:spcPts val="0"/>
              </a:spcBef>
              <a:spcAft>
                <a:spcPts val="385"/>
              </a:spcAft>
            </a:pPr>
            <a:r>
              <a:rPr lang="en-GB" sz="1800" b="1" i="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Performing stage:</a:t>
            </a:r>
            <a:r>
              <a:rPr lang="en-GB" sz="1800" dirty="0">
                <a:solidFill>
                  <a:srgbClr val="000000"/>
                </a:solidFill>
                <a:effectLst/>
                <a:latin typeface="Times New Roman" panose="02020603050405020304" pitchFamily="18" charset="0"/>
                <a:ea typeface="Arial" panose="020B0604020202020204" pitchFamily="34" charset="0"/>
              </a:rPr>
              <a:t> During this stage, team members are fully committed to me to achieving their goals and working together as a cohesive unit (</a:t>
            </a:r>
            <a:r>
              <a:rPr lang="en-GB" sz="1800" dirty="0" err="1">
                <a:solidFill>
                  <a:srgbClr val="000000"/>
                </a:solidFill>
                <a:effectLst/>
                <a:latin typeface="Times New Roman" panose="02020603050405020304" pitchFamily="18" charset="0"/>
                <a:ea typeface="Arial" panose="020B0604020202020204" pitchFamily="34" charset="0"/>
              </a:rPr>
              <a:t>Spoorthy</a:t>
            </a:r>
            <a:r>
              <a:rPr lang="en-GB" sz="1800" dirty="0">
                <a:solidFill>
                  <a:srgbClr val="000000"/>
                </a:solidFill>
                <a:effectLst/>
                <a:latin typeface="Times New Roman" panose="02020603050405020304" pitchFamily="18" charset="0"/>
                <a:ea typeface="Arial" panose="020B0604020202020204" pitchFamily="34" charset="0"/>
              </a:rPr>
              <a:t> et al., 2020).</a:t>
            </a:r>
          </a:p>
          <a:p>
            <a:pPr marL="0" marR="0" indent="457200">
              <a:lnSpc>
                <a:spcPct val="200000"/>
              </a:lnSpc>
              <a:spcBef>
                <a:spcPts val="0"/>
              </a:spcBef>
              <a:spcAft>
                <a:spcPts val="385"/>
              </a:spcAft>
            </a:pPr>
            <a:r>
              <a:rPr lang="en-GB" sz="1800" dirty="0">
                <a:solidFill>
                  <a:srgbClr val="000000"/>
                </a:solidFill>
                <a:effectLst/>
                <a:latin typeface="Times New Roman" panose="02020603050405020304" pitchFamily="18" charset="0"/>
                <a:ea typeface="Arial" panose="020B0604020202020204" pitchFamily="34" charset="0"/>
              </a:rPr>
              <a:t>In this stage, my healthcare team can now provide high-quality home care services to their clients. They have established a strong working relationship with me based on trust, respect, and collaboration. We can handle challenges and adapt to changing situations while continuing to deliver compassionate and personalised care to our clients.</a:t>
            </a:r>
          </a:p>
          <a:p>
            <a:endParaRPr lang="en-GB" dirty="0"/>
          </a:p>
        </p:txBody>
      </p:sp>
      <p:sp>
        <p:nvSpPr>
          <p:cNvPr id="4" name="Slide Number Placeholder 3"/>
          <p:cNvSpPr>
            <a:spLocks noGrp="1"/>
          </p:cNvSpPr>
          <p:nvPr>
            <p:ph type="sldNum" sz="quarter" idx="5"/>
          </p:nvPr>
        </p:nvSpPr>
        <p:spPr/>
        <p:txBody>
          <a:bodyPr/>
          <a:lstStyle/>
          <a:p>
            <a:fld id="{14AF4232-FFB3-40E6-8B7A-7F046290E945}" type="slidenum">
              <a:rPr lang="en-GB" smtClean="0"/>
              <a:t>5</a:t>
            </a:fld>
            <a:endParaRPr lang="en-GB"/>
          </a:p>
        </p:txBody>
      </p:sp>
    </p:spTree>
    <p:extLst>
      <p:ext uri="{BB962C8B-B14F-4D97-AF65-F5344CB8AC3E}">
        <p14:creationId xmlns:p14="http://schemas.microsoft.com/office/powerpoint/2010/main" val="2472989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my future role in the healthcare organisations as a carer associate, I will be required to work with a team of individuals. To work effectively, I have to consider team working skills to boost my and my team's performance. I need to consider that each team member had expertise and strengths. However, they might need to be more familiar with each other's work styles, communication preferences, or expectations. Therefore, my teamworking skills can help me in effectively implementing models and practices for efficient working amongst the team members. One of the models, which I can apply is Tuckman’s model based on following stages;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Forming stage</a:t>
            </a:r>
            <a:r>
              <a:rPr lang="en-GB" sz="1200" kern="1200" dirty="0">
                <a:solidFill>
                  <a:schemeClr val="tx1"/>
                </a:solidFill>
                <a:effectLst/>
                <a:latin typeface="+mn-lt"/>
                <a:ea typeface="+mn-ea"/>
                <a:cs typeface="+mn-cs"/>
              </a:rPr>
              <a:t>: During this stage, team members get to know each other and establish initial relationships. The team leader assigns roles and responsibilities to each team member (Greenberg,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I will conduct an icebreaker activity to help team members introduce themselves and learn about their professional backgrounds, skills, and interests. I will also outline the objectives and expectations of the home care service.</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Storming Stage:</a:t>
            </a:r>
            <a:r>
              <a:rPr lang="en-GB" sz="1200" kern="1200" dirty="0">
                <a:solidFill>
                  <a:schemeClr val="tx1"/>
                </a:solidFill>
                <a:effectLst/>
                <a:latin typeface="+mn-lt"/>
                <a:ea typeface="+mn-ea"/>
                <a:cs typeface="+mn-cs"/>
              </a:rPr>
              <a:t> During this stage, my team members or I might experience conflicts or disagreements as we begin to work together. This can be due to differences in opinions, values, or work styles (</a:t>
            </a:r>
            <a:r>
              <a:rPr lang="en-GB" sz="1200" kern="1200" dirty="0" err="1">
                <a:solidFill>
                  <a:schemeClr val="tx1"/>
                </a:solidFill>
                <a:effectLst/>
                <a:latin typeface="+mn-lt"/>
                <a:ea typeface="+mn-ea"/>
                <a:cs typeface="+mn-cs"/>
              </a:rPr>
              <a:t>Vizheh</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this stage, some team members of mine have different ideas from me about how to approach certain tasks or how to communicate with clients. They might also need help coordinating schedules or managing resources. To overcome these obstacles, I will ensure my team members communicate openly, listen actively, and respect each other's perspectives as communication is an important aspect of teamworking skill.</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Norming stage</a:t>
            </a:r>
            <a:r>
              <a:rPr lang="en-GB" sz="1200" kern="1200" dirty="0">
                <a:solidFill>
                  <a:schemeClr val="tx1"/>
                </a:solidFill>
                <a:effectLst/>
                <a:latin typeface="+mn-lt"/>
                <a:ea typeface="+mn-ea"/>
                <a:cs typeface="+mn-cs"/>
              </a:rPr>
              <a:t>: My team members develop a shared vision and values with me during this stage. They establish effective norms and procedures for working together (Hunter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my team members might discuss and agree with me on best practices for communicating with clients, sharing information, and addressing concerns. They might also establish protocols for managing emergencies or unexpected events. I will improve my efficiency and effectiveness by aligning their expectations and behaviours.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Performing stage:</a:t>
            </a:r>
            <a:r>
              <a:rPr lang="en-GB" sz="1200" kern="1200" dirty="0">
                <a:solidFill>
                  <a:schemeClr val="tx1"/>
                </a:solidFill>
                <a:effectLst/>
                <a:latin typeface="+mn-lt"/>
                <a:ea typeface="+mn-ea"/>
                <a:cs typeface="+mn-cs"/>
              </a:rPr>
              <a:t> During this stage, team members are fully committed to me to achieving their goals and working together as a cohesive unit (</a:t>
            </a:r>
            <a:r>
              <a:rPr lang="en-GB" sz="1200" kern="1200" dirty="0" err="1">
                <a:solidFill>
                  <a:schemeClr val="tx1"/>
                </a:solidFill>
                <a:effectLst/>
                <a:latin typeface="+mn-lt"/>
                <a:ea typeface="+mn-ea"/>
                <a:cs typeface="+mn-cs"/>
              </a:rPr>
              <a:t>Spoorthy</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my healthcare team can now provide high-quality home care services to their clients. They have established a strong working relationship with me based on trust, respect, and collaboration. We can handle challenges and adapt to changing situations while continuing to deliver compassionate and personalised care to our clients.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4AF4232-FFB3-40E6-8B7A-7F046290E945}" type="slidenum">
              <a:rPr lang="en-GB" smtClean="0"/>
              <a:t>6</a:t>
            </a:fld>
            <a:endParaRPr lang="en-GB"/>
          </a:p>
        </p:txBody>
      </p:sp>
    </p:spTree>
    <p:extLst>
      <p:ext uri="{BB962C8B-B14F-4D97-AF65-F5344CB8AC3E}">
        <p14:creationId xmlns:p14="http://schemas.microsoft.com/office/powerpoint/2010/main" val="3860559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my future role in the healthcare organisations as a carer associate, I will be required to work with a team of individuals. To work effectively, I have to consider team working skills to boost my and my team's performance. I need to consider that each team member had expertise and strengths. However, they might need to be more familiar with each other's work styles, communication preferences, or expectations. Therefore, my teamworking skills can help me in effectively implementing models and practices for efficient working amongst the team members. One of the models, which I can apply is Tuckman’s model based on following stages;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Forming stage</a:t>
            </a:r>
            <a:r>
              <a:rPr lang="en-GB" sz="1200" kern="1200" dirty="0">
                <a:solidFill>
                  <a:schemeClr val="tx1"/>
                </a:solidFill>
                <a:effectLst/>
                <a:latin typeface="+mn-lt"/>
                <a:ea typeface="+mn-ea"/>
                <a:cs typeface="+mn-cs"/>
              </a:rPr>
              <a:t>: During this stage, team members get to know each other and establish initial relationships. The team leader assigns roles and responsibilities to each team member (Greenberg,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I will conduct an icebreaker activity to help team members introduce themselves and learn about their professional backgrounds, skills, and interests. I will also outline the objectives and expectations of the home care service.</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Storming Stage:</a:t>
            </a:r>
            <a:r>
              <a:rPr lang="en-GB" sz="1200" kern="1200" dirty="0">
                <a:solidFill>
                  <a:schemeClr val="tx1"/>
                </a:solidFill>
                <a:effectLst/>
                <a:latin typeface="+mn-lt"/>
                <a:ea typeface="+mn-ea"/>
                <a:cs typeface="+mn-cs"/>
              </a:rPr>
              <a:t> During this stage, my team members or I might experience conflicts or disagreements as we begin to work together. This can be due to differences in opinions, values, or work styles (</a:t>
            </a:r>
            <a:r>
              <a:rPr lang="en-GB" sz="1200" kern="1200" dirty="0" err="1">
                <a:solidFill>
                  <a:schemeClr val="tx1"/>
                </a:solidFill>
                <a:effectLst/>
                <a:latin typeface="+mn-lt"/>
                <a:ea typeface="+mn-ea"/>
                <a:cs typeface="+mn-cs"/>
              </a:rPr>
              <a:t>Vizheh</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this stage, some team members of mine have different ideas from me about how to approach certain tasks or how to communicate with clients. They might also need help coordinating schedules or managing resources. To overcome these obstacles, I will ensure my team members communicate openly, listen actively, and respect each other's perspectives as communication is an important aspect of teamworking skill.</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Norming stage</a:t>
            </a:r>
            <a:r>
              <a:rPr lang="en-GB" sz="1200" kern="1200" dirty="0">
                <a:solidFill>
                  <a:schemeClr val="tx1"/>
                </a:solidFill>
                <a:effectLst/>
                <a:latin typeface="+mn-lt"/>
                <a:ea typeface="+mn-ea"/>
                <a:cs typeface="+mn-cs"/>
              </a:rPr>
              <a:t>: My team members develop a shared vision and values with me during this stage. They establish effective norms and procedures for working together (Hunter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my team members might discuss and agree with me on best practices for communicating with clients, sharing information, and addressing concerns. They might also establish protocols for managing emergencies or unexpected events. I will improve my efficiency and effectiveness by aligning their expectations and behaviours.</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Performing stage:</a:t>
            </a:r>
            <a:r>
              <a:rPr lang="en-GB" sz="1200" kern="1200" dirty="0">
                <a:solidFill>
                  <a:schemeClr val="tx1"/>
                </a:solidFill>
                <a:effectLst/>
                <a:latin typeface="+mn-lt"/>
                <a:ea typeface="+mn-ea"/>
                <a:cs typeface="+mn-cs"/>
              </a:rPr>
              <a:t> During this stage, team members are fully committed to me to achieving their goals and working together as a cohesive unit (</a:t>
            </a:r>
            <a:r>
              <a:rPr lang="en-GB" sz="1200" kern="1200" dirty="0" err="1">
                <a:solidFill>
                  <a:schemeClr val="tx1"/>
                </a:solidFill>
                <a:effectLst/>
                <a:latin typeface="+mn-lt"/>
                <a:ea typeface="+mn-ea"/>
                <a:cs typeface="+mn-cs"/>
              </a:rPr>
              <a:t>Spoorthy</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my healthcare team can now provide high-quality home care services to their clients. They have established a strong working relationship with me based on trust, respect, and collaboration. We can handle challenges and adapt to changing situations while continuing to deliver compassionate and personalised care to our clients.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4AF4232-FFB3-40E6-8B7A-7F046290E945}" type="slidenum">
              <a:rPr lang="en-GB" smtClean="0"/>
              <a:t>7</a:t>
            </a:fld>
            <a:endParaRPr lang="en-GB"/>
          </a:p>
        </p:txBody>
      </p:sp>
    </p:spTree>
    <p:extLst>
      <p:ext uri="{BB962C8B-B14F-4D97-AF65-F5344CB8AC3E}">
        <p14:creationId xmlns:p14="http://schemas.microsoft.com/office/powerpoint/2010/main" val="3546695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conclusion, teamwork is an essential component of healthcare delivery. It promotes efficient service delivery, positive work environments, improved healthcare outcomes, and professional growth. Furthermore, individuals in a health and social care setting can use their team-working skills to navigate the different stages of Tuckman's model and achieve their goals. Therefore, it has been concluded that healthcare providers should embrace teamwork to enhance their well-being, effectiveness, and patient care outcomes.</a:t>
            </a:r>
          </a:p>
          <a:p>
            <a:endParaRPr lang="en-GB" dirty="0"/>
          </a:p>
        </p:txBody>
      </p:sp>
      <p:sp>
        <p:nvSpPr>
          <p:cNvPr id="4" name="Slide Number Placeholder 3"/>
          <p:cNvSpPr>
            <a:spLocks noGrp="1"/>
          </p:cNvSpPr>
          <p:nvPr>
            <p:ph type="sldNum" sz="quarter" idx="5"/>
          </p:nvPr>
        </p:nvSpPr>
        <p:spPr/>
        <p:txBody>
          <a:bodyPr/>
          <a:lstStyle/>
          <a:p>
            <a:fld id="{14AF4232-FFB3-40E6-8B7A-7F046290E945}" type="slidenum">
              <a:rPr lang="en-GB" smtClean="0"/>
              <a:t>8</a:t>
            </a:fld>
            <a:endParaRPr lang="en-GB"/>
          </a:p>
        </p:txBody>
      </p:sp>
    </p:spTree>
    <p:extLst>
      <p:ext uri="{BB962C8B-B14F-4D97-AF65-F5344CB8AC3E}">
        <p14:creationId xmlns:p14="http://schemas.microsoft.com/office/powerpoint/2010/main" val="40595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3/11/2023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3/11/2023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8860-AFD2-8741-928F-29B684AC3748}"/>
              </a:ext>
            </a:extLst>
          </p:cNvPr>
          <p:cNvSpPr>
            <a:spLocks noGrp="1"/>
          </p:cNvSpPr>
          <p:nvPr>
            <p:ph type="ctrTitle"/>
          </p:nvPr>
        </p:nvSpPr>
        <p:spPr/>
        <p:txBody>
          <a:bodyPr/>
          <a:lstStyle/>
          <a:p>
            <a:r>
              <a:rPr lang="en-US" dirty="0"/>
              <a:t>Professional Development within Health and Social Care </a:t>
            </a:r>
            <a:endParaRPr lang="en-GB" dirty="0"/>
          </a:p>
        </p:txBody>
      </p:sp>
      <p:sp>
        <p:nvSpPr>
          <p:cNvPr id="3" name="Subtitle 2">
            <a:extLst>
              <a:ext uri="{FF2B5EF4-FFF2-40B4-BE49-F238E27FC236}">
                <a16:creationId xmlns:a16="http://schemas.microsoft.com/office/drawing/2014/main" id="{951959EA-7EA9-53A5-202B-6E37B113D9A5}"/>
              </a:ext>
            </a:extLst>
          </p:cNvPr>
          <p:cNvSpPr>
            <a:spLocks noGrp="1"/>
          </p:cNvSpPr>
          <p:nvPr>
            <p:ph type="subTitle" idx="1"/>
          </p:nvPr>
        </p:nvSpPr>
        <p:spPr>
          <a:xfrm>
            <a:off x="810001" y="5352734"/>
            <a:ext cx="10572000" cy="1412634"/>
          </a:xfrm>
        </p:spPr>
        <p:txBody>
          <a:bodyPr>
            <a:normAutofit/>
          </a:bodyPr>
          <a:lstStyle/>
          <a:p>
            <a:r>
              <a:rPr lang="en-US" dirty="0"/>
              <a:t>Samia Anjum 2127146</a:t>
            </a:r>
          </a:p>
          <a:p>
            <a:r>
              <a:rPr lang="en-US" dirty="0"/>
              <a:t>LCHS4005</a:t>
            </a:r>
          </a:p>
          <a:p>
            <a:r>
              <a:rPr lang="en-US" dirty="0"/>
              <a:t>Dr. Farah Islam</a:t>
            </a:r>
          </a:p>
          <a:p>
            <a:endParaRPr lang="en-US" dirty="0"/>
          </a:p>
          <a:p>
            <a:endParaRPr lang="en-US" dirty="0"/>
          </a:p>
        </p:txBody>
      </p:sp>
    </p:spTree>
    <p:extLst>
      <p:ext uri="{BB962C8B-B14F-4D97-AF65-F5344CB8AC3E}">
        <p14:creationId xmlns:p14="http://schemas.microsoft.com/office/powerpoint/2010/main" val="719864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1113-60B4-CFA8-9C5A-05188A5C8E0D}"/>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F8ACC03C-9603-FBD5-F3BD-9C0433F3914E}"/>
              </a:ext>
            </a:extLst>
          </p:cNvPr>
          <p:cNvSpPr>
            <a:spLocks noGrp="1"/>
          </p:cNvSpPr>
          <p:nvPr>
            <p:ph idx="1"/>
          </p:nvPr>
        </p:nvSpPr>
        <p:spPr>
          <a:xfrm>
            <a:off x="579561" y="2189284"/>
            <a:ext cx="6586799" cy="3636511"/>
          </a:xfrm>
        </p:spPr>
        <p:txBody>
          <a:bodyPr/>
          <a:lstStyle/>
          <a:p>
            <a:r>
              <a:rPr lang="en-GB" dirty="0"/>
              <a:t>The presentation will describe the skills of working in team and its relevance in health and social care skills with the help of theoretical concepts and practical example. </a:t>
            </a:r>
            <a:endParaRPr lang="en-US" dirty="0"/>
          </a:p>
        </p:txBody>
      </p:sp>
      <p:pic>
        <p:nvPicPr>
          <p:cNvPr id="1026" name="Picture 2">
            <a:extLst>
              <a:ext uri="{FF2B5EF4-FFF2-40B4-BE49-F238E27FC236}">
                <a16:creationId xmlns:a16="http://schemas.microsoft.com/office/drawing/2014/main" id="{B8C03368-97AC-506E-2A00-38AEDEE0D0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2700" y="3258255"/>
            <a:ext cx="5829300" cy="3599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826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EB93-1841-5604-AB00-2BB8D2431722}"/>
              </a:ext>
            </a:extLst>
          </p:cNvPr>
          <p:cNvSpPr>
            <a:spLocks noGrp="1"/>
          </p:cNvSpPr>
          <p:nvPr>
            <p:ph type="title"/>
          </p:nvPr>
        </p:nvSpPr>
        <p:spPr/>
        <p:txBody>
          <a:bodyPr/>
          <a:lstStyle/>
          <a:p>
            <a:r>
              <a:rPr lang="en-US" dirty="0"/>
              <a:t>Description of Working in Teams Skills</a:t>
            </a:r>
            <a:endParaRPr lang="en-GB" dirty="0"/>
          </a:p>
        </p:txBody>
      </p:sp>
      <p:sp>
        <p:nvSpPr>
          <p:cNvPr id="3" name="Content Placeholder 2">
            <a:extLst>
              <a:ext uri="{FF2B5EF4-FFF2-40B4-BE49-F238E27FC236}">
                <a16:creationId xmlns:a16="http://schemas.microsoft.com/office/drawing/2014/main" id="{C8B130D7-D6C5-06A9-C966-7B92CB19D459}"/>
              </a:ext>
            </a:extLst>
          </p:cNvPr>
          <p:cNvSpPr>
            <a:spLocks noGrp="1"/>
          </p:cNvSpPr>
          <p:nvPr>
            <p:ph idx="1"/>
          </p:nvPr>
        </p:nvSpPr>
        <p:spPr>
          <a:xfrm>
            <a:off x="818712" y="2222287"/>
            <a:ext cx="7207688" cy="3636511"/>
          </a:xfrm>
        </p:spPr>
        <p:txBody>
          <a:bodyPr>
            <a:normAutofit/>
          </a:bodyPr>
          <a:lstStyle/>
          <a:p>
            <a:r>
              <a:rPr lang="en-GB" sz="1500" dirty="0"/>
              <a:t>Working in teams is an essential skill that individuals need to possess in the modern-day workforce. </a:t>
            </a:r>
          </a:p>
          <a:p>
            <a:r>
              <a:rPr lang="en-GB" sz="1500" dirty="0"/>
              <a:t>Teamworking skill encourages the success of many organisations and businesses worldwide, and through teamwork skills, employees are able to work effectively with others to achieve common goals. </a:t>
            </a:r>
          </a:p>
          <a:p>
            <a:r>
              <a:rPr lang="en-GB" sz="1500" dirty="0"/>
              <a:t>The ability to work in teams is a vital skill that can differentiate between success and failure in the workplace as teams make the integral component of any successful organisation (Hunter et al., 2020).</a:t>
            </a:r>
            <a:endParaRPr lang="en-US" sz="1500" dirty="0"/>
          </a:p>
        </p:txBody>
      </p:sp>
      <p:pic>
        <p:nvPicPr>
          <p:cNvPr id="2050" name="Picture 2" descr="20 Easy Ways to Improve Your Teamwork Skills">
            <a:extLst>
              <a:ext uri="{FF2B5EF4-FFF2-40B4-BE49-F238E27FC236}">
                <a16:creationId xmlns:a16="http://schemas.microsoft.com/office/drawing/2014/main" id="{FDD8444F-251B-75E2-C7D2-74927F548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6400" y="2792051"/>
            <a:ext cx="3553882" cy="2698447"/>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368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39532-231A-1697-237E-1FA81BD87C57}"/>
              </a:ext>
            </a:extLst>
          </p:cNvPr>
          <p:cNvSpPr>
            <a:spLocks noGrp="1"/>
          </p:cNvSpPr>
          <p:nvPr>
            <p:ph type="title"/>
          </p:nvPr>
        </p:nvSpPr>
        <p:spPr>
          <a:xfrm>
            <a:off x="810000" y="593945"/>
            <a:ext cx="10571998" cy="970450"/>
          </a:xfrm>
        </p:spPr>
        <p:txBody>
          <a:bodyPr/>
          <a:lstStyle/>
          <a:p>
            <a:r>
              <a:rPr lang="en-US" dirty="0"/>
              <a:t>Relevancy of Working in a Team with Health and Social Care</a:t>
            </a:r>
            <a:endParaRPr lang="en-GB" dirty="0"/>
          </a:p>
        </p:txBody>
      </p:sp>
      <p:sp>
        <p:nvSpPr>
          <p:cNvPr id="3" name="Content Placeholder 2">
            <a:extLst>
              <a:ext uri="{FF2B5EF4-FFF2-40B4-BE49-F238E27FC236}">
                <a16:creationId xmlns:a16="http://schemas.microsoft.com/office/drawing/2014/main" id="{B2B38A76-144C-0BF1-5C64-B8E70CC2AD23}"/>
              </a:ext>
            </a:extLst>
          </p:cNvPr>
          <p:cNvSpPr>
            <a:spLocks noGrp="1"/>
          </p:cNvSpPr>
          <p:nvPr>
            <p:ph idx="1"/>
          </p:nvPr>
        </p:nvSpPr>
        <p:spPr>
          <a:xfrm>
            <a:off x="574457" y="2362201"/>
            <a:ext cx="7401143" cy="3804746"/>
          </a:xfrm>
        </p:spPr>
        <p:txBody>
          <a:bodyPr>
            <a:normAutofit fontScale="85000" lnSpcReduction="10000"/>
          </a:bodyPr>
          <a:lstStyle/>
          <a:p>
            <a:r>
              <a:rPr lang="en-GB" dirty="0"/>
              <a:t>Working in a team in health and social care is important for effectively delivering healthcare services, improving patient outcomes, and creating a positive work environment for healthcare providers (Muller et al., 2020). </a:t>
            </a:r>
          </a:p>
          <a:p>
            <a:r>
              <a:rPr lang="en-GB" dirty="0"/>
              <a:t>Teamwork skills are an essential component of healthcare as it helps to create a supportive work environment, promote efficient service delivery, and enable healthcare providers to manage patient care effectively (</a:t>
            </a:r>
            <a:r>
              <a:rPr lang="en-GB" dirty="0" err="1"/>
              <a:t>Spoorthy</a:t>
            </a:r>
            <a:r>
              <a:rPr lang="en-GB" dirty="0"/>
              <a:t> et al., 2020). </a:t>
            </a:r>
          </a:p>
          <a:p>
            <a:r>
              <a:rPr lang="en-GB" dirty="0"/>
              <a:t>One of the main advantages of working as a team in health and social care is combining knowledge, skills, and expertise to provide the best possible care for patients. </a:t>
            </a:r>
          </a:p>
          <a:p>
            <a:r>
              <a:rPr lang="en-GB" dirty="0"/>
              <a:t>Healthcare providers with different backgrounds and expertise work together to provide a well-rounded approach to patient care. </a:t>
            </a:r>
          </a:p>
          <a:p>
            <a:r>
              <a:rPr lang="en-GB" dirty="0"/>
              <a:t>For example, a team of doctors, nurses, and social workers can help identify and address a patient's medical, emotional, and social needs, improving overall health outcomes (Lumley et al., 2021).</a:t>
            </a:r>
            <a:endParaRPr lang="en-US" dirty="0"/>
          </a:p>
        </p:txBody>
      </p:sp>
      <p:pic>
        <p:nvPicPr>
          <p:cNvPr id="3074" name="Picture 2" descr="Understanding the Importance of Communication in Health Care">
            <a:extLst>
              <a:ext uri="{FF2B5EF4-FFF2-40B4-BE49-F238E27FC236}">
                <a16:creationId xmlns:a16="http://schemas.microsoft.com/office/drawing/2014/main" id="{9F73EC76-6570-5898-E495-02534E83C1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5600" y="2611104"/>
            <a:ext cx="3660398" cy="3306939"/>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694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8B51E-00C1-A86F-3EE1-BB2669EABEE9}"/>
              </a:ext>
            </a:extLst>
          </p:cNvPr>
          <p:cNvSpPr>
            <a:spLocks noGrp="1"/>
          </p:cNvSpPr>
          <p:nvPr>
            <p:ph type="title"/>
          </p:nvPr>
        </p:nvSpPr>
        <p:spPr/>
        <p:txBody>
          <a:bodyPr/>
          <a:lstStyle/>
          <a:p>
            <a:r>
              <a:rPr lang="en-GB" dirty="0"/>
              <a:t>Practical Example</a:t>
            </a:r>
          </a:p>
        </p:txBody>
      </p:sp>
      <p:sp>
        <p:nvSpPr>
          <p:cNvPr id="3" name="Content Placeholder 2">
            <a:extLst>
              <a:ext uri="{FF2B5EF4-FFF2-40B4-BE49-F238E27FC236}">
                <a16:creationId xmlns:a16="http://schemas.microsoft.com/office/drawing/2014/main" id="{10ADE6A5-4C0B-AFBC-9FE8-1C4C69B46D8C}"/>
              </a:ext>
            </a:extLst>
          </p:cNvPr>
          <p:cNvSpPr>
            <a:spLocks noGrp="1"/>
          </p:cNvSpPr>
          <p:nvPr>
            <p:ph idx="1"/>
          </p:nvPr>
        </p:nvSpPr>
        <p:spPr/>
        <p:txBody>
          <a:bodyPr>
            <a:normAutofit fontScale="92500" lnSpcReduction="10000"/>
          </a:bodyPr>
          <a:lstStyle/>
          <a:p>
            <a:pPr marL="0" indent="0">
              <a:buNone/>
            </a:pPr>
            <a:r>
              <a:rPr lang="en-GB" sz="1700" dirty="0"/>
              <a:t>During my future role in the healthcare organisations as a carer associate, I will be required to work with a team of individuals. To work effectively, I have to consider team working skills to boost my and my team's performance. I need to consider that each team member had expertise and strengths. However, they might need to be more familiar with each other's work styles, communication preferences, or expectations. Therefore, my teamworking skills can help me in effectively implementing models and practices for efficient working amongst the team members. One of the models, which I can apply is </a:t>
            </a:r>
            <a:r>
              <a:rPr lang="en-GB" sz="1700" b="1" dirty="0">
                <a:solidFill>
                  <a:srgbClr val="FFFF00"/>
                </a:solidFill>
              </a:rPr>
              <a:t>Tuckman’s model </a:t>
            </a:r>
            <a:r>
              <a:rPr lang="en-GB" sz="1700" dirty="0"/>
              <a:t>based on following stages when forming a team for effective working in a team; </a:t>
            </a:r>
            <a:endParaRPr lang="en-US" sz="1700" dirty="0"/>
          </a:p>
          <a:p>
            <a:pPr marL="0" indent="0">
              <a:buNone/>
            </a:pPr>
            <a:endParaRPr lang="en-US" dirty="0"/>
          </a:p>
          <a:p>
            <a:r>
              <a:rPr lang="en-US" dirty="0"/>
              <a:t>Forming stage</a:t>
            </a:r>
          </a:p>
          <a:p>
            <a:r>
              <a:rPr lang="en-US" dirty="0"/>
              <a:t>Storming stage</a:t>
            </a:r>
          </a:p>
          <a:p>
            <a:r>
              <a:rPr lang="en-US" dirty="0"/>
              <a:t>Norming stage</a:t>
            </a:r>
          </a:p>
          <a:p>
            <a:r>
              <a:rPr lang="en-US" dirty="0"/>
              <a:t>Performing stage</a:t>
            </a:r>
            <a:endParaRPr lang="en-GB" dirty="0"/>
          </a:p>
        </p:txBody>
      </p:sp>
      <p:pic>
        <p:nvPicPr>
          <p:cNvPr id="4098" name="Picture 2" descr="Tuckman Model of Group Development • Agile Coffee">
            <a:extLst>
              <a:ext uri="{FF2B5EF4-FFF2-40B4-BE49-F238E27FC236}">
                <a16:creationId xmlns:a16="http://schemas.microsoft.com/office/drawing/2014/main" id="{E49F7FB4-594D-F948-D643-A1B26A30A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59" b="5968"/>
          <a:stretch/>
        </p:blipFill>
        <p:spPr bwMode="auto">
          <a:xfrm>
            <a:off x="7681737" y="4040542"/>
            <a:ext cx="3354564" cy="2105504"/>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790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0F3CF-A579-4C67-B24C-247AA154DEE9}"/>
              </a:ext>
            </a:extLst>
          </p:cNvPr>
          <p:cNvSpPr>
            <a:spLocks noGrp="1"/>
          </p:cNvSpPr>
          <p:nvPr>
            <p:ph type="title"/>
          </p:nvPr>
        </p:nvSpPr>
        <p:spPr/>
        <p:txBody>
          <a:bodyPr/>
          <a:lstStyle/>
          <a:p>
            <a:r>
              <a:rPr lang="en-GB" dirty="0"/>
              <a:t>Practical Example</a:t>
            </a:r>
            <a:endParaRPr lang="en-US" dirty="0"/>
          </a:p>
        </p:txBody>
      </p:sp>
      <p:sp>
        <p:nvSpPr>
          <p:cNvPr id="3" name="Content Placeholder 2">
            <a:extLst>
              <a:ext uri="{FF2B5EF4-FFF2-40B4-BE49-F238E27FC236}">
                <a16:creationId xmlns:a16="http://schemas.microsoft.com/office/drawing/2014/main" id="{A0EE3167-595F-43F0-8482-1F2F4B8E736F}"/>
              </a:ext>
            </a:extLst>
          </p:cNvPr>
          <p:cNvSpPr>
            <a:spLocks noGrp="1"/>
          </p:cNvSpPr>
          <p:nvPr>
            <p:ph idx="1"/>
          </p:nvPr>
        </p:nvSpPr>
        <p:spPr>
          <a:xfrm>
            <a:off x="533588" y="2311401"/>
            <a:ext cx="7308475" cy="3896212"/>
          </a:xfrm>
        </p:spPr>
        <p:txBody>
          <a:bodyPr>
            <a:normAutofit fontScale="92500"/>
          </a:bodyPr>
          <a:lstStyle/>
          <a:p>
            <a:pPr marL="0" indent="0">
              <a:buNone/>
            </a:pPr>
            <a:r>
              <a:rPr lang="en-GB" sz="1500" b="1" i="1" dirty="0">
                <a:solidFill>
                  <a:srgbClr val="FFFF00"/>
                </a:solidFill>
              </a:rPr>
              <a:t>Forming stage</a:t>
            </a:r>
            <a:r>
              <a:rPr lang="en-GB" sz="1500" b="1" dirty="0"/>
              <a:t>: During this stage, team members get to know each other and establish initial relationships. The team leader assigns roles and responsibilities to each team member (Greenberg, 2020).</a:t>
            </a:r>
            <a:endParaRPr lang="en-US" sz="1500" b="1" dirty="0"/>
          </a:p>
          <a:p>
            <a:r>
              <a:rPr lang="en-GB" sz="1500" dirty="0"/>
              <a:t>In this stage, I will conduct an icebreaker activity to help team members introduce themselves and learn about their professional backgrounds, skills, and interests. I will also outline the objectives and expectations of the home care service.</a:t>
            </a:r>
          </a:p>
          <a:p>
            <a:pPr marL="0" indent="0">
              <a:buNone/>
            </a:pPr>
            <a:r>
              <a:rPr lang="en-GB" sz="1500" b="1" i="1" dirty="0">
                <a:solidFill>
                  <a:srgbClr val="FFFF00"/>
                </a:solidFill>
              </a:rPr>
              <a:t>Storming Stage:</a:t>
            </a:r>
            <a:r>
              <a:rPr lang="en-GB" sz="1500" b="1" dirty="0">
                <a:solidFill>
                  <a:srgbClr val="FFFF00"/>
                </a:solidFill>
              </a:rPr>
              <a:t> </a:t>
            </a:r>
            <a:r>
              <a:rPr lang="en-GB" sz="1500" b="1" dirty="0"/>
              <a:t>During this stage, my team members or I might experience conflicts or disagreements as we begin to work together. This can be due to differences in opinions, values, or work styles (</a:t>
            </a:r>
            <a:r>
              <a:rPr lang="en-GB" sz="1500" b="1" dirty="0" err="1"/>
              <a:t>Vizheh</a:t>
            </a:r>
            <a:r>
              <a:rPr lang="en-GB" sz="1500" b="1" dirty="0"/>
              <a:t> et al., 2020).</a:t>
            </a:r>
            <a:endParaRPr lang="en-US" sz="1500" b="1" dirty="0"/>
          </a:p>
          <a:p>
            <a:r>
              <a:rPr lang="en-GB" sz="1500" dirty="0"/>
              <a:t>At this stage, some team members of mine have different ideas from me about how to approach certain tasks or how to communicate with clients. They might also need help coordinating schedules or managing resources. To overcome these obstacles, I will ensure my team members communicate openly, listen actively, and respect each other's perspectives as communication is an important aspect of teamworking skill.</a:t>
            </a:r>
            <a:endParaRPr lang="en-US" sz="1500" dirty="0"/>
          </a:p>
        </p:txBody>
      </p:sp>
      <p:pic>
        <p:nvPicPr>
          <p:cNvPr id="1026" name="Picture 2" descr="Tuckman's Model - Forming, Storming, Norming, Performing - Team Building  Activities">
            <a:extLst>
              <a:ext uri="{FF2B5EF4-FFF2-40B4-BE49-F238E27FC236}">
                <a16:creationId xmlns:a16="http://schemas.microsoft.com/office/drawing/2014/main" id="{07376087-81F3-41C3-AF97-4722E60A4A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2063" y="2311400"/>
            <a:ext cx="4197537" cy="3896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7741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7CAF-27C2-457F-A3AE-A0BBF85ACFCC}"/>
              </a:ext>
            </a:extLst>
          </p:cNvPr>
          <p:cNvSpPr>
            <a:spLocks noGrp="1"/>
          </p:cNvSpPr>
          <p:nvPr>
            <p:ph type="title"/>
          </p:nvPr>
        </p:nvSpPr>
        <p:spPr/>
        <p:txBody>
          <a:bodyPr/>
          <a:lstStyle/>
          <a:p>
            <a:r>
              <a:rPr lang="en-GB" dirty="0"/>
              <a:t>Practical Example</a:t>
            </a:r>
            <a:endParaRPr lang="en-US" dirty="0"/>
          </a:p>
        </p:txBody>
      </p:sp>
      <p:sp>
        <p:nvSpPr>
          <p:cNvPr id="3" name="Content Placeholder 2">
            <a:extLst>
              <a:ext uri="{FF2B5EF4-FFF2-40B4-BE49-F238E27FC236}">
                <a16:creationId xmlns:a16="http://schemas.microsoft.com/office/drawing/2014/main" id="{256363EE-E4E3-4118-85BB-A4ABB5EF7ED1}"/>
              </a:ext>
            </a:extLst>
          </p:cNvPr>
          <p:cNvSpPr>
            <a:spLocks noGrp="1"/>
          </p:cNvSpPr>
          <p:nvPr>
            <p:ph idx="1"/>
          </p:nvPr>
        </p:nvSpPr>
        <p:spPr>
          <a:xfrm>
            <a:off x="704412" y="2539787"/>
            <a:ext cx="7461688" cy="3636511"/>
          </a:xfrm>
        </p:spPr>
        <p:txBody>
          <a:bodyPr>
            <a:normAutofit fontScale="92500" lnSpcReduction="10000"/>
          </a:bodyPr>
          <a:lstStyle/>
          <a:p>
            <a:r>
              <a:rPr lang="en-GB" sz="1500" b="1" i="1" dirty="0">
                <a:solidFill>
                  <a:srgbClr val="FFFF00"/>
                </a:solidFill>
              </a:rPr>
              <a:t>Norming stage</a:t>
            </a:r>
            <a:r>
              <a:rPr lang="en-GB" sz="1500" b="1" dirty="0">
                <a:solidFill>
                  <a:srgbClr val="FFFF00"/>
                </a:solidFill>
              </a:rPr>
              <a:t>: </a:t>
            </a:r>
            <a:r>
              <a:rPr lang="en-GB" sz="1500" b="1" dirty="0"/>
              <a:t>My team members develop a shared vision and values with me during this stage. They establish effective norms and procedures for working together (Hunter et al., 2020).</a:t>
            </a:r>
            <a:endParaRPr lang="en-US" sz="1500" b="1" dirty="0"/>
          </a:p>
          <a:p>
            <a:r>
              <a:rPr lang="en-GB" sz="1500" dirty="0"/>
              <a:t>In this stage, my team members might discuss and agree with me on best practices for communicating with clients, sharing information, and addressing concerns. They might also establish protocols for managing emergencies or unexpected events. I will improve my efficiency and effectiveness by aligning their expectations and behaviours.</a:t>
            </a:r>
            <a:endParaRPr lang="en-US" sz="1500" dirty="0"/>
          </a:p>
          <a:p>
            <a:r>
              <a:rPr lang="en-GB" sz="1500" b="1" i="1" dirty="0">
                <a:solidFill>
                  <a:srgbClr val="FFFF00"/>
                </a:solidFill>
              </a:rPr>
              <a:t>Performing stage:</a:t>
            </a:r>
            <a:r>
              <a:rPr lang="en-GB" sz="1500" b="1" dirty="0">
                <a:solidFill>
                  <a:srgbClr val="FFFF00"/>
                </a:solidFill>
              </a:rPr>
              <a:t> </a:t>
            </a:r>
            <a:r>
              <a:rPr lang="en-GB" sz="1500" b="1" dirty="0"/>
              <a:t>During this stage, team members are fully committed to me to achieving their goals and working together as a cohesive unit (</a:t>
            </a:r>
            <a:r>
              <a:rPr lang="en-GB" sz="1500" b="1" dirty="0" err="1"/>
              <a:t>Spoorthy</a:t>
            </a:r>
            <a:r>
              <a:rPr lang="en-GB" sz="1500" b="1" dirty="0"/>
              <a:t> et al., 2020).</a:t>
            </a:r>
            <a:endParaRPr lang="en-US" sz="1500" b="1" dirty="0"/>
          </a:p>
          <a:p>
            <a:r>
              <a:rPr lang="en-GB" sz="1500" dirty="0"/>
              <a:t>In this stage, my healthcare team can now provide high-quality home care services to their clients. They have established a strong working relationship with me based on trust, respect, and collaboration. We can handle challenges and adapt to changing situations while continuing to deliver compassionate and personalised care to our clients.</a:t>
            </a:r>
            <a:endParaRPr lang="en-US" sz="1500" dirty="0"/>
          </a:p>
          <a:p>
            <a:endParaRPr lang="en-US" sz="1500" dirty="0"/>
          </a:p>
        </p:txBody>
      </p:sp>
      <p:pic>
        <p:nvPicPr>
          <p:cNvPr id="2050" name="Picture 2" descr="Stages of Team Development | SPCH 1311: Introduction to Speech  Communication | | Course Hero">
            <a:extLst>
              <a:ext uri="{FF2B5EF4-FFF2-40B4-BE49-F238E27FC236}">
                <a16:creationId xmlns:a16="http://schemas.microsoft.com/office/drawing/2014/main" id="{6E8B4063-E249-425A-9754-A76A189F1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263" y="2539787"/>
            <a:ext cx="3876675" cy="3276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0979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4512C-DCD0-C330-05B3-E21F42524B6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1F86792-7860-10A2-5FD4-7A7123CC8D96}"/>
              </a:ext>
            </a:extLst>
          </p:cNvPr>
          <p:cNvSpPr>
            <a:spLocks noGrp="1"/>
          </p:cNvSpPr>
          <p:nvPr>
            <p:ph idx="1"/>
          </p:nvPr>
        </p:nvSpPr>
        <p:spPr>
          <a:xfrm>
            <a:off x="818712" y="2222287"/>
            <a:ext cx="6236844" cy="3636511"/>
          </a:xfrm>
        </p:spPr>
        <p:txBody>
          <a:bodyPr/>
          <a:lstStyle/>
          <a:p>
            <a:r>
              <a:rPr lang="en-US" dirty="0"/>
              <a:t>Teamwork is essential for healthcare delivery</a:t>
            </a:r>
          </a:p>
          <a:p>
            <a:r>
              <a:rPr lang="en-US" dirty="0"/>
              <a:t>Individuals in health and social care can use their teamwork skills to achieve their goals</a:t>
            </a:r>
          </a:p>
          <a:p>
            <a:r>
              <a:rPr lang="en-US" dirty="0"/>
              <a:t>Embracing teamwork can enhance well-being, effectiveness, and patient care outcomes</a:t>
            </a:r>
          </a:p>
        </p:txBody>
      </p:sp>
      <p:pic>
        <p:nvPicPr>
          <p:cNvPr id="5122" name="Picture 2" descr="194,352 Healthcare Teamwork Stock Photos, Pictures &amp; Royalty-Free Images -  iStock | Healthcare teamwork mask">
            <a:extLst>
              <a:ext uri="{FF2B5EF4-FFF2-40B4-BE49-F238E27FC236}">
                <a16:creationId xmlns:a16="http://schemas.microsoft.com/office/drawing/2014/main" id="{C13428A6-3B20-21A9-1797-00592E7E6E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3682" y="2907828"/>
            <a:ext cx="4077406" cy="2718271"/>
          </a:xfrm>
          <a:prstGeom prst="rect">
            <a:avLst/>
          </a:prstGeom>
          <a:ln w="38100" cap="sq">
            <a:solidFill>
              <a:schemeClr val="accent1"/>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253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7CD1-86D8-411E-519F-3117B3060D1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BBC7933-279D-C895-0F94-233838D07DBA}"/>
              </a:ext>
            </a:extLst>
          </p:cNvPr>
          <p:cNvSpPr>
            <a:spLocks noGrp="1"/>
          </p:cNvSpPr>
          <p:nvPr>
            <p:ph idx="1"/>
          </p:nvPr>
        </p:nvSpPr>
        <p:spPr>
          <a:xfrm>
            <a:off x="818712" y="2459356"/>
            <a:ext cx="10554574" cy="3636511"/>
          </a:xfrm>
        </p:spPr>
        <p:txBody>
          <a:bodyPr>
            <a:normAutofit fontScale="77500" lnSpcReduction="20000"/>
          </a:bodyPr>
          <a:lstStyle/>
          <a:p>
            <a:r>
              <a:rPr lang="en-GB" dirty="0"/>
              <a:t>Greenberg, N., 2020. Mental health of health-care workers in the COVID-19 era. Nature Reviews Nephrology, 16(8), pp.425-426.</a:t>
            </a:r>
          </a:p>
          <a:p>
            <a:r>
              <a:rPr lang="en-GB" dirty="0"/>
              <a:t>Hunter, E., Price, D.A., Murphy, E., van der </a:t>
            </a:r>
            <a:r>
              <a:rPr lang="en-GB" dirty="0" err="1"/>
              <a:t>Loeff</a:t>
            </a:r>
            <a:r>
              <a:rPr lang="en-GB" dirty="0"/>
              <a:t>, I.S., Baker, K.F., </a:t>
            </a:r>
            <a:r>
              <a:rPr lang="en-GB" dirty="0" err="1"/>
              <a:t>Lendrem</a:t>
            </a:r>
            <a:r>
              <a:rPr lang="en-GB" dirty="0"/>
              <a:t>, D., </a:t>
            </a:r>
            <a:r>
              <a:rPr lang="en-GB" dirty="0" err="1"/>
              <a:t>Lendrem</a:t>
            </a:r>
            <a:r>
              <a:rPr lang="en-GB" dirty="0"/>
              <a:t>, C., Schmid, M.L., Pareja-Cebrian, L., Welch, A. and Payne, B.A., 2020. First experience of COVID-19 screening of health-care workers in England. The Lancet, 395(10234), pp.e77-e78.</a:t>
            </a:r>
          </a:p>
          <a:p>
            <a:r>
              <a:rPr lang="en-GB" dirty="0"/>
              <a:t>Lumley, S.F., O’Donnell, D., </a:t>
            </a:r>
            <a:r>
              <a:rPr lang="en-GB" dirty="0" err="1"/>
              <a:t>Stoesser</a:t>
            </a:r>
            <a:r>
              <a:rPr lang="en-GB" dirty="0"/>
              <a:t>, N.E., Matthews, P.C., Howarth, A., Hatch, S.B., Marsden, B.D., Cox, S., James, T., Warren, F. and Peck, L.J., 2021. Antibody status and incidence of SARS-CoV-2 infection in health care workers. New England Journal of Medicine, 384(6), pp.533-540.</a:t>
            </a:r>
          </a:p>
          <a:p>
            <a:r>
              <a:rPr lang="en-GB" dirty="0"/>
              <a:t>Muller, A.E., </a:t>
            </a:r>
            <a:r>
              <a:rPr lang="en-GB" dirty="0" err="1"/>
              <a:t>Hafstad</a:t>
            </a:r>
            <a:r>
              <a:rPr lang="en-GB" dirty="0"/>
              <a:t>, E.V., </a:t>
            </a:r>
            <a:r>
              <a:rPr lang="en-GB" dirty="0" err="1"/>
              <a:t>Himmels</a:t>
            </a:r>
            <a:r>
              <a:rPr lang="en-GB" dirty="0"/>
              <a:t>, J.P.W., </a:t>
            </a:r>
            <a:r>
              <a:rPr lang="en-GB" dirty="0" err="1"/>
              <a:t>Smedslund</a:t>
            </a:r>
            <a:r>
              <a:rPr lang="en-GB" dirty="0"/>
              <a:t>, G., </a:t>
            </a:r>
            <a:r>
              <a:rPr lang="en-GB" dirty="0" err="1"/>
              <a:t>Flottorp</a:t>
            </a:r>
            <a:r>
              <a:rPr lang="en-GB" dirty="0"/>
              <a:t>, S., </a:t>
            </a:r>
            <a:r>
              <a:rPr lang="en-GB" dirty="0" err="1"/>
              <a:t>Stensland</a:t>
            </a:r>
            <a:r>
              <a:rPr lang="en-GB" dirty="0"/>
              <a:t>, S.Ø., </a:t>
            </a:r>
            <a:r>
              <a:rPr lang="en-GB" dirty="0" err="1"/>
              <a:t>Stroobants</a:t>
            </a:r>
            <a:r>
              <a:rPr lang="en-GB" dirty="0"/>
              <a:t>, S., Van de Velde, S. and </a:t>
            </a:r>
            <a:r>
              <a:rPr lang="en-GB" dirty="0" err="1"/>
              <a:t>Vist</a:t>
            </a:r>
            <a:r>
              <a:rPr lang="en-GB" dirty="0"/>
              <a:t>, G.E., 2020. The mental health impact of the covid-19 pandemic on healthcare workers, and interventions to help them: A rapid systematic review. Psychiatry research, 293, p.113441.</a:t>
            </a:r>
          </a:p>
          <a:p>
            <a:r>
              <a:rPr lang="en-GB" dirty="0" err="1"/>
              <a:t>Spoorthy</a:t>
            </a:r>
            <a:r>
              <a:rPr lang="en-GB" dirty="0"/>
              <a:t>, M.S., Pratapa, S.K. and Mahant, S., 2020. Mental health problems faced by healthcare workers due to the COVID-19 pandemic–A review. Asian journal of psychiatry, 51, p.102119.</a:t>
            </a:r>
          </a:p>
          <a:p>
            <a:r>
              <a:rPr lang="en-GB" dirty="0" err="1"/>
              <a:t>Vizheh</a:t>
            </a:r>
            <a:r>
              <a:rPr lang="en-GB" dirty="0"/>
              <a:t>, M., </a:t>
            </a:r>
            <a:r>
              <a:rPr lang="en-GB" dirty="0" err="1"/>
              <a:t>Qorbani</a:t>
            </a:r>
            <a:r>
              <a:rPr lang="en-GB" dirty="0"/>
              <a:t>, M., </a:t>
            </a:r>
            <a:r>
              <a:rPr lang="en-GB" dirty="0" err="1"/>
              <a:t>Arzaghi</a:t>
            </a:r>
            <a:r>
              <a:rPr lang="en-GB" dirty="0"/>
              <a:t>, S.M., </a:t>
            </a:r>
            <a:r>
              <a:rPr lang="en-GB" dirty="0" err="1"/>
              <a:t>Muhidin</a:t>
            </a:r>
            <a:r>
              <a:rPr lang="en-GB" dirty="0"/>
              <a:t>, S., </a:t>
            </a:r>
            <a:r>
              <a:rPr lang="en-GB" dirty="0" err="1"/>
              <a:t>Javanmard</a:t>
            </a:r>
            <a:r>
              <a:rPr lang="en-GB" dirty="0"/>
              <a:t>, Z. and </a:t>
            </a:r>
            <a:r>
              <a:rPr lang="en-GB" dirty="0" err="1"/>
              <a:t>Esmaeili</a:t>
            </a:r>
            <a:r>
              <a:rPr lang="en-GB" dirty="0"/>
              <a:t>, M., 2020. The mental health of healthcare workers in the COVID-19 pandemic: A systematic review. Journal of Diabetes &amp; Metabolic Disorders, 19, pp.1967-1978.</a:t>
            </a:r>
          </a:p>
          <a:p>
            <a:endParaRPr lang="en-GB" dirty="0"/>
          </a:p>
        </p:txBody>
      </p:sp>
    </p:spTree>
    <p:extLst>
      <p:ext uri="{BB962C8B-B14F-4D97-AF65-F5344CB8AC3E}">
        <p14:creationId xmlns:p14="http://schemas.microsoft.com/office/powerpoint/2010/main" val="1181136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35</TotalTime>
  <Words>3044</Words>
  <Application>Microsoft Office PowerPoint</Application>
  <PresentationFormat>Widescreen</PresentationFormat>
  <Paragraphs>81</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Quotable</vt:lpstr>
      <vt:lpstr>Professional Development within Health and Social Care </vt:lpstr>
      <vt:lpstr>Introduction</vt:lpstr>
      <vt:lpstr>Description of Working in Teams Skills</vt:lpstr>
      <vt:lpstr>Relevancy of Working in a Team with Health and Social Care</vt:lpstr>
      <vt:lpstr>Practical Example</vt:lpstr>
      <vt:lpstr>Practical Example</vt:lpstr>
      <vt:lpstr>Practical Example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 </dc:title>
  <cp:lastModifiedBy>Samia Khan</cp:lastModifiedBy>
  <cp:revision>25</cp:revision>
  <dcterms:created xsi:type="dcterms:W3CDTF">2023-03-10T15:41:06Z</dcterms:created>
  <dcterms:modified xsi:type="dcterms:W3CDTF">2023-03-11T20:28:08Z</dcterms:modified>
</cp:coreProperties>
</file>