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4"/>
  </p:notesMasterIdLst>
  <p:sldIdLst>
    <p:sldId id="256" r:id="rId2"/>
    <p:sldId id="257" r:id="rId3"/>
    <p:sldId id="266" r:id="rId4"/>
    <p:sldId id="265" r:id="rId5"/>
    <p:sldId id="267" r:id="rId6"/>
    <p:sldId id="262" r:id="rId7"/>
    <p:sldId id="263" r:id="rId8"/>
    <p:sldId id="264" r:id="rId9"/>
    <p:sldId id="268" r:id="rId10"/>
    <p:sldId id="269" r:id="rId11"/>
    <p:sldId id="260" r:id="rId12"/>
    <p:sldId id="261"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0" d="100"/>
          <a:sy n="70" d="100"/>
        </p:scale>
        <p:origin x="53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A647E8-9F7E-49D4-A295-39335EF2A6A6}" type="datetimeFigureOut">
              <a:rPr lang="en-GB" smtClean="0"/>
              <a:t>24/06/2026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E29C02-967B-4D78-B8E6-044249CC956C}" type="slidenum">
              <a:rPr lang="en-GB" smtClean="0"/>
              <a:t>‹#›</a:t>
            </a:fld>
            <a:endParaRPr lang="en-GB"/>
          </a:p>
        </p:txBody>
      </p:sp>
    </p:spTree>
    <p:extLst>
      <p:ext uri="{BB962C8B-B14F-4D97-AF65-F5344CB8AC3E}">
        <p14:creationId xmlns:p14="http://schemas.microsoft.com/office/powerpoint/2010/main" val="40609572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everyone. My name is Vasile Cojocaru and this is my reflective presentation for module BMBS4003. In the next five minutes I’ll cover what I learned on this module, how I applied those skills, and how I plan to use them going forward.</a:t>
            </a:r>
          </a:p>
        </p:txBody>
      </p:sp>
      <p:sp>
        <p:nvSpPr>
          <p:cNvPr id="4" name="Slide Number Placeholder 3"/>
          <p:cNvSpPr>
            <a:spLocks noGrp="1"/>
          </p:cNvSpPr>
          <p:nvPr>
            <p:ph type="sldNum" sz="quarter" idx="5"/>
          </p:nvPr>
        </p:nvSpPr>
        <p:spPr/>
        <p:txBody>
          <a:bodyPr/>
          <a:lstStyle/>
          <a:p>
            <a:fld id="{83E29C02-967B-4D78-B8E6-044249CC956C}" type="slidenum">
              <a:rPr lang="en-GB" smtClean="0"/>
              <a:t>1</a:t>
            </a:fld>
            <a:endParaRPr lang="en-GB"/>
          </a:p>
        </p:txBody>
      </p:sp>
    </p:spTree>
    <p:extLst>
      <p:ext uri="{BB962C8B-B14F-4D97-AF65-F5344CB8AC3E}">
        <p14:creationId xmlns:p14="http://schemas.microsoft.com/office/powerpoint/2010/main" val="3369857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this module I learned three main things. First, I become more confident using Office 365- Word, Excel, PowerPoint and Outlook. Second, I got better at organising my files and managing information digitally. And third , I improved my digital communication skills, especially using Outlook professionally.</a:t>
            </a:r>
          </a:p>
        </p:txBody>
      </p:sp>
      <p:sp>
        <p:nvSpPr>
          <p:cNvPr id="4" name="Slide Number Placeholder 3"/>
          <p:cNvSpPr>
            <a:spLocks noGrp="1"/>
          </p:cNvSpPr>
          <p:nvPr>
            <p:ph type="sldNum" sz="quarter" idx="5"/>
          </p:nvPr>
        </p:nvSpPr>
        <p:spPr/>
        <p:txBody>
          <a:bodyPr/>
          <a:lstStyle/>
          <a:p>
            <a:fld id="{83E29C02-967B-4D78-B8E6-044249CC956C}" type="slidenum">
              <a:rPr lang="en-GB" smtClean="0"/>
              <a:t>2</a:t>
            </a:fld>
            <a:endParaRPr lang="en-GB"/>
          </a:p>
        </p:txBody>
      </p:sp>
    </p:spTree>
    <p:extLst>
      <p:ext uri="{BB962C8B-B14F-4D97-AF65-F5344CB8AC3E}">
        <p14:creationId xmlns:p14="http://schemas.microsoft.com/office/powerpoint/2010/main" val="7908430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Target exact week areas from my JISK results</a:t>
            </a:r>
          </a:p>
          <a:p>
            <a:r>
              <a:rPr lang="en-GB" dirty="0"/>
              <a:t>Track progress by retaking JISK assessment </a:t>
            </a:r>
          </a:p>
          <a:p>
            <a:r>
              <a:rPr lang="en-GB" dirty="0"/>
              <a:t>Complete one LinkedIn course per skill area </a:t>
            </a:r>
          </a:p>
          <a:p>
            <a:r>
              <a:rPr lang="en-GB" dirty="0"/>
              <a:t>Focus on tools used in my degree and future career</a:t>
            </a:r>
          </a:p>
          <a:p>
            <a:r>
              <a:rPr lang="en-GB" dirty="0"/>
              <a:t>Complete all certificates within the module timeframe </a:t>
            </a:r>
          </a:p>
          <a:p>
            <a:endParaRPr lang="en-GB" dirty="0"/>
          </a:p>
          <a:p>
            <a:endParaRPr lang="en-GB" dirty="0"/>
          </a:p>
        </p:txBody>
      </p:sp>
      <p:sp>
        <p:nvSpPr>
          <p:cNvPr id="4" name="Slide Number Placeholder 3"/>
          <p:cNvSpPr>
            <a:spLocks noGrp="1"/>
          </p:cNvSpPr>
          <p:nvPr>
            <p:ph type="sldNum" sz="quarter" idx="5"/>
          </p:nvPr>
        </p:nvSpPr>
        <p:spPr/>
        <p:txBody>
          <a:bodyPr/>
          <a:lstStyle/>
          <a:p>
            <a:fld id="{83E29C02-967B-4D78-B8E6-044249CC956C}" type="slidenum">
              <a:rPr lang="en-GB" smtClean="0"/>
              <a:t>3</a:t>
            </a:fld>
            <a:endParaRPr lang="en-GB"/>
          </a:p>
        </p:txBody>
      </p:sp>
    </p:spTree>
    <p:extLst>
      <p:ext uri="{BB962C8B-B14F-4D97-AF65-F5344CB8AC3E}">
        <p14:creationId xmlns:p14="http://schemas.microsoft.com/office/powerpoint/2010/main" val="30060777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shows my JISK Digital Capability results-comparing two assessments. The one on the left is from April, and the one on the right is from June. You can see the difference in the shape of the charts. The second one is bigger in more areas, which means my skills improved. The JISK tool measures things like digital productivity, information literacy, and  data skills. It helped me see exactly where my gaps were so I could target them.</a:t>
            </a:r>
          </a:p>
        </p:txBody>
      </p:sp>
      <p:sp>
        <p:nvSpPr>
          <p:cNvPr id="4" name="Slide Number Placeholder 3"/>
          <p:cNvSpPr>
            <a:spLocks noGrp="1"/>
          </p:cNvSpPr>
          <p:nvPr>
            <p:ph type="sldNum" sz="quarter" idx="5"/>
          </p:nvPr>
        </p:nvSpPr>
        <p:spPr/>
        <p:txBody>
          <a:bodyPr/>
          <a:lstStyle/>
          <a:p>
            <a:fld id="{83E29C02-967B-4D78-B8E6-044249CC956C}" type="slidenum">
              <a:rPr lang="en-GB" smtClean="0"/>
              <a:t>5</a:t>
            </a:fld>
            <a:endParaRPr lang="en-GB"/>
          </a:p>
        </p:txBody>
      </p:sp>
    </p:spTree>
    <p:extLst>
      <p:ext uri="{BB962C8B-B14F-4D97-AF65-F5344CB8AC3E}">
        <p14:creationId xmlns:p14="http://schemas.microsoft.com/office/powerpoint/2010/main" val="37415040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learned how to send professional emails , how to organised the calendar and scheduling meetings</a:t>
            </a:r>
          </a:p>
        </p:txBody>
      </p:sp>
      <p:sp>
        <p:nvSpPr>
          <p:cNvPr id="4" name="Slide Number Placeholder 3"/>
          <p:cNvSpPr>
            <a:spLocks noGrp="1"/>
          </p:cNvSpPr>
          <p:nvPr>
            <p:ph type="sldNum" sz="quarter" idx="5"/>
          </p:nvPr>
        </p:nvSpPr>
        <p:spPr/>
        <p:txBody>
          <a:bodyPr/>
          <a:lstStyle/>
          <a:p>
            <a:fld id="{83E29C02-967B-4D78-B8E6-044249CC956C}" type="slidenum">
              <a:rPr lang="en-GB" smtClean="0"/>
              <a:t>6</a:t>
            </a:fld>
            <a:endParaRPr lang="en-GB"/>
          </a:p>
        </p:txBody>
      </p:sp>
    </p:spTree>
    <p:extLst>
      <p:ext uri="{BB962C8B-B14F-4D97-AF65-F5344CB8AC3E}">
        <p14:creationId xmlns:p14="http://schemas.microsoft.com/office/powerpoint/2010/main" val="8643026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Used styles , headings and formatting tools to create properly structured academic documents </a:t>
            </a:r>
          </a:p>
        </p:txBody>
      </p:sp>
      <p:sp>
        <p:nvSpPr>
          <p:cNvPr id="4" name="Slide Number Placeholder 3"/>
          <p:cNvSpPr>
            <a:spLocks noGrp="1"/>
          </p:cNvSpPr>
          <p:nvPr>
            <p:ph type="sldNum" sz="quarter" idx="5"/>
          </p:nvPr>
        </p:nvSpPr>
        <p:spPr/>
        <p:txBody>
          <a:bodyPr/>
          <a:lstStyle/>
          <a:p>
            <a:fld id="{83E29C02-967B-4D78-B8E6-044249CC956C}" type="slidenum">
              <a:rPr lang="en-GB" smtClean="0"/>
              <a:t>7</a:t>
            </a:fld>
            <a:endParaRPr lang="en-GB"/>
          </a:p>
        </p:txBody>
      </p:sp>
    </p:spTree>
    <p:extLst>
      <p:ext uri="{BB962C8B-B14F-4D97-AF65-F5344CB8AC3E}">
        <p14:creationId xmlns:p14="http://schemas.microsoft.com/office/powerpoint/2010/main" val="29111168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Built a spreadsheet using SUM,AVERAGE,COUNTIF and IF for a fictional café dataset .Then critically evaluated what Excel Copilot got right and what it got wrong</a:t>
            </a:r>
          </a:p>
        </p:txBody>
      </p:sp>
      <p:sp>
        <p:nvSpPr>
          <p:cNvPr id="4" name="Slide Number Placeholder 3"/>
          <p:cNvSpPr>
            <a:spLocks noGrp="1"/>
          </p:cNvSpPr>
          <p:nvPr>
            <p:ph type="sldNum" sz="quarter" idx="5"/>
          </p:nvPr>
        </p:nvSpPr>
        <p:spPr/>
        <p:txBody>
          <a:bodyPr/>
          <a:lstStyle/>
          <a:p>
            <a:fld id="{83E29C02-967B-4D78-B8E6-044249CC956C}" type="slidenum">
              <a:rPr lang="en-GB" smtClean="0"/>
              <a:t>8</a:t>
            </a:fld>
            <a:endParaRPr lang="en-GB"/>
          </a:p>
        </p:txBody>
      </p:sp>
    </p:spTree>
    <p:extLst>
      <p:ext uri="{BB962C8B-B14F-4D97-AF65-F5344CB8AC3E}">
        <p14:creationId xmlns:p14="http://schemas.microsoft.com/office/powerpoint/2010/main" val="15333738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used PowerPoint skills from the module to design professional slides with consistent layout </a:t>
            </a:r>
          </a:p>
        </p:txBody>
      </p:sp>
      <p:sp>
        <p:nvSpPr>
          <p:cNvPr id="4" name="Slide Number Placeholder 3"/>
          <p:cNvSpPr>
            <a:spLocks noGrp="1"/>
          </p:cNvSpPr>
          <p:nvPr>
            <p:ph type="sldNum" sz="quarter" idx="5"/>
          </p:nvPr>
        </p:nvSpPr>
        <p:spPr/>
        <p:txBody>
          <a:bodyPr/>
          <a:lstStyle/>
          <a:p>
            <a:fld id="{83E29C02-967B-4D78-B8E6-044249CC956C}" type="slidenum">
              <a:rPr lang="en-GB" smtClean="0"/>
              <a:t>9</a:t>
            </a:fld>
            <a:endParaRPr lang="en-GB"/>
          </a:p>
        </p:txBody>
      </p:sp>
    </p:spTree>
    <p:extLst>
      <p:ext uri="{BB962C8B-B14F-4D97-AF65-F5344CB8AC3E}">
        <p14:creationId xmlns:p14="http://schemas.microsoft.com/office/powerpoint/2010/main" val="35597324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Looking back, I improved my Microsoft Office skills .I increased confidence using Excel , Word and PowerPoint. Also I didn’t enjoy watching LinkedIn videos ,they was long and boring. Most of my learning was from different sources.</a:t>
            </a:r>
          </a:p>
        </p:txBody>
      </p:sp>
      <p:sp>
        <p:nvSpPr>
          <p:cNvPr id="4" name="Slide Number Placeholder 3"/>
          <p:cNvSpPr>
            <a:spLocks noGrp="1"/>
          </p:cNvSpPr>
          <p:nvPr>
            <p:ph type="sldNum" sz="quarter" idx="5"/>
          </p:nvPr>
        </p:nvSpPr>
        <p:spPr/>
        <p:txBody>
          <a:bodyPr/>
          <a:lstStyle/>
          <a:p>
            <a:fld id="{83E29C02-967B-4D78-B8E6-044249CC956C}" type="slidenum">
              <a:rPr lang="en-GB" smtClean="0"/>
              <a:t>10</a:t>
            </a:fld>
            <a:endParaRPr lang="en-GB"/>
          </a:p>
        </p:txBody>
      </p:sp>
    </p:spTree>
    <p:extLst>
      <p:ext uri="{BB962C8B-B14F-4D97-AF65-F5344CB8AC3E}">
        <p14:creationId xmlns:p14="http://schemas.microsoft.com/office/powerpoint/2010/main" val="28101771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Looking ahead ,everything I’ve learned on this module has a clear purpose. Academically I’ll be able to write stronger assignments, present my work more professionally, and actually evaluate my sources rather than just picking the first results I find. The goal is to stay ahead, not just to catch up.</a:t>
            </a:r>
          </a:p>
        </p:txBody>
      </p:sp>
      <p:sp>
        <p:nvSpPr>
          <p:cNvPr id="4" name="Slide Number Placeholder 3"/>
          <p:cNvSpPr>
            <a:spLocks noGrp="1"/>
          </p:cNvSpPr>
          <p:nvPr>
            <p:ph type="sldNum" sz="quarter" idx="5"/>
          </p:nvPr>
        </p:nvSpPr>
        <p:spPr/>
        <p:txBody>
          <a:bodyPr/>
          <a:lstStyle/>
          <a:p>
            <a:fld id="{83E29C02-967B-4D78-B8E6-044249CC956C}" type="slidenum">
              <a:rPr lang="en-GB" smtClean="0"/>
              <a:t>11</a:t>
            </a:fld>
            <a:endParaRPr lang="en-GB"/>
          </a:p>
        </p:txBody>
      </p:sp>
    </p:spTree>
    <p:extLst>
      <p:ext uri="{BB962C8B-B14F-4D97-AF65-F5344CB8AC3E}">
        <p14:creationId xmlns:p14="http://schemas.microsoft.com/office/powerpoint/2010/main" val="40745673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a:t>
            </a:r>
          </a:p>
        </p:txBody>
      </p:sp>
      <p:sp>
        <p:nvSpPr>
          <p:cNvPr id="4" name="Slide Number Placeholder 3"/>
          <p:cNvSpPr>
            <a:spLocks noGrp="1"/>
          </p:cNvSpPr>
          <p:nvPr>
            <p:ph type="sldNum" sz="quarter" idx="5"/>
          </p:nvPr>
        </p:nvSpPr>
        <p:spPr/>
        <p:txBody>
          <a:bodyPr/>
          <a:lstStyle/>
          <a:p>
            <a:fld id="{83E29C02-967B-4D78-B8E6-044249CC956C}" type="slidenum">
              <a:rPr lang="en-GB" smtClean="0"/>
              <a:t>12</a:t>
            </a:fld>
            <a:endParaRPr lang="en-GB"/>
          </a:p>
        </p:txBody>
      </p:sp>
    </p:spTree>
    <p:extLst>
      <p:ext uri="{BB962C8B-B14F-4D97-AF65-F5344CB8AC3E}">
        <p14:creationId xmlns:p14="http://schemas.microsoft.com/office/powerpoint/2010/main" val="24639292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460D2-AE91-5D55-DBB4-36A538997BC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24B879B1-FE29-5800-B542-5D1FC8FB1F2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ED0EAD5-58E7-6D9B-D614-B4295E22218A}"/>
              </a:ext>
            </a:extLst>
          </p:cNvPr>
          <p:cNvSpPr>
            <a:spLocks noGrp="1"/>
          </p:cNvSpPr>
          <p:nvPr>
            <p:ph type="dt" sz="half" idx="10"/>
          </p:nvPr>
        </p:nvSpPr>
        <p:spPr/>
        <p:txBody>
          <a:bodyPr/>
          <a:lstStyle/>
          <a:p>
            <a:fld id="{FE1FDDD7-1E23-4B30-90A3-10224E6DB14D}" type="datetimeFigureOut">
              <a:rPr lang="en-GB" smtClean="0"/>
              <a:t>24/06/2026</a:t>
            </a:fld>
            <a:endParaRPr lang="en-GB"/>
          </a:p>
        </p:txBody>
      </p:sp>
      <p:sp>
        <p:nvSpPr>
          <p:cNvPr id="5" name="Footer Placeholder 4">
            <a:extLst>
              <a:ext uri="{FF2B5EF4-FFF2-40B4-BE49-F238E27FC236}">
                <a16:creationId xmlns:a16="http://schemas.microsoft.com/office/drawing/2014/main" id="{53B111E6-1274-2801-6DD6-C4455FEB93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FA49A3-43C3-29B6-5957-8DE90711F243}"/>
              </a:ext>
            </a:extLst>
          </p:cNvPr>
          <p:cNvSpPr>
            <a:spLocks noGrp="1"/>
          </p:cNvSpPr>
          <p:nvPr>
            <p:ph type="sldNum" sz="quarter" idx="12"/>
          </p:nvPr>
        </p:nvSpPr>
        <p:spPr/>
        <p:txBody>
          <a:bodyPr/>
          <a:lstStyle/>
          <a:p>
            <a:fld id="{D5917A84-05B4-45D2-AEE1-897AD8D65A6C}" type="slidenum">
              <a:rPr lang="en-GB" smtClean="0"/>
              <a:t>‹#›</a:t>
            </a:fld>
            <a:endParaRPr lang="en-GB"/>
          </a:p>
        </p:txBody>
      </p:sp>
    </p:spTree>
    <p:extLst>
      <p:ext uri="{BB962C8B-B14F-4D97-AF65-F5344CB8AC3E}">
        <p14:creationId xmlns:p14="http://schemas.microsoft.com/office/powerpoint/2010/main" val="14394090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7A599-F442-76CC-B279-B55B4F2255E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5C40F3A-C405-369C-ABD0-5FAD5A508AA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BD81D76-60D5-E353-F297-18FAB51601DB}"/>
              </a:ext>
            </a:extLst>
          </p:cNvPr>
          <p:cNvSpPr>
            <a:spLocks noGrp="1"/>
          </p:cNvSpPr>
          <p:nvPr>
            <p:ph type="dt" sz="half" idx="10"/>
          </p:nvPr>
        </p:nvSpPr>
        <p:spPr/>
        <p:txBody>
          <a:bodyPr/>
          <a:lstStyle/>
          <a:p>
            <a:fld id="{FE1FDDD7-1E23-4B30-90A3-10224E6DB14D}" type="datetimeFigureOut">
              <a:rPr lang="en-GB" smtClean="0"/>
              <a:t>24/06/2026</a:t>
            </a:fld>
            <a:endParaRPr lang="en-GB"/>
          </a:p>
        </p:txBody>
      </p:sp>
      <p:sp>
        <p:nvSpPr>
          <p:cNvPr id="5" name="Footer Placeholder 4">
            <a:extLst>
              <a:ext uri="{FF2B5EF4-FFF2-40B4-BE49-F238E27FC236}">
                <a16:creationId xmlns:a16="http://schemas.microsoft.com/office/drawing/2014/main" id="{AB4CF67B-B8FD-0BF3-5EC0-F1ECFE97E7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50AC6F-54D4-22F1-71D7-F0B68D882B64}"/>
              </a:ext>
            </a:extLst>
          </p:cNvPr>
          <p:cNvSpPr>
            <a:spLocks noGrp="1"/>
          </p:cNvSpPr>
          <p:nvPr>
            <p:ph type="sldNum" sz="quarter" idx="12"/>
          </p:nvPr>
        </p:nvSpPr>
        <p:spPr/>
        <p:txBody>
          <a:bodyPr/>
          <a:lstStyle/>
          <a:p>
            <a:fld id="{D5917A84-05B4-45D2-AEE1-897AD8D65A6C}" type="slidenum">
              <a:rPr lang="en-GB" smtClean="0"/>
              <a:t>‹#›</a:t>
            </a:fld>
            <a:endParaRPr lang="en-GB"/>
          </a:p>
        </p:txBody>
      </p:sp>
    </p:spTree>
    <p:extLst>
      <p:ext uri="{BB962C8B-B14F-4D97-AF65-F5344CB8AC3E}">
        <p14:creationId xmlns:p14="http://schemas.microsoft.com/office/powerpoint/2010/main" val="15022926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2F6D9-BF4C-E155-0DFF-39EC2795E22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E44722C-A384-CC5E-2C99-FB19F0659A3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72F6C5B-5133-1730-07EF-1E213E9F280C}"/>
              </a:ext>
            </a:extLst>
          </p:cNvPr>
          <p:cNvSpPr>
            <a:spLocks noGrp="1"/>
          </p:cNvSpPr>
          <p:nvPr>
            <p:ph type="dt" sz="half" idx="10"/>
          </p:nvPr>
        </p:nvSpPr>
        <p:spPr/>
        <p:txBody>
          <a:bodyPr/>
          <a:lstStyle/>
          <a:p>
            <a:fld id="{FE1FDDD7-1E23-4B30-90A3-10224E6DB14D}" type="datetimeFigureOut">
              <a:rPr lang="en-GB" smtClean="0"/>
              <a:t>24/06/2026</a:t>
            </a:fld>
            <a:endParaRPr lang="en-GB"/>
          </a:p>
        </p:txBody>
      </p:sp>
      <p:sp>
        <p:nvSpPr>
          <p:cNvPr id="5" name="Footer Placeholder 4">
            <a:extLst>
              <a:ext uri="{FF2B5EF4-FFF2-40B4-BE49-F238E27FC236}">
                <a16:creationId xmlns:a16="http://schemas.microsoft.com/office/drawing/2014/main" id="{5AE6F585-5E1F-8125-C084-195CCD468A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781A28-9645-2D45-9177-868C7DBB373B}"/>
              </a:ext>
            </a:extLst>
          </p:cNvPr>
          <p:cNvSpPr>
            <a:spLocks noGrp="1"/>
          </p:cNvSpPr>
          <p:nvPr>
            <p:ph type="sldNum" sz="quarter" idx="12"/>
          </p:nvPr>
        </p:nvSpPr>
        <p:spPr/>
        <p:txBody>
          <a:bodyPr/>
          <a:lstStyle/>
          <a:p>
            <a:fld id="{D5917A84-05B4-45D2-AEE1-897AD8D65A6C}" type="slidenum">
              <a:rPr lang="en-GB" smtClean="0"/>
              <a:t>‹#›</a:t>
            </a:fld>
            <a:endParaRPr lang="en-GB"/>
          </a:p>
        </p:txBody>
      </p:sp>
    </p:spTree>
    <p:extLst>
      <p:ext uri="{BB962C8B-B14F-4D97-AF65-F5344CB8AC3E}">
        <p14:creationId xmlns:p14="http://schemas.microsoft.com/office/powerpoint/2010/main" val="1196617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C79B7-93E0-EA43-BEA7-D71802BB75C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403152C-9D06-0EE9-AFA6-DDF06FBF5FF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1C0C148-1A36-344D-CB89-7DB69142E59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87A303D-E465-2CC6-0B95-D957A044C873}"/>
              </a:ext>
            </a:extLst>
          </p:cNvPr>
          <p:cNvSpPr>
            <a:spLocks noGrp="1"/>
          </p:cNvSpPr>
          <p:nvPr>
            <p:ph type="dt" sz="half" idx="10"/>
          </p:nvPr>
        </p:nvSpPr>
        <p:spPr/>
        <p:txBody>
          <a:bodyPr/>
          <a:lstStyle/>
          <a:p>
            <a:fld id="{FE1FDDD7-1E23-4B30-90A3-10224E6DB14D}" type="datetimeFigureOut">
              <a:rPr lang="en-GB" smtClean="0"/>
              <a:t>24/06/2026</a:t>
            </a:fld>
            <a:endParaRPr lang="en-GB"/>
          </a:p>
        </p:txBody>
      </p:sp>
      <p:sp>
        <p:nvSpPr>
          <p:cNvPr id="6" name="Footer Placeholder 5">
            <a:extLst>
              <a:ext uri="{FF2B5EF4-FFF2-40B4-BE49-F238E27FC236}">
                <a16:creationId xmlns:a16="http://schemas.microsoft.com/office/drawing/2014/main" id="{4DBB4EF1-BDAA-BC71-80FE-E9342F55DD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673A07-FE37-F3C7-86A7-0D0E21AAFD38}"/>
              </a:ext>
            </a:extLst>
          </p:cNvPr>
          <p:cNvSpPr>
            <a:spLocks noGrp="1"/>
          </p:cNvSpPr>
          <p:nvPr>
            <p:ph type="sldNum" sz="quarter" idx="12"/>
          </p:nvPr>
        </p:nvSpPr>
        <p:spPr/>
        <p:txBody>
          <a:bodyPr/>
          <a:lstStyle/>
          <a:p>
            <a:fld id="{D5917A84-05B4-45D2-AEE1-897AD8D65A6C}" type="slidenum">
              <a:rPr lang="en-GB" smtClean="0"/>
              <a:t>‹#›</a:t>
            </a:fld>
            <a:endParaRPr lang="en-GB"/>
          </a:p>
        </p:txBody>
      </p:sp>
    </p:spTree>
    <p:extLst>
      <p:ext uri="{BB962C8B-B14F-4D97-AF65-F5344CB8AC3E}">
        <p14:creationId xmlns:p14="http://schemas.microsoft.com/office/powerpoint/2010/main" val="15818942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15773-413C-18EF-D247-72A6148F9AE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5E3F44B-243F-D334-FF14-AB1E10A4CBA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314F8F2-C509-206B-C185-ABF76325B3A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7452E63-675D-3218-9995-4535311B8A4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1AC6CAA-9D0A-B563-33B4-59B668842A6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9213D94-D192-B779-FB6E-D2C5F472B590}"/>
              </a:ext>
            </a:extLst>
          </p:cNvPr>
          <p:cNvSpPr>
            <a:spLocks noGrp="1"/>
          </p:cNvSpPr>
          <p:nvPr>
            <p:ph type="dt" sz="half" idx="10"/>
          </p:nvPr>
        </p:nvSpPr>
        <p:spPr/>
        <p:txBody>
          <a:bodyPr/>
          <a:lstStyle/>
          <a:p>
            <a:fld id="{FE1FDDD7-1E23-4B30-90A3-10224E6DB14D}" type="datetimeFigureOut">
              <a:rPr lang="en-GB" smtClean="0"/>
              <a:t>24/06/2026</a:t>
            </a:fld>
            <a:endParaRPr lang="en-GB"/>
          </a:p>
        </p:txBody>
      </p:sp>
      <p:sp>
        <p:nvSpPr>
          <p:cNvPr id="8" name="Footer Placeholder 7">
            <a:extLst>
              <a:ext uri="{FF2B5EF4-FFF2-40B4-BE49-F238E27FC236}">
                <a16:creationId xmlns:a16="http://schemas.microsoft.com/office/drawing/2014/main" id="{C0436576-0F12-24B3-3192-9C89AE32B27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47DB66D-F0B7-BEBD-3A10-FEE6B9048821}"/>
              </a:ext>
            </a:extLst>
          </p:cNvPr>
          <p:cNvSpPr>
            <a:spLocks noGrp="1"/>
          </p:cNvSpPr>
          <p:nvPr>
            <p:ph type="sldNum" sz="quarter" idx="12"/>
          </p:nvPr>
        </p:nvSpPr>
        <p:spPr/>
        <p:txBody>
          <a:bodyPr/>
          <a:lstStyle/>
          <a:p>
            <a:fld id="{D5917A84-05B4-45D2-AEE1-897AD8D65A6C}" type="slidenum">
              <a:rPr lang="en-GB" smtClean="0"/>
              <a:t>‹#›</a:t>
            </a:fld>
            <a:endParaRPr lang="en-GB"/>
          </a:p>
        </p:txBody>
      </p:sp>
    </p:spTree>
    <p:extLst>
      <p:ext uri="{BB962C8B-B14F-4D97-AF65-F5344CB8AC3E}">
        <p14:creationId xmlns:p14="http://schemas.microsoft.com/office/powerpoint/2010/main" val="22444827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D1478-D20A-7F39-64FD-2DCF008DAEF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79A7519-A335-E56A-7B91-DF55E3177E32}"/>
              </a:ext>
            </a:extLst>
          </p:cNvPr>
          <p:cNvSpPr>
            <a:spLocks noGrp="1"/>
          </p:cNvSpPr>
          <p:nvPr>
            <p:ph type="dt" sz="half" idx="10"/>
          </p:nvPr>
        </p:nvSpPr>
        <p:spPr/>
        <p:txBody>
          <a:bodyPr/>
          <a:lstStyle/>
          <a:p>
            <a:fld id="{FE1FDDD7-1E23-4B30-90A3-10224E6DB14D}" type="datetimeFigureOut">
              <a:rPr lang="en-GB" smtClean="0"/>
              <a:t>24/06/2026</a:t>
            </a:fld>
            <a:endParaRPr lang="en-GB"/>
          </a:p>
        </p:txBody>
      </p:sp>
      <p:sp>
        <p:nvSpPr>
          <p:cNvPr id="4" name="Footer Placeholder 3">
            <a:extLst>
              <a:ext uri="{FF2B5EF4-FFF2-40B4-BE49-F238E27FC236}">
                <a16:creationId xmlns:a16="http://schemas.microsoft.com/office/drawing/2014/main" id="{A73DCEAB-9797-3F14-99BA-F1F6DECDEB2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F88022E-A62B-478D-55C2-4422110A8B0A}"/>
              </a:ext>
            </a:extLst>
          </p:cNvPr>
          <p:cNvSpPr>
            <a:spLocks noGrp="1"/>
          </p:cNvSpPr>
          <p:nvPr>
            <p:ph type="sldNum" sz="quarter" idx="12"/>
          </p:nvPr>
        </p:nvSpPr>
        <p:spPr/>
        <p:txBody>
          <a:bodyPr/>
          <a:lstStyle/>
          <a:p>
            <a:fld id="{D5917A84-05B4-45D2-AEE1-897AD8D65A6C}" type="slidenum">
              <a:rPr lang="en-GB" smtClean="0"/>
              <a:t>‹#›</a:t>
            </a:fld>
            <a:endParaRPr lang="en-GB"/>
          </a:p>
        </p:txBody>
      </p:sp>
    </p:spTree>
    <p:extLst>
      <p:ext uri="{BB962C8B-B14F-4D97-AF65-F5344CB8AC3E}">
        <p14:creationId xmlns:p14="http://schemas.microsoft.com/office/powerpoint/2010/main" val="5270151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C2DADD-F8C1-8330-422C-145DEDAF2A6C}"/>
              </a:ext>
            </a:extLst>
          </p:cNvPr>
          <p:cNvSpPr>
            <a:spLocks noGrp="1"/>
          </p:cNvSpPr>
          <p:nvPr>
            <p:ph type="dt" sz="half" idx="10"/>
          </p:nvPr>
        </p:nvSpPr>
        <p:spPr/>
        <p:txBody>
          <a:bodyPr/>
          <a:lstStyle/>
          <a:p>
            <a:fld id="{FE1FDDD7-1E23-4B30-90A3-10224E6DB14D}" type="datetimeFigureOut">
              <a:rPr lang="en-GB" smtClean="0"/>
              <a:t>24/06/2026</a:t>
            </a:fld>
            <a:endParaRPr lang="en-GB"/>
          </a:p>
        </p:txBody>
      </p:sp>
      <p:sp>
        <p:nvSpPr>
          <p:cNvPr id="3" name="Footer Placeholder 2">
            <a:extLst>
              <a:ext uri="{FF2B5EF4-FFF2-40B4-BE49-F238E27FC236}">
                <a16:creationId xmlns:a16="http://schemas.microsoft.com/office/drawing/2014/main" id="{1AB159E0-5081-6BDE-D724-ABD292C8B9F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DEA970B-2908-2701-E834-32CDD10DC15F}"/>
              </a:ext>
            </a:extLst>
          </p:cNvPr>
          <p:cNvSpPr>
            <a:spLocks noGrp="1"/>
          </p:cNvSpPr>
          <p:nvPr>
            <p:ph type="sldNum" sz="quarter" idx="12"/>
          </p:nvPr>
        </p:nvSpPr>
        <p:spPr/>
        <p:txBody>
          <a:bodyPr/>
          <a:lstStyle/>
          <a:p>
            <a:fld id="{D5917A84-05B4-45D2-AEE1-897AD8D65A6C}" type="slidenum">
              <a:rPr lang="en-GB" smtClean="0"/>
              <a:t>‹#›</a:t>
            </a:fld>
            <a:endParaRPr lang="en-GB"/>
          </a:p>
        </p:txBody>
      </p:sp>
    </p:spTree>
    <p:extLst>
      <p:ext uri="{BB962C8B-B14F-4D97-AF65-F5344CB8AC3E}">
        <p14:creationId xmlns:p14="http://schemas.microsoft.com/office/powerpoint/2010/main" val="12050654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F40F1-0CBE-9EA6-2B08-5B08DE62245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E323ED4-FC2A-F1CD-AACC-00105BEB67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B8DF14E-563B-70C7-0639-388E6FF069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283F577-1FF3-24F8-9918-A1C7E9974140}"/>
              </a:ext>
            </a:extLst>
          </p:cNvPr>
          <p:cNvSpPr>
            <a:spLocks noGrp="1"/>
          </p:cNvSpPr>
          <p:nvPr>
            <p:ph type="dt" sz="half" idx="10"/>
          </p:nvPr>
        </p:nvSpPr>
        <p:spPr/>
        <p:txBody>
          <a:bodyPr/>
          <a:lstStyle/>
          <a:p>
            <a:fld id="{FE1FDDD7-1E23-4B30-90A3-10224E6DB14D}" type="datetimeFigureOut">
              <a:rPr lang="en-GB" smtClean="0"/>
              <a:t>24/06/2026</a:t>
            </a:fld>
            <a:endParaRPr lang="en-GB"/>
          </a:p>
        </p:txBody>
      </p:sp>
      <p:sp>
        <p:nvSpPr>
          <p:cNvPr id="6" name="Footer Placeholder 5">
            <a:extLst>
              <a:ext uri="{FF2B5EF4-FFF2-40B4-BE49-F238E27FC236}">
                <a16:creationId xmlns:a16="http://schemas.microsoft.com/office/drawing/2014/main" id="{0C8E6987-4114-6F84-8873-5EBD3BF00DE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FB233A-F127-8046-C78D-C90FB981EEB2}"/>
              </a:ext>
            </a:extLst>
          </p:cNvPr>
          <p:cNvSpPr>
            <a:spLocks noGrp="1"/>
          </p:cNvSpPr>
          <p:nvPr>
            <p:ph type="sldNum" sz="quarter" idx="12"/>
          </p:nvPr>
        </p:nvSpPr>
        <p:spPr/>
        <p:txBody>
          <a:bodyPr/>
          <a:lstStyle/>
          <a:p>
            <a:fld id="{D5917A84-05B4-45D2-AEE1-897AD8D65A6C}" type="slidenum">
              <a:rPr lang="en-GB" smtClean="0"/>
              <a:t>‹#›</a:t>
            </a:fld>
            <a:endParaRPr lang="en-GB"/>
          </a:p>
        </p:txBody>
      </p:sp>
    </p:spTree>
    <p:extLst>
      <p:ext uri="{BB962C8B-B14F-4D97-AF65-F5344CB8AC3E}">
        <p14:creationId xmlns:p14="http://schemas.microsoft.com/office/powerpoint/2010/main" val="1729981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DEBD4-68D4-6A35-B172-3A5CAE13316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DAF9264B-6A6D-B813-4C55-F1BAA96BC19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81E2F46-7930-CE31-23AA-F1F2DEEFB9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B3CB9A8-3E45-8004-AB80-DDBC8ED1DF97}"/>
              </a:ext>
            </a:extLst>
          </p:cNvPr>
          <p:cNvSpPr>
            <a:spLocks noGrp="1"/>
          </p:cNvSpPr>
          <p:nvPr>
            <p:ph type="dt" sz="half" idx="10"/>
          </p:nvPr>
        </p:nvSpPr>
        <p:spPr/>
        <p:txBody>
          <a:bodyPr/>
          <a:lstStyle/>
          <a:p>
            <a:fld id="{FE1FDDD7-1E23-4B30-90A3-10224E6DB14D}" type="datetimeFigureOut">
              <a:rPr lang="en-GB" smtClean="0"/>
              <a:t>24/06/2026</a:t>
            </a:fld>
            <a:endParaRPr lang="en-GB"/>
          </a:p>
        </p:txBody>
      </p:sp>
      <p:sp>
        <p:nvSpPr>
          <p:cNvPr id="6" name="Footer Placeholder 5">
            <a:extLst>
              <a:ext uri="{FF2B5EF4-FFF2-40B4-BE49-F238E27FC236}">
                <a16:creationId xmlns:a16="http://schemas.microsoft.com/office/drawing/2014/main" id="{98B75A44-0186-C092-1443-E264FCE643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F76805-A547-0FAE-7ACB-CECB5011F5EE}"/>
              </a:ext>
            </a:extLst>
          </p:cNvPr>
          <p:cNvSpPr>
            <a:spLocks noGrp="1"/>
          </p:cNvSpPr>
          <p:nvPr>
            <p:ph type="sldNum" sz="quarter" idx="12"/>
          </p:nvPr>
        </p:nvSpPr>
        <p:spPr/>
        <p:txBody>
          <a:bodyPr/>
          <a:lstStyle/>
          <a:p>
            <a:fld id="{D5917A84-05B4-45D2-AEE1-897AD8D65A6C}" type="slidenum">
              <a:rPr lang="en-GB" smtClean="0"/>
              <a:t>‹#›</a:t>
            </a:fld>
            <a:endParaRPr lang="en-GB"/>
          </a:p>
        </p:txBody>
      </p:sp>
    </p:spTree>
    <p:extLst>
      <p:ext uri="{BB962C8B-B14F-4D97-AF65-F5344CB8AC3E}">
        <p14:creationId xmlns:p14="http://schemas.microsoft.com/office/powerpoint/2010/main" val="34836712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7F0BC-E272-EBB1-8D43-20C87B45538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7840F73-90F1-67EF-8C89-090808A0F9F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0817318-4491-4C2B-A735-546EFA77FBDD}"/>
              </a:ext>
            </a:extLst>
          </p:cNvPr>
          <p:cNvSpPr>
            <a:spLocks noGrp="1"/>
          </p:cNvSpPr>
          <p:nvPr>
            <p:ph type="dt" sz="half" idx="10"/>
          </p:nvPr>
        </p:nvSpPr>
        <p:spPr/>
        <p:txBody>
          <a:bodyPr/>
          <a:lstStyle/>
          <a:p>
            <a:fld id="{FE1FDDD7-1E23-4B30-90A3-10224E6DB14D}" type="datetimeFigureOut">
              <a:rPr lang="en-GB" smtClean="0"/>
              <a:t>24/06/2026</a:t>
            </a:fld>
            <a:endParaRPr lang="en-GB"/>
          </a:p>
        </p:txBody>
      </p:sp>
      <p:sp>
        <p:nvSpPr>
          <p:cNvPr id="5" name="Footer Placeholder 4">
            <a:extLst>
              <a:ext uri="{FF2B5EF4-FFF2-40B4-BE49-F238E27FC236}">
                <a16:creationId xmlns:a16="http://schemas.microsoft.com/office/drawing/2014/main" id="{8293441D-5D51-CEB5-1494-8738C0FEF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38CB0E-6D1D-98EC-D585-D82B5BE8885A}"/>
              </a:ext>
            </a:extLst>
          </p:cNvPr>
          <p:cNvSpPr>
            <a:spLocks noGrp="1"/>
          </p:cNvSpPr>
          <p:nvPr>
            <p:ph type="sldNum" sz="quarter" idx="12"/>
          </p:nvPr>
        </p:nvSpPr>
        <p:spPr/>
        <p:txBody>
          <a:bodyPr/>
          <a:lstStyle/>
          <a:p>
            <a:fld id="{D5917A84-05B4-45D2-AEE1-897AD8D65A6C}" type="slidenum">
              <a:rPr lang="en-GB" smtClean="0"/>
              <a:t>‹#›</a:t>
            </a:fld>
            <a:endParaRPr lang="en-GB"/>
          </a:p>
        </p:txBody>
      </p:sp>
    </p:spTree>
    <p:extLst>
      <p:ext uri="{BB962C8B-B14F-4D97-AF65-F5344CB8AC3E}">
        <p14:creationId xmlns:p14="http://schemas.microsoft.com/office/powerpoint/2010/main" val="22633672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0B62F5A-CF44-B8CB-1F07-08DD4534C30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3EA4F932-6FCA-C884-5F71-28B75D760DB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A804A47-B578-F55E-6548-3D0F42479C10}"/>
              </a:ext>
            </a:extLst>
          </p:cNvPr>
          <p:cNvSpPr>
            <a:spLocks noGrp="1"/>
          </p:cNvSpPr>
          <p:nvPr>
            <p:ph type="dt" sz="half" idx="10"/>
          </p:nvPr>
        </p:nvSpPr>
        <p:spPr/>
        <p:txBody>
          <a:bodyPr/>
          <a:lstStyle/>
          <a:p>
            <a:fld id="{FE1FDDD7-1E23-4B30-90A3-10224E6DB14D}" type="datetimeFigureOut">
              <a:rPr lang="en-GB" smtClean="0"/>
              <a:t>24/06/2026</a:t>
            </a:fld>
            <a:endParaRPr lang="en-GB"/>
          </a:p>
        </p:txBody>
      </p:sp>
      <p:sp>
        <p:nvSpPr>
          <p:cNvPr id="5" name="Footer Placeholder 4">
            <a:extLst>
              <a:ext uri="{FF2B5EF4-FFF2-40B4-BE49-F238E27FC236}">
                <a16:creationId xmlns:a16="http://schemas.microsoft.com/office/drawing/2014/main" id="{22D3789C-AA4F-7CD5-1923-6CB466D10A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A72CFE-7912-F31E-0987-9EE5DE45130F}"/>
              </a:ext>
            </a:extLst>
          </p:cNvPr>
          <p:cNvSpPr>
            <a:spLocks noGrp="1"/>
          </p:cNvSpPr>
          <p:nvPr>
            <p:ph type="sldNum" sz="quarter" idx="12"/>
          </p:nvPr>
        </p:nvSpPr>
        <p:spPr/>
        <p:txBody>
          <a:bodyPr/>
          <a:lstStyle/>
          <a:p>
            <a:fld id="{D5917A84-05B4-45D2-AEE1-897AD8D65A6C}" type="slidenum">
              <a:rPr lang="en-GB" smtClean="0"/>
              <a:t>‹#›</a:t>
            </a:fld>
            <a:endParaRPr lang="en-GB"/>
          </a:p>
        </p:txBody>
      </p:sp>
    </p:spTree>
    <p:extLst>
      <p:ext uri="{BB962C8B-B14F-4D97-AF65-F5344CB8AC3E}">
        <p14:creationId xmlns:p14="http://schemas.microsoft.com/office/powerpoint/2010/main" val="37077394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219D33C-26DB-8F82-E762-4700477FBF0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C1D2BE5-039C-13C9-BFF1-FED9AA99C36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3CD1537-7FF6-5A03-4771-116059EFD12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E1FDDD7-1E23-4B30-90A3-10224E6DB14D}" type="datetimeFigureOut">
              <a:rPr lang="en-GB" smtClean="0"/>
              <a:t>24/06/2026</a:t>
            </a:fld>
            <a:endParaRPr lang="en-GB"/>
          </a:p>
        </p:txBody>
      </p:sp>
      <p:sp>
        <p:nvSpPr>
          <p:cNvPr id="5" name="Footer Placeholder 4">
            <a:extLst>
              <a:ext uri="{FF2B5EF4-FFF2-40B4-BE49-F238E27FC236}">
                <a16:creationId xmlns:a16="http://schemas.microsoft.com/office/drawing/2014/main" id="{9DE1188B-4867-5D73-DA3D-19DE2EDE71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5E7E01E-6741-4B6E-7EF2-F3BC75415B6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5917A84-05B4-45D2-AEE1-897AD8D65A6C}" type="slidenum">
              <a:rPr lang="en-GB" smtClean="0"/>
              <a:t>‹#›</a:t>
            </a:fld>
            <a:endParaRPr lang="en-GB"/>
          </a:p>
        </p:txBody>
      </p:sp>
    </p:spTree>
    <p:extLst>
      <p:ext uri="{BB962C8B-B14F-4D97-AF65-F5344CB8AC3E}">
        <p14:creationId xmlns:p14="http://schemas.microsoft.com/office/powerpoint/2010/main" val="14889724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12.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A35744-43AB-2FBF-33C1-16A4B7D1F5D9}"/>
              </a:ext>
            </a:extLst>
          </p:cNvPr>
          <p:cNvSpPr>
            <a:spLocks noGrp="1"/>
          </p:cNvSpPr>
          <p:nvPr>
            <p:ph type="ctrTitle"/>
          </p:nvPr>
        </p:nvSpPr>
        <p:spPr>
          <a:xfrm>
            <a:off x="5297762" y="640080"/>
            <a:ext cx="6251110" cy="3566160"/>
          </a:xfrm>
        </p:spPr>
        <p:txBody>
          <a:bodyPr anchor="b">
            <a:normAutofit/>
          </a:bodyPr>
          <a:lstStyle/>
          <a:p>
            <a:pPr algn="l"/>
            <a:r>
              <a:rPr lang="en-GB" sz="4200" dirty="0"/>
              <a:t>Reflective Presentation: Digital Skills Development </a:t>
            </a:r>
            <a:br>
              <a:rPr lang="en-GB" sz="4200" dirty="0"/>
            </a:br>
            <a:r>
              <a:rPr lang="en-GB" sz="4200" dirty="0"/>
              <a:t>Module BMBS4003</a:t>
            </a:r>
            <a:br>
              <a:rPr lang="en-GB" sz="4200" dirty="0"/>
            </a:br>
            <a:r>
              <a:rPr lang="en-GB" sz="4200" dirty="0"/>
              <a:t>By</a:t>
            </a:r>
            <a:br>
              <a:rPr lang="en-GB" sz="4200" dirty="0"/>
            </a:br>
            <a:r>
              <a:rPr lang="en-GB" sz="4200" dirty="0"/>
              <a:t>Vasile Cojocaru</a:t>
            </a:r>
            <a:br>
              <a:rPr lang="en-GB" sz="4200" dirty="0"/>
            </a:br>
            <a:endParaRPr lang="en-GB" sz="4200" dirty="0"/>
          </a:p>
        </p:txBody>
      </p:sp>
      <p:sp>
        <p:nvSpPr>
          <p:cNvPr id="3" name="Subtitle 2">
            <a:extLst>
              <a:ext uri="{FF2B5EF4-FFF2-40B4-BE49-F238E27FC236}">
                <a16:creationId xmlns:a16="http://schemas.microsoft.com/office/drawing/2014/main" id="{227C42E8-71FA-C49C-9951-E6063113FBB2}"/>
              </a:ext>
            </a:extLst>
          </p:cNvPr>
          <p:cNvSpPr>
            <a:spLocks noGrp="1"/>
          </p:cNvSpPr>
          <p:nvPr>
            <p:ph type="subTitle" idx="1"/>
          </p:nvPr>
        </p:nvSpPr>
        <p:spPr>
          <a:xfrm>
            <a:off x="5297760" y="4636008"/>
            <a:ext cx="6251111" cy="1572768"/>
          </a:xfrm>
        </p:spPr>
        <p:txBody>
          <a:bodyPr>
            <a:normAutofit/>
          </a:bodyPr>
          <a:lstStyle/>
          <a:p>
            <a:pPr algn="l"/>
            <a:r>
              <a:rPr lang="en-GB" dirty="0"/>
              <a:t>What I learned, how I applied it, and how I will use it</a:t>
            </a:r>
          </a:p>
          <a:p>
            <a:pPr algn="l"/>
            <a:endParaRPr lang="en-GB" dirty="0"/>
          </a:p>
        </p:txBody>
      </p:sp>
      <p:pic>
        <p:nvPicPr>
          <p:cNvPr id="5" name="Picture 4" descr="Hexagon network on a blue background">
            <a:extLst>
              <a:ext uri="{FF2B5EF4-FFF2-40B4-BE49-F238E27FC236}">
                <a16:creationId xmlns:a16="http://schemas.microsoft.com/office/drawing/2014/main" id="{DBA5DF2B-FF94-ED01-EE30-B2C18D575DA1}"/>
              </a:ext>
            </a:extLst>
          </p:cNvPr>
          <p:cNvPicPr>
            <a:picLocks noChangeAspect="1"/>
          </p:cNvPicPr>
          <p:nvPr/>
        </p:nvPicPr>
        <p:blipFill>
          <a:blip r:embed="rId3"/>
          <a:srcRect l="8951" r="50303"/>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99726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3BCB62-728C-A583-9684-EC1993EA699E}"/>
              </a:ext>
            </a:extLst>
          </p:cNvPr>
          <p:cNvSpPr>
            <a:spLocks noGrp="1"/>
          </p:cNvSpPr>
          <p:nvPr>
            <p:ph type="ctrTitle"/>
          </p:nvPr>
        </p:nvSpPr>
        <p:spPr>
          <a:xfrm>
            <a:off x="686834" y="1153572"/>
            <a:ext cx="3200400" cy="4461163"/>
          </a:xfrm>
        </p:spPr>
        <p:txBody>
          <a:bodyPr vert="horz" lIns="91440" tIns="45720" rIns="91440" bIns="45720" rtlCol="0" anchor="ctr">
            <a:normAutofit/>
          </a:bodyPr>
          <a:lstStyle/>
          <a:p>
            <a:pPr algn="l"/>
            <a:r>
              <a:rPr lang="en-US" sz="4400" kern="1200">
                <a:solidFill>
                  <a:srgbClr val="FFFFFF"/>
                </a:solidFill>
                <a:latin typeface="+mj-lt"/>
                <a:ea typeface="+mj-ea"/>
                <a:cs typeface="+mj-cs"/>
              </a:rPr>
              <a:t>What I learned</a:t>
            </a:r>
            <a:br>
              <a:rPr lang="en-US" sz="4400" kern="1200">
                <a:solidFill>
                  <a:srgbClr val="FFFFFF"/>
                </a:solidFill>
                <a:latin typeface="+mj-lt"/>
                <a:ea typeface="+mj-ea"/>
                <a:cs typeface="+mj-cs"/>
              </a:rPr>
            </a:br>
            <a:endParaRPr lang="en-US" sz="4400" kern="1200">
              <a:solidFill>
                <a:srgbClr val="FFFFFF"/>
              </a:solidFill>
              <a:latin typeface="+mj-lt"/>
              <a:ea typeface="+mj-ea"/>
              <a:cs typeface="+mj-cs"/>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Subtitle 2">
            <a:extLst>
              <a:ext uri="{FF2B5EF4-FFF2-40B4-BE49-F238E27FC236}">
                <a16:creationId xmlns:a16="http://schemas.microsoft.com/office/drawing/2014/main" id="{899516BF-C601-21EC-D263-2ACDC694B17E}"/>
              </a:ext>
            </a:extLst>
          </p:cNvPr>
          <p:cNvSpPr>
            <a:spLocks noGrp="1"/>
          </p:cNvSpPr>
          <p:nvPr>
            <p:ph type="subTitle" idx="1"/>
          </p:nvPr>
        </p:nvSpPr>
        <p:spPr>
          <a:xfrm>
            <a:off x="4447308" y="591344"/>
            <a:ext cx="6906491" cy="5585619"/>
          </a:xfrm>
        </p:spPr>
        <p:txBody>
          <a:bodyPr vert="horz" lIns="91440" tIns="45720" rIns="91440" bIns="45720" rtlCol="0" anchor="ctr">
            <a:normAutofit/>
          </a:bodyPr>
          <a:lstStyle/>
          <a:p>
            <a:pPr indent="-228600" algn="l">
              <a:buFont typeface="Arial" panose="020B0604020202020204" pitchFamily="34" charset="0"/>
              <a:buChar char="•"/>
            </a:pPr>
            <a:r>
              <a:rPr lang="en-US" dirty="0"/>
              <a:t>Increased confidence using Office 365</a:t>
            </a:r>
          </a:p>
          <a:p>
            <a:pPr indent="-228600" algn="l">
              <a:buFont typeface="Arial" panose="020B0604020202020204" pitchFamily="34" charset="0"/>
              <a:buChar char="•"/>
            </a:pPr>
            <a:r>
              <a:rPr lang="en-US" dirty="0"/>
              <a:t>Improved file organization and information management</a:t>
            </a:r>
          </a:p>
          <a:p>
            <a:pPr indent="-228600" algn="l">
              <a:buFont typeface="Arial" panose="020B0604020202020204" pitchFamily="34" charset="0"/>
              <a:buChar char="•"/>
            </a:pPr>
            <a:r>
              <a:rPr lang="en-US" dirty="0"/>
              <a:t>Better understanding of digital communication</a:t>
            </a:r>
          </a:p>
        </p:txBody>
      </p:sp>
    </p:spTree>
    <p:extLst>
      <p:ext uri="{BB962C8B-B14F-4D97-AF65-F5344CB8AC3E}">
        <p14:creationId xmlns:p14="http://schemas.microsoft.com/office/powerpoint/2010/main" val="32197251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A wall painted with an arrow and a dartboard">
            <a:extLst>
              <a:ext uri="{FF2B5EF4-FFF2-40B4-BE49-F238E27FC236}">
                <a16:creationId xmlns:a16="http://schemas.microsoft.com/office/drawing/2014/main" id="{B2FB5B19-B79B-EC29-9D0B-92A45BCE9289}"/>
              </a:ext>
            </a:extLst>
          </p:cNvPr>
          <p:cNvPicPr>
            <a:picLocks noChangeAspect="1"/>
          </p:cNvPicPr>
          <p:nvPr/>
        </p:nvPicPr>
        <p:blipFill>
          <a:blip r:embed="rId3"/>
          <a:srcRect l="43595"/>
          <a:stretch>
            <a:fillRect/>
          </a:stretch>
        </p:blipFill>
        <p:spPr>
          <a:xfrm>
            <a:off x="-1" y="-2"/>
            <a:ext cx="5410198" cy="6858002"/>
          </a:xfrm>
          <a:prstGeom prst="rect">
            <a:avLst/>
          </a:prstGeom>
        </p:spPr>
      </p:pic>
      <p:sp useBgFill="1">
        <p:nvSpPr>
          <p:cNvPr id="22" name="Rectangle 2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2F7197-7227-950E-0764-2869DE17CBFE}"/>
              </a:ext>
            </a:extLst>
          </p:cNvPr>
          <p:cNvSpPr>
            <a:spLocks noGrp="1"/>
          </p:cNvSpPr>
          <p:nvPr>
            <p:ph type="ctrTitle"/>
          </p:nvPr>
        </p:nvSpPr>
        <p:spPr>
          <a:xfrm>
            <a:off x="6115317" y="405685"/>
            <a:ext cx="5464968" cy="1559301"/>
          </a:xfrm>
        </p:spPr>
        <p:txBody>
          <a:bodyPr vert="horz" lIns="91440" tIns="45720" rIns="91440" bIns="45720" rtlCol="0" anchor="ctr">
            <a:normAutofit/>
          </a:bodyPr>
          <a:lstStyle/>
          <a:p>
            <a:pPr algn="l"/>
            <a:r>
              <a:rPr lang="en-US" sz="4000"/>
              <a:t>Smart Goals</a:t>
            </a:r>
            <a:br>
              <a:rPr lang="en-US" sz="4000"/>
            </a:br>
            <a:endParaRPr lang="en-US" sz="4000"/>
          </a:p>
        </p:txBody>
      </p:sp>
      <p:sp>
        <p:nvSpPr>
          <p:cNvPr id="3" name="Subtitle 2">
            <a:extLst>
              <a:ext uri="{FF2B5EF4-FFF2-40B4-BE49-F238E27FC236}">
                <a16:creationId xmlns:a16="http://schemas.microsoft.com/office/drawing/2014/main" id="{EC1F6C15-7F94-E8F4-C5E5-D16E48482CDB}"/>
              </a:ext>
            </a:extLst>
          </p:cNvPr>
          <p:cNvSpPr>
            <a:spLocks noGrp="1"/>
          </p:cNvSpPr>
          <p:nvPr>
            <p:ph type="subTitle" idx="1"/>
          </p:nvPr>
        </p:nvSpPr>
        <p:spPr>
          <a:xfrm>
            <a:off x="6115317" y="2743200"/>
            <a:ext cx="5247340" cy="3496878"/>
          </a:xfrm>
        </p:spPr>
        <p:txBody>
          <a:bodyPr vert="horz" lIns="91440" tIns="45720" rIns="91440" bIns="45720" rtlCol="0" anchor="ctr">
            <a:normAutofit/>
          </a:bodyPr>
          <a:lstStyle/>
          <a:p>
            <a:pPr indent="-228600" algn="l">
              <a:buFont typeface="Arial" panose="020B0604020202020204" pitchFamily="34" charset="0"/>
              <a:buChar char="•"/>
            </a:pPr>
            <a:r>
              <a:rPr lang="en-US" sz="2000"/>
              <a:t>Specific</a:t>
            </a:r>
          </a:p>
          <a:p>
            <a:pPr indent="-228600" algn="l">
              <a:buFont typeface="Arial" panose="020B0604020202020204" pitchFamily="34" charset="0"/>
              <a:buChar char="•"/>
            </a:pPr>
            <a:r>
              <a:rPr lang="en-US" sz="2000"/>
              <a:t>Measurable</a:t>
            </a:r>
          </a:p>
          <a:p>
            <a:pPr indent="-228600" algn="l">
              <a:buFont typeface="Arial" panose="020B0604020202020204" pitchFamily="34" charset="0"/>
              <a:buChar char="•"/>
            </a:pPr>
            <a:r>
              <a:rPr lang="en-US" sz="2000"/>
              <a:t>Achievable</a:t>
            </a:r>
          </a:p>
          <a:p>
            <a:pPr indent="-228600" algn="l">
              <a:buFont typeface="Arial" panose="020B0604020202020204" pitchFamily="34" charset="0"/>
              <a:buChar char="•"/>
            </a:pPr>
            <a:r>
              <a:rPr lang="en-US" sz="2000"/>
              <a:t>Relevant</a:t>
            </a:r>
          </a:p>
          <a:p>
            <a:pPr indent="-228600" algn="l">
              <a:buFont typeface="Arial" panose="020B0604020202020204" pitchFamily="34" charset="0"/>
              <a:buChar char="•"/>
            </a:pPr>
            <a:r>
              <a:rPr lang="en-US" sz="2000"/>
              <a:t>Timebound</a:t>
            </a:r>
          </a:p>
        </p:txBody>
      </p:sp>
    </p:spTree>
    <p:extLst>
      <p:ext uri="{BB962C8B-B14F-4D97-AF65-F5344CB8AC3E}">
        <p14:creationId xmlns:p14="http://schemas.microsoft.com/office/powerpoint/2010/main" val="19363205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ime compass on hand">
            <a:extLst>
              <a:ext uri="{FF2B5EF4-FFF2-40B4-BE49-F238E27FC236}">
                <a16:creationId xmlns:a16="http://schemas.microsoft.com/office/drawing/2014/main" id="{88723870-72D9-C545-A041-F5C99A766097}"/>
              </a:ext>
            </a:extLst>
          </p:cNvPr>
          <p:cNvPicPr>
            <a:picLocks noChangeAspect="1"/>
          </p:cNvPicPr>
          <p:nvPr/>
        </p:nvPicPr>
        <p:blipFill>
          <a:blip r:embed="rId2">
            <a:alphaModFix amt="50000"/>
          </a:blip>
          <a:srcRect t="15413"/>
          <a:stretch>
            <a:fillRect/>
          </a:stretch>
        </p:blipFill>
        <p:spPr>
          <a:xfrm>
            <a:off x="44116" y="1"/>
            <a:ext cx="12191980" cy="6857999"/>
          </a:xfrm>
          <a:prstGeom prst="rect">
            <a:avLst/>
          </a:prstGeom>
        </p:spPr>
      </p:pic>
      <p:sp>
        <p:nvSpPr>
          <p:cNvPr id="2" name="Title 1">
            <a:extLst>
              <a:ext uri="{FF2B5EF4-FFF2-40B4-BE49-F238E27FC236}">
                <a16:creationId xmlns:a16="http://schemas.microsoft.com/office/drawing/2014/main" id="{2E506E86-A917-7FA0-75A0-BF93C563A757}"/>
              </a:ext>
            </a:extLst>
          </p:cNvPr>
          <p:cNvSpPr>
            <a:spLocks noGrp="1"/>
          </p:cNvSpPr>
          <p:nvPr>
            <p:ph type="ctrTitle"/>
          </p:nvPr>
        </p:nvSpPr>
        <p:spPr>
          <a:xfrm>
            <a:off x="1524000" y="1122362"/>
            <a:ext cx="9144000" cy="2900518"/>
          </a:xfrm>
        </p:spPr>
        <p:txBody>
          <a:bodyPr>
            <a:normAutofit/>
          </a:bodyPr>
          <a:lstStyle/>
          <a:p>
            <a:r>
              <a:rPr lang="en-GB" dirty="0">
                <a:solidFill>
                  <a:srgbClr val="FFFFFF"/>
                </a:solidFill>
              </a:rPr>
              <a:t>Evidence of My Progress</a:t>
            </a:r>
            <a:br>
              <a:rPr lang="en-GB" dirty="0">
                <a:solidFill>
                  <a:srgbClr val="FFFFFF"/>
                </a:solidFill>
              </a:rPr>
            </a:br>
            <a:endParaRPr lang="en-GB" dirty="0">
              <a:solidFill>
                <a:srgbClr val="FFFFFF"/>
              </a:solidFill>
            </a:endParaRPr>
          </a:p>
        </p:txBody>
      </p:sp>
      <p:sp>
        <p:nvSpPr>
          <p:cNvPr id="3" name="Subtitle 2">
            <a:extLst>
              <a:ext uri="{FF2B5EF4-FFF2-40B4-BE49-F238E27FC236}">
                <a16:creationId xmlns:a16="http://schemas.microsoft.com/office/drawing/2014/main" id="{15C5C4D8-1B2D-60B2-0955-F828515E42C0}"/>
              </a:ext>
            </a:extLst>
          </p:cNvPr>
          <p:cNvSpPr>
            <a:spLocks noGrp="1"/>
          </p:cNvSpPr>
          <p:nvPr>
            <p:ph type="subTitle" idx="1"/>
          </p:nvPr>
        </p:nvSpPr>
        <p:spPr>
          <a:xfrm>
            <a:off x="1524000" y="4159404"/>
            <a:ext cx="9144000" cy="1098395"/>
          </a:xfrm>
        </p:spPr>
        <p:txBody>
          <a:bodyPr>
            <a:normAutofit/>
          </a:bodyPr>
          <a:lstStyle/>
          <a:p>
            <a:r>
              <a:rPr lang="en-GB" dirty="0">
                <a:solidFill>
                  <a:srgbClr val="FFFFFF"/>
                </a:solidFill>
              </a:rPr>
              <a:t>JISC assessment :baseline- action plan-improvement</a:t>
            </a:r>
          </a:p>
          <a:p>
            <a:r>
              <a:rPr lang="en-GB" dirty="0">
                <a:solidFill>
                  <a:srgbClr val="FFFFFF"/>
                </a:solidFill>
              </a:rPr>
              <a:t>LinkedIn Learning :Office 365 certificates</a:t>
            </a:r>
          </a:p>
        </p:txBody>
      </p:sp>
    </p:spTree>
    <p:extLst>
      <p:ext uri="{BB962C8B-B14F-4D97-AF65-F5344CB8AC3E}">
        <p14:creationId xmlns:p14="http://schemas.microsoft.com/office/powerpoint/2010/main" val="243937003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F9CDDC-5517-CF01-57DB-0861E48D449C}"/>
              </a:ext>
            </a:extLst>
          </p:cNvPr>
          <p:cNvSpPr>
            <a:spLocks noGrp="1"/>
          </p:cNvSpPr>
          <p:nvPr>
            <p:ph type="title"/>
          </p:nvPr>
        </p:nvSpPr>
        <p:spPr>
          <a:xfrm>
            <a:off x="638881" y="18288"/>
            <a:ext cx="10909640" cy="1807526"/>
          </a:xfrm>
        </p:spPr>
        <p:txBody>
          <a:bodyPr vert="horz" lIns="91440" tIns="45720" rIns="91440" bIns="45720" rtlCol="0" anchor="ctr">
            <a:normAutofit fontScale="90000"/>
          </a:bodyPr>
          <a:lstStyle/>
          <a:p>
            <a:pPr algn="ctr"/>
            <a:r>
              <a:rPr lang="en-US" sz="6600" dirty="0"/>
              <a:t>JISC Assessment </a:t>
            </a:r>
            <a:br>
              <a:rPr lang="en-US" sz="6600" dirty="0"/>
            </a:br>
            <a:endParaRPr lang="en-US" sz="6600" dirty="0"/>
          </a:p>
        </p:txBody>
      </p:sp>
      <p:sp>
        <p:nvSpPr>
          <p:cNvPr id="14"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sX0" fmla="*/ 0 w 3291840"/>
              <a:gd name="csY0" fmla="*/ 0 h 18288"/>
              <a:gd name="csX1" fmla="*/ 658368 w 3291840"/>
              <a:gd name="csY1" fmla="*/ 0 h 18288"/>
              <a:gd name="csX2" fmla="*/ 1283818 w 3291840"/>
              <a:gd name="csY2" fmla="*/ 0 h 18288"/>
              <a:gd name="csX3" fmla="*/ 1909267 w 3291840"/>
              <a:gd name="csY3" fmla="*/ 0 h 18288"/>
              <a:gd name="csX4" fmla="*/ 2633472 w 3291840"/>
              <a:gd name="csY4" fmla="*/ 0 h 18288"/>
              <a:gd name="csX5" fmla="*/ 3291840 w 3291840"/>
              <a:gd name="csY5" fmla="*/ 0 h 18288"/>
              <a:gd name="csX6" fmla="*/ 3291840 w 3291840"/>
              <a:gd name="csY6" fmla="*/ 18288 h 18288"/>
              <a:gd name="csX7" fmla="*/ 2633472 w 3291840"/>
              <a:gd name="csY7" fmla="*/ 18288 h 18288"/>
              <a:gd name="csX8" fmla="*/ 2073859 w 3291840"/>
              <a:gd name="csY8" fmla="*/ 18288 h 18288"/>
              <a:gd name="csX9" fmla="*/ 1448410 w 3291840"/>
              <a:gd name="csY9" fmla="*/ 18288 h 18288"/>
              <a:gd name="csX10" fmla="*/ 822960 w 3291840"/>
              <a:gd name="csY10" fmla="*/ 18288 h 18288"/>
              <a:gd name="csX11" fmla="*/ 0 w 3291840"/>
              <a:gd name="csY11" fmla="*/ 18288 h 18288"/>
              <a:gd name="csX12" fmla="*/ 0 w 329184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9EFC98E5-97A3-23B5-F5ED-C9D411E70485}"/>
              </a:ext>
            </a:extLst>
          </p:cNvPr>
          <p:cNvPicPr>
            <a:picLocks noChangeAspect="1"/>
          </p:cNvPicPr>
          <p:nvPr/>
        </p:nvPicPr>
        <p:blipFill>
          <a:blip r:embed="rId3"/>
          <a:stretch>
            <a:fillRect/>
          </a:stretch>
        </p:blipFill>
        <p:spPr>
          <a:xfrm>
            <a:off x="320039" y="1821432"/>
            <a:ext cx="7091413" cy="4343491"/>
          </a:xfrm>
          <a:prstGeom prst="rect">
            <a:avLst/>
          </a:prstGeom>
        </p:spPr>
      </p:pic>
      <p:pic>
        <p:nvPicPr>
          <p:cNvPr id="5" name="Content Placeholder 4">
            <a:extLst>
              <a:ext uri="{FF2B5EF4-FFF2-40B4-BE49-F238E27FC236}">
                <a16:creationId xmlns:a16="http://schemas.microsoft.com/office/drawing/2014/main" id="{C6164611-AC9B-733F-3066-C6D05669AFE9}"/>
              </a:ext>
            </a:extLst>
          </p:cNvPr>
          <p:cNvPicPr>
            <a:picLocks noGrp="1" noChangeAspect="1"/>
          </p:cNvPicPr>
          <p:nvPr>
            <p:ph idx="1"/>
          </p:nvPr>
        </p:nvPicPr>
        <p:blipFill>
          <a:blip r:embed="rId4"/>
          <a:stretch>
            <a:fillRect/>
          </a:stretch>
        </p:blipFill>
        <p:spPr>
          <a:xfrm>
            <a:off x="6254495" y="1688295"/>
            <a:ext cx="6605045" cy="4252051"/>
          </a:xfrm>
          <a:prstGeom prst="rect">
            <a:avLst/>
          </a:prstGeom>
        </p:spPr>
      </p:pic>
    </p:spTree>
    <p:extLst>
      <p:ext uri="{BB962C8B-B14F-4D97-AF65-F5344CB8AC3E}">
        <p14:creationId xmlns:p14="http://schemas.microsoft.com/office/powerpoint/2010/main" val="26747772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lowchart: Document 15">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FC7002BC-3741-E9AC-BCC2-533C7509CA70}"/>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a:solidFill>
                  <a:srgbClr val="FFFFFF"/>
                </a:solidFill>
                <a:latin typeface="+mj-lt"/>
                <a:ea typeface="+mj-ea"/>
                <a:cs typeface="+mj-cs"/>
              </a:rPr>
              <a:t>Outlook Essential training</a:t>
            </a:r>
          </a:p>
        </p:txBody>
      </p:sp>
      <p:pic>
        <p:nvPicPr>
          <p:cNvPr id="5" name="Content Placeholder 4">
            <a:extLst>
              <a:ext uri="{FF2B5EF4-FFF2-40B4-BE49-F238E27FC236}">
                <a16:creationId xmlns:a16="http://schemas.microsoft.com/office/drawing/2014/main" id="{2532D02E-2347-B298-0722-13EE066C8367}"/>
              </a:ext>
            </a:extLst>
          </p:cNvPr>
          <p:cNvPicPr>
            <a:picLocks noGrp="1" noChangeAspect="1"/>
          </p:cNvPicPr>
          <p:nvPr>
            <p:ph idx="1"/>
          </p:nvPr>
        </p:nvPicPr>
        <p:blipFill>
          <a:blip r:embed="rId3"/>
          <a:stretch>
            <a:fillRect/>
          </a:stretch>
        </p:blipFill>
        <p:spPr>
          <a:xfrm>
            <a:off x="4207933" y="894587"/>
            <a:ext cx="7347537" cy="5069801"/>
          </a:xfrm>
          <a:prstGeom prst="rect">
            <a:avLst/>
          </a:prstGeom>
        </p:spPr>
      </p:pic>
    </p:spTree>
    <p:extLst>
      <p:ext uri="{BB962C8B-B14F-4D97-AF65-F5344CB8AC3E}">
        <p14:creationId xmlns:p14="http://schemas.microsoft.com/office/powerpoint/2010/main" val="33767734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lowchart: Document 17">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EB69AC41-6E63-0AB6-7163-6345377A7DEA}"/>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a:solidFill>
                  <a:srgbClr val="FFFFFF"/>
                </a:solidFill>
                <a:latin typeface="+mj-lt"/>
                <a:ea typeface="+mj-ea"/>
                <a:cs typeface="+mj-cs"/>
              </a:rPr>
              <a:t>Word Essential Training</a:t>
            </a:r>
          </a:p>
        </p:txBody>
      </p:sp>
      <p:pic>
        <p:nvPicPr>
          <p:cNvPr id="5" name="Content Placeholder 4">
            <a:extLst>
              <a:ext uri="{FF2B5EF4-FFF2-40B4-BE49-F238E27FC236}">
                <a16:creationId xmlns:a16="http://schemas.microsoft.com/office/drawing/2014/main" id="{7B933B62-EA85-7ABF-298F-2BE450873AE1}"/>
              </a:ext>
            </a:extLst>
          </p:cNvPr>
          <p:cNvPicPr>
            <a:picLocks noGrp="1" noChangeAspect="1"/>
          </p:cNvPicPr>
          <p:nvPr>
            <p:ph idx="1"/>
          </p:nvPr>
        </p:nvPicPr>
        <p:blipFill>
          <a:blip r:embed="rId3"/>
          <a:stretch>
            <a:fillRect/>
          </a:stretch>
        </p:blipFill>
        <p:spPr>
          <a:xfrm>
            <a:off x="4207933" y="922141"/>
            <a:ext cx="7347537" cy="5014693"/>
          </a:xfrm>
          <a:prstGeom prst="rect">
            <a:avLst/>
          </a:prstGeom>
        </p:spPr>
      </p:pic>
    </p:spTree>
    <p:extLst>
      <p:ext uri="{BB962C8B-B14F-4D97-AF65-F5344CB8AC3E}">
        <p14:creationId xmlns:p14="http://schemas.microsoft.com/office/powerpoint/2010/main" val="15173652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lowchart: Document 15">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483AA5ED-5DBA-494B-3A0F-27E3D5B5CF0A}"/>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a:solidFill>
                  <a:srgbClr val="FFFFFF"/>
                </a:solidFill>
                <a:latin typeface="+mj-lt"/>
                <a:ea typeface="+mj-ea"/>
                <a:cs typeface="+mj-cs"/>
              </a:rPr>
              <a:t>Excel Essential Training</a:t>
            </a:r>
          </a:p>
        </p:txBody>
      </p:sp>
      <p:pic>
        <p:nvPicPr>
          <p:cNvPr id="5" name="Content Placeholder 4">
            <a:extLst>
              <a:ext uri="{FF2B5EF4-FFF2-40B4-BE49-F238E27FC236}">
                <a16:creationId xmlns:a16="http://schemas.microsoft.com/office/drawing/2014/main" id="{0D5FE372-0F44-D299-AFFE-B788B52D0654}"/>
              </a:ext>
            </a:extLst>
          </p:cNvPr>
          <p:cNvPicPr>
            <a:picLocks noGrp="1" noChangeAspect="1"/>
          </p:cNvPicPr>
          <p:nvPr>
            <p:ph idx="1"/>
          </p:nvPr>
        </p:nvPicPr>
        <p:blipFill>
          <a:blip r:embed="rId3"/>
          <a:stretch>
            <a:fillRect/>
          </a:stretch>
        </p:blipFill>
        <p:spPr>
          <a:xfrm>
            <a:off x="4207933" y="839481"/>
            <a:ext cx="7347537" cy="5180014"/>
          </a:xfrm>
          <a:prstGeom prst="rect">
            <a:avLst/>
          </a:prstGeom>
        </p:spPr>
      </p:pic>
    </p:spTree>
    <p:extLst>
      <p:ext uri="{BB962C8B-B14F-4D97-AF65-F5344CB8AC3E}">
        <p14:creationId xmlns:p14="http://schemas.microsoft.com/office/powerpoint/2010/main" val="2230873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lowchart: Document 15">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F1BFB094-7EA4-3B2C-2045-809C8BAB4629}"/>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a:solidFill>
                  <a:srgbClr val="FFFFFF"/>
                </a:solidFill>
                <a:latin typeface="+mj-lt"/>
                <a:ea typeface="+mj-ea"/>
                <a:cs typeface="+mj-cs"/>
              </a:rPr>
              <a:t>PowerPoint Essential</a:t>
            </a:r>
          </a:p>
        </p:txBody>
      </p:sp>
      <p:pic>
        <p:nvPicPr>
          <p:cNvPr id="5" name="Content Placeholder 4">
            <a:extLst>
              <a:ext uri="{FF2B5EF4-FFF2-40B4-BE49-F238E27FC236}">
                <a16:creationId xmlns:a16="http://schemas.microsoft.com/office/drawing/2014/main" id="{4E9EA468-D4E1-B406-FF53-04970E737FE5}"/>
              </a:ext>
            </a:extLst>
          </p:cNvPr>
          <p:cNvPicPr>
            <a:picLocks noGrp="1" noChangeAspect="1"/>
          </p:cNvPicPr>
          <p:nvPr>
            <p:ph idx="1"/>
          </p:nvPr>
        </p:nvPicPr>
        <p:blipFill>
          <a:blip r:embed="rId3"/>
          <a:stretch>
            <a:fillRect/>
          </a:stretch>
        </p:blipFill>
        <p:spPr>
          <a:xfrm>
            <a:off x="4207933" y="775191"/>
            <a:ext cx="7347537" cy="5308594"/>
          </a:xfrm>
          <a:prstGeom prst="rect">
            <a:avLst/>
          </a:prstGeom>
        </p:spPr>
      </p:pic>
    </p:spTree>
    <p:extLst>
      <p:ext uri="{BB962C8B-B14F-4D97-AF65-F5344CB8AC3E}">
        <p14:creationId xmlns:p14="http://schemas.microsoft.com/office/powerpoint/2010/main" val="23971526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39852F-20DD-9416-8A61-D6E029F3B044}"/>
              </a:ext>
            </a:extLst>
          </p:cNvPr>
          <p:cNvSpPr>
            <a:spLocks noGrp="1"/>
          </p:cNvSpPr>
          <p:nvPr>
            <p:ph type="ctrTitle" idx="4294967295"/>
          </p:nvPr>
        </p:nvSpPr>
        <p:spPr>
          <a:xfrm>
            <a:off x="1386865" y="818984"/>
            <a:ext cx="6596245" cy="3268520"/>
          </a:xfrm>
        </p:spPr>
        <p:txBody>
          <a:bodyPr vert="horz" lIns="91440" tIns="45720" rIns="91440" bIns="45720" rtlCol="0" anchor="b">
            <a:normAutofit/>
          </a:bodyPr>
          <a:lstStyle/>
          <a:p>
            <a:pPr algn="r"/>
            <a:r>
              <a:rPr lang="en-US" sz="4800" kern="1200">
                <a:solidFill>
                  <a:srgbClr val="FFFFFF"/>
                </a:solidFill>
                <a:latin typeface="+mj-lt"/>
                <a:ea typeface="+mj-ea"/>
                <a:cs typeface="+mj-cs"/>
              </a:rPr>
              <a:t>Looking Back:</a:t>
            </a:r>
          </a:p>
        </p:txBody>
      </p:sp>
      <p:sp>
        <p:nvSpPr>
          <p:cNvPr id="17" name="Rectangle 16">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77382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21A75659-5A6F-4F77-9679-678A00B9D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rm's eye view of the feet of a person running on the road">
            <a:extLst>
              <a:ext uri="{FF2B5EF4-FFF2-40B4-BE49-F238E27FC236}">
                <a16:creationId xmlns:a16="http://schemas.microsoft.com/office/drawing/2014/main" id="{63C96AE9-DDF1-2304-0F57-ECD252CA745C}"/>
              </a:ext>
            </a:extLst>
          </p:cNvPr>
          <p:cNvPicPr>
            <a:picLocks noChangeAspect="1"/>
          </p:cNvPicPr>
          <p:nvPr/>
        </p:nvPicPr>
        <p:blipFill>
          <a:blip r:embed="rId3"/>
          <a:srcRect l="26746" t="1037" r="-2" b="8052"/>
          <a:stretch>
            <a:fillRect/>
          </a:stretch>
        </p:blipFill>
        <p:spPr>
          <a:xfrm>
            <a:off x="20" y="10"/>
            <a:ext cx="8668492" cy="6857990"/>
          </a:xfrm>
          <a:prstGeom prst="rect">
            <a:avLst/>
          </a:prstGeom>
        </p:spPr>
      </p:pic>
      <p:sp>
        <p:nvSpPr>
          <p:cNvPr id="30" name="Rectangle 29">
            <a:extLst>
              <a:ext uri="{FF2B5EF4-FFF2-40B4-BE49-F238E27FC236}">
                <a16:creationId xmlns:a16="http://schemas.microsoft.com/office/drawing/2014/main" id="{E30A3A45-140E-431E-AED0-07EF836310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tx1"/>
              </a:gs>
              <a:gs pos="35000">
                <a:schemeClr val="tx1">
                  <a:alpha val="76000"/>
                </a:schemeClr>
              </a:gs>
              <a:gs pos="19000">
                <a:schemeClr val="tx1">
                  <a:alpha val="40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B52A731-90AD-DCE7-3B53-DB22EF9F0206}"/>
              </a:ext>
            </a:extLst>
          </p:cNvPr>
          <p:cNvSpPr>
            <a:spLocks noGrp="1"/>
          </p:cNvSpPr>
          <p:nvPr>
            <p:ph type="ctrTitle"/>
          </p:nvPr>
        </p:nvSpPr>
        <p:spPr>
          <a:xfrm>
            <a:off x="8395868" y="1161288"/>
            <a:ext cx="3438144" cy="1124712"/>
          </a:xfrm>
        </p:spPr>
        <p:txBody>
          <a:bodyPr vert="horz" lIns="91440" tIns="45720" rIns="91440" bIns="45720" rtlCol="0" anchor="b">
            <a:normAutofit/>
          </a:bodyPr>
          <a:lstStyle/>
          <a:p>
            <a:pPr algn="l"/>
            <a:r>
              <a:rPr lang="en-US" sz="2800">
                <a:solidFill>
                  <a:schemeClr val="bg1"/>
                </a:solidFill>
              </a:rPr>
              <a:t>Moving Forward</a:t>
            </a:r>
            <a:br>
              <a:rPr lang="en-US" sz="2800">
                <a:solidFill>
                  <a:schemeClr val="bg1"/>
                </a:solidFill>
              </a:rPr>
            </a:br>
            <a:endParaRPr lang="en-US" sz="2800">
              <a:solidFill>
                <a:schemeClr val="bg1"/>
              </a:solidFill>
            </a:endParaRPr>
          </a:p>
        </p:txBody>
      </p:sp>
      <p:sp>
        <p:nvSpPr>
          <p:cNvPr id="32" name="Rectangle 31">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4" name="Rectangle 3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832EBB7D-CD17-3106-E0EE-A1973702503A}"/>
              </a:ext>
            </a:extLst>
          </p:cNvPr>
          <p:cNvSpPr>
            <a:spLocks noGrp="1"/>
          </p:cNvSpPr>
          <p:nvPr>
            <p:ph type="subTitle" idx="1"/>
          </p:nvPr>
        </p:nvSpPr>
        <p:spPr>
          <a:xfrm>
            <a:off x="8395868" y="2718054"/>
            <a:ext cx="3438906" cy="3207258"/>
          </a:xfrm>
        </p:spPr>
        <p:txBody>
          <a:bodyPr vert="horz" lIns="91440" tIns="45720" rIns="91440" bIns="45720" rtlCol="0" anchor="t">
            <a:normAutofit/>
          </a:bodyPr>
          <a:lstStyle/>
          <a:p>
            <a:pPr indent="-228600" algn="l">
              <a:buFont typeface="Arial" panose="020B0604020202020204" pitchFamily="34" charset="0"/>
              <a:buChar char="•"/>
            </a:pPr>
            <a:r>
              <a:rPr lang="en-US" sz="1700">
                <a:solidFill>
                  <a:schemeClr val="bg1"/>
                </a:solidFill>
              </a:rPr>
              <a:t>Stronger academic presentation and research</a:t>
            </a:r>
          </a:p>
          <a:p>
            <a:pPr indent="-228600" algn="l">
              <a:buFont typeface="Arial" panose="020B0604020202020204" pitchFamily="34" charset="0"/>
              <a:buChar char="•"/>
            </a:pPr>
            <a:r>
              <a:rPr lang="en-US" sz="1700">
                <a:solidFill>
                  <a:schemeClr val="bg1"/>
                </a:solidFill>
              </a:rPr>
              <a:t>Confident data analysis using Excel</a:t>
            </a:r>
          </a:p>
          <a:p>
            <a:pPr indent="-228600" algn="l">
              <a:buFont typeface="Arial" panose="020B0604020202020204" pitchFamily="34" charset="0"/>
              <a:buChar char="•"/>
            </a:pPr>
            <a:r>
              <a:rPr lang="en-US" sz="1700">
                <a:solidFill>
                  <a:schemeClr val="bg1"/>
                </a:solidFill>
              </a:rPr>
              <a:t>Professional communications in future career</a:t>
            </a:r>
          </a:p>
          <a:p>
            <a:pPr indent="-228600" algn="l">
              <a:buFont typeface="Arial" panose="020B0604020202020204" pitchFamily="34" charset="0"/>
              <a:buChar char="•"/>
            </a:pPr>
            <a:r>
              <a:rPr lang="en-US" sz="1700">
                <a:solidFill>
                  <a:schemeClr val="bg1"/>
                </a:solidFill>
              </a:rPr>
              <a:t>Digital capability as long-term</a:t>
            </a:r>
          </a:p>
          <a:p>
            <a:pPr indent="-228600" algn="l">
              <a:buFont typeface="Arial" panose="020B0604020202020204" pitchFamily="34" charset="0"/>
              <a:buChar char="•"/>
            </a:pPr>
            <a:endParaRPr lang="en-US" sz="1700">
              <a:solidFill>
                <a:schemeClr val="bg1"/>
              </a:solidFill>
            </a:endParaRPr>
          </a:p>
        </p:txBody>
      </p:sp>
    </p:spTree>
    <p:extLst>
      <p:ext uri="{BB962C8B-B14F-4D97-AF65-F5344CB8AC3E}">
        <p14:creationId xmlns:p14="http://schemas.microsoft.com/office/powerpoint/2010/main" val="22385765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20" name="Rectangle 19">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A032F5-D5BB-8FD9-DB2E-171F774C5C52}"/>
              </a:ext>
            </a:extLst>
          </p:cNvPr>
          <p:cNvSpPr>
            <a:spLocks noGrp="1"/>
          </p:cNvSpPr>
          <p:nvPr>
            <p:ph type="ctrTitle"/>
          </p:nvPr>
        </p:nvSpPr>
        <p:spPr>
          <a:xfrm>
            <a:off x="699714" y="353160"/>
            <a:ext cx="7091300" cy="898581"/>
          </a:xfrm>
        </p:spPr>
        <p:txBody>
          <a:bodyPr vert="horz" lIns="91440" tIns="45720" rIns="91440" bIns="45720" rtlCol="0" anchor="ctr">
            <a:normAutofit/>
          </a:bodyPr>
          <a:lstStyle/>
          <a:p>
            <a:pPr algn="l"/>
            <a:r>
              <a:rPr lang="en-US" sz="3700">
                <a:solidFill>
                  <a:srgbClr val="FFFFFF"/>
                </a:solidFill>
              </a:rPr>
              <a:t>Scan QR code and give me feedback</a:t>
            </a:r>
          </a:p>
        </p:txBody>
      </p:sp>
      <p:sp>
        <p:nvSpPr>
          <p:cNvPr id="3" name="Subtitle 2">
            <a:extLst>
              <a:ext uri="{FF2B5EF4-FFF2-40B4-BE49-F238E27FC236}">
                <a16:creationId xmlns:a16="http://schemas.microsoft.com/office/drawing/2014/main" id="{E88686B1-6BB9-60C2-4850-377735CF36C8}"/>
              </a:ext>
            </a:extLst>
          </p:cNvPr>
          <p:cNvSpPr>
            <a:spLocks noGrp="1"/>
          </p:cNvSpPr>
          <p:nvPr>
            <p:ph type="subTitle" idx="1"/>
          </p:nvPr>
        </p:nvSpPr>
        <p:spPr>
          <a:xfrm>
            <a:off x="8571507" y="387224"/>
            <a:ext cx="3291839" cy="830453"/>
          </a:xfrm>
        </p:spPr>
        <p:txBody>
          <a:bodyPr vert="horz" lIns="91440" tIns="45720" rIns="91440" bIns="45720" rtlCol="0" anchor="ctr">
            <a:normAutofit/>
          </a:bodyPr>
          <a:lstStyle/>
          <a:p>
            <a:pPr indent="-228600" algn="l">
              <a:buFont typeface="Arial" panose="020B0604020202020204" pitchFamily="34" charset="0"/>
              <a:buChar char="•"/>
            </a:pPr>
            <a:r>
              <a:rPr lang="en-US" sz="700" b="0" i="0">
                <a:solidFill>
                  <a:srgbClr val="FFFFFF"/>
                </a:solidFill>
                <a:effectLst/>
              </a:rPr>
              <a:t>in</a:t>
            </a:r>
          </a:p>
          <a:p>
            <a:pPr indent="-228600" algn="l">
              <a:spcBef>
                <a:spcPts val="300"/>
              </a:spcBef>
              <a:buFont typeface="Arial" panose="020B0604020202020204" pitchFamily="34" charset="0"/>
              <a:buChar char="•"/>
            </a:pPr>
            <a:r>
              <a:rPr lang="en-US" sz="700" b="1" i="0">
                <a:solidFill>
                  <a:srgbClr val="FFFFFF"/>
                </a:solidFill>
                <a:effectLst/>
              </a:rPr>
              <a:t>https://forms.office.com/r/sq8vxUtAZQ</a:t>
            </a:r>
          </a:p>
          <a:p>
            <a:pPr indent="-228600" algn="l">
              <a:spcBef>
                <a:spcPts val="1200"/>
              </a:spcBef>
              <a:buFont typeface="Arial" panose="020B0604020202020204" pitchFamily="34" charset="0"/>
              <a:buChar char="•"/>
            </a:pPr>
            <a:r>
              <a:rPr lang="en-US" sz="700" b="0" i="0">
                <a:solidFill>
                  <a:srgbClr val="FFFFFF"/>
                </a:solidFill>
                <a:effectLst/>
              </a:rPr>
              <a:t>Copy link</a:t>
            </a:r>
          </a:p>
          <a:p>
            <a:pPr indent="-228600" algn="l">
              <a:buFont typeface="Arial" panose="020B0604020202020204" pitchFamily="34" charset="0"/>
              <a:buChar char="•"/>
            </a:pPr>
            <a:r>
              <a:rPr lang="en-US" sz="700" b="1" i="0">
                <a:solidFill>
                  <a:srgbClr val="FFFFFF"/>
                </a:solidFill>
                <a:effectLst/>
              </a:rPr>
              <a:t>0 response submitted</a:t>
            </a:r>
          </a:p>
          <a:p>
            <a:pPr indent="-228600" algn="l">
              <a:buFont typeface="Arial" panose="020B0604020202020204" pitchFamily="34" charset="0"/>
              <a:buChar char="•"/>
            </a:pPr>
            <a:endParaRPr lang="en-US" sz="700">
              <a:solidFill>
                <a:srgbClr val="FFFFFF"/>
              </a:solidFill>
            </a:endParaRPr>
          </a:p>
        </p:txBody>
      </p:sp>
      <p:pic>
        <p:nvPicPr>
          <p:cNvPr id="6" name="Picture 5" descr="QRCode for Feedback&#10;">
            <a:extLst>
              <a:ext uri="{FF2B5EF4-FFF2-40B4-BE49-F238E27FC236}">
                <a16:creationId xmlns:a16="http://schemas.microsoft.com/office/drawing/2014/main" id="{6AA82DC5-B653-B182-A4AF-87A028808455}"/>
              </a:ext>
            </a:extLst>
          </p:cNvPr>
          <p:cNvPicPr>
            <a:picLocks noChangeAspect="1"/>
          </p:cNvPicPr>
          <p:nvPr/>
        </p:nvPicPr>
        <p:blipFill>
          <a:blip r:embed="rId3"/>
          <a:stretch>
            <a:fillRect/>
          </a:stretch>
        </p:blipFill>
        <p:spPr>
          <a:xfrm>
            <a:off x="1849198" y="2181426"/>
            <a:ext cx="3997637" cy="3997637"/>
          </a:xfrm>
          <a:prstGeom prst="rect">
            <a:avLst/>
          </a:prstGeom>
        </p:spPr>
      </p:pic>
      <p:pic>
        <p:nvPicPr>
          <p:cNvPr id="5" name="Graphic 4" descr="Calligraphy Pen with solid fill">
            <a:extLst>
              <a:ext uri="{FF2B5EF4-FFF2-40B4-BE49-F238E27FC236}">
                <a16:creationId xmlns:a16="http://schemas.microsoft.com/office/drawing/2014/main" id="{D6835C34-08AD-DACF-3AF0-1E6428E258C4}"/>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345165" y="2217815"/>
            <a:ext cx="3997831" cy="3997831"/>
          </a:xfrm>
          <a:prstGeom prst="rect">
            <a:avLst/>
          </a:prstGeom>
        </p:spPr>
      </p:pic>
    </p:spTree>
    <p:extLst>
      <p:ext uri="{BB962C8B-B14F-4D97-AF65-F5344CB8AC3E}">
        <p14:creationId xmlns:p14="http://schemas.microsoft.com/office/powerpoint/2010/main" val="3351020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525"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18A7E92A-8FD7-4898-950D-4A18F6DC6A65}">
  <we:reference id="wa104051163" version="1.2.0.3" store="en-GB" storeType="OMEX"/>
  <we:alternateReferences>
    <we:reference id="WA104051163" version="1.2.0.3" store="WA104051163"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
  <TotalTime>3059</TotalTime>
  <Words>554</Words>
  <Application>Microsoft Office PowerPoint</Application>
  <PresentationFormat>Widescreen</PresentationFormat>
  <Paragraphs>57</Paragraphs>
  <Slides>12</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Calibri</vt:lpstr>
      <vt:lpstr>Office Theme</vt:lpstr>
      <vt:lpstr>Reflective Presentation: Digital Skills Development  Module BMBS4003 By Vasile Cojocaru </vt:lpstr>
      <vt:lpstr>What I learned </vt:lpstr>
      <vt:lpstr>Smart Goals </vt:lpstr>
      <vt:lpstr>Evidence of My Progress </vt:lpstr>
      <vt:lpstr>JISC Assessment  </vt:lpstr>
      <vt:lpstr>Outlook Essential training</vt:lpstr>
      <vt:lpstr>Word Essential Training</vt:lpstr>
      <vt:lpstr>Excel Essential Training</vt:lpstr>
      <vt:lpstr>PowerPoint Essential</vt:lpstr>
      <vt:lpstr>Looking Back:</vt:lpstr>
      <vt:lpstr>Moving Forward </vt:lpstr>
      <vt:lpstr>Scan QR code and give me feedback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Vasile Cojocaru (2536865)</dc:creator>
  <cp:lastModifiedBy>Vasile Cojocaru (2536865)</cp:lastModifiedBy>
  <cp:revision>4</cp:revision>
  <dcterms:created xsi:type="dcterms:W3CDTF">2026-06-24T08:04:23Z</dcterms:created>
  <dcterms:modified xsi:type="dcterms:W3CDTF">2026-06-26T15:45:32Z</dcterms:modified>
</cp:coreProperties>
</file>