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4"/>
  </p:sldMasterIdLst>
  <p:notesMasterIdLst>
    <p:notesMasterId r:id="rId38"/>
  </p:notesMasterIdLst>
  <p:sldIdLst>
    <p:sldId id="302" r:id="rId5"/>
    <p:sldId id="256" r:id="rId6"/>
    <p:sldId id="257" r:id="rId7"/>
    <p:sldId id="258" r:id="rId8"/>
    <p:sldId id="259" r:id="rId9"/>
    <p:sldId id="260" r:id="rId10"/>
    <p:sldId id="261" r:id="rId11"/>
    <p:sldId id="262" r:id="rId12"/>
    <p:sldId id="263" r:id="rId13"/>
    <p:sldId id="264" r:id="rId14"/>
    <p:sldId id="265" r:id="rId15"/>
    <p:sldId id="266" r:id="rId16"/>
    <p:sldId id="281" r:id="rId17"/>
    <p:sldId id="282" r:id="rId18"/>
    <p:sldId id="284" r:id="rId19"/>
    <p:sldId id="285" r:id="rId20"/>
    <p:sldId id="286" r:id="rId21"/>
    <p:sldId id="287" r:id="rId22"/>
    <p:sldId id="288" r:id="rId23"/>
    <p:sldId id="283" r:id="rId24"/>
    <p:sldId id="289" r:id="rId25"/>
    <p:sldId id="290" r:id="rId26"/>
    <p:sldId id="291" r:id="rId27"/>
    <p:sldId id="292" r:id="rId28"/>
    <p:sldId id="293" r:id="rId29"/>
    <p:sldId id="294" r:id="rId30"/>
    <p:sldId id="295" r:id="rId31"/>
    <p:sldId id="296" r:id="rId32"/>
    <p:sldId id="297" r:id="rId33"/>
    <p:sldId id="298" r:id="rId34"/>
    <p:sldId id="299" r:id="rId35"/>
    <p:sldId id="300" r:id="rId36"/>
    <p:sldId id="301" r:id="rId37"/>
  </p:sldIdLst>
  <p:sldSz cx="12192000" cy="6858000"/>
  <p:notesSz cx="6858000" cy="9144000"/>
  <p:embeddedFontLst>
    <p:embeddedFont>
      <p:font typeface="Play" panose="020B0604020202020204" charset="0"/>
      <p:regular r:id="rId39"/>
      <p:bold r:id="rId4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B6C302-405A-4F17-92FD-24BD73F18B5E}" v="2" dt="2026-06-15T06:44:44.6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0" d="100"/>
          <a:sy n="60" d="100"/>
        </p:scale>
        <p:origin x="88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font" Target="fonts/font1.fntdata"/><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font" Target="fonts/font2.fntdata"/><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presProps" Target="presProps.xml"/></Relationships>
</file>

<file path=ppt/diagrams/_rels/data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svg"/></Relationships>
</file>

<file path=ppt/diagrams/_rels/drawing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C8ADDA-C8FD-4013-A0F3-627099CD2B5A}"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2182482-7C96-4321-9AE1-26E9E2127CF0}">
      <dgm:prSet/>
      <dgm:spPr/>
      <dgm:t>
        <a:bodyPr/>
        <a:lstStyle/>
        <a:p>
          <a:r>
            <a:rPr lang="en-GB" b="0" i="0"/>
            <a:t>TASK: STAFF COMMUNICATION</a:t>
          </a:r>
          <a:endParaRPr lang="en-US"/>
        </a:p>
      </dgm:t>
    </dgm:pt>
    <dgm:pt modelId="{CBFEABF6-AAFA-48DF-8F42-573E1CDEEA3E}" type="parTrans" cxnId="{6CB8A2F2-46D7-45F3-961F-BCA6C88ACF68}">
      <dgm:prSet/>
      <dgm:spPr/>
      <dgm:t>
        <a:bodyPr/>
        <a:lstStyle/>
        <a:p>
          <a:endParaRPr lang="en-US"/>
        </a:p>
      </dgm:t>
    </dgm:pt>
    <dgm:pt modelId="{25AF1420-50AF-4C40-9164-54838E6B067F}" type="sibTrans" cxnId="{6CB8A2F2-46D7-45F3-961F-BCA6C88ACF68}">
      <dgm:prSet/>
      <dgm:spPr/>
      <dgm:t>
        <a:bodyPr/>
        <a:lstStyle/>
        <a:p>
          <a:endParaRPr lang="en-US"/>
        </a:p>
      </dgm:t>
    </dgm:pt>
    <dgm:pt modelId="{CEA1DD04-DAF5-4A0F-B34D-19C34ACB548F}">
      <dgm:prSet/>
      <dgm:spPr/>
      <dgm:t>
        <a:bodyPr/>
        <a:lstStyle/>
        <a:p>
          <a:r>
            <a:rPr lang="en-GB" b="0" i="0"/>
            <a:t>TOOL: MICROSOFT TEAMS</a:t>
          </a:r>
          <a:endParaRPr lang="en-US"/>
        </a:p>
      </dgm:t>
    </dgm:pt>
    <dgm:pt modelId="{68D5613F-50AD-448F-A36C-0729C0E67E7D}" type="parTrans" cxnId="{8D8EFBC2-27B8-436D-B76E-30C7B2244171}">
      <dgm:prSet/>
      <dgm:spPr/>
      <dgm:t>
        <a:bodyPr/>
        <a:lstStyle/>
        <a:p>
          <a:endParaRPr lang="en-US"/>
        </a:p>
      </dgm:t>
    </dgm:pt>
    <dgm:pt modelId="{970292CF-3E71-47AB-931C-326055A9558C}" type="sibTrans" cxnId="{8D8EFBC2-27B8-436D-B76E-30C7B2244171}">
      <dgm:prSet/>
      <dgm:spPr/>
      <dgm:t>
        <a:bodyPr/>
        <a:lstStyle/>
        <a:p>
          <a:endParaRPr lang="en-US"/>
        </a:p>
      </dgm:t>
    </dgm:pt>
    <dgm:pt modelId="{6C6DDA01-8C65-4B35-89AF-BE255FAF52E5}" type="pres">
      <dgm:prSet presAssocID="{DAC8ADDA-C8FD-4013-A0F3-627099CD2B5A}" presName="root" presStyleCnt="0">
        <dgm:presLayoutVars>
          <dgm:dir/>
          <dgm:resizeHandles val="exact"/>
        </dgm:presLayoutVars>
      </dgm:prSet>
      <dgm:spPr/>
    </dgm:pt>
    <dgm:pt modelId="{AE989756-70A9-41F2-A476-FD1DB66003FE}" type="pres">
      <dgm:prSet presAssocID="{02182482-7C96-4321-9AE1-26E9E2127CF0}" presName="compNode" presStyleCnt="0"/>
      <dgm:spPr/>
    </dgm:pt>
    <dgm:pt modelId="{2759E675-FEEF-42B2-95AE-33DFC40DB213}" type="pres">
      <dgm:prSet presAssocID="{02182482-7C96-4321-9AE1-26E9E2127CF0}"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at"/>
        </a:ext>
      </dgm:extLst>
    </dgm:pt>
    <dgm:pt modelId="{CF8A9E9A-A7FA-435A-B32E-15AF79CA40BB}" type="pres">
      <dgm:prSet presAssocID="{02182482-7C96-4321-9AE1-26E9E2127CF0}" presName="spaceRect" presStyleCnt="0"/>
      <dgm:spPr/>
    </dgm:pt>
    <dgm:pt modelId="{32D6BBE4-8154-434A-9CCD-057692C6A974}" type="pres">
      <dgm:prSet presAssocID="{02182482-7C96-4321-9AE1-26E9E2127CF0}" presName="textRect" presStyleLbl="revTx" presStyleIdx="0" presStyleCnt="2">
        <dgm:presLayoutVars>
          <dgm:chMax val="1"/>
          <dgm:chPref val="1"/>
        </dgm:presLayoutVars>
      </dgm:prSet>
      <dgm:spPr/>
    </dgm:pt>
    <dgm:pt modelId="{FF100642-BBD4-47A1-AEC5-36AAFC9F5270}" type="pres">
      <dgm:prSet presAssocID="{25AF1420-50AF-4C40-9164-54838E6B067F}" presName="sibTrans" presStyleCnt="0"/>
      <dgm:spPr/>
    </dgm:pt>
    <dgm:pt modelId="{BD715D75-1D6B-44F0-B206-F5EBAE008E88}" type="pres">
      <dgm:prSet presAssocID="{CEA1DD04-DAF5-4A0F-B34D-19C34ACB548F}" presName="compNode" presStyleCnt="0"/>
      <dgm:spPr/>
    </dgm:pt>
    <dgm:pt modelId="{B9C3675C-BDA5-4D74-86CC-EF532B4C2EED}" type="pres">
      <dgm:prSet presAssocID="{CEA1DD04-DAF5-4A0F-B34D-19C34ACB548F}"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ls"/>
        </a:ext>
      </dgm:extLst>
    </dgm:pt>
    <dgm:pt modelId="{799A41E1-25F5-4F65-BB65-04B4B1D0E8B4}" type="pres">
      <dgm:prSet presAssocID="{CEA1DD04-DAF5-4A0F-B34D-19C34ACB548F}" presName="spaceRect" presStyleCnt="0"/>
      <dgm:spPr/>
    </dgm:pt>
    <dgm:pt modelId="{D9AF0A06-6E38-4782-82CC-2BB63F2D4311}" type="pres">
      <dgm:prSet presAssocID="{CEA1DD04-DAF5-4A0F-B34D-19C34ACB548F}" presName="textRect" presStyleLbl="revTx" presStyleIdx="1" presStyleCnt="2">
        <dgm:presLayoutVars>
          <dgm:chMax val="1"/>
          <dgm:chPref val="1"/>
        </dgm:presLayoutVars>
      </dgm:prSet>
      <dgm:spPr/>
    </dgm:pt>
  </dgm:ptLst>
  <dgm:cxnLst>
    <dgm:cxn modelId="{86ABF763-9AAB-4AEB-8BC4-3D1F435FDC11}" type="presOf" srcId="{CEA1DD04-DAF5-4A0F-B34D-19C34ACB548F}" destId="{D9AF0A06-6E38-4782-82CC-2BB63F2D4311}" srcOrd="0" destOrd="0" presId="urn:microsoft.com/office/officeart/2018/2/layout/IconLabelList"/>
    <dgm:cxn modelId="{499D704B-B7A0-4089-9684-F0AC596294B1}" type="presOf" srcId="{DAC8ADDA-C8FD-4013-A0F3-627099CD2B5A}" destId="{6C6DDA01-8C65-4B35-89AF-BE255FAF52E5}" srcOrd="0" destOrd="0" presId="urn:microsoft.com/office/officeart/2018/2/layout/IconLabelList"/>
    <dgm:cxn modelId="{8D8EFBC2-27B8-436D-B76E-30C7B2244171}" srcId="{DAC8ADDA-C8FD-4013-A0F3-627099CD2B5A}" destId="{CEA1DD04-DAF5-4A0F-B34D-19C34ACB548F}" srcOrd="1" destOrd="0" parTransId="{68D5613F-50AD-448F-A36C-0729C0E67E7D}" sibTransId="{970292CF-3E71-47AB-931C-326055A9558C}"/>
    <dgm:cxn modelId="{D4C234E9-7208-4B3B-A8DF-CFD37D0828FD}" type="presOf" srcId="{02182482-7C96-4321-9AE1-26E9E2127CF0}" destId="{32D6BBE4-8154-434A-9CCD-057692C6A974}" srcOrd="0" destOrd="0" presId="urn:microsoft.com/office/officeart/2018/2/layout/IconLabelList"/>
    <dgm:cxn modelId="{6CB8A2F2-46D7-45F3-961F-BCA6C88ACF68}" srcId="{DAC8ADDA-C8FD-4013-A0F3-627099CD2B5A}" destId="{02182482-7C96-4321-9AE1-26E9E2127CF0}" srcOrd="0" destOrd="0" parTransId="{CBFEABF6-AAFA-48DF-8F42-573E1CDEEA3E}" sibTransId="{25AF1420-50AF-4C40-9164-54838E6B067F}"/>
    <dgm:cxn modelId="{606AE0D7-2FF5-4B35-AA58-22861DC20C79}" type="presParOf" srcId="{6C6DDA01-8C65-4B35-89AF-BE255FAF52E5}" destId="{AE989756-70A9-41F2-A476-FD1DB66003FE}" srcOrd="0" destOrd="0" presId="urn:microsoft.com/office/officeart/2018/2/layout/IconLabelList"/>
    <dgm:cxn modelId="{77DC3EFB-9844-4078-B784-FCECC33F531C}" type="presParOf" srcId="{AE989756-70A9-41F2-A476-FD1DB66003FE}" destId="{2759E675-FEEF-42B2-95AE-33DFC40DB213}" srcOrd="0" destOrd="0" presId="urn:microsoft.com/office/officeart/2018/2/layout/IconLabelList"/>
    <dgm:cxn modelId="{42FFEE6C-F4B4-40B5-BE8D-57A60F5C605C}" type="presParOf" srcId="{AE989756-70A9-41F2-A476-FD1DB66003FE}" destId="{CF8A9E9A-A7FA-435A-B32E-15AF79CA40BB}" srcOrd="1" destOrd="0" presId="urn:microsoft.com/office/officeart/2018/2/layout/IconLabelList"/>
    <dgm:cxn modelId="{4F591497-44F1-4DEF-B2F9-BB9C2161AB29}" type="presParOf" srcId="{AE989756-70A9-41F2-A476-FD1DB66003FE}" destId="{32D6BBE4-8154-434A-9CCD-057692C6A974}" srcOrd="2" destOrd="0" presId="urn:microsoft.com/office/officeart/2018/2/layout/IconLabelList"/>
    <dgm:cxn modelId="{94BEF3D4-29A9-479D-B09F-DC2967EF250C}" type="presParOf" srcId="{6C6DDA01-8C65-4B35-89AF-BE255FAF52E5}" destId="{FF100642-BBD4-47A1-AEC5-36AAFC9F5270}" srcOrd="1" destOrd="0" presId="urn:microsoft.com/office/officeart/2018/2/layout/IconLabelList"/>
    <dgm:cxn modelId="{F24FE0C9-B417-49A7-80E8-5C7A0DBB5A7C}" type="presParOf" srcId="{6C6DDA01-8C65-4B35-89AF-BE255FAF52E5}" destId="{BD715D75-1D6B-44F0-B206-F5EBAE008E88}" srcOrd="2" destOrd="0" presId="urn:microsoft.com/office/officeart/2018/2/layout/IconLabelList"/>
    <dgm:cxn modelId="{F683E3B4-9F7A-4589-A368-863B354ABA6A}" type="presParOf" srcId="{BD715D75-1D6B-44F0-B206-F5EBAE008E88}" destId="{B9C3675C-BDA5-4D74-86CC-EF532B4C2EED}" srcOrd="0" destOrd="0" presId="urn:microsoft.com/office/officeart/2018/2/layout/IconLabelList"/>
    <dgm:cxn modelId="{4E4DC48A-E18C-4C42-A715-4E83607BD1B1}" type="presParOf" srcId="{BD715D75-1D6B-44F0-B206-F5EBAE008E88}" destId="{799A41E1-25F5-4F65-BB65-04B4B1D0E8B4}" srcOrd="1" destOrd="0" presId="urn:microsoft.com/office/officeart/2018/2/layout/IconLabelList"/>
    <dgm:cxn modelId="{3388D570-67DD-4DFF-BDE5-A11E0D2680B2}" type="presParOf" srcId="{BD715D75-1D6B-44F0-B206-F5EBAE008E88}" destId="{D9AF0A06-6E38-4782-82CC-2BB63F2D431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BE14E2-441E-4E3D-84CD-7C2544797084}"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C4BEB00E-B60C-40DA-B438-71195711A847}">
      <dgm:prSet/>
      <dgm:spPr/>
      <dgm:t>
        <a:bodyPr/>
        <a:lstStyle/>
        <a:p>
          <a:r>
            <a:rPr lang="en-GB" b="1" i="0"/>
            <a:t>Tool: Suitability and Efficiency</a:t>
          </a:r>
          <a:endParaRPr lang="en-US"/>
        </a:p>
      </dgm:t>
    </dgm:pt>
    <dgm:pt modelId="{A675A5DA-E703-44EF-BF36-3E2477B68F6A}" type="parTrans" cxnId="{FA0D0D2D-51EE-46E6-ABDC-1CB319B8ADB3}">
      <dgm:prSet/>
      <dgm:spPr/>
      <dgm:t>
        <a:bodyPr/>
        <a:lstStyle/>
        <a:p>
          <a:endParaRPr lang="en-US"/>
        </a:p>
      </dgm:t>
    </dgm:pt>
    <dgm:pt modelId="{83F7B544-8B14-4C4C-917F-46ECC58DDE5E}" type="sibTrans" cxnId="{FA0D0D2D-51EE-46E6-ABDC-1CB319B8ADB3}">
      <dgm:prSet/>
      <dgm:spPr/>
      <dgm:t>
        <a:bodyPr/>
        <a:lstStyle/>
        <a:p>
          <a:endParaRPr lang="en-US"/>
        </a:p>
      </dgm:t>
    </dgm:pt>
    <dgm:pt modelId="{3F38C88F-C41E-4B18-BE8A-4535FB2993E3}">
      <dgm:prSet/>
      <dgm:spPr/>
      <dgm:t>
        <a:bodyPr/>
        <a:lstStyle/>
        <a:p>
          <a:r>
            <a:rPr lang="en-GB" b="1" i="0"/>
            <a:t>Workplace collaboration</a:t>
          </a:r>
          <a:endParaRPr lang="en-US"/>
        </a:p>
      </dgm:t>
    </dgm:pt>
    <dgm:pt modelId="{27A125D6-46C8-408F-BF97-C62EF648FAD6}" type="parTrans" cxnId="{FD148936-3877-480D-B67C-C3CDF49FC15E}">
      <dgm:prSet/>
      <dgm:spPr/>
      <dgm:t>
        <a:bodyPr/>
        <a:lstStyle/>
        <a:p>
          <a:endParaRPr lang="en-US"/>
        </a:p>
      </dgm:t>
    </dgm:pt>
    <dgm:pt modelId="{74677646-2100-46B7-8370-101E8982004D}" type="sibTrans" cxnId="{FD148936-3877-480D-B67C-C3CDF49FC15E}">
      <dgm:prSet/>
      <dgm:spPr/>
      <dgm:t>
        <a:bodyPr/>
        <a:lstStyle/>
        <a:p>
          <a:endParaRPr lang="en-US"/>
        </a:p>
      </dgm:t>
    </dgm:pt>
    <dgm:pt modelId="{66D542FD-140A-4A1B-A4C0-70337E23668A}">
      <dgm:prSet/>
      <dgm:spPr/>
      <dgm:t>
        <a:bodyPr/>
        <a:lstStyle/>
        <a:p>
          <a:r>
            <a:rPr lang="en-GB" b="1" i="0"/>
            <a:t>Communication</a:t>
          </a:r>
          <a:endParaRPr lang="en-US"/>
        </a:p>
      </dgm:t>
    </dgm:pt>
    <dgm:pt modelId="{4AB81211-7009-4489-9179-B1B95D0E3DC4}" type="parTrans" cxnId="{10C563D0-42F8-4B7F-8301-22AC30A9FDC5}">
      <dgm:prSet/>
      <dgm:spPr/>
      <dgm:t>
        <a:bodyPr/>
        <a:lstStyle/>
        <a:p>
          <a:endParaRPr lang="en-US"/>
        </a:p>
      </dgm:t>
    </dgm:pt>
    <dgm:pt modelId="{E6102BBA-A9EA-4F5D-BB84-43C30321182D}" type="sibTrans" cxnId="{10C563D0-42F8-4B7F-8301-22AC30A9FDC5}">
      <dgm:prSet/>
      <dgm:spPr/>
      <dgm:t>
        <a:bodyPr/>
        <a:lstStyle/>
        <a:p>
          <a:endParaRPr lang="en-US"/>
        </a:p>
      </dgm:t>
    </dgm:pt>
    <dgm:pt modelId="{5467375F-9834-4AE9-AF6A-F966DE22CA9F}">
      <dgm:prSet/>
      <dgm:spPr/>
      <dgm:t>
        <a:bodyPr/>
        <a:lstStyle/>
        <a:p>
          <a:r>
            <a:rPr lang="en-GB" b="1" i="0"/>
            <a:t>Productivity</a:t>
          </a:r>
          <a:endParaRPr lang="en-US"/>
        </a:p>
      </dgm:t>
    </dgm:pt>
    <dgm:pt modelId="{7A1E57FF-089F-4598-AE09-160C110C5813}" type="parTrans" cxnId="{BAECE08E-4B95-4C5C-8950-F4C147E8EB4D}">
      <dgm:prSet/>
      <dgm:spPr/>
      <dgm:t>
        <a:bodyPr/>
        <a:lstStyle/>
        <a:p>
          <a:endParaRPr lang="en-US"/>
        </a:p>
      </dgm:t>
    </dgm:pt>
    <dgm:pt modelId="{8489DE63-FE62-4992-8B04-6D6EBA25C0EA}" type="sibTrans" cxnId="{BAECE08E-4B95-4C5C-8950-F4C147E8EB4D}">
      <dgm:prSet/>
      <dgm:spPr/>
      <dgm:t>
        <a:bodyPr/>
        <a:lstStyle/>
        <a:p>
          <a:endParaRPr lang="en-US"/>
        </a:p>
      </dgm:t>
    </dgm:pt>
    <dgm:pt modelId="{874BE23C-8193-4A67-A4AF-B8E10062AAFB}">
      <dgm:prSet/>
      <dgm:spPr/>
      <dgm:t>
        <a:bodyPr/>
        <a:lstStyle/>
        <a:p>
          <a:r>
            <a:rPr lang="en-GB" b="1" i="0"/>
            <a:t>Centralized chatting</a:t>
          </a:r>
          <a:endParaRPr lang="en-US"/>
        </a:p>
      </dgm:t>
    </dgm:pt>
    <dgm:pt modelId="{9387BD24-22C8-4FB8-97A4-DD6ECD27D10C}" type="parTrans" cxnId="{B478B2B3-DE1D-4977-8FEC-9630D63DF3CF}">
      <dgm:prSet/>
      <dgm:spPr/>
      <dgm:t>
        <a:bodyPr/>
        <a:lstStyle/>
        <a:p>
          <a:endParaRPr lang="en-US"/>
        </a:p>
      </dgm:t>
    </dgm:pt>
    <dgm:pt modelId="{FDD01784-5BFF-4C6F-A43A-73FCA466C756}" type="sibTrans" cxnId="{B478B2B3-DE1D-4977-8FEC-9630D63DF3CF}">
      <dgm:prSet/>
      <dgm:spPr/>
      <dgm:t>
        <a:bodyPr/>
        <a:lstStyle/>
        <a:p>
          <a:endParaRPr lang="en-US"/>
        </a:p>
      </dgm:t>
    </dgm:pt>
    <dgm:pt modelId="{60983506-1CED-45A0-A525-0CEC91509CA1}">
      <dgm:prSet/>
      <dgm:spPr/>
      <dgm:t>
        <a:bodyPr/>
        <a:lstStyle/>
        <a:p>
          <a:r>
            <a:rPr lang="en-GB" b="1" i="0"/>
            <a:t>Meetings</a:t>
          </a:r>
          <a:endParaRPr lang="en-US"/>
        </a:p>
      </dgm:t>
    </dgm:pt>
    <dgm:pt modelId="{BDE4057E-EC9D-4792-BDC7-970674E57EAF}" type="parTrans" cxnId="{FC65E16C-283D-4D09-B2BE-1E87A2489D22}">
      <dgm:prSet/>
      <dgm:spPr/>
      <dgm:t>
        <a:bodyPr/>
        <a:lstStyle/>
        <a:p>
          <a:endParaRPr lang="en-US"/>
        </a:p>
      </dgm:t>
    </dgm:pt>
    <dgm:pt modelId="{092FBDEF-F296-4F45-9D60-2E231EBA3317}" type="sibTrans" cxnId="{FC65E16C-283D-4D09-B2BE-1E87A2489D22}">
      <dgm:prSet/>
      <dgm:spPr/>
      <dgm:t>
        <a:bodyPr/>
        <a:lstStyle/>
        <a:p>
          <a:endParaRPr lang="en-US"/>
        </a:p>
      </dgm:t>
    </dgm:pt>
    <dgm:pt modelId="{A670AD4F-A55C-4270-919B-EB5FC494F40A}">
      <dgm:prSet/>
      <dgm:spPr/>
      <dgm:t>
        <a:bodyPr/>
        <a:lstStyle/>
        <a:p>
          <a:r>
            <a:rPr lang="en-GB" b="1" i="0"/>
            <a:t>File sharing, and</a:t>
          </a:r>
          <a:endParaRPr lang="en-US"/>
        </a:p>
      </dgm:t>
    </dgm:pt>
    <dgm:pt modelId="{220157CB-0850-4C30-AE7F-5E10D9D6EE73}" type="parTrans" cxnId="{E00123A1-EFB2-405F-A65F-6892AF4E4252}">
      <dgm:prSet/>
      <dgm:spPr/>
      <dgm:t>
        <a:bodyPr/>
        <a:lstStyle/>
        <a:p>
          <a:endParaRPr lang="en-US"/>
        </a:p>
      </dgm:t>
    </dgm:pt>
    <dgm:pt modelId="{10849A65-04C5-405B-8DBF-7CAF18246A65}" type="sibTrans" cxnId="{E00123A1-EFB2-405F-A65F-6892AF4E4252}">
      <dgm:prSet/>
      <dgm:spPr/>
      <dgm:t>
        <a:bodyPr/>
        <a:lstStyle/>
        <a:p>
          <a:endParaRPr lang="en-US"/>
        </a:p>
      </dgm:t>
    </dgm:pt>
    <dgm:pt modelId="{0058B54C-6623-477F-A3B1-76FF204342E9}">
      <dgm:prSet/>
      <dgm:spPr/>
      <dgm:t>
        <a:bodyPr/>
        <a:lstStyle/>
        <a:p>
          <a:r>
            <a:rPr lang="en-GB" b="1" i="0"/>
            <a:t>Workflow tools in one secure platform.</a:t>
          </a:r>
          <a:endParaRPr lang="en-US"/>
        </a:p>
      </dgm:t>
    </dgm:pt>
    <dgm:pt modelId="{10147593-BEBB-47D7-9B3C-991FD9AB0A51}" type="parTrans" cxnId="{765D48FC-0A58-4E3A-8B27-8E89CDBAEEF9}">
      <dgm:prSet/>
      <dgm:spPr/>
      <dgm:t>
        <a:bodyPr/>
        <a:lstStyle/>
        <a:p>
          <a:endParaRPr lang="en-US"/>
        </a:p>
      </dgm:t>
    </dgm:pt>
    <dgm:pt modelId="{2537464C-70B8-48E0-840F-A134F75B3FDE}" type="sibTrans" cxnId="{765D48FC-0A58-4E3A-8B27-8E89CDBAEEF9}">
      <dgm:prSet/>
      <dgm:spPr/>
      <dgm:t>
        <a:bodyPr/>
        <a:lstStyle/>
        <a:p>
          <a:endParaRPr lang="en-US"/>
        </a:p>
      </dgm:t>
    </dgm:pt>
    <dgm:pt modelId="{BA7FDEEC-A425-4FB0-8E0F-2A25F0B83C5B}" type="pres">
      <dgm:prSet presAssocID="{B2BE14E2-441E-4E3D-84CD-7C2544797084}" presName="diagram" presStyleCnt="0">
        <dgm:presLayoutVars>
          <dgm:dir/>
          <dgm:resizeHandles val="exact"/>
        </dgm:presLayoutVars>
      </dgm:prSet>
      <dgm:spPr/>
    </dgm:pt>
    <dgm:pt modelId="{DF54CBE3-8859-4F3B-9A8A-3F34E8467C96}" type="pres">
      <dgm:prSet presAssocID="{C4BEB00E-B60C-40DA-B438-71195711A847}" presName="node" presStyleLbl="node1" presStyleIdx="0" presStyleCnt="1">
        <dgm:presLayoutVars>
          <dgm:bulletEnabled val="1"/>
        </dgm:presLayoutVars>
      </dgm:prSet>
      <dgm:spPr/>
    </dgm:pt>
  </dgm:ptLst>
  <dgm:cxnLst>
    <dgm:cxn modelId="{FA0D0D2D-51EE-46E6-ABDC-1CB319B8ADB3}" srcId="{B2BE14E2-441E-4E3D-84CD-7C2544797084}" destId="{C4BEB00E-B60C-40DA-B438-71195711A847}" srcOrd="0" destOrd="0" parTransId="{A675A5DA-E703-44EF-BF36-3E2477B68F6A}" sibTransId="{83F7B544-8B14-4C4C-917F-46ECC58DDE5E}"/>
    <dgm:cxn modelId="{FD148936-3877-480D-B67C-C3CDF49FC15E}" srcId="{C4BEB00E-B60C-40DA-B438-71195711A847}" destId="{3F38C88F-C41E-4B18-BE8A-4535FB2993E3}" srcOrd="0" destOrd="0" parTransId="{27A125D6-46C8-408F-BF97-C62EF648FAD6}" sibTransId="{74677646-2100-46B7-8370-101E8982004D}"/>
    <dgm:cxn modelId="{18BE215D-B68E-4AF8-9690-B60E1772AD7C}" type="presOf" srcId="{B2BE14E2-441E-4E3D-84CD-7C2544797084}" destId="{BA7FDEEC-A425-4FB0-8E0F-2A25F0B83C5B}" srcOrd="0" destOrd="0" presId="urn:microsoft.com/office/officeart/2005/8/layout/default"/>
    <dgm:cxn modelId="{CB573B5E-6CC6-40F7-A90D-E05A525F64A6}" type="presOf" srcId="{3F38C88F-C41E-4B18-BE8A-4535FB2993E3}" destId="{DF54CBE3-8859-4F3B-9A8A-3F34E8467C96}" srcOrd="0" destOrd="1" presId="urn:microsoft.com/office/officeart/2005/8/layout/default"/>
    <dgm:cxn modelId="{32F6FF60-6D0A-4DEC-B462-B3BDD6205FE6}" type="presOf" srcId="{0058B54C-6623-477F-A3B1-76FF204342E9}" destId="{DF54CBE3-8859-4F3B-9A8A-3F34E8467C96}" srcOrd="0" destOrd="7" presId="urn:microsoft.com/office/officeart/2005/8/layout/default"/>
    <dgm:cxn modelId="{2C8EAC67-CFB7-4BB2-A0EF-EE0E9892843B}" type="presOf" srcId="{60983506-1CED-45A0-A525-0CEC91509CA1}" destId="{DF54CBE3-8859-4F3B-9A8A-3F34E8467C96}" srcOrd="0" destOrd="5" presId="urn:microsoft.com/office/officeart/2005/8/layout/default"/>
    <dgm:cxn modelId="{FC65E16C-283D-4D09-B2BE-1E87A2489D22}" srcId="{C4BEB00E-B60C-40DA-B438-71195711A847}" destId="{60983506-1CED-45A0-A525-0CEC91509CA1}" srcOrd="4" destOrd="0" parTransId="{BDE4057E-EC9D-4792-BDC7-970674E57EAF}" sibTransId="{092FBDEF-F296-4F45-9D60-2E231EBA3317}"/>
    <dgm:cxn modelId="{0825CD72-B751-4B96-AE89-232EA4A034AD}" type="presOf" srcId="{A670AD4F-A55C-4270-919B-EB5FC494F40A}" destId="{DF54CBE3-8859-4F3B-9A8A-3F34E8467C96}" srcOrd="0" destOrd="6" presId="urn:microsoft.com/office/officeart/2005/8/layout/default"/>
    <dgm:cxn modelId="{BAECE08E-4B95-4C5C-8950-F4C147E8EB4D}" srcId="{C4BEB00E-B60C-40DA-B438-71195711A847}" destId="{5467375F-9834-4AE9-AF6A-F966DE22CA9F}" srcOrd="2" destOrd="0" parTransId="{7A1E57FF-089F-4598-AE09-160C110C5813}" sibTransId="{8489DE63-FE62-4992-8B04-6D6EBA25C0EA}"/>
    <dgm:cxn modelId="{E00123A1-EFB2-405F-A65F-6892AF4E4252}" srcId="{C4BEB00E-B60C-40DA-B438-71195711A847}" destId="{A670AD4F-A55C-4270-919B-EB5FC494F40A}" srcOrd="5" destOrd="0" parTransId="{220157CB-0850-4C30-AE7F-5E10D9D6EE73}" sibTransId="{10849A65-04C5-405B-8DBF-7CAF18246A65}"/>
    <dgm:cxn modelId="{B478B2B3-DE1D-4977-8FEC-9630D63DF3CF}" srcId="{C4BEB00E-B60C-40DA-B438-71195711A847}" destId="{874BE23C-8193-4A67-A4AF-B8E10062AAFB}" srcOrd="3" destOrd="0" parTransId="{9387BD24-22C8-4FB8-97A4-DD6ECD27D10C}" sibTransId="{FDD01784-5BFF-4C6F-A43A-73FCA466C756}"/>
    <dgm:cxn modelId="{593559B9-EFC6-4F4D-A491-571796BBB167}" type="presOf" srcId="{66D542FD-140A-4A1B-A4C0-70337E23668A}" destId="{DF54CBE3-8859-4F3B-9A8A-3F34E8467C96}" srcOrd="0" destOrd="2" presId="urn:microsoft.com/office/officeart/2005/8/layout/default"/>
    <dgm:cxn modelId="{E2460ABF-5A0F-48BC-954F-2D592BDAD10C}" type="presOf" srcId="{874BE23C-8193-4A67-A4AF-B8E10062AAFB}" destId="{DF54CBE3-8859-4F3B-9A8A-3F34E8467C96}" srcOrd="0" destOrd="4" presId="urn:microsoft.com/office/officeart/2005/8/layout/default"/>
    <dgm:cxn modelId="{10C563D0-42F8-4B7F-8301-22AC30A9FDC5}" srcId="{C4BEB00E-B60C-40DA-B438-71195711A847}" destId="{66D542FD-140A-4A1B-A4C0-70337E23668A}" srcOrd="1" destOrd="0" parTransId="{4AB81211-7009-4489-9179-B1B95D0E3DC4}" sibTransId="{E6102BBA-A9EA-4F5D-BB84-43C30321182D}"/>
    <dgm:cxn modelId="{087660F2-7888-4E1B-9BFF-1310BD61243E}" type="presOf" srcId="{5467375F-9834-4AE9-AF6A-F966DE22CA9F}" destId="{DF54CBE3-8859-4F3B-9A8A-3F34E8467C96}" srcOrd="0" destOrd="3" presId="urn:microsoft.com/office/officeart/2005/8/layout/default"/>
    <dgm:cxn modelId="{765D48FC-0A58-4E3A-8B27-8E89CDBAEEF9}" srcId="{C4BEB00E-B60C-40DA-B438-71195711A847}" destId="{0058B54C-6623-477F-A3B1-76FF204342E9}" srcOrd="6" destOrd="0" parTransId="{10147593-BEBB-47D7-9B3C-991FD9AB0A51}" sibTransId="{2537464C-70B8-48E0-840F-A134F75B3FDE}"/>
    <dgm:cxn modelId="{1FFFA4FC-B760-4A5F-979F-0F698463DCDF}" type="presOf" srcId="{C4BEB00E-B60C-40DA-B438-71195711A847}" destId="{DF54CBE3-8859-4F3B-9A8A-3F34E8467C96}" srcOrd="0" destOrd="0" presId="urn:microsoft.com/office/officeart/2005/8/layout/default"/>
    <dgm:cxn modelId="{FE5B92E1-A267-44C5-BA2B-A63ECA64D82A}" type="presParOf" srcId="{BA7FDEEC-A425-4FB0-8E0F-2A25F0B83C5B}" destId="{DF54CBE3-8859-4F3B-9A8A-3F34E8467C96}"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935A49-E6A4-4ED8-A5A9-7658E57446D8}"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271BE5E4-9D9B-41B9-B60A-54E9B234B7B3}">
      <dgm:prSet/>
      <dgm:spPr/>
      <dgm:t>
        <a:bodyPr/>
        <a:lstStyle/>
        <a:p>
          <a:r>
            <a:rPr lang="en-GB" b="1" i="0"/>
            <a:t>Centralized Collaboration</a:t>
          </a:r>
          <a:endParaRPr lang="en-US"/>
        </a:p>
      </dgm:t>
    </dgm:pt>
    <dgm:pt modelId="{FD7764CF-FE28-456B-A242-2861F5C62BCC}" type="parTrans" cxnId="{E7FBC6D2-5A53-4DC9-B8E0-C8B9FE1A84A5}">
      <dgm:prSet/>
      <dgm:spPr/>
      <dgm:t>
        <a:bodyPr/>
        <a:lstStyle/>
        <a:p>
          <a:endParaRPr lang="en-US"/>
        </a:p>
      </dgm:t>
    </dgm:pt>
    <dgm:pt modelId="{AFE46C6F-81D3-4036-9FFA-C7C16314FAB6}" type="sibTrans" cxnId="{E7FBC6D2-5A53-4DC9-B8E0-C8B9FE1A84A5}">
      <dgm:prSet/>
      <dgm:spPr/>
      <dgm:t>
        <a:bodyPr/>
        <a:lstStyle/>
        <a:p>
          <a:endParaRPr lang="en-US"/>
        </a:p>
      </dgm:t>
    </dgm:pt>
    <dgm:pt modelId="{8DABFC15-21D5-4F50-AFD9-B60B750F6B96}">
      <dgm:prSet/>
      <dgm:spPr/>
      <dgm:t>
        <a:bodyPr/>
        <a:lstStyle/>
        <a:p>
          <a:r>
            <a:rPr lang="en-GB" b="0" i="0"/>
            <a:t>Microsoft Teams consolidates communication, meetings, files, and project updates into a single hub, reducing the need to switch between multiple apps and tools. Employees can organize work by teams, projects, or topics using dedicated channels, keeping conversations focused and documents easily accessible Private channels allow sensitive information to remain secure while still enabling collaboration among authorized members.</a:t>
          </a:r>
          <a:endParaRPr lang="en-US"/>
        </a:p>
      </dgm:t>
    </dgm:pt>
    <dgm:pt modelId="{66277D80-391E-45E9-8750-A98AE2504877}" type="parTrans" cxnId="{B7A7DC51-E01E-4C1B-8595-93845BF0FA16}">
      <dgm:prSet/>
      <dgm:spPr/>
      <dgm:t>
        <a:bodyPr/>
        <a:lstStyle/>
        <a:p>
          <a:endParaRPr lang="en-US"/>
        </a:p>
      </dgm:t>
    </dgm:pt>
    <dgm:pt modelId="{15F6BCBC-3462-4BC2-83E4-DCA0A0C7232B}" type="sibTrans" cxnId="{B7A7DC51-E01E-4C1B-8595-93845BF0FA16}">
      <dgm:prSet/>
      <dgm:spPr/>
      <dgm:t>
        <a:bodyPr/>
        <a:lstStyle/>
        <a:p>
          <a:endParaRPr lang="en-US"/>
        </a:p>
      </dgm:t>
    </dgm:pt>
    <dgm:pt modelId="{1189292D-30D1-402B-9ED5-C18C7C99985D}" type="pres">
      <dgm:prSet presAssocID="{A9935A49-E6A4-4ED8-A5A9-7658E57446D8}" presName="Name0" presStyleCnt="0">
        <dgm:presLayoutVars>
          <dgm:dir/>
          <dgm:resizeHandles val="exact"/>
        </dgm:presLayoutVars>
      </dgm:prSet>
      <dgm:spPr/>
    </dgm:pt>
    <dgm:pt modelId="{27F18BCF-5EDA-4558-BD1B-1C3D9773F481}" type="pres">
      <dgm:prSet presAssocID="{271BE5E4-9D9B-41B9-B60A-54E9B234B7B3}" presName="node" presStyleLbl="node1" presStyleIdx="0" presStyleCnt="2">
        <dgm:presLayoutVars>
          <dgm:bulletEnabled val="1"/>
        </dgm:presLayoutVars>
      </dgm:prSet>
      <dgm:spPr/>
    </dgm:pt>
    <dgm:pt modelId="{F7946989-A9F9-4E72-9B3C-E395990D990A}" type="pres">
      <dgm:prSet presAssocID="{AFE46C6F-81D3-4036-9FFA-C7C16314FAB6}" presName="sibTrans" presStyleLbl="sibTrans2D1" presStyleIdx="0" presStyleCnt="1"/>
      <dgm:spPr/>
    </dgm:pt>
    <dgm:pt modelId="{2FB3DF78-92E5-4274-ABA6-2D10D10C69E4}" type="pres">
      <dgm:prSet presAssocID="{AFE46C6F-81D3-4036-9FFA-C7C16314FAB6}" presName="connectorText" presStyleLbl="sibTrans2D1" presStyleIdx="0" presStyleCnt="1"/>
      <dgm:spPr/>
    </dgm:pt>
    <dgm:pt modelId="{3262C1F6-491D-4032-806F-0D99510677C1}" type="pres">
      <dgm:prSet presAssocID="{8DABFC15-21D5-4F50-AFD9-B60B750F6B96}" presName="node" presStyleLbl="node1" presStyleIdx="1" presStyleCnt="2">
        <dgm:presLayoutVars>
          <dgm:bulletEnabled val="1"/>
        </dgm:presLayoutVars>
      </dgm:prSet>
      <dgm:spPr/>
    </dgm:pt>
  </dgm:ptLst>
  <dgm:cxnLst>
    <dgm:cxn modelId="{10CB0417-1856-4402-A278-73125DD8FC7C}" type="presOf" srcId="{271BE5E4-9D9B-41B9-B60A-54E9B234B7B3}" destId="{27F18BCF-5EDA-4558-BD1B-1C3D9773F481}" srcOrd="0" destOrd="0" presId="urn:microsoft.com/office/officeart/2005/8/layout/process1"/>
    <dgm:cxn modelId="{EBE3A324-1A33-4359-9454-EC19B9693499}" type="presOf" srcId="{A9935A49-E6A4-4ED8-A5A9-7658E57446D8}" destId="{1189292D-30D1-402B-9ED5-C18C7C99985D}" srcOrd="0" destOrd="0" presId="urn:microsoft.com/office/officeart/2005/8/layout/process1"/>
    <dgm:cxn modelId="{93AE8F4E-362E-49C3-AAFC-81B1F103590C}" type="presOf" srcId="{AFE46C6F-81D3-4036-9FFA-C7C16314FAB6}" destId="{2FB3DF78-92E5-4274-ABA6-2D10D10C69E4}" srcOrd="1" destOrd="0" presId="urn:microsoft.com/office/officeart/2005/8/layout/process1"/>
    <dgm:cxn modelId="{78CF7A50-25C0-422B-84D6-B9F9D8899C40}" type="presOf" srcId="{8DABFC15-21D5-4F50-AFD9-B60B750F6B96}" destId="{3262C1F6-491D-4032-806F-0D99510677C1}" srcOrd="0" destOrd="0" presId="urn:microsoft.com/office/officeart/2005/8/layout/process1"/>
    <dgm:cxn modelId="{B7A7DC51-E01E-4C1B-8595-93845BF0FA16}" srcId="{A9935A49-E6A4-4ED8-A5A9-7658E57446D8}" destId="{8DABFC15-21D5-4F50-AFD9-B60B750F6B96}" srcOrd="1" destOrd="0" parTransId="{66277D80-391E-45E9-8750-A98AE2504877}" sibTransId="{15F6BCBC-3462-4BC2-83E4-DCA0A0C7232B}"/>
    <dgm:cxn modelId="{A76332A4-84F1-4835-888C-432478092029}" type="presOf" srcId="{AFE46C6F-81D3-4036-9FFA-C7C16314FAB6}" destId="{F7946989-A9F9-4E72-9B3C-E395990D990A}" srcOrd="0" destOrd="0" presId="urn:microsoft.com/office/officeart/2005/8/layout/process1"/>
    <dgm:cxn modelId="{E7FBC6D2-5A53-4DC9-B8E0-C8B9FE1A84A5}" srcId="{A9935A49-E6A4-4ED8-A5A9-7658E57446D8}" destId="{271BE5E4-9D9B-41B9-B60A-54E9B234B7B3}" srcOrd="0" destOrd="0" parTransId="{FD7764CF-FE28-456B-A242-2861F5C62BCC}" sibTransId="{AFE46C6F-81D3-4036-9FFA-C7C16314FAB6}"/>
    <dgm:cxn modelId="{8BCE104B-DBDD-4DFA-AA69-C018675980F6}" type="presParOf" srcId="{1189292D-30D1-402B-9ED5-C18C7C99985D}" destId="{27F18BCF-5EDA-4558-BD1B-1C3D9773F481}" srcOrd="0" destOrd="0" presId="urn:microsoft.com/office/officeart/2005/8/layout/process1"/>
    <dgm:cxn modelId="{453010C9-323D-4212-A447-492F4425CA68}" type="presParOf" srcId="{1189292D-30D1-402B-9ED5-C18C7C99985D}" destId="{F7946989-A9F9-4E72-9B3C-E395990D990A}" srcOrd="1" destOrd="0" presId="urn:microsoft.com/office/officeart/2005/8/layout/process1"/>
    <dgm:cxn modelId="{7A208264-DACD-44CB-98E3-AA90F1D5DDC0}" type="presParOf" srcId="{F7946989-A9F9-4E72-9B3C-E395990D990A}" destId="{2FB3DF78-92E5-4274-ABA6-2D10D10C69E4}" srcOrd="0" destOrd="0" presId="urn:microsoft.com/office/officeart/2005/8/layout/process1"/>
    <dgm:cxn modelId="{D6758F5C-B8EA-48C9-A85F-60B0743498B1}" type="presParOf" srcId="{1189292D-30D1-402B-9ED5-C18C7C99985D}" destId="{3262C1F6-491D-4032-806F-0D99510677C1}"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E078AC7-B2EA-4E50-8996-AC7056A26690}"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869677F8-1471-4F5B-AD5F-1D58E426FFD3}">
      <dgm:prSet/>
      <dgm:spPr/>
      <dgm:t>
        <a:bodyPr/>
        <a:lstStyle/>
        <a:p>
          <a:r>
            <a:rPr lang="en-GB"/>
            <a:t>I</a:t>
          </a:r>
          <a:r>
            <a:rPr lang="en-GB" b="1"/>
            <a:t>ntegrated Communication Tools</a:t>
          </a:r>
          <a:endParaRPr lang="en-US"/>
        </a:p>
      </dgm:t>
    </dgm:pt>
    <dgm:pt modelId="{4B05264B-16EE-4937-8705-35C6BA86E688}" type="parTrans" cxnId="{60B2D0E5-C7B8-4EB8-8107-D21F5D48CDA2}">
      <dgm:prSet/>
      <dgm:spPr/>
      <dgm:t>
        <a:bodyPr/>
        <a:lstStyle/>
        <a:p>
          <a:endParaRPr lang="en-US"/>
        </a:p>
      </dgm:t>
    </dgm:pt>
    <dgm:pt modelId="{6B15DEB6-8940-44A9-8905-DA3A65E8148E}" type="sibTrans" cxnId="{60B2D0E5-C7B8-4EB8-8107-D21F5D48CDA2}">
      <dgm:prSet/>
      <dgm:spPr/>
      <dgm:t>
        <a:bodyPr/>
        <a:lstStyle/>
        <a:p>
          <a:endParaRPr lang="en-US"/>
        </a:p>
      </dgm:t>
    </dgm:pt>
    <dgm:pt modelId="{4467A8D3-F424-4E51-93EA-63D998E49A0E}">
      <dgm:prSet/>
      <dgm:spPr/>
      <dgm:t>
        <a:bodyPr/>
        <a:lstStyle/>
        <a:p>
          <a:r>
            <a:rPr lang="en-GB"/>
            <a:t>Teams offers real-time chat, video calls, and threaded discussions, which significantly reduce email overload and improve response times  Microsoft+1. Features like @mentions, urgent message notifications, and meeting scheduling directly within the platform streamline communication and ensure important messages are not missed.</a:t>
          </a:r>
          <a:endParaRPr lang="en-US"/>
        </a:p>
      </dgm:t>
    </dgm:pt>
    <dgm:pt modelId="{DD439431-EEAE-4A89-BCDE-66A73D005351}" type="parTrans" cxnId="{C0AA7FD8-C1D8-44A4-B63A-4A8D521F3A36}">
      <dgm:prSet/>
      <dgm:spPr/>
      <dgm:t>
        <a:bodyPr/>
        <a:lstStyle/>
        <a:p>
          <a:endParaRPr lang="en-US"/>
        </a:p>
      </dgm:t>
    </dgm:pt>
    <dgm:pt modelId="{D7E7E205-E3E7-4D96-906E-BE1528943926}" type="sibTrans" cxnId="{C0AA7FD8-C1D8-44A4-B63A-4A8D521F3A36}">
      <dgm:prSet/>
      <dgm:spPr/>
      <dgm:t>
        <a:bodyPr/>
        <a:lstStyle/>
        <a:p>
          <a:endParaRPr lang="en-US"/>
        </a:p>
      </dgm:t>
    </dgm:pt>
    <dgm:pt modelId="{ECABE230-8F8F-4551-8D17-6CBAF35499E2}" type="pres">
      <dgm:prSet presAssocID="{BE078AC7-B2EA-4E50-8996-AC7056A26690}" presName="Name0" presStyleCnt="0">
        <dgm:presLayoutVars>
          <dgm:dir/>
          <dgm:animLvl val="lvl"/>
          <dgm:resizeHandles val="exact"/>
        </dgm:presLayoutVars>
      </dgm:prSet>
      <dgm:spPr/>
    </dgm:pt>
    <dgm:pt modelId="{38BC0262-B9F3-4C12-A7F6-005A0EC00F55}" type="pres">
      <dgm:prSet presAssocID="{4467A8D3-F424-4E51-93EA-63D998E49A0E}" presName="boxAndChildren" presStyleCnt="0"/>
      <dgm:spPr/>
    </dgm:pt>
    <dgm:pt modelId="{3CCED424-933A-47B7-AB7C-0C679E96E8A2}" type="pres">
      <dgm:prSet presAssocID="{4467A8D3-F424-4E51-93EA-63D998E49A0E}" presName="parentTextBox" presStyleLbl="node1" presStyleIdx="0" presStyleCnt="2"/>
      <dgm:spPr/>
    </dgm:pt>
    <dgm:pt modelId="{95E17F5D-F490-4D55-811E-C33006AF3FF9}" type="pres">
      <dgm:prSet presAssocID="{6B15DEB6-8940-44A9-8905-DA3A65E8148E}" presName="sp" presStyleCnt="0"/>
      <dgm:spPr/>
    </dgm:pt>
    <dgm:pt modelId="{9B9ED149-C98A-4A90-8657-4EF542F58DBA}" type="pres">
      <dgm:prSet presAssocID="{869677F8-1471-4F5B-AD5F-1D58E426FFD3}" presName="arrowAndChildren" presStyleCnt="0"/>
      <dgm:spPr/>
    </dgm:pt>
    <dgm:pt modelId="{4F71E2E7-33E3-47FE-8797-83B991A29E8B}" type="pres">
      <dgm:prSet presAssocID="{869677F8-1471-4F5B-AD5F-1D58E426FFD3}" presName="parentTextArrow" presStyleLbl="node1" presStyleIdx="1" presStyleCnt="2"/>
      <dgm:spPr/>
    </dgm:pt>
  </dgm:ptLst>
  <dgm:cxnLst>
    <dgm:cxn modelId="{39DC9E49-199E-47DF-B9DF-2EA47A19F295}" type="presOf" srcId="{869677F8-1471-4F5B-AD5F-1D58E426FFD3}" destId="{4F71E2E7-33E3-47FE-8797-83B991A29E8B}" srcOrd="0" destOrd="0" presId="urn:microsoft.com/office/officeart/2005/8/layout/process4"/>
    <dgm:cxn modelId="{03509FAF-3B40-430C-8D1C-200A7B18E81B}" type="presOf" srcId="{BE078AC7-B2EA-4E50-8996-AC7056A26690}" destId="{ECABE230-8F8F-4551-8D17-6CBAF35499E2}" srcOrd="0" destOrd="0" presId="urn:microsoft.com/office/officeart/2005/8/layout/process4"/>
    <dgm:cxn modelId="{C0AA7FD8-C1D8-44A4-B63A-4A8D521F3A36}" srcId="{BE078AC7-B2EA-4E50-8996-AC7056A26690}" destId="{4467A8D3-F424-4E51-93EA-63D998E49A0E}" srcOrd="1" destOrd="0" parTransId="{DD439431-EEAE-4A89-BCDE-66A73D005351}" sibTransId="{D7E7E205-E3E7-4D96-906E-BE1528943926}"/>
    <dgm:cxn modelId="{60B2D0E5-C7B8-4EB8-8107-D21F5D48CDA2}" srcId="{BE078AC7-B2EA-4E50-8996-AC7056A26690}" destId="{869677F8-1471-4F5B-AD5F-1D58E426FFD3}" srcOrd="0" destOrd="0" parTransId="{4B05264B-16EE-4937-8705-35C6BA86E688}" sibTransId="{6B15DEB6-8940-44A9-8905-DA3A65E8148E}"/>
    <dgm:cxn modelId="{C3D660E8-C415-48D3-BCEE-998F4F4ED104}" type="presOf" srcId="{4467A8D3-F424-4E51-93EA-63D998E49A0E}" destId="{3CCED424-933A-47B7-AB7C-0C679E96E8A2}" srcOrd="0" destOrd="0" presId="urn:microsoft.com/office/officeart/2005/8/layout/process4"/>
    <dgm:cxn modelId="{4A17D849-2EC6-4BC9-A47A-620C30C74AD8}" type="presParOf" srcId="{ECABE230-8F8F-4551-8D17-6CBAF35499E2}" destId="{38BC0262-B9F3-4C12-A7F6-005A0EC00F55}" srcOrd="0" destOrd="0" presId="urn:microsoft.com/office/officeart/2005/8/layout/process4"/>
    <dgm:cxn modelId="{5FB10AA8-2D39-4DF4-8EA0-6D01848AA612}" type="presParOf" srcId="{38BC0262-B9F3-4C12-A7F6-005A0EC00F55}" destId="{3CCED424-933A-47B7-AB7C-0C679E96E8A2}" srcOrd="0" destOrd="0" presId="urn:microsoft.com/office/officeart/2005/8/layout/process4"/>
    <dgm:cxn modelId="{8A5CBF70-3EF4-49FF-9150-181D53E807CF}" type="presParOf" srcId="{ECABE230-8F8F-4551-8D17-6CBAF35499E2}" destId="{95E17F5D-F490-4D55-811E-C33006AF3FF9}" srcOrd="1" destOrd="0" presId="urn:microsoft.com/office/officeart/2005/8/layout/process4"/>
    <dgm:cxn modelId="{EFA4FE4D-FA63-4C4C-B50B-92CE56FA3B9A}" type="presParOf" srcId="{ECABE230-8F8F-4551-8D17-6CBAF35499E2}" destId="{9B9ED149-C98A-4A90-8657-4EF542F58DBA}" srcOrd="2" destOrd="0" presId="urn:microsoft.com/office/officeart/2005/8/layout/process4"/>
    <dgm:cxn modelId="{C397D220-B5AA-44F8-A14A-E8C7C1A90622}" type="presParOf" srcId="{9B9ED149-C98A-4A90-8657-4EF542F58DBA}" destId="{4F71E2E7-33E3-47FE-8797-83B991A29E8B}"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59E675-FEEF-42B2-95AE-33DFC40DB213}">
      <dsp:nvSpPr>
        <dsp:cNvPr id="0" name=""/>
        <dsp:cNvSpPr/>
      </dsp:nvSpPr>
      <dsp:spPr>
        <a:xfrm>
          <a:off x="1549679" y="216005"/>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D6BBE4-8154-434A-9CCD-057692C6A974}">
      <dsp:nvSpPr>
        <dsp:cNvPr id="0" name=""/>
        <dsp:cNvSpPr/>
      </dsp:nvSpPr>
      <dsp:spPr>
        <a:xfrm>
          <a:off x="361679" y="2630154"/>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b="0" i="0" kern="1200"/>
            <a:t>TASK: STAFF COMMUNICATION</a:t>
          </a:r>
          <a:endParaRPr lang="en-US" sz="2700" kern="1200"/>
        </a:p>
      </dsp:txBody>
      <dsp:txXfrm>
        <a:off x="361679" y="2630154"/>
        <a:ext cx="4320000" cy="720000"/>
      </dsp:txXfrm>
    </dsp:sp>
    <dsp:sp modelId="{B9C3675C-BDA5-4D74-86CC-EF532B4C2EED}">
      <dsp:nvSpPr>
        <dsp:cNvPr id="0" name=""/>
        <dsp:cNvSpPr/>
      </dsp:nvSpPr>
      <dsp:spPr>
        <a:xfrm>
          <a:off x="6625679" y="216005"/>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AF0A06-6E38-4782-82CC-2BB63F2D4311}">
      <dsp:nvSpPr>
        <dsp:cNvPr id="0" name=""/>
        <dsp:cNvSpPr/>
      </dsp:nvSpPr>
      <dsp:spPr>
        <a:xfrm>
          <a:off x="5437679" y="2630154"/>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b="0" i="0" kern="1200"/>
            <a:t>TOOL: MICROSOFT TEAMS</a:t>
          </a:r>
          <a:endParaRPr lang="en-US" sz="2700" kern="1200"/>
        </a:p>
      </dsp:txBody>
      <dsp:txXfrm>
        <a:off x="5437679" y="2630154"/>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54CBE3-8859-4F3B-9A8A-3F34E8467C96}">
      <dsp:nvSpPr>
        <dsp:cNvPr id="0" name=""/>
        <dsp:cNvSpPr/>
      </dsp:nvSpPr>
      <dsp:spPr>
        <a:xfrm>
          <a:off x="2090082" y="1321"/>
          <a:ext cx="5939194" cy="3563516"/>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1" i="0" kern="1200"/>
            <a:t>Tool: Suitability and Efficiency</a:t>
          </a:r>
          <a:endParaRPr lang="en-US" sz="3000" kern="1200"/>
        </a:p>
        <a:p>
          <a:pPr marL="228600" lvl="1" indent="-228600" algn="l" defTabSz="1022350">
            <a:lnSpc>
              <a:spcPct val="90000"/>
            </a:lnSpc>
            <a:spcBef>
              <a:spcPct val="0"/>
            </a:spcBef>
            <a:spcAft>
              <a:spcPct val="15000"/>
            </a:spcAft>
            <a:buChar char="•"/>
          </a:pPr>
          <a:r>
            <a:rPr lang="en-GB" sz="2300" b="1" i="0" kern="1200"/>
            <a:t>Workplace collaboration</a:t>
          </a:r>
          <a:endParaRPr lang="en-US" sz="2300" kern="1200"/>
        </a:p>
        <a:p>
          <a:pPr marL="228600" lvl="1" indent="-228600" algn="l" defTabSz="1022350">
            <a:lnSpc>
              <a:spcPct val="90000"/>
            </a:lnSpc>
            <a:spcBef>
              <a:spcPct val="0"/>
            </a:spcBef>
            <a:spcAft>
              <a:spcPct val="15000"/>
            </a:spcAft>
            <a:buChar char="•"/>
          </a:pPr>
          <a:r>
            <a:rPr lang="en-GB" sz="2300" b="1" i="0" kern="1200"/>
            <a:t>Communication</a:t>
          </a:r>
          <a:endParaRPr lang="en-US" sz="2300" kern="1200"/>
        </a:p>
        <a:p>
          <a:pPr marL="228600" lvl="1" indent="-228600" algn="l" defTabSz="1022350">
            <a:lnSpc>
              <a:spcPct val="90000"/>
            </a:lnSpc>
            <a:spcBef>
              <a:spcPct val="0"/>
            </a:spcBef>
            <a:spcAft>
              <a:spcPct val="15000"/>
            </a:spcAft>
            <a:buChar char="•"/>
          </a:pPr>
          <a:r>
            <a:rPr lang="en-GB" sz="2300" b="1" i="0" kern="1200"/>
            <a:t>Productivity</a:t>
          </a:r>
          <a:endParaRPr lang="en-US" sz="2300" kern="1200"/>
        </a:p>
        <a:p>
          <a:pPr marL="228600" lvl="1" indent="-228600" algn="l" defTabSz="1022350">
            <a:lnSpc>
              <a:spcPct val="90000"/>
            </a:lnSpc>
            <a:spcBef>
              <a:spcPct val="0"/>
            </a:spcBef>
            <a:spcAft>
              <a:spcPct val="15000"/>
            </a:spcAft>
            <a:buChar char="•"/>
          </a:pPr>
          <a:r>
            <a:rPr lang="en-GB" sz="2300" b="1" i="0" kern="1200"/>
            <a:t>Centralized chatting</a:t>
          </a:r>
          <a:endParaRPr lang="en-US" sz="2300" kern="1200"/>
        </a:p>
        <a:p>
          <a:pPr marL="228600" lvl="1" indent="-228600" algn="l" defTabSz="1022350">
            <a:lnSpc>
              <a:spcPct val="90000"/>
            </a:lnSpc>
            <a:spcBef>
              <a:spcPct val="0"/>
            </a:spcBef>
            <a:spcAft>
              <a:spcPct val="15000"/>
            </a:spcAft>
            <a:buChar char="•"/>
          </a:pPr>
          <a:r>
            <a:rPr lang="en-GB" sz="2300" b="1" i="0" kern="1200"/>
            <a:t>Meetings</a:t>
          </a:r>
          <a:endParaRPr lang="en-US" sz="2300" kern="1200"/>
        </a:p>
        <a:p>
          <a:pPr marL="228600" lvl="1" indent="-228600" algn="l" defTabSz="1022350">
            <a:lnSpc>
              <a:spcPct val="90000"/>
            </a:lnSpc>
            <a:spcBef>
              <a:spcPct val="0"/>
            </a:spcBef>
            <a:spcAft>
              <a:spcPct val="15000"/>
            </a:spcAft>
            <a:buChar char="•"/>
          </a:pPr>
          <a:r>
            <a:rPr lang="en-GB" sz="2300" b="1" i="0" kern="1200"/>
            <a:t>File sharing, and</a:t>
          </a:r>
          <a:endParaRPr lang="en-US" sz="2300" kern="1200"/>
        </a:p>
        <a:p>
          <a:pPr marL="228600" lvl="1" indent="-228600" algn="l" defTabSz="1022350">
            <a:lnSpc>
              <a:spcPct val="90000"/>
            </a:lnSpc>
            <a:spcBef>
              <a:spcPct val="0"/>
            </a:spcBef>
            <a:spcAft>
              <a:spcPct val="15000"/>
            </a:spcAft>
            <a:buChar char="•"/>
          </a:pPr>
          <a:r>
            <a:rPr lang="en-GB" sz="2300" b="1" i="0" kern="1200"/>
            <a:t>Workflow tools in one secure platform.</a:t>
          </a:r>
          <a:endParaRPr lang="en-US" sz="2300" kern="1200"/>
        </a:p>
      </dsp:txBody>
      <dsp:txXfrm>
        <a:off x="2090082" y="1321"/>
        <a:ext cx="5939194" cy="35635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F18BCF-5EDA-4558-BD1B-1C3D9773F481}">
      <dsp:nvSpPr>
        <dsp:cNvPr id="0" name=""/>
        <dsp:cNvSpPr/>
      </dsp:nvSpPr>
      <dsp:spPr>
        <a:xfrm>
          <a:off x="1976" y="44494"/>
          <a:ext cx="4214752" cy="347717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a:t>Centralized Collaboration</a:t>
          </a:r>
          <a:endParaRPr lang="en-US" sz="1800" kern="1200"/>
        </a:p>
      </dsp:txBody>
      <dsp:txXfrm>
        <a:off x="103819" y="146337"/>
        <a:ext cx="4011066" cy="3273485"/>
      </dsp:txXfrm>
    </dsp:sp>
    <dsp:sp modelId="{F7946989-A9F9-4E72-9B3C-E395990D990A}">
      <dsp:nvSpPr>
        <dsp:cNvPr id="0" name=""/>
        <dsp:cNvSpPr/>
      </dsp:nvSpPr>
      <dsp:spPr>
        <a:xfrm>
          <a:off x="4638204" y="1260450"/>
          <a:ext cx="893527" cy="1045258"/>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638204" y="1469502"/>
        <a:ext cx="625469" cy="627154"/>
      </dsp:txXfrm>
    </dsp:sp>
    <dsp:sp modelId="{3262C1F6-491D-4032-806F-0D99510677C1}">
      <dsp:nvSpPr>
        <dsp:cNvPr id="0" name=""/>
        <dsp:cNvSpPr/>
      </dsp:nvSpPr>
      <dsp:spPr>
        <a:xfrm>
          <a:off x="5902630" y="44494"/>
          <a:ext cx="4214752" cy="3477171"/>
        </a:xfrm>
        <a:prstGeom prst="roundRect">
          <a:avLst>
            <a:gd name="adj" fmla="val 10000"/>
          </a:avLst>
        </a:prstGeom>
        <a:solidFill>
          <a:schemeClr val="accent2">
            <a:hueOff val="6443614"/>
            <a:satOff val="-18493"/>
            <a:lumOff val="-2960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Microsoft Teams consolidates communication, meetings, files, and project updates into a single hub, reducing the need to switch between multiple apps and tools. Employees can organize work by teams, projects, or topics using dedicated channels, keeping conversations focused and documents easily accessible Private channels allow sensitive information to remain secure while still enabling collaboration among authorized members.</a:t>
          </a:r>
          <a:endParaRPr lang="en-US" sz="1800" kern="1200"/>
        </a:p>
      </dsp:txBody>
      <dsp:txXfrm>
        <a:off x="6004473" y="146337"/>
        <a:ext cx="4011066" cy="32734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CED424-933A-47B7-AB7C-0C679E96E8A2}">
      <dsp:nvSpPr>
        <dsp:cNvPr id="0" name=""/>
        <dsp:cNvSpPr/>
      </dsp:nvSpPr>
      <dsp:spPr>
        <a:xfrm>
          <a:off x="0" y="2152366"/>
          <a:ext cx="10119359" cy="1412185"/>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Teams offers real-time chat, video calls, and threaded discussions, which significantly reduce email overload and improve response times  Microsoft+1. Features like @mentions, urgent message notifications, and meeting scheduling directly within the platform streamline communication and ensure important messages are not missed.</a:t>
          </a:r>
          <a:endParaRPr lang="en-US" sz="2000" kern="1200"/>
        </a:p>
      </dsp:txBody>
      <dsp:txXfrm>
        <a:off x="0" y="2152366"/>
        <a:ext cx="10119359" cy="1412185"/>
      </dsp:txXfrm>
    </dsp:sp>
    <dsp:sp modelId="{4F71E2E7-33E3-47FE-8797-83B991A29E8B}">
      <dsp:nvSpPr>
        <dsp:cNvPr id="0" name=""/>
        <dsp:cNvSpPr/>
      </dsp:nvSpPr>
      <dsp:spPr>
        <a:xfrm rot="10800000">
          <a:off x="0" y="1608"/>
          <a:ext cx="10119359" cy="2171941"/>
        </a:xfrm>
        <a:prstGeom prst="upArrowCallout">
          <a:avLst/>
        </a:prstGeom>
        <a:solidFill>
          <a:schemeClr val="accent2">
            <a:hueOff val="6443614"/>
            <a:satOff val="-18493"/>
            <a:lumOff val="-2960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I</a:t>
          </a:r>
          <a:r>
            <a:rPr lang="en-GB" sz="2000" b="1" kern="1200"/>
            <a:t>ntegrated Communication Tools</a:t>
          </a:r>
          <a:endParaRPr lang="en-US" sz="2000" kern="1200"/>
        </a:p>
      </dsp:txBody>
      <dsp:txXfrm rot="10800000">
        <a:off x="0" y="1608"/>
        <a:ext cx="10119359" cy="141126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L="914400" marR="0" lvl="1"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2pPr>
            <a:lvl3pPr marL="1371600" marR="0" lvl="2"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3pPr>
            <a:lvl4pPr marL="1828800" marR="0" lvl="3"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4pPr>
            <a:lvl5pPr marL="2286000" marR="0" lvl="4"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5pPr>
            <a:lvl6pPr marL="2743200" marR="0" lvl="5"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6pPr>
            <a:lvl7pPr marL="3200400" marR="0" lvl="6"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7pPr>
            <a:lvl8pPr marL="3657600" marR="0" lvl="7"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8pPr>
            <a:lvl9pPr marL="4114800" marR="0" lvl="8"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a:t>
            </a:fld>
            <a:endParaRPr sz="1200" b="0" i="0" u="none" strike="noStrike" cap="none">
              <a:solidFill>
                <a:schemeClr val="dk1"/>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86" name="Google Shape;86;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7" name="Google Shape;87;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3" name="Google Shape;93;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8" name="Google Shape;98;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3" name="Google Shape;103;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8" name="Google Shape;108;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3" name="Google Shape;113;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8" name="Google Shape;118;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3" name="Google Shape;123;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8" name="Google Shape;128;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3ed7486cae5_0_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133" name="Google Shape;133;g3ed7486cae5_0_1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4" name="Google Shape;134;g3ed7486cae5_0_19: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11</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3ed7486cae5_0_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39" name="Google Shape;139;g3ed7486cae5_0_25: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0" name="Google Shape;140;g3ed7486cae5_0_25: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12</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2"/>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2"/>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1"/>
        <p:cNvGrpSpPr/>
        <p:nvPr/>
      </p:nvGrpSpPr>
      <p:grpSpPr>
        <a:xfrm>
          <a:off x="0" y="0"/>
          <a:ext cx="0" cy="0"/>
          <a:chOff x="0" y="0"/>
          <a:chExt cx="0" cy="0"/>
        </a:xfrm>
      </p:grpSpPr>
      <p:sp>
        <p:nvSpPr>
          <p:cNvPr id="22" name="Google Shape;22;p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1"/>
        <p:cNvGrpSpPr/>
        <p:nvPr/>
      </p:nvGrpSpPr>
      <p:grpSpPr>
        <a:xfrm>
          <a:off x="0" y="0"/>
          <a:ext cx="0" cy="0"/>
          <a:chOff x="0" y="0"/>
          <a:chExt cx="0" cy="0"/>
        </a:xfrm>
      </p:grpSpPr>
      <p:sp>
        <p:nvSpPr>
          <p:cNvPr id="32" name="Google Shape;32;p5"/>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5"/>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2400"/>
              <a:buNone/>
              <a:defRPr sz="2400">
                <a:solidFill>
                  <a:schemeClr val="dk1"/>
                </a:solidFill>
              </a:defRPr>
            </a:lvl1pPr>
            <a:lvl2pPr marL="914400" lvl="1" indent="-228600" algn="l">
              <a:lnSpc>
                <a:spcPct val="90000"/>
              </a:lnSpc>
              <a:spcBef>
                <a:spcPts val="500"/>
              </a:spcBef>
              <a:spcAft>
                <a:spcPts val="0"/>
              </a:spcAft>
              <a:buClr>
                <a:schemeClr val="dk1"/>
              </a:buClr>
              <a:buSzPts val="2000"/>
              <a:buNone/>
              <a:defRPr sz="2000">
                <a:solidFill>
                  <a:schemeClr val="dk1"/>
                </a:solidFill>
              </a:defRPr>
            </a:lvl2pPr>
            <a:lvl3pPr marL="1371600" lvl="2" indent="-228600" algn="l">
              <a:lnSpc>
                <a:spcPct val="90000"/>
              </a:lnSpc>
              <a:spcBef>
                <a:spcPts val="500"/>
              </a:spcBef>
              <a:spcAft>
                <a:spcPts val="0"/>
              </a:spcAft>
              <a:buClr>
                <a:schemeClr val="dk1"/>
              </a:buClr>
              <a:buSzPts val="1800"/>
              <a:buNone/>
              <a:defRPr sz="1800">
                <a:solidFill>
                  <a:schemeClr val="dk1"/>
                </a:solidFill>
              </a:defRPr>
            </a:lvl3pPr>
            <a:lvl4pPr marL="1828800" lvl="3" indent="-228600" algn="l">
              <a:lnSpc>
                <a:spcPct val="90000"/>
              </a:lnSpc>
              <a:spcBef>
                <a:spcPts val="500"/>
              </a:spcBef>
              <a:spcAft>
                <a:spcPts val="0"/>
              </a:spcAft>
              <a:buClr>
                <a:schemeClr val="dk1"/>
              </a:buClr>
              <a:buSzPts val="1600"/>
              <a:buNone/>
              <a:defRPr sz="1600">
                <a:solidFill>
                  <a:schemeClr val="dk1"/>
                </a:solidFill>
              </a:defRPr>
            </a:lvl4pPr>
            <a:lvl5pPr marL="2286000" lvl="4" indent="-228600" algn="l">
              <a:lnSpc>
                <a:spcPct val="90000"/>
              </a:lnSpc>
              <a:spcBef>
                <a:spcPts val="500"/>
              </a:spcBef>
              <a:spcAft>
                <a:spcPts val="0"/>
              </a:spcAft>
              <a:buClr>
                <a:schemeClr val="dk1"/>
              </a:buClr>
              <a:buSzPts val="1600"/>
              <a:buNone/>
              <a:defRPr sz="1600">
                <a:solidFill>
                  <a:schemeClr val="dk1"/>
                </a:solidFill>
              </a:defRPr>
            </a:lvl5pPr>
            <a:lvl6pPr marL="2743200" lvl="5" indent="-228600" algn="l">
              <a:lnSpc>
                <a:spcPct val="90000"/>
              </a:lnSpc>
              <a:spcBef>
                <a:spcPts val="500"/>
              </a:spcBef>
              <a:spcAft>
                <a:spcPts val="0"/>
              </a:spcAft>
              <a:buClr>
                <a:schemeClr val="dk1"/>
              </a:buClr>
              <a:buSzPts val="1600"/>
              <a:buNone/>
              <a:defRPr sz="1600">
                <a:solidFill>
                  <a:schemeClr val="dk1"/>
                </a:solidFill>
              </a:defRPr>
            </a:lvl6pPr>
            <a:lvl7pPr marL="3200400" lvl="6" indent="-228600" algn="l">
              <a:lnSpc>
                <a:spcPct val="90000"/>
              </a:lnSpc>
              <a:spcBef>
                <a:spcPts val="500"/>
              </a:spcBef>
              <a:spcAft>
                <a:spcPts val="0"/>
              </a:spcAft>
              <a:buClr>
                <a:schemeClr val="dk1"/>
              </a:buClr>
              <a:buSzPts val="1600"/>
              <a:buNone/>
              <a:defRPr sz="1600">
                <a:solidFill>
                  <a:schemeClr val="dk1"/>
                </a:solidFill>
              </a:defRPr>
            </a:lvl7pPr>
            <a:lvl8pPr marL="3657600" lvl="7" indent="-228600" algn="l">
              <a:lnSpc>
                <a:spcPct val="90000"/>
              </a:lnSpc>
              <a:spcBef>
                <a:spcPts val="500"/>
              </a:spcBef>
              <a:spcAft>
                <a:spcPts val="0"/>
              </a:spcAft>
              <a:buClr>
                <a:schemeClr val="dk1"/>
              </a:buClr>
              <a:buSzPts val="1600"/>
              <a:buNone/>
              <a:defRPr sz="1600">
                <a:solidFill>
                  <a:schemeClr val="dk1"/>
                </a:solidFill>
              </a:defRPr>
            </a:lvl8pPr>
            <a:lvl9pPr marL="4114800" lvl="8" indent="-228600" algn="l">
              <a:lnSpc>
                <a:spcPct val="90000"/>
              </a:lnSpc>
              <a:spcBef>
                <a:spcPts val="500"/>
              </a:spcBef>
              <a:spcAft>
                <a:spcPts val="0"/>
              </a:spcAft>
              <a:buClr>
                <a:schemeClr val="dk1"/>
              </a:buClr>
              <a:buSzPts val="1600"/>
              <a:buNone/>
              <a:defRPr sz="1600">
                <a:solidFill>
                  <a:schemeClr val="dk1"/>
                </a:solidFill>
              </a:defRPr>
            </a:lvl9pPr>
          </a:lstStyle>
          <a:p>
            <a:endParaRPr/>
          </a:p>
        </p:txBody>
      </p:sp>
      <p:sp>
        <p:nvSpPr>
          <p:cNvPr id="34" name="Google Shape;34;p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7"/>
        <p:cNvGrpSpPr/>
        <p:nvPr/>
      </p:nvGrpSpPr>
      <p:grpSpPr>
        <a:xfrm>
          <a:off x="0" y="0"/>
          <a:ext cx="0" cy="0"/>
          <a:chOff x="0" y="0"/>
          <a:chExt cx="0" cy="0"/>
        </a:xfrm>
      </p:grpSpPr>
      <p:sp>
        <p:nvSpPr>
          <p:cNvPr id="38" name="Google Shape;38;p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6"/>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6"/>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 name="Google Shape;41;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4"/>
        <p:cNvGrpSpPr/>
        <p:nvPr/>
      </p:nvGrpSpPr>
      <p:grpSpPr>
        <a:xfrm>
          <a:off x="0" y="0"/>
          <a:ext cx="0" cy="0"/>
          <a:chOff x="0" y="0"/>
          <a:chExt cx="0" cy="0"/>
        </a:xfrm>
      </p:grpSpPr>
      <p:sp>
        <p:nvSpPr>
          <p:cNvPr id="45" name="Google Shape;45;p7"/>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7"/>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7" name="Google Shape;47;p7"/>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8" name="Google Shape;48;p7"/>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9" name="Google Shape;49;p7"/>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 name="Google Shape;50;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3"/>
        <p:cNvGrpSpPr/>
        <p:nvPr/>
      </p:nvGrpSpPr>
      <p:grpSpPr>
        <a:xfrm>
          <a:off x="0" y="0"/>
          <a:ext cx="0" cy="0"/>
          <a:chOff x="0" y="0"/>
          <a:chExt cx="0" cy="0"/>
        </a:xfrm>
      </p:grpSpPr>
      <p:sp>
        <p:nvSpPr>
          <p:cNvPr id="54" name="Google Shape;54;p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9"/>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9"/>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1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10"/>
          <p:cNvSpPr>
            <a:spLocks noGrp="1"/>
          </p:cNvSpPr>
          <p:nvPr>
            <p:ph type="pic" idx="2"/>
          </p:nvPr>
        </p:nvSpPr>
        <p:spPr>
          <a:xfrm>
            <a:off x="5183188" y="987425"/>
            <a:ext cx="6172200" cy="4873625"/>
          </a:xfrm>
          <a:prstGeom prst="rect">
            <a:avLst/>
          </a:prstGeom>
          <a:noFill/>
          <a:ln>
            <a:noFill/>
          </a:ln>
        </p:spPr>
        <p:txBody>
          <a:bodyPr/>
          <a:lstStyle/>
          <a:p>
            <a:endParaRPr lang="en-GB"/>
          </a:p>
        </p:txBody>
      </p:sp>
      <p:sp>
        <p:nvSpPr>
          <p:cNvPr id="68" name="Google Shape;68;p10"/>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11"/>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12"/>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12"/>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E858B-197C-E659-E433-DA33BCBB9EDC}"/>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501406B-4CC5-DFEA-B1DD-01BB3480798E}"/>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95BAA5E-7489-3CE3-615F-D020DE57C8FF}"/>
              </a:ext>
            </a:extLst>
          </p:cNvPr>
          <p:cNvSpPr txBox="1">
            <a:spLocks noGrp="1"/>
          </p:cNvSpPr>
          <p:nvPr>
            <p:ph type="dt" sz="half" idx="7"/>
          </p:nvPr>
        </p:nvSpPr>
        <p:spPr/>
        <p:txBody>
          <a:bodyPr/>
          <a:lstStyle>
            <a:lvl1pPr>
              <a:defRPr/>
            </a:lvl1pPr>
          </a:lstStyle>
          <a:p>
            <a:pPr lvl="0"/>
            <a:fld id="{8E44D7F2-01AC-4110-8E71-0400EF1F590C}" type="datetime1">
              <a:rPr lang="en-US"/>
              <a:pPr lvl="0"/>
              <a:t>6/14/2026</a:t>
            </a:fld>
            <a:endParaRPr lang="en-US"/>
          </a:p>
        </p:txBody>
      </p:sp>
      <p:sp>
        <p:nvSpPr>
          <p:cNvPr id="5" name="Footer Placeholder 4">
            <a:extLst>
              <a:ext uri="{FF2B5EF4-FFF2-40B4-BE49-F238E27FC236}">
                <a16:creationId xmlns:a16="http://schemas.microsoft.com/office/drawing/2014/main" id="{2C229EE8-86E4-F943-B8C5-6D9817241F5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259F21F-2EEC-AEE8-B36F-53359693DBEF}"/>
              </a:ext>
            </a:extLst>
          </p:cNvPr>
          <p:cNvSpPr txBox="1">
            <a:spLocks noGrp="1"/>
          </p:cNvSpPr>
          <p:nvPr>
            <p:ph type="sldNum" sz="quarter" idx="8"/>
          </p:nvPr>
        </p:nvSpPr>
        <p:spPr/>
        <p:txBody>
          <a:bodyPr/>
          <a:lstStyle>
            <a:lvl1pPr>
              <a:defRPr/>
            </a:lvl1pPr>
          </a:lstStyle>
          <a:p>
            <a:pPr lvl="0"/>
            <a:fld id="{567E13BD-25DF-46AF-8E9B-E4E557218DA8}" type="slidenum">
              <a:t>‹#›</a:t>
            </a:fld>
            <a:endParaRPr lang="en-US"/>
          </a:p>
        </p:txBody>
      </p:sp>
    </p:spTree>
    <p:extLst>
      <p:ext uri="{BB962C8B-B14F-4D97-AF65-F5344CB8AC3E}">
        <p14:creationId xmlns:p14="http://schemas.microsoft.com/office/powerpoint/2010/main" val="173568923"/>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Play"/>
              <a:buNone/>
              <a:defRPr sz="4400" b="0" i="0" u="none" strike="noStrike" cap="non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12" name="Google Shape;12;p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3" name="Google Shape;13;p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4" name="Google Shape;14;p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chemeClr val="dk1"/>
                </a:solidFill>
                <a:latin typeface="Arial"/>
                <a:ea typeface="Arial"/>
                <a:cs typeface="Arial"/>
                <a:sym typeface="Arial"/>
              </a:defRPr>
            </a:lvl1pPr>
            <a:lvl2pPr marL="0" marR="0" lvl="1" indent="0" algn="r" rtl="0">
              <a:spcBef>
                <a:spcPts val="0"/>
              </a:spcBef>
              <a:buNone/>
              <a:defRPr sz="1200" b="0" i="0" u="none" strike="noStrike" cap="none">
                <a:solidFill>
                  <a:schemeClr val="dk1"/>
                </a:solidFill>
                <a:latin typeface="Arial"/>
                <a:ea typeface="Arial"/>
                <a:cs typeface="Arial"/>
                <a:sym typeface="Arial"/>
              </a:defRPr>
            </a:lvl2pPr>
            <a:lvl3pPr marL="0" marR="0" lvl="2" indent="0" algn="r" rtl="0">
              <a:spcBef>
                <a:spcPts val="0"/>
              </a:spcBef>
              <a:buNone/>
              <a:defRPr sz="1200" b="0" i="0" u="none" strike="noStrike" cap="none">
                <a:solidFill>
                  <a:schemeClr val="dk1"/>
                </a:solidFill>
                <a:latin typeface="Arial"/>
                <a:ea typeface="Arial"/>
                <a:cs typeface="Arial"/>
                <a:sym typeface="Arial"/>
              </a:defRPr>
            </a:lvl3pPr>
            <a:lvl4pPr marL="0" marR="0" lvl="3" indent="0" algn="r" rtl="0">
              <a:spcBef>
                <a:spcPts val="0"/>
              </a:spcBef>
              <a:buNone/>
              <a:defRPr sz="1200" b="0" i="0" u="none" strike="noStrike" cap="none">
                <a:solidFill>
                  <a:schemeClr val="dk1"/>
                </a:solidFill>
                <a:latin typeface="Arial"/>
                <a:ea typeface="Arial"/>
                <a:cs typeface="Arial"/>
                <a:sym typeface="Arial"/>
              </a:defRPr>
            </a:lvl4pPr>
            <a:lvl5pPr marL="0" marR="0" lvl="4" indent="0" algn="r" rtl="0">
              <a:spcBef>
                <a:spcPts val="0"/>
              </a:spcBef>
              <a:buNone/>
              <a:defRPr sz="1200" b="0" i="0" u="none" strike="noStrike" cap="none">
                <a:solidFill>
                  <a:schemeClr val="dk1"/>
                </a:solidFill>
                <a:latin typeface="Arial"/>
                <a:ea typeface="Arial"/>
                <a:cs typeface="Arial"/>
                <a:sym typeface="Arial"/>
              </a:defRPr>
            </a:lvl5pPr>
            <a:lvl6pPr marL="0" marR="0" lvl="5" indent="0" algn="r" rtl="0">
              <a:spcBef>
                <a:spcPts val="0"/>
              </a:spcBef>
              <a:buNone/>
              <a:defRPr sz="1200" b="0" i="0" u="none" strike="noStrike" cap="none">
                <a:solidFill>
                  <a:schemeClr val="dk1"/>
                </a:solidFill>
                <a:latin typeface="Arial"/>
                <a:ea typeface="Arial"/>
                <a:cs typeface="Arial"/>
                <a:sym typeface="Arial"/>
              </a:defRPr>
            </a:lvl6pPr>
            <a:lvl7pPr marL="0" marR="0" lvl="6" indent="0" algn="r" rtl="0">
              <a:spcBef>
                <a:spcPts val="0"/>
              </a:spcBef>
              <a:buNone/>
              <a:defRPr sz="1200" b="0" i="0" u="none" strike="noStrike" cap="none">
                <a:solidFill>
                  <a:schemeClr val="dk1"/>
                </a:solidFill>
                <a:latin typeface="Arial"/>
                <a:ea typeface="Arial"/>
                <a:cs typeface="Arial"/>
                <a:sym typeface="Arial"/>
              </a:defRPr>
            </a:lvl7pPr>
            <a:lvl8pPr marL="0" marR="0" lvl="7" indent="0" algn="r" rtl="0">
              <a:spcBef>
                <a:spcPts val="0"/>
              </a:spcBef>
              <a:buNone/>
              <a:defRPr sz="1200" b="0" i="0" u="none" strike="noStrike" cap="none">
                <a:solidFill>
                  <a:schemeClr val="dk1"/>
                </a:solidFill>
                <a:latin typeface="Arial"/>
                <a:ea typeface="Arial"/>
                <a:cs typeface="Arial"/>
                <a:sym typeface="Arial"/>
              </a:defRPr>
            </a:lvl8pPr>
            <a:lvl9pPr marL="0" marR="0" lvl="8" indent="0" algn="r" rtl="0">
              <a:spcBef>
                <a:spcPts val="0"/>
              </a:spcBef>
              <a:buNone/>
              <a:defRPr sz="12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60"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hyperlink" Target="https://www.edume.com/blog/Microsoft-teams-microlearning" TargetMode="External"/><Relationship Id="rId2" Type="http://schemas.openxmlformats.org/officeDocument/2006/relationships/image" Target="../media/image8.sv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556D4-FC11-9963-3F40-E1291DAD57D7}"/>
              </a:ext>
            </a:extLst>
          </p:cNvPr>
          <p:cNvSpPr>
            <a:spLocks noGrp="1"/>
          </p:cNvSpPr>
          <p:nvPr>
            <p:ph type="ctrTitle"/>
          </p:nvPr>
        </p:nvSpPr>
        <p:spPr>
          <a:xfrm>
            <a:off x="1524000" y="414670"/>
            <a:ext cx="9144000" cy="3095293"/>
          </a:xfrm>
        </p:spPr>
        <p:txBody>
          <a:bodyPr>
            <a:normAutofit fontScale="90000"/>
          </a:bodyPr>
          <a:lstStyle/>
          <a:p>
            <a:r>
              <a:rPr lang="en-US" dirty="0"/>
              <a:t>Digital Skills and research </a:t>
            </a:r>
            <a:br>
              <a:rPr lang="en-US" dirty="0"/>
            </a:br>
            <a:r>
              <a:rPr lang="en-US" dirty="0"/>
              <a:t>Methods (LCH4007)</a:t>
            </a:r>
            <a:br>
              <a:rPr lang="en-US" dirty="0"/>
            </a:br>
            <a:r>
              <a:rPr lang="en-US" dirty="0"/>
              <a:t>Group 4</a:t>
            </a:r>
            <a:br>
              <a:rPr lang="en-US" dirty="0"/>
            </a:br>
            <a:r>
              <a:rPr lang="en-US" dirty="0" err="1"/>
              <a:t>Dr.Masud</a:t>
            </a:r>
            <a:r>
              <a:rPr lang="en-US" dirty="0"/>
              <a:t> Siddiqui </a:t>
            </a:r>
            <a:endParaRPr lang="en-GB" dirty="0"/>
          </a:p>
        </p:txBody>
      </p:sp>
      <p:sp>
        <p:nvSpPr>
          <p:cNvPr id="3" name="Subtitle 2">
            <a:extLst>
              <a:ext uri="{FF2B5EF4-FFF2-40B4-BE49-F238E27FC236}">
                <a16:creationId xmlns:a16="http://schemas.microsoft.com/office/drawing/2014/main" id="{76264E05-ACC8-D6C1-C3EB-0D34BE38384C}"/>
              </a:ext>
            </a:extLst>
          </p:cNvPr>
          <p:cNvSpPr>
            <a:spLocks noGrp="1"/>
          </p:cNvSpPr>
          <p:nvPr>
            <p:ph type="subTitle" idx="1"/>
          </p:nvPr>
        </p:nvSpPr>
        <p:spPr>
          <a:xfrm>
            <a:off x="1524000" y="3602037"/>
            <a:ext cx="9144000" cy="2511684"/>
          </a:xfrm>
        </p:spPr>
        <p:txBody>
          <a:bodyPr/>
          <a:lstStyle/>
          <a:p>
            <a:r>
              <a:rPr lang="en-US" dirty="0"/>
              <a:t>Team members</a:t>
            </a:r>
          </a:p>
          <a:p>
            <a:r>
              <a:rPr lang="en-US" dirty="0"/>
              <a:t>Prince Kallon 2519626</a:t>
            </a:r>
          </a:p>
          <a:p>
            <a:r>
              <a:rPr lang="en-US" dirty="0"/>
              <a:t>Bryan Campos 2519901</a:t>
            </a:r>
          </a:p>
          <a:p>
            <a:r>
              <a:rPr lang="en-GB" dirty="0"/>
              <a:t>Karisha Jayne Edie 1918291</a:t>
            </a:r>
          </a:p>
          <a:p>
            <a:r>
              <a:rPr lang="en-GB" dirty="0"/>
              <a:t>Emaki </a:t>
            </a:r>
            <a:r>
              <a:rPr lang="en-GB" dirty="0" err="1"/>
              <a:t>Ugamo</a:t>
            </a:r>
            <a:r>
              <a:rPr lang="en-GB" dirty="0"/>
              <a:t> 2511481</a:t>
            </a:r>
          </a:p>
        </p:txBody>
      </p:sp>
    </p:spTree>
    <p:extLst>
      <p:ext uri="{BB962C8B-B14F-4D97-AF65-F5344CB8AC3E}">
        <p14:creationId xmlns:p14="http://schemas.microsoft.com/office/powerpoint/2010/main" val="16116973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88"/>
        <p:cNvGrpSpPr/>
        <p:nvPr/>
      </p:nvGrpSpPr>
      <p:grpSpPr>
        <a:xfrm>
          <a:off x="0" y="0"/>
          <a:ext cx="0" cy="0"/>
          <a:chOff x="0" y="0"/>
          <a:chExt cx="0" cy="0"/>
        </a:xfrm>
      </p:grpSpPr>
      <p:sp useBgFill="1">
        <p:nvSpPr>
          <p:cNvPr id="96" name="Rectangle 95">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Rectangle 97">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89" name="Google Shape;89;p13"/>
          <p:cNvSpPr txBox="1">
            <a:spLocks noGrp="1"/>
          </p:cNvSpPr>
          <p:nvPr>
            <p:ph type="ctrTitle"/>
          </p:nvPr>
        </p:nvSpPr>
        <p:spPr>
          <a:xfrm>
            <a:off x="804672" y="457200"/>
            <a:ext cx="10579608" cy="1188720"/>
          </a:xfrm>
          <a:prstGeom prst="rect">
            <a:avLst/>
          </a:prstGeom>
        </p:spPr>
        <p:txBody>
          <a:bodyPr spcFirstLastPara="1" vert="horz" lIns="91440" tIns="45720" rIns="91440" bIns="45720" rtlCol="0" anchor="ctr" anchorCtr="0">
            <a:normAutofit/>
          </a:bodyPr>
          <a:lstStyle/>
          <a:p>
            <a:pPr marL="0" lvl="0" indent="0" algn="l">
              <a:spcBef>
                <a:spcPct val="0"/>
              </a:spcBef>
              <a:spcAft>
                <a:spcPts val="0"/>
              </a:spcAft>
              <a:buClr>
                <a:schemeClr val="dk1"/>
              </a:buClr>
              <a:buSzPts val="6000"/>
            </a:pPr>
            <a:r>
              <a:rPr lang="en-US" sz="4000" kern="1200">
                <a:solidFill>
                  <a:schemeClr val="tx2"/>
                </a:solidFill>
                <a:latin typeface="+mj-lt"/>
                <a:ea typeface="+mj-ea"/>
                <a:cs typeface="+mj-cs"/>
              </a:rPr>
              <a:t>WORKPLACE TASK AND TOOL</a:t>
            </a:r>
          </a:p>
        </p:txBody>
      </p:sp>
      <p:grpSp>
        <p:nvGrpSpPr>
          <p:cNvPr id="100" name="Group 99">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101" name="Freeform: Shape 100">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Freeform: Shape 101">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Freeform: Shape 102">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04" name="Freeform: Shape 103">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6" name="Group 105">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107" name="Freeform: Shape 106">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Freeform: Shape 107">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Freeform: Shape 108">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Freeform: Shape 109">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92" name="Google Shape;90;p13">
            <a:extLst>
              <a:ext uri="{FF2B5EF4-FFF2-40B4-BE49-F238E27FC236}">
                <a16:creationId xmlns:a16="http://schemas.microsoft.com/office/drawing/2014/main" id="{F62AFEBE-6F09-9491-7ABE-A084C8686305}"/>
              </a:ext>
            </a:extLst>
          </p:cNvPr>
          <p:cNvGraphicFramePr/>
          <p:nvPr>
            <p:extLst>
              <p:ext uri="{D42A27DB-BD31-4B8C-83A1-F6EECF244321}">
                <p14:modId xmlns:p14="http://schemas.microsoft.com/office/powerpoint/2010/main" val="2331659843"/>
              </p:ext>
            </p:extLst>
          </p:nvPr>
        </p:nvGraphicFramePr>
        <p:xfrm>
          <a:off x="1036320" y="2543633"/>
          <a:ext cx="10119360" cy="356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94"/>
        <p:cNvGrpSpPr/>
        <p:nvPr/>
      </p:nvGrpSpPr>
      <p:grpSpPr>
        <a:xfrm>
          <a:off x="0" y="0"/>
          <a:ext cx="0" cy="0"/>
          <a:chOff x="0" y="0"/>
          <a:chExt cx="0" cy="0"/>
        </a:xfrm>
      </p:grpSpPr>
      <p:sp useBgFill="1">
        <p:nvSpPr>
          <p:cNvPr id="101" name="Rectangle 100">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Rectangle 102">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05" name="Group 104">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106" name="Freeform: Shape 105">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Freeform: Shape 106">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Freeform: Shape 107">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09" name="Freeform: Shape 108">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11" name="Group 110">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112" name="Freeform: Shape 111">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Freeform: Shape 112">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Freeform: Shape 113">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Freeform: Shape 114">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97" name="Google Shape;95;p14">
            <a:extLst>
              <a:ext uri="{FF2B5EF4-FFF2-40B4-BE49-F238E27FC236}">
                <a16:creationId xmlns:a16="http://schemas.microsoft.com/office/drawing/2014/main" id="{79789D24-BDF4-06AF-6746-FF3E380FD8C7}"/>
              </a:ext>
            </a:extLst>
          </p:cNvPr>
          <p:cNvGraphicFramePr/>
          <p:nvPr>
            <p:extLst>
              <p:ext uri="{D42A27DB-BD31-4B8C-83A1-F6EECF244321}">
                <p14:modId xmlns:p14="http://schemas.microsoft.com/office/powerpoint/2010/main" val="3326688814"/>
              </p:ext>
            </p:extLst>
          </p:nvPr>
        </p:nvGraphicFramePr>
        <p:xfrm>
          <a:off x="1036320" y="2543633"/>
          <a:ext cx="10119360" cy="356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99"/>
        <p:cNvGrpSpPr/>
        <p:nvPr/>
      </p:nvGrpSpPr>
      <p:grpSpPr>
        <a:xfrm>
          <a:off x="0" y="0"/>
          <a:ext cx="0" cy="0"/>
          <a:chOff x="0" y="0"/>
          <a:chExt cx="0" cy="0"/>
        </a:xfrm>
      </p:grpSpPr>
      <p:sp useBgFill="1">
        <p:nvSpPr>
          <p:cNvPr id="106" name="Rectangle 105">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10" name="Group 109">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111" name="Freeform: Shape 110">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Freeform: Shape 111">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Freeform: Shape 112">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14" name="Freeform: Shape 113">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16" name="Group 115">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117" name="Freeform: Shape 116">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Freeform: Shape 117">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 name="Freeform: Shape 118">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Freeform: Shape 119">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102" name="Google Shape;100;p15">
            <a:extLst>
              <a:ext uri="{FF2B5EF4-FFF2-40B4-BE49-F238E27FC236}">
                <a16:creationId xmlns:a16="http://schemas.microsoft.com/office/drawing/2014/main" id="{E663E5D6-217A-ECA7-9A49-BE5AAA0BB31B}"/>
              </a:ext>
            </a:extLst>
          </p:cNvPr>
          <p:cNvGraphicFramePr/>
          <p:nvPr>
            <p:extLst>
              <p:ext uri="{D42A27DB-BD31-4B8C-83A1-F6EECF244321}">
                <p14:modId xmlns:p14="http://schemas.microsoft.com/office/powerpoint/2010/main" val="1154752050"/>
              </p:ext>
            </p:extLst>
          </p:nvPr>
        </p:nvGraphicFramePr>
        <p:xfrm>
          <a:off x="1036320" y="2543633"/>
          <a:ext cx="10119360" cy="356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04"/>
        <p:cNvGrpSpPr/>
        <p:nvPr/>
      </p:nvGrpSpPr>
      <p:grpSpPr>
        <a:xfrm>
          <a:off x="0" y="0"/>
          <a:ext cx="0" cy="0"/>
          <a:chOff x="0" y="0"/>
          <a:chExt cx="0" cy="0"/>
        </a:xfrm>
      </p:grpSpPr>
      <p:sp useBgFill="1">
        <p:nvSpPr>
          <p:cNvPr id="111" name="Rectangle 110">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Rectangle 112">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15" name="Group 114">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116" name="Freeform: Shape 115">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Freeform: Shape 116">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Freeform: Shape 117">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19" name="Freeform: Shape 118">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1" name="Group 120">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122" name="Freeform: Shape 121">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Freeform: Shape 122">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Freeform: Shape 123">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Freeform: Shape 124">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107" name="Google Shape;105;p16">
            <a:extLst>
              <a:ext uri="{FF2B5EF4-FFF2-40B4-BE49-F238E27FC236}">
                <a16:creationId xmlns:a16="http://schemas.microsoft.com/office/drawing/2014/main" id="{603F0DAA-5238-6E50-EAAE-2C14C5241846}"/>
              </a:ext>
            </a:extLst>
          </p:cNvPr>
          <p:cNvGraphicFramePr/>
          <p:nvPr>
            <p:extLst>
              <p:ext uri="{D42A27DB-BD31-4B8C-83A1-F6EECF244321}">
                <p14:modId xmlns:p14="http://schemas.microsoft.com/office/powerpoint/2010/main" val="3723048694"/>
              </p:ext>
            </p:extLst>
          </p:nvPr>
        </p:nvGraphicFramePr>
        <p:xfrm>
          <a:off x="1036320" y="2543633"/>
          <a:ext cx="10119360" cy="356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09"/>
        <p:cNvGrpSpPr/>
        <p:nvPr/>
      </p:nvGrpSpPr>
      <p:grpSpPr>
        <a:xfrm>
          <a:off x="0" y="0"/>
          <a:ext cx="0" cy="0"/>
          <a:chOff x="0" y="0"/>
          <a:chExt cx="0" cy="0"/>
        </a:xfrm>
      </p:grpSpPr>
      <p:sp useBgFill="1">
        <p:nvSpPr>
          <p:cNvPr id="115" name="Rectangle 114">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116">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9" name="Group 118">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20" name="Freeform: Shape 119">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Freeform: Shape 120">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Freeform: Shape 121">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Freeform: Shape 122">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0" name="Google Shape;110;p17"/>
          <p:cNvSpPr txBox="1"/>
          <p:nvPr/>
        </p:nvSpPr>
        <p:spPr>
          <a:xfrm>
            <a:off x="3050412" y="2979336"/>
            <a:ext cx="5709721" cy="2430864"/>
          </a:xfrm>
          <a:prstGeom prst="rect">
            <a:avLst/>
          </a:prstGeom>
        </p:spPr>
        <p:txBody>
          <a:bodyPr spcFirstLastPara="1" vert="horz" lIns="91440" tIns="45720" rIns="91440" bIns="45720" rtlCol="0" anchor="t" anchorCtr="0">
            <a:normAutofit/>
          </a:bodyPr>
          <a:lstStyle/>
          <a:p>
            <a:pPr marL="0" marR="0" lvl="0" indent="-228600">
              <a:lnSpc>
                <a:spcPct val="90000"/>
              </a:lnSpc>
              <a:spcBef>
                <a:spcPts val="0"/>
              </a:spcBef>
              <a:spcAft>
                <a:spcPts val="600"/>
              </a:spcAft>
              <a:buFont typeface="Arial" panose="020B0604020202020204" pitchFamily="34" charset="0"/>
              <a:buChar char="•"/>
            </a:pPr>
            <a:r>
              <a:rPr lang="en-US" sz="1900" b="1" kern="1200">
                <a:solidFill>
                  <a:schemeClr val="tx2"/>
                </a:solidFill>
                <a:latin typeface="+mn-lt"/>
                <a:ea typeface="+mn-ea"/>
                <a:cs typeface="+mn-cs"/>
              </a:rPr>
              <a:t>Enhanced Virtual Meetings</a:t>
            </a:r>
          </a:p>
          <a:p>
            <a:pPr marL="0" marR="0" lvl="0" indent="-228600">
              <a:lnSpc>
                <a:spcPct val="90000"/>
              </a:lnSpc>
              <a:spcBef>
                <a:spcPts val="0"/>
              </a:spcBef>
              <a:spcAft>
                <a:spcPts val="600"/>
              </a:spcAft>
              <a:buFont typeface="Arial" panose="020B0604020202020204" pitchFamily="34" charset="0"/>
              <a:buChar char="•"/>
            </a:pPr>
            <a:endParaRPr lang="en-US" sz="1900" b="1" kern="1200">
              <a:solidFill>
                <a:schemeClr val="tx2"/>
              </a:solidFill>
              <a:latin typeface="+mn-lt"/>
              <a:ea typeface="+mn-ea"/>
              <a:cs typeface="+mn-cs"/>
            </a:endParaRPr>
          </a:p>
          <a:p>
            <a:pPr marL="0" marR="0" lvl="0" indent="-228600">
              <a:lnSpc>
                <a:spcPct val="90000"/>
              </a:lnSpc>
              <a:spcBef>
                <a:spcPts val="0"/>
              </a:spcBef>
              <a:spcAft>
                <a:spcPts val="600"/>
              </a:spcAft>
              <a:buFont typeface="Arial" panose="020B0604020202020204" pitchFamily="34" charset="0"/>
              <a:buChar char="•"/>
            </a:pPr>
            <a:r>
              <a:rPr lang="en-US" sz="1900" kern="1200">
                <a:solidFill>
                  <a:schemeClr val="tx2"/>
                </a:solidFill>
                <a:latin typeface="+mn-lt"/>
                <a:ea typeface="+mn-ea"/>
                <a:cs typeface="+mn-cs"/>
                <a:sym typeface="Arial"/>
              </a:rPr>
              <a:t>Teams supports high-quality video and audio calls, live transcripts, screen sharing, and features like Together Mode, making remote and hybrid meetings more engaging and productive  </a:t>
            </a:r>
            <a:r>
              <a:rPr lang="en-US" sz="1900" kern="1200">
                <a:solidFill>
                  <a:schemeClr val="tx2"/>
                </a:solidFill>
                <a:latin typeface="+mn-lt"/>
                <a:ea typeface="+mn-ea"/>
                <a:cs typeface="+mn-cs"/>
              </a:rPr>
              <a:t>centric consulting</a:t>
            </a:r>
            <a:r>
              <a:rPr lang="en-US" sz="1900" kern="1200">
                <a:solidFill>
                  <a:schemeClr val="tx2"/>
                </a:solidFill>
                <a:latin typeface="+mn-lt"/>
                <a:ea typeface="+mn-ea"/>
                <a:cs typeface="+mn-cs"/>
                <a:sym typeface="Arial"/>
              </a:rPr>
              <a:t>.com+2. Meeting recordings, notes, and shared files are stored </a:t>
            </a:r>
            <a:r>
              <a:rPr lang="en-US" sz="1900" kern="1200">
                <a:solidFill>
                  <a:schemeClr val="tx2"/>
                </a:solidFill>
                <a:latin typeface="+mn-lt"/>
                <a:ea typeface="+mn-ea"/>
                <a:cs typeface="+mn-cs"/>
              </a:rPr>
              <a:t>together for easy catch up. </a:t>
            </a:r>
          </a:p>
        </p:txBody>
      </p:sp>
      <p:grpSp>
        <p:nvGrpSpPr>
          <p:cNvPr id="125" name="Group 124">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26" name="Freeform: Shape 125">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7" name="Freeform: Shape 126">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Freeform: Shape 127">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29" name="Freeform: Shape 128">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14"/>
        <p:cNvGrpSpPr/>
        <p:nvPr/>
      </p:nvGrpSpPr>
      <p:grpSpPr>
        <a:xfrm>
          <a:off x="0" y="0"/>
          <a:ext cx="0" cy="0"/>
          <a:chOff x="0" y="0"/>
          <a:chExt cx="0" cy="0"/>
        </a:xfrm>
      </p:grpSpPr>
      <p:sp useBgFill="1">
        <p:nvSpPr>
          <p:cNvPr id="139" name="Rectangle 138">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43" name="Group 142">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44" name="Freeform: Shape 143">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Freeform: Shape 144">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6" name="Freeform: Shape 145">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Freeform: Shape 146">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5" name="Google Shape;115;p18"/>
          <p:cNvSpPr txBox="1"/>
          <p:nvPr/>
        </p:nvSpPr>
        <p:spPr>
          <a:xfrm>
            <a:off x="1179226" y="3329677"/>
            <a:ext cx="9833548" cy="2457269"/>
          </a:xfrm>
          <a:prstGeom prst="rect">
            <a:avLst/>
          </a:prstGeom>
        </p:spPr>
        <p:txBody>
          <a:bodyPr spcFirstLastPara="1" vert="horz" lIns="91440" tIns="45720" rIns="91440" bIns="45720" rtlCol="0" anchorCtr="0">
            <a:normAutofit/>
          </a:bodyPr>
          <a:lstStyle/>
          <a:p>
            <a:pPr marL="0" marR="0" lvl="0" indent="-228600">
              <a:lnSpc>
                <a:spcPct val="90000"/>
              </a:lnSpc>
              <a:spcBef>
                <a:spcPts val="0"/>
              </a:spcBef>
              <a:spcAft>
                <a:spcPts val="600"/>
              </a:spcAft>
              <a:buFont typeface="Arial" panose="020B0604020202020204" pitchFamily="34" charset="0"/>
              <a:buChar char="•"/>
            </a:pPr>
            <a:r>
              <a:rPr lang="en-US" sz="1800" b="1" kern="1200">
                <a:solidFill>
                  <a:schemeClr val="tx2"/>
                </a:solidFill>
                <a:latin typeface="+mn-lt"/>
                <a:ea typeface="+mn-ea"/>
                <a:cs typeface="+mn-cs"/>
              </a:rPr>
              <a:t>Secure Document Collaboration</a:t>
            </a:r>
          </a:p>
          <a:p>
            <a:pPr marL="0" marR="0" lvl="0" indent="-228600">
              <a:lnSpc>
                <a:spcPct val="90000"/>
              </a:lnSpc>
              <a:spcBef>
                <a:spcPts val="0"/>
              </a:spcBef>
              <a:spcAft>
                <a:spcPts val="600"/>
              </a:spcAft>
              <a:buFont typeface="Arial" panose="020B0604020202020204" pitchFamily="34" charset="0"/>
              <a:buChar char="•"/>
            </a:pPr>
            <a:endParaRPr lang="en-US" sz="1800" b="1" kern="1200">
              <a:solidFill>
                <a:schemeClr val="tx2"/>
              </a:solidFill>
              <a:latin typeface="+mn-lt"/>
              <a:ea typeface="+mn-ea"/>
              <a:cs typeface="+mn-cs"/>
            </a:endParaRPr>
          </a:p>
          <a:p>
            <a:pPr marL="0" marR="0" lvl="0" indent="-228600">
              <a:lnSpc>
                <a:spcPct val="90000"/>
              </a:lnSpc>
              <a:spcBef>
                <a:spcPts val="0"/>
              </a:spcBef>
              <a:spcAft>
                <a:spcPts val="600"/>
              </a:spcAft>
              <a:buFont typeface="Arial" panose="020B0604020202020204" pitchFamily="34" charset="0"/>
              <a:buChar char="•"/>
            </a:pPr>
            <a:r>
              <a:rPr lang="en-US" sz="1800" kern="1200">
                <a:solidFill>
                  <a:schemeClr val="tx2"/>
                </a:solidFill>
                <a:latin typeface="+mn-lt"/>
                <a:ea typeface="+mn-ea"/>
                <a:cs typeface="+mn-cs"/>
                <a:sym typeface="Arial"/>
              </a:rPr>
              <a:t>Teams enables secure co-authoring of documents, version control, and easy file retrieval, eliminating the need for email attachments or unsecured file sharing  </a:t>
            </a:r>
            <a:r>
              <a:rPr lang="en-US" sz="1800" kern="1200">
                <a:solidFill>
                  <a:schemeClr val="tx2"/>
                </a:solidFill>
                <a:latin typeface="+mn-lt"/>
                <a:ea typeface="+mn-ea"/>
                <a:cs typeface="+mn-cs"/>
              </a:rPr>
              <a:t>centric consulting</a:t>
            </a:r>
            <a:r>
              <a:rPr lang="en-US" sz="1800" kern="1200">
                <a:solidFill>
                  <a:schemeClr val="tx2"/>
                </a:solidFill>
                <a:latin typeface="+mn-lt"/>
                <a:ea typeface="+mn-ea"/>
                <a:cs typeface="+mn-cs"/>
                <a:sym typeface="Arial"/>
              </a:rPr>
              <a:t>.com+2. Integration with Microsoft 365 apps like Word, Excel, PowerPoint, OneNote, and Planner allows real-time editing and task management </a:t>
            </a:r>
            <a:r>
              <a:rPr lang="en-US" sz="1800" kern="1200">
                <a:solidFill>
                  <a:schemeClr val="tx2"/>
                </a:solidFill>
                <a:latin typeface="+mn-lt"/>
                <a:ea typeface="+mn-ea"/>
                <a:cs typeface="+mn-cs"/>
              </a:rPr>
              <a:t>.</a:t>
            </a:r>
          </a:p>
        </p:txBody>
      </p:sp>
      <p:grpSp>
        <p:nvGrpSpPr>
          <p:cNvPr id="149" name="Group 148">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50" name="Freeform: Shape 149">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1" name="Freeform: Shape 150">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 name="Freeform: Shape 151">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 name="Freeform: Shape 152">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19"/>
        <p:cNvGrpSpPr/>
        <p:nvPr/>
      </p:nvGrpSpPr>
      <p:grpSpPr>
        <a:xfrm>
          <a:off x="0" y="0"/>
          <a:ext cx="0" cy="0"/>
          <a:chOff x="0" y="0"/>
          <a:chExt cx="0" cy="0"/>
        </a:xfrm>
      </p:grpSpPr>
      <p:sp useBgFill="1">
        <p:nvSpPr>
          <p:cNvPr id="125" name="Rectangle 124">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7" name="Rectangle 126">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9" name="Group 128">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0" name="Freeform: Shape 129">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Freeform: Shape 130">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Freeform: Shape 131">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Freeform: Shape 132">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0" name="Google Shape;120;p19"/>
          <p:cNvSpPr txBox="1"/>
          <p:nvPr/>
        </p:nvSpPr>
        <p:spPr>
          <a:xfrm>
            <a:off x="3050412" y="2979336"/>
            <a:ext cx="5709721" cy="2430864"/>
          </a:xfrm>
          <a:prstGeom prst="rect">
            <a:avLst/>
          </a:prstGeom>
        </p:spPr>
        <p:txBody>
          <a:bodyPr spcFirstLastPara="1" vert="horz" lIns="91440" tIns="45720" rIns="91440" bIns="45720" rtlCol="0" anchor="t" anchorCtr="0">
            <a:normAutofit/>
          </a:bodyPr>
          <a:lstStyle/>
          <a:p>
            <a:pPr marL="0" marR="0" lvl="0" indent="-228600">
              <a:lnSpc>
                <a:spcPct val="90000"/>
              </a:lnSpc>
              <a:spcBef>
                <a:spcPts val="0"/>
              </a:spcBef>
              <a:spcAft>
                <a:spcPts val="600"/>
              </a:spcAft>
              <a:buFont typeface="Arial" panose="020B0604020202020204" pitchFamily="34" charset="0"/>
              <a:buChar char="•"/>
            </a:pPr>
            <a:r>
              <a:rPr lang="en-US" sz="1700" b="1" kern="1200">
                <a:solidFill>
                  <a:schemeClr val="tx2"/>
                </a:solidFill>
                <a:latin typeface="+mn-lt"/>
                <a:ea typeface="+mn-ea"/>
                <a:cs typeface="+mn-cs"/>
              </a:rPr>
              <a:t>Workflow Automation and Productivity</a:t>
            </a:r>
          </a:p>
          <a:p>
            <a:pPr marL="0" marR="0" lvl="0" indent="-228600">
              <a:lnSpc>
                <a:spcPct val="90000"/>
              </a:lnSpc>
              <a:spcBef>
                <a:spcPts val="0"/>
              </a:spcBef>
              <a:spcAft>
                <a:spcPts val="600"/>
              </a:spcAft>
              <a:buFont typeface="Arial" panose="020B0604020202020204" pitchFamily="34" charset="0"/>
              <a:buChar char="•"/>
            </a:pPr>
            <a:endParaRPr lang="en-US" sz="1700" kern="1200">
              <a:solidFill>
                <a:schemeClr val="tx2"/>
              </a:solidFill>
              <a:latin typeface="+mn-lt"/>
              <a:ea typeface="+mn-ea"/>
              <a:cs typeface="+mn-cs"/>
              <a:sym typeface="Arial"/>
            </a:endParaRPr>
          </a:p>
          <a:p>
            <a:pPr marL="0" marR="0" lvl="0" indent="-228600">
              <a:lnSpc>
                <a:spcPct val="90000"/>
              </a:lnSpc>
              <a:spcBef>
                <a:spcPts val="0"/>
              </a:spcBef>
              <a:spcAft>
                <a:spcPts val="600"/>
              </a:spcAft>
              <a:buFont typeface="Arial" panose="020B0604020202020204" pitchFamily="34" charset="0"/>
              <a:buChar char="•"/>
            </a:pPr>
            <a:r>
              <a:rPr lang="en-US" sz="1700" kern="1200">
                <a:solidFill>
                  <a:schemeClr val="tx2"/>
                </a:solidFill>
                <a:latin typeface="+mn-lt"/>
                <a:ea typeface="+mn-ea"/>
                <a:cs typeface="+mn-cs"/>
                <a:sym typeface="Arial"/>
              </a:rPr>
              <a:t>Teams integrates with over 200 third-party apps and Microsoft tools like Power Automate and Power BI, allowing organizations to automate repetitive tasks, track progress, and turn conversations into actionable work</a:t>
            </a:r>
            <a:r>
              <a:rPr lang="en-US" sz="1700" kern="1200">
                <a:solidFill>
                  <a:schemeClr val="tx2"/>
                </a:solidFill>
                <a:latin typeface="+mn-lt"/>
                <a:ea typeface="+mn-ea"/>
                <a:cs typeface="+mn-cs"/>
              </a:rPr>
              <a:t>.</a:t>
            </a:r>
            <a:r>
              <a:rPr lang="en-US" sz="1700" kern="1200">
                <a:solidFill>
                  <a:schemeClr val="tx2"/>
                </a:solidFill>
                <a:latin typeface="+mn-lt"/>
                <a:ea typeface="+mn-ea"/>
                <a:cs typeface="+mn-cs"/>
                <a:sym typeface="Arial"/>
              </a:rPr>
              <a:t>This improves efficiency and ensures that projects stay on work related schedule.</a:t>
            </a:r>
            <a:endParaRPr lang="en-US" sz="1700" kern="1200">
              <a:solidFill>
                <a:schemeClr val="tx2"/>
              </a:solidFill>
              <a:latin typeface="+mn-lt"/>
              <a:ea typeface="+mn-ea"/>
              <a:cs typeface="+mn-cs"/>
            </a:endParaRPr>
          </a:p>
        </p:txBody>
      </p:sp>
      <p:grpSp>
        <p:nvGrpSpPr>
          <p:cNvPr id="135" name="Group 134">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36" name="Freeform: Shape 135">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Freeform: Shape 136">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Freeform: Shape 137">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39" name="Freeform: Shape 138">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4"/>
        <p:cNvGrpSpPr/>
        <p:nvPr/>
      </p:nvGrpSpPr>
      <p:grpSpPr>
        <a:xfrm>
          <a:off x="0" y="0"/>
          <a:ext cx="0" cy="0"/>
          <a:chOff x="0" y="0"/>
          <a:chExt cx="0" cy="0"/>
        </a:xfrm>
      </p:grpSpPr>
      <p:sp useBgFill="1">
        <p:nvSpPr>
          <p:cNvPr id="130" name="Rectangle 129">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Rectangle 131">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4" name="Group 133">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5" name="Freeform: Shape 134">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6" name="Freeform: Shape 135">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Freeform: Shape 136">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Freeform: Shape 137">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5" name="Google Shape;125;p20"/>
          <p:cNvSpPr txBox="1"/>
          <p:nvPr/>
        </p:nvSpPr>
        <p:spPr>
          <a:xfrm>
            <a:off x="3050412" y="2979336"/>
            <a:ext cx="5709721" cy="2430864"/>
          </a:xfrm>
          <a:prstGeom prst="rect">
            <a:avLst/>
          </a:prstGeom>
        </p:spPr>
        <p:txBody>
          <a:bodyPr spcFirstLastPara="1" vert="horz" lIns="91440" tIns="45720" rIns="91440" bIns="45720" rtlCol="0" anchor="t" anchorCtr="0">
            <a:normAutofit/>
          </a:bodyPr>
          <a:lstStyle/>
          <a:p>
            <a:pPr marL="0" marR="0" lvl="0" indent="-228600">
              <a:lnSpc>
                <a:spcPct val="90000"/>
              </a:lnSpc>
              <a:spcBef>
                <a:spcPts val="0"/>
              </a:spcBef>
              <a:spcAft>
                <a:spcPts val="600"/>
              </a:spcAft>
              <a:buFont typeface="Arial" panose="020B0604020202020204" pitchFamily="34" charset="0"/>
              <a:buChar char="•"/>
            </a:pPr>
            <a:r>
              <a:rPr lang="en-US" sz="1900" b="1" kern="1200">
                <a:solidFill>
                  <a:schemeClr val="tx2"/>
                </a:solidFill>
                <a:latin typeface="+mn-lt"/>
                <a:ea typeface="+mn-ea"/>
                <a:cs typeface="+mn-cs"/>
              </a:rPr>
              <a:t>Employee Engagement and Flexibility</a:t>
            </a:r>
          </a:p>
          <a:p>
            <a:pPr marL="0" marR="0" lvl="0" indent="-228600">
              <a:lnSpc>
                <a:spcPct val="90000"/>
              </a:lnSpc>
              <a:spcBef>
                <a:spcPts val="0"/>
              </a:spcBef>
              <a:spcAft>
                <a:spcPts val="600"/>
              </a:spcAft>
              <a:buFont typeface="Arial" panose="020B0604020202020204" pitchFamily="34" charset="0"/>
              <a:buChar char="•"/>
            </a:pPr>
            <a:endParaRPr lang="en-US" sz="1900" b="1" kern="1200">
              <a:solidFill>
                <a:schemeClr val="tx2"/>
              </a:solidFill>
              <a:latin typeface="+mn-lt"/>
              <a:ea typeface="+mn-ea"/>
              <a:cs typeface="+mn-cs"/>
            </a:endParaRPr>
          </a:p>
          <a:p>
            <a:pPr marL="0" marR="0" lvl="0" indent="-228600">
              <a:lnSpc>
                <a:spcPct val="90000"/>
              </a:lnSpc>
              <a:spcBef>
                <a:spcPts val="0"/>
              </a:spcBef>
              <a:spcAft>
                <a:spcPts val="600"/>
              </a:spcAft>
              <a:buFont typeface="Arial" panose="020B0604020202020204" pitchFamily="34" charset="0"/>
              <a:buChar char="•"/>
            </a:pPr>
            <a:r>
              <a:rPr lang="en-US" sz="1900" kern="1200">
                <a:solidFill>
                  <a:schemeClr val="tx2"/>
                </a:solidFill>
                <a:latin typeface="+mn-lt"/>
                <a:ea typeface="+mn-ea"/>
                <a:cs typeface="+mn-cs"/>
                <a:sym typeface="Arial"/>
              </a:rPr>
              <a:t>By providing chat, video, and collaborative tools, Teams helps maintain employee engagement, especially in </a:t>
            </a:r>
            <a:r>
              <a:rPr lang="en-US" sz="1900" kern="1200">
                <a:solidFill>
                  <a:schemeClr val="tx2"/>
                </a:solidFill>
                <a:latin typeface="+mn-lt"/>
                <a:ea typeface="+mn-ea"/>
                <a:cs typeface="+mn-cs"/>
              </a:rPr>
              <a:t>Nursing home </a:t>
            </a:r>
            <a:r>
              <a:rPr lang="en-US" sz="1900" kern="1200">
                <a:solidFill>
                  <a:schemeClr val="tx2"/>
                </a:solidFill>
                <a:latin typeface="+mn-lt"/>
                <a:ea typeface="+mn-ea"/>
                <a:cs typeface="+mn-cs"/>
                <a:sym typeface="Arial"/>
              </a:rPr>
              <a:t>environments  </a:t>
            </a:r>
            <a:r>
              <a:rPr lang="en-US" sz="1900" kern="1200">
                <a:solidFill>
                  <a:schemeClr val="tx2"/>
                </a:solidFill>
                <a:latin typeface="+mn-lt"/>
                <a:ea typeface="+mn-ea"/>
                <a:cs typeface="+mn-cs"/>
              </a:rPr>
              <a:t>centric consulting</a:t>
            </a:r>
            <a:r>
              <a:rPr lang="en-US" sz="1900" kern="1200">
                <a:solidFill>
                  <a:schemeClr val="tx2"/>
                </a:solidFill>
                <a:latin typeface="+mn-lt"/>
                <a:ea typeface="+mn-ea"/>
                <a:cs typeface="+mn-cs"/>
                <a:sym typeface="Arial"/>
              </a:rPr>
              <a:t>.com+1. Informal conversations, updates, </a:t>
            </a:r>
            <a:r>
              <a:rPr lang="en-US" sz="1900" kern="1200">
                <a:solidFill>
                  <a:schemeClr val="tx2"/>
                </a:solidFill>
                <a:latin typeface="+mn-lt"/>
                <a:ea typeface="+mn-ea"/>
                <a:cs typeface="+mn-cs"/>
              </a:rPr>
              <a:t>updates, and team interactions build morals and connection.</a:t>
            </a:r>
          </a:p>
        </p:txBody>
      </p:sp>
      <p:grpSp>
        <p:nvGrpSpPr>
          <p:cNvPr id="140" name="Group 139">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41" name="Freeform: Shape 140">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Freeform: Shape 141">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Freeform: Shape 142">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44" name="Freeform: Shape 143">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9"/>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9" name="Group 138">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40" name="Freeform: Shape 139">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Freeform: Shape 140">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Freeform: Shape 141">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Freeform: Shape 142">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0" name="Google Shape;130;p21"/>
          <p:cNvSpPr txBox="1"/>
          <p:nvPr/>
        </p:nvSpPr>
        <p:spPr>
          <a:xfrm>
            <a:off x="3050412" y="2979336"/>
            <a:ext cx="5709721" cy="2430864"/>
          </a:xfrm>
          <a:prstGeom prst="rect">
            <a:avLst/>
          </a:prstGeom>
        </p:spPr>
        <p:txBody>
          <a:bodyPr spcFirstLastPara="1" vert="horz" lIns="91440" tIns="45720" rIns="91440" bIns="45720" rtlCol="0" anchor="t" anchorCtr="0">
            <a:normAutofit/>
          </a:bodyPr>
          <a:lstStyle/>
          <a:p>
            <a:pPr marL="0" marR="0" lvl="0" indent="-228600">
              <a:lnSpc>
                <a:spcPct val="90000"/>
              </a:lnSpc>
              <a:spcBef>
                <a:spcPts val="0"/>
              </a:spcBef>
              <a:spcAft>
                <a:spcPts val="600"/>
              </a:spcAft>
              <a:buFont typeface="Arial" panose="020B0604020202020204" pitchFamily="34" charset="0"/>
              <a:buChar char="•"/>
            </a:pPr>
            <a:r>
              <a:rPr lang="en-US" sz="1900" b="1" kern="1200">
                <a:solidFill>
                  <a:schemeClr val="tx2"/>
                </a:solidFill>
                <a:latin typeface="+mn-lt"/>
                <a:ea typeface="+mn-ea"/>
                <a:cs typeface="+mn-cs"/>
              </a:rPr>
              <a:t>Security and Compliance</a:t>
            </a:r>
          </a:p>
          <a:p>
            <a:pPr marL="0" marR="0" lvl="0" indent="-228600">
              <a:lnSpc>
                <a:spcPct val="90000"/>
              </a:lnSpc>
              <a:spcBef>
                <a:spcPts val="0"/>
              </a:spcBef>
              <a:spcAft>
                <a:spcPts val="600"/>
              </a:spcAft>
              <a:buFont typeface="Arial" panose="020B0604020202020204" pitchFamily="34" charset="0"/>
              <a:buChar char="•"/>
            </a:pPr>
            <a:endParaRPr lang="en-US" sz="1900" b="1" kern="1200">
              <a:solidFill>
                <a:schemeClr val="tx2"/>
              </a:solidFill>
              <a:latin typeface="+mn-lt"/>
              <a:ea typeface="+mn-ea"/>
              <a:cs typeface="+mn-cs"/>
            </a:endParaRPr>
          </a:p>
          <a:p>
            <a:pPr marL="0" marR="0" lvl="0" indent="-228600">
              <a:lnSpc>
                <a:spcPct val="90000"/>
              </a:lnSpc>
              <a:spcBef>
                <a:spcPts val="0"/>
              </a:spcBef>
              <a:spcAft>
                <a:spcPts val="600"/>
              </a:spcAft>
              <a:buFont typeface="Arial" panose="020B0604020202020204" pitchFamily="34" charset="0"/>
              <a:buChar char="•"/>
            </a:pPr>
            <a:r>
              <a:rPr lang="en-US" sz="1900" kern="1200">
                <a:solidFill>
                  <a:schemeClr val="tx2"/>
                </a:solidFill>
                <a:latin typeface="+mn-lt"/>
                <a:ea typeface="+mn-ea"/>
                <a:cs typeface="+mn-cs"/>
                <a:sym typeface="Arial"/>
              </a:rPr>
              <a:t>Teams offers enterprise-grade security, compliance features, and governance controls, protects sensitive information </a:t>
            </a:r>
            <a:r>
              <a:rPr lang="en-US" sz="1900" kern="1200">
                <a:solidFill>
                  <a:schemeClr val="tx2"/>
                </a:solidFill>
                <a:latin typeface="+mn-lt"/>
                <a:ea typeface="+mn-ea"/>
                <a:cs typeface="+mn-cs"/>
              </a:rPr>
              <a:t>while enabling cross-location collaboration suitable for organisations with strict regulatory requirements as Healthcare sector.</a:t>
            </a:r>
          </a:p>
        </p:txBody>
      </p:sp>
      <p:grpSp>
        <p:nvGrpSpPr>
          <p:cNvPr id="145" name="Group 144">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46" name="Freeform: Shape 145">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Freeform: Shape 146">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Freeform: Shape 147">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49" name="Freeform: Shape 148">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35"/>
        <p:cNvGrpSpPr/>
        <p:nvPr/>
      </p:nvGrpSpPr>
      <p:grpSpPr>
        <a:xfrm>
          <a:off x="0" y="0"/>
          <a:ext cx="0" cy="0"/>
          <a:chOff x="0" y="0"/>
          <a:chExt cx="0" cy="0"/>
        </a:xfrm>
      </p:grpSpPr>
      <p:sp useBgFill="1">
        <p:nvSpPr>
          <p:cNvPr id="141" name="Rectangle 140">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Rectangle 142">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45" name="Rectangle 144">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6" name="Google Shape;136;p22"/>
          <p:cNvSpPr txBox="1">
            <a:spLocks noGrp="1"/>
          </p:cNvSpPr>
          <p:nvPr>
            <p:ph type="ctrTitle"/>
          </p:nvPr>
        </p:nvSpPr>
        <p:spPr>
          <a:xfrm>
            <a:off x="3371787" y="1741337"/>
            <a:ext cx="5448730" cy="2387918"/>
          </a:xfrm>
          <a:prstGeom prst="rect">
            <a:avLst/>
          </a:prstGeom>
        </p:spPr>
        <p:txBody>
          <a:bodyPr spcFirstLastPara="1" lIns="91425" tIns="45700" rIns="91425" bIns="45700" anchor="b" anchorCtr="0">
            <a:normAutofit/>
          </a:bodyPr>
          <a:lstStyle/>
          <a:p>
            <a:pPr marL="0" lvl="0" indent="0" rtl="0">
              <a:spcBef>
                <a:spcPts val="0"/>
              </a:spcBef>
              <a:spcAft>
                <a:spcPts val="0"/>
              </a:spcAft>
              <a:buClr>
                <a:schemeClr val="dk1"/>
              </a:buClr>
              <a:buSzPct val="226415"/>
              <a:buFont typeface="Play"/>
              <a:buNone/>
            </a:pPr>
            <a:r>
              <a:rPr lang="en-GB" sz="1700">
                <a:solidFill>
                  <a:schemeClr val="tx2"/>
                </a:solidFill>
              </a:rPr>
              <a:t>A</a:t>
            </a:r>
            <a:r>
              <a:rPr lang="en-GB" sz="1700" b="1">
                <a:solidFill>
                  <a:schemeClr val="tx2"/>
                </a:solidFill>
              </a:rPr>
              <a:t>dvantages and Limitations</a:t>
            </a:r>
          </a:p>
          <a:p>
            <a:pPr marL="0" lvl="0" indent="0" rtl="0">
              <a:spcBef>
                <a:spcPts val="0"/>
              </a:spcBef>
              <a:spcAft>
                <a:spcPts val="0"/>
              </a:spcAft>
              <a:buClr>
                <a:schemeClr val="dk1"/>
              </a:buClr>
              <a:buSzPct val="181818"/>
              <a:buFont typeface="Play"/>
              <a:buNone/>
            </a:pPr>
            <a:r>
              <a:rPr lang="en-GB" sz="1700" b="1">
                <a:solidFill>
                  <a:schemeClr val="tx2"/>
                </a:solidFill>
              </a:rPr>
              <a:t>Advantages:</a:t>
            </a:r>
          </a:p>
          <a:p>
            <a:pPr marL="0" lvl="0" indent="0" rtl="0">
              <a:spcBef>
                <a:spcPts val="0"/>
              </a:spcBef>
              <a:spcAft>
                <a:spcPts val="0"/>
              </a:spcAft>
              <a:buClr>
                <a:schemeClr val="dk1"/>
              </a:buClr>
              <a:buSzPct val="226415"/>
              <a:buFont typeface="Play"/>
              <a:buNone/>
            </a:pPr>
            <a:r>
              <a:rPr lang="en-GB" sz="1700">
                <a:solidFill>
                  <a:schemeClr val="tx2"/>
                </a:solidFill>
              </a:rPr>
              <a:t>Quick discussions and decisions integrates with outlook,OneNote,Sharepoint.Supports remote meetings and training.</a:t>
            </a:r>
          </a:p>
          <a:p>
            <a:pPr marL="0" lvl="0" indent="0" rtl="0">
              <a:spcBef>
                <a:spcPts val="0"/>
              </a:spcBef>
              <a:spcAft>
                <a:spcPts val="0"/>
              </a:spcAft>
              <a:buClr>
                <a:schemeClr val="dk1"/>
              </a:buClr>
              <a:buSzPct val="226415"/>
              <a:buFont typeface="Play"/>
              <a:buNone/>
            </a:pPr>
            <a:r>
              <a:rPr lang="en-GB" sz="1700">
                <a:solidFill>
                  <a:schemeClr val="tx2"/>
                </a:solidFill>
              </a:rPr>
              <a:t>Limitations:</a:t>
            </a:r>
          </a:p>
          <a:p>
            <a:pPr marL="0" lvl="0" indent="0" rtl="0">
              <a:spcBef>
                <a:spcPts val="0"/>
              </a:spcBef>
              <a:spcAft>
                <a:spcPts val="0"/>
              </a:spcAft>
              <a:buClr>
                <a:schemeClr val="dk1"/>
              </a:buClr>
              <a:buSzPct val="226415"/>
              <a:buFont typeface="Play"/>
              <a:buNone/>
            </a:pPr>
            <a:r>
              <a:rPr lang="en-GB" sz="1700">
                <a:solidFill>
                  <a:schemeClr val="tx2"/>
                </a:solidFill>
              </a:rPr>
              <a:t>Learning curve for some users. Potensial for technical disruptions.Risk of information overload from notification.</a:t>
            </a:r>
          </a:p>
        </p:txBody>
      </p:sp>
      <p:grpSp>
        <p:nvGrpSpPr>
          <p:cNvPr id="147" name="Group 146">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148" name="Freeform: Shape 147">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Freeform: Shape 148">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 name="Freeform: Shape 149">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1" name="Freeform: Shape 150">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3" name="Group 152">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54" name="Freeform: Shape 153">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5" name="Freeform: Shape 154">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Freeform: Shape 155">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57" name="Freeform: Shape 156">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136"/>
                                        </p:tgtEl>
                                        <p:attrNameLst>
                                          <p:attrName>style.visibility</p:attrName>
                                        </p:attrNameLst>
                                      </p:cBhvr>
                                      <p:to>
                                        <p:strVal val="visible"/>
                                      </p:to>
                                    </p:set>
                                    <p:animEffect transition="in" filter="fade">
                                      <p:cBhvr>
                                        <p:cTn id="7" dur="400"/>
                                        <p:tgtEl>
                                          <p:spTgt spid="1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41"/>
        <p:cNvGrpSpPr/>
        <p:nvPr/>
      </p:nvGrpSpPr>
      <p:grpSpPr>
        <a:xfrm>
          <a:off x="0" y="0"/>
          <a:ext cx="0" cy="0"/>
          <a:chOff x="0" y="0"/>
          <a:chExt cx="0" cy="0"/>
        </a:xfrm>
      </p:grpSpPr>
      <p:sp useBgFill="1">
        <p:nvSpPr>
          <p:cNvPr id="148" name="Rectangle 147">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 name="Rectangle 149">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52" name="Rectangle 151">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Google Shape;142;p23"/>
          <p:cNvSpPr txBox="1">
            <a:spLocks noGrp="1"/>
          </p:cNvSpPr>
          <p:nvPr>
            <p:ph type="ctrTitle"/>
          </p:nvPr>
        </p:nvSpPr>
        <p:spPr>
          <a:xfrm>
            <a:off x="3371787" y="1741337"/>
            <a:ext cx="5448730" cy="2387918"/>
          </a:xfrm>
          <a:prstGeom prst="rect">
            <a:avLst/>
          </a:prstGeom>
        </p:spPr>
        <p:txBody>
          <a:bodyPr spcFirstLastPara="1" lIns="91425" tIns="45700" rIns="91425" bIns="45700" anchor="b" anchorCtr="0">
            <a:normAutofit fontScale="90000"/>
          </a:bodyPr>
          <a:lstStyle/>
          <a:p>
            <a:pPr marL="0" lvl="0" indent="0" rtl="0">
              <a:spcBef>
                <a:spcPts val="0"/>
              </a:spcBef>
              <a:spcAft>
                <a:spcPts val="0"/>
              </a:spcAft>
              <a:buNone/>
            </a:pPr>
            <a:r>
              <a:rPr lang="en-GB" sz="2500" b="1">
                <a:solidFill>
                  <a:schemeClr val="tx2"/>
                </a:solidFill>
              </a:rPr>
              <a:t>References :</a:t>
            </a:r>
          </a:p>
          <a:p>
            <a:pPr marL="0" lvl="0" indent="0" rtl="0">
              <a:spcBef>
                <a:spcPts val="0"/>
              </a:spcBef>
              <a:spcAft>
                <a:spcPts val="0"/>
              </a:spcAft>
              <a:buNone/>
            </a:pPr>
            <a:r>
              <a:rPr lang="en-GB" sz="2500">
                <a:solidFill>
                  <a:schemeClr val="tx2"/>
                </a:solidFill>
              </a:rPr>
              <a:t>Internal Riverdale Nursing Home documentation on communication practices and challenges facing the staff.  WainWright,D and Calnan,M 2004. Sociology of Health and Illness 398-421</a:t>
            </a:r>
          </a:p>
        </p:txBody>
      </p:sp>
      <p:sp>
        <p:nvSpPr>
          <p:cNvPr id="143" name="Google Shape;143;p23"/>
          <p:cNvSpPr txBox="1">
            <a:spLocks noGrp="1"/>
          </p:cNvSpPr>
          <p:nvPr>
            <p:ph type="subTitle" idx="1"/>
          </p:nvPr>
        </p:nvSpPr>
        <p:spPr>
          <a:xfrm>
            <a:off x="3371161" y="4200522"/>
            <a:ext cx="5449982" cy="682079"/>
          </a:xfrm>
          <a:prstGeom prst="rect">
            <a:avLst/>
          </a:prstGeom>
        </p:spPr>
        <p:txBody>
          <a:bodyPr spcFirstLastPara="1" lIns="91425" tIns="45700" rIns="91425" bIns="45700" anchorCtr="0">
            <a:normAutofit/>
          </a:bodyPr>
          <a:lstStyle/>
          <a:p>
            <a:pPr marL="0" lvl="0" indent="0" rtl="0">
              <a:spcBef>
                <a:spcPts val="1000"/>
              </a:spcBef>
              <a:spcAft>
                <a:spcPts val="0"/>
              </a:spcAft>
              <a:buNone/>
            </a:pPr>
            <a:endParaRPr lang="en-GB">
              <a:solidFill>
                <a:schemeClr val="tx2"/>
              </a:solidFill>
            </a:endParaRPr>
          </a:p>
        </p:txBody>
      </p:sp>
      <p:grpSp>
        <p:nvGrpSpPr>
          <p:cNvPr id="154" name="Group 153">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155" name="Freeform: Shape 154">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Freeform: Shape 155">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7" name="Freeform: Shape 156">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8" name="Freeform: Shape 157">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0" name="Group 159">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61" name="Freeform: Shape 160">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2" name="Freeform: Shape 161">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 name="Freeform: Shape 162">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64" name="Freeform: Shape 163">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142"/>
                                        </p:tgtEl>
                                        <p:attrNameLst>
                                          <p:attrName>style.visibility</p:attrName>
                                        </p:attrNameLst>
                                      </p:cBhvr>
                                      <p:to>
                                        <p:strVal val="visible"/>
                                      </p:to>
                                    </p:set>
                                    <p:animEffect transition="in" filter="fade">
                                      <p:cBhvr>
                                        <p:cTn id="7" dur="1000"/>
                                        <p:tgtEl>
                                          <p:spTgt spid="1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9A6A0-8094-2157-7637-B2241841FA70}"/>
              </a:ext>
            </a:extLst>
          </p:cNvPr>
          <p:cNvSpPr txBox="1">
            <a:spLocks noGrp="1"/>
          </p:cNvSpPr>
          <p:nvPr>
            <p:ph type="title"/>
          </p:nvPr>
        </p:nvSpPr>
        <p:spPr/>
        <p:txBody>
          <a:bodyPr anchorCtr="1"/>
          <a:lstStyle/>
          <a:p>
            <a:pPr lvl="0" algn="ctr"/>
            <a:r>
              <a:rPr lang="en-US">
                <a:latin typeface="Arial" pitchFamily="34"/>
                <a:cs typeface="Arial" pitchFamily="34"/>
              </a:rPr>
              <a:t>INTRODUCTION </a:t>
            </a:r>
            <a:endParaRPr lang="en-GB">
              <a:latin typeface="Arial" pitchFamily="34"/>
              <a:cs typeface="Arial" pitchFamily="34"/>
            </a:endParaRPr>
          </a:p>
        </p:txBody>
      </p:sp>
      <p:sp>
        <p:nvSpPr>
          <p:cNvPr id="3" name="Content Placeholder 2">
            <a:extLst>
              <a:ext uri="{FF2B5EF4-FFF2-40B4-BE49-F238E27FC236}">
                <a16:creationId xmlns:a16="http://schemas.microsoft.com/office/drawing/2014/main" id="{824DD886-F122-34C5-D35D-CB5087969CB6}"/>
              </a:ext>
            </a:extLst>
          </p:cNvPr>
          <p:cNvSpPr txBox="1">
            <a:spLocks noGrp="1"/>
          </p:cNvSpPr>
          <p:nvPr>
            <p:ph idx="1"/>
          </p:nvPr>
        </p:nvSpPr>
        <p:spPr/>
        <p:txBody>
          <a:bodyPr/>
          <a:lstStyle/>
          <a:p>
            <a:pPr lvl="0"/>
            <a:r>
              <a:rPr lang="en-GB"/>
              <a:t> </a:t>
            </a:r>
          </a:p>
          <a:p>
            <a:pPr lvl="0" algn="ctr"/>
            <a:r>
              <a:rPr lang="en-GB" sz="2000" b="1">
                <a:latin typeface="Arial" pitchFamily="34"/>
                <a:cs typeface="Arial" pitchFamily="34"/>
              </a:rPr>
              <a:t>WHY IS IMPORTANT THE SECURE FILE STORAGE AND SHARING</a:t>
            </a:r>
            <a:r>
              <a:rPr lang="en-GB" sz="2000">
                <a:latin typeface="Arial" pitchFamily="34"/>
                <a:cs typeface="Arial" pitchFamily="34"/>
              </a:rPr>
              <a:t>?</a:t>
            </a:r>
          </a:p>
          <a:p>
            <a:pPr lvl="0" algn="ctr"/>
            <a:r>
              <a:rPr lang="en-GB" sz="2000" b="1">
                <a:latin typeface="Arial" pitchFamily="34"/>
                <a:cs typeface="Arial" pitchFamily="34"/>
              </a:rPr>
              <a:t>WHY ONE DRIVE</a:t>
            </a:r>
            <a:r>
              <a:rPr lang="en-GB" sz="2000">
                <a:latin typeface="Arial" pitchFamily="34"/>
                <a:cs typeface="Arial" pitchFamily="34"/>
              </a:rPr>
              <a:t>?</a:t>
            </a:r>
          </a:p>
          <a:p>
            <a:pPr lvl="0"/>
            <a:r>
              <a:rPr lang="en-GB"/>
              <a:t> </a:t>
            </a:r>
            <a:r>
              <a:rPr lang="en-GB" sz="2000">
                <a:latin typeface="Arial" pitchFamily="34"/>
                <a:cs typeface="Arial" pitchFamily="34"/>
              </a:rPr>
              <a:t>When working in a health and care environment as a social worker, you must consider the importance of digital platforms like MS365, based on a health system, and the importance of the proper use and management of the aforementioned platforms. In this case, we will focus on the OneDrive platform, examining its management features and functionalities, its effectiveness for the intervention and work team, and the advantages and disadvantages of using this platform.</a:t>
            </a:r>
          </a:p>
          <a:p>
            <a:pPr lvl="0"/>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DCEE0-C49A-504E-6234-65D8CCEB9850}"/>
              </a:ext>
            </a:extLst>
          </p:cNvPr>
          <p:cNvSpPr txBox="1">
            <a:spLocks noGrp="1"/>
          </p:cNvSpPr>
          <p:nvPr>
            <p:ph type="title"/>
          </p:nvPr>
        </p:nvSpPr>
        <p:spPr>
          <a:xfrm>
            <a:off x="1066803" y="327940"/>
            <a:ext cx="10058400" cy="1371600"/>
          </a:xfrm>
        </p:spPr>
        <p:txBody>
          <a:bodyPr anchorCtr="1">
            <a:normAutofit fontScale="90000"/>
          </a:bodyPr>
          <a:lstStyle/>
          <a:p>
            <a:pPr lvl="0" algn="ctr"/>
            <a:r>
              <a:rPr lang="en-GB" b="1">
                <a:latin typeface="Arial" pitchFamily="34"/>
                <a:cs typeface="Arial" pitchFamily="34"/>
              </a:rPr>
              <a:t>What their chosen workplace task in ONE DRIVE</a:t>
            </a:r>
            <a:br>
              <a:rPr lang="en-GB"/>
            </a:br>
            <a:endParaRPr lang="en-GB"/>
          </a:p>
        </p:txBody>
      </p:sp>
      <p:sp>
        <p:nvSpPr>
          <p:cNvPr id="3" name="Rectangle 3">
            <a:extLst>
              <a:ext uri="{FF2B5EF4-FFF2-40B4-BE49-F238E27FC236}">
                <a16:creationId xmlns:a16="http://schemas.microsoft.com/office/drawing/2014/main" id="{B50CD3E7-3F22-9C35-5510-C7B462A14370}"/>
              </a:ext>
            </a:extLst>
          </p:cNvPr>
          <p:cNvSpPr txBox="1">
            <a:spLocks noGrp="1"/>
          </p:cNvSpPr>
          <p:nvPr>
            <p:ph idx="1"/>
          </p:nvPr>
        </p:nvSpPr>
        <p:spPr>
          <a:xfrm>
            <a:off x="1066793" y="1970385"/>
            <a:ext cx="10547686" cy="3424016"/>
          </a:xfrm>
        </p:spPr>
        <p:txBody>
          <a:bodyPr anchor="ctr">
            <a:spAutoFit/>
          </a:bodyPr>
          <a:lstStyle/>
          <a:p>
            <a:pPr lvl="0"/>
            <a:r>
              <a:rPr lang="en-US" sz="2000" b="1">
                <a:latin typeface="Arial" pitchFamily="34"/>
                <a:cs typeface="Arial" pitchFamily="34"/>
              </a:rPr>
              <a:t>Concrete actions</a:t>
            </a:r>
            <a:r>
              <a:rPr lang="en-US" sz="2000">
                <a:latin typeface="Arial" pitchFamily="34"/>
                <a:cs typeface="Arial" pitchFamily="34"/>
              </a:rPr>
              <a:t> — tasks require doing something identifiable, such as writing a report, analyzing data, or preparing a meeting room</a:t>
            </a:r>
            <a:r>
              <a:rPr lang="en-GB" sz="2000" b="1">
                <a:latin typeface="Arial" pitchFamily="34"/>
                <a:cs typeface="Arial" pitchFamily="34"/>
              </a:rPr>
              <a:t>Assigned ownership</a:t>
            </a:r>
            <a:r>
              <a:rPr lang="en-GB" sz="2000">
                <a:latin typeface="Arial" pitchFamily="34"/>
                <a:cs typeface="Arial" pitchFamily="34"/>
              </a:rPr>
              <a:t> — one person is responsible for completing the task. </a:t>
            </a:r>
          </a:p>
          <a:p>
            <a:pPr lvl="0"/>
            <a:r>
              <a:rPr lang="en-GB" sz="2000" b="1">
                <a:latin typeface="Arial" pitchFamily="34"/>
                <a:cs typeface="Arial" pitchFamily="34"/>
              </a:rPr>
              <a:t>Defined deadline</a:t>
            </a:r>
            <a:r>
              <a:rPr lang="en-GB" sz="2000">
                <a:latin typeface="Arial" pitchFamily="34"/>
                <a:cs typeface="Arial" pitchFamily="34"/>
              </a:rPr>
              <a:t> — tasks usually have a time frame to maintain workflow and productivity. </a:t>
            </a:r>
          </a:p>
          <a:p>
            <a:pPr lvl="0"/>
            <a:r>
              <a:rPr lang="en-GB" sz="2000" b="1">
                <a:latin typeface="Arial" pitchFamily="34"/>
                <a:cs typeface="Arial" pitchFamily="34"/>
              </a:rPr>
              <a:t>Required skills</a:t>
            </a:r>
            <a:r>
              <a:rPr lang="en-GB" sz="2000">
                <a:latin typeface="Arial" pitchFamily="34"/>
                <a:cs typeface="Arial" pitchFamily="34"/>
              </a:rPr>
              <a:t> — each task demands certain technical or soft skills to perform effectively. </a:t>
            </a:r>
          </a:p>
          <a:p>
            <a:pPr lvl="0"/>
            <a:r>
              <a:rPr lang="en-GB" sz="2000">
                <a:latin typeface="Arial" pitchFamily="34"/>
                <a:cs typeface="Arial" pitchFamily="34"/>
              </a:rPr>
              <a:t>These elements ensure that the task is </a:t>
            </a:r>
            <a:r>
              <a:rPr lang="en-GB" sz="2000" b="1">
                <a:latin typeface="Arial" pitchFamily="34"/>
                <a:cs typeface="Arial" pitchFamily="34"/>
              </a:rPr>
              <a:t>finite</a:t>
            </a:r>
            <a:r>
              <a:rPr lang="en-GB" sz="2000">
                <a:latin typeface="Arial" pitchFamily="34"/>
                <a:cs typeface="Arial" pitchFamily="34"/>
              </a:rPr>
              <a:t>, </a:t>
            </a:r>
            <a:r>
              <a:rPr lang="en-GB" sz="2000" b="1">
                <a:latin typeface="Arial" pitchFamily="34"/>
                <a:cs typeface="Arial" pitchFamily="34"/>
              </a:rPr>
              <a:t>trackable</a:t>
            </a:r>
            <a:r>
              <a:rPr lang="en-GB" sz="2000">
                <a:latin typeface="Arial" pitchFamily="34"/>
                <a:cs typeface="Arial" pitchFamily="34"/>
              </a:rPr>
              <a:t>, and contributes meaningfully to the employee’s role and the organization’s goals.</a:t>
            </a:r>
          </a:p>
          <a:p>
            <a:pPr marL="0" lvl="0" indent="0" algn="just">
              <a:lnSpc>
                <a:spcPct val="100000"/>
              </a:lnSpc>
              <a:spcBef>
                <a:spcPts val="0"/>
              </a:spcBef>
              <a:buChar char="•"/>
            </a:pPr>
            <a:endParaRPr lang="en-US" sz="1800">
              <a:latin typeface="Arial" pitchFamily="34"/>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08F79-9B47-17BC-7A24-40C16AD24A28}"/>
              </a:ext>
            </a:extLst>
          </p:cNvPr>
          <p:cNvSpPr txBox="1">
            <a:spLocks noGrp="1"/>
          </p:cNvSpPr>
          <p:nvPr>
            <p:ph type="title"/>
          </p:nvPr>
        </p:nvSpPr>
        <p:spPr/>
        <p:txBody>
          <a:bodyPr>
            <a:normAutofit fontScale="90000"/>
          </a:bodyPr>
          <a:lstStyle/>
          <a:p>
            <a:pPr lvl="0"/>
            <a:r>
              <a:rPr lang="en-GB" b="1">
                <a:latin typeface="Arial" pitchFamily="34"/>
                <a:cs typeface="Arial" pitchFamily="34"/>
              </a:rPr>
              <a:t>Which Microsoft 365 tool they selected (ONE DRIVE)</a:t>
            </a:r>
            <a:br>
              <a:rPr lang="en-GB" b="1">
                <a:latin typeface="Arial" pitchFamily="34"/>
                <a:cs typeface="Arial" pitchFamily="34"/>
              </a:rPr>
            </a:br>
            <a:endParaRPr lang="en-GB" b="1">
              <a:latin typeface="Arial" pitchFamily="34"/>
              <a:cs typeface="Arial" pitchFamily="34"/>
            </a:endParaRPr>
          </a:p>
        </p:txBody>
      </p:sp>
      <p:sp>
        <p:nvSpPr>
          <p:cNvPr id="3" name="Content Placeholder 2">
            <a:extLst>
              <a:ext uri="{FF2B5EF4-FFF2-40B4-BE49-F238E27FC236}">
                <a16:creationId xmlns:a16="http://schemas.microsoft.com/office/drawing/2014/main" id="{FF030CF4-5FBF-B437-6788-1208ED511F73}"/>
              </a:ext>
            </a:extLst>
          </p:cNvPr>
          <p:cNvSpPr txBox="1">
            <a:spLocks noGrp="1"/>
          </p:cNvSpPr>
          <p:nvPr>
            <p:ph idx="1"/>
          </p:nvPr>
        </p:nvSpPr>
        <p:spPr/>
        <p:txBody>
          <a:bodyPr/>
          <a:lstStyle/>
          <a:p>
            <a:pPr lvl="0"/>
            <a:endParaRPr lang="en-GB" sz="2000" b="1">
              <a:latin typeface="Arial" pitchFamily="34"/>
              <a:cs typeface="Arial" pitchFamily="34"/>
            </a:endParaRPr>
          </a:p>
          <a:p>
            <a:pPr lvl="0"/>
            <a:r>
              <a:rPr lang="en-GB" sz="2000" b="1">
                <a:latin typeface="Arial" pitchFamily="34"/>
                <a:cs typeface="Arial" pitchFamily="34"/>
              </a:rPr>
              <a:t>Cloud storage</a:t>
            </a:r>
            <a:r>
              <a:rPr lang="en-GB" sz="2000">
                <a:latin typeface="Arial" pitchFamily="34"/>
                <a:cs typeface="Arial" pitchFamily="34"/>
              </a:rPr>
              <a:t> — stores files securely online instead of only on a device.</a:t>
            </a:r>
          </a:p>
          <a:p>
            <a:pPr lvl="0"/>
            <a:r>
              <a:rPr lang="en-GB" sz="2000" b="1">
                <a:latin typeface="Arial" pitchFamily="34"/>
                <a:cs typeface="Arial" pitchFamily="34"/>
              </a:rPr>
              <a:t>File sharing</a:t>
            </a:r>
            <a:r>
              <a:rPr lang="en-GB" sz="2000">
                <a:latin typeface="Arial" pitchFamily="34"/>
                <a:cs typeface="Arial" pitchFamily="34"/>
              </a:rPr>
              <a:t> — allows easy sharing with colleagues or classmates.</a:t>
            </a:r>
          </a:p>
          <a:p>
            <a:pPr lvl="0"/>
            <a:r>
              <a:rPr lang="en-GB" sz="2000" b="1">
                <a:latin typeface="Arial" pitchFamily="34"/>
                <a:cs typeface="Arial" pitchFamily="34"/>
              </a:rPr>
              <a:t>Real‑time collaboration</a:t>
            </a:r>
            <a:r>
              <a:rPr lang="en-GB" sz="2000">
                <a:latin typeface="Arial" pitchFamily="34"/>
                <a:cs typeface="Arial" pitchFamily="34"/>
              </a:rPr>
              <a:t> — works with Word, Excel, and PowerPoint so multiple people can edit at the same time.</a:t>
            </a:r>
          </a:p>
          <a:p>
            <a:pPr lvl="0"/>
            <a:r>
              <a:rPr lang="en-GB" sz="2000" b="1">
                <a:latin typeface="Arial" pitchFamily="34"/>
                <a:cs typeface="Arial" pitchFamily="34"/>
              </a:rPr>
              <a:t>Automatic syncing</a:t>
            </a:r>
            <a:r>
              <a:rPr lang="en-GB" sz="2000">
                <a:latin typeface="Arial" pitchFamily="34"/>
                <a:cs typeface="Arial" pitchFamily="34"/>
              </a:rPr>
              <a:t> — keeps files updated across phone, laptop, and tablet.</a:t>
            </a:r>
          </a:p>
          <a:p>
            <a:pPr lvl="0"/>
            <a:r>
              <a:rPr lang="en-GB" sz="2000" b="1">
                <a:latin typeface="Arial" pitchFamily="34"/>
                <a:cs typeface="Arial" pitchFamily="34"/>
              </a:rPr>
              <a:t>Backup and recovery</a:t>
            </a:r>
            <a:r>
              <a:rPr lang="en-GB" sz="2000">
                <a:latin typeface="Arial" pitchFamily="34"/>
                <a:cs typeface="Arial" pitchFamily="34"/>
              </a:rPr>
              <a:t> — protects files from loss or device damage.</a:t>
            </a:r>
          </a:p>
          <a:p>
            <a:pPr lvl="0"/>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BF04D-725C-2183-9364-62A73B0FBE52}"/>
              </a:ext>
            </a:extLst>
          </p:cNvPr>
          <p:cNvSpPr txBox="1">
            <a:spLocks noGrp="1"/>
          </p:cNvSpPr>
          <p:nvPr>
            <p:ph type="title"/>
          </p:nvPr>
        </p:nvSpPr>
        <p:spPr>
          <a:xfrm>
            <a:off x="1066803" y="233455"/>
            <a:ext cx="10058400" cy="1371600"/>
          </a:xfrm>
        </p:spPr>
        <p:txBody>
          <a:bodyPr anchorCtr="1"/>
          <a:lstStyle/>
          <a:p>
            <a:pPr lvl="0" algn="ctr"/>
            <a:r>
              <a:rPr lang="en-GB" b="1">
                <a:latin typeface="Arial" pitchFamily="34"/>
                <a:cs typeface="Arial" pitchFamily="34"/>
              </a:rPr>
              <a:t>Why OneDrive is suitable for the task</a:t>
            </a:r>
          </a:p>
        </p:txBody>
      </p:sp>
      <p:sp>
        <p:nvSpPr>
          <p:cNvPr id="3" name="Rectangle 1">
            <a:extLst>
              <a:ext uri="{FF2B5EF4-FFF2-40B4-BE49-F238E27FC236}">
                <a16:creationId xmlns:a16="http://schemas.microsoft.com/office/drawing/2014/main" id="{C3F633C0-5A02-82D3-13D1-79AB14046D41}"/>
              </a:ext>
            </a:extLst>
          </p:cNvPr>
          <p:cNvSpPr txBox="1">
            <a:spLocks noGrp="1"/>
          </p:cNvSpPr>
          <p:nvPr>
            <p:ph idx="1"/>
          </p:nvPr>
        </p:nvSpPr>
        <p:spPr>
          <a:xfrm>
            <a:off x="1251283" y="1388790"/>
            <a:ext cx="9873919" cy="4770534"/>
          </a:xfrm>
        </p:spPr>
        <p:txBody>
          <a:bodyPr anchor="ctr">
            <a:spAutoFit/>
          </a:bodyPr>
          <a:lstStyle/>
          <a:p>
            <a:pPr marL="0" lvl="0" indent="0">
              <a:lnSpc>
                <a:spcPct val="100000"/>
              </a:lnSpc>
              <a:spcBef>
                <a:spcPts val="0"/>
              </a:spcBef>
              <a:buChar char="•"/>
            </a:pPr>
            <a:r>
              <a:rPr lang="en-US" sz="2000" b="1">
                <a:latin typeface="Arial" pitchFamily="34"/>
              </a:rPr>
              <a:t>Cloud accessibility</a:t>
            </a:r>
            <a:r>
              <a:rPr lang="en-US" sz="2000">
                <a:latin typeface="Arial" pitchFamily="34"/>
              </a:rPr>
              <a:t> — You can access your files from any device (PC, phone, tablet), which makes the task easier to complete from different locations.</a:t>
            </a:r>
          </a:p>
          <a:p>
            <a:pPr marL="0" lvl="0" indent="0">
              <a:lnSpc>
                <a:spcPct val="100000"/>
              </a:lnSpc>
              <a:spcBef>
                <a:spcPts val="0"/>
              </a:spcBef>
              <a:buNone/>
            </a:pPr>
            <a:endParaRPr lang="en-US" sz="2000">
              <a:latin typeface="Arial" pitchFamily="34"/>
            </a:endParaRPr>
          </a:p>
          <a:p>
            <a:pPr marL="0" lvl="0" indent="0">
              <a:lnSpc>
                <a:spcPct val="100000"/>
              </a:lnSpc>
              <a:spcBef>
                <a:spcPts val="0"/>
              </a:spcBef>
              <a:buChar char="•"/>
            </a:pPr>
            <a:r>
              <a:rPr lang="en-US" sz="2000" b="1">
                <a:latin typeface="Arial" pitchFamily="34"/>
              </a:rPr>
              <a:t>Real‑time collaboration</a:t>
            </a:r>
            <a:r>
              <a:rPr lang="en-US" sz="2000">
                <a:latin typeface="Arial" pitchFamily="34"/>
              </a:rPr>
              <a:t> — If your task involves teamwork, OneDrive allows multiple people to edit the same document at the same time.</a:t>
            </a:r>
          </a:p>
          <a:p>
            <a:pPr marL="0" lvl="0" indent="0">
              <a:lnSpc>
                <a:spcPct val="100000"/>
              </a:lnSpc>
              <a:spcBef>
                <a:spcPts val="0"/>
              </a:spcBef>
              <a:buNone/>
            </a:pPr>
            <a:endParaRPr lang="en-US" sz="2000">
              <a:latin typeface="Arial" pitchFamily="34"/>
            </a:endParaRPr>
          </a:p>
          <a:p>
            <a:pPr marL="0" lvl="0" indent="0">
              <a:lnSpc>
                <a:spcPct val="100000"/>
              </a:lnSpc>
              <a:spcBef>
                <a:spcPts val="0"/>
              </a:spcBef>
              <a:buChar char="•"/>
            </a:pPr>
            <a:r>
              <a:rPr lang="en-US" sz="2000" b="1">
                <a:latin typeface="Arial" pitchFamily="34"/>
              </a:rPr>
              <a:t>Secure storage</a:t>
            </a:r>
            <a:r>
              <a:rPr lang="en-US" sz="2000">
                <a:latin typeface="Arial" pitchFamily="34"/>
              </a:rPr>
              <a:t> — Files are automatically backed up and protected, reducing the risk of losing important work.</a:t>
            </a:r>
          </a:p>
          <a:p>
            <a:pPr marL="0" lvl="0" indent="0">
              <a:lnSpc>
                <a:spcPct val="100000"/>
              </a:lnSpc>
              <a:spcBef>
                <a:spcPts val="0"/>
              </a:spcBef>
              <a:buNone/>
            </a:pPr>
            <a:endParaRPr lang="en-US" sz="2000">
              <a:latin typeface="Arial" pitchFamily="34"/>
            </a:endParaRPr>
          </a:p>
          <a:p>
            <a:pPr marL="0" lvl="0" indent="0">
              <a:lnSpc>
                <a:spcPct val="100000"/>
              </a:lnSpc>
              <a:spcBef>
                <a:spcPts val="0"/>
              </a:spcBef>
              <a:buChar char="•"/>
            </a:pPr>
            <a:r>
              <a:rPr lang="en-US" sz="2000" b="1">
                <a:latin typeface="Arial" pitchFamily="34"/>
              </a:rPr>
              <a:t>Easy file sharing</a:t>
            </a:r>
            <a:r>
              <a:rPr lang="en-US" sz="2000">
                <a:latin typeface="Arial" pitchFamily="34"/>
              </a:rPr>
              <a:t> — You can share documents with colleagues using a link instead of sending large attachments.</a:t>
            </a:r>
          </a:p>
          <a:p>
            <a:pPr marL="0" lvl="0" indent="0">
              <a:lnSpc>
                <a:spcPct val="100000"/>
              </a:lnSpc>
              <a:spcBef>
                <a:spcPts val="0"/>
              </a:spcBef>
              <a:buNone/>
            </a:pPr>
            <a:endParaRPr lang="en-US" sz="2000">
              <a:latin typeface="Arial" pitchFamily="34"/>
            </a:endParaRPr>
          </a:p>
          <a:p>
            <a:pPr marL="0" lvl="0" indent="0">
              <a:lnSpc>
                <a:spcPct val="100000"/>
              </a:lnSpc>
              <a:spcBef>
                <a:spcPts val="0"/>
              </a:spcBef>
              <a:buChar char="•"/>
            </a:pPr>
            <a:r>
              <a:rPr lang="en-US" sz="2000" b="1">
                <a:latin typeface="Arial" pitchFamily="34"/>
              </a:rPr>
              <a:t>Automatic syncing</a:t>
            </a:r>
            <a:r>
              <a:rPr lang="en-US" sz="2000">
                <a:latin typeface="Arial" pitchFamily="34"/>
              </a:rPr>
              <a:t> — Any changes you make are instantly updated across all your devices, keeping your task progress consistent.</a:t>
            </a:r>
          </a:p>
          <a:p>
            <a:pPr marL="0" lvl="0" indent="0">
              <a:lnSpc>
                <a:spcPct val="100000"/>
              </a:lnSpc>
              <a:spcBef>
                <a:spcPts val="0"/>
              </a:spcBef>
              <a:buChar char="•"/>
            </a:pPr>
            <a:endParaRPr lang="en-US" sz="1200">
              <a:latin typeface="Arial" pitchFamily="34"/>
            </a:endParaRPr>
          </a:p>
          <a:p>
            <a:pPr marL="0" lvl="0" indent="0">
              <a:lnSpc>
                <a:spcPct val="100000"/>
              </a:lnSpc>
              <a:spcBef>
                <a:spcPts val="0"/>
              </a:spcBef>
              <a:buNone/>
            </a:pPr>
            <a:endParaRPr lang="en-US" sz="1200">
              <a:latin typeface="Arial" pitchFamily="34"/>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05FD6-88C6-D418-8F02-AE3E3D813DF7}"/>
              </a:ext>
            </a:extLst>
          </p:cNvPr>
          <p:cNvSpPr txBox="1">
            <a:spLocks noGrp="1"/>
          </p:cNvSpPr>
          <p:nvPr>
            <p:ph type="title"/>
          </p:nvPr>
        </p:nvSpPr>
        <p:spPr>
          <a:xfrm>
            <a:off x="1179100" y="219071"/>
            <a:ext cx="10058400" cy="1371600"/>
          </a:xfrm>
        </p:spPr>
        <p:txBody>
          <a:bodyPr anchorCtr="1">
            <a:normAutofit fontScale="90000"/>
          </a:bodyPr>
          <a:lstStyle/>
          <a:p>
            <a:pPr lvl="0" algn="ctr"/>
            <a:r>
              <a:rPr lang="en-GB" b="1">
                <a:latin typeface="Arial" pitchFamily="34"/>
                <a:cs typeface="Arial" pitchFamily="34"/>
              </a:rPr>
              <a:t>How OneDrive improves communication</a:t>
            </a:r>
            <a:br>
              <a:rPr lang="en-GB" b="1">
                <a:latin typeface="Arial" pitchFamily="34"/>
                <a:cs typeface="Arial" pitchFamily="34"/>
              </a:rPr>
            </a:br>
            <a:endParaRPr lang="en-GB">
              <a:latin typeface="Arial" pitchFamily="34"/>
              <a:cs typeface="Arial" pitchFamily="34"/>
            </a:endParaRPr>
          </a:p>
        </p:txBody>
      </p:sp>
      <p:sp>
        <p:nvSpPr>
          <p:cNvPr id="3" name="Content Placeholder 2">
            <a:extLst>
              <a:ext uri="{FF2B5EF4-FFF2-40B4-BE49-F238E27FC236}">
                <a16:creationId xmlns:a16="http://schemas.microsoft.com/office/drawing/2014/main" id="{759F83D5-BD2B-3F27-CDE5-67958F1CCF7A}"/>
              </a:ext>
            </a:extLst>
          </p:cNvPr>
          <p:cNvSpPr txBox="1">
            <a:spLocks noGrp="1"/>
          </p:cNvSpPr>
          <p:nvPr>
            <p:ph idx="1"/>
          </p:nvPr>
        </p:nvSpPr>
        <p:spPr>
          <a:xfrm>
            <a:off x="1066803" y="1504160"/>
            <a:ext cx="10058400" cy="3849688"/>
          </a:xfrm>
        </p:spPr>
        <p:txBody>
          <a:bodyPr/>
          <a:lstStyle/>
          <a:p>
            <a:pPr marL="0" lvl="0" indent="0">
              <a:buNone/>
            </a:pPr>
            <a:endParaRPr lang="en-GB" b="1"/>
          </a:p>
          <a:p>
            <a:pPr lvl="0"/>
            <a:r>
              <a:rPr lang="en-GB" sz="2000" b="1">
                <a:latin typeface="Arial" pitchFamily="34"/>
                <a:cs typeface="Arial" pitchFamily="34"/>
              </a:rPr>
              <a:t>Easy file sharing</a:t>
            </a:r>
            <a:r>
              <a:rPr lang="en-GB" sz="2000">
                <a:latin typeface="Arial" pitchFamily="34"/>
                <a:cs typeface="Arial" pitchFamily="34"/>
              </a:rPr>
              <a:t> — Share links instead of attachments, making communication clearer and faster.</a:t>
            </a:r>
          </a:p>
          <a:p>
            <a:pPr lvl="0"/>
            <a:r>
              <a:rPr lang="en-GB" sz="2000" b="1">
                <a:latin typeface="Arial" pitchFamily="34"/>
                <a:cs typeface="Arial" pitchFamily="34"/>
              </a:rPr>
              <a:t>Real‑time collaboration</a:t>
            </a:r>
            <a:r>
              <a:rPr lang="en-GB" sz="2000">
                <a:latin typeface="Arial" pitchFamily="34"/>
                <a:cs typeface="Arial" pitchFamily="34"/>
              </a:rPr>
              <a:t> — Multiple people can edit the same document at the same time, improving teamwork.</a:t>
            </a:r>
          </a:p>
          <a:p>
            <a:pPr lvl="0"/>
            <a:r>
              <a:rPr lang="en-GB" sz="2000" b="1">
                <a:latin typeface="Arial" pitchFamily="34"/>
                <a:cs typeface="Arial" pitchFamily="34"/>
              </a:rPr>
              <a:t>Commenting and feedback</a:t>
            </a:r>
            <a:r>
              <a:rPr lang="en-GB" sz="2000">
                <a:latin typeface="Arial" pitchFamily="34"/>
                <a:cs typeface="Arial" pitchFamily="34"/>
              </a:rPr>
              <a:t> — Users can leave notes directly on shared files, reducing long email chains.</a:t>
            </a:r>
          </a:p>
          <a:p>
            <a:pPr lvl="0"/>
            <a:r>
              <a:rPr lang="en-GB" sz="2000" b="1">
                <a:latin typeface="Arial" pitchFamily="34"/>
                <a:cs typeface="Arial" pitchFamily="34"/>
              </a:rPr>
              <a:t>Consistent information</a:t>
            </a:r>
            <a:r>
              <a:rPr lang="en-GB" sz="2000">
                <a:latin typeface="Arial" pitchFamily="34"/>
                <a:cs typeface="Arial" pitchFamily="34"/>
              </a:rPr>
              <a:t> — Everyone sees the latest version, improving accuracy in communication.</a:t>
            </a:r>
          </a:p>
          <a:p>
            <a:pPr lvl="0"/>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771A1-57A8-7832-0DD7-BD24F137F0DE}"/>
              </a:ext>
            </a:extLst>
          </p:cNvPr>
          <p:cNvSpPr txBox="1">
            <a:spLocks noGrp="1"/>
          </p:cNvSpPr>
          <p:nvPr>
            <p:ph type="title"/>
          </p:nvPr>
        </p:nvSpPr>
        <p:spPr>
          <a:xfrm>
            <a:off x="1066803" y="178655"/>
            <a:ext cx="10058400" cy="1371600"/>
          </a:xfrm>
        </p:spPr>
        <p:txBody>
          <a:bodyPr anchorCtr="1"/>
          <a:lstStyle/>
          <a:p>
            <a:pPr lvl="0" algn="ctr"/>
            <a:r>
              <a:rPr lang="en-GB" b="1">
                <a:latin typeface="Arial" pitchFamily="34"/>
                <a:cs typeface="Arial" pitchFamily="34"/>
              </a:rPr>
              <a:t>Advantages of using OneDrive and Limitations of using OneDrive</a:t>
            </a:r>
          </a:p>
        </p:txBody>
      </p:sp>
      <p:sp>
        <p:nvSpPr>
          <p:cNvPr id="3" name="Rectangle 1">
            <a:extLst>
              <a:ext uri="{FF2B5EF4-FFF2-40B4-BE49-F238E27FC236}">
                <a16:creationId xmlns:a16="http://schemas.microsoft.com/office/drawing/2014/main" id="{28C5EEB5-F7E6-D587-1E95-748413CCF66B}"/>
              </a:ext>
            </a:extLst>
          </p:cNvPr>
          <p:cNvSpPr txBox="1">
            <a:spLocks noGrp="1"/>
          </p:cNvSpPr>
          <p:nvPr>
            <p:ph idx="1"/>
          </p:nvPr>
        </p:nvSpPr>
        <p:spPr>
          <a:xfrm>
            <a:off x="1652476" y="1550255"/>
            <a:ext cx="10058400" cy="4093430"/>
          </a:xfrm>
        </p:spPr>
        <p:txBody>
          <a:bodyPr anchor="ctr">
            <a:spAutoFit/>
          </a:bodyPr>
          <a:lstStyle/>
          <a:p>
            <a:pPr marL="0" lvl="0" indent="0">
              <a:lnSpc>
                <a:spcPct val="100000"/>
              </a:lnSpc>
              <a:spcBef>
                <a:spcPts val="0"/>
              </a:spcBef>
              <a:buChar char="•"/>
            </a:pPr>
            <a:r>
              <a:rPr lang="en-US" sz="2000" b="1">
                <a:latin typeface="Arial" pitchFamily="34"/>
              </a:rPr>
              <a:t>Easy file access</a:t>
            </a:r>
            <a:r>
              <a:rPr lang="en-US" sz="2000">
                <a:latin typeface="Arial" pitchFamily="34"/>
              </a:rPr>
              <a:t> — Files are available from any device with an internet connection, improving flexibility and productivity.</a:t>
            </a:r>
          </a:p>
          <a:p>
            <a:pPr marL="0" lvl="0" indent="0">
              <a:lnSpc>
                <a:spcPct val="100000"/>
              </a:lnSpc>
              <a:spcBef>
                <a:spcPts val="0"/>
              </a:spcBef>
              <a:buChar char="•"/>
            </a:pPr>
            <a:r>
              <a:rPr lang="en-US" sz="2000" b="1">
                <a:latin typeface="Arial" pitchFamily="34"/>
              </a:rPr>
              <a:t>Real‑time collaboration</a:t>
            </a:r>
            <a:r>
              <a:rPr lang="en-US" sz="2000">
                <a:latin typeface="Arial" pitchFamily="34"/>
              </a:rPr>
              <a:t> — Multiple users can edit documents at the same time, reducing delays and improving teamwork.</a:t>
            </a:r>
          </a:p>
          <a:p>
            <a:pPr marL="0" lvl="0" indent="0">
              <a:lnSpc>
                <a:spcPct val="100000"/>
              </a:lnSpc>
              <a:spcBef>
                <a:spcPts val="0"/>
              </a:spcBef>
              <a:buChar char="•"/>
            </a:pPr>
            <a:r>
              <a:rPr lang="en-US" sz="2000" b="1">
                <a:latin typeface="Arial" pitchFamily="34"/>
              </a:rPr>
              <a:t>Simple file sharing</a:t>
            </a:r>
            <a:r>
              <a:rPr lang="en-US" sz="2000">
                <a:latin typeface="Arial" pitchFamily="34"/>
              </a:rPr>
              <a:t> — Sharing links instead of attachments makes communication faster and clearer.</a:t>
            </a:r>
          </a:p>
          <a:p>
            <a:pPr marL="0" lvl="0" indent="0">
              <a:lnSpc>
                <a:spcPct val="100000"/>
              </a:lnSpc>
              <a:spcBef>
                <a:spcPts val="0"/>
              </a:spcBef>
              <a:buChar char="•"/>
            </a:pPr>
            <a:r>
              <a:rPr lang="en-US" sz="2000" b="1">
                <a:latin typeface="Arial" pitchFamily="34"/>
              </a:rPr>
              <a:t>Automatic syncing</a:t>
            </a:r>
            <a:r>
              <a:rPr lang="en-US" sz="2000">
                <a:latin typeface="Arial" pitchFamily="34"/>
              </a:rPr>
              <a:t> — Ensures all versions of a file stay updated across devices.</a:t>
            </a:r>
          </a:p>
          <a:p>
            <a:pPr marL="0" lvl="0" indent="0">
              <a:lnSpc>
                <a:spcPct val="100000"/>
              </a:lnSpc>
              <a:spcBef>
                <a:spcPts val="0"/>
              </a:spcBef>
              <a:buChar char="•"/>
            </a:pPr>
            <a:r>
              <a:rPr lang="en-US" sz="2000" b="1">
                <a:latin typeface="Arial" pitchFamily="34"/>
              </a:rPr>
              <a:t>Strong security</a:t>
            </a:r>
            <a:r>
              <a:rPr lang="en-US" sz="2000">
                <a:latin typeface="Arial" pitchFamily="34"/>
              </a:rPr>
              <a:t> — Built‑in encryption and compliance tools protect sensitive information.</a:t>
            </a:r>
          </a:p>
          <a:p>
            <a:pPr marL="0" lvl="0" indent="0">
              <a:lnSpc>
                <a:spcPct val="100000"/>
              </a:lnSpc>
              <a:spcBef>
                <a:spcPts val="0"/>
              </a:spcBef>
              <a:buChar char="•"/>
            </a:pPr>
            <a:r>
              <a:rPr lang="en-US" sz="2000" b="1">
                <a:latin typeface="Arial" pitchFamily="34"/>
              </a:rPr>
              <a:t>Internet Dependency- </a:t>
            </a:r>
            <a:r>
              <a:rPr lang="en-US" sz="2000">
                <a:latin typeface="Arial" pitchFamily="34"/>
              </a:rPr>
              <a:t>full functionality requires a stable internet.</a:t>
            </a:r>
          </a:p>
          <a:p>
            <a:pPr marL="0" lvl="0" indent="0">
              <a:lnSpc>
                <a:spcPct val="100000"/>
              </a:lnSpc>
              <a:spcBef>
                <a:spcPts val="0"/>
              </a:spcBef>
              <a:buChar char="•"/>
            </a:pPr>
            <a:r>
              <a:rPr lang="en-US" sz="2000" b="1">
                <a:latin typeface="Arial" pitchFamily="34"/>
              </a:rPr>
              <a:t>Storage Limits- </a:t>
            </a:r>
            <a:r>
              <a:rPr lang="en-US" sz="2000">
                <a:latin typeface="Arial" pitchFamily="34"/>
              </a:rPr>
              <a:t>free accounts have restricted storage, and organisations must manage quotas </a:t>
            </a:r>
          </a:p>
          <a:p>
            <a:pPr marL="0" lvl="0" indent="0">
              <a:lnSpc>
                <a:spcPct val="100000"/>
              </a:lnSpc>
              <a:spcBef>
                <a:spcPts val="0"/>
              </a:spcBef>
              <a:buChar char="•"/>
            </a:pPr>
            <a:endParaRPr lang="en-US" sz="2000">
              <a:latin typeface="Arial" pitchFamily="34"/>
            </a:endParaRPr>
          </a:p>
        </p:txBody>
      </p:sp>
      <p:sp>
        <p:nvSpPr>
          <p:cNvPr id="4" name="Rectangle 2">
            <a:extLst>
              <a:ext uri="{FF2B5EF4-FFF2-40B4-BE49-F238E27FC236}">
                <a16:creationId xmlns:a16="http://schemas.microsoft.com/office/drawing/2014/main" id="{51C9E89D-E685-0E1E-3125-A8DC1F34F84E}"/>
              </a:ext>
            </a:extLst>
          </p:cNvPr>
          <p:cNvSpPr/>
          <p:nvPr/>
        </p:nvSpPr>
        <p:spPr>
          <a:xfrm>
            <a:off x="0" y="-184663"/>
            <a:ext cx="248789" cy="369335"/>
          </a:xfrm>
          <a:prstGeom prst="rect">
            <a:avLst/>
          </a:prstGeom>
          <a:noFill/>
          <a:ln cap="flat">
            <a:noFill/>
            <a:prstDash val="solid"/>
          </a:ln>
        </p:spPr>
        <p:txBody>
          <a:bodyPr vert="horz" wrap="none" lIns="91440" tIns="45720" rIns="91440" bIns="45720" anchor="ctr"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rPr>
              <a:t>.</a:t>
            </a:r>
          </a:p>
        </p:txBody>
      </p:sp>
      <p:sp>
        <p:nvSpPr>
          <p:cNvPr id="5" name="Rectangle 3">
            <a:extLst>
              <a:ext uri="{FF2B5EF4-FFF2-40B4-BE49-F238E27FC236}">
                <a16:creationId xmlns:a16="http://schemas.microsoft.com/office/drawing/2014/main" id="{F715379F-3A65-9982-8BCF-9DE97A044F6C}"/>
              </a:ext>
            </a:extLst>
          </p:cNvPr>
          <p:cNvSpPr/>
          <p:nvPr/>
        </p:nvSpPr>
        <p:spPr>
          <a:xfrm>
            <a:off x="248789" y="0"/>
            <a:ext cx="248789" cy="369335"/>
          </a:xfrm>
          <a:prstGeom prst="rect">
            <a:avLst/>
          </a:prstGeom>
          <a:noFill/>
          <a:ln cap="flat">
            <a:noFill/>
            <a:prstDash val="solid"/>
          </a:ln>
        </p:spPr>
        <p:txBody>
          <a:bodyPr vert="horz" wrap="none" lIns="91440" tIns="45720" rIns="91440" bIns="45720" anchor="ctr"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rPr>
              <a: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4E7D5-3566-BAC0-7BF0-C0A7996D6390}"/>
              </a:ext>
            </a:extLst>
          </p:cNvPr>
          <p:cNvSpPr txBox="1">
            <a:spLocks noGrp="1"/>
          </p:cNvSpPr>
          <p:nvPr>
            <p:ph type="title"/>
          </p:nvPr>
        </p:nvSpPr>
        <p:spPr/>
        <p:txBody>
          <a:bodyPr anchorCtr="1"/>
          <a:lstStyle/>
          <a:p>
            <a:pPr lvl="0" algn="ctr"/>
            <a:r>
              <a:rPr lang="en-US" b="1">
                <a:latin typeface="Arial" pitchFamily="34"/>
                <a:cs typeface="Arial" pitchFamily="34"/>
              </a:rPr>
              <a:t>CONCLUTION </a:t>
            </a:r>
            <a:endParaRPr lang="en-GB" b="1">
              <a:latin typeface="Arial" pitchFamily="34"/>
              <a:cs typeface="Arial" pitchFamily="34"/>
            </a:endParaRPr>
          </a:p>
        </p:txBody>
      </p:sp>
      <p:sp>
        <p:nvSpPr>
          <p:cNvPr id="3" name="Content Placeholder 2">
            <a:extLst>
              <a:ext uri="{FF2B5EF4-FFF2-40B4-BE49-F238E27FC236}">
                <a16:creationId xmlns:a16="http://schemas.microsoft.com/office/drawing/2014/main" id="{E129884F-2BD9-C847-4D2F-C67E053BECD3}"/>
              </a:ext>
            </a:extLst>
          </p:cNvPr>
          <p:cNvSpPr txBox="1">
            <a:spLocks noGrp="1"/>
          </p:cNvSpPr>
          <p:nvPr>
            <p:ph idx="1"/>
          </p:nvPr>
        </p:nvSpPr>
        <p:spPr/>
        <p:txBody>
          <a:bodyPr/>
          <a:lstStyle/>
          <a:p>
            <a:pPr lvl="0"/>
            <a:r>
              <a:rPr lang="en-GB" sz="2000">
                <a:latin typeface="Arial" pitchFamily="34"/>
                <a:cs typeface="Arial" pitchFamily="34"/>
              </a:rPr>
              <a:t>Proper management of MS365 platforms can facilitate or significantly simplify work for any type of organization, especially in the health and care sector, by enabling the efficient and effective dissemination of information to any department involved in the treatment of a patient or individual</a:t>
            </a:r>
            <a:r>
              <a:rPr lang="en-GB"/>
              <a:t>.</a:t>
            </a:r>
          </a:p>
          <a:p>
            <a:pPr lvl="0"/>
            <a:r>
              <a:rPr lang="en-GB" sz="2000">
                <a:latin typeface="Arial" pitchFamily="34"/>
                <a:cs typeface="Arial" pitchFamily="34"/>
              </a:rPr>
              <a:t>It's a very reliable platform, but with minor shortcomings such as limited storage space and a dependence on the internet for proper use and access. However, the ease of access from any device and location is a significant advantage, ensuring uninterrupted work.</a:t>
            </a:r>
          </a:p>
          <a:p>
            <a:pPr lvl="0"/>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F4F0B-93C0-835F-504D-0E6122A11FB6}"/>
              </a:ext>
            </a:extLst>
          </p:cNvPr>
          <p:cNvSpPr txBox="1">
            <a:spLocks noGrp="1"/>
          </p:cNvSpPr>
          <p:nvPr>
            <p:ph type="title"/>
          </p:nvPr>
        </p:nvSpPr>
        <p:spPr/>
        <p:txBody>
          <a:bodyPr anchorCtr="1"/>
          <a:lstStyle/>
          <a:p>
            <a:pPr lvl="0" algn="ctr"/>
            <a:r>
              <a:rPr lang="en-US" b="1">
                <a:latin typeface="Arial" pitchFamily="34"/>
                <a:cs typeface="Arial" pitchFamily="34"/>
              </a:rPr>
              <a:t>REFERENCE</a:t>
            </a:r>
            <a:r>
              <a:rPr lang="en-US" b="1"/>
              <a:t> </a:t>
            </a:r>
            <a:endParaRPr lang="en-GB" b="1"/>
          </a:p>
        </p:txBody>
      </p:sp>
      <p:sp>
        <p:nvSpPr>
          <p:cNvPr id="3" name="Content Placeholder 2">
            <a:extLst>
              <a:ext uri="{FF2B5EF4-FFF2-40B4-BE49-F238E27FC236}">
                <a16:creationId xmlns:a16="http://schemas.microsoft.com/office/drawing/2014/main" id="{1D03DB47-4C0F-3DB1-EE77-E21D2FA267F5}"/>
              </a:ext>
            </a:extLst>
          </p:cNvPr>
          <p:cNvSpPr txBox="1">
            <a:spLocks noGrp="1"/>
          </p:cNvSpPr>
          <p:nvPr>
            <p:ph idx="1"/>
          </p:nvPr>
        </p:nvSpPr>
        <p:spPr/>
        <p:txBody>
          <a:bodyPr/>
          <a:lstStyle/>
          <a:p>
            <a:pPr lvl="0"/>
            <a:r>
              <a:rPr lang="en-GB" sz="2000">
                <a:latin typeface="Arial" pitchFamily="34"/>
                <a:cs typeface="Arial" pitchFamily="34"/>
              </a:rPr>
              <a:t>Qualee. </a:t>
            </a:r>
            <a:r>
              <a:rPr lang="en-GB" sz="2000" i="1">
                <a:latin typeface="Arial" pitchFamily="34"/>
                <a:cs typeface="Arial" pitchFamily="34"/>
              </a:rPr>
              <a:t>What Are Job Tasks?</a:t>
            </a:r>
            <a:r>
              <a:rPr lang="en-GB" sz="2000">
                <a:latin typeface="Arial" pitchFamily="34"/>
                <a:cs typeface="Arial" pitchFamily="34"/>
              </a:rPr>
              <a:t> (2025). Retrieved from Qualee website.</a:t>
            </a:r>
          </a:p>
          <a:p>
            <a:pPr lvl="0"/>
            <a:r>
              <a:rPr lang="en-GB" sz="2000">
                <a:latin typeface="Arial" pitchFamily="34"/>
                <a:cs typeface="Arial" pitchFamily="34"/>
              </a:rPr>
              <a:t>Microsoft. </a:t>
            </a:r>
            <a:r>
              <a:rPr lang="en-GB" sz="2000" i="1">
                <a:latin typeface="Arial" pitchFamily="34"/>
                <a:cs typeface="Arial" pitchFamily="34"/>
              </a:rPr>
              <a:t>OneDrive Cloud Storage</a:t>
            </a:r>
            <a:r>
              <a:rPr lang="en-GB" sz="2000">
                <a:latin typeface="Arial" pitchFamily="34"/>
                <a:cs typeface="Arial" pitchFamily="34"/>
              </a:rPr>
              <a:t>. Microsoft, 2025</a:t>
            </a:r>
          </a:p>
          <a:p>
            <a:pPr lvl="0"/>
            <a:r>
              <a:rPr lang="en-GB" sz="2000">
                <a:latin typeface="Arial" pitchFamily="34"/>
                <a:cs typeface="Arial" pitchFamily="34"/>
              </a:rPr>
              <a:t>Microsoft. </a:t>
            </a:r>
            <a:r>
              <a:rPr lang="en-GB" sz="2000" i="1">
                <a:latin typeface="Arial" pitchFamily="34"/>
                <a:cs typeface="Arial" pitchFamily="34"/>
              </a:rPr>
              <a:t>OneDrive Cloud Storage: Features and Benefits.</a:t>
            </a:r>
            <a:r>
              <a:rPr lang="en-GB" sz="2000">
                <a:latin typeface="Arial" pitchFamily="34"/>
                <a:cs typeface="Arial" pitchFamily="34"/>
              </a:rPr>
              <a:t> Microsoft, 2025..</a:t>
            </a:r>
          </a:p>
          <a:p>
            <a:pPr lvl="0"/>
            <a:r>
              <a:rPr lang="en-GB" sz="2000">
                <a:latin typeface="Arial" pitchFamily="34"/>
                <a:cs typeface="Arial" pitchFamily="34"/>
              </a:rPr>
              <a:t>Microsoft. </a:t>
            </a:r>
            <a:r>
              <a:rPr lang="en-GB" sz="2000" i="1">
                <a:latin typeface="Arial" pitchFamily="34"/>
                <a:cs typeface="Arial" pitchFamily="34"/>
              </a:rPr>
              <a:t>OneDrive for Business: Overview and Benefits.</a:t>
            </a:r>
            <a:r>
              <a:rPr lang="en-GB" sz="2000">
                <a:latin typeface="Arial" pitchFamily="34"/>
                <a:cs typeface="Arial" pitchFamily="34"/>
              </a:rPr>
              <a:t> Microsoft, 2025.</a:t>
            </a:r>
          </a:p>
          <a:p>
            <a:pPr lvl="0"/>
            <a:r>
              <a:rPr lang="en-GB" sz="2000">
                <a:latin typeface="Arial" pitchFamily="34"/>
                <a:cs typeface="Arial" pitchFamily="34"/>
              </a:rPr>
              <a:t>Microsoft. </a:t>
            </a:r>
            <a:r>
              <a:rPr lang="en-GB" sz="2000" i="1">
                <a:latin typeface="Arial" pitchFamily="34"/>
                <a:cs typeface="Arial" pitchFamily="34"/>
              </a:rPr>
              <a:t>OneDrive for Business: Overview and Benefits.</a:t>
            </a:r>
            <a:r>
              <a:rPr lang="en-GB" sz="2000">
                <a:latin typeface="Arial" pitchFamily="34"/>
                <a:cs typeface="Arial" pitchFamily="34"/>
              </a:rPr>
              <a:t> Microsoft, 2025.</a:t>
            </a:r>
          </a:p>
          <a:p>
            <a:pPr lvl="0"/>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648930"/>
            <a:ext cx="8229600" cy="904568"/>
          </a:xfrm>
        </p:spPr>
        <p:txBody>
          <a:bodyPr/>
          <a:lstStyle/>
          <a:p>
            <a:r>
              <a:rPr dirty="0"/>
              <a:t>Cover Page</a:t>
            </a:r>
          </a:p>
        </p:txBody>
      </p:sp>
      <p:sp>
        <p:nvSpPr>
          <p:cNvPr id="3" name="Content Placeholder 2"/>
          <p:cNvSpPr>
            <a:spLocks noGrp="1"/>
          </p:cNvSpPr>
          <p:nvPr>
            <p:ph idx="1"/>
          </p:nvPr>
        </p:nvSpPr>
        <p:spPr>
          <a:xfrm>
            <a:off x="2104104" y="1417638"/>
            <a:ext cx="8106697" cy="4540710"/>
          </a:xfrm>
        </p:spPr>
        <p:txBody>
          <a:bodyPr>
            <a:normAutofit/>
          </a:bodyPr>
          <a:lstStyle/>
          <a:p>
            <a:pPr marL="0" indent="0">
              <a:buNone/>
            </a:pPr>
            <a:endParaRPr dirty="0"/>
          </a:p>
          <a:p>
            <a:r>
              <a:rPr dirty="0"/>
              <a:t>Module Title: Digital Skills and Research Methods</a:t>
            </a:r>
          </a:p>
          <a:p>
            <a:pPr marL="342900" indent="-342900" defTabSz="457200">
              <a:lnSpc>
                <a:spcPct val="100000"/>
              </a:lnSpc>
              <a:spcBef>
                <a:spcPct val="20000"/>
              </a:spcBef>
              <a:buClrTx/>
              <a:buSzTx/>
              <a:defRPr/>
            </a:pPr>
            <a:r>
              <a:rPr lang="en-US" sz="3200" kern="1200" dirty="0">
                <a:solidFill>
                  <a:prstClr val="black"/>
                </a:solidFill>
                <a:latin typeface="Calibri"/>
                <a:ea typeface="+mn-ea"/>
                <a:cs typeface="+mn-cs"/>
              </a:rPr>
              <a:t>Assessment: Group Presentation – Riverdale Nursing Home Case Study</a:t>
            </a:r>
          </a:p>
          <a:p>
            <a:pPr marL="342900" indent="-342900" defTabSz="457200">
              <a:lnSpc>
                <a:spcPct val="100000"/>
              </a:lnSpc>
              <a:spcBef>
                <a:spcPct val="20000"/>
              </a:spcBef>
              <a:buClrTx/>
              <a:buSzTx/>
              <a:defRPr/>
            </a:pPr>
            <a:r>
              <a:rPr lang="en-US" dirty="0"/>
              <a:t>Student name: Emaki Gudeta </a:t>
            </a:r>
            <a:endParaRPr dirty="0"/>
          </a:p>
          <a:p>
            <a:pPr marL="342900" indent="-342900" defTabSz="457200">
              <a:lnSpc>
                <a:spcPct val="100000"/>
              </a:lnSpc>
              <a:spcBef>
                <a:spcPct val="20000"/>
              </a:spcBef>
              <a:buClrTx/>
              <a:buSzTx/>
              <a:defRPr/>
            </a:pPr>
            <a:r>
              <a:rPr lang="en-US" sz="3200" kern="1200" dirty="0">
                <a:solidFill>
                  <a:prstClr val="black"/>
                </a:solidFill>
                <a:latin typeface="Calibri"/>
                <a:ea typeface="+mn-ea"/>
                <a:cs typeface="+mn-cs"/>
              </a:rPr>
              <a:t>Student Number: 2511481  </a:t>
            </a:r>
          </a:p>
          <a:p>
            <a:pPr marL="0" indent="0">
              <a:buNone/>
            </a:pPr>
            <a:endParaRPr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Introduction</a:t>
            </a:r>
          </a:p>
        </p:txBody>
      </p:sp>
      <p:sp>
        <p:nvSpPr>
          <p:cNvPr id="3" name="Content Placeholder 2"/>
          <p:cNvSpPr>
            <a:spLocks noGrp="1"/>
          </p:cNvSpPr>
          <p:nvPr>
            <p:ph idx="1"/>
          </p:nvPr>
        </p:nvSpPr>
        <p:spPr/>
        <p:txBody>
          <a:bodyPr/>
          <a:lstStyle/>
          <a:p>
            <a:r>
              <a:rPr dirty="0"/>
              <a:t>Topic: Staff Scheduling </a:t>
            </a:r>
            <a:r>
              <a:rPr lang="en-US" dirty="0"/>
              <a:t>Us</a:t>
            </a:r>
            <a:r>
              <a:rPr dirty="0"/>
              <a:t>ing Microsoft Excel</a:t>
            </a:r>
          </a:p>
          <a:p>
            <a:r>
              <a:rPr dirty="0"/>
              <a:t>Managing staff </a:t>
            </a:r>
            <a:r>
              <a:rPr dirty="0" err="1"/>
              <a:t>rotas</a:t>
            </a:r>
            <a:r>
              <a:rPr dirty="0"/>
              <a:t> efficiently at Riverdale Nursing Home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79323"/>
            <a:ext cx="8229600" cy="934729"/>
          </a:xfrm>
        </p:spPr>
        <p:txBody>
          <a:bodyPr/>
          <a:lstStyle/>
          <a:p>
            <a:r>
              <a:rPr dirty="0"/>
              <a:t>What Is Microsoft Excel?</a:t>
            </a:r>
          </a:p>
        </p:txBody>
      </p:sp>
      <p:sp>
        <p:nvSpPr>
          <p:cNvPr id="3" name="Content Placeholder 2"/>
          <p:cNvSpPr>
            <a:spLocks noGrp="1"/>
          </p:cNvSpPr>
          <p:nvPr>
            <p:ph idx="1"/>
          </p:nvPr>
        </p:nvSpPr>
        <p:spPr>
          <a:xfrm>
            <a:off x="1981200" y="1533833"/>
            <a:ext cx="8229600" cy="4592331"/>
          </a:xfrm>
        </p:spPr>
        <p:txBody>
          <a:bodyPr/>
          <a:lstStyle/>
          <a:p>
            <a:r>
              <a:t>• Part of Microsoft 365</a:t>
            </a:r>
          </a:p>
          <a:p>
            <a:r>
              <a:t>• Organises, calculates, and analyses data</a:t>
            </a:r>
          </a:p>
          <a:p>
            <a:r>
              <a:t>• Used for scheduling and rota management in healthcare</a:t>
            </a:r>
          </a:p>
          <a:p>
            <a:endParaRPr/>
          </a:p>
          <a:p>
            <a:r>
              <a:t>(Microsoft, 2024; Beynon-Davies, 2020)</a:t>
            </a:r>
          </a:p>
        </p:txBody>
      </p:sp>
      <p:pic>
        <p:nvPicPr>
          <p:cNvPr id="4" name="Picture 1">
            <a:extLst>
              <a:ext uri="{FF2B5EF4-FFF2-40B4-BE49-F238E27FC236}">
                <a16:creationId xmlns:a16="http://schemas.microsoft.com/office/drawing/2014/main" id="{39A559B2-F127-9852-DF6F-47B02B042B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49730" y="855407"/>
            <a:ext cx="2949676" cy="119953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944562"/>
          </a:xfrm>
        </p:spPr>
        <p:txBody>
          <a:bodyPr>
            <a:normAutofit fontScale="90000"/>
          </a:bodyPr>
          <a:lstStyle/>
          <a:p>
            <a:r>
              <a:rPr dirty="0"/>
              <a:t>Why Use Excel for Staff Scheduling?</a:t>
            </a:r>
          </a:p>
        </p:txBody>
      </p:sp>
      <p:sp>
        <p:nvSpPr>
          <p:cNvPr id="3" name="Content Placeholder 2"/>
          <p:cNvSpPr>
            <a:spLocks noGrp="1"/>
          </p:cNvSpPr>
          <p:nvPr>
            <p:ph idx="1"/>
          </p:nvPr>
        </p:nvSpPr>
        <p:spPr>
          <a:xfrm>
            <a:off x="1981200" y="1219201"/>
            <a:ext cx="8229600" cy="4522839"/>
          </a:xfrm>
        </p:spPr>
        <p:txBody>
          <a:bodyPr/>
          <a:lstStyle/>
          <a:p>
            <a:r>
              <a:rPr dirty="0"/>
              <a:t>• Weekly/monthly </a:t>
            </a:r>
            <a:r>
              <a:rPr dirty="0" err="1"/>
              <a:t>rotas</a:t>
            </a:r>
            <a:endParaRPr dirty="0"/>
          </a:p>
          <a:p>
            <a:r>
              <a:rPr dirty="0"/>
              <a:t>• Staff roles &amp; shifts</a:t>
            </a:r>
          </a:p>
          <a:p>
            <a:r>
              <a:rPr dirty="0"/>
              <a:t>• Tracks hours, leave, and sickness</a:t>
            </a:r>
          </a:p>
          <a:p>
            <a:r>
              <a:rPr dirty="0"/>
              <a:t>• Automatic calculations</a:t>
            </a:r>
          </a:p>
          <a:p>
            <a:r>
              <a:rPr dirty="0"/>
              <a:t>• Quick updates for changes</a:t>
            </a:r>
          </a:p>
          <a:p>
            <a:endParaRPr dirty="0"/>
          </a:p>
          <a:p>
            <a:r>
              <a:rPr dirty="0"/>
              <a:t>(Laudon and Laudon, 2022; Microsoft, 2024)</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9"/>
            <a:ext cx="8229600" cy="895401"/>
          </a:xfrm>
        </p:spPr>
        <p:txBody>
          <a:bodyPr/>
          <a:lstStyle/>
          <a:p>
            <a:r>
              <a:rPr dirty="0"/>
              <a:t>How Excel Improves Efficiency</a:t>
            </a:r>
          </a:p>
        </p:txBody>
      </p:sp>
      <p:sp>
        <p:nvSpPr>
          <p:cNvPr id="3" name="Content Placeholder 2"/>
          <p:cNvSpPr>
            <a:spLocks noGrp="1"/>
          </p:cNvSpPr>
          <p:nvPr>
            <p:ph idx="1"/>
          </p:nvPr>
        </p:nvSpPr>
        <p:spPr>
          <a:xfrm>
            <a:off x="1981200" y="1600201"/>
            <a:ext cx="8229600" cy="4240161"/>
          </a:xfrm>
        </p:spPr>
        <p:txBody>
          <a:bodyPr/>
          <a:lstStyle/>
          <a:p>
            <a:r>
              <a:rPr dirty="0"/>
              <a:t>• Reduces manual errors</a:t>
            </a:r>
          </a:p>
          <a:p>
            <a:r>
              <a:rPr dirty="0"/>
              <a:t>• Saves time on planning</a:t>
            </a:r>
          </a:p>
          <a:p>
            <a:r>
              <a:rPr dirty="0"/>
              <a:t>• Improves staff/manager communication</a:t>
            </a:r>
          </a:p>
          <a:p>
            <a:r>
              <a:rPr dirty="0"/>
              <a:t>• Clear visibility of shifts</a:t>
            </a:r>
          </a:p>
          <a:p>
            <a:endParaRPr dirty="0"/>
          </a:p>
          <a:p>
            <a:r>
              <a:rPr dirty="0"/>
              <a:t>(McGonigle and Mastrian, 2022; Saba and McCormick, 2021)</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9"/>
            <a:ext cx="8229600" cy="774955"/>
          </a:xfrm>
        </p:spPr>
        <p:txBody>
          <a:bodyPr/>
          <a:lstStyle/>
          <a:p>
            <a:r>
              <a:rPr dirty="0"/>
              <a:t>Advantages &amp; Limitations</a:t>
            </a:r>
          </a:p>
        </p:txBody>
      </p:sp>
      <p:sp>
        <p:nvSpPr>
          <p:cNvPr id="3" name="Content Placeholder 2"/>
          <p:cNvSpPr>
            <a:spLocks noGrp="1"/>
          </p:cNvSpPr>
          <p:nvPr>
            <p:ph idx="1"/>
          </p:nvPr>
        </p:nvSpPr>
        <p:spPr>
          <a:xfrm>
            <a:off x="2438400" y="1049594"/>
            <a:ext cx="8229600" cy="4525963"/>
          </a:xfrm>
        </p:spPr>
        <p:txBody>
          <a:bodyPr>
            <a:normAutofit fontScale="85000" lnSpcReduction="20000"/>
          </a:bodyPr>
          <a:lstStyle/>
          <a:p>
            <a:r>
              <a:rPr dirty="0"/>
              <a:t>Advantages</a:t>
            </a:r>
          </a:p>
          <a:p>
            <a:r>
              <a:rPr dirty="0"/>
              <a:t>• Easy to use</a:t>
            </a:r>
          </a:p>
          <a:p>
            <a:r>
              <a:rPr dirty="0"/>
              <a:t>• Flexible</a:t>
            </a:r>
          </a:p>
          <a:p>
            <a:r>
              <a:rPr dirty="0"/>
              <a:t>• Widely available</a:t>
            </a:r>
          </a:p>
          <a:p>
            <a:endParaRPr dirty="0"/>
          </a:p>
          <a:p>
            <a:r>
              <a:rPr dirty="0"/>
              <a:t>Limitations</a:t>
            </a:r>
          </a:p>
          <a:p>
            <a:r>
              <a:rPr dirty="0"/>
              <a:t>• Needs training for advanced features</a:t>
            </a:r>
          </a:p>
          <a:p>
            <a:r>
              <a:rPr dirty="0"/>
              <a:t>• Human error possible</a:t>
            </a:r>
          </a:p>
          <a:p>
            <a:r>
              <a:rPr dirty="0"/>
              <a:t>• Not purpose-built for healthcare</a:t>
            </a:r>
          </a:p>
          <a:p>
            <a:endParaRPr dirty="0"/>
          </a:p>
          <a:p>
            <a:r>
              <a:rPr dirty="0"/>
              <a:t>(Microsoft, 2024; NMC, 2018)</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9"/>
            <a:ext cx="8229600" cy="457199"/>
          </a:xfrm>
        </p:spPr>
        <p:txBody>
          <a:bodyPr>
            <a:normAutofit fontScale="90000"/>
          </a:bodyPr>
          <a:lstStyle/>
          <a:p>
            <a:r>
              <a:rPr dirty="0"/>
              <a:t>References </a:t>
            </a:r>
          </a:p>
        </p:txBody>
      </p:sp>
      <p:sp>
        <p:nvSpPr>
          <p:cNvPr id="3" name="Content Placeholder 2"/>
          <p:cNvSpPr>
            <a:spLocks noGrp="1"/>
          </p:cNvSpPr>
          <p:nvPr>
            <p:ph idx="1"/>
          </p:nvPr>
        </p:nvSpPr>
        <p:spPr>
          <a:xfrm>
            <a:off x="1981200" y="731838"/>
            <a:ext cx="8229600" cy="5394326"/>
          </a:xfrm>
        </p:spPr>
        <p:txBody>
          <a:bodyPr>
            <a:normAutofit fontScale="70000" lnSpcReduction="20000"/>
          </a:bodyPr>
          <a:lstStyle/>
          <a:p>
            <a:r>
              <a:rPr dirty="0"/>
              <a:t>Beynon-Davies, P. (2020) Information Systems: An Introduction to Informatics in Organisations. 4th edn. London: Palgrave Macmillan.</a:t>
            </a:r>
          </a:p>
          <a:p>
            <a:endParaRPr dirty="0"/>
          </a:p>
          <a:p>
            <a:r>
              <a:rPr dirty="0"/>
              <a:t>Laudon, K.C. and Laudon, J.P. (2022) Management Information Systems: Managing the Digital Firm. 17th edn. Harlow: Pearson.</a:t>
            </a:r>
          </a:p>
          <a:p>
            <a:endParaRPr dirty="0"/>
          </a:p>
          <a:p>
            <a:r>
              <a:rPr dirty="0"/>
              <a:t>McGonigle, D. and Mastrian, K.G. (2022) Nursing Informatics and the Foundation of Knowledge. 5th edn. Burlington: Jones &amp; Bartlett Learning.</a:t>
            </a:r>
          </a:p>
          <a:p>
            <a:endParaRPr dirty="0"/>
          </a:p>
          <a:p>
            <a:r>
              <a:rPr dirty="0"/>
              <a:t>Microsoft (2024) Microsoft Excel Overview.</a:t>
            </a:r>
          </a:p>
          <a:p>
            <a:endParaRPr dirty="0"/>
          </a:p>
          <a:p>
            <a:r>
              <a:rPr dirty="0"/>
              <a:t>NMC (2018) The Code: Professional standards of practice and behavior.</a:t>
            </a:r>
          </a:p>
          <a:p>
            <a:endParaRPr dirty="0"/>
          </a:p>
          <a:p>
            <a:r>
              <a:rPr dirty="0"/>
              <a:t>Saba, V.K. and McCormick, K.A. (2021) Essentials of Nursing Informatics.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1E1D1-BD40-B585-784A-EF9FF45EF550}"/>
              </a:ext>
            </a:extLst>
          </p:cNvPr>
          <p:cNvSpPr>
            <a:spLocks noGrp="1"/>
          </p:cNvSpPr>
          <p:nvPr>
            <p:ph type="ctrTitle"/>
          </p:nvPr>
        </p:nvSpPr>
        <p:spPr>
          <a:xfrm>
            <a:off x="3039048" y="2568817"/>
            <a:ext cx="7155598" cy="3133968"/>
          </a:xfrm>
        </p:spPr>
        <p:txBody>
          <a:bodyPr>
            <a:normAutofit/>
          </a:bodyPr>
          <a:lstStyle/>
          <a:p>
            <a:pPr algn="l"/>
            <a:r>
              <a:rPr lang="en-GB" sz="6600" dirty="0">
                <a:solidFill>
                  <a:srgbClr val="1F2D29"/>
                </a:solidFill>
              </a:rPr>
              <a:t>Digital skills and Research</a:t>
            </a:r>
          </a:p>
        </p:txBody>
      </p:sp>
      <p:sp>
        <p:nvSpPr>
          <p:cNvPr id="3" name="Subtitle 2">
            <a:extLst>
              <a:ext uri="{FF2B5EF4-FFF2-40B4-BE49-F238E27FC236}">
                <a16:creationId xmlns:a16="http://schemas.microsoft.com/office/drawing/2014/main" id="{A3ADD403-DCEE-BD41-F63F-A02143E8A620}"/>
              </a:ext>
            </a:extLst>
          </p:cNvPr>
          <p:cNvSpPr>
            <a:spLocks noGrp="1"/>
          </p:cNvSpPr>
          <p:nvPr>
            <p:ph type="subTitle" idx="1"/>
          </p:nvPr>
        </p:nvSpPr>
        <p:spPr>
          <a:xfrm>
            <a:off x="10207486" y="3035376"/>
            <a:ext cx="4355178" cy="3448517"/>
          </a:xfrm>
        </p:spPr>
        <p:txBody>
          <a:bodyPr>
            <a:noAutofit/>
          </a:bodyPr>
          <a:lstStyle/>
          <a:p>
            <a:pPr algn="l">
              <a:lnSpc>
                <a:spcPct val="110000"/>
              </a:lnSpc>
            </a:pPr>
            <a:r>
              <a:rPr lang="en-GB" sz="1400" dirty="0">
                <a:solidFill>
                  <a:srgbClr val="1F2D29"/>
                </a:solidFill>
              </a:rPr>
              <a:t>Name:</a:t>
            </a:r>
          </a:p>
          <a:p>
            <a:pPr algn="l">
              <a:lnSpc>
                <a:spcPct val="110000"/>
              </a:lnSpc>
            </a:pPr>
            <a:r>
              <a:rPr lang="en-GB" sz="1400" dirty="0">
                <a:solidFill>
                  <a:srgbClr val="1F2D29"/>
                </a:solidFill>
              </a:rPr>
              <a:t>Afsar Khan</a:t>
            </a:r>
          </a:p>
          <a:p>
            <a:pPr algn="l">
              <a:lnSpc>
                <a:spcPct val="110000"/>
              </a:lnSpc>
            </a:pPr>
            <a:r>
              <a:rPr lang="en-GB" sz="1400" dirty="0">
                <a:solidFill>
                  <a:srgbClr val="1F2D29"/>
                </a:solidFill>
              </a:rPr>
              <a:t>Bryan Campos</a:t>
            </a:r>
          </a:p>
          <a:p>
            <a:pPr algn="l">
              <a:lnSpc>
                <a:spcPct val="110000"/>
              </a:lnSpc>
            </a:pPr>
            <a:r>
              <a:rPr lang="en-GB" sz="1400" dirty="0">
                <a:solidFill>
                  <a:srgbClr val="1F2D29"/>
                </a:solidFill>
              </a:rPr>
              <a:t>Emaki </a:t>
            </a:r>
            <a:r>
              <a:rPr lang="en-GB" sz="1400" dirty="0" err="1">
                <a:solidFill>
                  <a:srgbClr val="1F2D29"/>
                </a:solidFill>
              </a:rPr>
              <a:t>Ugamo</a:t>
            </a:r>
            <a:endParaRPr lang="en-GB" sz="1400" dirty="0">
              <a:solidFill>
                <a:srgbClr val="1F2D29"/>
              </a:solidFill>
            </a:endParaRPr>
          </a:p>
          <a:p>
            <a:pPr algn="l">
              <a:lnSpc>
                <a:spcPct val="110000"/>
              </a:lnSpc>
            </a:pPr>
            <a:r>
              <a:rPr lang="en-GB" sz="1400" dirty="0">
                <a:solidFill>
                  <a:srgbClr val="1F2D29"/>
                </a:solidFill>
              </a:rPr>
              <a:t>Karisha-Jayne Edie</a:t>
            </a:r>
          </a:p>
          <a:p>
            <a:pPr algn="l">
              <a:lnSpc>
                <a:spcPct val="110000"/>
              </a:lnSpc>
            </a:pPr>
            <a:r>
              <a:rPr lang="en-GB" sz="1400" dirty="0">
                <a:solidFill>
                  <a:srgbClr val="1F2D29"/>
                </a:solidFill>
              </a:rPr>
              <a:t>Prince </a:t>
            </a:r>
            <a:r>
              <a:rPr lang="en-GB" sz="1400" dirty="0" err="1">
                <a:solidFill>
                  <a:srgbClr val="1F2D29"/>
                </a:solidFill>
              </a:rPr>
              <a:t>Kallom</a:t>
            </a:r>
            <a:endParaRPr lang="en-GB" sz="1400" dirty="0">
              <a:solidFill>
                <a:srgbClr val="1F2D29"/>
              </a:solidFill>
            </a:endParaRPr>
          </a:p>
          <a:p>
            <a:pPr algn="l">
              <a:lnSpc>
                <a:spcPct val="110000"/>
              </a:lnSpc>
            </a:pPr>
            <a:r>
              <a:rPr lang="en-GB" sz="1400" dirty="0">
                <a:solidFill>
                  <a:srgbClr val="1F2D29"/>
                </a:solidFill>
              </a:rPr>
              <a:t>Abdul Mahmood</a:t>
            </a:r>
          </a:p>
        </p:txBody>
      </p:sp>
    </p:spTree>
    <p:extLst>
      <p:ext uri="{BB962C8B-B14F-4D97-AF65-F5344CB8AC3E}">
        <p14:creationId xmlns:p14="http://schemas.microsoft.com/office/powerpoint/2010/main" val="23089616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32CEC-C074-1029-E70B-42C7F690395B}"/>
              </a:ext>
            </a:extLst>
          </p:cNvPr>
          <p:cNvSpPr>
            <a:spLocks noGrp="1"/>
          </p:cNvSpPr>
          <p:nvPr>
            <p:ph type="ctrTitle"/>
          </p:nvPr>
        </p:nvSpPr>
        <p:spPr>
          <a:xfrm>
            <a:off x="2193167" y="2590984"/>
            <a:ext cx="7369642" cy="3608480"/>
          </a:xfrm>
        </p:spPr>
        <p:txBody>
          <a:bodyPr>
            <a:normAutofit/>
          </a:bodyPr>
          <a:lstStyle/>
          <a:p>
            <a:pPr algn="l"/>
            <a:r>
              <a:rPr lang="en-GB" sz="6200"/>
              <a:t>Staff training at Riverdale nursing home</a:t>
            </a:r>
            <a:br>
              <a:rPr lang="en-GB" sz="6200"/>
            </a:br>
            <a:r>
              <a:rPr lang="en-GB" sz="6200"/>
              <a:t>Karisha-Jayne Edie</a:t>
            </a:r>
          </a:p>
        </p:txBody>
      </p:sp>
      <p:sp>
        <p:nvSpPr>
          <p:cNvPr id="3" name="Subtitle 2">
            <a:extLst>
              <a:ext uri="{FF2B5EF4-FFF2-40B4-BE49-F238E27FC236}">
                <a16:creationId xmlns:a16="http://schemas.microsoft.com/office/drawing/2014/main" id="{2D5357A7-2881-2FE7-CEB7-41D0AC117854}"/>
              </a:ext>
            </a:extLst>
          </p:cNvPr>
          <p:cNvSpPr>
            <a:spLocks noGrp="1"/>
          </p:cNvSpPr>
          <p:nvPr>
            <p:ph type="subTitle" idx="1"/>
          </p:nvPr>
        </p:nvSpPr>
        <p:spPr>
          <a:xfrm>
            <a:off x="2193168" y="1079212"/>
            <a:ext cx="6437630" cy="1335503"/>
          </a:xfrm>
        </p:spPr>
        <p:txBody>
          <a:bodyPr>
            <a:normAutofit/>
          </a:bodyPr>
          <a:lstStyle/>
          <a:p>
            <a:pPr algn="l"/>
            <a:r>
              <a:rPr lang="en-GB" sz="2800"/>
              <a:t>1918291</a:t>
            </a:r>
          </a:p>
        </p:txBody>
      </p:sp>
    </p:spTree>
    <p:extLst>
      <p:ext uri="{BB962C8B-B14F-4D97-AF65-F5344CB8AC3E}">
        <p14:creationId xmlns:p14="http://schemas.microsoft.com/office/powerpoint/2010/main" val="1974228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52844-2159-3759-AE49-A85E363D4294}"/>
              </a:ext>
            </a:extLst>
          </p:cNvPr>
          <p:cNvSpPr>
            <a:spLocks noGrp="1"/>
          </p:cNvSpPr>
          <p:nvPr>
            <p:ph type="ctrTitle"/>
          </p:nvPr>
        </p:nvSpPr>
        <p:spPr>
          <a:xfrm>
            <a:off x="2188901" y="808056"/>
            <a:ext cx="8381238" cy="1077229"/>
          </a:xfrm>
        </p:spPr>
        <p:txBody>
          <a:bodyPr vert="horz" lIns="91440" tIns="45720" rIns="91440" bIns="45720" rtlCol="0" anchor="t">
            <a:normAutofit/>
          </a:bodyPr>
          <a:lstStyle/>
          <a:p>
            <a:pPr algn="l"/>
            <a:r>
              <a:rPr lang="en-US" sz="4800" dirty="0"/>
              <a:t>Staff training</a:t>
            </a:r>
          </a:p>
        </p:txBody>
      </p:sp>
      <p:sp>
        <p:nvSpPr>
          <p:cNvPr id="3" name="Subtitle 2">
            <a:extLst>
              <a:ext uri="{FF2B5EF4-FFF2-40B4-BE49-F238E27FC236}">
                <a16:creationId xmlns:a16="http://schemas.microsoft.com/office/drawing/2014/main" id="{032DCDF9-DBDD-564F-65FA-6F9FD482484B}"/>
              </a:ext>
            </a:extLst>
          </p:cNvPr>
          <p:cNvSpPr>
            <a:spLocks noGrp="1"/>
          </p:cNvSpPr>
          <p:nvPr>
            <p:ph type="subTitle" idx="1"/>
          </p:nvPr>
        </p:nvSpPr>
        <p:spPr>
          <a:xfrm>
            <a:off x="2256639" y="2052116"/>
            <a:ext cx="6572814" cy="3997828"/>
          </a:xfrm>
        </p:spPr>
        <p:txBody>
          <a:bodyPr vert="horz" lIns="91440" tIns="45720" rIns="91440" bIns="45720" rtlCol="0" anchor="t">
            <a:normAutofit/>
          </a:bodyPr>
          <a:lstStyle/>
          <a:p>
            <a:pPr marL="342900" indent="-342900" algn="l">
              <a:lnSpc>
                <a:spcPct val="110000"/>
              </a:lnSpc>
              <a:buFont typeface="Wingdings" panose="05000000000000000000" pitchFamily="2" charset="2"/>
              <a:buChar char="§"/>
            </a:pPr>
            <a:r>
              <a:rPr lang="en-US" sz="1700"/>
              <a:t>Staff training involves work related activities and skills that you need for the workplace to improve and help you gain more knowledge.</a:t>
            </a:r>
          </a:p>
          <a:p>
            <a:pPr marL="342900" indent="-342900" algn="l">
              <a:lnSpc>
                <a:spcPct val="110000"/>
              </a:lnSpc>
              <a:buFont typeface="Wingdings" panose="05000000000000000000" pitchFamily="2" charset="2"/>
              <a:buChar char="§"/>
            </a:pPr>
            <a:r>
              <a:rPr lang="en-US" sz="1700"/>
              <a:t>Gives staff the confidence to deliver practical skills throughout their work at Riverdale nursing home.</a:t>
            </a:r>
          </a:p>
          <a:p>
            <a:pPr marL="342900" indent="-342900" algn="l">
              <a:lnSpc>
                <a:spcPct val="110000"/>
              </a:lnSpc>
              <a:buFont typeface="Wingdings" panose="05000000000000000000" pitchFamily="2" charset="2"/>
              <a:buChar char="§"/>
            </a:pPr>
            <a:r>
              <a:rPr lang="en-US" sz="1700"/>
              <a:t>Staff training will help guide the staff to presenting in the correct manor and using skills like safeguarding, fire safety, health and safety, infection prevention and manual handling.</a:t>
            </a:r>
          </a:p>
          <a:p>
            <a:pPr marL="342900" indent="-342900" algn="l">
              <a:lnSpc>
                <a:spcPct val="110000"/>
              </a:lnSpc>
              <a:buFont typeface="Wingdings" panose="05000000000000000000" pitchFamily="2" charset="2"/>
              <a:buChar char="§"/>
            </a:pPr>
            <a:r>
              <a:rPr lang="en-US" sz="1700"/>
              <a:t>Trains staff with delivering the correct care a patient needs whether its first aid, the nutrition and hydration or the medication administration.</a:t>
            </a:r>
          </a:p>
          <a:p>
            <a:pPr algn="l">
              <a:lnSpc>
                <a:spcPct val="110000"/>
              </a:lnSpc>
              <a:buFont typeface="Wingdings" panose="05000000000000000000" pitchFamily="2" charset="2"/>
              <a:buChar char="§"/>
            </a:pPr>
            <a:endParaRPr lang="en-US" sz="1700"/>
          </a:p>
          <a:p>
            <a:pPr algn="l">
              <a:lnSpc>
                <a:spcPct val="110000"/>
              </a:lnSpc>
              <a:buFont typeface="Wingdings" panose="05000000000000000000" pitchFamily="2" charset="2"/>
              <a:buChar char="§"/>
            </a:pPr>
            <a:endParaRPr lang="en-US" sz="1700"/>
          </a:p>
          <a:p>
            <a:pPr algn="l">
              <a:lnSpc>
                <a:spcPct val="110000"/>
              </a:lnSpc>
              <a:buFont typeface="Wingdings" panose="05000000000000000000" pitchFamily="2" charset="2"/>
              <a:buChar char="§"/>
            </a:pPr>
            <a:endParaRPr lang="en-US" sz="1700"/>
          </a:p>
        </p:txBody>
      </p:sp>
      <p:pic>
        <p:nvPicPr>
          <p:cNvPr id="5" name="Picture 4">
            <a:extLst>
              <a:ext uri="{FF2B5EF4-FFF2-40B4-BE49-F238E27FC236}">
                <a16:creationId xmlns:a16="http://schemas.microsoft.com/office/drawing/2014/main" id="{FF91067A-6CCF-AB4A-28D8-42099544F4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17153" y="2693341"/>
            <a:ext cx="2880602" cy="2420204"/>
          </a:xfrm>
          <a:prstGeom prst="rect">
            <a:avLst/>
          </a:prstGeom>
        </p:spPr>
      </p:pic>
    </p:spTree>
    <p:extLst>
      <p:ext uri="{BB962C8B-B14F-4D97-AF65-F5344CB8AC3E}">
        <p14:creationId xmlns:p14="http://schemas.microsoft.com/office/powerpoint/2010/main" val="25893334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63CF0-DB64-6B6D-B26B-93AEFC1227DB}"/>
              </a:ext>
            </a:extLst>
          </p:cNvPr>
          <p:cNvSpPr>
            <a:spLocks noGrp="1"/>
          </p:cNvSpPr>
          <p:nvPr>
            <p:ph type="ctrTitle"/>
          </p:nvPr>
        </p:nvSpPr>
        <p:spPr>
          <a:xfrm>
            <a:off x="6369475" y="808056"/>
            <a:ext cx="4203364" cy="1077229"/>
          </a:xfrm>
        </p:spPr>
        <p:txBody>
          <a:bodyPr vert="horz" lIns="91440" tIns="45720" rIns="91440" bIns="45720" rtlCol="0" anchor="t">
            <a:normAutofit/>
          </a:bodyPr>
          <a:lstStyle/>
          <a:p>
            <a:pPr algn="l"/>
            <a:r>
              <a:rPr lang="en-US" sz="3400" dirty="0"/>
              <a:t>PowerPoint/Teams</a:t>
            </a:r>
          </a:p>
        </p:txBody>
      </p:sp>
      <p:pic>
        <p:nvPicPr>
          <p:cNvPr id="5" name="Picture 4" descr="One in a crowd">
            <a:extLst>
              <a:ext uri="{FF2B5EF4-FFF2-40B4-BE49-F238E27FC236}">
                <a16:creationId xmlns:a16="http://schemas.microsoft.com/office/drawing/2014/main" id="{5F0D6466-2E0C-6D0B-7E41-CED80D0887CB}"/>
              </a:ext>
            </a:extLst>
          </p:cNvPr>
          <p:cNvPicPr>
            <a:picLocks noChangeAspect="1"/>
          </p:cNvPicPr>
          <p:nvPr/>
        </p:nvPicPr>
        <p:blipFill>
          <a:blip r:embed="rId2"/>
          <a:srcRect l="29904" r="21714"/>
          <a:stretch>
            <a:fillRect/>
          </a:stretch>
        </p:blipFill>
        <p:spPr>
          <a:xfrm>
            <a:off x="1005401" y="227"/>
            <a:ext cx="4424045" cy="6858000"/>
          </a:xfrm>
          <a:prstGeom prst="rect">
            <a:avLst/>
          </a:prstGeom>
          <a:ln w="12700">
            <a:solidFill>
              <a:schemeClr val="tx1"/>
            </a:solidFill>
          </a:ln>
        </p:spPr>
      </p:pic>
      <p:sp>
        <p:nvSpPr>
          <p:cNvPr id="3" name="Subtitle 2">
            <a:extLst>
              <a:ext uri="{FF2B5EF4-FFF2-40B4-BE49-F238E27FC236}">
                <a16:creationId xmlns:a16="http://schemas.microsoft.com/office/drawing/2014/main" id="{856B5BEE-C34E-DC51-452E-3FE70C2D49B6}"/>
              </a:ext>
            </a:extLst>
          </p:cNvPr>
          <p:cNvSpPr>
            <a:spLocks noGrp="1"/>
          </p:cNvSpPr>
          <p:nvPr>
            <p:ph type="subTitle" idx="1"/>
          </p:nvPr>
        </p:nvSpPr>
        <p:spPr>
          <a:xfrm>
            <a:off x="6272204" y="1472660"/>
            <a:ext cx="4203365" cy="4577284"/>
          </a:xfrm>
        </p:spPr>
        <p:txBody>
          <a:bodyPr vert="horz" lIns="91440" tIns="45720" rIns="91440" bIns="45720" rtlCol="0" anchor="ctr">
            <a:normAutofit lnSpcReduction="10000"/>
          </a:bodyPr>
          <a:lstStyle/>
          <a:p>
            <a:pPr algn="l">
              <a:lnSpc>
                <a:spcPct val="110000"/>
              </a:lnSpc>
              <a:buFont typeface="Wingdings" panose="05000000000000000000" pitchFamily="2" charset="2"/>
              <a:buChar char="§"/>
            </a:pPr>
            <a:r>
              <a:rPr lang="en-US" sz="1500" dirty="0"/>
              <a:t>It gives the staff a visual outlook and a clear understanding on care plans, any medication needed to be taken for patients or new medication that needs to be given.</a:t>
            </a:r>
          </a:p>
          <a:p>
            <a:pPr algn="l">
              <a:lnSpc>
                <a:spcPct val="110000"/>
              </a:lnSpc>
              <a:buFont typeface="Wingdings" panose="05000000000000000000" pitchFamily="2" charset="2"/>
              <a:buChar char="§"/>
            </a:pPr>
            <a:r>
              <a:rPr lang="en-US" sz="1500" dirty="0"/>
              <a:t>PowerPoint helps staff that are busy and working fast paise and they then can have a quick flick through or even while on break or when at home.</a:t>
            </a:r>
          </a:p>
          <a:p>
            <a:pPr algn="l">
              <a:lnSpc>
                <a:spcPct val="110000"/>
              </a:lnSpc>
              <a:buFont typeface="Wingdings" panose="05000000000000000000" pitchFamily="2" charset="2"/>
              <a:buChar char="§"/>
            </a:pPr>
            <a:r>
              <a:rPr lang="en-US" sz="1500" dirty="0"/>
              <a:t>Teams helps for the practical side of the workplace at Riverdale nursing home, as the presenter can perform and show staff how to do</a:t>
            </a:r>
          </a:p>
          <a:p>
            <a:pPr algn="l">
              <a:lnSpc>
                <a:spcPct val="110000"/>
              </a:lnSpc>
              <a:buFont typeface="Wingdings" panose="05000000000000000000" pitchFamily="2" charset="2"/>
              <a:buChar char="§"/>
            </a:pPr>
            <a:r>
              <a:rPr lang="en-US" sz="1500" dirty="0"/>
              <a:t> things like first aid and the manual handling.</a:t>
            </a:r>
          </a:p>
          <a:p>
            <a:pPr algn="l">
              <a:lnSpc>
                <a:spcPct val="110000"/>
              </a:lnSpc>
              <a:buFont typeface="Wingdings" panose="05000000000000000000" pitchFamily="2" charset="2"/>
              <a:buChar char="§"/>
            </a:pPr>
            <a:r>
              <a:rPr lang="en-US" sz="1500" dirty="0"/>
              <a:t>  </a:t>
            </a:r>
          </a:p>
        </p:txBody>
      </p:sp>
    </p:spTree>
    <p:extLst>
      <p:ext uri="{BB962C8B-B14F-4D97-AF65-F5344CB8AC3E}">
        <p14:creationId xmlns:p14="http://schemas.microsoft.com/office/powerpoint/2010/main" val="19233884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AC819-1A4F-42D1-59E8-70C816DEDCD3}"/>
              </a:ext>
            </a:extLst>
          </p:cNvPr>
          <p:cNvSpPr>
            <a:spLocks noGrp="1"/>
          </p:cNvSpPr>
          <p:nvPr>
            <p:ph type="ctrTitle"/>
          </p:nvPr>
        </p:nvSpPr>
        <p:spPr>
          <a:xfrm>
            <a:off x="1257300" y="342901"/>
            <a:ext cx="6616700" cy="6337300"/>
          </a:xfrm>
        </p:spPr>
        <p:txBody>
          <a:bodyPr>
            <a:noAutofit/>
          </a:bodyPr>
          <a:lstStyle/>
          <a:p>
            <a:pPr algn="l"/>
            <a:r>
              <a:rPr lang="en-GB" sz="2000" dirty="0"/>
              <a:t>You may increase the efficiency of the entire process and give your training and development team much-needed time by automating repetitive procedures and consolidating all the necessary resources for successful employee training into a single platform.</a:t>
            </a:r>
            <a:br>
              <a:rPr lang="en-GB" sz="2000" dirty="0"/>
            </a:br>
            <a:r>
              <a:rPr lang="en-GB" sz="2000" dirty="0"/>
              <a:t>When employee training is integrated into Microsoft teams, creating training programs is just as simple for you as it is for employees to access them. Compared to typical training courses, microlearning courses can be created in 300% less time. With Teams you can develop courses directly and assign them to particular groups while using the platforms built-in statistics to track engagement and completion rates.</a:t>
            </a:r>
          </a:p>
        </p:txBody>
      </p:sp>
      <p:pic>
        <p:nvPicPr>
          <p:cNvPr id="5" name="Picture 4">
            <a:extLst>
              <a:ext uri="{FF2B5EF4-FFF2-40B4-BE49-F238E27FC236}">
                <a16:creationId xmlns:a16="http://schemas.microsoft.com/office/drawing/2014/main" id="{36463141-3491-32E8-8DBE-467FD8E93B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11209" y="658257"/>
            <a:ext cx="2065244" cy="2072647"/>
          </a:xfrm>
          <a:prstGeom prst="rect">
            <a:avLst/>
          </a:prstGeom>
        </p:spPr>
      </p:pic>
      <p:pic>
        <p:nvPicPr>
          <p:cNvPr id="7" name="Picture 6">
            <a:extLst>
              <a:ext uri="{FF2B5EF4-FFF2-40B4-BE49-F238E27FC236}">
                <a16:creationId xmlns:a16="http://schemas.microsoft.com/office/drawing/2014/main" id="{1E9207B7-539F-5DF3-182D-4F1DB197E2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28160" y="3695700"/>
            <a:ext cx="2716593" cy="1614119"/>
          </a:xfrm>
          <a:prstGeom prst="rect">
            <a:avLst/>
          </a:prstGeom>
        </p:spPr>
      </p:pic>
    </p:spTree>
    <p:extLst>
      <p:ext uri="{BB962C8B-B14F-4D97-AF65-F5344CB8AC3E}">
        <p14:creationId xmlns:p14="http://schemas.microsoft.com/office/powerpoint/2010/main" val="17378502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Graphic 31" descr="Books">
            <a:extLst>
              <a:ext uri="{FF2B5EF4-FFF2-40B4-BE49-F238E27FC236}">
                <a16:creationId xmlns:a16="http://schemas.microsoft.com/office/drawing/2014/main" id="{291F27BA-6A1A-10DB-8703-EE910BD008B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332365" y="1540533"/>
            <a:ext cx="3780658" cy="3780658"/>
          </a:xfrm>
          <a:prstGeom prst="rect">
            <a:avLst/>
          </a:prstGeom>
          <a:ln w="12700">
            <a:noFill/>
          </a:ln>
        </p:spPr>
      </p:pic>
      <p:sp>
        <p:nvSpPr>
          <p:cNvPr id="2" name="Title 1">
            <a:extLst>
              <a:ext uri="{FF2B5EF4-FFF2-40B4-BE49-F238E27FC236}">
                <a16:creationId xmlns:a16="http://schemas.microsoft.com/office/drawing/2014/main" id="{EB8EFE57-4C98-862A-737F-189ED79AD805}"/>
              </a:ext>
            </a:extLst>
          </p:cNvPr>
          <p:cNvSpPr>
            <a:spLocks noGrp="1"/>
          </p:cNvSpPr>
          <p:nvPr>
            <p:ph type="ctrTitle"/>
          </p:nvPr>
        </p:nvSpPr>
        <p:spPr>
          <a:xfrm>
            <a:off x="6094933" y="1350600"/>
            <a:ext cx="4169925" cy="2268559"/>
          </a:xfrm>
        </p:spPr>
        <p:txBody>
          <a:bodyPr>
            <a:normAutofit/>
          </a:bodyPr>
          <a:lstStyle/>
          <a:p>
            <a:r>
              <a:rPr lang="en-GB" sz="5400" dirty="0"/>
              <a:t>Reference</a:t>
            </a:r>
          </a:p>
        </p:txBody>
      </p:sp>
      <p:sp>
        <p:nvSpPr>
          <p:cNvPr id="3" name="Subtitle 2">
            <a:extLst>
              <a:ext uri="{FF2B5EF4-FFF2-40B4-BE49-F238E27FC236}">
                <a16:creationId xmlns:a16="http://schemas.microsoft.com/office/drawing/2014/main" id="{530CDEBD-29DF-5BEC-5331-BCAF4E5AF9F5}"/>
              </a:ext>
            </a:extLst>
          </p:cNvPr>
          <p:cNvSpPr>
            <a:spLocks noGrp="1"/>
          </p:cNvSpPr>
          <p:nvPr>
            <p:ph type="subTitle" idx="1"/>
          </p:nvPr>
        </p:nvSpPr>
        <p:spPr>
          <a:xfrm>
            <a:off x="6562970" y="3901494"/>
            <a:ext cx="4009521" cy="1160213"/>
          </a:xfrm>
        </p:spPr>
        <p:txBody>
          <a:bodyPr>
            <a:normAutofit fontScale="55000" lnSpcReduction="20000"/>
          </a:bodyPr>
          <a:lstStyle/>
          <a:p>
            <a:r>
              <a:rPr lang="en-GB" dirty="0" err="1"/>
              <a:t>eduMe</a:t>
            </a:r>
            <a:r>
              <a:rPr lang="en-GB" dirty="0"/>
              <a:t> (</a:t>
            </a:r>
            <a:r>
              <a:rPr lang="en-GB" dirty="0" err="1"/>
              <a:t>n.d</a:t>
            </a:r>
            <a:r>
              <a:rPr lang="en-GB" dirty="0"/>
              <a:t>) Microsoft Teams microlearning: benefits and training solutions. Available at: </a:t>
            </a:r>
            <a:r>
              <a:rPr lang="en-GB" dirty="0">
                <a:hlinkClick r:id="rId3"/>
              </a:rPr>
              <a:t>https://www.edume.com/blog/Microsoft-teams-microlearning</a:t>
            </a:r>
            <a:r>
              <a:rPr lang="en-GB" dirty="0"/>
              <a:t> (accessed:14 June 2026)</a:t>
            </a:r>
          </a:p>
        </p:txBody>
      </p:sp>
    </p:spTree>
    <p:extLst>
      <p:ext uri="{BB962C8B-B14F-4D97-AF65-F5344CB8AC3E}">
        <p14:creationId xmlns:p14="http://schemas.microsoft.com/office/powerpoint/2010/main" val="442095683"/>
      </p:ext>
    </p:extLst>
  </p:cSld>
  <p:clrMapOvr>
    <a:masterClrMapping/>
  </p:clrMapOvr>
</p:sld>
</file>

<file path=ppt/theme/theme1.xml><?xml version="1.0" encoding="utf-8"?>
<a:theme xmlns:a="http://schemas.openxmlformats.org/drawingml/2006/main" name="Office Theme">
  <a:themeElements>
    <a:clrScheme name="Office">
      <a:dk1>
        <a:srgbClr val="FFFFFF"/>
      </a:dk1>
      <a:lt1>
        <a:srgbClr val="202020"/>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FFFFFF"/>
      </a:dk1>
      <a:lt1>
        <a:srgbClr val="202020"/>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A3F46C0B2A77F4AAB923CA00B36000F" ma:contentTypeVersion="4" ma:contentTypeDescription="Create a new document." ma:contentTypeScope="" ma:versionID="6938e6050594198807f3d24ba651b213">
  <xsd:schema xmlns:xsd="http://www.w3.org/2001/XMLSchema" xmlns:xs="http://www.w3.org/2001/XMLSchema" xmlns:p="http://schemas.microsoft.com/office/2006/metadata/properties" xmlns:ns3="936e02c4-a484-4998-a51a-c24e6dc61f3e" targetNamespace="http://schemas.microsoft.com/office/2006/metadata/properties" ma:root="true" ma:fieldsID="5223edce2b6fc1d7aef5f9be8790cd05" ns3:_="">
    <xsd:import namespace="936e02c4-a484-4998-a51a-c24e6dc61f3e"/>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6e02c4-a484-4998-a51a-c24e6dc61f3e"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48A7BFA-B97D-4ACA-8464-2BB66AE3D171}">
  <ds:schemaRefs>
    <ds:schemaRef ds:uri="http://schemas.microsoft.com/sharepoint/v3/contenttype/forms"/>
  </ds:schemaRefs>
</ds:datastoreItem>
</file>

<file path=customXml/itemProps2.xml><?xml version="1.0" encoding="utf-8"?>
<ds:datastoreItem xmlns:ds="http://schemas.openxmlformats.org/officeDocument/2006/customXml" ds:itemID="{5E142A1F-A861-4156-BD08-953360917932}">
  <ds:schemaRefs>
    <ds:schemaRef ds:uri="http://schemas.microsoft.com/office/2006/metadata/properties"/>
    <ds:schemaRef ds:uri="http://schemas.microsoft.com/office/2006/documentManagement/types"/>
    <ds:schemaRef ds:uri="936e02c4-a484-4998-a51a-c24e6dc61f3e"/>
    <ds:schemaRef ds:uri="http://purl.org/dc/elements/1.1/"/>
    <ds:schemaRef ds:uri="http://schemas.microsoft.com/office/infopath/2007/PartnerControls"/>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BD30CFF6-9E15-4609-BB6C-8D93943074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6e02c4-a484-4998-a51a-c24e6dc61f3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26</TotalTime>
  <Words>1967</Words>
  <Application>Microsoft Office PowerPoint</Application>
  <PresentationFormat>Widescreen</PresentationFormat>
  <Paragraphs>177</Paragraphs>
  <Slides>33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Play</vt:lpstr>
      <vt:lpstr>Wingdings</vt:lpstr>
      <vt:lpstr>Office Theme</vt:lpstr>
      <vt:lpstr>Digital Skills and research  Methods (LCH4007) Group 4 Dr.Masud Siddiqui </vt:lpstr>
      <vt:lpstr>WORKPLACE TASK AND TOOL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Advantages and Limitations Advantages: Quick discussions and decisions integrates with outlook,OneNote,Sharepoint.Supports remote meetings and training. Limitations: Learning curve for some users. Potensial for technical disruptions.Risk of information overload from notification.</vt:lpstr>
      <vt:lpstr>References : Internal Riverdale Nursing Home documentation on communication practices and challenges facing the staff.  WainWright,D and Calnan,M 2004. Sociology of Health and Illness 398-421</vt:lpstr>
      <vt:lpstr>INTRODUCTION </vt:lpstr>
      <vt:lpstr>What their chosen workplace task in ONE DRIVE </vt:lpstr>
      <vt:lpstr>Which Microsoft 365 tool they selected (ONE DRIVE) </vt:lpstr>
      <vt:lpstr>Why OneDrive is suitable for the task</vt:lpstr>
      <vt:lpstr>How OneDrive improves communication </vt:lpstr>
      <vt:lpstr>Advantages of using OneDrive and Limitations of using OneDrive</vt:lpstr>
      <vt:lpstr>CONCLUTION </vt:lpstr>
      <vt:lpstr>REFERENCE </vt:lpstr>
      <vt:lpstr>Cover Page</vt:lpstr>
      <vt:lpstr>Introduction</vt:lpstr>
      <vt:lpstr>What Is Microsoft Excel?</vt:lpstr>
      <vt:lpstr>Why Use Excel for Staff Scheduling?</vt:lpstr>
      <vt:lpstr>How Excel Improves Efficiency</vt:lpstr>
      <vt:lpstr>Advantages &amp; Limitations</vt:lpstr>
      <vt:lpstr>References </vt:lpstr>
      <vt:lpstr>Digital skills and Research</vt:lpstr>
      <vt:lpstr>Staff training at Riverdale nursing home Karisha-Jayne Edie</vt:lpstr>
      <vt:lpstr>Staff training</vt:lpstr>
      <vt:lpstr>PowerPoint/Teams</vt:lpstr>
      <vt:lpstr>You may increase the efficiency of the entire process and give your training and development team much-needed time by automating repetitive procedures and consolidating all the necessary resources for successful employee training into a single platform. When employee training is integrated into Microsoft teams, creating training programs is just as simple for you as it is for employees to access them. Compared to typical training courses, microlearning courses can be created in 300% less time. With Teams you can develop courses directly and assign them to particular groups while using the platforms built-in statistics to track engagement and completion rates.</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THIS PC</dc:creator>
  <cp:lastModifiedBy>Bryan Campos</cp:lastModifiedBy>
  <cp:revision>3</cp:revision>
  <dcterms:modified xsi:type="dcterms:W3CDTF">2026-06-15T06:44:44Z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0x010100DA3F46C0B2A77F4AAB923CA00B36000F</vt:lpwstr>
  </property>
</Properties>
</file>