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4"/>
  </p:notesMasterIdLst>
  <p:sldIdLst>
    <p:sldId id="256" r:id="rId5"/>
    <p:sldId id="369" r:id="rId6"/>
    <p:sldId id="403" r:id="rId7"/>
    <p:sldId id="429" r:id="rId8"/>
    <p:sldId id="406" r:id="rId9"/>
    <p:sldId id="407" r:id="rId10"/>
    <p:sldId id="430" r:id="rId11"/>
    <p:sldId id="408" r:id="rId12"/>
    <p:sldId id="431" r:id="rId13"/>
    <p:sldId id="432" r:id="rId14"/>
    <p:sldId id="409" r:id="rId15"/>
    <p:sldId id="410" r:id="rId16"/>
    <p:sldId id="411" r:id="rId17"/>
    <p:sldId id="412" r:id="rId18"/>
    <p:sldId id="413" r:id="rId19"/>
    <p:sldId id="415" r:id="rId20"/>
    <p:sldId id="416" r:id="rId21"/>
    <p:sldId id="417" r:id="rId22"/>
    <p:sldId id="418" r:id="rId23"/>
    <p:sldId id="419" r:id="rId24"/>
    <p:sldId id="421" r:id="rId25"/>
    <p:sldId id="420" r:id="rId26"/>
    <p:sldId id="433" r:id="rId27"/>
    <p:sldId id="423" r:id="rId28"/>
    <p:sldId id="422" r:id="rId29"/>
    <p:sldId id="426" r:id="rId30"/>
    <p:sldId id="427" r:id="rId31"/>
    <p:sldId id="428" r:id="rId32"/>
    <p:sldId id="402"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E2D9A2-B88D-4F76-912B-8672AA9EE448}" v="18" dt="2025-02-13T21:27:08.9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p:scale>
          <a:sx n="83" d="100"/>
          <a:sy n="83" d="100"/>
        </p:scale>
        <p:origin x="45" y="87"/>
      </p:cViewPr>
      <p:guideLst/>
    </p:cSldViewPr>
  </p:slideViewPr>
  <p:notesTextViewPr>
    <p:cViewPr>
      <p:scale>
        <a:sx n="1" d="1"/>
        <a:sy n="1" d="1"/>
      </p:scale>
      <p:origin x="0" y="0"/>
    </p:cViewPr>
  </p:notesTextViewPr>
  <p:notesViewPr>
    <p:cSldViewPr snapToGrid="0">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E9E2D9A2-B88D-4F76-912B-8672AA9EE448}"/>
    <pc:docChg chg="undo custSel addSld delSld modSld sldOrd">
      <pc:chgData name="Cerys Davies" userId="61e71dc1-9594-4277-b52b-4420989f68ee" providerId="ADAL" clId="{E9E2D9A2-B88D-4F76-912B-8672AA9EE448}" dt="2025-02-13T21:32:10.805" v="4067" actId="207"/>
      <pc:docMkLst>
        <pc:docMk/>
      </pc:docMkLst>
      <pc:sldChg chg="modSp mod">
        <pc:chgData name="Cerys Davies" userId="61e71dc1-9594-4277-b52b-4420989f68ee" providerId="ADAL" clId="{E9E2D9A2-B88D-4F76-912B-8672AA9EE448}" dt="2025-02-05T11:09:00.376" v="48" actId="20577"/>
        <pc:sldMkLst>
          <pc:docMk/>
          <pc:sldMk cId="1665280526" sldId="256"/>
        </pc:sldMkLst>
        <pc:spChg chg="mod">
          <ac:chgData name="Cerys Davies" userId="61e71dc1-9594-4277-b52b-4420989f68ee" providerId="ADAL" clId="{E9E2D9A2-B88D-4F76-912B-8672AA9EE448}" dt="2025-02-05T11:09:00.376" v="48" actId="20577"/>
          <ac:spMkLst>
            <pc:docMk/>
            <pc:sldMk cId="1665280526" sldId="256"/>
            <ac:spMk id="2" creationId="{290CC950-E77F-15A4-C7E0-E506331E160D}"/>
          </ac:spMkLst>
        </pc:spChg>
        <pc:spChg chg="mod">
          <ac:chgData name="Cerys Davies" userId="61e71dc1-9594-4277-b52b-4420989f68ee" providerId="ADAL" clId="{E9E2D9A2-B88D-4F76-912B-8672AA9EE448}" dt="2025-02-05T11:08:44.227" v="1" actId="20577"/>
          <ac:spMkLst>
            <pc:docMk/>
            <pc:sldMk cId="1665280526" sldId="256"/>
            <ac:spMk id="3" creationId="{B3C07B6A-DE2B-9CA1-97D5-CB2C65EFCC71}"/>
          </ac:spMkLst>
        </pc:spChg>
      </pc:sldChg>
      <pc:sldChg chg="del">
        <pc:chgData name="Cerys Davies" userId="61e71dc1-9594-4277-b52b-4420989f68ee" providerId="ADAL" clId="{E9E2D9A2-B88D-4F76-912B-8672AA9EE448}" dt="2025-02-05T11:09:39.890" v="52" actId="47"/>
        <pc:sldMkLst>
          <pc:docMk/>
          <pc:sldMk cId="0" sldId="279"/>
        </pc:sldMkLst>
      </pc:sldChg>
      <pc:sldChg chg="del">
        <pc:chgData name="Cerys Davies" userId="61e71dc1-9594-4277-b52b-4420989f68ee" providerId="ADAL" clId="{E9E2D9A2-B88D-4F76-912B-8672AA9EE448}" dt="2025-02-05T11:09:39.890" v="52" actId="47"/>
        <pc:sldMkLst>
          <pc:docMk/>
          <pc:sldMk cId="0" sldId="280"/>
        </pc:sldMkLst>
      </pc:sldChg>
      <pc:sldChg chg="del">
        <pc:chgData name="Cerys Davies" userId="61e71dc1-9594-4277-b52b-4420989f68ee" providerId="ADAL" clId="{E9E2D9A2-B88D-4F76-912B-8672AA9EE448}" dt="2025-02-05T11:09:39.890" v="52" actId="47"/>
        <pc:sldMkLst>
          <pc:docMk/>
          <pc:sldMk cId="0" sldId="281"/>
        </pc:sldMkLst>
      </pc:sldChg>
      <pc:sldChg chg="del">
        <pc:chgData name="Cerys Davies" userId="61e71dc1-9594-4277-b52b-4420989f68ee" providerId="ADAL" clId="{E9E2D9A2-B88D-4F76-912B-8672AA9EE448}" dt="2025-02-05T11:09:39.890" v="52" actId="47"/>
        <pc:sldMkLst>
          <pc:docMk/>
          <pc:sldMk cId="0" sldId="282"/>
        </pc:sldMkLst>
      </pc:sldChg>
      <pc:sldChg chg="del">
        <pc:chgData name="Cerys Davies" userId="61e71dc1-9594-4277-b52b-4420989f68ee" providerId="ADAL" clId="{E9E2D9A2-B88D-4F76-912B-8672AA9EE448}" dt="2025-02-05T11:09:39.890" v="52" actId="47"/>
        <pc:sldMkLst>
          <pc:docMk/>
          <pc:sldMk cId="0" sldId="283"/>
        </pc:sldMkLst>
      </pc:sldChg>
      <pc:sldChg chg="del">
        <pc:chgData name="Cerys Davies" userId="61e71dc1-9594-4277-b52b-4420989f68ee" providerId="ADAL" clId="{E9E2D9A2-B88D-4F76-912B-8672AA9EE448}" dt="2025-02-05T11:09:39.890" v="52" actId="47"/>
        <pc:sldMkLst>
          <pc:docMk/>
          <pc:sldMk cId="0" sldId="284"/>
        </pc:sldMkLst>
      </pc:sldChg>
      <pc:sldChg chg="del">
        <pc:chgData name="Cerys Davies" userId="61e71dc1-9594-4277-b52b-4420989f68ee" providerId="ADAL" clId="{E9E2D9A2-B88D-4F76-912B-8672AA9EE448}" dt="2025-02-05T11:09:39.890" v="52" actId="47"/>
        <pc:sldMkLst>
          <pc:docMk/>
          <pc:sldMk cId="0" sldId="285"/>
        </pc:sldMkLst>
      </pc:sldChg>
      <pc:sldChg chg="del">
        <pc:chgData name="Cerys Davies" userId="61e71dc1-9594-4277-b52b-4420989f68ee" providerId="ADAL" clId="{E9E2D9A2-B88D-4F76-912B-8672AA9EE448}" dt="2025-02-05T11:09:39.890" v="52" actId="47"/>
        <pc:sldMkLst>
          <pc:docMk/>
          <pc:sldMk cId="0" sldId="287"/>
        </pc:sldMkLst>
      </pc:sldChg>
      <pc:sldChg chg="del">
        <pc:chgData name="Cerys Davies" userId="61e71dc1-9594-4277-b52b-4420989f68ee" providerId="ADAL" clId="{E9E2D9A2-B88D-4F76-912B-8672AA9EE448}" dt="2025-02-05T11:09:39.890" v="52" actId="47"/>
        <pc:sldMkLst>
          <pc:docMk/>
          <pc:sldMk cId="0" sldId="289"/>
        </pc:sldMkLst>
      </pc:sldChg>
      <pc:sldChg chg="del">
        <pc:chgData name="Cerys Davies" userId="61e71dc1-9594-4277-b52b-4420989f68ee" providerId="ADAL" clId="{E9E2D9A2-B88D-4F76-912B-8672AA9EE448}" dt="2025-02-05T11:09:39.890" v="52" actId="47"/>
        <pc:sldMkLst>
          <pc:docMk/>
          <pc:sldMk cId="0" sldId="291"/>
        </pc:sldMkLst>
      </pc:sldChg>
      <pc:sldChg chg="del">
        <pc:chgData name="Cerys Davies" userId="61e71dc1-9594-4277-b52b-4420989f68ee" providerId="ADAL" clId="{E9E2D9A2-B88D-4F76-912B-8672AA9EE448}" dt="2025-02-05T11:09:39.890" v="52" actId="47"/>
        <pc:sldMkLst>
          <pc:docMk/>
          <pc:sldMk cId="0" sldId="342"/>
        </pc:sldMkLst>
      </pc:sldChg>
      <pc:sldChg chg="del">
        <pc:chgData name="Cerys Davies" userId="61e71dc1-9594-4277-b52b-4420989f68ee" providerId="ADAL" clId="{E9E2D9A2-B88D-4F76-912B-8672AA9EE448}" dt="2025-02-05T11:09:39.890" v="52" actId="47"/>
        <pc:sldMkLst>
          <pc:docMk/>
          <pc:sldMk cId="0" sldId="344"/>
        </pc:sldMkLst>
      </pc:sldChg>
      <pc:sldChg chg="del">
        <pc:chgData name="Cerys Davies" userId="61e71dc1-9594-4277-b52b-4420989f68ee" providerId="ADAL" clId="{E9E2D9A2-B88D-4F76-912B-8672AA9EE448}" dt="2025-02-05T11:09:39.890" v="52" actId="47"/>
        <pc:sldMkLst>
          <pc:docMk/>
          <pc:sldMk cId="0" sldId="346"/>
        </pc:sldMkLst>
      </pc:sldChg>
      <pc:sldChg chg="del">
        <pc:chgData name="Cerys Davies" userId="61e71dc1-9594-4277-b52b-4420989f68ee" providerId="ADAL" clId="{E9E2D9A2-B88D-4F76-912B-8672AA9EE448}" dt="2025-02-05T11:09:39.890" v="52" actId="47"/>
        <pc:sldMkLst>
          <pc:docMk/>
          <pc:sldMk cId="0" sldId="348"/>
        </pc:sldMkLst>
      </pc:sldChg>
      <pc:sldChg chg="del">
        <pc:chgData name="Cerys Davies" userId="61e71dc1-9594-4277-b52b-4420989f68ee" providerId="ADAL" clId="{E9E2D9A2-B88D-4F76-912B-8672AA9EE448}" dt="2025-02-05T11:09:39.890" v="52" actId="47"/>
        <pc:sldMkLst>
          <pc:docMk/>
          <pc:sldMk cId="0" sldId="349"/>
        </pc:sldMkLst>
      </pc:sldChg>
      <pc:sldChg chg="del">
        <pc:chgData name="Cerys Davies" userId="61e71dc1-9594-4277-b52b-4420989f68ee" providerId="ADAL" clId="{E9E2D9A2-B88D-4F76-912B-8672AA9EE448}" dt="2025-02-05T11:09:39.890" v="52" actId="47"/>
        <pc:sldMkLst>
          <pc:docMk/>
          <pc:sldMk cId="0" sldId="351"/>
        </pc:sldMkLst>
      </pc:sldChg>
      <pc:sldChg chg="del">
        <pc:chgData name="Cerys Davies" userId="61e71dc1-9594-4277-b52b-4420989f68ee" providerId="ADAL" clId="{E9E2D9A2-B88D-4F76-912B-8672AA9EE448}" dt="2025-02-05T11:09:39.890" v="52" actId="47"/>
        <pc:sldMkLst>
          <pc:docMk/>
          <pc:sldMk cId="0" sldId="352"/>
        </pc:sldMkLst>
      </pc:sldChg>
      <pc:sldChg chg="del">
        <pc:chgData name="Cerys Davies" userId="61e71dc1-9594-4277-b52b-4420989f68ee" providerId="ADAL" clId="{E9E2D9A2-B88D-4F76-912B-8672AA9EE448}" dt="2025-02-05T11:09:39.890" v="52" actId="47"/>
        <pc:sldMkLst>
          <pc:docMk/>
          <pc:sldMk cId="0" sldId="353"/>
        </pc:sldMkLst>
      </pc:sldChg>
      <pc:sldChg chg="del">
        <pc:chgData name="Cerys Davies" userId="61e71dc1-9594-4277-b52b-4420989f68ee" providerId="ADAL" clId="{E9E2D9A2-B88D-4F76-912B-8672AA9EE448}" dt="2025-02-05T11:09:39.890" v="52" actId="47"/>
        <pc:sldMkLst>
          <pc:docMk/>
          <pc:sldMk cId="0" sldId="354"/>
        </pc:sldMkLst>
      </pc:sldChg>
      <pc:sldChg chg="del">
        <pc:chgData name="Cerys Davies" userId="61e71dc1-9594-4277-b52b-4420989f68ee" providerId="ADAL" clId="{E9E2D9A2-B88D-4F76-912B-8672AA9EE448}" dt="2025-02-05T11:09:39.890" v="52" actId="47"/>
        <pc:sldMkLst>
          <pc:docMk/>
          <pc:sldMk cId="0" sldId="355"/>
        </pc:sldMkLst>
      </pc:sldChg>
      <pc:sldChg chg="del">
        <pc:chgData name="Cerys Davies" userId="61e71dc1-9594-4277-b52b-4420989f68ee" providerId="ADAL" clId="{E9E2D9A2-B88D-4F76-912B-8672AA9EE448}" dt="2025-02-05T11:09:39.890" v="52" actId="47"/>
        <pc:sldMkLst>
          <pc:docMk/>
          <pc:sldMk cId="0" sldId="356"/>
        </pc:sldMkLst>
      </pc:sldChg>
      <pc:sldChg chg="del">
        <pc:chgData name="Cerys Davies" userId="61e71dc1-9594-4277-b52b-4420989f68ee" providerId="ADAL" clId="{E9E2D9A2-B88D-4F76-912B-8672AA9EE448}" dt="2025-02-05T11:09:39.890" v="52" actId="47"/>
        <pc:sldMkLst>
          <pc:docMk/>
          <pc:sldMk cId="0" sldId="357"/>
        </pc:sldMkLst>
      </pc:sldChg>
      <pc:sldChg chg="del">
        <pc:chgData name="Cerys Davies" userId="61e71dc1-9594-4277-b52b-4420989f68ee" providerId="ADAL" clId="{E9E2D9A2-B88D-4F76-912B-8672AA9EE448}" dt="2025-02-05T11:09:39.890" v="52" actId="47"/>
        <pc:sldMkLst>
          <pc:docMk/>
          <pc:sldMk cId="0" sldId="358"/>
        </pc:sldMkLst>
      </pc:sldChg>
      <pc:sldChg chg="del">
        <pc:chgData name="Cerys Davies" userId="61e71dc1-9594-4277-b52b-4420989f68ee" providerId="ADAL" clId="{E9E2D9A2-B88D-4F76-912B-8672AA9EE448}" dt="2025-02-05T11:09:39.890" v="52" actId="47"/>
        <pc:sldMkLst>
          <pc:docMk/>
          <pc:sldMk cId="0" sldId="359"/>
        </pc:sldMkLst>
      </pc:sldChg>
      <pc:sldChg chg="del">
        <pc:chgData name="Cerys Davies" userId="61e71dc1-9594-4277-b52b-4420989f68ee" providerId="ADAL" clId="{E9E2D9A2-B88D-4F76-912B-8672AA9EE448}" dt="2025-02-05T11:09:39.890" v="52" actId="47"/>
        <pc:sldMkLst>
          <pc:docMk/>
          <pc:sldMk cId="783042913" sldId="360"/>
        </pc:sldMkLst>
      </pc:sldChg>
      <pc:sldChg chg="del">
        <pc:chgData name="Cerys Davies" userId="61e71dc1-9594-4277-b52b-4420989f68ee" providerId="ADAL" clId="{E9E2D9A2-B88D-4F76-912B-8672AA9EE448}" dt="2025-02-05T11:09:39.890" v="52" actId="47"/>
        <pc:sldMkLst>
          <pc:docMk/>
          <pc:sldMk cId="2227265751" sldId="361"/>
        </pc:sldMkLst>
      </pc:sldChg>
      <pc:sldChg chg="addSp modSp mod">
        <pc:chgData name="Cerys Davies" userId="61e71dc1-9594-4277-b52b-4420989f68ee" providerId="ADAL" clId="{E9E2D9A2-B88D-4F76-912B-8672AA9EE448}" dt="2025-02-09T17:25:21.218" v="1661" actId="1076"/>
        <pc:sldMkLst>
          <pc:docMk/>
          <pc:sldMk cId="1621357966" sldId="369"/>
        </pc:sldMkLst>
        <pc:spChg chg="mod">
          <ac:chgData name="Cerys Davies" userId="61e71dc1-9594-4277-b52b-4420989f68ee" providerId="ADAL" clId="{E9E2D9A2-B88D-4F76-912B-8672AA9EE448}" dt="2025-02-09T17:25:18.040" v="1660" actId="14100"/>
          <ac:spMkLst>
            <pc:docMk/>
            <pc:sldMk cId="1621357966" sldId="369"/>
            <ac:spMk id="2" creationId="{AF4BA736-CEB6-247D-172F-B2BF29461ABB}"/>
          </ac:spMkLst>
        </pc:spChg>
        <pc:spChg chg="mod">
          <ac:chgData name="Cerys Davies" userId="61e71dc1-9594-4277-b52b-4420989f68ee" providerId="ADAL" clId="{E9E2D9A2-B88D-4F76-912B-8672AA9EE448}" dt="2025-02-05T11:09:08.268" v="51" actId="6549"/>
          <ac:spMkLst>
            <pc:docMk/>
            <pc:sldMk cId="1621357966" sldId="369"/>
            <ac:spMk id="3" creationId="{B72DAD89-0500-BAD5-887F-E5A60D82D39D}"/>
          </ac:spMkLst>
        </pc:spChg>
        <pc:spChg chg="add mod">
          <ac:chgData name="Cerys Davies" userId="61e71dc1-9594-4277-b52b-4420989f68ee" providerId="ADAL" clId="{E9E2D9A2-B88D-4F76-912B-8672AA9EE448}" dt="2025-02-09T17:25:21.218" v="1661" actId="1076"/>
          <ac:spMkLst>
            <pc:docMk/>
            <pc:sldMk cId="1621357966" sldId="369"/>
            <ac:spMk id="6" creationId="{C71844A6-1DB4-0D23-03C6-5B6FF89CE60B}"/>
          </ac:spMkLst>
        </pc:spChg>
      </pc:sldChg>
      <pc:sldChg chg="del">
        <pc:chgData name="Cerys Davies" userId="61e71dc1-9594-4277-b52b-4420989f68ee" providerId="ADAL" clId="{E9E2D9A2-B88D-4F76-912B-8672AA9EE448}" dt="2025-02-05T11:09:39.890" v="52" actId="47"/>
        <pc:sldMkLst>
          <pc:docMk/>
          <pc:sldMk cId="186046737" sldId="370"/>
        </pc:sldMkLst>
      </pc:sldChg>
      <pc:sldChg chg="del">
        <pc:chgData name="Cerys Davies" userId="61e71dc1-9594-4277-b52b-4420989f68ee" providerId="ADAL" clId="{E9E2D9A2-B88D-4F76-912B-8672AA9EE448}" dt="2025-02-05T11:09:39.890" v="52" actId="47"/>
        <pc:sldMkLst>
          <pc:docMk/>
          <pc:sldMk cId="3341696801" sldId="372"/>
        </pc:sldMkLst>
      </pc:sldChg>
      <pc:sldChg chg="del">
        <pc:chgData name="Cerys Davies" userId="61e71dc1-9594-4277-b52b-4420989f68ee" providerId="ADAL" clId="{E9E2D9A2-B88D-4F76-912B-8672AA9EE448}" dt="2025-02-05T11:09:39.890" v="52" actId="47"/>
        <pc:sldMkLst>
          <pc:docMk/>
          <pc:sldMk cId="4219079550" sldId="373"/>
        </pc:sldMkLst>
      </pc:sldChg>
      <pc:sldChg chg="del">
        <pc:chgData name="Cerys Davies" userId="61e71dc1-9594-4277-b52b-4420989f68ee" providerId="ADAL" clId="{E9E2D9A2-B88D-4F76-912B-8672AA9EE448}" dt="2025-02-05T11:09:39.890" v="52" actId="47"/>
        <pc:sldMkLst>
          <pc:docMk/>
          <pc:sldMk cId="2589304232" sldId="374"/>
        </pc:sldMkLst>
      </pc:sldChg>
      <pc:sldChg chg="del">
        <pc:chgData name="Cerys Davies" userId="61e71dc1-9594-4277-b52b-4420989f68ee" providerId="ADAL" clId="{E9E2D9A2-B88D-4F76-912B-8672AA9EE448}" dt="2025-02-05T11:09:39.890" v="52" actId="47"/>
        <pc:sldMkLst>
          <pc:docMk/>
          <pc:sldMk cId="2374955968" sldId="375"/>
        </pc:sldMkLst>
      </pc:sldChg>
      <pc:sldChg chg="del">
        <pc:chgData name="Cerys Davies" userId="61e71dc1-9594-4277-b52b-4420989f68ee" providerId="ADAL" clId="{E9E2D9A2-B88D-4F76-912B-8672AA9EE448}" dt="2025-02-05T11:09:39.890" v="52" actId="47"/>
        <pc:sldMkLst>
          <pc:docMk/>
          <pc:sldMk cId="620301195" sldId="376"/>
        </pc:sldMkLst>
      </pc:sldChg>
      <pc:sldChg chg="del">
        <pc:chgData name="Cerys Davies" userId="61e71dc1-9594-4277-b52b-4420989f68ee" providerId="ADAL" clId="{E9E2D9A2-B88D-4F76-912B-8672AA9EE448}" dt="2025-02-05T11:09:39.890" v="52" actId="47"/>
        <pc:sldMkLst>
          <pc:docMk/>
          <pc:sldMk cId="1504592718" sldId="377"/>
        </pc:sldMkLst>
      </pc:sldChg>
      <pc:sldChg chg="del">
        <pc:chgData name="Cerys Davies" userId="61e71dc1-9594-4277-b52b-4420989f68ee" providerId="ADAL" clId="{E9E2D9A2-B88D-4F76-912B-8672AA9EE448}" dt="2025-02-05T11:09:39.890" v="52" actId="47"/>
        <pc:sldMkLst>
          <pc:docMk/>
          <pc:sldMk cId="999431923" sldId="378"/>
        </pc:sldMkLst>
      </pc:sldChg>
      <pc:sldChg chg="del">
        <pc:chgData name="Cerys Davies" userId="61e71dc1-9594-4277-b52b-4420989f68ee" providerId="ADAL" clId="{E9E2D9A2-B88D-4F76-912B-8672AA9EE448}" dt="2025-02-05T11:09:39.890" v="52" actId="47"/>
        <pc:sldMkLst>
          <pc:docMk/>
          <pc:sldMk cId="731365360" sldId="379"/>
        </pc:sldMkLst>
      </pc:sldChg>
      <pc:sldChg chg="del">
        <pc:chgData name="Cerys Davies" userId="61e71dc1-9594-4277-b52b-4420989f68ee" providerId="ADAL" clId="{E9E2D9A2-B88D-4F76-912B-8672AA9EE448}" dt="2025-02-05T11:09:39.890" v="52" actId="47"/>
        <pc:sldMkLst>
          <pc:docMk/>
          <pc:sldMk cId="2692507358" sldId="380"/>
        </pc:sldMkLst>
      </pc:sldChg>
      <pc:sldChg chg="del">
        <pc:chgData name="Cerys Davies" userId="61e71dc1-9594-4277-b52b-4420989f68ee" providerId="ADAL" clId="{E9E2D9A2-B88D-4F76-912B-8672AA9EE448}" dt="2025-02-05T11:09:39.890" v="52" actId="47"/>
        <pc:sldMkLst>
          <pc:docMk/>
          <pc:sldMk cId="2876684999" sldId="381"/>
        </pc:sldMkLst>
      </pc:sldChg>
      <pc:sldChg chg="del">
        <pc:chgData name="Cerys Davies" userId="61e71dc1-9594-4277-b52b-4420989f68ee" providerId="ADAL" clId="{E9E2D9A2-B88D-4F76-912B-8672AA9EE448}" dt="2025-02-05T11:09:39.890" v="52" actId="47"/>
        <pc:sldMkLst>
          <pc:docMk/>
          <pc:sldMk cId="3328284921" sldId="382"/>
        </pc:sldMkLst>
      </pc:sldChg>
      <pc:sldChg chg="del">
        <pc:chgData name="Cerys Davies" userId="61e71dc1-9594-4277-b52b-4420989f68ee" providerId="ADAL" clId="{E9E2D9A2-B88D-4F76-912B-8672AA9EE448}" dt="2025-02-05T11:09:39.890" v="52" actId="47"/>
        <pc:sldMkLst>
          <pc:docMk/>
          <pc:sldMk cId="4106786283" sldId="383"/>
        </pc:sldMkLst>
      </pc:sldChg>
      <pc:sldChg chg="del">
        <pc:chgData name="Cerys Davies" userId="61e71dc1-9594-4277-b52b-4420989f68ee" providerId="ADAL" clId="{E9E2D9A2-B88D-4F76-912B-8672AA9EE448}" dt="2025-02-05T11:09:39.890" v="52" actId="47"/>
        <pc:sldMkLst>
          <pc:docMk/>
          <pc:sldMk cId="1204372293" sldId="384"/>
        </pc:sldMkLst>
      </pc:sldChg>
      <pc:sldChg chg="del">
        <pc:chgData name="Cerys Davies" userId="61e71dc1-9594-4277-b52b-4420989f68ee" providerId="ADAL" clId="{E9E2D9A2-B88D-4F76-912B-8672AA9EE448}" dt="2025-02-05T11:09:39.890" v="52" actId="47"/>
        <pc:sldMkLst>
          <pc:docMk/>
          <pc:sldMk cId="478427848" sldId="386"/>
        </pc:sldMkLst>
      </pc:sldChg>
      <pc:sldChg chg="del">
        <pc:chgData name="Cerys Davies" userId="61e71dc1-9594-4277-b52b-4420989f68ee" providerId="ADAL" clId="{E9E2D9A2-B88D-4F76-912B-8672AA9EE448}" dt="2025-02-05T11:09:39.890" v="52" actId="47"/>
        <pc:sldMkLst>
          <pc:docMk/>
          <pc:sldMk cId="1287900767" sldId="387"/>
        </pc:sldMkLst>
      </pc:sldChg>
      <pc:sldChg chg="del">
        <pc:chgData name="Cerys Davies" userId="61e71dc1-9594-4277-b52b-4420989f68ee" providerId="ADAL" clId="{E9E2D9A2-B88D-4F76-912B-8672AA9EE448}" dt="2025-02-05T11:09:39.890" v="52" actId="47"/>
        <pc:sldMkLst>
          <pc:docMk/>
          <pc:sldMk cId="2173600932" sldId="388"/>
        </pc:sldMkLst>
      </pc:sldChg>
      <pc:sldChg chg="del">
        <pc:chgData name="Cerys Davies" userId="61e71dc1-9594-4277-b52b-4420989f68ee" providerId="ADAL" clId="{E9E2D9A2-B88D-4F76-912B-8672AA9EE448}" dt="2025-02-05T11:09:39.890" v="52" actId="47"/>
        <pc:sldMkLst>
          <pc:docMk/>
          <pc:sldMk cId="1932703627" sldId="403"/>
        </pc:sldMkLst>
      </pc:sldChg>
      <pc:sldChg chg="modSp new mod">
        <pc:chgData name="Cerys Davies" userId="61e71dc1-9594-4277-b52b-4420989f68ee" providerId="ADAL" clId="{E9E2D9A2-B88D-4F76-912B-8672AA9EE448}" dt="2025-02-13T20:38:52.180" v="3222" actId="255"/>
        <pc:sldMkLst>
          <pc:docMk/>
          <pc:sldMk cId="2272386224" sldId="403"/>
        </pc:sldMkLst>
        <pc:spChg chg="mod">
          <ac:chgData name="Cerys Davies" userId="61e71dc1-9594-4277-b52b-4420989f68ee" providerId="ADAL" clId="{E9E2D9A2-B88D-4F76-912B-8672AA9EE448}" dt="2025-02-07T20:44:53.356" v="141" actId="14100"/>
          <ac:spMkLst>
            <pc:docMk/>
            <pc:sldMk cId="2272386224" sldId="403"/>
            <ac:spMk id="2" creationId="{E495EAF8-129A-5733-ACF4-09E7AD476A73}"/>
          </ac:spMkLst>
        </pc:spChg>
        <pc:spChg chg="mod">
          <ac:chgData name="Cerys Davies" userId="61e71dc1-9594-4277-b52b-4420989f68ee" providerId="ADAL" clId="{E9E2D9A2-B88D-4F76-912B-8672AA9EE448}" dt="2025-02-13T20:38:52.180" v="3222" actId="255"/>
          <ac:spMkLst>
            <pc:docMk/>
            <pc:sldMk cId="2272386224" sldId="403"/>
            <ac:spMk id="3" creationId="{44A274D7-1F77-5265-1293-5C805D559063}"/>
          </ac:spMkLst>
        </pc:spChg>
      </pc:sldChg>
      <pc:sldChg chg="modSp new del mod">
        <pc:chgData name="Cerys Davies" userId="61e71dc1-9594-4277-b52b-4420989f68ee" providerId="ADAL" clId="{E9E2D9A2-B88D-4F76-912B-8672AA9EE448}" dt="2025-02-09T17:29:53.640" v="1841" actId="47"/>
        <pc:sldMkLst>
          <pc:docMk/>
          <pc:sldMk cId="3960201664" sldId="404"/>
        </pc:sldMkLst>
      </pc:sldChg>
      <pc:sldChg chg="del">
        <pc:chgData name="Cerys Davies" userId="61e71dc1-9594-4277-b52b-4420989f68ee" providerId="ADAL" clId="{E9E2D9A2-B88D-4F76-912B-8672AA9EE448}" dt="2025-02-05T11:09:39.890" v="52" actId="47"/>
        <pc:sldMkLst>
          <pc:docMk/>
          <pc:sldMk cId="1125548326" sldId="405"/>
        </pc:sldMkLst>
      </pc:sldChg>
      <pc:sldChg chg="addSp delSp modSp new del">
        <pc:chgData name="Cerys Davies" userId="61e71dc1-9594-4277-b52b-4420989f68ee" providerId="ADAL" clId="{E9E2D9A2-B88D-4F76-912B-8672AA9EE448}" dt="2025-02-07T21:10:09.708" v="420" actId="47"/>
        <pc:sldMkLst>
          <pc:docMk/>
          <pc:sldMk cId="1397215479" sldId="405"/>
        </pc:sldMkLst>
      </pc:sldChg>
      <pc:sldChg chg="del">
        <pc:chgData name="Cerys Davies" userId="61e71dc1-9594-4277-b52b-4420989f68ee" providerId="ADAL" clId="{E9E2D9A2-B88D-4F76-912B-8672AA9EE448}" dt="2025-02-05T11:09:39.890" v="52" actId="47"/>
        <pc:sldMkLst>
          <pc:docMk/>
          <pc:sldMk cId="485150325" sldId="406"/>
        </pc:sldMkLst>
      </pc:sldChg>
      <pc:sldChg chg="modSp new mod">
        <pc:chgData name="Cerys Davies" userId="61e71dc1-9594-4277-b52b-4420989f68ee" providerId="ADAL" clId="{E9E2D9A2-B88D-4F76-912B-8672AA9EE448}" dt="2025-02-13T20:41:06.416" v="3265" actId="27636"/>
        <pc:sldMkLst>
          <pc:docMk/>
          <pc:sldMk cId="1080674390" sldId="406"/>
        </pc:sldMkLst>
        <pc:spChg chg="mod">
          <ac:chgData name="Cerys Davies" userId="61e71dc1-9594-4277-b52b-4420989f68ee" providerId="ADAL" clId="{E9E2D9A2-B88D-4F76-912B-8672AA9EE448}" dt="2025-02-13T20:40:43.204" v="3257" actId="1076"/>
          <ac:spMkLst>
            <pc:docMk/>
            <pc:sldMk cId="1080674390" sldId="406"/>
            <ac:spMk id="2" creationId="{FA2D87BC-C1CE-ADDE-A5E5-8AC01445D0CB}"/>
          </ac:spMkLst>
        </pc:spChg>
        <pc:spChg chg="mod">
          <ac:chgData name="Cerys Davies" userId="61e71dc1-9594-4277-b52b-4420989f68ee" providerId="ADAL" clId="{E9E2D9A2-B88D-4F76-912B-8672AA9EE448}" dt="2025-02-13T20:41:06.416" v="3265" actId="27636"/>
          <ac:spMkLst>
            <pc:docMk/>
            <pc:sldMk cId="1080674390" sldId="406"/>
            <ac:spMk id="3" creationId="{E58BFC33-9C71-BD3C-7412-8800923C7390}"/>
          </ac:spMkLst>
        </pc:spChg>
      </pc:sldChg>
      <pc:sldChg chg="modSp new mod">
        <pc:chgData name="Cerys Davies" userId="61e71dc1-9594-4277-b52b-4420989f68ee" providerId="ADAL" clId="{E9E2D9A2-B88D-4F76-912B-8672AA9EE448}" dt="2025-02-13T20:41:18.518" v="3266" actId="14100"/>
        <pc:sldMkLst>
          <pc:docMk/>
          <pc:sldMk cId="1602403106" sldId="407"/>
        </pc:sldMkLst>
        <pc:spChg chg="mod">
          <ac:chgData name="Cerys Davies" userId="61e71dc1-9594-4277-b52b-4420989f68ee" providerId="ADAL" clId="{E9E2D9A2-B88D-4F76-912B-8672AA9EE448}" dt="2025-02-09T17:38:45.606" v="2188" actId="1076"/>
          <ac:spMkLst>
            <pc:docMk/>
            <pc:sldMk cId="1602403106" sldId="407"/>
            <ac:spMk id="2" creationId="{E30A3580-2946-7A04-5E6E-42775477210F}"/>
          </ac:spMkLst>
        </pc:spChg>
        <pc:spChg chg="mod">
          <ac:chgData name="Cerys Davies" userId="61e71dc1-9594-4277-b52b-4420989f68ee" providerId="ADAL" clId="{E9E2D9A2-B88D-4F76-912B-8672AA9EE448}" dt="2025-02-13T20:41:18.518" v="3266" actId="14100"/>
          <ac:spMkLst>
            <pc:docMk/>
            <pc:sldMk cId="1602403106" sldId="407"/>
            <ac:spMk id="3" creationId="{634CBCB1-740E-D9C0-62AC-EDF546D7DE82}"/>
          </ac:spMkLst>
        </pc:spChg>
      </pc:sldChg>
      <pc:sldChg chg="modSp new mod">
        <pc:chgData name="Cerys Davies" userId="61e71dc1-9594-4277-b52b-4420989f68ee" providerId="ADAL" clId="{E9E2D9A2-B88D-4F76-912B-8672AA9EE448}" dt="2025-02-13T20:43:46.026" v="3309" actId="14100"/>
        <pc:sldMkLst>
          <pc:docMk/>
          <pc:sldMk cId="1724880501" sldId="408"/>
        </pc:sldMkLst>
        <pc:spChg chg="mod">
          <ac:chgData name="Cerys Davies" userId="61e71dc1-9594-4277-b52b-4420989f68ee" providerId="ADAL" clId="{E9E2D9A2-B88D-4F76-912B-8672AA9EE448}" dt="2025-02-09T17:42:58.793" v="2540" actId="20577"/>
          <ac:spMkLst>
            <pc:docMk/>
            <pc:sldMk cId="1724880501" sldId="408"/>
            <ac:spMk id="2" creationId="{12CD4FE3-1CBE-6672-38D8-4F08C72F63CA}"/>
          </ac:spMkLst>
        </pc:spChg>
        <pc:spChg chg="mod">
          <ac:chgData name="Cerys Davies" userId="61e71dc1-9594-4277-b52b-4420989f68ee" providerId="ADAL" clId="{E9E2D9A2-B88D-4F76-912B-8672AA9EE448}" dt="2025-02-13T20:43:46.026" v="3309" actId="14100"/>
          <ac:spMkLst>
            <pc:docMk/>
            <pc:sldMk cId="1724880501" sldId="408"/>
            <ac:spMk id="3" creationId="{A87DE5D1-54DD-A7A4-7D47-830BF5417F04}"/>
          </ac:spMkLst>
        </pc:spChg>
      </pc:sldChg>
      <pc:sldChg chg="modSp new mod">
        <pc:chgData name="Cerys Davies" userId="61e71dc1-9594-4277-b52b-4420989f68ee" providerId="ADAL" clId="{E9E2D9A2-B88D-4F76-912B-8672AA9EE448}" dt="2025-02-09T17:58:15.006" v="2925" actId="1076"/>
        <pc:sldMkLst>
          <pc:docMk/>
          <pc:sldMk cId="3844668575" sldId="409"/>
        </pc:sldMkLst>
        <pc:spChg chg="mod">
          <ac:chgData name="Cerys Davies" userId="61e71dc1-9594-4277-b52b-4420989f68ee" providerId="ADAL" clId="{E9E2D9A2-B88D-4F76-912B-8672AA9EE448}" dt="2025-02-09T17:58:07.844" v="2924" actId="27636"/>
          <ac:spMkLst>
            <pc:docMk/>
            <pc:sldMk cId="3844668575" sldId="409"/>
            <ac:spMk id="2" creationId="{0B56D03A-A535-FFC4-14EF-8EE87244787F}"/>
          </ac:spMkLst>
        </pc:spChg>
        <pc:spChg chg="mod">
          <ac:chgData name="Cerys Davies" userId="61e71dc1-9594-4277-b52b-4420989f68ee" providerId="ADAL" clId="{E9E2D9A2-B88D-4F76-912B-8672AA9EE448}" dt="2025-02-09T17:58:15.006" v="2925" actId="1076"/>
          <ac:spMkLst>
            <pc:docMk/>
            <pc:sldMk cId="3844668575" sldId="409"/>
            <ac:spMk id="3" creationId="{591C2CA6-29C3-0B64-E360-D19CC17BFF68}"/>
          </ac:spMkLst>
        </pc:spChg>
      </pc:sldChg>
      <pc:sldChg chg="modSp new mod">
        <pc:chgData name="Cerys Davies" userId="61e71dc1-9594-4277-b52b-4420989f68ee" providerId="ADAL" clId="{E9E2D9A2-B88D-4F76-912B-8672AA9EE448}" dt="2025-02-13T20:47:53.542" v="3428" actId="14100"/>
        <pc:sldMkLst>
          <pc:docMk/>
          <pc:sldMk cId="1682780536" sldId="410"/>
        </pc:sldMkLst>
        <pc:spChg chg="mod">
          <ac:chgData name="Cerys Davies" userId="61e71dc1-9594-4277-b52b-4420989f68ee" providerId="ADAL" clId="{E9E2D9A2-B88D-4F76-912B-8672AA9EE448}" dt="2025-02-09T17:58:26.161" v="2928" actId="27636"/>
          <ac:spMkLst>
            <pc:docMk/>
            <pc:sldMk cId="1682780536" sldId="410"/>
            <ac:spMk id="2" creationId="{DFD9C7EA-BEFB-E089-CD94-4A6ADBE56B86}"/>
          </ac:spMkLst>
        </pc:spChg>
        <pc:spChg chg="mod">
          <ac:chgData name="Cerys Davies" userId="61e71dc1-9594-4277-b52b-4420989f68ee" providerId="ADAL" clId="{E9E2D9A2-B88D-4F76-912B-8672AA9EE448}" dt="2025-02-13T20:47:53.542" v="3428" actId="14100"/>
          <ac:spMkLst>
            <pc:docMk/>
            <pc:sldMk cId="1682780536" sldId="410"/>
            <ac:spMk id="3" creationId="{C324A7FD-F609-C836-B06C-BA194067925C}"/>
          </ac:spMkLst>
        </pc:spChg>
      </pc:sldChg>
      <pc:sldChg chg="modSp new mod">
        <pc:chgData name="Cerys Davies" userId="61e71dc1-9594-4277-b52b-4420989f68ee" providerId="ADAL" clId="{E9E2D9A2-B88D-4F76-912B-8672AA9EE448}" dt="2025-02-12T11:29:09.562" v="2964" actId="14100"/>
        <pc:sldMkLst>
          <pc:docMk/>
          <pc:sldMk cId="1839838777" sldId="411"/>
        </pc:sldMkLst>
        <pc:spChg chg="mod">
          <ac:chgData name="Cerys Davies" userId="61e71dc1-9594-4277-b52b-4420989f68ee" providerId="ADAL" clId="{E9E2D9A2-B88D-4F76-912B-8672AA9EE448}" dt="2025-02-12T11:27:41.441" v="2940" actId="1076"/>
          <ac:spMkLst>
            <pc:docMk/>
            <pc:sldMk cId="1839838777" sldId="411"/>
            <ac:spMk id="2" creationId="{E7BEB86A-3A76-29AC-4F73-3A5D94E74658}"/>
          </ac:spMkLst>
        </pc:spChg>
        <pc:spChg chg="mod">
          <ac:chgData name="Cerys Davies" userId="61e71dc1-9594-4277-b52b-4420989f68ee" providerId="ADAL" clId="{E9E2D9A2-B88D-4F76-912B-8672AA9EE448}" dt="2025-02-12T11:29:09.562" v="2964" actId="14100"/>
          <ac:spMkLst>
            <pc:docMk/>
            <pc:sldMk cId="1839838777" sldId="411"/>
            <ac:spMk id="3" creationId="{B2B1FEA3-5AFF-405A-3064-5C28BC47DCF1}"/>
          </ac:spMkLst>
        </pc:spChg>
      </pc:sldChg>
      <pc:sldChg chg="modSp new mod">
        <pc:chgData name="Cerys Davies" userId="61e71dc1-9594-4277-b52b-4420989f68ee" providerId="ADAL" clId="{E9E2D9A2-B88D-4F76-912B-8672AA9EE448}" dt="2025-02-13T20:51:49.571" v="3559" actId="14100"/>
        <pc:sldMkLst>
          <pc:docMk/>
          <pc:sldMk cId="538950514" sldId="412"/>
        </pc:sldMkLst>
        <pc:spChg chg="mod">
          <ac:chgData name="Cerys Davies" userId="61e71dc1-9594-4277-b52b-4420989f68ee" providerId="ADAL" clId="{E9E2D9A2-B88D-4F76-912B-8672AA9EE448}" dt="2025-02-13T20:49:52.999" v="3444" actId="14100"/>
          <ac:spMkLst>
            <pc:docMk/>
            <pc:sldMk cId="538950514" sldId="412"/>
            <ac:spMk id="2" creationId="{89693CAC-2EEC-F2C8-8F9C-0D42590DAFAF}"/>
          </ac:spMkLst>
        </pc:spChg>
        <pc:spChg chg="mod">
          <ac:chgData name="Cerys Davies" userId="61e71dc1-9594-4277-b52b-4420989f68ee" providerId="ADAL" clId="{E9E2D9A2-B88D-4F76-912B-8672AA9EE448}" dt="2025-02-13T20:51:49.571" v="3559" actId="14100"/>
          <ac:spMkLst>
            <pc:docMk/>
            <pc:sldMk cId="538950514" sldId="412"/>
            <ac:spMk id="3" creationId="{5563ABD2-B14D-9208-30F5-EB953BF7F7F5}"/>
          </ac:spMkLst>
        </pc:spChg>
      </pc:sldChg>
      <pc:sldChg chg="addSp delSp modSp new mod">
        <pc:chgData name="Cerys Davies" userId="61e71dc1-9594-4277-b52b-4420989f68ee" providerId="ADAL" clId="{E9E2D9A2-B88D-4F76-912B-8672AA9EE448}" dt="2025-02-13T20:58:48.307" v="3802" actId="255"/>
        <pc:sldMkLst>
          <pc:docMk/>
          <pc:sldMk cId="1047263359" sldId="413"/>
        </pc:sldMkLst>
        <pc:spChg chg="mod">
          <ac:chgData name="Cerys Davies" userId="61e71dc1-9594-4277-b52b-4420989f68ee" providerId="ADAL" clId="{E9E2D9A2-B88D-4F76-912B-8672AA9EE448}" dt="2025-02-13T20:56:11.937" v="3596" actId="1076"/>
          <ac:spMkLst>
            <pc:docMk/>
            <pc:sldMk cId="1047263359" sldId="413"/>
            <ac:spMk id="2" creationId="{3DC83E29-2897-9585-01A3-E282FC9ABFEF}"/>
          </ac:spMkLst>
        </pc:spChg>
        <pc:spChg chg="add del mod">
          <ac:chgData name="Cerys Davies" userId="61e71dc1-9594-4277-b52b-4420989f68ee" providerId="ADAL" clId="{E9E2D9A2-B88D-4F76-912B-8672AA9EE448}" dt="2025-02-13T20:58:48.307" v="3802" actId="255"/>
          <ac:spMkLst>
            <pc:docMk/>
            <pc:sldMk cId="1047263359" sldId="413"/>
            <ac:spMk id="3" creationId="{0FFA4625-8FB3-164D-B1E6-1387E1FB528D}"/>
          </ac:spMkLst>
        </pc:spChg>
        <pc:spChg chg="add del mod">
          <ac:chgData name="Cerys Davies" userId="61e71dc1-9594-4277-b52b-4420989f68ee" providerId="ADAL" clId="{E9E2D9A2-B88D-4F76-912B-8672AA9EE448}" dt="2025-02-13T20:52:16.201" v="3570" actId="478"/>
          <ac:spMkLst>
            <pc:docMk/>
            <pc:sldMk cId="1047263359" sldId="413"/>
            <ac:spMk id="5" creationId="{4FD7F01A-C281-2E20-D25D-A1BD68456B39}"/>
          </ac:spMkLst>
        </pc:spChg>
      </pc:sldChg>
      <pc:sldChg chg="modSp new del mod">
        <pc:chgData name="Cerys Davies" userId="61e71dc1-9594-4277-b52b-4420989f68ee" providerId="ADAL" clId="{E9E2D9A2-B88D-4F76-912B-8672AA9EE448}" dt="2025-02-13T20:59:49.743" v="3803" actId="47"/>
        <pc:sldMkLst>
          <pc:docMk/>
          <pc:sldMk cId="562401503" sldId="414"/>
        </pc:sldMkLst>
      </pc:sldChg>
      <pc:sldChg chg="modSp new mod">
        <pc:chgData name="Cerys Davies" userId="61e71dc1-9594-4277-b52b-4420989f68ee" providerId="ADAL" clId="{E9E2D9A2-B88D-4F76-912B-8672AA9EE448}" dt="2025-02-13T21:15:49.745" v="3850" actId="14100"/>
        <pc:sldMkLst>
          <pc:docMk/>
          <pc:sldMk cId="2159538368" sldId="415"/>
        </pc:sldMkLst>
        <pc:spChg chg="mod">
          <ac:chgData name="Cerys Davies" userId="61e71dc1-9594-4277-b52b-4420989f68ee" providerId="ADAL" clId="{E9E2D9A2-B88D-4F76-912B-8672AA9EE448}" dt="2025-02-13T21:00:12.241" v="3808" actId="14100"/>
          <ac:spMkLst>
            <pc:docMk/>
            <pc:sldMk cId="2159538368" sldId="415"/>
            <ac:spMk id="2" creationId="{43D67090-DE51-7EAF-698B-62FB64441C5C}"/>
          </ac:spMkLst>
        </pc:spChg>
        <pc:spChg chg="mod">
          <ac:chgData name="Cerys Davies" userId="61e71dc1-9594-4277-b52b-4420989f68ee" providerId="ADAL" clId="{E9E2D9A2-B88D-4F76-912B-8672AA9EE448}" dt="2025-02-13T21:15:49.745" v="3850" actId="14100"/>
          <ac:spMkLst>
            <pc:docMk/>
            <pc:sldMk cId="2159538368" sldId="415"/>
            <ac:spMk id="3" creationId="{04A4B141-C83F-F104-9326-5A38B681EF93}"/>
          </ac:spMkLst>
        </pc:spChg>
      </pc:sldChg>
      <pc:sldChg chg="modSp new mod">
        <pc:chgData name="Cerys Davies" userId="61e71dc1-9594-4277-b52b-4420989f68ee" providerId="ADAL" clId="{E9E2D9A2-B88D-4F76-912B-8672AA9EE448}" dt="2025-02-13T21:20:01.249" v="3964" actId="1076"/>
        <pc:sldMkLst>
          <pc:docMk/>
          <pc:sldMk cId="3466348664" sldId="416"/>
        </pc:sldMkLst>
        <pc:spChg chg="mod">
          <ac:chgData name="Cerys Davies" userId="61e71dc1-9594-4277-b52b-4420989f68ee" providerId="ADAL" clId="{E9E2D9A2-B88D-4F76-912B-8672AA9EE448}" dt="2025-02-13T21:17:49.373" v="3959" actId="1076"/>
          <ac:spMkLst>
            <pc:docMk/>
            <pc:sldMk cId="3466348664" sldId="416"/>
            <ac:spMk id="2" creationId="{62719441-08A6-1F16-7595-C84D178C7D71}"/>
          </ac:spMkLst>
        </pc:spChg>
        <pc:spChg chg="mod">
          <ac:chgData name="Cerys Davies" userId="61e71dc1-9594-4277-b52b-4420989f68ee" providerId="ADAL" clId="{E9E2D9A2-B88D-4F76-912B-8672AA9EE448}" dt="2025-02-13T21:20:01.249" v="3964" actId="1076"/>
          <ac:spMkLst>
            <pc:docMk/>
            <pc:sldMk cId="3466348664" sldId="416"/>
            <ac:spMk id="3" creationId="{773B3210-FFA2-FF52-AEB0-9AEDA321699F}"/>
          </ac:spMkLst>
        </pc:spChg>
      </pc:sldChg>
      <pc:sldChg chg="modSp add mod">
        <pc:chgData name="Cerys Davies" userId="61e71dc1-9594-4277-b52b-4420989f68ee" providerId="ADAL" clId="{E9E2D9A2-B88D-4F76-912B-8672AA9EE448}" dt="2025-02-12T11:27:03.630" v="2937" actId="20577"/>
        <pc:sldMkLst>
          <pc:docMk/>
          <pc:sldMk cId="2125193859" sldId="417"/>
        </pc:sldMkLst>
        <pc:spChg chg="mod">
          <ac:chgData name="Cerys Davies" userId="61e71dc1-9594-4277-b52b-4420989f68ee" providerId="ADAL" clId="{E9E2D9A2-B88D-4F76-912B-8672AA9EE448}" dt="2025-02-07T21:42:34.160" v="1233" actId="20577"/>
          <ac:spMkLst>
            <pc:docMk/>
            <pc:sldMk cId="2125193859" sldId="417"/>
            <ac:spMk id="2" creationId="{BEB0CF7F-437C-55FE-F658-CB78F3BD59D4}"/>
          </ac:spMkLst>
        </pc:spChg>
        <pc:spChg chg="mod">
          <ac:chgData name="Cerys Davies" userId="61e71dc1-9594-4277-b52b-4420989f68ee" providerId="ADAL" clId="{E9E2D9A2-B88D-4F76-912B-8672AA9EE448}" dt="2025-02-12T11:27:03.630" v="2937" actId="20577"/>
          <ac:spMkLst>
            <pc:docMk/>
            <pc:sldMk cId="2125193859" sldId="417"/>
            <ac:spMk id="3" creationId="{1A8426B4-1C81-C0F0-B263-7DD1C8E65346}"/>
          </ac:spMkLst>
        </pc:spChg>
      </pc:sldChg>
      <pc:sldChg chg="modSp add mod">
        <pc:chgData name="Cerys Davies" userId="61e71dc1-9594-4277-b52b-4420989f68ee" providerId="ADAL" clId="{E9E2D9A2-B88D-4F76-912B-8672AA9EE448}" dt="2025-02-13T21:23:53.232" v="3995" actId="14100"/>
        <pc:sldMkLst>
          <pc:docMk/>
          <pc:sldMk cId="2525944868" sldId="418"/>
        </pc:sldMkLst>
        <pc:spChg chg="mod">
          <ac:chgData name="Cerys Davies" userId="61e71dc1-9594-4277-b52b-4420989f68ee" providerId="ADAL" clId="{E9E2D9A2-B88D-4F76-912B-8672AA9EE448}" dt="2025-02-13T21:22:26.699" v="3966" actId="14100"/>
          <ac:spMkLst>
            <pc:docMk/>
            <pc:sldMk cId="2525944868" sldId="418"/>
            <ac:spMk id="2" creationId="{4A2799E0-D1B3-324D-57EC-EA74CA3A4226}"/>
          </ac:spMkLst>
        </pc:spChg>
        <pc:spChg chg="mod">
          <ac:chgData name="Cerys Davies" userId="61e71dc1-9594-4277-b52b-4420989f68ee" providerId="ADAL" clId="{E9E2D9A2-B88D-4F76-912B-8672AA9EE448}" dt="2025-02-13T21:23:53.232" v="3995" actId="14100"/>
          <ac:spMkLst>
            <pc:docMk/>
            <pc:sldMk cId="2525944868" sldId="418"/>
            <ac:spMk id="3" creationId="{D8321F12-5E19-1750-5C6A-0E8F5F2C77BC}"/>
          </ac:spMkLst>
        </pc:spChg>
      </pc:sldChg>
      <pc:sldChg chg="addSp modSp new mod">
        <pc:chgData name="Cerys Davies" userId="61e71dc1-9594-4277-b52b-4420989f68ee" providerId="ADAL" clId="{E9E2D9A2-B88D-4F76-912B-8672AA9EE448}" dt="2025-02-13T21:24:53.017" v="4002" actId="14100"/>
        <pc:sldMkLst>
          <pc:docMk/>
          <pc:sldMk cId="2166548530" sldId="419"/>
        </pc:sldMkLst>
        <pc:spChg chg="mod">
          <ac:chgData name="Cerys Davies" userId="61e71dc1-9594-4277-b52b-4420989f68ee" providerId="ADAL" clId="{E9E2D9A2-B88D-4F76-912B-8672AA9EE448}" dt="2025-02-07T21:45:00.842" v="1329" actId="14100"/>
          <ac:spMkLst>
            <pc:docMk/>
            <pc:sldMk cId="2166548530" sldId="419"/>
            <ac:spMk id="2" creationId="{330A24FC-9459-7225-B7AA-46FF21EAC57D}"/>
          </ac:spMkLst>
        </pc:spChg>
        <pc:spChg chg="mod">
          <ac:chgData name="Cerys Davies" userId="61e71dc1-9594-4277-b52b-4420989f68ee" providerId="ADAL" clId="{E9E2D9A2-B88D-4F76-912B-8672AA9EE448}" dt="2025-02-13T21:24:53.017" v="4002" actId="14100"/>
          <ac:spMkLst>
            <pc:docMk/>
            <pc:sldMk cId="2166548530" sldId="419"/>
            <ac:spMk id="3" creationId="{7EB2B509-9700-F1AF-C761-F1578D63B3A4}"/>
          </ac:spMkLst>
        </pc:spChg>
        <pc:picChg chg="add mod">
          <ac:chgData name="Cerys Davies" userId="61e71dc1-9594-4277-b52b-4420989f68ee" providerId="ADAL" clId="{E9E2D9A2-B88D-4F76-912B-8672AA9EE448}" dt="2025-02-07T21:46:17.174" v="1338" actId="1076"/>
          <ac:picMkLst>
            <pc:docMk/>
            <pc:sldMk cId="2166548530" sldId="419"/>
            <ac:picMk id="5" creationId="{474FE58B-0567-CF7D-60B5-82DDF699CE91}"/>
          </ac:picMkLst>
        </pc:picChg>
      </pc:sldChg>
      <pc:sldChg chg="modSp new mod">
        <pc:chgData name="Cerys Davies" userId="61e71dc1-9594-4277-b52b-4420989f68ee" providerId="ADAL" clId="{E9E2D9A2-B88D-4F76-912B-8672AA9EE448}" dt="2025-02-13T21:28:31.541" v="4022" actId="20577"/>
        <pc:sldMkLst>
          <pc:docMk/>
          <pc:sldMk cId="3844572968" sldId="420"/>
        </pc:sldMkLst>
        <pc:spChg chg="mod">
          <ac:chgData name="Cerys Davies" userId="61e71dc1-9594-4277-b52b-4420989f68ee" providerId="ADAL" clId="{E9E2D9A2-B88D-4F76-912B-8672AA9EE448}" dt="2025-02-13T21:26:47.625" v="4006" actId="1076"/>
          <ac:spMkLst>
            <pc:docMk/>
            <pc:sldMk cId="3844572968" sldId="420"/>
            <ac:spMk id="2" creationId="{E47C12C4-7633-40E1-A1C8-8AE3E4D83075}"/>
          </ac:spMkLst>
        </pc:spChg>
        <pc:spChg chg="mod">
          <ac:chgData name="Cerys Davies" userId="61e71dc1-9594-4277-b52b-4420989f68ee" providerId="ADAL" clId="{E9E2D9A2-B88D-4F76-912B-8672AA9EE448}" dt="2025-02-13T21:28:31.541" v="4022" actId="20577"/>
          <ac:spMkLst>
            <pc:docMk/>
            <pc:sldMk cId="3844572968" sldId="420"/>
            <ac:spMk id="3" creationId="{3277A966-8DBD-9DB4-39F6-D97A70E8565A}"/>
          </ac:spMkLst>
        </pc:spChg>
      </pc:sldChg>
      <pc:sldChg chg="addSp modSp new mod setBg">
        <pc:chgData name="Cerys Davies" userId="61e71dc1-9594-4277-b52b-4420989f68ee" providerId="ADAL" clId="{E9E2D9A2-B88D-4F76-912B-8672AA9EE448}" dt="2025-02-07T21:47:32.632" v="1347" actId="14100"/>
        <pc:sldMkLst>
          <pc:docMk/>
          <pc:sldMk cId="2102942311" sldId="421"/>
        </pc:sldMkLst>
        <pc:spChg chg="add">
          <ac:chgData name="Cerys Davies" userId="61e71dc1-9594-4277-b52b-4420989f68ee" providerId="ADAL" clId="{E9E2D9A2-B88D-4F76-912B-8672AA9EE448}" dt="2025-02-07T21:47:21.827" v="1343" actId="26606"/>
          <ac:spMkLst>
            <pc:docMk/>
            <pc:sldMk cId="2102942311" sldId="421"/>
            <ac:spMk id="8" creationId="{03E8462A-FEBA-4848-81CC-3F8DA3E477BE}"/>
          </ac:spMkLst>
        </pc:spChg>
        <pc:spChg chg="add">
          <ac:chgData name="Cerys Davies" userId="61e71dc1-9594-4277-b52b-4420989f68ee" providerId="ADAL" clId="{E9E2D9A2-B88D-4F76-912B-8672AA9EE448}" dt="2025-02-07T21:47:21.827" v="1343" actId="26606"/>
          <ac:spMkLst>
            <pc:docMk/>
            <pc:sldMk cId="2102942311" sldId="421"/>
            <ac:spMk id="21" creationId="{7941F9B1-B01B-4A84-89D9-B169AEB4E456}"/>
          </ac:spMkLst>
        </pc:spChg>
        <pc:grpChg chg="add">
          <ac:chgData name="Cerys Davies" userId="61e71dc1-9594-4277-b52b-4420989f68ee" providerId="ADAL" clId="{E9E2D9A2-B88D-4F76-912B-8672AA9EE448}" dt="2025-02-07T21:47:21.827" v="1343" actId="26606"/>
          <ac:grpSpMkLst>
            <pc:docMk/>
            <pc:sldMk cId="2102942311" sldId="421"/>
            <ac:grpSpMk id="10" creationId="{2109F83F-40FE-4DB3-84CC-09FB3340D06D}"/>
          </ac:grpSpMkLst>
        </pc:grpChg>
        <pc:picChg chg="add mod">
          <ac:chgData name="Cerys Davies" userId="61e71dc1-9594-4277-b52b-4420989f68ee" providerId="ADAL" clId="{E9E2D9A2-B88D-4F76-912B-8672AA9EE448}" dt="2025-02-07T21:47:32.632" v="1347" actId="14100"/>
          <ac:picMkLst>
            <pc:docMk/>
            <pc:sldMk cId="2102942311" sldId="421"/>
            <ac:picMk id="3" creationId="{33216B75-EF1A-E766-1050-1BC7AF95AC31}"/>
          </ac:picMkLst>
        </pc:picChg>
      </pc:sldChg>
      <pc:sldChg chg="modSp new mod">
        <pc:chgData name="Cerys Davies" userId="61e71dc1-9594-4277-b52b-4420989f68ee" providerId="ADAL" clId="{E9E2D9A2-B88D-4F76-912B-8672AA9EE448}" dt="2025-02-13T21:32:10.805" v="4067" actId="207"/>
        <pc:sldMkLst>
          <pc:docMk/>
          <pc:sldMk cId="4187651920" sldId="422"/>
        </pc:sldMkLst>
        <pc:spChg chg="mod">
          <ac:chgData name="Cerys Davies" userId="61e71dc1-9594-4277-b52b-4420989f68ee" providerId="ADAL" clId="{E9E2D9A2-B88D-4F76-912B-8672AA9EE448}" dt="2025-02-13T21:32:10.805" v="4067" actId="207"/>
          <ac:spMkLst>
            <pc:docMk/>
            <pc:sldMk cId="4187651920" sldId="422"/>
            <ac:spMk id="2" creationId="{0FED022B-A586-AE60-A493-C26A868F716B}"/>
          </ac:spMkLst>
        </pc:spChg>
        <pc:spChg chg="mod">
          <ac:chgData name="Cerys Davies" userId="61e71dc1-9594-4277-b52b-4420989f68ee" providerId="ADAL" clId="{E9E2D9A2-B88D-4F76-912B-8672AA9EE448}" dt="2025-02-07T21:52:30.260" v="1418" actId="27636"/>
          <ac:spMkLst>
            <pc:docMk/>
            <pc:sldMk cId="4187651920" sldId="422"/>
            <ac:spMk id="3" creationId="{A321C47C-E4CB-2804-F291-2926FF3BB17A}"/>
          </ac:spMkLst>
        </pc:spChg>
      </pc:sldChg>
      <pc:sldChg chg="modSp new mod ord">
        <pc:chgData name="Cerys Davies" userId="61e71dc1-9594-4277-b52b-4420989f68ee" providerId="ADAL" clId="{E9E2D9A2-B88D-4F76-912B-8672AA9EE448}" dt="2025-02-13T21:31:05.650" v="4063" actId="1076"/>
        <pc:sldMkLst>
          <pc:docMk/>
          <pc:sldMk cId="3930430806" sldId="423"/>
        </pc:sldMkLst>
        <pc:spChg chg="mod">
          <ac:chgData name="Cerys Davies" userId="61e71dc1-9594-4277-b52b-4420989f68ee" providerId="ADAL" clId="{E9E2D9A2-B88D-4F76-912B-8672AA9EE448}" dt="2025-02-13T21:31:05.650" v="4063" actId="1076"/>
          <ac:spMkLst>
            <pc:docMk/>
            <pc:sldMk cId="3930430806" sldId="423"/>
            <ac:spMk id="2" creationId="{1310DBBA-C186-EE4F-6323-E5F9681268D6}"/>
          </ac:spMkLst>
        </pc:spChg>
        <pc:spChg chg="mod">
          <ac:chgData name="Cerys Davies" userId="61e71dc1-9594-4277-b52b-4420989f68ee" providerId="ADAL" clId="{E9E2D9A2-B88D-4F76-912B-8672AA9EE448}" dt="2025-02-13T21:31:01.772" v="4062" actId="27636"/>
          <ac:spMkLst>
            <pc:docMk/>
            <pc:sldMk cId="3930430806" sldId="423"/>
            <ac:spMk id="3" creationId="{73EC53E5-D9F2-8446-9864-A1C97D6CB4E7}"/>
          </ac:spMkLst>
        </pc:spChg>
      </pc:sldChg>
      <pc:sldChg chg="new del">
        <pc:chgData name="Cerys Davies" userId="61e71dc1-9594-4277-b52b-4420989f68ee" providerId="ADAL" clId="{E9E2D9A2-B88D-4F76-912B-8672AA9EE448}" dt="2025-02-12T11:26:24.376" v="2930" actId="47"/>
        <pc:sldMkLst>
          <pc:docMk/>
          <pc:sldMk cId="360274258" sldId="424"/>
        </pc:sldMkLst>
      </pc:sldChg>
      <pc:sldChg chg="new del">
        <pc:chgData name="Cerys Davies" userId="61e71dc1-9594-4277-b52b-4420989f68ee" providerId="ADAL" clId="{E9E2D9A2-B88D-4F76-912B-8672AA9EE448}" dt="2025-02-12T11:26:25.369" v="2931" actId="47"/>
        <pc:sldMkLst>
          <pc:docMk/>
          <pc:sldMk cId="166038692" sldId="425"/>
        </pc:sldMkLst>
      </pc:sldChg>
      <pc:sldChg chg="addSp delSp modSp new mod setBg">
        <pc:chgData name="Cerys Davies" userId="61e71dc1-9594-4277-b52b-4420989f68ee" providerId="ADAL" clId="{E9E2D9A2-B88D-4F76-912B-8672AA9EE448}" dt="2025-02-07T21:55:37.736" v="1437" actId="14100"/>
        <pc:sldMkLst>
          <pc:docMk/>
          <pc:sldMk cId="4153386254" sldId="426"/>
        </pc:sldMkLst>
        <pc:spChg chg="add">
          <ac:chgData name="Cerys Davies" userId="61e71dc1-9594-4277-b52b-4420989f68ee" providerId="ADAL" clId="{E9E2D9A2-B88D-4F76-912B-8672AA9EE448}" dt="2025-02-07T21:54:53.363" v="1428" actId="26606"/>
          <ac:spMkLst>
            <pc:docMk/>
            <pc:sldMk cId="4153386254" sldId="426"/>
            <ac:spMk id="35" creationId="{03E8462A-FEBA-4848-81CC-3F8DA3E477BE}"/>
          </ac:spMkLst>
        </pc:spChg>
        <pc:spChg chg="add">
          <ac:chgData name="Cerys Davies" userId="61e71dc1-9594-4277-b52b-4420989f68ee" providerId="ADAL" clId="{E9E2D9A2-B88D-4F76-912B-8672AA9EE448}" dt="2025-02-07T21:54:53.363" v="1428" actId="26606"/>
          <ac:spMkLst>
            <pc:docMk/>
            <pc:sldMk cId="4153386254" sldId="426"/>
            <ac:spMk id="37" creationId="{7941F9B1-B01B-4A84-89D9-B169AEB4E456}"/>
          </ac:spMkLst>
        </pc:spChg>
        <pc:grpChg chg="add">
          <ac:chgData name="Cerys Davies" userId="61e71dc1-9594-4277-b52b-4420989f68ee" providerId="ADAL" clId="{E9E2D9A2-B88D-4F76-912B-8672AA9EE448}" dt="2025-02-07T21:54:53.363" v="1428" actId="26606"/>
          <ac:grpSpMkLst>
            <pc:docMk/>
            <pc:sldMk cId="4153386254" sldId="426"/>
            <ac:grpSpMk id="36" creationId="{2109F83F-40FE-4DB3-84CC-09FB3340D06D}"/>
          </ac:grpSpMkLst>
        </pc:grpChg>
        <pc:picChg chg="add mod">
          <ac:chgData name="Cerys Davies" userId="61e71dc1-9594-4277-b52b-4420989f68ee" providerId="ADAL" clId="{E9E2D9A2-B88D-4F76-912B-8672AA9EE448}" dt="2025-02-07T21:55:37.736" v="1437" actId="14100"/>
          <ac:picMkLst>
            <pc:docMk/>
            <pc:sldMk cId="4153386254" sldId="426"/>
            <ac:picMk id="3" creationId="{B4E16E4E-6182-A707-1AA2-78B4F3C36608}"/>
          </ac:picMkLst>
        </pc:picChg>
      </pc:sldChg>
      <pc:sldChg chg="addSp modSp new mod setBg">
        <pc:chgData name="Cerys Davies" userId="61e71dc1-9594-4277-b52b-4420989f68ee" providerId="ADAL" clId="{E9E2D9A2-B88D-4F76-912B-8672AA9EE448}" dt="2025-02-07T21:57:05.227" v="1447" actId="14100"/>
        <pc:sldMkLst>
          <pc:docMk/>
          <pc:sldMk cId="1619010484" sldId="427"/>
        </pc:sldMkLst>
        <pc:spChg chg="add">
          <ac:chgData name="Cerys Davies" userId="61e71dc1-9594-4277-b52b-4420989f68ee" providerId="ADAL" clId="{E9E2D9A2-B88D-4F76-912B-8672AA9EE448}" dt="2025-02-07T21:56:39.854" v="1440" actId="26606"/>
          <ac:spMkLst>
            <pc:docMk/>
            <pc:sldMk cId="1619010484" sldId="427"/>
            <ac:spMk id="8" creationId="{03E8462A-FEBA-4848-81CC-3F8DA3E477BE}"/>
          </ac:spMkLst>
        </pc:spChg>
        <pc:spChg chg="add">
          <ac:chgData name="Cerys Davies" userId="61e71dc1-9594-4277-b52b-4420989f68ee" providerId="ADAL" clId="{E9E2D9A2-B88D-4F76-912B-8672AA9EE448}" dt="2025-02-07T21:56:39.854" v="1440" actId="26606"/>
          <ac:spMkLst>
            <pc:docMk/>
            <pc:sldMk cId="1619010484" sldId="427"/>
            <ac:spMk id="21" creationId="{7941F9B1-B01B-4A84-89D9-B169AEB4E456}"/>
          </ac:spMkLst>
        </pc:spChg>
        <pc:grpChg chg="add">
          <ac:chgData name="Cerys Davies" userId="61e71dc1-9594-4277-b52b-4420989f68ee" providerId="ADAL" clId="{E9E2D9A2-B88D-4F76-912B-8672AA9EE448}" dt="2025-02-07T21:56:39.854" v="1440" actId="26606"/>
          <ac:grpSpMkLst>
            <pc:docMk/>
            <pc:sldMk cId="1619010484" sldId="427"/>
            <ac:grpSpMk id="10" creationId="{2109F83F-40FE-4DB3-84CC-09FB3340D06D}"/>
          </ac:grpSpMkLst>
        </pc:grpChg>
        <pc:picChg chg="add mod">
          <ac:chgData name="Cerys Davies" userId="61e71dc1-9594-4277-b52b-4420989f68ee" providerId="ADAL" clId="{E9E2D9A2-B88D-4F76-912B-8672AA9EE448}" dt="2025-02-07T21:57:05.227" v="1447" actId="14100"/>
          <ac:picMkLst>
            <pc:docMk/>
            <pc:sldMk cId="1619010484" sldId="427"/>
            <ac:picMk id="3" creationId="{FAA2208B-478F-411C-10BF-EA78534E8D76}"/>
          </ac:picMkLst>
        </pc:picChg>
      </pc:sldChg>
      <pc:sldChg chg="addSp modSp new mod setBg">
        <pc:chgData name="Cerys Davies" userId="61e71dc1-9594-4277-b52b-4420989f68ee" providerId="ADAL" clId="{E9E2D9A2-B88D-4F76-912B-8672AA9EE448}" dt="2025-02-07T21:58:54.744" v="1457" actId="1076"/>
        <pc:sldMkLst>
          <pc:docMk/>
          <pc:sldMk cId="1540661913" sldId="428"/>
        </pc:sldMkLst>
        <pc:spChg chg="add">
          <ac:chgData name="Cerys Davies" userId="61e71dc1-9594-4277-b52b-4420989f68ee" providerId="ADAL" clId="{E9E2D9A2-B88D-4F76-912B-8672AA9EE448}" dt="2025-02-07T21:58:31.369" v="1450" actId="26606"/>
          <ac:spMkLst>
            <pc:docMk/>
            <pc:sldMk cId="1540661913" sldId="428"/>
            <ac:spMk id="8" creationId="{03E8462A-FEBA-4848-81CC-3F8DA3E477BE}"/>
          </ac:spMkLst>
        </pc:spChg>
        <pc:spChg chg="add">
          <ac:chgData name="Cerys Davies" userId="61e71dc1-9594-4277-b52b-4420989f68ee" providerId="ADAL" clId="{E9E2D9A2-B88D-4F76-912B-8672AA9EE448}" dt="2025-02-07T21:58:31.369" v="1450" actId="26606"/>
          <ac:spMkLst>
            <pc:docMk/>
            <pc:sldMk cId="1540661913" sldId="428"/>
            <ac:spMk id="21" creationId="{7941F9B1-B01B-4A84-89D9-B169AEB4E456}"/>
          </ac:spMkLst>
        </pc:spChg>
        <pc:grpChg chg="add">
          <ac:chgData name="Cerys Davies" userId="61e71dc1-9594-4277-b52b-4420989f68ee" providerId="ADAL" clId="{E9E2D9A2-B88D-4F76-912B-8672AA9EE448}" dt="2025-02-07T21:58:31.369" v="1450" actId="26606"/>
          <ac:grpSpMkLst>
            <pc:docMk/>
            <pc:sldMk cId="1540661913" sldId="428"/>
            <ac:grpSpMk id="10" creationId="{2109F83F-40FE-4DB3-84CC-09FB3340D06D}"/>
          </ac:grpSpMkLst>
        </pc:grpChg>
        <pc:picChg chg="add mod">
          <ac:chgData name="Cerys Davies" userId="61e71dc1-9594-4277-b52b-4420989f68ee" providerId="ADAL" clId="{E9E2D9A2-B88D-4F76-912B-8672AA9EE448}" dt="2025-02-07T21:58:54.744" v="1457" actId="1076"/>
          <ac:picMkLst>
            <pc:docMk/>
            <pc:sldMk cId="1540661913" sldId="428"/>
            <ac:picMk id="3" creationId="{22DFB057-F901-AE98-79F4-1007EF3EA68C}"/>
          </ac:picMkLst>
        </pc:picChg>
      </pc:sldChg>
      <pc:sldChg chg="modSp add mod">
        <pc:chgData name="Cerys Davies" userId="61e71dc1-9594-4277-b52b-4420989f68ee" providerId="ADAL" clId="{E9E2D9A2-B88D-4F76-912B-8672AA9EE448}" dt="2025-02-13T20:40:23.170" v="3256" actId="27636"/>
        <pc:sldMkLst>
          <pc:docMk/>
          <pc:sldMk cId="108755598" sldId="429"/>
        </pc:sldMkLst>
        <pc:spChg chg="mod">
          <ac:chgData name="Cerys Davies" userId="61e71dc1-9594-4277-b52b-4420989f68ee" providerId="ADAL" clId="{E9E2D9A2-B88D-4F76-912B-8672AA9EE448}" dt="2025-02-13T20:40:08.791" v="3251" actId="1076"/>
          <ac:spMkLst>
            <pc:docMk/>
            <pc:sldMk cId="108755598" sldId="429"/>
            <ac:spMk id="2" creationId="{1492BE06-DD3D-3606-555B-29C0A2F998C6}"/>
          </ac:spMkLst>
        </pc:spChg>
        <pc:spChg chg="mod">
          <ac:chgData name="Cerys Davies" userId="61e71dc1-9594-4277-b52b-4420989f68ee" providerId="ADAL" clId="{E9E2D9A2-B88D-4F76-912B-8672AA9EE448}" dt="2025-02-13T20:40:23.170" v="3256" actId="27636"/>
          <ac:spMkLst>
            <pc:docMk/>
            <pc:sldMk cId="108755598" sldId="429"/>
            <ac:spMk id="3" creationId="{8021C9B4-AA92-AC2A-4DF1-2AB02D444B4E}"/>
          </ac:spMkLst>
        </pc:spChg>
      </pc:sldChg>
      <pc:sldChg chg="modSp add mod">
        <pc:chgData name="Cerys Davies" userId="61e71dc1-9594-4277-b52b-4420989f68ee" providerId="ADAL" clId="{E9E2D9A2-B88D-4F76-912B-8672AA9EE448}" dt="2025-02-13T20:43:18.279" v="3304" actId="255"/>
        <pc:sldMkLst>
          <pc:docMk/>
          <pc:sldMk cId="903218641" sldId="430"/>
        </pc:sldMkLst>
        <pc:spChg chg="mod">
          <ac:chgData name="Cerys Davies" userId="61e71dc1-9594-4277-b52b-4420989f68ee" providerId="ADAL" clId="{E9E2D9A2-B88D-4F76-912B-8672AA9EE448}" dt="2025-02-13T20:43:04.039" v="3302" actId="1076"/>
          <ac:spMkLst>
            <pc:docMk/>
            <pc:sldMk cId="903218641" sldId="430"/>
            <ac:spMk id="2" creationId="{089557DC-1FBB-1EDF-C997-001F14A1A94F}"/>
          </ac:spMkLst>
        </pc:spChg>
        <pc:spChg chg="mod">
          <ac:chgData name="Cerys Davies" userId="61e71dc1-9594-4277-b52b-4420989f68ee" providerId="ADAL" clId="{E9E2D9A2-B88D-4F76-912B-8672AA9EE448}" dt="2025-02-13T20:43:18.279" v="3304" actId="255"/>
          <ac:spMkLst>
            <pc:docMk/>
            <pc:sldMk cId="903218641" sldId="430"/>
            <ac:spMk id="3" creationId="{8FD08132-845B-F695-0923-533A6E4D0F82}"/>
          </ac:spMkLst>
        </pc:spChg>
      </pc:sldChg>
      <pc:sldChg chg="addSp modSp new mod">
        <pc:chgData name="Cerys Davies" userId="61e71dc1-9594-4277-b52b-4420989f68ee" providerId="ADAL" clId="{E9E2D9A2-B88D-4F76-912B-8672AA9EE448}" dt="2025-02-09T17:48:07.581" v="2751" actId="14100"/>
        <pc:sldMkLst>
          <pc:docMk/>
          <pc:sldMk cId="1271499136" sldId="431"/>
        </pc:sldMkLst>
        <pc:spChg chg="mod">
          <ac:chgData name="Cerys Davies" userId="61e71dc1-9594-4277-b52b-4420989f68ee" providerId="ADAL" clId="{E9E2D9A2-B88D-4F76-912B-8672AA9EE448}" dt="2025-02-09T17:48:00.870" v="2749" actId="27636"/>
          <ac:spMkLst>
            <pc:docMk/>
            <pc:sldMk cId="1271499136" sldId="431"/>
            <ac:spMk id="2" creationId="{1904FCF1-CA81-C5EE-EB99-B3DFAA9563F4}"/>
          </ac:spMkLst>
        </pc:spChg>
        <pc:picChg chg="add mod">
          <ac:chgData name="Cerys Davies" userId="61e71dc1-9594-4277-b52b-4420989f68ee" providerId="ADAL" clId="{E9E2D9A2-B88D-4F76-912B-8672AA9EE448}" dt="2025-02-09T17:48:07.581" v="2751" actId="14100"/>
          <ac:picMkLst>
            <pc:docMk/>
            <pc:sldMk cId="1271499136" sldId="431"/>
            <ac:picMk id="4" creationId="{85AB6609-9E52-71B5-7A14-A595D5C88117}"/>
          </ac:picMkLst>
        </pc:picChg>
      </pc:sldChg>
      <pc:sldChg chg="addSp delSp modSp add mod">
        <pc:chgData name="Cerys Davies" userId="61e71dc1-9594-4277-b52b-4420989f68ee" providerId="ADAL" clId="{E9E2D9A2-B88D-4F76-912B-8672AA9EE448}" dt="2025-02-09T17:51:40.234" v="2760" actId="14100"/>
        <pc:sldMkLst>
          <pc:docMk/>
          <pc:sldMk cId="547147721" sldId="432"/>
        </pc:sldMkLst>
        <pc:spChg chg="mod">
          <ac:chgData name="Cerys Davies" userId="61e71dc1-9594-4277-b52b-4420989f68ee" providerId="ADAL" clId="{E9E2D9A2-B88D-4F76-912B-8672AA9EE448}" dt="2025-02-09T17:51:33.327" v="2758" actId="1076"/>
          <ac:spMkLst>
            <pc:docMk/>
            <pc:sldMk cId="547147721" sldId="432"/>
            <ac:spMk id="2" creationId="{C8677A21-70B4-50E7-1617-D94A721E989E}"/>
          </ac:spMkLst>
        </pc:spChg>
        <pc:picChg chg="add mod">
          <ac:chgData name="Cerys Davies" userId="61e71dc1-9594-4277-b52b-4420989f68ee" providerId="ADAL" clId="{E9E2D9A2-B88D-4F76-912B-8672AA9EE448}" dt="2025-02-09T17:51:40.234" v="2760" actId="14100"/>
          <ac:picMkLst>
            <pc:docMk/>
            <pc:sldMk cId="547147721" sldId="432"/>
            <ac:picMk id="5" creationId="{46B43C4F-6957-461D-5EC1-6554C8DF8632}"/>
          </ac:picMkLst>
        </pc:picChg>
      </pc:sldChg>
      <pc:sldChg chg="modSp add mod">
        <pc:chgData name="Cerys Davies" userId="61e71dc1-9594-4277-b52b-4420989f68ee" providerId="ADAL" clId="{E9E2D9A2-B88D-4F76-912B-8672AA9EE448}" dt="2025-02-13T21:29:27.638" v="4025" actId="14100"/>
        <pc:sldMkLst>
          <pc:docMk/>
          <pc:sldMk cId="2949897893" sldId="433"/>
        </pc:sldMkLst>
        <pc:spChg chg="mod">
          <ac:chgData name="Cerys Davies" userId="61e71dc1-9594-4277-b52b-4420989f68ee" providerId="ADAL" clId="{E9E2D9A2-B88D-4F76-912B-8672AA9EE448}" dt="2025-02-13T21:29:27.638" v="4025" actId="14100"/>
          <ac:spMkLst>
            <pc:docMk/>
            <pc:sldMk cId="2949897893" sldId="433"/>
            <ac:spMk id="3" creationId="{0286CEE1-FB57-AB9E-97C2-32A731C239E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239732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29</a:t>
            </a:fld>
            <a:endParaRPr lang="en-GB"/>
          </a:p>
        </p:txBody>
      </p:sp>
    </p:spTree>
    <p:extLst>
      <p:ext uri="{BB962C8B-B14F-4D97-AF65-F5344CB8AC3E}">
        <p14:creationId xmlns:p14="http://schemas.microsoft.com/office/powerpoint/2010/main" val="3014600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13/02/2025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13/02/2025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13/02/2025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13/02/2025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bankofengland.co.uk/boeapps/database/Bank-Rate.asp"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092519" cy="1646302"/>
          </a:xfrm>
        </p:spPr>
        <p:txBody>
          <a:bodyPr/>
          <a:lstStyle/>
          <a:p>
            <a:r>
              <a:rPr lang="en-GB" dirty="0"/>
              <a:t>Damages and Calculating Interest Chapter 8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4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BA736-CEB6-247D-172F-B2BF29461ABB}"/>
              </a:ext>
            </a:extLst>
          </p:cNvPr>
          <p:cNvSpPr>
            <a:spLocks noGrp="1"/>
          </p:cNvSpPr>
          <p:nvPr>
            <p:ph type="title"/>
          </p:nvPr>
        </p:nvSpPr>
        <p:spPr>
          <a:xfrm>
            <a:off x="384168" y="167813"/>
            <a:ext cx="5292013" cy="901862"/>
          </a:xfrm>
        </p:spPr>
        <p:txBody>
          <a:bodyPr/>
          <a:lstStyle/>
          <a:p>
            <a:r>
              <a:rPr lang="en-GB" dirty="0"/>
              <a:t>Aims… to understand:</a:t>
            </a:r>
          </a:p>
        </p:txBody>
      </p:sp>
      <p:sp>
        <p:nvSpPr>
          <p:cNvPr id="3" name="Content Placeholder 2">
            <a:extLst>
              <a:ext uri="{FF2B5EF4-FFF2-40B4-BE49-F238E27FC236}">
                <a16:creationId xmlns:a16="http://schemas.microsoft.com/office/drawing/2014/main" id="{B72DAD89-0500-BAD5-887F-E5A60D82D39D}"/>
              </a:ext>
            </a:extLst>
          </p:cNvPr>
          <p:cNvSpPr>
            <a:spLocks noGrp="1"/>
          </p:cNvSpPr>
          <p:nvPr>
            <p:ph idx="1"/>
          </p:nvPr>
        </p:nvSpPr>
        <p:spPr>
          <a:xfrm>
            <a:off x="384168" y="1488613"/>
            <a:ext cx="8173499" cy="4709763"/>
          </a:xfrm>
        </p:spPr>
        <p:txBody>
          <a:bodyPr>
            <a:normAutofit/>
          </a:bodyPr>
          <a:lstStyle/>
          <a:p>
            <a:endParaRPr lang="en-GB" sz="2400" dirty="0"/>
          </a:p>
          <a:p>
            <a:endParaRPr lang="en-GB" sz="2400" dirty="0"/>
          </a:p>
          <a:p>
            <a:endParaRPr lang="en-GB" dirty="0"/>
          </a:p>
        </p:txBody>
      </p:sp>
      <p:pic>
        <p:nvPicPr>
          <p:cNvPr id="4" name="Picture 3">
            <a:extLst>
              <a:ext uri="{FF2B5EF4-FFF2-40B4-BE49-F238E27FC236}">
                <a16:creationId xmlns:a16="http://schemas.microsoft.com/office/drawing/2014/main" id="{5D084430-FE9A-F92F-5207-B74D8228691B}"/>
              </a:ext>
            </a:extLst>
          </p:cNvPr>
          <p:cNvPicPr>
            <a:picLocks noChangeAspect="1"/>
          </p:cNvPicPr>
          <p:nvPr/>
        </p:nvPicPr>
        <p:blipFill>
          <a:blip r:embed="rId2"/>
          <a:stretch>
            <a:fillRect/>
          </a:stretch>
        </p:blipFill>
        <p:spPr>
          <a:xfrm>
            <a:off x="9011439" y="310531"/>
            <a:ext cx="2606104" cy="2606104"/>
          </a:xfrm>
          <a:prstGeom prst="rect">
            <a:avLst/>
          </a:prstGeom>
          <a:noFill/>
        </p:spPr>
      </p:pic>
      <p:sp>
        <p:nvSpPr>
          <p:cNvPr id="6" name="TextBox 5">
            <a:extLst>
              <a:ext uri="{FF2B5EF4-FFF2-40B4-BE49-F238E27FC236}">
                <a16:creationId xmlns:a16="http://schemas.microsoft.com/office/drawing/2014/main" id="{C71844A6-1DB4-0D23-03C6-5B6FF89CE60B}"/>
              </a:ext>
            </a:extLst>
          </p:cNvPr>
          <p:cNvSpPr txBox="1"/>
          <p:nvPr/>
        </p:nvSpPr>
        <p:spPr>
          <a:xfrm>
            <a:off x="384168" y="907465"/>
            <a:ext cx="8596668" cy="5324535"/>
          </a:xfrm>
          <a:prstGeom prst="rect">
            <a:avLst/>
          </a:prstGeom>
          <a:noFill/>
        </p:spPr>
        <p:txBody>
          <a:bodyPr wrap="square">
            <a:spAutoFit/>
          </a:bodyPr>
          <a:lstStyle/>
          <a:p>
            <a:pPr marL="342900" indent="-342900" algn="l" fontAlgn="base">
              <a:buFont typeface="Arial" panose="020B0604020202020204" pitchFamily="34" charset="0"/>
              <a:buChar char="•"/>
            </a:pPr>
            <a:r>
              <a:rPr lang="en-US" sz="2000" b="0" i="0" dirty="0">
                <a:solidFill>
                  <a:srgbClr val="000000"/>
                </a:solidFill>
                <a:effectLst/>
              </a:rPr>
              <a:t>The different types of damages available</a:t>
            </a:r>
          </a:p>
          <a:p>
            <a:pPr marL="342900" indent="-342900" algn="l" fontAlgn="base">
              <a:buFont typeface="Arial" panose="020B0604020202020204" pitchFamily="34" charset="0"/>
              <a:buChar char="•"/>
            </a:pPr>
            <a:r>
              <a:rPr lang="en-US" sz="2000" b="0" i="0" dirty="0">
                <a:solidFill>
                  <a:srgbClr val="000000"/>
                </a:solidFill>
                <a:effectLst/>
              </a:rPr>
              <a:t>Statutory interest: how it works and the main legislation applicable (</a:t>
            </a:r>
            <a:r>
              <a:rPr lang="en-US" sz="2000" b="1" i="0" dirty="0">
                <a:solidFill>
                  <a:srgbClr val="000000"/>
                </a:solidFill>
                <a:effectLst/>
              </a:rPr>
              <a:t>Senior Courts Act 1981</a:t>
            </a:r>
            <a:r>
              <a:rPr lang="en-US" sz="2000" b="0" i="0" dirty="0">
                <a:solidFill>
                  <a:srgbClr val="000000"/>
                </a:solidFill>
                <a:effectLst/>
              </a:rPr>
              <a:t> and </a:t>
            </a:r>
            <a:r>
              <a:rPr lang="en-US" sz="2000" b="1" i="0" dirty="0">
                <a:solidFill>
                  <a:srgbClr val="000000"/>
                </a:solidFill>
                <a:effectLst/>
              </a:rPr>
              <a:t>County Courts Act 1984</a:t>
            </a:r>
            <a:r>
              <a:rPr lang="en-US" sz="2000" b="0" i="0" dirty="0">
                <a:solidFill>
                  <a:srgbClr val="000000"/>
                </a:solidFill>
                <a:effectLst/>
              </a:rPr>
              <a:t>)</a:t>
            </a:r>
          </a:p>
          <a:p>
            <a:pPr marL="342900" indent="-342900" algn="l" fontAlgn="base">
              <a:buFont typeface="Arial" panose="020B0604020202020204" pitchFamily="34" charset="0"/>
              <a:buChar char="•"/>
            </a:pPr>
            <a:endParaRPr lang="en-US" sz="2000" dirty="0">
              <a:solidFill>
                <a:srgbClr val="000000"/>
              </a:solidFill>
            </a:endParaRPr>
          </a:p>
          <a:p>
            <a:pPr marL="342900" indent="-342900" algn="l" fontAlgn="base">
              <a:buFont typeface="Arial" panose="020B0604020202020204" pitchFamily="34" charset="0"/>
              <a:buChar char="•"/>
            </a:pPr>
            <a:r>
              <a:rPr lang="en-US" sz="2000" dirty="0">
                <a:solidFill>
                  <a:srgbClr val="000000"/>
                </a:solidFill>
              </a:rPr>
              <a:t>The </a:t>
            </a:r>
            <a:r>
              <a:rPr lang="en-US" sz="2000" b="0" i="0" dirty="0">
                <a:solidFill>
                  <a:srgbClr val="000000"/>
                </a:solidFill>
                <a:effectLst/>
              </a:rPr>
              <a:t> different types of claims, damages and how different claims attract different rates of interest</a:t>
            </a:r>
          </a:p>
          <a:p>
            <a:pPr marL="342900" indent="-342900" algn="l" fontAlgn="base">
              <a:buFont typeface="Arial" panose="020B0604020202020204" pitchFamily="34" charset="0"/>
              <a:buChar char="•"/>
            </a:pPr>
            <a:endParaRPr lang="en-US" sz="2000" b="0" i="0" dirty="0">
              <a:solidFill>
                <a:srgbClr val="000000"/>
              </a:solidFill>
              <a:effectLst/>
            </a:endParaRPr>
          </a:p>
          <a:p>
            <a:pPr marL="800100" lvl="1" indent="-342900" fontAlgn="base">
              <a:buFont typeface="Arial" panose="020B0604020202020204" pitchFamily="34" charset="0"/>
              <a:buChar char="•"/>
            </a:pPr>
            <a:r>
              <a:rPr lang="en-US" sz="2000" b="0" i="0" dirty="0">
                <a:solidFill>
                  <a:srgbClr val="000000"/>
                </a:solidFill>
                <a:effectLst/>
              </a:rPr>
              <a:t>Claims in tort</a:t>
            </a:r>
          </a:p>
          <a:p>
            <a:pPr marL="342900" indent="-342900" algn="l" fontAlgn="base">
              <a:buFont typeface="Arial" panose="020B0604020202020204" pitchFamily="34" charset="0"/>
              <a:buChar char="•"/>
            </a:pPr>
            <a:endParaRPr lang="en-US" sz="2000" b="0" i="0" dirty="0">
              <a:solidFill>
                <a:srgbClr val="000000"/>
              </a:solidFill>
              <a:effectLst/>
            </a:endParaRPr>
          </a:p>
          <a:p>
            <a:pPr marL="800100" lvl="1" indent="-342900" fontAlgn="base">
              <a:buFont typeface="Arial" panose="020B0604020202020204" pitchFamily="34" charset="0"/>
              <a:buChar char="•"/>
            </a:pPr>
            <a:r>
              <a:rPr lang="en-US" sz="2000" b="0" i="0" dirty="0">
                <a:solidFill>
                  <a:srgbClr val="000000"/>
                </a:solidFill>
                <a:effectLst/>
              </a:rPr>
              <a:t>Personal injury claims: general damages</a:t>
            </a:r>
          </a:p>
          <a:p>
            <a:pPr marL="342900" indent="-342900" algn="l" fontAlgn="base">
              <a:buFont typeface="Arial" panose="020B0604020202020204" pitchFamily="34" charset="0"/>
              <a:buChar char="•"/>
            </a:pPr>
            <a:endParaRPr lang="en-US" sz="2000" b="0" i="0" dirty="0">
              <a:solidFill>
                <a:srgbClr val="000000"/>
              </a:solidFill>
              <a:effectLst/>
            </a:endParaRPr>
          </a:p>
          <a:p>
            <a:pPr marL="800100" lvl="1" indent="-342900" fontAlgn="base">
              <a:buFont typeface="Arial" panose="020B0604020202020204" pitchFamily="34" charset="0"/>
              <a:buChar char="•"/>
            </a:pPr>
            <a:r>
              <a:rPr lang="en-US" sz="2000" b="0" i="0" dirty="0">
                <a:solidFill>
                  <a:srgbClr val="000000"/>
                </a:solidFill>
                <a:effectLst/>
              </a:rPr>
              <a:t>Personal injury claims: special damages</a:t>
            </a:r>
          </a:p>
          <a:p>
            <a:pPr marL="342900" indent="-342900" algn="l" fontAlgn="base">
              <a:buFont typeface="Arial" panose="020B0604020202020204" pitchFamily="34" charset="0"/>
              <a:buChar char="•"/>
            </a:pPr>
            <a:endParaRPr lang="en-US" sz="2000" b="0" i="0" dirty="0">
              <a:solidFill>
                <a:srgbClr val="000000"/>
              </a:solidFill>
              <a:effectLst/>
            </a:endParaRPr>
          </a:p>
          <a:p>
            <a:pPr marL="800100" lvl="1" indent="-342900" fontAlgn="base">
              <a:buFont typeface="Arial" panose="020B0604020202020204" pitchFamily="34" charset="0"/>
              <a:buChar char="•"/>
            </a:pPr>
            <a:r>
              <a:rPr lang="en-US" sz="2000" b="0" i="0" dirty="0">
                <a:solidFill>
                  <a:srgbClr val="000000"/>
                </a:solidFill>
                <a:effectLst/>
              </a:rPr>
              <a:t>Interest on damages for personal injury</a:t>
            </a:r>
          </a:p>
          <a:p>
            <a:pPr marL="342900" indent="-342900" algn="l" fontAlgn="base">
              <a:buFont typeface="Arial" panose="020B0604020202020204" pitchFamily="34" charset="0"/>
              <a:buChar char="•"/>
            </a:pPr>
            <a:endParaRPr lang="en-US" sz="2000" b="0" i="0" dirty="0">
              <a:solidFill>
                <a:srgbClr val="000000"/>
              </a:solidFill>
              <a:effectLst/>
            </a:endParaRPr>
          </a:p>
          <a:p>
            <a:pPr marL="800100" lvl="1" indent="-342900" fontAlgn="base">
              <a:buFont typeface="Arial" panose="020B0604020202020204" pitchFamily="34" charset="0"/>
              <a:buChar char="•"/>
            </a:pPr>
            <a:r>
              <a:rPr lang="en-US" sz="2000" b="0" i="0" dirty="0">
                <a:solidFill>
                  <a:srgbClr val="000000"/>
                </a:solidFill>
                <a:effectLst/>
              </a:rPr>
              <a:t>Claims in contract and any relevant legislation (</a:t>
            </a:r>
            <a:r>
              <a:rPr lang="en-US" sz="2000" b="1" i="0" dirty="0">
                <a:solidFill>
                  <a:srgbClr val="000000"/>
                </a:solidFill>
                <a:effectLst/>
              </a:rPr>
              <a:t>Late Payment of Commercial Debts Act 1998</a:t>
            </a:r>
            <a:r>
              <a:rPr lang="en-US" sz="2000" b="0" i="0" dirty="0">
                <a:solidFill>
                  <a:srgbClr val="000000"/>
                </a:solidFill>
                <a:effectLst/>
              </a:rPr>
              <a:t>)</a:t>
            </a:r>
          </a:p>
        </p:txBody>
      </p:sp>
    </p:spTree>
    <p:extLst>
      <p:ext uri="{BB962C8B-B14F-4D97-AF65-F5344CB8AC3E}">
        <p14:creationId xmlns:p14="http://schemas.microsoft.com/office/powerpoint/2010/main" val="1621357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5EAF8-129A-5733-ACF4-09E7AD476A73}"/>
              </a:ext>
            </a:extLst>
          </p:cNvPr>
          <p:cNvSpPr>
            <a:spLocks noGrp="1"/>
          </p:cNvSpPr>
          <p:nvPr>
            <p:ph type="title"/>
          </p:nvPr>
        </p:nvSpPr>
        <p:spPr>
          <a:xfrm>
            <a:off x="491596" y="180975"/>
            <a:ext cx="4155166" cy="681667"/>
          </a:xfrm>
        </p:spPr>
        <p:txBody>
          <a:bodyPr/>
          <a:lstStyle/>
          <a:p>
            <a:r>
              <a:rPr lang="en-GB" dirty="0"/>
              <a:t>Statutory Interest</a:t>
            </a:r>
          </a:p>
        </p:txBody>
      </p:sp>
      <p:sp>
        <p:nvSpPr>
          <p:cNvPr id="3" name="Content Placeholder 2">
            <a:extLst>
              <a:ext uri="{FF2B5EF4-FFF2-40B4-BE49-F238E27FC236}">
                <a16:creationId xmlns:a16="http://schemas.microsoft.com/office/drawing/2014/main" id="{44A274D7-1F77-5265-1293-5C805D559063}"/>
              </a:ext>
            </a:extLst>
          </p:cNvPr>
          <p:cNvSpPr>
            <a:spLocks noGrp="1"/>
          </p:cNvSpPr>
          <p:nvPr>
            <p:ph idx="1"/>
          </p:nvPr>
        </p:nvSpPr>
        <p:spPr>
          <a:xfrm>
            <a:off x="357034" y="809924"/>
            <a:ext cx="9672612" cy="5751902"/>
          </a:xfrm>
        </p:spPr>
        <p:txBody>
          <a:bodyPr>
            <a:normAutofit/>
          </a:bodyPr>
          <a:lstStyle/>
          <a:p>
            <a:r>
              <a:rPr lang="en-US" sz="2400" dirty="0">
                <a:solidFill>
                  <a:srgbClr val="000000"/>
                </a:solidFill>
              </a:rPr>
              <a:t>…… the</a:t>
            </a:r>
            <a:r>
              <a:rPr lang="en-US" sz="2400" b="0" i="0" dirty="0">
                <a:solidFill>
                  <a:srgbClr val="000000"/>
                </a:solidFill>
                <a:effectLst/>
              </a:rPr>
              <a:t> rate of interest  prescribed by a particular piece of legislation. E.g. the rate of interest in standard cases under the </a:t>
            </a:r>
            <a:r>
              <a:rPr lang="en-US" sz="2400" b="1" i="0" dirty="0">
                <a:solidFill>
                  <a:srgbClr val="000000"/>
                </a:solidFill>
                <a:effectLst/>
              </a:rPr>
              <a:t>Senior Courts Act 1981</a:t>
            </a:r>
            <a:r>
              <a:rPr lang="en-US" sz="2400" b="0" i="0" dirty="0">
                <a:solidFill>
                  <a:srgbClr val="000000"/>
                </a:solidFill>
                <a:effectLst/>
              </a:rPr>
              <a:t> (</a:t>
            </a:r>
            <a:r>
              <a:rPr lang="en-US" sz="2400" b="1" i="0" dirty="0">
                <a:solidFill>
                  <a:srgbClr val="000000"/>
                </a:solidFill>
                <a:effectLst/>
              </a:rPr>
              <a:t>SCA 1981</a:t>
            </a:r>
            <a:r>
              <a:rPr lang="en-US" sz="2400" b="0" i="0" dirty="0">
                <a:solidFill>
                  <a:srgbClr val="000000"/>
                </a:solidFill>
                <a:effectLst/>
              </a:rPr>
              <a:t>), pursuant to </a:t>
            </a:r>
            <a:r>
              <a:rPr lang="en-US" sz="2400" b="1" i="0" dirty="0">
                <a:solidFill>
                  <a:srgbClr val="000000"/>
                </a:solidFill>
                <a:effectLst/>
              </a:rPr>
              <a:t>s35A</a:t>
            </a:r>
            <a:r>
              <a:rPr lang="en-US" sz="2400" b="0" i="0" dirty="0">
                <a:solidFill>
                  <a:srgbClr val="000000"/>
                </a:solidFill>
                <a:effectLst/>
              </a:rPr>
              <a:t>, is 8 per cent per annum ( if the court applies interest).</a:t>
            </a:r>
          </a:p>
          <a:p>
            <a:r>
              <a:rPr lang="en-US" sz="2400" dirty="0">
                <a:solidFill>
                  <a:srgbClr val="000000"/>
                </a:solidFill>
              </a:rPr>
              <a:t>Entitlement and court’s discretion:</a:t>
            </a:r>
            <a:r>
              <a:rPr lang="en-US" sz="2400" b="0" i="0" dirty="0">
                <a:solidFill>
                  <a:srgbClr val="000000"/>
                </a:solidFill>
                <a:effectLst/>
              </a:rPr>
              <a:t> where no contractual entitlement to interest, court has a general discretion to award statutory interest. It also has the power to determine the appropriate period for which interest will accrue (and end).</a:t>
            </a:r>
            <a:endParaRPr lang="en-US" sz="2400" dirty="0">
              <a:solidFill>
                <a:srgbClr val="000000"/>
              </a:solidFill>
            </a:endParaRPr>
          </a:p>
          <a:p>
            <a:r>
              <a:rPr lang="en-US" sz="2400" b="1" i="0" dirty="0">
                <a:solidFill>
                  <a:srgbClr val="000000"/>
                </a:solidFill>
                <a:effectLst/>
              </a:rPr>
              <a:t>s35A SCA 1981</a:t>
            </a:r>
            <a:r>
              <a:rPr lang="en-US" sz="2400" b="0" i="0" dirty="0">
                <a:solidFill>
                  <a:srgbClr val="000000"/>
                </a:solidFill>
                <a:effectLst/>
              </a:rPr>
              <a:t> (High Court Claims) and </a:t>
            </a:r>
            <a:r>
              <a:rPr lang="en-US" sz="2400" b="1" i="0" dirty="0">
                <a:solidFill>
                  <a:srgbClr val="000000"/>
                </a:solidFill>
                <a:effectLst/>
              </a:rPr>
              <a:t>s69 County Courts Act 1984</a:t>
            </a:r>
            <a:r>
              <a:rPr lang="en-US" sz="2400" b="0" i="0" dirty="0">
                <a:solidFill>
                  <a:srgbClr val="000000"/>
                </a:solidFill>
                <a:effectLst/>
              </a:rPr>
              <a:t> (</a:t>
            </a:r>
            <a:r>
              <a:rPr lang="en-US" sz="2400" b="1" i="0" dirty="0">
                <a:solidFill>
                  <a:srgbClr val="000000"/>
                </a:solidFill>
                <a:effectLst/>
              </a:rPr>
              <a:t>CCA 1984</a:t>
            </a:r>
            <a:r>
              <a:rPr lang="en-US" sz="2400" b="0" i="0" dirty="0">
                <a:solidFill>
                  <a:srgbClr val="000000"/>
                </a:solidFill>
                <a:effectLst/>
              </a:rPr>
              <a:t>) (County Court claims) – court’s discretion to award interest - </a:t>
            </a:r>
            <a:r>
              <a:rPr lang="en-US" sz="2400" dirty="0">
                <a:solidFill>
                  <a:srgbClr val="000000"/>
                </a:solidFill>
              </a:rPr>
              <a:t>applies to </a:t>
            </a:r>
            <a:r>
              <a:rPr lang="en-US" sz="2400" b="0" i="0" dirty="0">
                <a:solidFill>
                  <a:srgbClr val="000000"/>
                </a:solidFill>
                <a:effectLst/>
              </a:rPr>
              <a:t>claims for debts and damages (other than for personal injury). </a:t>
            </a:r>
          </a:p>
          <a:p>
            <a:r>
              <a:rPr lang="en-US" sz="2400" b="0" i="0" dirty="0">
                <a:solidFill>
                  <a:srgbClr val="000000"/>
                </a:solidFill>
                <a:effectLst/>
              </a:rPr>
              <a:t>Standard rate of interest payable under the</a:t>
            </a:r>
            <a:r>
              <a:rPr lang="en-US" sz="2400" b="1" i="0" dirty="0">
                <a:solidFill>
                  <a:srgbClr val="000000"/>
                </a:solidFill>
                <a:effectLst/>
              </a:rPr>
              <a:t> CCA 1984</a:t>
            </a:r>
            <a:r>
              <a:rPr lang="en-US" sz="2400" b="0" i="0" dirty="0">
                <a:solidFill>
                  <a:srgbClr val="000000"/>
                </a:solidFill>
                <a:effectLst/>
              </a:rPr>
              <a:t>  - usually 8% per annum (  but discretion)</a:t>
            </a:r>
          </a:p>
          <a:p>
            <a:pPr marL="0" indent="0">
              <a:buNone/>
            </a:pPr>
            <a:endParaRPr lang="en-GB" dirty="0"/>
          </a:p>
        </p:txBody>
      </p:sp>
    </p:spTree>
    <p:extLst>
      <p:ext uri="{BB962C8B-B14F-4D97-AF65-F5344CB8AC3E}">
        <p14:creationId xmlns:p14="http://schemas.microsoft.com/office/powerpoint/2010/main" val="2272386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23DB05-6479-F06B-829A-B04F610A87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92BE06-DD3D-3606-555B-29C0A2F998C6}"/>
              </a:ext>
            </a:extLst>
          </p:cNvPr>
          <p:cNvSpPr>
            <a:spLocks noGrp="1"/>
          </p:cNvSpPr>
          <p:nvPr>
            <p:ph type="title"/>
          </p:nvPr>
        </p:nvSpPr>
        <p:spPr>
          <a:xfrm>
            <a:off x="380037" y="83209"/>
            <a:ext cx="4155166" cy="681667"/>
          </a:xfrm>
        </p:spPr>
        <p:txBody>
          <a:bodyPr/>
          <a:lstStyle/>
          <a:p>
            <a:r>
              <a:rPr lang="en-GB" dirty="0"/>
              <a:t>Statutory Interest</a:t>
            </a:r>
          </a:p>
        </p:txBody>
      </p:sp>
      <p:sp>
        <p:nvSpPr>
          <p:cNvPr id="3" name="Content Placeholder 2">
            <a:extLst>
              <a:ext uri="{FF2B5EF4-FFF2-40B4-BE49-F238E27FC236}">
                <a16:creationId xmlns:a16="http://schemas.microsoft.com/office/drawing/2014/main" id="{8021C9B4-AA92-AC2A-4DF1-2AB02D444B4E}"/>
              </a:ext>
            </a:extLst>
          </p:cNvPr>
          <p:cNvSpPr>
            <a:spLocks noGrp="1"/>
          </p:cNvSpPr>
          <p:nvPr>
            <p:ph idx="1"/>
          </p:nvPr>
        </p:nvSpPr>
        <p:spPr>
          <a:xfrm>
            <a:off x="276520" y="696822"/>
            <a:ext cx="9879646" cy="5824748"/>
          </a:xfrm>
        </p:spPr>
        <p:txBody>
          <a:bodyPr>
            <a:normAutofit lnSpcReduction="10000"/>
          </a:bodyPr>
          <a:lstStyle/>
          <a:p>
            <a:r>
              <a:rPr lang="en-US" sz="2400" b="1" i="0" dirty="0">
                <a:solidFill>
                  <a:srgbClr val="000000"/>
                </a:solidFill>
                <a:effectLst/>
              </a:rPr>
              <a:t>s69</a:t>
            </a:r>
            <a:r>
              <a:rPr lang="en-US" sz="2400" b="0" i="0" dirty="0">
                <a:solidFill>
                  <a:srgbClr val="000000"/>
                </a:solidFill>
                <a:effectLst/>
              </a:rPr>
              <a:t> and </a:t>
            </a:r>
            <a:r>
              <a:rPr lang="en-US" sz="2400" b="1" i="0" dirty="0">
                <a:solidFill>
                  <a:srgbClr val="000000"/>
                </a:solidFill>
                <a:effectLst/>
              </a:rPr>
              <a:t>s35A</a:t>
            </a:r>
            <a:r>
              <a:rPr lang="en-US" sz="2400" b="0" i="0" dirty="0">
                <a:solidFill>
                  <a:srgbClr val="000000"/>
                </a:solidFill>
                <a:effectLst/>
              </a:rPr>
              <a:t> permit interest to be added to most non-commercial debts and this interest can usually be claimed </a:t>
            </a:r>
            <a:r>
              <a:rPr lang="en-US" sz="2400" b="1" i="0" dirty="0">
                <a:solidFill>
                  <a:srgbClr val="000000"/>
                </a:solidFill>
                <a:effectLst/>
              </a:rPr>
              <a:t>from the date upon which the debt became due up until the date that judgment is entered, or payment is made (in the event that payment is made by the defendant prior to judgment</a:t>
            </a:r>
            <a:r>
              <a:rPr lang="en-US" sz="2400" b="0" i="0" dirty="0">
                <a:solidFill>
                  <a:srgbClr val="000000"/>
                </a:solidFill>
                <a:effectLst/>
              </a:rPr>
              <a:t>).</a:t>
            </a:r>
          </a:p>
          <a:p>
            <a:r>
              <a:rPr lang="en-US" sz="2400" b="1" i="0" dirty="0">
                <a:solidFill>
                  <a:srgbClr val="000000"/>
                </a:solidFill>
                <a:effectLst/>
              </a:rPr>
              <a:t>Late Payment of Commercial Debts (Interest) Act 1998</a:t>
            </a:r>
            <a:r>
              <a:rPr lang="en-US" sz="2400" b="0" i="0" dirty="0">
                <a:solidFill>
                  <a:srgbClr val="000000"/>
                </a:solidFill>
                <a:effectLst/>
              </a:rPr>
              <a:t>, applicable to commercial debts, will be considered in more detail later</a:t>
            </a:r>
          </a:p>
          <a:p>
            <a:r>
              <a:rPr lang="en-US" sz="2400" b="1" dirty="0">
                <a:solidFill>
                  <a:srgbClr val="000000"/>
                </a:solidFill>
              </a:rPr>
              <a:t>Effect of delay</a:t>
            </a:r>
            <a:r>
              <a:rPr lang="en-US" sz="2400" dirty="0">
                <a:solidFill>
                  <a:srgbClr val="000000"/>
                </a:solidFill>
              </a:rPr>
              <a:t>: </a:t>
            </a:r>
            <a:r>
              <a:rPr lang="en-US" sz="2400" b="0" i="0" dirty="0">
                <a:solidFill>
                  <a:srgbClr val="000000"/>
                </a:solidFill>
                <a:effectLst/>
              </a:rPr>
              <a:t>court can refuse to allow a claim for interest in full or in part, if it perceives that there has been an unreasonable delay on the claimant’s part in bringing the claim to court.</a:t>
            </a:r>
          </a:p>
          <a:p>
            <a:r>
              <a:rPr lang="en-US" sz="2400" b="1" dirty="0">
                <a:solidFill>
                  <a:srgbClr val="000000"/>
                </a:solidFill>
              </a:rPr>
              <a:t>PART 16 of the CPR </a:t>
            </a:r>
            <a:r>
              <a:rPr lang="en-US" sz="2400" dirty="0">
                <a:solidFill>
                  <a:srgbClr val="000000"/>
                </a:solidFill>
              </a:rPr>
              <a:t>:</a:t>
            </a:r>
            <a:r>
              <a:rPr lang="en-US" sz="2400" b="0" i="0" dirty="0">
                <a:solidFill>
                  <a:srgbClr val="000000"/>
                </a:solidFill>
                <a:effectLst/>
              </a:rPr>
              <a:t> </a:t>
            </a:r>
            <a:r>
              <a:rPr lang="en-US" sz="2400" b="1" i="0" dirty="0">
                <a:solidFill>
                  <a:srgbClr val="000000"/>
                </a:solidFill>
                <a:effectLst/>
              </a:rPr>
              <a:t>r16.4 </a:t>
            </a:r>
            <a:r>
              <a:rPr lang="en-US" sz="2400" dirty="0">
                <a:solidFill>
                  <a:srgbClr val="000000"/>
                </a:solidFill>
              </a:rPr>
              <a:t>provides that </a:t>
            </a:r>
            <a:r>
              <a:rPr lang="en-US" sz="2400" b="0" i="0" dirty="0">
                <a:solidFill>
                  <a:srgbClr val="000000"/>
                </a:solidFill>
                <a:effectLst/>
              </a:rPr>
              <a:t>claimant must always make it clear in the particulars of claim whether they seek interest on any amounts awarded by the court and the basis upon which the claimant contends that they are entitled to interest, that is, in accordance with statute or pursuant to the terms of a contract.</a:t>
            </a:r>
          </a:p>
          <a:p>
            <a:endParaRPr lang="en-US" b="0" i="0" dirty="0">
              <a:solidFill>
                <a:srgbClr val="000000"/>
              </a:solidFill>
              <a:effectLst/>
              <a:latin typeface="Inter"/>
            </a:endParaRPr>
          </a:p>
          <a:p>
            <a:endParaRPr lang="en-GB" dirty="0"/>
          </a:p>
        </p:txBody>
      </p:sp>
    </p:spTree>
    <p:extLst>
      <p:ext uri="{BB962C8B-B14F-4D97-AF65-F5344CB8AC3E}">
        <p14:creationId xmlns:p14="http://schemas.microsoft.com/office/powerpoint/2010/main" val="108755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D87BC-C1CE-ADDE-A5E5-8AC01445D0CB}"/>
              </a:ext>
            </a:extLst>
          </p:cNvPr>
          <p:cNvSpPr>
            <a:spLocks noGrp="1"/>
          </p:cNvSpPr>
          <p:nvPr>
            <p:ph type="title"/>
          </p:nvPr>
        </p:nvSpPr>
        <p:spPr>
          <a:xfrm>
            <a:off x="510556" y="189781"/>
            <a:ext cx="2238394" cy="856891"/>
          </a:xfrm>
        </p:spPr>
        <p:txBody>
          <a:bodyPr/>
          <a:lstStyle/>
          <a:p>
            <a:r>
              <a:rPr lang="en-GB" dirty="0"/>
              <a:t>Example:</a:t>
            </a:r>
          </a:p>
        </p:txBody>
      </p:sp>
      <p:sp>
        <p:nvSpPr>
          <p:cNvPr id="3" name="Content Placeholder 2">
            <a:extLst>
              <a:ext uri="{FF2B5EF4-FFF2-40B4-BE49-F238E27FC236}">
                <a16:creationId xmlns:a16="http://schemas.microsoft.com/office/drawing/2014/main" id="{E58BFC33-9C71-BD3C-7412-8800923C7390}"/>
              </a:ext>
            </a:extLst>
          </p:cNvPr>
          <p:cNvSpPr>
            <a:spLocks noGrp="1"/>
          </p:cNvSpPr>
          <p:nvPr>
            <p:ph idx="1"/>
          </p:nvPr>
        </p:nvSpPr>
        <p:spPr>
          <a:xfrm>
            <a:off x="384035" y="969589"/>
            <a:ext cx="9484583" cy="5557732"/>
          </a:xfrm>
        </p:spPr>
        <p:txBody>
          <a:bodyPr>
            <a:normAutofit/>
          </a:bodyPr>
          <a:lstStyle/>
          <a:p>
            <a:pPr marL="0" indent="0" algn="l" fontAlgn="base">
              <a:buNone/>
            </a:pPr>
            <a:r>
              <a:rPr lang="en-US" sz="2400" b="0" i="0" dirty="0">
                <a:solidFill>
                  <a:srgbClr val="000000"/>
                </a:solidFill>
                <a:effectLst/>
              </a:rPr>
              <a:t>Paula owes Irfan a debt of £5,000. You represent Irfan and are calculating how much interest he is owed between the date the debt became due and today before you sit down to draft the claim form and particulars of the claim. You will be bringing the claim in the County Court and will therefore be referring to </a:t>
            </a:r>
            <a:r>
              <a:rPr lang="en-US" sz="2400" b="1" i="0" dirty="0">
                <a:solidFill>
                  <a:srgbClr val="000000"/>
                </a:solidFill>
                <a:effectLst/>
              </a:rPr>
              <a:t>s69 CCA 1984</a:t>
            </a:r>
            <a:r>
              <a:rPr lang="en-US" sz="2400" b="0" i="0" dirty="0">
                <a:solidFill>
                  <a:srgbClr val="000000"/>
                </a:solidFill>
                <a:effectLst/>
              </a:rPr>
              <a:t> as the basis for the entitlement to interest.</a:t>
            </a:r>
          </a:p>
          <a:p>
            <a:pPr algn="l" fontAlgn="base">
              <a:buFont typeface="Arial" panose="020B0604020202020204" pitchFamily="34" charset="0"/>
              <a:buChar char="•"/>
            </a:pPr>
            <a:r>
              <a:rPr lang="en-US" sz="2400" b="0" i="0" dirty="0">
                <a:solidFill>
                  <a:srgbClr val="000000"/>
                </a:solidFill>
                <a:effectLst/>
              </a:rPr>
              <a:t>The annual interest on £5,000 would be £400 (5,000 × 0.08 = 400)</a:t>
            </a:r>
          </a:p>
          <a:p>
            <a:pPr algn="l" fontAlgn="base">
              <a:buFont typeface="Arial" panose="020B0604020202020204" pitchFamily="34" charset="0"/>
              <a:buChar char="•"/>
            </a:pPr>
            <a:r>
              <a:rPr lang="en-US" sz="2400" b="0" i="0" dirty="0">
                <a:solidFill>
                  <a:srgbClr val="000000"/>
                </a:solidFill>
                <a:effectLst/>
              </a:rPr>
              <a:t>Divide £400 by 365 to get the daily interest (400/365 = about £1.10 per day)</a:t>
            </a:r>
          </a:p>
          <a:p>
            <a:pPr algn="l" fontAlgn="base">
              <a:buFont typeface="Arial" panose="020B0604020202020204" pitchFamily="34" charset="0"/>
              <a:buChar char="•"/>
            </a:pPr>
            <a:r>
              <a:rPr lang="en-US" sz="2400" b="0" i="0" dirty="0">
                <a:solidFill>
                  <a:srgbClr val="000000"/>
                </a:solidFill>
                <a:effectLst/>
              </a:rPr>
              <a:t>There are 50 days between the date upon which the invoice became due and today, so the total amount of interest owing up until today is therefore 50 × 1.10 = £55 of interest owing to date</a:t>
            </a:r>
          </a:p>
          <a:p>
            <a:endParaRPr lang="en-GB" dirty="0"/>
          </a:p>
        </p:txBody>
      </p:sp>
    </p:spTree>
    <p:extLst>
      <p:ext uri="{BB962C8B-B14F-4D97-AF65-F5344CB8AC3E}">
        <p14:creationId xmlns:p14="http://schemas.microsoft.com/office/powerpoint/2010/main" val="1080674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A3580-2946-7A04-5E6E-42775477210F}"/>
              </a:ext>
            </a:extLst>
          </p:cNvPr>
          <p:cNvSpPr>
            <a:spLocks noGrp="1"/>
          </p:cNvSpPr>
          <p:nvPr>
            <p:ph type="title"/>
          </p:nvPr>
        </p:nvSpPr>
        <p:spPr>
          <a:xfrm>
            <a:off x="476051" y="63260"/>
            <a:ext cx="2646711" cy="695864"/>
          </a:xfrm>
        </p:spPr>
        <p:txBody>
          <a:bodyPr/>
          <a:lstStyle/>
          <a:p>
            <a:r>
              <a:rPr lang="en-GB" dirty="0"/>
              <a:t>Tort Claims</a:t>
            </a:r>
          </a:p>
        </p:txBody>
      </p:sp>
      <p:sp>
        <p:nvSpPr>
          <p:cNvPr id="3" name="Content Placeholder 2">
            <a:extLst>
              <a:ext uri="{FF2B5EF4-FFF2-40B4-BE49-F238E27FC236}">
                <a16:creationId xmlns:a16="http://schemas.microsoft.com/office/drawing/2014/main" id="{634CBCB1-740E-D9C0-62AC-EDF546D7DE82}"/>
              </a:ext>
            </a:extLst>
          </p:cNvPr>
          <p:cNvSpPr>
            <a:spLocks noGrp="1"/>
          </p:cNvSpPr>
          <p:nvPr>
            <p:ph idx="1"/>
          </p:nvPr>
        </p:nvSpPr>
        <p:spPr>
          <a:xfrm>
            <a:off x="333554" y="759124"/>
            <a:ext cx="9995139" cy="6035616"/>
          </a:xfrm>
        </p:spPr>
        <p:txBody>
          <a:bodyPr>
            <a:noAutofit/>
          </a:bodyPr>
          <a:lstStyle/>
          <a:p>
            <a:r>
              <a:rPr lang="en-US" sz="2000" b="0" i="0" dirty="0">
                <a:solidFill>
                  <a:srgbClr val="000000"/>
                </a:solidFill>
                <a:effectLst/>
              </a:rPr>
              <a:t>Aim of damages:</a:t>
            </a:r>
            <a:r>
              <a:rPr lang="en-US" sz="2000" dirty="0">
                <a:solidFill>
                  <a:srgbClr val="000000"/>
                </a:solidFill>
              </a:rPr>
              <a:t> </a:t>
            </a:r>
            <a:r>
              <a:rPr lang="en-US" sz="2000" b="0" i="0" dirty="0">
                <a:solidFill>
                  <a:srgbClr val="000000"/>
                </a:solidFill>
                <a:effectLst/>
              </a:rPr>
              <a:t>to put the claimant in a position that they would have been in had it not been for the commission of the tort. The damages must not be too remote; in other words, they must be a </a:t>
            </a:r>
            <a:r>
              <a:rPr lang="en-US" sz="2000" b="0" i="1" dirty="0">
                <a:solidFill>
                  <a:srgbClr val="000000"/>
                </a:solidFill>
                <a:effectLst/>
              </a:rPr>
              <a:t>reasonably foreseeable consequence</a:t>
            </a:r>
            <a:r>
              <a:rPr lang="en-US" sz="2000" b="0" i="0" dirty="0">
                <a:solidFill>
                  <a:srgbClr val="000000"/>
                </a:solidFill>
                <a:effectLst/>
              </a:rPr>
              <a:t> of the tort.</a:t>
            </a:r>
          </a:p>
          <a:p>
            <a:pPr marL="0" indent="0">
              <a:buNone/>
            </a:pPr>
            <a:r>
              <a:rPr lang="en-US" sz="2000" b="1" dirty="0">
                <a:solidFill>
                  <a:srgbClr val="000000"/>
                </a:solidFill>
              </a:rPr>
              <a:t>Personal Injury claims:</a:t>
            </a:r>
          </a:p>
          <a:p>
            <a:r>
              <a:rPr lang="en-US" sz="2000" dirty="0">
                <a:solidFill>
                  <a:srgbClr val="000000"/>
                </a:solidFill>
              </a:rPr>
              <a:t>Assessment of damages will be made based on details of C’s </a:t>
            </a:r>
            <a:r>
              <a:rPr lang="en-US" sz="2000" b="0" i="0" dirty="0">
                <a:solidFill>
                  <a:srgbClr val="000000"/>
                </a:solidFill>
                <a:effectLst/>
              </a:rPr>
              <a:t> physical injuries, age, effect of injury  to The relevant information will be contained in the medical report(s) obtained on the injuries and a copy of a medical report substantiating all the claimant’s personal injuries must be served with the particulars of claim. The medical report will be classed as </a:t>
            </a:r>
            <a:r>
              <a:rPr lang="en-US" sz="2000" b="1" i="0" dirty="0">
                <a:solidFill>
                  <a:srgbClr val="000000"/>
                </a:solidFill>
                <a:effectLst/>
              </a:rPr>
              <a:t>expert evidence</a:t>
            </a:r>
            <a:r>
              <a:rPr lang="en-US" sz="2000" b="0" i="0" dirty="0">
                <a:solidFill>
                  <a:srgbClr val="000000"/>
                </a:solidFill>
                <a:effectLst/>
              </a:rPr>
              <a:t>.</a:t>
            </a:r>
          </a:p>
          <a:p>
            <a:pPr algn="l" fontAlgn="base" latinLnBrk="0"/>
            <a:r>
              <a:rPr lang="en-US" sz="2000" b="1" dirty="0">
                <a:solidFill>
                  <a:srgbClr val="000000"/>
                </a:solidFill>
              </a:rPr>
              <a:t>G</a:t>
            </a:r>
            <a:r>
              <a:rPr lang="en-US" sz="2000" b="1" i="0" dirty="0">
                <a:solidFill>
                  <a:srgbClr val="000000"/>
                </a:solidFill>
                <a:effectLst/>
              </a:rPr>
              <a:t>eneral damages include:</a:t>
            </a:r>
          </a:p>
          <a:p>
            <a:pPr lvl="1" fontAlgn="base"/>
            <a:r>
              <a:rPr lang="en-US" sz="2000" b="0" i="0" dirty="0">
                <a:solidFill>
                  <a:srgbClr val="000000"/>
                </a:solidFill>
                <a:effectLst/>
              </a:rPr>
              <a:t>Pain, suffering and loss of amenity</a:t>
            </a:r>
          </a:p>
          <a:p>
            <a:pPr lvl="1" fontAlgn="base"/>
            <a:r>
              <a:rPr lang="en-US" sz="2000" dirty="0">
                <a:solidFill>
                  <a:srgbClr val="000000"/>
                </a:solidFill>
              </a:rPr>
              <a:t>Loss of future earnings</a:t>
            </a:r>
          </a:p>
          <a:p>
            <a:pPr lvl="1" fontAlgn="base"/>
            <a:r>
              <a:rPr lang="en-US" sz="2000" b="0" i="0" dirty="0">
                <a:solidFill>
                  <a:srgbClr val="000000"/>
                </a:solidFill>
                <a:effectLst/>
              </a:rPr>
              <a:t>Loos of earning capacity</a:t>
            </a:r>
          </a:p>
          <a:p>
            <a:pPr lvl="1" fontAlgn="base"/>
            <a:r>
              <a:rPr lang="en-US" sz="2000" b="0" i="0" dirty="0">
                <a:solidFill>
                  <a:srgbClr val="000000"/>
                </a:solidFill>
                <a:effectLst/>
              </a:rPr>
              <a:t>Loss of congenial employment</a:t>
            </a:r>
          </a:p>
          <a:p>
            <a:pPr lvl="1" fontAlgn="base"/>
            <a:r>
              <a:rPr lang="en-US" sz="2000" dirty="0">
                <a:solidFill>
                  <a:srgbClr val="000000"/>
                </a:solidFill>
              </a:rPr>
              <a:t>Future expenses</a:t>
            </a:r>
            <a:endParaRPr lang="en-US" sz="2000" b="0" i="0" dirty="0">
              <a:solidFill>
                <a:srgbClr val="000000"/>
              </a:solidFill>
              <a:effectLst/>
            </a:endParaRPr>
          </a:p>
        </p:txBody>
      </p:sp>
    </p:spTree>
    <p:extLst>
      <p:ext uri="{BB962C8B-B14F-4D97-AF65-F5344CB8AC3E}">
        <p14:creationId xmlns:p14="http://schemas.microsoft.com/office/powerpoint/2010/main" val="1602403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842852-8037-334E-47F3-93C4A7CF34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9557DC-1FBB-1EDF-C997-001F14A1A94F}"/>
              </a:ext>
            </a:extLst>
          </p:cNvPr>
          <p:cNvSpPr>
            <a:spLocks noGrp="1"/>
          </p:cNvSpPr>
          <p:nvPr>
            <p:ph type="title"/>
          </p:nvPr>
        </p:nvSpPr>
        <p:spPr>
          <a:xfrm>
            <a:off x="223009" y="112143"/>
            <a:ext cx="9289051" cy="695864"/>
          </a:xfrm>
        </p:spPr>
        <p:txBody>
          <a:bodyPr>
            <a:normAutofit fontScale="90000"/>
          </a:bodyPr>
          <a:lstStyle/>
          <a:p>
            <a:r>
              <a:rPr lang="en-GB" dirty="0"/>
              <a:t>PI claims– Pain, suffering and loss of amenity</a:t>
            </a:r>
          </a:p>
        </p:txBody>
      </p:sp>
      <p:sp>
        <p:nvSpPr>
          <p:cNvPr id="3" name="Content Placeholder 2">
            <a:extLst>
              <a:ext uri="{FF2B5EF4-FFF2-40B4-BE49-F238E27FC236}">
                <a16:creationId xmlns:a16="http://schemas.microsoft.com/office/drawing/2014/main" id="{8FD08132-845B-F695-0923-533A6E4D0F82}"/>
              </a:ext>
            </a:extLst>
          </p:cNvPr>
          <p:cNvSpPr>
            <a:spLocks noGrp="1"/>
          </p:cNvSpPr>
          <p:nvPr>
            <p:ph idx="1"/>
          </p:nvPr>
        </p:nvSpPr>
        <p:spPr>
          <a:xfrm>
            <a:off x="223009" y="808007"/>
            <a:ext cx="10242430" cy="5773948"/>
          </a:xfrm>
        </p:spPr>
        <p:txBody>
          <a:bodyPr>
            <a:normAutofit/>
          </a:bodyPr>
          <a:lstStyle/>
          <a:p>
            <a:pPr algn="l" fontAlgn="base"/>
            <a:r>
              <a:rPr lang="en-US" sz="2000" b="0" i="0" dirty="0">
                <a:solidFill>
                  <a:srgbClr val="000000"/>
                </a:solidFill>
                <a:effectLst/>
              </a:rPr>
              <a:t>Damages may be awarded for treatment and pain and suffering and will include damages for any </a:t>
            </a:r>
            <a:r>
              <a:rPr lang="en-US" sz="2000" b="0" i="0" dirty="0" err="1">
                <a:solidFill>
                  <a:srgbClr val="000000"/>
                </a:solidFill>
                <a:effectLst/>
              </a:rPr>
              <a:t>recognised</a:t>
            </a:r>
            <a:r>
              <a:rPr lang="en-US" sz="2000" b="0" i="0" dirty="0">
                <a:solidFill>
                  <a:srgbClr val="000000"/>
                </a:solidFill>
                <a:effectLst/>
              </a:rPr>
              <a:t> psychiatric harm suffered, </a:t>
            </a:r>
            <a:r>
              <a:rPr lang="en-US" sz="2000" b="0" i="0" dirty="0" err="1">
                <a:solidFill>
                  <a:srgbClr val="000000"/>
                </a:solidFill>
                <a:effectLst/>
              </a:rPr>
              <a:t>eg</a:t>
            </a:r>
            <a:r>
              <a:rPr lang="en-US" sz="2000" b="0" i="0" dirty="0">
                <a:solidFill>
                  <a:srgbClr val="000000"/>
                </a:solidFill>
                <a:effectLst/>
              </a:rPr>
              <a:t> post-traumatic stress disorder.</a:t>
            </a:r>
          </a:p>
          <a:p>
            <a:pPr algn="l" fontAlgn="base"/>
            <a:r>
              <a:rPr lang="en-US" sz="2000" b="0" i="0" dirty="0">
                <a:solidFill>
                  <a:srgbClr val="000000"/>
                </a:solidFill>
                <a:effectLst/>
              </a:rPr>
              <a:t>If C’s life expectancy has been reduced as a result of injuries, the amount awarded should take this into account.</a:t>
            </a:r>
          </a:p>
          <a:p>
            <a:r>
              <a:rPr lang="en-US" sz="2000" b="0" i="0" dirty="0">
                <a:solidFill>
                  <a:srgbClr val="000000"/>
                </a:solidFill>
                <a:effectLst/>
              </a:rPr>
              <a:t>Damages under this head compensate the claimant for any loss of ability to lead a full life</a:t>
            </a:r>
            <a:r>
              <a:rPr lang="en-US" sz="2000" dirty="0">
                <a:solidFill>
                  <a:srgbClr val="000000"/>
                </a:solidFill>
              </a:rPr>
              <a:t> due to the injury </a:t>
            </a:r>
            <a:r>
              <a:rPr lang="en-US" sz="2000" dirty="0" err="1">
                <a:solidFill>
                  <a:srgbClr val="000000"/>
                </a:solidFill>
              </a:rPr>
              <a:t>e.g</a:t>
            </a:r>
            <a:r>
              <a:rPr lang="en-US" sz="2000" dirty="0">
                <a:solidFill>
                  <a:srgbClr val="000000"/>
                </a:solidFill>
              </a:rPr>
              <a:t>  if injury led to amputation of</a:t>
            </a:r>
            <a:r>
              <a:rPr lang="en-US" sz="2000" b="0" i="0" dirty="0">
                <a:solidFill>
                  <a:srgbClr val="000000"/>
                </a:solidFill>
                <a:effectLst/>
              </a:rPr>
              <a:t> a limb. Also if </a:t>
            </a:r>
            <a:r>
              <a:rPr lang="en-US" sz="2000" dirty="0">
                <a:solidFill>
                  <a:srgbClr val="000000"/>
                </a:solidFill>
              </a:rPr>
              <a:t>Cl is </a:t>
            </a:r>
            <a:r>
              <a:rPr lang="en-US" sz="2000" b="0" i="0" dirty="0">
                <a:solidFill>
                  <a:srgbClr val="000000"/>
                </a:solidFill>
                <a:effectLst/>
              </a:rPr>
              <a:t>no longer able to pursue their sporting or other recreational activities to the same extent as before the accident, or at all; or can no longer obtain suitable employment. Damages for pain, suffering and loss of amenity are usually assessed together and awarded as a lump sum.</a:t>
            </a:r>
          </a:p>
          <a:p>
            <a:r>
              <a:rPr lang="en-US" sz="2000" b="0" i="0" dirty="0">
                <a:solidFill>
                  <a:srgbClr val="000000"/>
                </a:solidFill>
                <a:effectLst/>
              </a:rPr>
              <a:t>The court will make an assessment based on the medical report and the claimant’s witness evidence. The court awards an amount based on the </a:t>
            </a:r>
            <a:r>
              <a:rPr lang="en-US" sz="2000" b="1" i="0" dirty="0">
                <a:solidFill>
                  <a:srgbClr val="000000"/>
                </a:solidFill>
                <a:effectLst/>
              </a:rPr>
              <a:t>Judicial College Guidelines for the Assessment of General Damages in Personal Injury Cases</a:t>
            </a:r>
            <a:r>
              <a:rPr lang="en-US" sz="2000" b="0" i="0" dirty="0">
                <a:solidFill>
                  <a:srgbClr val="000000"/>
                </a:solidFill>
                <a:effectLst/>
              </a:rPr>
              <a:t>, which are in turn based on the amounts awarded for previous cases</a:t>
            </a:r>
            <a:r>
              <a:rPr lang="en-US" sz="2000" dirty="0">
                <a:solidFill>
                  <a:srgbClr val="000000"/>
                </a:solidFill>
              </a:rPr>
              <a:t> and taking into account </a:t>
            </a:r>
            <a:r>
              <a:rPr lang="en-US" sz="2000" b="0" i="0" dirty="0">
                <a:solidFill>
                  <a:srgbClr val="000000"/>
                </a:solidFill>
                <a:effectLst/>
              </a:rPr>
              <a:t>into account the injuries sustained, prognosis, treatment, pattern of recovery, effect on employment, hobbies and activities of daily living.</a:t>
            </a:r>
            <a:endParaRPr lang="en-GB" sz="2000" dirty="0"/>
          </a:p>
        </p:txBody>
      </p:sp>
    </p:spTree>
    <p:extLst>
      <p:ext uri="{BB962C8B-B14F-4D97-AF65-F5344CB8AC3E}">
        <p14:creationId xmlns:p14="http://schemas.microsoft.com/office/powerpoint/2010/main" val="903218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D4FE3-1CBE-6672-38D8-4F08C72F63CA}"/>
              </a:ext>
            </a:extLst>
          </p:cNvPr>
          <p:cNvSpPr>
            <a:spLocks noGrp="1"/>
          </p:cNvSpPr>
          <p:nvPr>
            <p:ph type="title"/>
          </p:nvPr>
        </p:nvSpPr>
        <p:spPr>
          <a:xfrm>
            <a:off x="568066" y="178279"/>
            <a:ext cx="8596668" cy="793630"/>
          </a:xfrm>
        </p:spPr>
        <p:txBody>
          <a:bodyPr/>
          <a:lstStyle/>
          <a:p>
            <a:r>
              <a:rPr lang="en-GB" dirty="0"/>
              <a:t>PI claims: Loss of future earnings</a:t>
            </a:r>
          </a:p>
        </p:txBody>
      </p:sp>
      <p:sp>
        <p:nvSpPr>
          <p:cNvPr id="3" name="Content Placeholder 2">
            <a:extLst>
              <a:ext uri="{FF2B5EF4-FFF2-40B4-BE49-F238E27FC236}">
                <a16:creationId xmlns:a16="http://schemas.microsoft.com/office/drawing/2014/main" id="{A87DE5D1-54DD-A7A4-7D47-830BF5417F04}"/>
              </a:ext>
            </a:extLst>
          </p:cNvPr>
          <p:cNvSpPr>
            <a:spLocks noGrp="1"/>
          </p:cNvSpPr>
          <p:nvPr>
            <p:ph idx="1"/>
          </p:nvPr>
        </p:nvSpPr>
        <p:spPr>
          <a:xfrm>
            <a:off x="326526" y="817592"/>
            <a:ext cx="9703120" cy="5675223"/>
          </a:xfrm>
        </p:spPr>
        <p:txBody>
          <a:bodyPr>
            <a:noAutofit/>
          </a:bodyPr>
          <a:lstStyle/>
          <a:p>
            <a:pPr fontAlgn="base" latinLnBrk="0"/>
            <a:r>
              <a:rPr lang="en-US" sz="2000" dirty="0"/>
              <a:t>L</a:t>
            </a:r>
            <a:r>
              <a:rPr lang="en-US" sz="2000" b="0" dirty="0">
                <a:effectLst/>
              </a:rPr>
              <a:t>oss of earnings likely to be suffered by the claimant from the date of trial to when they would have retired. Will have to be estimated and the usual method is to determine a lump sum by multiplying a </a:t>
            </a:r>
            <a:r>
              <a:rPr lang="en-US" sz="2000" b="1" dirty="0">
                <a:effectLst/>
              </a:rPr>
              <a:t>multiplier </a:t>
            </a:r>
            <a:r>
              <a:rPr lang="en-US" sz="2000" b="0" dirty="0">
                <a:effectLst/>
              </a:rPr>
              <a:t>and a </a:t>
            </a:r>
            <a:r>
              <a:rPr lang="en-US" sz="2000" b="1" dirty="0">
                <a:effectLst/>
              </a:rPr>
              <a:t>multiplicand</a:t>
            </a:r>
            <a:r>
              <a:rPr lang="en-US" sz="2000" b="0" dirty="0">
                <a:effectLst/>
              </a:rPr>
              <a:t>. The purpose is to award a sum of money to the claimant which can be invested today to provide a fund to last for the same period of time as the lost earnings.</a:t>
            </a:r>
          </a:p>
          <a:p>
            <a:r>
              <a:rPr lang="en-US" sz="2000" b="1" i="0" dirty="0">
                <a:solidFill>
                  <a:srgbClr val="000000"/>
                </a:solidFill>
                <a:effectLst/>
              </a:rPr>
              <a:t>Multiplicand</a:t>
            </a:r>
            <a:r>
              <a:rPr lang="en-US" sz="2000" b="0" i="0" dirty="0">
                <a:solidFill>
                  <a:srgbClr val="000000"/>
                </a:solidFill>
                <a:effectLst/>
              </a:rPr>
              <a:t>: This figure represents the claimant’s annual loss, so if the claimant cannot work it will be the net annual earnings they would have received, had the accident not occurred. (future progression will need to be factored in </a:t>
            </a:r>
            <a:r>
              <a:rPr lang="en-US" sz="2000" b="0" i="0" dirty="0" err="1">
                <a:solidFill>
                  <a:srgbClr val="000000"/>
                </a:solidFill>
                <a:effectLst/>
              </a:rPr>
              <a:t>e.g</a:t>
            </a:r>
            <a:r>
              <a:rPr lang="en-US" sz="2000" b="0" i="0" dirty="0">
                <a:solidFill>
                  <a:srgbClr val="000000"/>
                </a:solidFill>
                <a:effectLst/>
              </a:rPr>
              <a:t> future promotion/salary increases etc.)  - rarely precise.</a:t>
            </a:r>
          </a:p>
          <a:p>
            <a:r>
              <a:rPr lang="en-US" sz="2000" b="1" i="0" dirty="0">
                <a:solidFill>
                  <a:srgbClr val="000000"/>
                </a:solidFill>
                <a:effectLst/>
              </a:rPr>
              <a:t>Multiplier</a:t>
            </a:r>
            <a:r>
              <a:rPr lang="en-US" sz="2000" b="0" i="0" dirty="0">
                <a:solidFill>
                  <a:srgbClr val="000000"/>
                </a:solidFill>
                <a:effectLst/>
              </a:rPr>
              <a:t>: Ogden Tables determine the multiplier, using the appropriate table for the facts of the case. The latest edition at the time of writing is the 8th edition (August 2022). The multipliers provide a discounted period of time to take into account accelerated receipt; that is, the fact that the claimant receives all the money “early” in a lump sum which can be invested. It also considers mortality, that is, the chance that the claimant might die in the intervening period</a:t>
            </a:r>
            <a:br>
              <a:rPr lang="en-US" sz="2000" b="0" i="0" dirty="0">
                <a:solidFill>
                  <a:srgbClr val="000000"/>
                </a:solidFill>
                <a:effectLst/>
              </a:rPr>
            </a:br>
            <a:endParaRPr lang="en-GB" sz="2000" dirty="0"/>
          </a:p>
        </p:txBody>
      </p:sp>
    </p:spTree>
    <p:extLst>
      <p:ext uri="{BB962C8B-B14F-4D97-AF65-F5344CB8AC3E}">
        <p14:creationId xmlns:p14="http://schemas.microsoft.com/office/powerpoint/2010/main" val="1724880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4FCF1-CA81-C5EE-EB99-B3DFAA9563F4}"/>
              </a:ext>
            </a:extLst>
          </p:cNvPr>
          <p:cNvSpPr>
            <a:spLocks noGrp="1"/>
          </p:cNvSpPr>
          <p:nvPr>
            <p:ph type="title"/>
          </p:nvPr>
        </p:nvSpPr>
        <p:spPr>
          <a:xfrm>
            <a:off x="677334" y="609600"/>
            <a:ext cx="1927553" cy="695864"/>
          </a:xfrm>
        </p:spPr>
        <p:txBody>
          <a:bodyPr>
            <a:normAutofit fontScale="90000"/>
          </a:bodyPr>
          <a:lstStyle/>
          <a:p>
            <a:r>
              <a:rPr lang="en-GB" dirty="0"/>
              <a:t>Ogden Tables: extracts</a:t>
            </a:r>
          </a:p>
        </p:txBody>
      </p:sp>
      <p:pic>
        <p:nvPicPr>
          <p:cNvPr id="4" name="Picture 3">
            <a:extLst>
              <a:ext uri="{FF2B5EF4-FFF2-40B4-BE49-F238E27FC236}">
                <a16:creationId xmlns:a16="http://schemas.microsoft.com/office/drawing/2014/main" id="{85AB6609-9E52-71B5-7A14-A595D5C88117}"/>
              </a:ext>
            </a:extLst>
          </p:cNvPr>
          <p:cNvPicPr>
            <a:picLocks noChangeAspect="1"/>
          </p:cNvPicPr>
          <p:nvPr/>
        </p:nvPicPr>
        <p:blipFill>
          <a:blip r:embed="rId2"/>
          <a:stretch>
            <a:fillRect/>
          </a:stretch>
        </p:blipFill>
        <p:spPr>
          <a:xfrm>
            <a:off x="2835408" y="239780"/>
            <a:ext cx="8575382" cy="6314701"/>
          </a:xfrm>
          <a:prstGeom prst="rect">
            <a:avLst/>
          </a:prstGeom>
        </p:spPr>
      </p:pic>
    </p:spTree>
    <p:extLst>
      <p:ext uri="{BB962C8B-B14F-4D97-AF65-F5344CB8AC3E}">
        <p14:creationId xmlns:p14="http://schemas.microsoft.com/office/powerpoint/2010/main" val="1271499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4B7C61-3460-CA63-EE5E-B15589E3A4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677A21-70B4-50E7-1617-D94A721E989E}"/>
              </a:ext>
            </a:extLst>
          </p:cNvPr>
          <p:cNvSpPr>
            <a:spLocks noGrp="1"/>
          </p:cNvSpPr>
          <p:nvPr>
            <p:ph type="title"/>
          </p:nvPr>
        </p:nvSpPr>
        <p:spPr>
          <a:xfrm>
            <a:off x="146445" y="126960"/>
            <a:ext cx="1927553" cy="695864"/>
          </a:xfrm>
        </p:spPr>
        <p:txBody>
          <a:bodyPr>
            <a:normAutofit fontScale="90000"/>
          </a:bodyPr>
          <a:lstStyle/>
          <a:p>
            <a:r>
              <a:rPr lang="en-GB" dirty="0"/>
              <a:t>Ogden Tables: extracts</a:t>
            </a:r>
          </a:p>
        </p:txBody>
      </p:sp>
      <p:pic>
        <p:nvPicPr>
          <p:cNvPr id="5" name="Picture 4">
            <a:extLst>
              <a:ext uri="{FF2B5EF4-FFF2-40B4-BE49-F238E27FC236}">
                <a16:creationId xmlns:a16="http://schemas.microsoft.com/office/drawing/2014/main" id="{46B43C4F-6957-461D-5EC1-6554C8DF8632}"/>
              </a:ext>
            </a:extLst>
          </p:cNvPr>
          <p:cNvPicPr>
            <a:picLocks noChangeAspect="1"/>
          </p:cNvPicPr>
          <p:nvPr/>
        </p:nvPicPr>
        <p:blipFill>
          <a:blip r:embed="rId2"/>
          <a:stretch>
            <a:fillRect/>
          </a:stretch>
        </p:blipFill>
        <p:spPr>
          <a:xfrm>
            <a:off x="2073998" y="126960"/>
            <a:ext cx="9761443" cy="6604080"/>
          </a:xfrm>
          <a:prstGeom prst="rect">
            <a:avLst/>
          </a:prstGeom>
        </p:spPr>
      </p:pic>
    </p:spTree>
    <p:extLst>
      <p:ext uri="{BB962C8B-B14F-4D97-AF65-F5344CB8AC3E}">
        <p14:creationId xmlns:p14="http://schemas.microsoft.com/office/powerpoint/2010/main" val="547147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6D03A-A535-FFC4-14EF-8EE87244787F}"/>
              </a:ext>
            </a:extLst>
          </p:cNvPr>
          <p:cNvSpPr>
            <a:spLocks noGrp="1"/>
          </p:cNvSpPr>
          <p:nvPr>
            <p:ph type="title"/>
          </p:nvPr>
        </p:nvSpPr>
        <p:spPr>
          <a:xfrm>
            <a:off x="292020" y="103517"/>
            <a:ext cx="7736297" cy="1040921"/>
          </a:xfrm>
        </p:spPr>
        <p:txBody>
          <a:bodyPr>
            <a:normAutofit fontScale="90000"/>
          </a:bodyPr>
          <a:lstStyle/>
          <a:p>
            <a:r>
              <a:rPr lang="en-US" sz="3200" b="1" i="0" dirty="0">
                <a:effectLst/>
              </a:rPr>
              <a:t>PI claims: Loss of earning capacity </a:t>
            </a:r>
            <a:br>
              <a:rPr lang="en-US" sz="3200" b="1" i="0" dirty="0">
                <a:effectLst/>
              </a:rPr>
            </a:br>
            <a:r>
              <a:rPr lang="en-US" sz="3200" b="1" i="0" dirty="0">
                <a:effectLst/>
              </a:rPr>
              <a:t>(the </a:t>
            </a:r>
            <a:r>
              <a:rPr lang="en-US" sz="3200" b="1" i="1" dirty="0">
                <a:effectLst/>
              </a:rPr>
              <a:t>Smith v Manchester</a:t>
            </a:r>
            <a:r>
              <a:rPr lang="en-US" sz="3200" b="1" i="0" dirty="0">
                <a:effectLst/>
              </a:rPr>
              <a:t> award)</a:t>
            </a:r>
            <a:endParaRPr lang="en-GB" sz="3200" dirty="0"/>
          </a:p>
        </p:txBody>
      </p:sp>
      <p:sp>
        <p:nvSpPr>
          <p:cNvPr id="3" name="Content Placeholder 2">
            <a:extLst>
              <a:ext uri="{FF2B5EF4-FFF2-40B4-BE49-F238E27FC236}">
                <a16:creationId xmlns:a16="http://schemas.microsoft.com/office/drawing/2014/main" id="{591C2CA6-29C3-0B64-E360-D19CC17BFF68}"/>
              </a:ext>
            </a:extLst>
          </p:cNvPr>
          <p:cNvSpPr>
            <a:spLocks noGrp="1"/>
          </p:cNvSpPr>
          <p:nvPr>
            <p:ph idx="1"/>
          </p:nvPr>
        </p:nvSpPr>
        <p:spPr>
          <a:xfrm>
            <a:off x="234509" y="1144438"/>
            <a:ext cx="10065429" cy="5350294"/>
          </a:xfrm>
        </p:spPr>
        <p:txBody>
          <a:bodyPr>
            <a:normAutofit/>
          </a:bodyPr>
          <a:lstStyle/>
          <a:p>
            <a:pPr algn="l" fontAlgn="base"/>
            <a:r>
              <a:rPr lang="en-US" b="1" i="1" dirty="0">
                <a:solidFill>
                  <a:srgbClr val="000000"/>
                </a:solidFill>
                <a:effectLst/>
                <a:latin typeface="inherit"/>
              </a:rPr>
              <a:t>Smith v Manchester Corporation [1974]</a:t>
            </a:r>
            <a:r>
              <a:rPr lang="en-US" b="0" i="0" dirty="0">
                <a:solidFill>
                  <a:srgbClr val="000000"/>
                </a:solidFill>
                <a:effectLst/>
                <a:latin typeface="inherit"/>
              </a:rPr>
              <a:t> authority for principle that </a:t>
            </a:r>
            <a:r>
              <a:rPr lang="en-US" b="0" i="0" dirty="0">
                <a:solidFill>
                  <a:srgbClr val="000000"/>
                </a:solidFill>
                <a:effectLst/>
                <a:latin typeface="Inter"/>
              </a:rPr>
              <a:t>C may be entitled to damages under this head even though there is no award for loss of future earnings</a:t>
            </a:r>
            <a:r>
              <a:rPr lang="en-US" dirty="0">
                <a:solidFill>
                  <a:srgbClr val="000000"/>
                </a:solidFill>
                <a:latin typeface="Inter"/>
              </a:rPr>
              <a:t>:</a:t>
            </a:r>
            <a:r>
              <a:rPr lang="en-US" b="0" i="0" dirty="0">
                <a:solidFill>
                  <a:srgbClr val="000000"/>
                </a:solidFill>
                <a:effectLst/>
                <a:latin typeface="inherit"/>
              </a:rPr>
              <a:t> based on the fact that although a person may have suffered no actual loss of earnings so far (for example, if they retain their previous job), their injuries may have put them at a disadvantage in the </a:t>
            </a:r>
            <a:r>
              <a:rPr lang="en-US" b="0" i="0" dirty="0" err="1">
                <a:solidFill>
                  <a:srgbClr val="000000"/>
                </a:solidFill>
                <a:effectLst/>
                <a:latin typeface="inherit"/>
              </a:rPr>
              <a:t>labour</a:t>
            </a:r>
            <a:r>
              <a:rPr lang="en-US" b="0" i="0" dirty="0">
                <a:solidFill>
                  <a:srgbClr val="000000"/>
                </a:solidFill>
                <a:effectLst/>
                <a:latin typeface="inherit"/>
              </a:rPr>
              <a:t> market. - dif</a:t>
            </a:r>
            <a:r>
              <a:rPr lang="en-US" b="0" i="0" dirty="0">
                <a:solidFill>
                  <a:srgbClr val="000000"/>
                </a:solidFill>
                <a:effectLst/>
                <a:latin typeface="Inter"/>
              </a:rPr>
              <a:t>ficult to quantify, but commonly </a:t>
            </a:r>
            <a:r>
              <a:rPr lang="en-US" b="1" i="0" dirty="0">
                <a:solidFill>
                  <a:srgbClr val="000000"/>
                </a:solidFill>
                <a:effectLst/>
                <a:latin typeface="inherit"/>
              </a:rPr>
              <a:t>between zero and two years’</a:t>
            </a:r>
            <a:r>
              <a:rPr lang="en-US" b="0" i="0" dirty="0">
                <a:solidFill>
                  <a:srgbClr val="000000"/>
                </a:solidFill>
                <a:effectLst/>
                <a:latin typeface="Inter"/>
              </a:rPr>
              <a:t> net loss of earnings may be awarded.</a:t>
            </a:r>
          </a:p>
          <a:p>
            <a:r>
              <a:rPr lang="en-GB" b="1" dirty="0"/>
              <a:t>Loss of congenial employment</a:t>
            </a:r>
            <a:r>
              <a:rPr lang="en-GB" dirty="0"/>
              <a:t>: </a:t>
            </a:r>
            <a:r>
              <a:rPr lang="en-US" b="0" i="0" dirty="0">
                <a:solidFill>
                  <a:srgbClr val="000000"/>
                </a:solidFill>
                <a:effectLst/>
                <a:latin typeface="Inter"/>
              </a:rPr>
              <a:t>compensates C for the loss of enjoyment of their job. Awards tend to be between £5,000 and £10,000, although in one instance a footballer was awarded £25,000 for loss of the job he loved. This head of damages will be awarded in addition to loss of earnings.</a:t>
            </a:r>
          </a:p>
          <a:p>
            <a:r>
              <a:rPr lang="en-US" b="1" i="0" dirty="0">
                <a:solidFill>
                  <a:srgbClr val="000000"/>
                </a:solidFill>
                <a:effectLst/>
                <a:latin typeface="Inter"/>
              </a:rPr>
              <a:t>Future expenses</a:t>
            </a:r>
            <a:r>
              <a:rPr lang="en-US" b="0" i="0" dirty="0">
                <a:solidFill>
                  <a:srgbClr val="000000"/>
                </a:solidFill>
                <a:effectLst/>
                <a:latin typeface="Inter"/>
              </a:rPr>
              <a:t>: compensate for expenses likely to be incurred </a:t>
            </a:r>
            <a:r>
              <a:rPr lang="en-US" b="1" i="0" dirty="0">
                <a:solidFill>
                  <a:srgbClr val="000000"/>
                </a:solidFill>
                <a:effectLst/>
                <a:latin typeface="Inter"/>
              </a:rPr>
              <a:t>after </a:t>
            </a:r>
            <a:r>
              <a:rPr lang="en-US" b="0" i="0" dirty="0">
                <a:solidFill>
                  <a:srgbClr val="000000"/>
                </a:solidFill>
                <a:effectLst/>
                <a:latin typeface="Inter"/>
              </a:rPr>
              <a:t>the trial. Such expenses are of the type which can be claimed up to the day of trial as special damages. Multipliers are once again based on the Ogden Tables, but may be higher because the losses may continue for life rather than to retirement age.</a:t>
            </a:r>
          </a:p>
          <a:p>
            <a:r>
              <a:rPr lang="en-US" b="1" dirty="0">
                <a:solidFill>
                  <a:srgbClr val="000000"/>
                </a:solidFill>
                <a:latin typeface="Inter"/>
              </a:rPr>
              <a:t>Provisional Damages</a:t>
            </a:r>
            <a:r>
              <a:rPr lang="en-US" dirty="0">
                <a:solidFill>
                  <a:srgbClr val="000000"/>
                </a:solidFill>
                <a:latin typeface="Inter"/>
              </a:rPr>
              <a:t>: </a:t>
            </a:r>
            <a:r>
              <a:rPr lang="en-US" b="0" i="0" dirty="0">
                <a:solidFill>
                  <a:srgbClr val="000000"/>
                </a:solidFill>
                <a:effectLst/>
                <a:latin typeface="Inter"/>
              </a:rPr>
              <a:t>relevant where the claimant’s prognosis is unclear because there is a chance of a specific disease or condition developing or of a deterioration in the claimant’s condition in the future. Court will assess damages on the basis that there will </a:t>
            </a:r>
            <a:r>
              <a:rPr lang="en-US" b="1" i="0" dirty="0">
                <a:solidFill>
                  <a:srgbClr val="000000"/>
                </a:solidFill>
                <a:effectLst/>
                <a:latin typeface="Inter"/>
              </a:rPr>
              <a:t>not</a:t>
            </a:r>
            <a:r>
              <a:rPr lang="en-US" b="0" i="0" dirty="0">
                <a:solidFill>
                  <a:srgbClr val="000000"/>
                </a:solidFill>
                <a:effectLst/>
                <a:latin typeface="Inter"/>
              </a:rPr>
              <a:t> be a future disease or deterioration; however, the judgment provides that in the future, if the situation changes, the claimant may apply for a further award of damages.</a:t>
            </a:r>
            <a:endParaRPr lang="en-GB" dirty="0"/>
          </a:p>
        </p:txBody>
      </p:sp>
    </p:spTree>
    <p:extLst>
      <p:ext uri="{BB962C8B-B14F-4D97-AF65-F5344CB8AC3E}">
        <p14:creationId xmlns:p14="http://schemas.microsoft.com/office/powerpoint/2010/main" val="3844668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9C7EA-BEFB-E089-CD94-4A6ADBE56B86}"/>
              </a:ext>
            </a:extLst>
          </p:cNvPr>
          <p:cNvSpPr>
            <a:spLocks noGrp="1"/>
          </p:cNvSpPr>
          <p:nvPr>
            <p:ph type="title"/>
          </p:nvPr>
        </p:nvSpPr>
        <p:spPr>
          <a:xfrm>
            <a:off x="430043" y="195532"/>
            <a:ext cx="8596668" cy="770626"/>
          </a:xfrm>
        </p:spPr>
        <p:txBody>
          <a:bodyPr>
            <a:normAutofit fontScale="90000"/>
          </a:bodyPr>
          <a:lstStyle/>
          <a:p>
            <a:r>
              <a:rPr lang="en-GB" b="1" dirty="0"/>
              <a:t>Personal Injury claims: Special damages</a:t>
            </a:r>
          </a:p>
        </p:txBody>
      </p:sp>
      <p:sp>
        <p:nvSpPr>
          <p:cNvPr id="3" name="Content Placeholder 2">
            <a:extLst>
              <a:ext uri="{FF2B5EF4-FFF2-40B4-BE49-F238E27FC236}">
                <a16:creationId xmlns:a16="http://schemas.microsoft.com/office/drawing/2014/main" id="{C324A7FD-F609-C836-B06C-BA194067925C}"/>
              </a:ext>
            </a:extLst>
          </p:cNvPr>
          <p:cNvSpPr>
            <a:spLocks noGrp="1"/>
          </p:cNvSpPr>
          <p:nvPr>
            <p:ph idx="1"/>
          </p:nvPr>
        </p:nvSpPr>
        <p:spPr>
          <a:xfrm>
            <a:off x="522058" y="916947"/>
            <a:ext cx="9450078" cy="5788653"/>
          </a:xfrm>
        </p:spPr>
        <p:txBody>
          <a:bodyPr>
            <a:noAutofit/>
          </a:bodyPr>
          <a:lstStyle/>
          <a:p>
            <a:r>
              <a:rPr lang="en-US" sz="2000" b="0" i="0" dirty="0">
                <a:solidFill>
                  <a:srgbClr val="000000"/>
                </a:solidFill>
                <a:effectLst/>
              </a:rPr>
              <a:t>= items of pecuniary loss suffered from the date of the accident until the date of trial, with the purpose of reimbursing the claimant for what they have lost. </a:t>
            </a:r>
          </a:p>
          <a:p>
            <a:r>
              <a:rPr lang="en-US" sz="2000" b="0" i="0" dirty="0">
                <a:solidFill>
                  <a:srgbClr val="000000"/>
                </a:solidFill>
                <a:effectLst/>
              </a:rPr>
              <a:t>Must be set out in a schedule of past and future loss and expense, which must be served with the particulars of claim. The schedule will be updated throughout the course of the dispute, as some expenses cease to be incurred, some new expenses are incurred, and as time progresses, losses change from being future losses to past losses.</a:t>
            </a:r>
          </a:p>
          <a:p>
            <a:r>
              <a:rPr lang="en-US" sz="2000" b="1" dirty="0">
                <a:solidFill>
                  <a:srgbClr val="000000"/>
                </a:solidFill>
              </a:rPr>
              <a:t>Loss of earnings to trial</a:t>
            </a:r>
            <a:r>
              <a:rPr lang="en-US" sz="2000" dirty="0">
                <a:solidFill>
                  <a:srgbClr val="000000"/>
                </a:solidFill>
              </a:rPr>
              <a:t>: </a:t>
            </a:r>
            <a:r>
              <a:rPr lang="en-US" sz="2000" b="0" i="0" dirty="0">
                <a:solidFill>
                  <a:srgbClr val="000000"/>
                </a:solidFill>
                <a:effectLst/>
              </a:rPr>
              <a:t> based on their earnings </a:t>
            </a:r>
            <a:r>
              <a:rPr lang="en-US" sz="2000" b="1" i="0" dirty="0">
                <a:solidFill>
                  <a:srgbClr val="000000"/>
                </a:solidFill>
                <a:effectLst/>
              </a:rPr>
              <a:t>net </a:t>
            </a:r>
            <a:r>
              <a:rPr lang="en-US" sz="2000" b="0" i="0" dirty="0">
                <a:solidFill>
                  <a:srgbClr val="000000"/>
                </a:solidFill>
                <a:effectLst/>
              </a:rPr>
              <a:t>of tax and national insurance contributions. Typically, based on  details of the pre-accident earnings (net and gross) for a period of 26 weeks immediately before the accident, so that an average figure can be ascertained and used in the calculation. The employer should be asked if there were any pay increases during the client’s absence from work, especially if it was for a lengthy period. If short time or overtime was introduced during the claimant’s absence, the employer should be asked for wage details for a comparative worker from the date of the accident up to the present time.</a:t>
            </a:r>
            <a:endParaRPr lang="en-GB" sz="2000" dirty="0"/>
          </a:p>
        </p:txBody>
      </p:sp>
    </p:spTree>
    <p:extLst>
      <p:ext uri="{BB962C8B-B14F-4D97-AF65-F5344CB8AC3E}">
        <p14:creationId xmlns:p14="http://schemas.microsoft.com/office/powerpoint/2010/main" val="16827805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EB86A-3A76-29AC-4F73-3A5D94E74658}"/>
              </a:ext>
            </a:extLst>
          </p:cNvPr>
          <p:cNvSpPr>
            <a:spLocks noGrp="1"/>
          </p:cNvSpPr>
          <p:nvPr>
            <p:ph type="title"/>
          </p:nvPr>
        </p:nvSpPr>
        <p:spPr>
          <a:xfrm>
            <a:off x="448734" y="156238"/>
            <a:ext cx="8596668" cy="1320800"/>
          </a:xfrm>
        </p:spPr>
        <p:txBody>
          <a:bodyPr/>
          <a:lstStyle/>
          <a:p>
            <a:r>
              <a:rPr lang="en-GB" dirty="0"/>
              <a:t>What if the claimant can’t return to pre accident work</a:t>
            </a:r>
          </a:p>
        </p:txBody>
      </p:sp>
      <p:sp>
        <p:nvSpPr>
          <p:cNvPr id="3" name="Content Placeholder 2">
            <a:extLst>
              <a:ext uri="{FF2B5EF4-FFF2-40B4-BE49-F238E27FC236}">
                <a16:creationId xmlns:a16="http://schemas.microsoft.com/office/drawing/2014/main" id="{B2B1FEA3-5AFF-405A-3064-5C28BC47DCF1}"/>
              </a:ext>
            </a:extLst>
          </p:cNvPr>
          <p:cNvSpPr>
            <a:spLocks noGrp="1"/>
          </p:cNvSpPr>
          <p:nvPr>
            <p:ph idx="1"/>
          </p:nvPr>
        </p:nvSpPr>
        <p:spPr>
          <a:xfrm>
            <a:off x="448734" y="1477038"/>
            <a:ext cx="9445074" cy="4996914"/>
          </a:xfrm>
        </p:spPr>
        <p:txBody>
          <a:bodyPr/>
          <a:lstStyle/>
          <a:p>
            <a:pPr algn="l" fontAlgn="base"/>
            <a:r>
              <a:rPr lang="en-US" sz="2000" b="0" i="0" dirty="0">
                <a:solidFill>
                  <a:srgbClr val="000000"/>
                </a:solidFill>
                <a:effectLst/>
              </a:rPr>
              <a:t>Details of their post-accident earnings should also be obtained to support a claim for continuing reduced loss of earnings.</a:t>
            </a:r>
          </a:p>
          <a:p>
            <a:pPr algn="l" fontAlgn="base"/>
            <a:r>
              <a:rPr lang="en-US" sz="2000" b="0" i="0" dirty="0">
                <a:solidFill>
                  <a:srgbClr val="000000"/>
                </a:solidFill>
                <a:effectLst/>
              </a:rPr>
              <a:t> Any tax rebate received as a result of the absence from work should be deducted from the loss claimed, as should any other amount received by the claimant (apart from the proceeds of charitable donations and payments made as a result of private insurance cover). A redundancy payment will be deductible only if the claimant was selected for redundancy because of their incapacity to work.</a:t>
            </a:r>
          </a:p>
          <a:p>
            <a:pPr algn="l" fontAlgn="base"/>
            <a:r>
              <a:rPr lang="en-US" sz="2000" dirty="0">
                <a:solidFill>
                  <a:srgbClr val="000000"/>
                </a:solidFill>
              </a:rPr>
              <a:t>Must </a:t>
            </a:r>
            <a:r>
              <a:rPr lang="en-US" sz="2000" b="0" i="0" dirty="0">
                <a:solidFill>
                  <a:srgbClr val="000000"/>
                </a:solidFill>
                <a:effectLst/>
              </a:rPr>
              <a:t>calculate losses up to the date of service of the particulars of claim, so they must be regularly updated. Loss of earnings after trial (loss of future earnings) forms part of the claim for general damages as these are incapable of precise calculation, but they should still be calculated as far as is possible.</a:t>
            </a:r>
          </a:p>
          <a:p>
            <a:endParaRPr lang="en-GB" dirty="0"/>
          </a:p>
        </p:txBody>
      </p:sp>
    </p:spTree>
    <p:extLst>
      <p:ext uri="{BB962C8B-B14F-4D97-AF65-F5344CB8AC3E}">
        <p14:creationId xmlns:p14="http://schemas.microsoft.com/office/powerpoint/2010/main" val="1839838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93CAC-2EEC-F2C8-8F9C-0D42590DAFAF}"/>
              </a:ext>
            </a:extLst>
          </p:cNvPr>
          <p:cNvSpPr>
            <a:spLocks noGrp="1"/>
          </p:cNvSpPr>
          <p:nvPr>
            <p:ph type="title"/>
          </p:nvPr>
        </p:nvSpPr>
        <p:spPr>
          <a:xfrm>
            <a:off x="302430" y="124968"/>
            <a:ext cx="7628121" cy="624840"/>
          </a:xfrm>
        </p:spPr>
        <p:txBody>
          <a:bodyPr>
            <a:normAutofit fontScale="90000"/>
          </a:bodyPr>
          <a:lstStyle/>
          <a:p>
            <a:r>
              <a:rPr lang="en-GB" dirty="0"/>
              <a:t>Other recoverable losses and expenses</a:t>
            </a:r>
          </a:p>
        </p:txBody>
      </p:sp>
      <p:sp>
        <p:nvSpPr>
          <p:cNvPr id="3" name="Content Placeholder 2">
            <a:extLst>
              <a:ext uri="{FF2B5EF4-FFF2-40B4-BE49-F238E27FC236}">
                <a16:creationId xmlns:a16="http://schemas.microsoft.com/office/drawing/2014/main" id="{5563ABD2-B14D-9208-30F5-EB953BF7F7F5}"/>
              </a:ext>
            </a:extLst>
          </p:cNvPr>
          <p:cNvSpPr>
            <a:spLocks noGrp="1"/>
          </p:cNvSpPr>
          <p:nvPr>
            <p:ph idx="1"/>
          </p:nvPr>
        </p:nvSpPr>
        <p:spPr>
          <a:xfrm>
            <a:off x="302430" y="843970"/>
            <a:ext cx="10106778" cy="5786868"/>
          </a:xfrm>
        </p:spPr>
        <p:txBody>
          <a:bodyPr>
            <a:normAutofit lnSpcReduction="10000"/>
          </a:bodyPr>
          <a:lstStyle/>
          <a:p>
            <a:r>
              <a:rPr lang="en-US" sz="2000" b="0" i="0" dirty="0">
                <a:solidFill>
                  <a:srgbClr val="000000"/>
                </a:solidFill>
                <a:effectLst/>
              </a:rPr>
              <a:t>Cost of damage to clothing or other property, (repairs or cleaning costs),</a:t>
            </a:r>
          </a:p>
          <a:p>
            <a:r>
              <a:rPr lang="en-US" sz="2000" dirty="0">
                <a:solidFill>
                  <a:srgbClr val="000000"/>
                </a:solidFill>
              </a:rPr>
              <a:t>A</a:t>
            </a:r>
            <a:r>
              <a:rPr lang="en-US" sz="2000" b="0" i="0" dirty="0">
                <a:solidFill>
                  <a:srgbClr val="000000"/>
                </a:solidFill>
                <a:effectLst/>
              </a:rPr>
              <a:t>dditional travelling expenses incurred as a result of the accident. (</a:t>
            </a:r>
            <a:r>
              <a:rPr lang="en-US" sz="2000" b="0" i="0" dirty="0" err="1">
                <a:solidFill>
                  <a:srgbClr val="000000"/>
                </a:solidFill>
                <a:effectLst/>
              </a:rPr>
              <a:t>eg</a:t>
            </a:r>
            <a:r>
              <a:rPr lang="en-US" sz="2000" b="0" i="0" dirty="0">
                <a:solidFill>
                  <a:srgbClr val="000000"/>
                </a:solidFill>
                <a:effectLst/>
              </a:rPr>
              <a:t> cost of public transport to out-patient appointments or because the claimant’s vehicle cannot be used). </a:t>
            </a:r>
          </a:p>
          <a:p>
            <a:pPr algn="l" fontAlgn="base"/>
            <a:r>
              <a:rPr lang="en-US" sz="2000" dirty="0">
                <a:solidFill>
                  <a:srgbClr val="000000"/>
                </a:solidFill>
              </a:rPr>
              <a:t>Third party losses and expenses: </a:t>
            </a:r>
            <a:r>
              <a:rPr lang="en-US" sz="2000" b="0" i="0" dirty="0">
                <a:solidFill>
                  <a:srgbClr val="000000"/>
                </a:solidFill>
                <a:effectLst/>
              </a:rPr>
              <a:t>can sometimes be recovered, although technically they are not the claimant’s losses. </a:t>
            </a:r>
            <a:r>
              <a:rPr lang="en-US" sz="2000" b="0" i="0" dirty="0" err="1">
                <a:solidFill>
                  <a:srgbClr val="000000"/>
                </a:solidFill>
                <a:effectLst/>
              </a:rPr>
              <a:t>eg</a:t>
            </a:r>
            <a:r>
              <a:rPr lang="en-US" sz="2000" b="0" i="0" dirty="0">
                <a:solidFill>
                  <a:srgbClr val="000000"/>
                </a:solidFill>
                <a:effectLst/>
              </a:rPr>
              <a:t> if a partner has lost time from work in order to look after the claimant or has incurred travelling expenses by visiting a claimant in hospital to look after the claimant, such losses and expenses are recoverable. The claimant may also claim the value of services provided by third persons (such as gardening and household services) if made necessary by the accident. Any damages recovered for this component are held on trust by the claimant for the benefit of the third party.</a:t>
            </a:r>
          </a:p>
          <a:p>
            <a:pPr algn="l" fontAlgn="base"/>
            <a:r>
              <a:rPr lang="en-US" sz="2000" b="0" i="0" dirty="0">
                <a:solidFill>
                  <a:srgbClr val="000000"/>
                </a:solidFill>
                <a:effectLst/>
              </a:rPr>
              <a:t>If an employer provides contractual sick pay to an employee who is absent from work because of injuries sustained in an accident caused by the defendant, there may be a clause in the employment contract which requires the employee to include in their claim the amount of contractual sick pay advanced, and, to the extent that any of it is recovered, reimburse that to the employer. Sometimes, these can be sizeable sums.</a:t>
            </a:r>
          </a:p>
          <a:p>
            <a:endParaRPr lang="en-GB" dirty="0"/>
          </a:p>
        </p:txBody>
      </p:sp>
    </p:spTree>
    <p:extLst>
      <p:ext uri="{BB962C8B-B14F-4D97-AF65-F5344CB8AC3E}">
        <p14:creationId xmlns:p14="http://schemas.microsoft.com/office/powerpoint/2010/main" val="538950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83E29-2897-9585-01A3-E282FC9ABFEF}"/>
              </a:ext>
            </a:extLst>
          </p:cNvPr>
          <p:cNvSpPr>
            <a:spLocks noGrp="1"/>
          </p:cNvSpPr>
          <p:nvPr>
            <p:ph type="title"/>
          </p:nvPr>
        </p:nvSpPr>
        <p:spPr>
          <a:xfrm>
            <a:off x="366782" y="103516"/>
            <a:ext cx="5142622" cy="822385"/>
          </a:xfrm>
        </p:spPr>
        <p:txBody>
          <a:bodyPr/>
          <a:lstStyle/>
          <a:p>
            <a:r>
              <a:rPr lang="en-GB" dirty="0"/>
              <a:t>Medical Treatment</a:t>
            </a:r>
          </a:p>
        </p:txBody>
      </p:sp>
      <p:sp>
        <p:nvSpPr>
          <p:cNvPr id="3" name="Content Placeholder 2">
            <a:extLst>
              <a:ext uri="{FF2B5EF4-FFF2-40B4-BE49-F238E27FC236}">
                <a16:creationId xmlns:a16="http://schemas.microsoft.com/office/drawing/2014/main" id="{0FFA4625-8FB3-164D-B1E6-1387E1FB528D}"/>
              </a:ext>
            </a:extLst>
          </p:cNvPr>
          <p:cNvSpPr>
            <a:spLocks noGrp="1"/>
          </p:cNvSpPr>
          <p:nvPr>
            <p:ph idx="1"/>
          </p:nvPr>
        </p:nvSpPr>
        <p:spPr>
          <a:xfrm>
            <a:off x="200004" y="833886"/>
            <a:ext cx="9984917" cy="5641675"/>
          </a:xfrm>
        </p:spPr>
        <p:txBody>
          <a:bodyPr>
            <a:noAutofit/>
          </a:bodyPr>
          <a:lstStyle/>
          <a:p>
            <a:r>
              <a:rPr lang="en-GB" sz="2000" b="1" dirty="0"/>
              <a:t>Cost of Private medical treatment</a:t>
            </a:r>
            <a:r>
              <a:rPr lang="en-GB" sz="2000" dirty="0"/>
              <a:t>: </a:t>
            </a:r>
            <a:r>
              <a:rPr lang="en-US" sz="2000" b="0" i="0" dirty="0">
                <a:solidFill>
                  <a:srgbClr val="000000"/>
                </a:solidFill>
                <a:effectLst/>
                <a:latin typeface="Inter"/>
              </a:rPr>
              <a:t>can form part of the claimant’s claim under </a:t>
            </a:r>
            <a:r>
              <a:rPr lang="en-US" sz="2000" b="1" i="0" dirty="0">
                <a:solidFill>
                  <a:srgbClr val="000000"/>
                </a:solidFill>
                <a:effectLst/>
                <a:latin typeface="Inter"/>
              </a:rPr>
              <a:t>s2(4) Law Reform (Personal Injuries) Act 1948</a:t>
            </a:r>
            <a:r>
              <a:rPr lang="en-US" sz="2000" b="0" i="0" dirty="0">
                <a:solidFill>
                  <a:srgbClr val="000000"/>
                </a:solidFill>
                <a:effectLst/>
                <a:latin typeface="Inter"/>
              </a:rPr>
              <a:t>, even though such treatment may have been available under the National Health Service (NHS). If the claimant is covered by an insurance policy in respect of such treatment, they can claim the cost from the D only if C intends to reimburse their insurance company the amount paid by it under the terms of the policy.</a:t>
            </a:r>
          </a:p>
          <a:p>
            <a:r>
              <a:rPr lang="en-US" sz="2000" b="1" dirty="0">
                <a:solidFill>
                  <a:srgbClr val="000000"/>
                </a:solidFill>
                <a:latin typeface="Inter"/>
              </a:rPr>
              <a:t>Cost of Care and assistance</a:t>
            </a:r>
            <a:r>
              <a:rPr lang="en-US" sz="2000" dirty="0">
                <a:solidFill>
                  <a:srgbClr val="000000"/>
                </a:solidFill>
                <a:latin typeface="Inter"/>
              </a:rPr>
              <a:t>: </a:t>
            </a:r>
            <a:r>
              <a:rPr lang="en-US" sz="2000" b="0" i="0" dirty="0">
                <a:solidFill>
                  <a:srgbClr val="000000"/>
                </a:solidFill>
                <a:effectLst/>
                <a:latin typeface="Inter"/>
              </a:rPr>
              <a:t>may be claimed in respect of services provided by third persons; </a:t>
            </a:r>
            <a:r>
              <a:rPr lang="en-US" sz="2000" dirty="0" err="1">
                <a:solidFill>
                  <a:srgbClr val="000000"/>
                </a:solidFill>
                <a:latin typeface="Inter"/>
              </a:rPr>
              <a:t>eg</a:t>
            </a:r>
            <a:r>
              <a:rPr lang="en-US" sz="2000" b="0" i="0" dirty="0">
                <a:solidFill>
                  <a:srgbClr val="000000"/>
                </a:solidFill>
                <a:effectLst/>
                <a:latin typeface="Inter"/>
              </a:rPr>
              <a:t> a relative. (includes reasonable expenses incurred and the value of wages reasonably foregone by such a relative).</a:t>
            </a:r>
            <a:endParaRPr lang="en-US" sz="2000" dirty="0">
              <a:solidFill>
                <a:srgbClr val="000000"/>
              </a:solidFill>
              <a:latin typeface="Inter"/>
            </a:endParaRPr>
          </a:p>
          <a:p>
            <a:r>
              <a:rPr lang="en-US" sz="2000" b="0" i="0" dirty="0">
                <a:solidFill>
                  <a:srgbClr val="000000"/>
                </a:solidFill>
                <a:effectLst/>
                <a:latin typeface="Inter"/>
              </a:rPr>
              <a:t>Where care  being provided by the </a:t>
            </a:r>
            <a:r>
              <a:rPr lang="en-US" sz="2000" b="1" i="0" dirty="0">
                <a:solidFill>
                  <a:srgbClr val="000000"/>
                </a:solidFill>
                <a:effectLst/>
                <a:latin typeface="Inter"/>
              </a:rPr>
              <a:t>defendant</a:t>
            </a:r>
            <a:r>
              <a:rPr lang="en-US" sz="2000" b="0" i="0" dirty="0">
                <a:solidFill>
                  <a:srgbClr val="000000"/>
                </a:solidFill>
                <a:effectLst/>
                <a:latin typeface="Inter"/>
              </a:rPr>
              <a:t>, as a matter of principle, the court may not allow any recovery for the defendant’s expenses and loss of wages.</a:t>
            </a:r>
          </a:p>
          <a:p>
            <a:r>
              <a:rPr lang="en-US" sz="2000" b="0" i="0" dirty="0">
                <a:solidFill>
                  <a:srgbClr val="000000"/>
                </a:solidFill>
                <a:effectLst/>
                <a:latin typeface="Inter"/>
              </a:rPr>
              <a:t> If there is no loss of income from the carer, the court will usually take into account the costs of professional help, and discount that rate to reflect that care and assistance given voluntarily does not attract income tax and employers’ national insurance, which are included in the headline rate for costs of professional help. As a result, recovery is usually at a lower rate (usually around 20% to 33%) than the commercial rate for the provision of such services.</a:t>
            </a:r>
            <a:endParaRPr lang="en-GB" sz="2000" dirty="0"/>
          </a:p>
        </p:txBody>
      </p:sp>
    </p:spTree>
    <p:extLst>
      <p:ext uri="{BB962C8B-B14F-4D97-AF65-F5344CB8AC3E}">
        <p14:creationId xmlns:p14="http://schemas.microsoft.com/office/powerpoint/2010/main" val="10472633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67090-DE51-7EAF-698B-62FB64441C5C}"/>
              </a:ext>
            </a:extLst>
          </p:cNvPr>
          <p:cNvSpPr>
            <a:spLocks noGrp="1"/>
          </p:cNvSpPr>
          <p:nvPr>
            <p:ph type="title"/>
          </p:nvPr>
        </p:nvSpPr>
        <p:spPr>
          <a:xfrm>
            <a:off x="395537" y="212785"/>
            <a:ext cx="8596668" cy="770626"/>
          </a:xfrm>
        </p:spPr>
        <p:txBody>
          <a:bodyPr/>
          <a:lstStyle/>
          <a:p>
            <a:r>
              <a:rPr lang="en-GB" dirty="0"/>
              <a:t>Interest on damages for personal injury</a:t>
            </a:r>
          </a:p>
        </p:txBody>
      </p:sp>
      <p:sp>
        <p:nvSpPr>
          <p:cNvPr id="3" name="Content Placeholder 2">
            <a:extLst>
              <a:ext uri="{FF2B5EF4-FFF2-40B4-BE49-F238E27FC236}">
                <a16:creationId xmlns:a16="http://schemas.microsoft.com/office/drawing/2014/main" id="{04A4B141-C83F-F104-9326-5A38B681EF93}"/>
              </a:ext>
            </a:extLst>
          </p:cNvPr>
          <p:cNvSpPr>
            <a:spLocks noGrp="1"/>
          </p:cNvSpPr>
          <p:nvPr>
            <p:ph idx="1"/>
          </p:nvPr>
        </p:nvSpPr>
        <p:spPr>
          <a:xfrm>
            <a:off x="395536" y="983411"/>
            <a:ext cx="10019422" cy="5722189"/>
          </a:xfrm>
        </p:spPr>
        <p:txBody>
          <a:bodyPr>
            <a:normAutofit/>
          </a:bodyPr>
          <a:lstStyle/>
          <a:p>
            <a:pPr marL="0" indent="0" algn="l" fontAlgn="base">
              <a:buNone/>
            </a:pPr>
            <a:r>
              <a:rPr lang="en-US" sz="2000" b="0" i="0" dirty="0">
                <a:solidFill>
                  <a:srgbClr val="000000"/>
                </a:solidFill>
                <a:effectLst/>
              </a:rPr>
              <a:t>Where  damages awarded exceed £200,  court must award interest on the sum for which judgment is given, unless the court is satisfied that there are special reasons to the contrary. Any claim for interest must be pleaded under </a:t>
            </a:r>
            <a:r>
              <a:rPr lang="en-US" sz="2000" b="1" i="0" dirty="0">
                <a:solidFill>
                  <a:srgbClr val="000000"/>
                </a:solidFill>
                <a:effectLst/>
              </a:rPr>
              <a:t>s35A SCA 1981</a:t>
            </a:r>
            <a:r>
              <a:rPr lang="en-US" sz="2000" b="0" i="0" dirty="0">
                <a:solidFill>
                  <a:srgbClr val="000000"/>
                </a:solidFill>
                <a:effectLst/>
              </a:rPr>
              <a:t> or </a:t>
            </a:r>
            <a:r>
              <a:rPr lang="en-US" sz="2000" b="1" i="0" dirty="0">
                <a:solidFill>
                  <a:srgbClr val="000000"/>
                </a:solidFill>
                <a:effectLst/>
              </a:rPr>
              <a:t>s69 CCA 1984</a:t>
            </a:r>
            <a:r>
              <a:rPr lang="en-US" sz="2000" b="0" i="0" dirty="0">
                <a:solidFill>
                  <a:srgbClr val="000000"/>
                </a:solidFill>
                <a:effectLst/>
              </a:rPr>
              <a:t>.</a:t>
            </a:r>
          </a:p>
          <a:p>
            <a:pPr marL="0" indent="0" algn="l" fontAlgn="base">
              <a:buNone/>
            </a:pPr>
            <a:r>
              <a:rPr lang="en-US" sz="2000" b="0" i="0" dirty="0">
                <a:solidFill>
                  <a:srgbClr val="000000"/>
                </a:solidFill>
                <a:effectLst/>
              </a:rPr>
              <a:t>The interest rate on:</a:t>
            </a:r>
          </a:p>
          <a:p>
            <a:pPr algn="l" fontAlgn="base">
              <a:buFont typeface="Arial" panose="020B0604020202020204" pitchFamily="34" charset="0"/>
              <a:buChar char="•"/>
            </a:pPr>
            <a:r>
              <a:rPr lang="en-US" sz="2000" b="1" i="0" dirty="0">
                <a:solidFill>
                  <a:srgbClr val="000000"/>
                </a:solidFill>
                <a:effectLst/>
              </a:rPr>
              <a:t>special damages</a:t>
            </a:r>
            <a:r>
              <a:rPr lang="en-US" sz="2000" b="0" i="0" dirty="0">
                <a:solidFill>
                  <a:srgbClr val="000000"/>
                </a:solidFill>
                <a:effectLst/>
              </a:rPr>
              <a:t> (past losses) which are ongoing should be at half the court’s special account rate. The full special account rate at the time of writing (and in force from 23 August 2023) is 6 % p.a. </a:t>
            </a:r>
          </a:p>
          <a:p>
            <a:pPr algn="l" fontAlgn="base">
              <a:buFont typeface="Arial" panose="020B0604020202020204" pitchFamily="34" charset="0"/>
              <a:buChar char="•"/>
            </a:pPr>
            <a:r>
              <a:rPr lang="en-US" sz="2000" b="0" i="0" dirty="0">
                <a:solidFill>
                  <a:srgbClr val="000000"/>
                </a:solidFill>
                <a:effectLst/>
              </a:rPr>
              <a:t>Where the loss is not ongoing, for example is a one-off item, the court may be prepared to award interest at the full rate. Any interest runs from the date that the loss was incurred until trial;</a:t>
            </a:r>
          </a:p>
          <a:p>
            <a:pPr algn="l" fontAlgn="base">
              <a:buFont typeface="Arial" panose="020B0604020202020204" pitchFamily="34" charset="0"/>
              <a:buChar char="•"/>
            </a:pPr>
            <a:r>
              <a:rPr lang="en-US" sz="2000" b="1" i="0" dirty="0">
                <a:solidFill>
                  <a:srgbClr val="000000"/>
                </a:solidFill>
                <a:effectLst/>
              </a:rPr>
              <a:t>general damages</a:t>
            </a:r>
            <a:r>
              <a:rPr lang="en-US" sz="2000" b="0" i="0" dirty="0">
                <a:solidFill>
                  <a:srgbClr val="000000"/>
                </a:solidFill>
                <a:effectLst/>
              </a:rPr>
              <a:t> (pain, suffering and loss of amenity) carry interest from the date on which the claim form is issued, which is at 2 % </a:t>
            </a:r>
            <a:r>
              <a:rPr lang="en-US" sz="2000" b="0" i="0" dirty="0" err="1">
                <a:solidFill>
                  <a:srgbClr val="000000"/>
                </a:solidFill>
                <a:effectLst/>
              </a:rPr>
              <a:t>p.a</a:t>
            </a:r>
            <a:r>
              <a:rPr lang="en-US" sz="2000" b="0" i="0" dirty="0">
                <a:solidFill>
                  <a:srgbClr val="000000"/>
                </a:solidFill>
                <a:effectLst/>
              </a:rPr>
              <a:t> from the date on which proceedings were served until trial; and</a:t>
            </a:r>
          </a:p>
          <a:p>
            <a:pPr algn="l" fontAlgn="base">
              <a:buFont typeface="Arial" panose="020B0604020202020204" pitchFamily="34" charset="0"/>
              <a:buChar char="•"/>
            </a:pPr>
            <a:r>
              <a:rPr lang="en-US" sz="2000" b="0" i="0" dirty="0">
                <a:solidFill>
                  <a:srgbClr val="000000"/>
                </a:solidFill>
                <a:effectLst/>
              </a:rPr>
              <a:t>damages for future loss from the date of trial carry no interest (because they have not yet been incurred).</a:t>
            </a:r>
          </a:p>
          <a:p>
            <a:endParaRPr lang="en-GB" dirty="0"/>
          </a:p>
        </p:txBody>
      </p:sp>
    </p:spTree>
    <p:extLst>
      <p:ext uri="{BB962C8B-B14F-4D97-AF65-F5344CB8AC3E}">
        <p14:creationId xmlns:p14="http://schemas.microsoft.com/office/powerpoint/2010/main" val="21595383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19441-08A6-1F16-7595-C84D178C7D71}"/>
              </a:ext>
            </a:extLst>
          </p:cNvPr>
          <p:cNvSpPr>
            <a:spLocks noGrp="1"/>
          </p:cNvSpPr>
          <p:nvPr>
            <p:ph type="title"/>
          </p:nvPr>
        </p:nvSpPr>
        <p:spPr>
          <a:xfrm>
            <a:off x="389786" y="75798"/>
            <a:ext cx="4550273" cy="781093"/>
          </a:xfrm>
        </p:spPr>
        <p:txBody>
          <a:bodyPr/>
          <a:lstStyle/>
          <a:p>
            <a:r>
              <a:rPr lang="en-GB" dirty="0"/>
              <a:t>Claims in Contract</a:t>
            </a:r>
          </a:p>
        </p:txBody>
      </p:sp>
      <p:sp>
        <p:nvSpPr>
          <p:cNvPr id="3" name="Content Placeholder 2">
            <a:extLst>
              <a:ext uri="{FF2B5EF4-FFF2-40B4-BE49-F238E27FC236}">
                <a16:creationId xmlns:a16="http://schemas.microsoft.com/office/drawing/2014/main" id="{773B3210-FFA2-FF52-AEB0-9AEDA321699F}"/>
              </a:ext>
            </a:extLst>
          </p:cNvPr>
          <p:cNvSpPr>
            <a:spLocks noGrp="1"/>
          </p:cNvSpPr>
          <p:nvPr>
            <p:ph idx="1"/>
          </p:nvPr>
        </p:nvSpPr>
        <p:spPr>
          <a:xfrm>
            <a:off x="303522" y="964721"/>
            <a:ext cx="9547844" cy="5388634"/>
          </a:xfrm>
        </p:spPr>
        <p:txBody>
          <a:bodyPr>
            <a:noAutofit/>
          </a:bodyPr>
          <a:lstStyle/>
          <a:p>
            <a:pPr algn="l" fontAlgn="base"/>
            <a:r>
              <a:rPr lang="en-US" sz="2000" b="0" i="0" dirty="0">
                <a:solidFill>
                  <a:srgbClr val="000000"/>
                </a:solidFill>
                <a:effectLst/>
              </a:rPr>
              <a:t>The aim of damages in contractual claims is to put the claimant in the position they would have been in but for the breach. The assessment of this principle is made on two different bases:</a:t>
            </a:r>
          </a:p>
          <a:p>
            <a:pPr algn="l" fontAlgn="base">
              <a:buFont typeface="Arial" panose="020B0604020202020204" pitchFamily="34" charset="0"/>
              <a:buChar char="•"/>
            </a:pPr>
            <a:r>
              <a:rPr lang="en-US" sz="2000" b="0" i="0" dirty="0">
                <a:solidFill>
                  <a:srgbClr val="000000"/>
                </a:solidFill>
                <a:effectLst/>
              </a:rPr>
              <a:t>to restore the claimant to the position they would have been in had the contract been properly performed (loss of bargain); or</a:t>
            </a:r>
          </a:p>
          <a:p>
            <a:pPr algn="l" fontAlgn="base">
              <a:buFont typeface="Arial" panose="020B0604020202020204" pitchFamily="34" charset="0"/>
              <a:buChar char="•"/>
            </a:pPr>
            <a:r>
              <a:rPr lang="en-US" sz="2000" b="0" i="0" dirty="0">
                <a:solidFill>
                  <a:srgbClr val="000000"/>
                </a:solidFill>
                <a:effectLst/>
              </a:rPr>
              <a:t>to compensate the claimant for expenditure rendered futile by the breach.</a:t>
            </a:r>
          </a:p>
          <a:p>
            <a:pPr marL="0" indent="0" algn="l" fontAlgn="base">
              <a:buNone/>
            </a:pPr>
            <a:r>
              <a:rPr lang="en-US" sz="2000" b="0" i="0" dirty="0">
                <a:solidFill>
                  <a:srgbClr val="000000"/>
                </a:solidFill>
                <a:effectLst/>
              </a:rPr>
              <a:t>The claimant must be able to show that the losses suffered were </a:t>
            </a:r>
            <a:r>
              <a:rPr lang="en-US" sz="2000" b="0" i="1" dirty="0">
                <a:solidFill>
                  <a:srgbClr val="000000"/>
                </a:solidFill>
                <a:effectLst/>
              </a:rPr>
              <a:t>in the reasonable contemplation of the parties at the time the contract was made as being the probable result of any breach</a:t>
            </a:r>
            <a:r>
              <a:rPr lang="en-US" sz="2000" b="0" i="0" dirty="0">
                <a:solidFill>
                  <a:srgbClr val="000000"/>
                </a:solidFill>
                <a:effectLst/>
              </a:rPr>
              <a:t>.</a:t>
            </a:r>
          </a:p>
          <a:p>
            <a:r>
              <a:rPr lang="en-GB" sz="2000" dirty="0"/>
              <a:t>Mitigating losses: </a:t>
            </a:r>
            <a:r>
              <a:rPr lang="en-US" sz="2000" b="0" i="0" dirty="0">
                <a:solidFill>
                  <a:srgbClr val="000000"/>
                </a:solidFill>
                <a:effectLst/>
              </a:rPr>
              <a:t>Claimant has a duty to mitigate their loss, which must be communicated to the Claimant client </a:t>
            </a:r>
            <a:r>
              <a:rPr lang="en-US" sz="2000" b="0" i="0" dirty="0" err="1">
                <a:solidFill>
                  <a:srgbClr val="000000"/>
                </a:solidFill>
                <a:effectLst/>
              </a:rPr>
              <a:t>i.e</a:t>
            </a:r>
            <a:r>
              <a:rPr lang="en-US" sz="2000" b="0" i="0" dirty="0">
                <a:solidFill>
                  <a:srgbClr val="000000"/>
                </a:solidFill>
                <a:effectLst/>
              </a:rPr>
              <a:t> they must take reasonable steps to keep their losses to a minimum. A claimant cannot simply sit back and allow their losses to mount up. If the C is shown to have failed to mitigate their loss, their damages may be reduced.</a:t>
            </a:r>
            <a:endParaRPr lang="en-GB" sz="2000" dirty="0"/>
          </a:p>
        </p:txBody>
      </p:sp>
    </p:spTree>
    <p:extLst>
      <p:ext uri="{BB962C8B-B14F-4D97-AF65-F5344CB8AC3E}">
        <p14:creationId xmlns:p14="http://schemas.microsoft.com/office/powerpoint/2010/main" val="34663486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BFB92-DF5A-0B79-E59A-B27F0A36BE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B0CF7F-437C-55FE-F658-CB78F3BD59D4}"/>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1A8426B4-1C81-C0F0-B263-7DD1C8E65346}"/>
              </a:ext>
            </a:extLst>
          </p:cNvPr>
          <p:cNvSpPr>
            <a:spLocks noGrp="1"/>
          </p:cNvSpPr>
          <p:nvPr>
            <p:ph idx="1"/>
          </p:nvPr>
        </p:nvSpPr>
        <p:spPr>
          <a:xfrm>
            <a:off x="558462" y="1410781"/>
            <a:ext cx="8596668" cy="4916867"/>
          </a:xfrm>
        </p:spPr>
        <p:txBody>
          <a:bodyPr>
            <a:noAutofit/>
          </a:bodyPr>
          <a:lstStyle/>
          <a:p>
            <a:pPr marL="0" indent="0">
              <a:buNone/>
            </a:pPr>
            <a:r>
              <a:rPr lang="en-US" sz="2400" b="0" i="0" dirty="0">
                <a:solidFill>
                  <a:srgbClr val="000000"/>
                </a:solidFill>
                <a:effectLst/>
              </a:rPr>
              <a:t>Your client, Kitty, owns a printing company that </a:t>
            </a:r>
            <a:r>
              <a:rPr lang="en-US" sz="2400" b="0" i="0" dirty="0" err="1">
                <a:solidFill>
                  <a:srgbClr val="000000"/>
                </a:solidFill>
                <a:effectLst/>
              </a:rPr>
              <a:t>specialises</a:t>
            </a:r>
            <a:r>
              <a:rPr lang="en-US" sz="2400" b="0" i="0" dirty="0">
                <a:solidFill>
                  <a:srgbClr val="000000"/>
                </a:solidFill>
                <a:effectLst/>
              </a:rPr>
              <a:t> in printing high-quality business cards and flyers. Kitty purchased a printing machine from Ravi’s company, but only a couple of months after purchase it has broken down and left Kitty unable to fulfil a large batch of orders. Kitty is rapidly losing profits. </a:t>
            </a:r>
          </a:p>
          <a:p>
            <a:pPr marL="0" indent="0">
              <a:buNone/>
            </a:pPr>
            <a:r>
              <a:rPr lang="en-US" sz="2400" b="0" i="0" dirty="0">
                <a:solidFill>
                  <a:srgbClr val="000000"/>
                </a:solidFill>
                <a:effectLst/>
              </a:rPr>
              <a:t>Your advice to her should be to take steps to get the machine repaired or to replace the machine if necessary, so that this loss of profits is kept to a minimum. You explain and reassure Kitty that any expenditure on repairs or a replacement machine can be claimed from Ravi as damages.</a:t>
            </a:r>
            <a:endParaRPr lang="en-GB" sz="2400" dirty="0"/>
          </a:p>
        </p:txBody>
      </p:sp>
    </p:spTree>
    <p:extLst>
      <p:ext uri="{BB962C8B-B14F-4D97-AF65-F5344CB8AC3E}">
        <p14:creationId xmlns:p14="http://schemas.microsoft.com/office/powerpoint/2010/main" val="21251938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C1227-5406-45CB-3A6D-6D578AC69E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2799E0-D1B3-324D-57EC-EA74CA3A4226}"/>
              </a:ext>
            </a:extLst>
          </p:cNvPr>
          <p:cNvSpPr>
            <a:spLocks noGrp="1"/>
          </p:cNvSpPr>
          <p:nvPr>
            <p:ph type="title"/>
          </p:nvPr>
        </p:nvSpPr>
        <p:spPr>
          <a:xfrm>
            <a:off x="343779" y="97917"/>
            <a:ext cx="8596668" cy="839487"/>
          </a:xfrm>
        </p:spPr>
        <p:txBody>
          <a:bodyPr/>
          <a:lstStyle/>
          <a:p>
            <a:r>
              <a:rPr lang="en-GB" dirty="0"/>
              <a:t>Interest before and after proceedings</a:t>
            </a:r>
          </a:p>
        </p:txBody>
      </p:sp>
      <p:sp>
        <p:nvSpPr>
          <p:cNvPr id="3" name="Content Placeholder 2">
            <a:extLst>
              <a:ext uri="{FF2B5EF4-FFF2-40B4-BE49-F238E27FC236}">
                <a16:creationId xmlns:a16="http://schemas.microsoft.com/office/drawing/2014/main" id="{D8321F12-5E19-1750-5C6A-0E8F5F2C77BC}"/>
              </a:ext>
            </a:extLst>
          </p:cNvPr>
          <p:cNvSpPr>
            <a:spLocks noGrp="1"/>
          </p:cNvSpPr>
          <p:nvPr>
            <p:ph idx="1"/>
          </p:nvPr>
        </p:nvSpPr>
        <p:spPr>
          <a:xfrm>
            <a:off x="280518" y="937404"/>
            <a:ext cx="9306304" cy="5584166"/>
          </a:xfrm>
        </p:spPr>
        <p:txBody>
          <a:bodyPr>
            <a:normAutofit/>
          </a:bodyPr>
          <a:lstStyle/>
          <a:p>
            <a:r>
              <a:rPr lang="en-US" sz="2000" b="0" i="0" dirty="0">
                <a:solidFill>
                  <a:srgbClr val="000000"/>
                </a:solidFill>
                <a:effectLst/>
              </a:rPr>
              <a:t>Before proceedings are issued, a claimant will be entitled to interest only if there is a specific contractual clause providing for interest, or if the </a:t>
            </a:r>
            <a:r>
              <a:rPr lang="en-US" sz="2000" b="1" i="0" dirty="0">
                <a:solidFill>
                  <a:srgbClr val="000000"/>
                </a:solidFill>
                <a:effectLst/>
              </a:rPr>
              <a:t>Late Payment of Commercial Debts (Interest) Act 1998 (LPCD(I)A 1998)</a:t>
            </a:r>
            <a:r>
              <a:rPr lang="en-US" sz="2000" b="0" i="0" dirty="0">
                <a:solidFill>
                  <a:srgbClr val="000000"/>
                </a:solidFill>
                <a:effectLst/>
              </a:rPr>
              <a:t> applies. This rate will be payable at 8 per cent above the Bank of England base rate. The Bank of England base rate changes from time to time. At the time of writing, it is 4.5% per cent per year. This means it is important, in any interest calculations, to break down any claim for interest between different periods for which different rates may apply.</a:t>
            </a:r>
          </a:p>
          <a:p>
            <a:pPr algn="l" fontAlgn="base" latinLnBrk="0"/>
            <a:r>
              <a:rPr lang="en-US" sz="2000" b="0" i="0" dirty="0">
                <a:solidFill>
                  <a:srgbClr val="000000"/>
                </a:solidFill>
                <a:effectLst/>
              </a:rPr>
              <a:t>Once proceedings are issued, a claimant may claim interest in one of three ways:</a:t>
            </a:r>
          </a:p>
          <a:p>
            <a:pPr algn="l" fontAlgn="base">
              <a:buFont typeface="Arial" panose="020B0604020202020204" pitchFamily="34" charset="0"/>
              <a:buChar char="•"/>
            </a:pPr>
            <a:r>
              <a:rPr lang="en-US" sz="2000" b="0" i="0" dirty="0">
                <a:solidFill>
                  <a:srgbClr val="000000"/>
                </a:solidFill>
                <a:effectLst/>
              </a:rPr>
              <a:t>•under an </a:t>
            </a:r>
            <a:r>
              <a:rPr lang="en-US" sz="2000" b="1" i="0" dirty="0">
                <a:solidFill>
                  <a:srgbClr val="000000"/>
                </a:solidFill>
                <a:effectLst/>
              </a:rPr>
              <a:t>express</a:t>
            </a:r>
            <a:r>
              <a:rPr lang="en-US" sz="2000" b="0" i="0" dirty="0">
                <a:solidFill>
                  <a:srgbClr val="000000"/>
                </a:solidFill>
                <a:effectLst/>
              </a:rPr>
              <a:t> contractual provision;</a:t>
            </a:r>
          </a:p>
          <a:p>
            <a:pPr algn="l" fontAlgn="base">
              <a:buFont typeface="Arial" panose="020B0604020202020204" pitchFamily="34" charset="0"/>
              <a:buChar char="•"/>
            </a:pPr>
            <a:r>
              <a:rPr lang="en-US" sz="2000" b="0" i="0" dirty="0">
                <a:solidFill>
                  <a:srgbClr val="000000"/>
                </a:solidFill>
                <a:effectLst/>
              </a:rPr>
              <a:t>•under an </a:t>
            </a:r>
            <a:r>
              <a:rPr lang="en-US" sz="2000" b="1" i="0" dirty="0">
                <a:solidFill>
                  <a:srgbClr val="000000"/>
                </a:solidFill>
                <a:effectLst/>
              </a:rPr>
              <a:t>implied</a:t>
            </a:r>
            <a:r>
              <a:rPr lang="en-US" sz="2000" b="0" i="0" dirty="0">
                <a:solidFill>
                  <a:srgbClr val="000000"/>
                </a:solidFill>
                <a:effectLst/>
              </a:rPr>
              <a:t> contractual provision; and</a:t>
            </a:r>
          </a:p>
          <a:p>
            <a:pPr algn="l" fontAlgn="base">
              <a:buFont typeface="Arial" panose="020B0604020202020204" pitchFamily="34" charset="0"/>
              <a:buChar char="•"/>
            </a:pPr>
            <a:r>
              <a:rPr lang="en-US" sz="2000" b="0" i="0" dirty="0">
                <a:solidFill>
                  <a:srgbClr val="000000"/>
                </a:solidFill>
                <a:effectLst/>
              </a:rPr>
              <a:t>•by virtue of the court’s discretion to award interest (covered earlier).</a:t>
            </a:r>
          </a:p>
          <a:p>
            <a:endParaRPr lang="en-GB" dirty="0"/>
          </a:p>
        </p:txBody>
      </p:sp>
    </p:spTree>
    <p:extLst>
      <p:ext uri="{BB962C8B-B14F-4D97-AF65-F5344CB8AC3E}">
        <p14:creationId xmlns:p14="http://schemas.microsoft.com/office/powerpoint/2010/main" val="25259448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A24FC-9459-7225-B7AA-46FF21EAC57D}"/>
              </a:ext>
            </a:extLst>
          </p:cNvPr>
          <p:cNvSpPr>
            <a:spLocks noGrp="1"/>
          </p:cNvSpPr>
          <p:nvPr>
            <p:ph type="title"/>
          </p:nvPr>
        </p:nvSpPr>
        <p:spPr>
          <a:xfrm>
            <a:off x="389787" y="264543"/>
            <a:ext cx="8840477" cy="1075427"/>
          </a:xfrm>
        </p:spPr>
        <p:txBody>
          <a:bodyPr/>
          <a:lstStyle/>
          <a:p>
            <a:r>
              <a:rPr lang="en-GB" dirty="0"/>
              <a:t>Express contractual provision for interest</a:t>
            </a:r>
          </a:p>
        </p:txBody>
      </p:sp>
      <p:sp>
        <p:nvSpPr>
          <p:cNvPr id="3" name="Content Placeholder 2">
            <a:extLst>
              <a:ext uri="{FF2B5EF4-FFF2-40B4-BE49-F238E27FC236}">
                <a16:creationId xmlns:a16="http://schemas.microsoft.com/office/drawing/2014/main" id="{7EB2B509-9700-F1AF-C761-F1578D63B3A4}"/>
              </a:ext>
            </a:extLst>
          </p:cNvPr>
          <p:cNvSpPr>
            <a:spLocks noGrp="1"/>
          </p:cNvSpPr>
          <p:nvPr>
            <p:ph idx="1"/>
          </p:nvPr>
        </p:nvSpPr>
        <p:spPr>
          <a:xfrm>
            <a:off x="389786" y="1125419"/>
            <a:ext cx="9754877" cy="3880773"/>
          </a:xfrm>
        </p:spPr>
        <p:txBody>
          <a:bodyPr/>
          <a:lstStyle/>
          <a:p>
            <a:pPr algn="l" fontAlgn="base"/>
            <a:r>
              <a:rPr lang="en-US" sz="2000" b="0" i="0" dirty="0">
                <a:solidFill>
                  <a:srgbClr val="000000"/>
                </a:solidFill>
                <a:effectLst/>
              </a:rPr>
              <a:t>If there is a contract between the parties, there may be an express clause providing for interest. The clause will provide for a rate of interest (usually more than the court would award in its discretion) and may provide that interest accrues until full payment, meaning that interest continues to accrue beyond the date of judgment until the debt is settled. For instance, in a contract for the sale of goods, the contract might state that where the buyer fails to pay the amounts due for the goods on time, interest will accrue at 9 per cent per annum until the date of payment.</a:t>
            </a:r>
          </a:p>
          <a:p>
            <a:pPr algn="l" fontAlgn="base"/>
            <a:r>
              <a:rPr lang="en-US" sz="2000" b="0" i="0" dirty="0">
                <a:solidFill>
                  <a:srgbClr val="000000"/>
                </a:solidFill>
                <a:effectLst/>
              </a:rPr>
              <a:t>To calculate the amount of interest due, use the following formula (round up all figures to two decimal places (that is, to the nearest penny).</a:t>
            </a:r>
          </a:p>
          <a:p>
            <a:pPr algn="l" fontAlgn="base"/>
            <a:endParaRPr lang="en-US" dirty="0">
              <a:solidFill>
                <a:srgbClr val="000000"/>
              </a:solidFill>
              <a:latin typeface="Inter"/>
            </a:endParaRPr>
          </a:p>
          <a:p>
            <a:pPr algn="l" fontAlgn="base"/>
            <a:endParaRPr lang="en-US" b="0" i="0" dirty="0">
              <a:solidFill>
                <a:srgbClr val="000000"/>
              </a:solidFill>
              <a:effectLst/>
              <a:latin typeface="Inter"/>
            </a:endParaRPr>
          </a:p>
          <a:p>
            <a:endParaRPr lang="en-GB" dirty="0"/>
          </a:p>
        </p:txBody>
      </p:sp>
      <p:pic>
        <p:nvPicPr>
          <p:cNvPr id="5" name="Picture 4">
            <a:extLst>
              <a:ext uri="{FF2B5EF4-FFF2-40B4-BE49-F238E27FC236}">
                <a16:creationId xmlns:a16="http://schemas.microsoft.com/office/drawing/2014/main" id="{474FE58B-0567-CF7D-60B5-82DDF699CE91}"/>
              </a:ext>
            </a:extLst>
          </p:cNvPr>
          <p:cNvPicPr>
            <a:picLocks noChangeAspect="1"/>
          </p:cNvPicPr>
          <p:nvPr/>
        </p:nvPicPr>
        <p:blipFill>
          <a:blip r:embed="rId2"/>
          <a:stretch>
            <a:fillRect/>
          </a:stretch>
        </p:blipFill>
        <p:spPr>
          <a:xfrm>
            <a:off x="218535" y="4671086"/>
            <a:ext cx="10120897" cy="2011509"/>
          </a:xfrm>
          <a:prstGeom prst="rect">
            <a:avLst/>
          </a:prstGeom>
        </p:spPr>
      </p:pic>
    </p:spTree>
    <p:extLst>
      <p:ext uri="{BB962C8B-B14F-4D97-AF65-F5344CB8AC3E}">
        <p14:creationId xmlns:p14="http://schemas.microsoft.com/office/powerpoint/2010/main" val="21665485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math problem&#10;&#10;Description automatically generated">
            <a:extLst>
              <a:ext uri="{FF2B5EF4-FFF2-40B4-BE49-F238E27FC236}">
                <a16:creationId xmlns:a16="http://schemas.microsoft.com/office/drawing/2014/main" id="{33216B75-EF1A-E766-1050-1BC7AF95AC31}"/>
              </a:ext>
            </a:extLst>
          </p:cNvPr>
          <p:cNvPicPr>
            <a:picLocks noChangeAspect="1"/>
          </p:cNvPicPr>
          <p:nvPr/>
        </p:nvPicPr>
        <p:blipFill>
          <a:blip r:embed="rId2"/>
          <a:stretch>
            <a:fillRect/>
          </a:stretch>
        </p:blipFill>
        <p:spPr>
          <a:xfrm>
            <a:off x="546284" y="707365"/>
            <a:ext cx="11055894" cy="5417389"/>
          </a:xfrm>
          <a:prstGeom prst="rect">
            <a:avLst/>
          </a:prstGeom>
        </p:spPr>
      </p:pic>
    </p:spTree>
    <p:extLst>
      <p:ext uri="{BB962C8B-B14F-4D97-AF65-F5344CB8AC3E}">
        <p14:creationId xmlns:p14="http://schemas.microsoft.com/office/powerpoint/2010/main" val="21029423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12C4-7633-40E1-A1C8-8AE3E4D83075}"/>
              </a:ext>
            </a:extLst>
          </p:cNvPr>
          <p:cNvSpPr>
            <a:spLocks noGrp="1"/>
          </p:cNvSpPr>
          <p:nvPr>
            <p:ph type="title"/>
          </p:nvPr>
        </p:nvSpPr>
        <p:spPr>
          <a:xfrm>
            <a:off x="228759" y="132423"/>
            <a:ext cx="9800885" cy="1320800"/>
          </a:xfrm>
        </p:spPr>
        <p:txBody>
          <a:bodyPr/>
          <a:lstStyle/>
          <a:p>
            <a:r>
              <a:rPr lang="en-US" b="1" i="0" dirty="0">
                <a:solidFill>
                  <a:schemeClr val="accent2">
                    <a:lumMod val="75000"/>
                  </a:schemeClr>
                </a:solidFill>
                <a:effectLst/>
              </a:rPr>
              <a:t>Implied contractual provision or interest claimed under statute</a:t>
            </a:r>
            <a:endParaRPr lang="en-GB" dirty="0">
              <a:solidFill>
                <a:schemeClr val="accent2">
                  <a:lumMod val="75000"/>
                </a:schemeClr>
              </a:solidFill>
            </a:endParaRPr>
          </a:p>
        </p:txBody>
      </p:sp>
      <p:sp>
        <p:nvSpPr>
          <p:cNvPr id="3" name="Content Placeholder 2">
            <a:extLst>
              <a:ext uri="{FF2B5EF4-FFF2-40B4-BE49-F238E27FC236}">
                <a16:creationId xmlns:a16="http://schemas.microsoft.com/office/drawing/2014/main" id="{3277A966-8DBD-9DB4-39F6-D97A70E8565A}"/>
              </a:ext>
            </a:extLst>
          </p:cNvPr>
          <p:cNvSpPr>
            <a:spLocks noGrp="1"/>
          </p:cNvSpPr>
          <p:nvPr>
            <p:ph idx="1"/>
          </p:nvPr>
        </p:nvSpPr>
        <p:spPr>
          <a:xfrm>
            <a:off x="418540" y="1453223"/>
            <a:ext cx="9714622" cy="5007962"/>
          </a:xfrm>
        </p:spPr>
        <p:txBody>
          <a:bodyPr>
            <a:normAutofit/>
          </a:bodyPr>
          <a:lstStyle/>
          <a:p>
            <a:pPr algn="l" fontAlgn="base"/>
            <a:r>
              <a:rPr lang="en-US" sz="2400" b="0" i="0" dirty="0">
                <a:solidFill>
                  <a:srgbClr val="000000"/>
                </a:solidFill>
                <a:effectLst/>
              </a:rPr>
              <a:t>If there is a contractual provision for interest, there is a choice as to whether the interest is claimed under the contract, under </a:t>
            </a:r>
            <a:r>
              <a:rPr lang="en-US" sz="2400" b="1" i="0" dirty="0">
                <a:solidFill>
                  <a:srgbClr val="000000"/>
                </a:solidFill>
                <a:effectLst/>
              </a:rPr>
              <a:t>s35A SCA 1981</a:t>
            </a:r>
            <a:r>
              <a:rPr lang="en-US" sz="2400" b="0" i="0" dirty="0">
                <a:solidFill>
                  <a:srgbClr val="000000"/>
                </a:solidFill>
                <a:effectLst/>
              </a:rPr>
              <a:t> if the case is issued in the High Court or under </a:t>
            </a:r>
            <a:r>
              <a:rPr lang="en-US" sz="2400" b="1" i="0" dirty="0">
                <a:solidFill>
                  <a:srgbClr val="000000"/>
                </a:solidFill>
                <a:effectLst/>
              </a:rPr>
              <a:t>s69 CCA 1984</a:t>
            </a:r>
            <a:r>
              <a:rPr lang="en-US" sz="2400" b="0" i="0" dirty="0">
                <a:solidFill>
                  <a:srgbClr val="000000"/>
                </a:solidFill>
                <a:effectLst/>
              </a:rPr>
              <a:t> if the case was issued in the County Court.</a:t>
            </a:r>
            <a:br>
              <a:rPr lang="en-US" sz="2400" b="0" i="0" dirty="0">
                <a:solidFill>
                  <a:srgbClr val="000000"/>
                </a:solidFill>
                <a:effectLst/>
              </a:rPr>
            </a:br>
            <a:endParaRPr lang="en-US" sz="2400" b="0" i="0" dirty="0">
              <a:solidFill>
                <a:srgbClr val="000000"/>
              </a:solidFill>
              <a:effectLst/>
            </a:endParaRPr>
          </a:p>
          <a:p>
            <a:pPr algn="l" fontAlgn="base"/>
            <a:r>
              <a:rPr lang="en-US" sz="2400" b="0" i="0" dirty="0">
                <a:solidFill>
                  <a:srgbClr val="000000"/>
                </a:solidFill>
                <a:effectLst/>
              </a:rPr>
              <a:t>If there is no contractual provision for interest, a party may claim interest under either </a:t>
            </a:r>
            <a:r>
              <a:rPr lang="en-US" sz="2400" b="1" i="0" dirty="0">
                <a:solidFill>
                  <a:srgbClr val="000000"/>
                </a:solidFill>
                <a:effectLst/>
              </a:rPr>
              <a:t>SCA 1981</a:t>
            </a:r>
            <a:r>
              <a:rPr lang="en-US" sz="2400" b="0" i="0" dirty="0">
                <a:solidFill>
                  <a:srgbClr val="000000"/>
                </a:solidFill>
                <a:effectLst/>
              </a:rPr>
              <a:t> or </a:t>
            </a:r>
            <a:r>
              <a:rPr lang="en-US" sz="2400" b="1" i="0" dirty="0">
                <a:solidFill>
                  <a:srgbClr val="000000"/>
                </a:solidFill>
                <a:effectLst/>
              </a:rPr>
              <a:t>CCA 1984</a:t>
            </a:r>
            <a:r>
              <a:rPr lang="en-US" sz="2400" b="0" i="0" dirty="0">
                <a:solidFill>
                  <a:srgbClr val="000000"/>
                </a:solidFill>
                <a:effectLst/>
              </a:rPr>
              <a:t> or under the </a:t>
            </a:r>
            <a:r>
              <a:rPr lang="en-US" sz="2400" b="1" i="0" dirty="0">
                <a:solidFill>
                  <a:srgbClr val="000000"/>
                </a:solidFill>
                <a:effectLst/>
              </a:rPr>
              <a:t>Late Payment of Commercial Debts (Interest) Act 1998 (LPCD(I)A 1998)</a:t>
            </a:r>
            <a:r>
              <a:rPr lang="en-US" sz="2400" b="0" i="0" dirty="0">
                <a:solidFill>
                  <a:srgbClr val="000000"/>
                </a:solidFill>
                <a:effectLst/>
              </a:rPr>
              <a:t>. </a:t>
            </a:r>
          </a:p>
          <a:p>
            <a:pPr algn="l" fontAlgn="base"/>
            <a:endParaRPr lang="en-US" sz="2400" dirty="0">
              <a:solidFill>
                <a:srgbClr val="000000"/>
              </a:solidFill>
            </a:endParaRPr>
          </a:p>
          <a:p>
            <a:pPr algn="l" fontAlgn="base"/>
            <a:r>
              <a:rPr lang="en-US" sz="2400" b="0" i="0" dirty="0">
                <a:solidFill>
                  <a:srgbClr val="000000"/>
                </a:solidFill>
                <a:effectLst/>
              </a:rPr>
              <a:t>The </a:t>
            </a:r>
            <a:r>
              <a:rPr lang="en-US" sz="2400" b="1" i="0" dirty="0">
                <a:solidFill>
                  <a:srgbClr val="000000"/>
                </a:solidFill>
                <a:effectLst/>
              </a:rPr>
              <a:t>LPCD(I)A 1998 </a:t>
            </a:r>
            <a:r>
              <a:rPr lang="en-US" sz="2400" b="0" i="0" dirty="0">
                <a:solidFill>
                  <a:srgbClr val="000000"/>
                </a:solidFill>
                <a:effectLst/>
              </a:rPr>
              <a:t>applies to debts which have been incurred in the course of business. </a:t>
            </a:r>
            <a:endParaRPr lang="en-GB" sz="2400" dirty="0"/>
          </a:p>
        </p:txBody>
      </p:sp>
    </p:spTree>
    <p:extLst>
      <p:ext uri="{BB962C8B-B14F-4D97-AF65-F5344CB8AC3E}">
        <p14:creationId xmlns:p14="http://schemas.microsoft.com/office/powerpoint/2010/main" val="38445729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4DD2BE-9EC8-30F1-61A8-EEDEABABC1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2343ED-466E-0B11-E296-06493C00B0BF}"/>
              </a:ext>
            </a:extLst>
          </p:cNvPr>
          <p:cNvSpPr>
            <a:spLocks noGrp="1"/>
          </p:cNvSpPr>
          <p:nvPr>
            <p:ph type="title"/>
          </p:nvPr>
        </p:nvSpPr>
        <p:spPr>
          <a:xfrm>
            <a:off x="228759" y="132423"/>
            <a:ext cx="9800885" cy="1320800"/>
          </a:xfrm>
        </p:spPr>
        <p:txBody>
          <a:bodyPr/>
          <a:lstStyle/>
          <a:p>
            <a:r>
              <a:rPr lang="en-US" b="1" i="0" dirty="0">
                <a:solidFill>
                  <a:schemeClr val="accent2">
                    <a:lumMod val="75000"/>
                  </a:schemeClr>
                </a:solidFill>
                <a:effectLst/>
              </a:rPr>
              <a:t>Implied contractual provision or interest claimed under statute</a:t>
            </a:r>
            <a:endParaRPr lang="en-GB" dirty="0">
              <a:solidFill>
                <a:schemeClr val="accent2">
                  <a:lumMod val="75000"/>
                </a:schemeClr>
              </a:solidFill>
            </a:endParaRPr>
          </a:p>
        </p:txBody>
      </p:sp>
      <p:sp>
        <p:nvSpPr>
          <p:cNvPr id="3" name="Content Placeholder 2">
            <a:extLst>
              <a:ext uri="{FF2B5EF4-FFF2-40B4-BE49-F238E27FC236}">
                <a16:creationId xmlns:a16="http://schemas.microsoft.com/office/drawing/2014/main" id="{0286CEE1-FB57-AB9E-97C2-32A731C239E3}"/>
              </a:ext>
            </a:extLst>
          </p:cNvPr>
          <p:cNvSpPr>
            <a:spLocks noGrp="1"/>
          </p:cNvSpPr>
          <p:nvPr>
            <p:ph idx="1"/>
          </p:nvPr>
        </p:nvSpPr>
        <p:spPr>
          <a:xfrm>
            <a:off x="418540" y="1453223"/>
            <a:ext cx="9329309" cy="5007962"/>
          </a:xfrm>
        </p:spPr>
        <p:txBody>
          <a:bodyPr>
            <a:normAutofit/>
          </a:bodyPr>
          <a:lstStyle/>
          <a:p>
            <a:pPr algn="l" fontAlgn="base" latinLnBrk="0"/>
            <a:r>
              <a:rPr lang="en-US" sz="2000" b="0" i="0" dirty="0">
                <a:solidFill>
                  <a:srgbClr val="000000"/>
                </a:solidFill>
                <a:effectLst/>
              </a:rPr>
              <a:t>The </a:t>
            </a:r>
            <a:r>
              <a:rPr lang="en-US" sz="2000" b="1" i="0" dirty="0">
                <a:solidFill>
                  <a:srgbClr val="000000"/>
                </a:solidFill>
                <a:effectLst/>
              </a:rPr>
              <a:t>LPCD(I)(A) 1998</a:t>
            </a:r>
            <a:r>
              <a:rPr lang="en-US" sz="2000" b="0" i="0" dirty="0">
                <a:solidFill>
                  <a:srgbClr val="000000"/>
                </a:solidFill>
                <a:effectLst/>
              </a:rPr>
              <a:t> sets out the following:</a:t>
            </a:r>
          </a:p>
          <a:p>
            <a:pPr algn="l" fontAlgn="base">
              <a:buAutoNum type="arabicPeriod"/>
            </a:pPr>
            <a:r>
              <a:rPr lang="en-US" sz="2000" b="0" i="0" dirty="0">
                <a:solidFill>
                  <a:srgbClr val="000000"/>
                </a:solidFill>
                <a:effectLst/>
              </a:rPr>
              <a:t>if the debtor did not pay for the goods or services on time, the creditor can also claim for any reasonable costs incurred in recovering the debt;</a:t>
            </a:r>
          </a:p>
          <a:p>
            <a:pPr algn="l" fontAlgn="base">
              <a:buAutoNum type="arabicPeriod"/>
            </a:pPr>
            <a:r>
              <a:rPr lang="en-US" sz="2000" b="0" i="0" dirty="0">
                <a:solidFill>
                  <a:srgbClr val="000000"/>
                </a:solidFill>
                <a:effectLst/>
              </a:rPr>
              <a:t>businesses have 60 days in which to pay, though the parties can agree a longer period to pay, as long as it is not grossly unfair to the creditor; </a:t>
            </a:r>
          </a:p>
          <a:p>
            <a:pPr algn="l" fontAlgn="base">
              <a:buAutoNum type="arabicPeriod"/>
            </a:pPr>
            <a:r>
              <a:rPr lang="en-US" sz="2000" b="0" i="0" dirty="0">
                <a:solidFill>
                  <a:srgbClr val="000000"/>
                </a:solidFill>
                <a:effectLst/>
              </a:rPr>
              <a:t>public authorities or bodies have 30 days in which to pay and cannot negotiate a longer period; and</a:t>
            </a:r>
          </a:p>
          <a:p>
            <a:pPr algn="l" fontAlgn="base">
              <a:buAutoNum type="arabicPeriod"/>
            </a:pPr>
            <a:r>
              <a:rPr lang="en-US" sz="2000" b="0" i="0" dirty="0">
                <a:solidFill>
                  <a:srgbClr val="000000"/>
                </a:solidFill>
                <a:effectLst/>
              </a:rPr>
              <a:t>the creditor can also claim a fixed penalty charge from the debtor, being:</a:t>
            </a:r>
          </a:p>
          <a:p>
            <a:pPr marL="0" indent="0" algn="l" fontAlgn="base">
              <a:buNone/>
            </a:pPr>
            <a:r>
              <a:rPr lang="en-US" sz="2000" b="0" i="0" dirty="0">
                <a:solidFill>
                  <a:srgbClr val="000000"/>
                </a:solidFill>
                <a:effectLst/>
              </a:rPr>
              <a:t>— debt owed up to £999.99 – £40 charge</a:t>
            </a:r>
          </a:p>
          <a:p>
            <a:pPr marL="0" indent="0" algn="l" fontAlgn="base">
              <a:buNone/>
            </a:pPr>
            <a:r>
              <a:rPr lang="en-US" sz="2000" b="0" i="0" dirty="0">
                <a:solidFill>
                  <a:srgbClr val="000000"/>
                </a:solidFill>
                <a:effectLst/>
              </a:rPr>
              <a:t>— debt owed £1,000 – £9,999.99 – £70 charge</a:t>
            </a:r>
          </a:p>
          <a:p>
            <a:pPr marL="0" indent="0" algn="l" fontAlgn="base">
              <a:buNone/>
            </a:pPr>
            <a:r>
              <a:rPr lang="en-US" sz="2000" b="0" i="0" dirty="0">
                <a:solidFill>
                  <a:srgbClr val="000000"/>
                </a:solidFill>
                <a:effectLst/>
              </a:rPr>
              <a:t>— debt owed £10,000 or more – £100 charge.</a:t>
            </a:r>
          </a:p>
          <a:p>
            <a:pPr algn="l" fontAlgn="base"/>
            <a:endParaRPr lang="en-US" b="0" i="0" dirty="0">
              <a:solidFill>
                <a:srgbClr val="000000"/>
              </a:solidFill>
              <a:effectLst/>
              <a:latin typeface="Inter"/>
            </a:endParaRPr>
          </a:p>
          <a:p>
            <a:endParaRPr lang="en-GB" dirty="0"/>
          </a:p>
        </p:txBody>
      </p:sp>
    </p:spTree>
    <p:extLst>
      <p:ext uri="{BB962C8B-B14F-4D97-AF65-F5344CB8AC3E}">
        <p14:creationId xmlns:p14="http://schemas.microsoft.com/office/powerpoint/2010/main" val="29498978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0DBBA-C186-EE4F-6323-E5F9681268D6}"/>
              </a:ext>
            </a:extLst>
          </p:cNvPr>
          <p:cNvSpPr>
            <a:spLocks noGrp="1"/>
          </p:cNvSpPr>
          <p:nvPr>
            <p:ph type="title"/>
          </p:nvPr>
        </p:nvSpPr>
        <p:spPr>
          <a:xfrm>
            <a:off x="430044" y="215660"/>
            <a:ext cx="8596668" cy="805132"/>
          </a:xfrm>
        </p:spPr>
        <p:txBody>
          <a:bodyPr/>
          <a:lstStyle/>
          <a:p>
            <a:r>
              <a:rPr lang="en-GB" dirty="0"/>
              <a:t>The Interest Rate under LPCD (I) A 1998</a:t>
            </a:r>
          </a:p>
        </p:txBody>
      </p:sp>
      <p:sp>
        <p:nvSpPr>
          <p:cNvPr id="3" name="Content Placeholder 2">
            <a:extLst>
              <a:ext uri="{FF2B5EF4-FFF2-40B4-BE49-F238E27FC236}">
                <a16:creationId xmlns:a16="http://schemas.microsoft.com/office/drawing/2014/main" id="{73EC53E5-D9F2-8446-9864-A1C97D6CB4E7}"/>
              </a:ext>
            </a:extLst>
          </p:cNvPr>
          <p:cNvSpPr>
            <a:spLocks noGrp="1"/>
          </p:cNvSpPr>
          <p:nvPr>
            <p:ph idx="1"/>
          </p:nvPr>
        </p:nvSpPr>
        <p:spPr>
          <a:xfrm>
            <a:off x="591069" y="1488613"/>
            <a:ext cx="9317805" cy="5153727"/>
          </a:xfrm>
        </p:spPr>
        <p:txBody>
          <a:bodyPr>
            <a:normAutofit/>
          </a:bodyPr>
          <a:lstStyle/>
          <a:p>
            <a:pPr algn="l" fontAlgn="base"/>
            <a:r>
              <a:rPr lang="en-US" sz="2400" b="0" i="0" dirty="0">
                <a:solidFill>
                  <a:srgbClr val="000000"/>
                </a:solidFill>
                <a:effectLst/>
              </a:rPr>
              <a:t>The interest rate under </a:t>
            </a:r>
            <a:r>
              <a:rPr lang="en-US" sz="2400" b="1" i="0" dirty="0">
                <a:solidFill>
                  <a:srgbClr val="000000"/>
                </a:solidFill>
                <a:effectLst/>
              </a:rPr>
              <a:t>LPCD(I)A 1998</a:t>
            </a:r>
            <a:r>
              <a:rPr lang="en-US" sz="2400" b="0" i="0" dirty="0">
                <a:solidFill>
                  <a:srgbClr val="000000"/>
                </a:solidFill>
                <a:effectLst/>
              </a:rPr>
              <a:t> is a reference rate, which is set twice a year by adding 8 per cent to the Bank of England base rate. If the interest starts to run between:</a:t>
            </a:r>
          </a:p>
          <a:p>
            <a:pPr algn="l" fontAlgn="base">
              <a:buFont typeface="Arial" panose="020B0604020202020204" pitchFamily="34" charset="0"/>
              <a:buChar char="•"/>
            </a:pPr>
            <a:r>
              <a:rPr lang="en-US" sz="2400" b="0" i="0" dirty="0">
                <a:solidFill>
                  <a:srgbClr val="000000"/>
                </a:solidFill>
                <a:effectLst/>
              </a:rPr>
              <a:t>1 January and 30 June – the applicable reference rate is 8 per cent above the Bank of England base rate as of 31 December immediately before the start of the period; and</a:t>
            </a:r>
          </a:p>
          <a:p>
            <a:pPr algn="l" fontAlgn="base">
              <a:buFont typeface="Arial" panose="020B0604020202020204" pitchFamily="34" charset="0"/>
              <a:buChar char="•"/>
            </a:pPr>
            <a:r>
              <a:rPr lang="en-US" sz="2400" b="0" i="0" dirty="0">
                <a:solidFill>
                  <a:srgbClr val="000000"/>
                </a:solidFill>
                <a:effectLst/>
              </a:rPr>
              <a:t>1 July and 31 December – the applicable reference rate is 8 per cent above the Bank of England base rate as of 30 June immediately before the start of the period.</a:t>
            </a:r>
          </a:p>
          <a:p>
            <a:pPr algn="l" fontAlgn="base"/>
            <a:r>
              <a:rPr lang="en-US" sz="2400" b="0" i="0" dirty="0">
                <a:solidFill>
                  <a:srgbClr val="000000"/>
                </a:solidFill>
                <a:effectLst/>
              </a:rPr>
              <a:t>Historic Bank of England base rates can be found at the following link: </a:t>
            </a:r>
            <a:r>
              <a:rPr lang="en-US" sz="2400" b="0" i="0" dirty="0">
                <a:solidFill>
                  <a:srgbClr val="000000"/>
                </a:solidFill>
                <a:effectLst/>
                <a:hlinkClick r:id="rId2"/>
              </a:rPr>
              <a:t>Official Bank Rate history(opens in a new tab)</a:t>
            </a:r>
            <a:r>
              <a:rPr lang="en-US" sz="2400" b="0" i="0" dirty="0">
                <a:solidFill>
                  <a:srgbClr val="000000"/>
                </a:solidFill>
                <a:effectLst/>
              </a:rPr>
              <a:t>.</a:t>
            </a:r>
          </a:p>
          <a:p>
            <a:endParaRPr lang="en-GB" dirty="0"/>
          </a:p>
        </p:txBody>
      </p:sp>
    </p:spTree>
    <p:extLst>
      <p:ext uri="{BB962C8B-B14F-4D97-AF65-F5344CB8AC3E}">
        <p14:creationId xmlns:p14="http://schemas.microsoft.com/office/powerpoint/2010/main" val="39304308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D022B-A586-AE60-A493-C26A868F716B}"/>
              </a:ext>
            </a:extLst>
          </p:cNvPr>
          <p:cNvSpPr>
            <a:spLocks noGrp="1"/>
          </p:cNvSpPr>
          <p:nvPr>
            <p:ph type="title"/>
          </p:nvPr>
        </p:nvSpPr>
        <p:spPr>
          <a:xfrm>
            <a:off x="470299" y="253042"/>
            <a:ext cx="9530591" cy="1320800"/>
          </a:xfrm>
        </p:spPr>
        <p:txBody>
          <a:bodyPr/>
          <a:lstStyle/>
          <a:p>
            <a:r>
              <a:rPr lang="en-US" b="1" i="0" dirty="0">
                <a:solidFill>
                  <a:schemeClr val="accent2">
                    <a:lumMod val="75000"/>
                  </a:schemeClr>
                </a:solidFill>
                <a:effectLst/>
              </a:rPr>
              <a:t>Calculation &amp; compensation in relation to LPC(I)A 1998</a:t>
            </a:r>
            <a:endParaRPr lang="en-GB" dirty="0">
              <a:solidFill>
                <a:schemeClr val="accent2">
                  <a:lumMod val="75000"/>
                </a:schemeClr>
              </a:solidFill>
            </a:endParaRPr>
          </a:p>
        </p:txBody>
      </p:sp>
      <p:sp>
        <p:nvSpPr>
          <p:cNvPr id="3" name="Content Placeholder 2">
            <a:extLst>
              <a:ext uri="{FF2B5EF4-FFF2-40B4-BE49-F238E27FC236}">
                <a16:creationId xmlns:a16="http://schemas.microsoft.com/office/drawing/2014/main" id="{A321C47C-E4CB-2804-F291-2926FF3BB17A}"/>
              </a:ext>
            </a:extLst>
          </p:cNvPr>
          <p:cNvSpPr>
            <a:spLocks noGrp="1"/>
          </p:cNvSpPr>
          <p:nvPr>
            <p:ph idx="1"/>
          </p:nvPr>
        </p:nvSpPr>
        <p:spPr>
          <a:xfrm>
            <a:off x="510557" y="1798279"/>
            <a:ext cx="9174032" cy="4895819"/>
          </a:xfrm>
        </p:spPr>
        <p:txBody>
          <a:bodyPr>
            <a:normAutofit/>
          </a:bodyPr>
          <a:lstStyle/>
          <a:p>
            <a:pPr algn="l" fontAlgn="base"/>
            <a:r>
              <a:rPr lang="en-US" b="0" i="0" dirty="0">
                <a:solidFill>
                  <a:srgbClr val="000000"/>
                </a:solidFill>
                <a:effectLst/>
                <a:latin typeface="inherit"/>
              </a:rPr>
              <a:t>Kitty has come to you with another problem. </a:t>
            </a:r>
            <a:r>
              <a:rPr lang="en-US" b="0" i="0" dirty="0" err="1">
                <a:solidFill>
                  <a:srgbClr val="000000"/>
                </a:solidFill>
                <a:effectLst/>
                <a:latin typeface="inherit"/>
              </a:rPr>
              <a:t>Sushimi</a:t>
            </a:r>
            <a:r>
              <a:rPr lang="en-US" b="0" i="0" dirty="0">
                <a:solidFill>
                  <a:srgbClr val="000000"/>
                </a:solidFill>
                <a:effectLst/>
                <a:latin typeface="inherit"/>
              </a:rPr>
              <a:t>, a popular new restaurant in Newcastle, city </a:t>
            </a:r>
            <a:r>
              <a:rPr lang="en-US" b="0" i="0" dirty="0" err="1">
                <a:solidFill>
                  <a:srgbClr val="000000"/>
                </a:solidFill>
                <a:effectLst/>
                <a:latin typeface="inherit"/>
              </a:rPr>
              <a:t>centre</a:t>
            </a:r>
            <a:r>
              <a:rPr lang="en-US" b="0" i="0" dirty="0">
                <a:solidFill>
                  <a:srgbClr val="000000"/>
                </a:solidFill>
                <a:effectLst/>
                <a:latin typeface="inherit"/>
              </a:rPr>
              <a:t>, placed a large order for flyers advertising their business and a host of special offers. The invoice is now 50 days overdue for payment and there was no express contractual provision in their contract for interest after the 30-day payment terms had expired. Kitty isn’t sure what to do. You note that </a:t>
            </a:r>
            <a:r>
              <a:rPr lang="en-US" b="1" i="0" dirty="0">
                <a:solidFill>
                  <a:srgbClr val="000000"/>
                </a:solidFill>
                <a:effectLst/>
                <a:latin typeface="inherit"/>
              </a:rPr>
              <a:t>LPC(I)A 1998</a:t>
            </a:r>
            <a:r>
              <a:rPr lang="en-US" b="0" i="0" dirty="0">
                <a:solidFill>
                  <a:srgbClr val="000000"/>
                </a:solidFill>
                <a:effectLst/>
                <a:latin typeface="inherit"/>
              </a:rPr>
              <a:t> is applicable here, and so you help Kitty make the following calculations to see what she is entitled to claim as of today’s date.</a:t>
            </a:r>
            <a:endParaRPr lang="en-US" b="0" i="0" dirty="0">
              <a:solidFill>
                <a:srgbClr val="000000"/>
              </a:solidFill>
              <a:effectLst/>
              <a:latin typeface="Inter"/>
            </a:endParaRPr>
          </a:p>
          <a:p>
            <a:pPr algn="l" fontAlgn="base"/>
            <a:r>
              <a:rPr lang="en-US" b="0" i="0" dirty="0">
                <a:solidFill>
                  <a:srgbClr val="000000"/>
                </a:solidFill>
                <a:effectLst/>
                <a:latin typeface="inherit"/>
              </a:rPr>
              <a:t>Kitty is owed £4,000 from </a:t>
            </a:r>
            <a:r>
              <a:rPr lang="en-US" b="0" i="0" dirty="0" err="1">
                <a:solidFill>
                  <a:srgbClr val="000000"/>
                </a:solidFill>
                <a:effectLst/>
                <a:latin typeface="inherit"/>
              </a:rPr>
              <a:t>Sushimi</a:t>
            </a:r>
            <a:r>
              <a:rPr lang="en-US" b="0" i="0" dirty="0">
                <a:solidFill>
                  <a:srgbClr val="000000"/>
                </a:solidFill>
                <a:effectLst/>
                <a:latin typeface="inherit"/>
              </a:rPr>
              <a:t> on 22 April. The Bank of England base rate on 31 December in the year just passed was 4.5 per cent. The statutory interest afforded by </a:t>
            </a:r>
            <a:r>
              <a:rPr lang="en-US" b="1" i="0" dirty="0">
                <a:solidFill>
                  <a:srgbClr val="000000"/>
                </a:solidFill>
                <a:effectLst/>
                <a:latin typeface="inherit"/>
              </a:rPr>
              <a:t>LPC(I)A 1998</a:t>
            </a:r>
            <a:r>
              <a:rPr lang="en-US" b="0" i="0" dirty="0">
                <a:solidFill>
                  <a:srgbClr val="000000"/>
                </a:solidFill>
                <a:effectLst/>
                <a:latin typeface="inherit"/>
              </a:rPr>
              <a:t> is 8 per cent plus the relevant Bank of England base rate (4.5 per cent), i.e. 12.5 per cent:</a:t>
            </a:r>
            <a:endParaRPr lang="en-US" b="0" i="0" dirty="0">
              <a:solidFill>
                <a:srgbClr val="000000"/>
              </a:solidFill>
              <a:effectLst/>
              <a:latin typeface="Inter"/>
            </a:endParaRPr>
          </a:p>
          <a:p>
            <a:pPr algn="l" fontAlgn="base">
              <a:buFont typeface="Arial" panose="020B0604020202020204" pitchFamily="34" charset="0"/>
              <a:buChar char="•"/>
            </a:pPr>
            <a:r>
              <a:rPr lang="en-US" b="0" i="0" dirty="0">
                <a:solidFill>
                  <a:srgbClr val="000000"/>
                </a:solidFill>
                <a:effectLst/>
                <a:latin typeface="inherit"/>
              </a:rPr>
              <a:t>the annual statutory interest on £4,000 would be </a:t>
            </a:r>
            <a:r>
              <a:rPr lang="en-US" b="1" i="0" dirty="0">
                <a:solidFill>
                  <a:srgbClr val="000000"/>
                </a:solidFill>
                <a:effectLst/>
                <a:latin typeface="inherit"/>
              </a:rPr>
              <a:t>£500</a:t>
            </a:r>
            <a:r>
              <a:rPr lang="en-US" b="0" i="0" dirty="0">
                <a:solidFill>
                  <a:srgbClr val="000000"/>
                </a:solidFill>
                <a:effectLst/>
                <a:latin typeface="inherit"/>
              </a:rPr>
              <a:t> (4,000 × 0.125 = £500);</a:t>
            </a:r>
          </a:p>
          <a:p>
            <a:pPr algn="l" fontAlgn="base">
              <a:buFont typeface="Arial" panose="020B0604020202020204" pitchFamily="34" charset="0"/>
              <a:buChar char="•"/>
            </a:pPr>
            <a:r>
              <a:rPr lang="en-US" b="0" i="0" dirty="0">
                <a:solidFill>
                  <a:srgbClr val="000000"/>
                </a:solidFill>
                <a:effectLst/>
                <a:latin typeface="inherit"/>
              </a:rPr>
              <a:t>divide £500 by 365 to get the daily interest: </a:t>
            </a:r>
            <a:r>
              <a:rPr lang="en-US" b="1" i="0" dirty="0">
                <a:solidFill>
                  <a:srgbClr val="000000"/>
                </a:solidFill>
                <a:effectLst/>
                <a:latin typeface="inherit"/>
              </a:rPr>
              <a:t>£1.37 per day</a:t>
            </a:r>
            <a:r>
              <a:rPr lang="en-US" b="0" i="0" dirty="0">
                <a:solidFill>
                  <a:srgbClr val="000000"/>
                </a:solidFill>
                <a:effectLst/>
                <a:latin typeface="inherit"/>
              </a:rPr>
              <a:t> (500/365 = 1.369)</a:t>
            </a:r>
          </a:p>
          <a:p>
            <a:pPr algn="l" fontAlgn="base">
              <a:buFont typeface="Arial" panose="020B0604020202020204" pitchFamily="34" charset="0"/>
              <a:buChar char="•"/>
            </a:pPr>
            <a:r>
              <a:rPr lang="en-US" b="0" i="0" dirty="0">
                <a:solidFill>
                  <a:srgbClr val="000000"/>
                </a:solidFill>
                <a:effectLst/>
                <a:latin typeface="inherit"/>
              </a:rPr>
              <a:t>after 50 days, this would be </a:t>
            </a:r>
            <a:r>
              <a:rPr lang="en-US" b="1" i="0" dirty="0">
                <a:solidFill>
                  <a:srgbClr val="000000"/>
                </a:solidFill>
                <a:effectLst/>
                <a:latin typeface="inherit"/>
              </a:rPr>
              <a:t>£68.50</a:t>
            </a:r>
            <a:r>
              <a:rPr lang="en-US" b="0" i="0" dirty="0">
                <a:solidFill>
                  <a:srgbClr val="000000"/>
                </a:solidFill>
                <a:effectLst/>
                <a:latin typeface="inherit"/>
              </a:rPr>
              <a:t> in interest (50 × 1.37 = 68.5)</a:t>
            </a:r>
          </a:p>
          <a:p>
            <a:endParaRPr lang="en-GB" dirty="0"/>
          </a:p>
        </p:txBody>
      </p:sp>
    </p:spTree>
    <p:extLst>
      <p:ext uri="{BB962C8B-B14F-4D97-AF65-F5344CB8AC3E}">
        <p14:creationId xmlns:p14="http://schemas.microsoft.com/office/powerpoint/2010/main" val="41876519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7" name="Rectangle 36">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up of a message&#10;&#10;Description automatically generated">
            <a:extLst>
              <a:ext uri="{FF2B5EF4-FFF2-40B4-BE49-F238E27FC236}">
                <a16:creationId xmlns:a16="http://schemas.microsoft.com/office/drawing/2014/main" id="{B4E16E4E-6182-A707-1AA2-78B4F3C36608}"/>
              </a:ext>
            </a:extLst>
          </p:cNvPr>
          <p:cNvPicPr>
            <a:picLocks noChangeAspect="1"/>
          </p:cNvPicPr>
          <p:nvPr/>
        </p:nvPicPr>
        <p:blipFill>
          <a:blip r:embed="rId2"/>
          <a:stretch>
            <a:fillRect/>
          </a:stretch>
        </p:blipFill>
        <p:spPr>
          <a:xfrm>
            <a:off x="299601" y="287546"/>
            <a:ext cx="11770956" cy="6165012"/>
          </a:xfrm>
          <a:prstGeom prst="rect">
            <a:avLst/>
          </a:prstGeom>
        </p:spPr>
      </p:pic>
    </p:spTree>
    <p:extLst>
      <p:ext uri="{BB962C8B-B14F-4D97-AF65-F5344CB8AC3E}">
        <p14:creationId xmlns:p14="http://schemas.microsoft.com/office/powerpoint/2010/main" val="41533862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omputer&#10;&#10;Description automatically generated">
            <a:extLst>
              <a:ext uri="{FF2B5EF4-FFF2-40B4-BE49-F238E27FC236}">
                <a16:creationId xmlns:a16="http://schemas.microsoft.com/office/drawing/2014/main" id="{FAA2208B-478F-411C-10BF-EA78534E8D76}"/>
              </a:ext>
            </a:extLst>
          </p:cNvPr>
          <p:cNvPicPr>
            <a:picLocks noChangeAspect="1"/>
          </p:cNvPicPr>
          <p:nvPr/>
        </p:nvPicPr>
        <p:blipFill>
          <a:blip r:embed="rId2"/>
          <a:stretch>
            <a:fillRect/>
          </a:stretch>
        </p:blipFill>
        <p:spPr>
          <a:xfrm>
            <a:off x="925745" y="587772"/>
            <a:ext cx="9236171" cy="5744018"/>
          </a:xfrm>
          <a:prstGeom prst="rect">
            <a:avLst/>
          </a:prstGeom>
        </p:spPr>
      </p:pic>
    </p:spTree>
    <p:extLst>
      <p:ext uri="{BB962C8B-B14F-4D97-AF65-F5344CB8AC3E}">
        <p14:creationId xmlns:p14="http://schemas.microsoft.com/office/powerpoint/2010/main" val="16190104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omputer&#10;&#10;Description automatically generated">
            <a:extLst>
              <a:ext uri="{FF2B5EF4-FFF2-40B4-BE49-F238E27FC236}">
                <a16:creationId xmlns:a16="http://schemas.microsoft.com/office/drawing/2014/main" id="{22DFB057-F901-AE98-79F4-1007EF3EA68C}"/>
              </a:ext>
            </a:extLst>
          </p:cNvPr>
          <p:cNvPicPr>
            <a:picLocks noChangeAspect="1"/>
          </p:cNvPicPr>
          <p:nvPr/>
        </p:nvPicPr>
        <p:blipFill>
          <a:blip r:embed="rId2"/>
          <a:stretch>
            <a:fillRect/>
          </a:stretch>
        </p:blipFill>
        <p:spPr>
          <a:xfrm>
            <a:off x="928780" y="532295"/>
            <a:ext cx="9626107" cy="5664823"/>
          </a:xfrm>
          <a:prstGeom prst="rect">
            <a:avLst/>
          </a:prstGeom>
        </p:spPr>
      </p:pic>
    </p:spTree>
    <p:extLst>
      <p:ext uri="{BB962C8B-B14F-4D97-AF65-F5344CB8AC3E}">
        <p14:creationId xmlns:p14="http://schemas.microsoft.com/office/powerpoint/2010/main" val="15406619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94E26-832E-1951-6537-9C79762DD226}"/>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pic>
        <p:nvPicPr>
          <p:cNvPr id="4" name="Picture 3" descr="A group of colorful bubbles with white question marks&#10;&#10;Description automatically generated">
            <a:extLst>
              <a:ext uri="{FF2B5EF4-FFF2-40B4-BE49-F238E27FC236}">
                <a16:creationId xmlns:a16="http://schemas.microsoft.com/office/drawing/2014/main" id="{1C3D67CD-FA80-7CCA-6DC6-97B4CD192F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97284608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676</TotalTime>
  <Words>3875</Words>
  <Application>Microsoft Office PowerPoint</Application>
  <PresentationFormat>Widescreen</PresentationFormat>
  <Paragraphs>131</Paragraphs>
  <Slides>29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inherit</vt:lpstr>
      <vt:lpstr>Inter</vt:lpstr>
      <vt:lpstr>Aptos</vt:lpstr>
      <vt:lpstr>Arial</vt:lpstr>
      <vt:lpstr>Trebuchet MS</vt:lpstr>
      <vt:lpstr>Wingdings 3</vt:lpstr>
      <vt:lpstr>Facet</vt:lpstr>
      <vt:lpstr>Damages and Calculating Interest Chapter 8 </vt:lpstr>
      <vt:lpstr>Aims… to understand:</vt:lpstr>
      <vt:lpstr>Statutory Interest</vt:lpstr>
      <vt:lpstr>Statutory Interest</vt:lpstr>
      <vt:lpstr>Example:</vt:lpstr>
      <vt:lpstr>Tort Claims</vt:lpstr>
      <vt:lpstr>PI claims– Pain, suffering and loss of amenity</vt:lpstr>
      <vt:lpstr>PI claims: Loss of future earnings</vt:lpstr>
      <vt:lpstr>Ogden Tables: extracts</vt:lpstr>
      <vt:lpstr>Ogden Tables: extracts</vt:lpstr>
      <vt:lpstr>PI claims: Loss of earning capacity  (the Smith v Manchester award)</vt:lpstr>
      <vt:lpstr>Personal Injury claims: Special damages</vt:lpstr>
      <vt:lpstr>What if the claimant can’t return to pre accident work</vt:lpstr>
      <vt:lpstr>Other recoverable losses and expenses</vt:lpstr>
      <vt:lpstr>Medical Treatment</vt:lpstr>
      <vt:lpstr>Interest on damages for personal injury</vt:lpstr>
      <vt:lpstr>Claims in Contract</vt:lpstr>
      <vt:lpstr>Example</vt:lpstr>
      <vt:lpstr>Interest before and after proceedings</vt:lpstr>
      <vt:lpstr>Express contractual provision for interest</vt:lpstr>
      <vt:lpstr>PowerPoint Presentation</vt:lpstr>
      <vt:lpstr>Implied contractual provision or interest claimed under statute</vt:lpstr>
      <vt:lpstr>Implied contractual provision or interest claimed under statute</vt:lpstr>
      <vt:lpstr>The Interest Rate under LPCD (I) A 1998</vt:lpstr>
      <vt:lpstr>Calculation &amp; compensation in relation to LPC(I)A 1998</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9</cp:revision>
  <dcterms:created xsi:type="dcterms:W3CDTF">2024-02-03T18:13:02Z</dcterms:created>
  <dcterms:modified xsi:type="dcterms:W3CDTF">2025-02-13T21:32:12Z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