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slideLayouts/slideLayout29.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5" r:id="rId10"/>
    <p:sldMasterId id="2147483656" r:id="rId11"/>
    <p:sldMasterId id="2147483657" r:id="rId12"/>
    <p:sldMasterId id="2147483658" r:id="rId13"/>
    <p:sldMasterId id="2147483660" r:id="rId14"/>
    <p:sldMasterId id="2147483659" r:id="rId15"/>
    <p:sldMasterId id="2147483661" r:id="rId16"/>
    <p:sldMasterId id="2147483662" r:id="rId17"/>
    <p:sldMasterId id="2147483663" r:id="rId18"/>
    <p:sldMasterId id="2147483664" r:id="rId19"/>
    <p:sldMasterId id="2147483665" r:id="rId20"/>
    <p:sldMasterId id="2147483666" r:id="rId21"/>
    <p:sldMasterId id="2147483673" r:id="rId22"/>
    <p:sldMasterId id="2147483670" r:id="rId23"/>
    <p:sldMasterId id="2147483671" r:id="rId24"/>
    <p:sldMasterId id="2147483706" r:id="rId25"/>
  </p:sldMasterIdLst>
  <p:notesMasterIdLst>
    <p:notesMasterId r:id="rId64"/>
  </p:notesMasterIdLst>
  <p:sldIdLst>
    <p:sldId id="266" r:id="rId26"/>
    <p:sldId id="272" r:id="rId27"/>
    <p:sldId id="273" r:id="rId28"/>
    <p:sldId id="316" r:id="rId29"/>
    <p:sldId id="383" r:id="rId30"/>
    <p:sldId id="384" r:id="rId31"/>
    <p:sldId id="355" r:id="rId32"/>
    <p:sldId id="280" r:id="rId33"/>
    <p:sldId id="345" r:id="rId34"/>
    <p:sldId id="283" r:id="rId35"/>
    <p:sldId id="346" r:id="rId36"/>
    <p:sldId id="347" r:id="rId37"/>
    <p:sldId id="348" r:id="rId38"/>
    <p:sldId id="349" r:id="rId39"/>
    <p:sldId id="350" r:id="rId40"/>
    <p:sldId id="351" r:id="rId41"/>
    <p:sldId id="352" r:id="rId42"/>
    <p:sldId id="353" r:id="rId43"/>
    <p:sldId id="354" r:id="rId44"/>
    <p:sldId id="357" r:id="rId45"/>
    <p:sldId id="378" r:id="rId46"/>
    <p:sldId id="358" r:id="rId47"/>
    <p:sldId id="385" r:id="rId48"/>
    <p:sldId id="359" r:id="rId49"/>
    <p:sldId id="360" r:id="rId50"/>
    <p:sldId id="361" r:id="rId51"/>
    <p:sldId id="386" r:id="rId52"/>
    <p:sldId id="362" r:id="rId53"/>
    <p:sldId id="363" r:id="rId54"/>
    <p:sldId id="365" r:id="rId55"/>
    <p:sldId id="387" r:id="rId56"/>
    <p:sldId id="388" r:id="rId57"/>
    <p:sldId id="390" r:id="rId58"/>
    <p:sldId id="392" r:id="rId59"/>
    <p:sldId id="391" r:id="rId60"/>
    <p:sldId id="389" r:id="rId61"/>
    <p:sldId id="380" r:id="rId62"/>
    <p:sldId id="279"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450" autoAdjust="0"/>
  </p:normalViewPr>
  <p:slideViewPr>
    <p:cSldViewPr snapToGrid="0">
      <p:cViewPr varScale="1">
        <p:scale>
          <a:sx n="87" d="100"/>
          <a:sy n="87" d="100"/>
        </p:scale>
        <p:origin x="1512"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34" Type="http://schemas.openxmlformats.org/officeDocument/2006/relationships/slide" Target="slides/slide9.xml"/><Relationship Id="rId42" Type="http://schemas.openxmlformats.org/officeDocument/2006/relationships/slide" Target="slides/slide17.xml"/><Relationship Id="rId47" Type="http://schemas.openxmlformats.org/officeDocument/2006/relationships/slide" Target="slides/slide22.xml"/><Relationship Id="rId50" Type="http://schemas.openxmlformats.org/officeDocument/2006/relationships/slide" Target="slides/slide25.xml"/><Relationship Id="rId55" Type="http://schemas.openxmlformats.org/officeDocument/2006/relationships/slide" Target="slides/slide30.xml"/><Relationship Id="rId63" Type="http://schemas.openxmlformats.org/officeDocument/2006/relationships/slide" Target="slides/slide38.xml"/><Relationship Id="rId68"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4.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slide" Target="slides/slide33.xml"/><Relationship Id="rId66"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3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slide" Target="slides/slide26.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theme" Target="theme/theme1.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31/10/2024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a:t>
            </a:fld>
            <a:endParaRPr lang="en-GB"/>
          </a:p>
        </p:txBody>
      </p:sp>
    </p:spTree>
    <p:extLst>
      <p:ext uri="{BB962C8B-B14F-4D97-AF65-F5344CB8AC3E}">
        <p14:creationId xmlns:p14="http://schemas.microsoft.com/office/powerpoint/2010/main" val="1530671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a:t>
            </a:fld>
            <a:endParaRPr lang="en-GB"/>
          </a:p>
        </p:txBody>
      </p:sp>
    </p:spTree>
    <p:extLst>
      <p:ext uri="{BB962C8B-B14F-4D97-AF65-F5344CB8AC3E}">
        <p14:creationId xmlns:p14="http://schemas.microsoft.com/office/powerpoint/2010/main" val="3840909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a:t>
            </a:fld>
            <a:endParaRPr lang="en-GB"/>
          </a:p>
        </p:txBody>
      </p:sp>
    </p:spTree>
    <p:extLst>
      <p:ext uri="{BB962C8B-B14F-4D97-AF65-F5344CB8AC3E}">
        <p14:creationId xmlns:p14="http://schemas.microsoft.com/office/powerpoint/2010/main" val="42782918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4B1334-016D-B198-3AC7-D6DDDF618C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DF76D7-46DF-C328-BCB2-9683DD0BC3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B4D443-E939-74CE-D284-11E15A17674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78A5DDD-1FD6-46F2-3337-C0FB006C4ABD}"/>
              </a:ext>
            </a:extLst>
          </p:cNvPr>
          <p:cNvSpPr>
            <a:spLocks noGrp="1"/>
          </p:cNvSpPr>
          <p:nvPr>
            <p:ph type="sldNum" sz="quarter" idx="5"/>
          </p:nvPr>
        </p:nvSpPr>
        <p:spPr/>
        <p:txBody>
          <a:bodyPr/>
          <a:lstStyle/>
          <a:p>
            <a:fld id="{50554485-19FD-416A-B051-20FE4EFF0134}" type="slidenum">
              <a:rPr lang="en-GB" smtClean="0"/>
              <a:t>5</a:t>
            </a:fld>
            <a:endParaRPr lang="en-GB"/>
          </a:p>
        </p:txBody>
      </p:sp>
    </p:spTree>
    <p:extLst>
      <p:ext uri="{BB962C8B-B14F-4D97-AF65-F5344CB8AC3E}">
        <p14:creationId xmlns:p14="http://schemas.microsoft.com/office/powerpoint/2010/main" val="4234305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2D3F9B-861D-047D-618F-D80A8B68F6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6C515D-B23A-DD5F-AC54-AA77F01CB6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B3AEDD-3A85-E2B1-D809-FEEB2A500E7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1DCC360-0A78-5ACF-370A-CC16DC8C5505}"/>
              </a:ext>
            </a:extLst>
          </p:cNvPr>
          <p:cNvSpPr>
            <a:spLocks noGrp="1"/>
          </p:cNvSpPr>
          <p:nvPr>
            <p:ph type="sldNum" sz="quarter" idx="5"/>
          </p:nvPr>
        </p:nvSpPr>
        <p:spPr/>
        <p:txBody>
          <a:bodyPr/>
          <a:lstStyle/>
          <a:p>
            <a:fld id="{50554485-19FD-416A-B051-20FE4EFF0134}" type="slidenum">
              <a:rPr lang="en-GB" smtClean="0"/>
              <a:t>6</a:t>
            </a:fld>
            <a:endParaRPr lang="en-GB"/>
          </a:p>
        </p:txBody>
      </p:sp>
    </p:spTree>
    <p:extLst>
      <p:ext uri="{BB962C8B-B14F-4D97-AF65-F5344CB8AC3E}">
        <p14:creationId xmlns:p14="http://schemas.microsoft.com/office/powerpoint/2010/main" val="631039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3FC1AD-D4A1-53F5-D76E-8615E936F8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C95939-9156-FB45-A815-87249C4140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E196A1-1A5C-5070-D0C9-67B595A1E1B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27A0B06-6C30-1CD8-905E-168190A4428B}"/>
              </a:ext>
            </a:extLst>
          </p:cNvPr>
          <p:cNvSpPr>
            <a:spLocks noGrp="1"/>
          </p:cNvSpPr>
          <p:nvPr>
            <p:ph type="sldNum" sz="quarter" idx="5"/>
          </p:nvPr>
        </p:nvSpPr>
        <p:spPr/>
        <p:txBody>
          <a:bodyPr/>
          <a:lstStyle/>
          <a:p>
            <a:fld id="{50554485-19FD-416A-B051-20FE4EFF0134}" type="slidenum">
              <a:rPr lang="en-GB" smtClean="0"/>
              <a:t>7</a:t>
            </a:fld>
            <a:endParaRPr lang="en-GB"/>
          </a:p>
        </p:txBody>
      </p:sp>
    </p:spTree>
    <p:extLst>
      <p:ext uri="{BB962C8B-B14F-4D97-AF65-F5344CB8AC3E}">
        <p14:creationId xmlns:p14="http://schemas.microsoft.com/office/powerpoint/2010/main" val="3169150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8</a:t>
            </a:fld>
            <a:endParaRPr lang="en-GB"/>
          </a:p>
        </p:txBody>
      </p:sp>
    </p:spTree>
    <p:extLst>
      <p:ext uri="{BB962C8B-B14F-4D97-AF65-F5344CB8AC3E}">
        <p14:creationId xmlns:p14="http://schemas.microsoft.com/office/powerpoint/2010/main" val="37898515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9</a:t>
            </a:fld>
            <a:endParaRPr lang="en-GB"/>
          </a:p>
        </p:txBody>
      </p:sp>
    </p:spTree>
    <p:extLst>
      <p:ext uri="{BB962C8B-B14F-4D97-AF65-F5344CB8AC3E}">
        <p14:creationId xmlns:p14="http://schemas.microsoft.com/office/powerpoint/2010/main" val="30301544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10</a:t>
            </a:fld>
            <a:endParaRPr lang="en-GB"/>
          </a:p>
        </p:txBody>
      </p:sp>
    </p:spTree>
    <p:extLst>
      <p:ext uri="{BB962C8B-B14F-4D97-AF65-F5344CB8AC3E}">
        <p14:creationId xmlns:p14="http://schemas.microsoft.com/office/powerpoint/2010/main" val="5369662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11</a:t>
            </a:fld>
            <a:endParaRPr lang="en-GB"/>
          </a:p>
        </p:txBody>
      </p:sp>
    </p:spTree>
    <p:extLst>
      <p:ext uri="{BB962C8B-B14F-4D97-AF65-F5344CB8AC3E}">
        <p14:creationId xmlns:p14="http://schemas.microsoft.com/office/powerpoint/2010/main" val="17622847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12</a:t>
            </a:fld>
            <a:endParaRPr lang="en-GB"/>
          </a:p>
        </p:txBody>
      </p:sp>
    </p:spTree>
    <p:extLst>
      <p:ext uri="{BB962C8B-B14F-4D97-AF65-F5344CB8AC3E}">
        <p14:creationId xmlns:p14="http://schemas.microsoft.com/office/powerpoint/2010/main" val="25494870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13</a:t>
            </a:fld>
            <a:endParaRPr lang="en-GB"/>
          </a:p>
        </p:txBody>
      </p:sp>
    </p:spTree>
    <p:extLst>
      <p:ext uri="{BB962C8B-B14F-4D97-AF65-F5344CB8AC3E}">
        <p14:creationId xmlns:p14="http://schemas.microsoft.com/office/powerpoint/2010/main" val="29752449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14</a:t>
            </a:fld>
            <a:endParaRPr lang="en-GB"/>
          </a:p>
        </p:txBody>
      </p:sp>
    </p:spTree>
    <p:extLst>
      <p:ext uri="{BB962C8B-B14F-4D97-AF65-F5344CB8AC3E}">
        <p14:creationId xmlns:p14="http://schemas.microsoft.com/office/powerpoint/2010/main" val="20995024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15</a:t>
            </a:fld>
            <a:endParaRPr lang="en-GB"/>
          </a:p>
        </p:txBody>
      </p:sp>
    </p:spTree>
    <p:extLst>
      <p:ext uri="{BB962C8B-B14F-4D97-AF65-F5344CB8AC3E}">
        <p14:creationId xmlns:p14="http://schemas.microsoft.com/office/powerpoint/2010/main" val="4756246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16</a:t>
            </a:fld>
            <a:endParaRPr lang="en-GB"/>
          </a:p>
        </p:txBody>
      </p:sp>
    </p:spTree>
    <p:extLst>
      <p:ext uri="{BB962C8B-B14F-4D97-AF65-F5344CB8AC3E}">
        <p14:creationId xmlns:p14="http://schemas.microsoft.com/office/powerpoint/2010/main" val="17607788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17</a:t>
            </a:fld>
            <a:endParaRPr lang="en-GB"/>
          </a:p>
        </p:txBody>
      </p:sp>
    </p:spTree>
    <p:extLst>
      <p:ext uri="{BB962C8B-B14F-4D97-AF65-F5344CB8AC3E}">
        <p14:creationId xmlns:p14="http://schemas.microsoft.com/office/powerpoint/2010/main" val="39738849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18</a:t>
            </a:fld>
            <a:endParaRPr lang="en-GB"/>
          </a:p>
        </p:txBody>
      </p:sp>
    </p:spTree>
    <p:extLst>
      <p:ext uri="{BB962C8B-B14F-4D97-AF65-F5344CB8AC3E}">
        <p14:creationId xmlns:p14="http://schemas.microsoft.com/office/powerpoint/2010/main" val="32261697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19</a:t>
            </a:fld>
            <a:endParaRPr lang="en-GB"/>
          </a:p>
        </p:txBody>
      </p:sp>
    </p:spTree>
    <p:extLst>
      <p:ext uri="{BB962C8B-B14F-4D97-AF65-F5344CB8AC3E}">
        <p14:creationId xmlns:p14="http://schemas.microsoft.com/office/powerpoint/2010/main" val="31435995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6EF515-CA8A-2B9A-049F-4CAF70E38C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DCCBDF-8803-4EA9-8C97-2259735676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85CD18-93B6-0F38-B322-DE4FF98D877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3638B57-2B0C-F720-E073-0CCFA8BF4784}"/>
              </a:ext>
            </a:extLst>
          </p:cNvPr>
          <p:cNvSpPr>
            <a:spLocks noGrp="1"/>
          </p:cNvSpPr>
          <p:nvPr>
            <p:ph type="sldNum" sz="quarter" idx="5"/>
          </p:nvPr>
        </p:nvSpPr>
        <p:spPr/>
        <p:txBody>
          <a:bodyPr/>
          <a:lstStyle/>
          <a:p>
            <a:fld id="{50554485-19FD-416A-B051-20FE4EFF0134}" type="slidenum">
              <a:rPr lang="en-GB" smtClean="0"/>
              <a:t>20</a:t>
            </a:fld>
            <a:endParaRPr lang="en-GB"/>
          </a:p>
        </p:txBody>
      </p:sp>
    </p:spTree>
    <p:extLst>
      <p:ext uri="{BB962C8B-B14F-4D97-AF65-F5344CB8AC3E}">
        <p14:creationId xmlns:p14="http://schemas.microsoft.com/office/powerpoint/2010/main" val="32762953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F143CE-D61C-5A0C-2E6D-51F859B14F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8EC339-CFEB-7DCC-7376-FF3DE8771B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5D3826-966C-E7EB-E0CB-A1134060A42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F1F7189-7156-B07E-1AB4-4574BF7170EE}"/>
              </a:ext>
            </a:extLst>
          </p:cNvPr>
          <p:cNvSpPr>
            <a:spLocks noGrp="1"/>
          </p:cNvSpPr>
          <p:nvPr>
            <p:ph type="sldNum" sz="quarter" idx="5"/>
          </p:nvPr>
        </p:nvSpPr>
        <p:spPr/>
        <p:txBody>
          <a:bodyPr/>
          <a:lstStyle/>
          <a:p>
            <a:fld id="{50554485-19FD-416A-B051-20FE4EFF0134}" type="slidenum">
              <a:rPr lang="en-GB" smtClean="0"/>
              <a:t>21</a:t>
            </a:fld>
            <a:endParaRPr lang="en-GB"/>
          </a:p>
        </p:txBody>
      </p:sp>
    </p:spTree>
    <p:extLst>
      <p:ext uri="{BB962C8B-B14F-4D97-AF65-F5344CB8AC3E}">
        <p14:creationId xmlns:p14="http://schemas.microsoft.com/office/powerpoint/2010/main" val="16733038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440F15-58D4-3C26-CBDF-2103E57D04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B0B462-09FA-D8EE-B4B5-810F5EF4E5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25AD10-BC31-D919-6C86-BA505FFAF7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DDA3D83-E3B0-31F7-7B37-B20CF8E06FDA}"/>
              </a:ext>
            </a:extLst>
          </p:cNvPr>
          <p:cNvSpPr>
            <a:spLocks noGrp="1"/>
          </p:cNvSpPr>
          <p:nvPr>
            <p:ph type="sldNum" sz="quarter" idx="5"/>
          </p:nvPr>
        </p:nvSpPr>
        <p:spPr/>
        <p:txBody>
          <a:bodyPr/>
          <a:lstStyle/>
          <a:p>
            <a:fld id="{50554485-19FD-416A-B051-20FE4EFF0134}" type="slidenum">
              <a:rPr lang="en-GB" smtClean="0"/>
              <a:t>22</a:t>
            </a:fld>
            <a:endParaRPr lang="en-GB"/>
          </a:p>
        </p:txBody>
      </p:sp>
    </p:spTree>
    <p:extLst>
      <p:ext uri="{BB962C8B-B14F-4D97-AF65-F5344CB8AC3E}">
        <p14:creationId xmlns:p14="http://schemas.microsoft.com/office/powerpoint/2010/main" val="40510308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3D9775-C790-E62E-DC33-46B97FFBEA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456B32-14BE-4CE1-3AE0-55543B2192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1EA741-9D80-4642-141A-55570C134B8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1EA7271-0FA7-DA8C-358D-F76A5A218C21}"/>
              </a:ext>
            </a:extLst>
          </p:cNvPr>
          <p:cNvSpPr>
            <a:spLocks noGrp="1"/>
          </p:cNvSpPr>
          <p:nvPr>
            <p:ph type="sldNum" sz="quarter" idx="5"/>
          </p:nvPr>
        </p:nvSpPr>
        <p:spPr/>
        <p:txBody>
          <a:bodyPr/>
          <a:lstStyle/>
          <a:p>
            <a:fld id="{50554485-19FD-416A-B051-20FE4EFF0134}" type="slidenum">
              <a:rPr lang="en-GB" smtClean="0"/>
              <a:t>23</a:t>
            </a:fld>
            <a:endParaRPr lang="en-GB"/>
          </a:p>
        </p:txBody>
      </p:sp>
    </p:spTree>
    <p:extLst>
      <p:ext uri="{BB962C8B-B14F-4D97-AF65-F5344CB8AC3E}">
        <p14:creationId xmlns:p14="http://schemas.microsoft.com/office/powerpoint/2010/main" val="5057350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ABB4C7-8D76-6242-6F5E-B0F77C504C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CAAE83-3557-407A-851C-6623924C15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F478EC-3F4D-6697-E87D-5C537769724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785752C-7B53-5ED4-67DA-33CBB502B1D3}"/>
              </a:ext>
            </a:extLst>
          </p:cNvPr>
          <p:cNvSpPr>
            <a:spLocks noGrp="1"/>
          </p:cNvSpPr>
          <p:nvPr>
            <p:ph type="sldNum" sz="quarter" idx="5"/>
          </p:nvPr>
        </p:nvSpPr>
        <p:spPr/>
        <p:txBody>
          <a:bodyPr/>
          <a:lstStyle/>
          <a:p>
            <a:fld id="{50554485-19FD-416A-B051-20FE4EFF0134}" type="slidenum">
              <a:rPr lang="en-GB" smtClean="0"/>
              <a:t>24</a:t>
            </a:fld>
            <a:endParaRPr lang="en-GB"/>
          </a:p>
        </p:txBody>
      </p:sp>
    </p:spTree>
    <p:extLst>
      <p:ext uri="{BB962C8B-B14F-4D97-AF65-F5344CB8AC3E}">
        <p14:creationId xmlns:p14="http://schemas.microsoft.com/office/powerpoint/2010/main" val="29955572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13F6CD-D337-5849-D5CC-8D7013070E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A408A8-7FA3-917E-E881-8C942DAE72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DE8C1D-F668-2093-BECF-FD6CDA39A3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5ACFC33-FEE7-BD20-4ADF-CD19BE0A3AA9}"/>
              </a:ext>
            </a:extLst>
          </p:cNvPr>
          <p:cNvSpPr>
            <a:spLocks noGrp="1"/>
          </p:cNvSpPr>
          <p:nvPr>
            <p:ph type="sldNum" sz="quarter" idx="5"/>
          </p:nvPr>
        </p:nvSpPr>
        <p:spPr/>
        <p:txBody>
          <a:bodyPr/>
          <a:lstStyle/>
          <a:p>
            <a:fld id="{50554485-19FD-416A-B051-20FE4EFF0134}" type="slidenum">
              <a:rPr lang="en-GB" smtClean="0"/>
              <a:t>25</a:t>
            </a:fld>
            <a:endParaRPr lang="en-GB"/>
          </a:p>
        </p:txBody>
      </p:sp>
    </p:spTree>
    <p:extLst>
      <p:ext uri="{BB962C8B-B14F-4D97-AF65-F5344CB8AC3E}">
        <p14:creationId xmlns:p14="http://schemas.microsoft.com/office/powerpoint/2010/main" val="36946024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801DFC-226E-CAFB-80BB-D2669E73CF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51B1FF-C937-3893-9645-DFDF248251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6CF215-3CEE-04C9-A3D9-BDCC1A58148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EB966DE-434B-5CC5-71F4-FA1818501D73}"/>
              </a:ext>
            </a:extLst>
          </p:cNvPr>
          <p:cNvSpPr>
            <a:spLocks noGrp="1"/>
          </p:cNvSpPr>
          <p:nvPr>
            <p:ph type="sldNum" sz="quarter" idx="5"/>
          </p:nvPr>
        </p:nvSpPr>
        <p:spPr/>
        <p:txBody>
          <a:bodyPr/>
          <a:lstStyle/>
          <a:p>
            <a:fld id="{50554485-19FD-416A-B051-20FE4EFF0134}" type="slidenum">
              <a:rPr lang="en-GB" smtClean="0"/>
              <a:t>26</a:t>
            </a:fld>
            <a:endParaRPr lang="en-GB"/>
          </a:p>
        </p:txBody>
      </p:sp>
    </p:spTree>
    <p:extLst>
      <p:ext uri="{BB962C8B-B14F-4D97-AF65-F5344CB8AC3E}">
        <p14:creationId xmlns:p14="http://schemas.microsoft.com/office/powerpoint/2010/main" val="28867154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C8C64D-AEFC-8859-934E-0E8DEBC07B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0D6187-8CD6-B4ED-5190-C09524F5E0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E4FF84-71A5-2E0C-113A-85BC30685A9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45543AF-E80F-6E5D-0A0E-9CA9A57EFDA9}"/>
              </a:ext>
            </a:extLst>
          </p:cNvPr>
          <p:cNvSpPr>
            <a:spLocks noGrp="1"/>
          </p:cNvSpPr>
          <p:nvPr>
            <p:ph type="sldNum" sz="quarter" idx="5"/>
          </p:nvPr>
        </p:nvSpPr>
        <p:spPr/>
        <p:txBody>
          <a:bodyPr/>
          <a:lstStyle/>
          <a:p>
            <a:fld id="{50554485-19FD-416A-B051-20FE4EFF0134}" type="slidenum">
              <a:rPr lang="en-GB" smtClean="0"/>
              <a:t>27</a:t>
            </a:fld>
            <a:endParaRPr lang="en-GB"/>
          </a:p>
        </p:txBody>
      </p:sp>
    </p:spTree>
    <p:extLst>
      <p:ext uri="{BB962C8B-B14F-4D97-AF65-F5344CB8AC3E}">
        <p14:creationId xmlns:p14="http://schemas.microsoft.com/office/powerpoint/2010/main" val="25848587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517240-9373-AFCB-7411-01F06050A6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B5D7E0-98F5-4740-1802-38AA17A562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F3D462-CBBE-E9AA-98F0-B2645669147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2A46782-0DB8-49A4-290B-04DB6FE907EB}"/>
              </a:ext>
            </a:extLst>
          </p:cNvPr>
          <p:cNvSpPr>
            <a:spLocks noGrp="1"/>
          </p:cNvSpPr>
          <p:nvPr>
            <p:ph type="sldNum" sz="quarter" idx="5"/>
          </p:nvPr>
        </p:nvSpPr>
        <p:spPr/>
        <p:txBody>
          <a:bodyPr/>
          <a:lstStyle/>
          <a:p>
            <a:fld id="{50554485-19FD-416A-B051-20FE4EFF0134}" type="slidenum">
              <a:rPr lang="en-GB" smtClean="0"/>
              <a:t>28</a:t>
            </a:fld>
            <a:endParaRPr lang="en-GB"/>
          </a:p>
        </p:txBody>
      </p:sp>
    </p:spTree>
    <p:extLst>
      <p:ext uri="{BB962C8B-B14F-4D97-AF65-F5344CB8AC3E}">
        <p14:creationId xmlns:p14="http://schemas.microsoft.com/office/powerpoint/2010/main" val="24239524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9F2BB7-09AE-1EC6-C471-CCB31E5E10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D5F85A-73E4-7F35-733F-F22A83F093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BDC9EA-7BBF-82CB-1DF4-77165EF3495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BF8B44D-44AC-C622-462D-3756CDA51336}"/>
              </a:ext>
            </a:extLst>
          </p:cNvPr>
          <p:cNvSpPr>
            <a:spLocks noGrp="1"/>
          </p:cNvSpPr>
          <p:nvPr>
            <p:ph type="sldNum" sz="quarter" idx="5"/>
          </p:nvPr>
        </p:nvSpPr>
        <p:spPr/>
        <p:txBody>
          <a:bodyPr/>
          <a:lstStyle/>
          <a:p>
            <a:fld id="{50554485-19FD-416A-B051-20FE4EFF0134}" type="slidenum">
              <a:rPr lang="en-GB" smtClean="0"/>
              <a:t>29</a:t>
            </a:fld>
            <a:endParaRPr lang="en-GB"/>
          </a:p>
        </p:txBody>
      </p:sp>
    </p:spTree>
    <p:extLst>
      <p:ext uri="{BB962C8B-B14F-4D97-AF65-F5344CB8AC3E}">
        <p14:creationId xmlns:p14="http://schemas.microsoft.com/office/powerpoint/2010/main" val="31707785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772640-9D5B-7DB8-42D1-3B0C6CCA67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39D230-7140-17C8-373A-B1786240CA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5FAE28-53F9-AF10-6C4F-91992210DA5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45AD8B-17CE-52D2-F2D3-02146CB86C9B}"/>
              </a:ext>
            </a:extLst>
          </p:cNvPr>
          <p:cNvSpPr>
            <a:spLocks noGrp="1"/>
          </p:cNvSpPr>
          <p:nvPr>
            <p:ph type="sldNum" sz="quarter" idx="5"/>
          </p:nvPr>
        </p:nvSpPr>
        <p:spPr/>
        <p:txBody>
          <a:bodyPr/>
          <a:lstStyle/>
          <a:p>
            <a:fld id="{50554485-19FD-416A-B051-20FE4EFF0134}" type="slidenum">
              <a:rPr lang="en-GB" smtClean="0"/>
              <a:t>30</a:t>
            </a:fld>
            <a:endParaRPr lang="en-GB"/>
          </a:p>
        </p:txBody>
      </p:sp>
    </p:spTree>
    <p:extLst>
      <p:ext uri="{BB962C8B-B14F-4D97-AF65-F5344CB8AC3E}">
        <p14:creationId xmlns:p14="http://schemas.microsoft.com/office/powerpoint/2010/main" val="10878297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88FB33-40B6-E440-685B-0D1C72F8C6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09F3E9-0C4A-FBEA-6D65-4C2EA58052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6C203A-62EA-3085-197C-C03E4D79349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1BAB37-7293-E657-6FE1-8648EC92D595}"/>
              </a:ext>
            </a:extLst>
          </p:cNvPr>
          <p:cNvSpPr>
            <a:spLocks noGrp="1"/>
          </p:cNvSpPr>
          <p:nvPr>
            <p:ph type="sldNum" sz="quarter" idx="5"/>
          </p:nvPr>
        </p:nvSpPr>
        <p:spPr/>
        <p:txBody>
          <a:bodyPr/>
          <a:lstStyle/>
          <a:p>
            <a:fld id="{50554485-19FD-416A-B051-20FE4EFF0134}" type="slidenum">
              <a:rPr lang="en-GB" smtClean="0"/>
              <a:t>31</a:t>
            </a:fld>
            <a:endParaRPr lang="en-GB"/>
          </a:p>
        </p:txBody>
      </p:sp>
    </p:spTree>
    <p:extLst>
      <p:ext uri="{BB962C8B-B14F-4D97-AF65-F5344CB8AC3E}">
        <p14:creationId xmlns:p14="http://schemas.microsoft.com/office/powerpoint/2010/main" val="10381554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944FF0-9021-12F6-86D9-777486450D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4096AC-1114-EC31-61DF-88C43240FF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30B44E-1825-08A9-0C26-7682FA8D6A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D9DC830-207F-545A-07EA-FAAD8C720B4E}"/>
              </a:ext>
            </a:extLst>
          </p:cNvPr>
          <p:cNvSpPr>
            <a:spLocks noGrp="1"/>
          </p:cNvSpPr>
          <p:nvPr>
            <p:ph type="sldNum" sz="quarter" idx="5"/>
          </p:nvPr>
        </p:nvSpPr>
        <p:spPr/>
        <p:txBody>
          <a:bodyPr/>
          <a:lstStyle/>
          <a:p>
            <a:fld id="{50554485-19FD-416A-B051-20FE4EFF0134}" type="slidenum">
              <a:rPr lang="en-GB" smtClean="0"/>
              <a:t>32</a:t>
            </a:fld>
            <a:endParaRPr lang="en-GB"/>
          </a:p>
        </p:txBody>
      </p:sp>
    </p:spTree>
    <p:extLst>
      <p:ext uri="{BB962C8B-B14F-4D97-AF65-F5344CB8AC3E}">
        <p14:creationId xmlns:p14="http://schemas.microsoft.com/office/powerpoint/2010/main" val="24022958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D6BB76-8997-FA96-A6FB-749A90DF01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35F6F3-7B6C-3B3B-A78C-E523E1BC11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D10803-041B-3E0F-5E1A-901916DA64AB}"/>
              </a:ext>
            </a:extLst>
          </p:cNvPr>
          <p:cNvSpPr>
            <a:spLocks noGrp="1"/>
          </p:cNvSpPr>
          <p:nvPr>
            <p:ph type="body" idx="1"/>
          </p:nvPr>
        </p:nvSpPr>
        <p:spPr/>
        <p:txBody>
          <a:bodyPr/>
          <a:lstStyle/>
          <a:p>
            <a:r>
              <a:rPr lang="en-US" dirty="0"/>
              <a:t>Application Gateways can provide security mechanisms such as FTP and Telnet servers.</a:t>
            </a:r>
          </a:p>
          <a:p>
            <a:r>
              <a:rPr lang="en-US" dirty="0"/>
              <a:t>Circuit-level gateways apply security mechanisms to TCP or UDP (User Datagram Protocol) connections.</a:t>
            </a:r>
            <a:endParaRPr lang="en-GB" dirty="0"/>
          </a:p>
        </p:txBody>
      </p:sp>
      <p:sp>
        <p:nvSpPr>
          <p:cNvPr id="4" name="Slide Number Placeholder 3">
            <a:extLst>
              <a:ext uri="{FF2B5EF4-FFF2-40B4-BE49-F238E27FC236}">
                <a16:creationId xmlns:a16="http://schemas.microsoft.com/office/drawing/2014/main" id="{DE192B88-C917-9C14-D212-9EFBC255604C}"/>
              </a:ext>
            </a:extLst>
          </p:cNvPr>
          <p:cNvSpPr>
            <a:spLocks noGrp="1"/>
          </p:cNvSpPr>
          <p:nvPr>
            <p:ph type="sldNum" sz="quarter" idx="5"/>
          </p:nvPr>
        </p:nvSpPr>
        <p:spPr/>
        <p:txBody>
          <a:bodyPr/>
          <a:lstStyle/>
          <a:p>
            <a:fld id="{50554485-19FD-416A-B051-20FE4EFF0134}" type="slidenum">
              <a:rPr lang="en-GB" smtClean="0"/>
              <a:t>33</a:t>
            </a:fld>
            <a:endParaRPr lang="en-GB"/>
          </a:p>
        </p:txBody>
      </p:sp>
    </p:spTree>
    <p:extLst>
      <p:ext uri="{BB962C8B-B14F-4D97-AF65-F5344CB8AC3E}">
        <p14:creationId xmlns:p14="http://schemas.microsoft.com/office/powerpoint/2010/main" val="139917530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8DD43C-7065-4317-8052-E09A91CB60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DB7728-6033-C6F0-64CA-C7BFE8A48A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7EA59D-26C4-6FED-5FB1-0EFEE8B1C7CB}"/>
              </a:ext>
            </a:extLst>
          </p:cNvPr>
          <p:cNvSpPr>
            <a:spLocks noGrp="1"/>
          </p:cNvSpPr>
          <p:nvPr>
            <p:ph type="body" idx="1"/>
          </p:nvPr>
        </p:nvSpPr>
        <p:spPr/>
        <p:txBody>
          <a:bodyPr/>
          <a:lstStyle/>
          <a:p>
            <a:r>
              <a:rPr lang="en-US" dirty="0"/>
              <a:t>Signed data cannot be changed otherwise the signature will no longer verify the data as authentic.</a:t>
            </a:r>
            <a:endParaRPr lang="en-GB" dirty="0"/>
          </a:p>
        </p:txBody>
      </p:sp>
      <p:sp>
        <p:nvSpPr>
          <p:cNvPr id="4" name="Slide Number Placeholder 3">
            <a:extLst>
              <a:ext uri="{FF2B5EF4-FFF2-40B4-BE49-F238E27FC236}">
                <a16:creationId xmlns:a16="http://schemas.microsoft.com/office/drawing/2014/main" id="{1596F4CD-58FD-0BB9-090B-EEBDD38CAA58}"/>
              </a:ext>
            </a:extLst>
          </p:cNvPr>
          <p:cNvSpPr>
            <a:spLocks noGrp="1"/>
          </p:cNvSpPr>
          <p:nvPr>
            <p:ph type="sldNum" sz="quarter" idx="5"/>
          </p:nvPr>
        </p:nvSpPr>
        <p:spPr/>
        <p:txBody>
          <a:bodyPr/>
          <a:lstStyle/>
          <a:p>
            <a:fld id="{50554485-19FD-416A-B051-20FE4EFF0134}" type="slidenum">
              <a:rPr lang="en-GB" smtClean="0"/>
              <a:t>34</a:t>
            </a:fld>
            <a:endParaRPr lang="en-GB"/>
          </a:p>
        </p:txBody>
      </p:sp>
    </p:spTree>
    <p:extLst>
      <p:ext uri="{BB962C8B-B14F-4D97-AF65-F5344CB8AC3E}">
        <p14:creationId xmlns:p14="http://schemas.microsoft.com/office/powerpoint/2010/main" val="40094301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2416A7-970D-A3A8-5B25-4992150F69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502368-0D8D-C8BB-C27B-5043CE8F0E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D01C08-8585-3EDA-F8C0-BBF4FC27298F}"/>
              </a:ext>
            </a:extLst>
          </p:cNvPr>
          <p:cNvSpPr>
            <a:spLocks noGrp="1"/>
          </p:cNvSpPr>
          <p:nvPr>
            <p:ph type="body" idx="1"/>
          </p:nvPr>
        </p:nvSpPr>
        <p:spPr/>
        <p:txBody>
          <a:bodyPr/>
          <a:lstStyle/>
          <a:p>
            <a:r>
              <a:rPr lang="en-US" dirty="0"/>
              <a:t>In Greek mythology, Kerberos was a three headed monster that guarded the gates of hell.</a:t>
            </a:r>
            <a:endParaRPr lang="en-GB" dirty="0"/>
          </a:p>
        </p:txBody>
      </p:sp>
      <p:sp>
        <p:nvSpPr>
          <p:cNvPr id="4" name="Slide Number Placeholder 3">
            <a:extLst>
              <a:ext uri="{FF2B5EF4-FFF2-40B4-BE49-F238E27FC236}">
                <a16:creationId xmlns:a16="http://schemas.microsoft.com/office/drawing/2014/main" id="{A9A1DE7A-D469-F20F-705F-F5D562D9430C}"/>
              </a:ext>
            </a:extLst>
          </p:cNvPr>
          <p:cNvSpPr>
            <a:spLocks noGrp="1"/>
          </p:cNvSpPr>
          <p:nvPr>
            <p:ph type="sldNum" sz="quarter" idx="5"/>
          </p:nvPr>
        </p:nvSpPr>
        <p:spPr/>
        <p:txBody>
          <a:bodyPr/>
          <a:lstStyle/>
          <a:p>
            <a:fld id="{50554485-19FD-416A-B051-20FE4EFF0134}" type="slidenum">
              <a:rPr lang="en-GB" smtClean="0"/>
              <a:t>35</a:t>
            </a:fld>
            <a:endParaRPr lang="en-GB"/>
          </a:p>
        </p:txBody>
      </p:sp>
    </p:spTree>
    <p:extLst>
      <p:ext uri="{BB962C8B-B14F-4D97-AF65-F5344CB8AC3E}">
        <p14:creationId xmlns:p14="http://schemas.microsoft.com/office/powerpoint/2010/main" val="384941532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DE6100-A6D8-DDD3-9004-4229CA3DDA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EB56BD-2579-EA42-2D46-73FEA35A70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CB55FD-4472-0F28-E7AC-FAA10271B77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7C522DA-588E-8512-2EA1-693D9807FE29}"/>
              </a:ext>
            </a:extLst>
          </p:cNvPr>
          <p:cNvSpPr>
            <a:spLocks noGrp="1"/>
          </p:cNvSpPr>
          <p:nvPr>
            <p:ph type="sldNum" sz="quarter" idx="5"/>
          </p:nvPr>
        </p:nvSpPr>
        <p:spPr/>
        <p:txBody>
          <a:bodyPr/>
          <a:lstStyle/>
          <a:p>
            <a:fld id="{50554485-19FD-416A-B051-20FE4EFF0134}" type="slidenum">
              <a:rPr lang="en-GB" smtClean="0"/>
              <a:t>36</a:t>
            </a:fld>
            <a:endParaRPr lang="en-GB"/>
          </a:p>
        </p:txBody>
      </p:sp>
    </p:spTree>
    <p:extLst>
      <p:ext uri="{BB962C8B-B14F-4D97-AF65-F5344CB8AC3E}">
        <p14:creationId xmlns:p14="http://schemas.microsoft.com/office/powerpoint/2010/main" val="253341211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E42B16-6BBB-E22F-7313-06036DA3F4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327DA9-B93C-9A87-5554-A1A84B972C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632B2F-90E6-1220-BB3E-797F3654EB0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5E15022-DA0A-3D72-BA55-A748459667EE}"/>
              </a:ext>
            </a:extLst>
          </p:cNvPr>
          <p:cNvSpPr>
            <a:spLocks noGrp="1"/>
          </p:cNvSpPr>
          <p:nvPr>
            <p:ph type="sldNum" sz="quarter" idx="5"/>
          </p:nvPr>
        </p:nvSpPr>
        <p:spPr/>
        <p:txBody>
          <a:bodyPr/>
          <a:lstStyle/>
          <a:p>
            <a:fld id="{50554485-19FD-416A-B051-20FE4EFF0134}" type="slidenum">
              <a:rPr lang="en-GB" smtClean="0"/>
              <a:t>37</a:t>
            </a:fld>
            <a:endParaRPr lang="en-GB"/>
          </a:p>
        </p:txBody>
      </p:sp>
    </p:spTree>
    <p:extLst>
      <p:ext uri="{BB962C8B-B14F-4D97-AF65-F5344CB8AC3E}">
        <p14:creationId xmlns:p14="http://schemas.microsoft.com/office/powerpoint/2010/main" val="340894133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38</a:t>
            </a:fld>
            <a:endParaRPr lang="en-GB"/>
          </a:p>
        </p:txBody>
      </p:sp>
    </p:spTree>
    <p:extLst>
      <p:ext uri="{BB962C8B-B14F-4D97-AF65-F5344CB8AC3E}">
        <p14:creationId xmlns:p14="http://schemas.microsoft.com/office/powerpoint/2010/main" val="9412717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8437951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10/31/2024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3752352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5.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508166"/>
            <a:ext cx="5755922" cy="3827404"/>
          </a:xfrm>
        </p:spPr>
        <p:txBody>
          <a:bodyPr/>
          <a:lstStyle/>
          <a:p>
            <a:r>
              <a:rPr lang="en-US" sz="6600" b="1" dirty="0">
                <a:solidFill>
                  <a:schemeClr val="bg1"/>
                </a:solidFill>
              </a:rPr>
              <a:t>ACCA7048</a:t>
            </a:r>
          </a:p>
          <a:p>
            <a:r>
              <a:rPr lang="en-US" sz="6600" b="1" dirty="0"/>
              <a:t>Database Systems</a:t>
            </a:r>
          </a:p>
          <a:p>
            <a:endParaRPr lang="en-GB" sz="2000" b="1" dirty="0">
              <a:solidFill>
                <a:schemeClr val="bg1"/>
              </a:solidFill>
            </a:endParaRPr>
          </a:p>
          <a:p>
            <a:r>
              <a:rPr lang="en-GB" sz="5400" b="1" dirty="0"/>
              <a:t>Database Security</a:t>
            </a:r>
            <a:endParaRPr lang="en-GB" sz="54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Lecture Objectives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690688"/>
            <a:ext cx="11481847" cy="3710871"/>
          </a:xfrm>
        </p:spPr>
        <p:txBody>
          <a:bodyPr>
            <a:normAutofit/>
          </a:bodyPr>
          <a:lstStyle/>
          <a:p>
            <a:r>
              <a:rPr lang="en-US" sz="3200" dirty="0"/>
              <a:t>The scope of database security.</a:t>
            </a:r>
          </a:p>
          <a:p>
            <a:r>
              <a:rPr lang="en-US" sz="3200" dirty="0"/>
              <a:t>Why database security is a serious concern for an organization.</a:t>
            </a:r>
          </a:p>
          <a:p>
            <a:r>
              <a:rPr lang="en-US" sz="3200" dirty="0"/>
              <a:t>The type of threats that can affect a database system.</a:t>
            </a:r>
          </a:p>
          <a:p>
            <a:r>
              <a:rPr lang="en-US" sz="3200" dirty="0"/>
              <a:t>How to protect a computer system using computer-based controls.</a:t>
            </a:r>
          </a:p>
          <a:p>
            <a:r>
              <a:rPr lang="en-US" sz="3200" dirty="0"/>
              <a:t>The security measures provided by Oracle DBMS. </a:t>
            </a:r>
          </a:p>
          <a:p>
            <a:r>
              <a:rPr lang="en-US" sz="3200" dirty="0"/>
              <a:t>Approaches for securing a DBMS on the Web. </a:t>
            </a:r>
          </a:p>
          <a:p>
            <a:endParaRPr lang="en-GB" sz="3000" dirty="0"/>
          </a:p>
        </p:txBody>
      </p:sp>
    </p:spTree>
    <p:extLst>
      <p:ext uri="{BB962C8B-B14F-4D97-AF65-F5344CB8AC3E}">
        <p14:creationId xmlns:p14="http://schemas.microsoft.com/office/powerpoint/2010/main" val="2505819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Database Administration</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690687"/>
            <a:ext cx="11481847" cy="3985717"/>
          </a:xfrm>
        </p:spPr>
        <p:txBody>
          <a:bodyPr>
            <a:noAutofit/>
          </a:bodyPr>
          <a:lstStyle/>
          <a:p>
            <a:pPr lvl="0"/>
            <a:r>
              <a:rPr lang="en-US" sz="3200" b="1" dirty="0"/>
              <a:t>Three critical database administration functions:</a:t>
            </a:r>
          </a:p>
          <a:p>
            <a:pPr lvl="0"/>
            <a:endParaRPr lang="en-US" sz="3200" b="1" dirty="0"/>
          </a:p>
          <a:p>
            <a:pPr lvl="1"/>
            <a:r>
              <a:rPr lang="en-US" sz="2800" dirty="0"/>
              <a:t>Concurrency Control</a:t>
            </a:r>
          </a:p>
          <a:p>
            <a:pPr lvl="1"/>
            <a:r>
              <a:rPr lang="en-US" sz="2800" b="1" dirty="0"/>
              <a:t>Security</a:t>
            </a:r>
          </a:p>
          <a:p>
            <a:pPr lvl="1"/>
            <a:r>
              <a:rPr lang="en-US" sz="2800" dirty="0"/>
              <a:t>Backup and Recovery</a:t>
            </a:r>
          </a:p>
        </p:txBody>
      </p:sp>
    </p:spTree>
    <p:extLst>
      <p:ext uri="{BB962C8B-B14F-4D97-AF65-F5344CB8AC3E}">
        <p14:creationId xmlns:p14="http://schemas.microsoft.com/office/powerpoint/2010/main" val="3476734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Database Security</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690687"/>
            <a:ext cx="11481847" cy="3985717"/>
          </a:xfrm>
        </p:spPr>
        <p:txBody>
          <a:bodyPr>
            <a:noAutofit/>
          </a:bodyPr>
          <a:lstStyle/>
          <a:p>
            <a:r>
              <a:rPr lang="en-US" sz="3200" dirty="0"/>
              <a:t>Data is a valuable resource that must be strictly controlled and managed, as with any corporate resource. </a:t>
            </a:r>
          </a:p>
          <a:p>
            <a:pPr marL="0" lvl="0" indent="0">
              <a:buNone/>
            </a:pPr>
            <a:endParaRPr lang="en-US" sz="2400" dirty="0"/>
          </a:p>
          <a:p>
            <a:r>
              <a:rPr lang="en-US" sz="3200" dirty="0"/>
              <a:t>Part or all of the corporate data may have strategic importance and therefore needs to be kept secure and confidential. </a:t>
            </a:r>
          </a:p>
          <a:p>
            <a:pPr marL="0" lvl="0" indent="0">
              <a:buNone/>
            </a:pPr>
            <a:endParaRPr lang="en-US" sz="2400" dirty="0"/>
          </a:p>
        </p:txBody>
      </p:sp>
    </p:spTree>
    <p:extLst>
      <p:ext uri="{BB962C8B-B14F-4D97-AF65-F5344CB8AC3E}">
        <p14:creationId xmlns:p14="http://schemas.microsoft.com/office/powerpoint/2010/main" val="2181391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98B064-10EC-E583-6ABD-6E195BAF2F2E}"/>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F16802A-5342-80D0-104C-FCEE728F14E6}"/>
              </a:ext>
            </a:extLst>
          </p:cNvPr>
          <p:cNvSpPr>
            <a:spLocks noGrp="1"/>
          </p:cNvSpPr>
          <p:nvPr>
            <p:ph type="title"/>
          </p:nvPr>
        </p:nvSpPr>
        <p:spPr/>
        <p:txBody>
          <a:bodyPr>
            <a:normAutofit/>
          </a:bodyPr>
          <a:lstStyle/>
          <a:p>
            <a:r>
              <a:rPr lang="en-US" sz="6000" b="1" dirty="0"/>
              <a:t>Database Security</a:t>
            </a:r>
            <a:endParaRPr lang="en-GB" sz="6000" b="1" dirty="0"/>
          </a:p>
        </p:txBody>
      </p:sp>
      <p:sp>
        <p:nvSpPr>
          <p:cNvPr id="6" name="Content Placeholder 5">
            <a:extLst>
              <a:ext uri="{FF2B5EF4-FFF2-40B4-BE49-F238E27FC236}">
                <a16:creationId xmlns:a16="http://schemas.microsoft.com/office/drawing/2014/main" id="{6CB1B532-AEA4-A7A8-A3A2-274FB24C9FE2}"/>
              </a:ext>
            </a:extLst>
          </p:cNvPr>
          <p:cNvSpPr>
            <a:spLocks noGrp="1"/>
          </p:cNvSpPr>
          <p:nvPr>
            <p:ph idx="1"/>
          </p:nvPr>
        </p:nvSpPr>
        <p:spPr>
          <a:xfrm>
            <a:off x="358219" y="1690687"/>
            <a:ext cx="11481847" cy="3985717"/>
          </a:xfrm>
        </p:spPr>
        <p:txBody>
          <a:bodyPr>
            <a:noAutofit/>
          </a:bodyPr>
          <a:lstStyle/>
          <a:p>
            <a:r>
              <a:rPr lang="en-US" sz="3200" dirty="0"/>
              <a:t>The DBMS must:</a:t>
            </a:r>
          </a:p>
          <a:p>
            <a:pPr lvl="1"/>
            <a:r>
              <a:rPr lang="en-US" sz="2800" dirty="0"/>
              <a:t>Provide a mechanism to ensure that only authorized users can access the database.</a:t>
            </a:r>
          </a:p>
          <a:p>
            <a:r>
              <a:rPr lang="en-US" sz="3200" dirty="0"/>
              <a:t>Database security refers to the mechanisms that protect the database against intentional or accidental threats.</a:t>
            </a:r>
          </a:p>
          <a:p>
            <a:r>
              <a:rPr lang="en-US" sz="3200" dirty="0"/>
              <a:t>Security considerations do not only apply to the data held in a database. Breaches of security may affect other parts of the system, which may in turn affect the database. </a:t>
            </a:r>
          </a:p>
          <a:p>
            <a:endParaRPr lang="en-US" sz="3200" dirty="0"/>
          </a:p>
        </p:txBody>
      </p:sp>
    </p:spTree>
    <p:extLst>
      <p:ext uri="{BB962C8B-B14F-4D97-AF65-F5344CB8AC3E}">
        <p14:creationId xmlns:p14="http://schemas.microsoft.com/office/powerpoint/2010/main" val="3740624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78DF74-097B-F66F-8F5F-14D5F45351C5}"/>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953D5421-09FF-F985-5DB1-AA355E9F9B76}"/>
              </a:ext>
            </a:extLst>
          </p:cNvPr>
          <p:cNvSpPr>
            <a:spLocks noGrp="1"/>
          </p:cNvSpPr>
          <p:nvPr>
            <p:ph type="title"/>
          </p:nvPr>
        </p:nvSpPr>
        <p:spPr/>
        <p:txBody>
          <a:bodyPr>
            <a:normAutofit/>
          </a:bodyPr>
          <a:lstStyle/>
          <a:p>
            <a:r>
              <a:rPr lang="en-US" sz="6000" b="1" dirty="0"/>
              <a:t>Database Security</a:t>
            </a:r>
            <a:endParaRPr lang="en-GB" sz="6000" b="1" dirty="0"/>
          </a:p>
        </p:txBody>
      </p:sp>
      <p:sp>
        <p:nvSpPr>
          <p:cNvPr id="6" name="Content Placeholder 5">
            <a:extLst>
              <a:ext uri="{FF2B5EF4-FFF2-40B4-BE49-F238E27FC236}">
                <a16:creationId xmlns:a16="http://schemas.microsoft.com/office/drawing/2014/main" id="{BDC46FB5-EF20-F1A6-271D-E51F692B0EB0}"/>
              </a:ext>
            </a:extLst>
          </p:cNvPr>
          <p:cNvSpPr>
            <a:spLocks noGrp="1"/>
          </p:cNvSpPr>
          <p:nvPr>
            <p:ph idx="1"/>
          </p:nvPr>
        </p:nvSpPr>
        <p:spPr>
          <a:xfrm>
            <a:off x="358219" y="1690687"/>
            <a:ext cx="11481847" cy="3985717"/>
          </a:xfrm>
        </p:spPr>
        <p:txBody>
          <a:bodyPr>
            <a:noAutofit/>
          </a:bodyPr>
          <a:lstStyle/>
          <a:p>
            <a:r>
              <a:rPr lang="en-US" sz="3200" dirty="0"/>
              <a:t>Therefore security encompasses:</a:t>
            </a:r>
          </a:p>
          <a:p>
            <a:pPr lvl="1"/>
            <a:r>
              <a:rPr lang="en-US" sz="2800" dirty="0"/>
              <a:t>Hardware</a:t>
            </a:r>
          </a:p>
          <a:p>
            <a:pPr lvl="1"/>
            <a:r>
              <a:rPr lang="en-US" sz="2800" dirty="0"/>
              <a:t>Software</a:t>
            </a:r>
          </a:p>
          <a:p>
            <a:pPr lvl="1"/>
            <a:r>
              <a:rPr lang="en-US" sz="2800" dirty="0"/>
              <a:t>People</a:t>
            </a:r>
          </a:p>
          <a:p>
            <a:pPr lvl="1"/>
            <a:r>
              <a:rPr lang="en-US" sz="2800" dirty="0"/>
              <a:t>Data</a:t>
            </a:r>
          </a:p>
          <a:p>
            <a:pPr lvl="1"/>
            <a:endParaRPr lang="en-US" sz="2800" dirty="0"/>
          </a:p>
          <a:p>
            <a:endParaRPr lang="en-US" sz="3200" dirty="0"/>
          </a:p>
        </p:txBody>
      </p:sp>
    </p:spTree>
    <p:extLst>
      <p:ext uri="{BB962C8B-B14F-4D97-AF65-F5344CB8AC3E}">
        <p14:creationId xmlns:p14="http://schemas.microsoft.com/office/powerpoint/2010/main" val="352117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DA5707-75B9-C671-9858-04692C74C11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04F1317-13A3-F109-8909-6AD8D241919A}"/>
              </a:ext>
            </a:extLst>
          </p:cNvPr>
          <p:cNvSpPr>
            <a:spLocks noGrp="1"/>
          </p:cNvSpPr>
          <p:nvPr>
            <p:ph type="title"/>
          </p:nvPr>
        </p:nvSpPr>
        <p:spPr/>
        <p:txBody>
          <a:bodyPr>
            <a:normAutofit/>
          </a:bodyPr>
          <a:lstStyle/>
          <a:p>
            <a:r>
              <a:rPr lang="en-US" sz="6000" b="1" dirty="0"/>
              <a:t>Threats</a:t>
            </a:r>
            <a:endParaRPr lang="en-GB" sz="6000" b="1" dirty="0"/>
          </a:p>
        </p:txBody>
      </p:sp>
      <p:sp>
        <p:nvSpPr>
          <p:cNvPr id="6" name="Content Placeholder 5">
            <a:extLst>
              <a:ext uri="{FF2B5EF4-FFF2-40B4-BE49-F238E27FC236}">
                <a16:creationId xmlns:a16="http://schemas.microsoft.com/office/drawing/2014/main" id="{00785A2A-1064-64C5-D0F0-C141FBE56665}"/>
              </a:ext>
            </a:extLst>
          </p:cNvPr>
          <p:cNvSpPr>
            <a:spLocks noGrp="1"/>
          </p:cNvSpPr>
          <p:nvPr>
            <p:ph idx="1"/>
          </p:nvPr>
        </p:nvSpPr>
        <p:spPr>
          <a:xfrm>
            <a:off x="358220" y="1531917"/>
            <a:ext cx="5823328" cy="4144488"/>
          </a:xfrm>
        </p:spPr>
        <p:txBody>
          <a:bodyPr>
            <a:noAutofit/>
          </a:bodyPr>
          <a:lstStyle/>
          <a:p>
            <a:pPr eaLnBrk="1" hangingPunct="1"/>
            <a:r>
              <a:rPr lang="en-US" altLang="en-US" sz="3200" dirty="0"/>
              <a:t>A threat is considered to be:</a:t>
            </a:r>
          </a:p>
          <a:p>
            <a:pPr lvl="1"/>
            <a:r>
              <a:rPr lang="en-US" altLang="en-US" sz="3200" dirty="0"/>
              <a:t>Any situation or event, whether intentional or unintentional, that will adversely affect a system and consequently an </a:t>
            </a:r>
            <a:r>
              <a:rPr lang="en-US" altLang="en-US" sz="3200" dirty="0" err="1"/>
              <a:t>organisation</a:t>
            </a:r>
            <a:r>
              <a:rPr lang="en-US" altLang="en-US" sz="3200" dirty="0"/>
              <a:t>.</a:t>
            </a:r>
          </a:p>
          <a:p>
            <a:pPr lvl="1"/>
            <a:r>
              <a:rPr lang="en-US" altLang="en-US" sz="3200" dirty="0"/>
              <a:t>Bringing harm to an </a:t>
            </a:r>
            <a:r>
              <a:rPr lang="en-US" altLang="en-US" sz="3200" dirty="0" err="1"/>
              <a:t>organisation</a:t>
            </a:r>
            <a:r>
              <a:rPr lang="en-US" altLang="en-US" sz="3200" dirty="0"/>
              <a:t>.</a:t>
            </a:r>
          </a:p>
          <a:p>
            <a:endParaRPr lang="en-US" sz="2800" dirty="0"/>
          </a:p>
        </p:txBody>
      </p:sp>
      <p:pic>
        <p:nvPicPr>
          <p:cNvPr id="2" name="Picture 1">
            <a:extLst>
              <a:ext uri="{FF2B5EF4-FFF2-40B4-BE49-F238E27FC236}">
                <a16:creationId xmlns:a16="http://schemas.microsoft.com/office/drawing/2014/main" id="{BCC07E00-B21C-40C2-2E9D-B508828F5333}"/>
              </a:ext>
            </a:extLst>
          </p:cNvPr>
          <p:cNvPicPr>
            <a:picLocks noChangeAspect="1"/>
          </p:cNvPicPr>
          <p:nvPr/>
        </p:nvPicPr>
        <p:blipFill>
          <a:blip r:embed="rId3"/>
          <a:stretch>
            <a:fillRect/>
          </a:stretch>
        </p:blipFill>
        <p:spPr>
          <a:xfrm>
            <a:off x="6016739" y="154236"/>
            <a:ext cx="5823328" cy="5683008"/>
          </a:xfrm>
          <a:prstGeom prst="rect">
            <a:avLst/>
          </a:prstGeom>
        </p:spPr>
      </p:pic>
    </p:spTree>
    <p:extLst>
      <p:ext uri="{BB962C8B-B14F-4D97-AF65-F5344CB8AC3E}">
        <p14:creationId xmlns:p14="http://schemas.microsoft.com/office/powerpoint/2010/main" val="1148004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Threats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690687"/>
            <a:ext cx="11481847" cy="3985717"/>
          </a:xfrm>
        </p:spPr>
        <p:txBody>
          <a:bodyPr>
            <a:noAutofit/>
          </a:bodyPr>
          <a:lstStyle/>
          <a:p>
            <a:r>
              <a:rPr lang="en-US" sz="3200" dirty="0"/>
              <a:t>The consideration of security involves measures to avoid:</a:t>
            </a:r>
          </a:p>
          <a:p>
            <a:pPr lvl="1"/>
            <a:r>
              <a:rPr lang="en-US" sz="2800" dirty="0"/>
              <a:t>Theft and fraud – Resulting in loss of privacy and confidentiality.</a:t>
            </a:r>
          </a:p>
          <a:p>
            <a:pPr lvl="1"/>
            <a:r>
              <a:rPr lang="en-US" sz="2800" dirty="0"/>
              <a:t>Loss of confidentiality – the secrecy of </a:t>
            </a:r>
            <a:r>
              <a:rPr lang="en-US" sz="2800" dirty="0" err="1"/>
              <a:t>organisation</a:t>
            </a:r>
            <a:r>
              <a:rPr lang="en-US" sz="2800" dirty="0"/>
              <a:t> critical data.</a:t>
            </a:r>
          </a:p>
          <a:p>
            <a:pPr lvl="1"/>
            <a:r>
              <a:rPr lang="en-US" sz="2800" dirty="0"/>
              <a:t>Loss of privacy – directed towards the information of individuals.</a:t>
            </a:r>
          </a:p>
          <a:p>
            <a:pPr lvl="1"/>
            <a:r>
              <a:rPr lang="en-US" sz="2800" dirty="0"/>
              <a:t>Loss of integrity – Invalid or corrupt data.</a:t>
            </a:r>
          </a:p>
          <a:p>
            <a:pPr lvl="1"/>
            <a:r>
              <a:rPr lang="en-US" sz="2800" dirty="0"/>
              <a:t>Loss of availability – lack of access to the database.</a:t>
            </a:r>
          </a:p>
          <a:p>
            <a:pPr lvl="1"/>
            <a:endParaRPr lang="en-US" sz="2000" dirty="0"/>
          </a:p>
          <a:p>
            <a:r>
              <a:rPr lang="en-US" sz="3200" dirty="0"/>
              <a:t>Or at the very least, security measures should seek to reduce the risk.</a:t>
            </a:r>
          </a:p>
        </p:txBody>
      </p:sp>
    </p:spTree>
    <p:extLst>
      <p:ext uri="{BB962C8B-B14F-4D97-AF65-F5344CB8AC3E}">
        <p14:creationId xmlns:p14="http://schemas.microsoft.com/office/powerpoint/2010/main" val="2731350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Database Security</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pPr algn="just" eaLnBrk="1" hangingPunct="1"/>
            <a:r>
              <a:rPr lang="en-US" altLang="en-US" sz="3200" dirty="0"/>
              <a:t>The aim is:</a:t>
            </a:r>
          </a:p>
          <a:p>
            <a:pPr lvl="1" algn="just"/>
            <a:r>
              <a:rPr lang="en-US" altLang="en-US" sz="2800" dirty="0"/>
              <a:t>To </a:t>
            </a:r>
            <a:r>
              <a:rPr lang="en-US" altLang="en-US" sz="2800" dirty="0" err="1"/>
              <a:t>minimise</a:t>
            </a:r>
            <a:r>
              <a:rPr lang="en-US" altLang="en-US" sz="2800" dirty="0"/>
              <a:t> the losses caused by anticipated events in;</a:t>
            </a:r>
          </a:p>
          <a:p>
            <a:pPr lvl="2" algn="just"/>
            <a:r>
              <a:rPr lang="en-US" altLang="en-US" sz="2800" dirty="0"/>
              <a:t>a cost-effective manner.</a:t>
            </a:r>
          </a:p>
          <a:p>
            <a:pPr lvl="2" algn="just"/>
            <a:r>
              <a:rPr lang="en-US" altLang="en-US" sz="2800" dirty="0"/>
              <a:t>without unduly constraining the users.</a:t>
            </a:r>
          </a:p>
          <a:p>
            <a:pPr lvl="1" algn="just"/>
            <a:r>
              <a:rPr lang="en-US" altLang="en-US" sz="2800" dirty="0"/>
              <a:t>Avoid loss of;</a:t>
            </a:r>
          </a:p>
          <a:p>
            <a:pPr lvl="2" algn="just"/>
            <a:r>
              <a:rPr lang="en-US" altLang="en-US" sz="2800" dirty="0"/>
              <a:t>Hardware</a:t>
            </a:r>
          </a:p>
          <a:p>
            <a:pPr lvl="2" algn="just"/>
            <a:r>
              <a:rPr lang="en-US" altLang="en-US" sz="2800" dirty="0"/>
              <a:t>Software</a:t>
            </a:r>
          </a:p>
          <a:p>
            <a:pPr lvl="2" algn="just"/>
            <a:r>
              <a:rPr lang="en-US" altLang="en-US" sz="2800" dirty="0"/>
              <a:t>Data</a:t>
            </a:r>
          </a:p>
          <a:p>
            <a:pPr lvl="2" algn="just"/>
            <a:r>
              <a:rPr lang="en-US" altLang="en-US" sz="2800" dirty="0"/>
              <a:t>Credibility or client confidence</a:t>
            </a:r>
            <a:r>
              <a:rPr lang="en-US" altLang="en-US" sz="2400" dirty="0"/>
              <a:t> </a:t>
            </a:r>
          </a:p>
          <a:p>
            <a:pPr algn="just" eaLnBrk="1" hangingPunct="1"/>
            <a:endParaRPr lang="en-US" altLang="en-US" sz="2800" dirty="0"/>
          </a:p>
        </p:txBody>
      </p:sp>
    </p:spTree>
    <p:extLst>
      <p:ext uri="{BB962C8B-B14F-4D97-AF65-F5344CB8AC3E}">
        <p14:creationId xmlns:p14="http://schemas.microsoft.com/office/powerpoint/2010/main" val="3999309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5590890" cy="2477227"/>
          </a:xfrm>
        </p:spPr>
        <p:txBody>
          <a:bodyPr>
            <a:normAutofit/>
          </a:bodyPr>
          <a:lstStyle/>
          <a:p>
            <a:r>
              <a:rPr lang="en-US" sz="6000" b="1" dirty="0"/>
              <a:t>Examples of Threats</a:t>
            </a:r>
            <a:endParaRPr lang="en-GB" sz="6000" b="1" dirty="0"/>
          </a:p>
        </p:txBody>
      </p:sp>
      <p:sp>
        <p:nvSpPr>
          <p:cNvPr id="4" name="Content Placeholder 3">
            <a:extLst>
              <a:ext uri="{FF2B5EF4-FFF2-40B4-BE49-F238E27FC236}">
                <a16:creationId xmlns:a16="http://schemas.microsoft.com/office/drawing/2014/main" id="{A5ECF304-AE11-4153-9BEB-6A42D2B4E77A}"/>
              </a:ext>
            </a:extLst>
          </p:cNvPr>
          <p:cNvSpPr>
            <a:spLocks noGrp="1"/>
          </p:cNvSpPr>
          <p:nvPr>
            <p:ph idx="1"/>
          </p:nvPr>
        </p:nvSpPr>
        <p:spPr>
          <a:xfrm>
            <a:off x="358219" y="2368627"/>
            <a:ext cx="5590889" cy="3032932"/>
          </a:xfrm>
        </p:spPr>
        <p:txBody>
          <a:bodyPr/>
          <a:lstStyle/>
          <a:p>
            <a:r>
              <a:rPr lang="en-US" dirty="0"/>
              <a:t>An organization needs to;</a:t>
            </a:r>
          </a:p>
          <a:p>
            <a:pPr lvl="1"/>
            <a:r>
              <a:rPr lang="en-US" sz="2800" dirty="0"/>
              <a:t>Identify the types of threat that it may be subjected to.</a:t>
            </a:r>
          </a:p>
          <a:p>
            <a:pPr lvl="1"/>
            <a:r>
              <a:rPr lang="en-GB" sz="2800" dirty="0"/>
              <a:t>Initiate appropriate plans and countermeasures to mitigate threats.</a:t>
            </a:r>
          </a:p>
        </p:txBody>
      </p:sp>
      <p:pic>
        <p:nvPicPr>
          <p:cNvPr id="7" name="Picture 6">
            <a:extLst>
              <a:ext uri="{FF2B5EF4-FFF2-40B4-BE49-F238E27FC236}">
                <a16:creationId xmlns:a16="http://schemas.microsoft.com/office/drawing/2014/main" id="{CE99D714-B5F0-D888-F43E-A7C2F565AF71}"/>
              </a:ext>
            </a:extLst>
          </p:cNvPr>
          <p:cNvPicPr>
            <a:picLocks noChangeAspect="1"/>
          </p:cNvPicPr>
          <p:nvPr/>
        </p:nvPicPr>
        <p:blipFill>
          <a:blip r:embed="rId3"/>
          <a:stretch>
            <a:fillRect/>
          </a:stretch>
        </p:blipFill>
        <p:spPr>
          <a:xfrm>
            <a:off x="5949109" y="79198"/>
            <a:ext cx="6005858" cy="6699603"/>
          </a:xfrm>
          <a:prstGeom prst="rect">
            <a:avLst/>
          </a:prstGeom>
        </p:spPr>
      </p:pic>
    </p:spTree>
    <p:extLst>
      <p:ext uri="{BB962C8B-B14F-4D97-AF65-F5344CB8AC3E}">
        <p14:creationId xmlns:p14="http://schemas.microsoft.com/office/powerpoint/2010/main" val="29430514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162C029-6920-3841-A752-577B780D9712}"/>
              </a:ext>
            </a:extLst>
          </p:cNvPr>
          <p:cNvPicPr>
            <a:picLocks noChangeAspect="1"/>
          </p:cNvPicPr>
          <p:nvPr/>
        </p:nvPicPr>
        <p:blipFill>
          <a:blip r:embed="rId3"/>
          <a:stretch>
            <a:fillRect/>
          </a:stretch>
        </p:blipFill>
        <p:spPr>
          <a:xfrm>
            <a:off x="6096001" y="52586"/>
            <a:ext cx="5931752" cy="5784628"/>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164247" y="52586"/>
            <a:ext cx="6020547" cy="2117737"/>
          </a:xfrm>
        </p:spPr>
        <p:txBody>
          <a:bodyPr>
            <a:normAutofit/>
          </a:bodyPr>
          <a:lstStyle/>
          <a:p>
            <a:r>
              <a:rPr lang="en-US" sz="6000" b="1" dirty="0"/>
              <a:t>Computer Based Countermeasures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916935"/>
            <a:ext cx="5550095" cy="3759469"/>
          </a:xfrm>
        </p:spPr>
        <p:txBody>
          <a:bodyPr>
            <a:noAutofit/>
          </a:bodyPr>
          <a:lstStyle/>
          <a:p>
            <a:r>
              <a:rPr lang="en-US" sz="2800" dirty="0"/>
              <a:t>The types of countermeasure to threats on computer systems range from physical controls to administrative procedures.</a:t>
            </a:r>
          </a:p>
          <a:p>
            <a:endParaRPr lang="en-US" sz="2800" dirty="0"/>
          </a:p>
          <a:p>
            <a:r>
              <a:rPr lang="en-US" dirty="0"/>
              <a:t>The security of a DBMS is only as good as that of the OS because of their close association.</a:t>
            </a:r>
            <a:endParaRPr lang="en-US" sz="2800" dirty="0"/>
          </a:p>
        </p:txBody>
      </p:sp>
    </p:spTree>
    <p:extLst>
      <p:ext uri="{BB962C8B-B14F-4D97-AF65-F5344CB8AC3E}">
        <p14:creationId xmlns:p14="http://schemas.microsoft.com/office/powerpoint/2010/main" val="34258534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253388" y="365125"/>
            <a:ext cx="11777031" cy="1325563"/>
          </a:xfrm>
        </p:spPr>
        <p:txBody>
          <a:bodyPr>
            <a:normAutofit fontScale="90000"/>
          </a:bodyPr>
          <a:lstStyle/>
          <a:p>
            <a:r>
              <a:rPr lang="en-US" sz="6000" b="1" dirty="0"/>
              <a:t>Countermeasures – Computer-based Security Controls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690687"/>
            <a:ext cx="11481847" cy="3985717"/>
          </a:xfrm>
        </p:spPr>
        <p:txBody>
          <a:bodyPr>
            <a:noAutofit/>
          </a:bodyPr>
          <a:lstStyle/>
          <a:p>
            <a:r>
              <a:rPr lang="en-US" sz="3200" dirty="0"/>
              <a:t>Physical security controls for a multi-user system include:</a:t>
            </a:r>
          </a:p>
          <a:p>
            <a:pPr lvl="1"/>
            <a:r>
              <a:rPr lang="en-US" sz="2800" dirty="0" err="1"/>
              <a:t>Authorisation</a:t>
            </a:r>
            <a:endParaRPr lang="en-US" sz="2800" dirty="0"/>
          </a:p>
          <a:p>
            <a:pPr lvl="1"/>
            <a:r>
              <a:rPr lang="en-US" sz="2800" dirty="0"/>
              <a:t>Access controls</a:t>
            </a:r>
          </a:p>
          <a:p>
            <a:pPr lvl="1"/>
            <a:r>
              <a:rPr lang="en-US" sz="2800" dirty="0"/>
              <a:t>Views</a:t>
            </a:r>
          </a:p>
          <a:p>
            <a:pPr lvl="1"/>
            <a:r>
              <a:rPr lang="en-US" sz="2800" dirty="0"/>
              <a:t>Backup and Recovery</a:t>
            </a:r>
          </a:p>
          <a:p>
            <a:pPr lvl="1"/>
            <a:r>
              <a:rPr lang="en-US" sz="2800" dirty="0"/>
              <a:t>Integrity constraints</a:t>
            </a:r>
          </a:p>
          <a:p>
            <a:pPr lvl="1"/>
            <a:r>
              <a:rPr lang="en-US" sz="2800" dirty="0"/>
              <a:t>Encryption</a:t>
            </a:r>
          </a:p>
          <a:p>
            <a:pPr lvl="1"/>
            <a:r>
              <a:rPr lang="en-US" sz="2800" dirty="0"/>
              <a:t>RAID Technology</a:t>
            </a:r>
          </a:p>
        </p:txBody>
      </p:sp>
    </p:spTree>
    <p:extLst>
      <p:ext uri="{BB962C8B-B14F-4D97-AF65-F5344CB8AC3E}">
        <p14:creationId xmlns:p14="http://schemas.microsoft.com/office/powerpoint/2010/main" val="22534042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err="1"/>
              <a:t>Authorisation</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690687"/>
            <a:ext cx="11481847" cy="3985717"/>
          </a:xfrm>
        </p:spPr>
        <p:txBody>
          <a:bodyPr>
            <a:noAutofit/>
          </a:bodyPr>
          <a:lstStyle/>
          <a:p>
            <a:r>
              <a:rPr lang="en-US" sz="2800" dirty="0"/>
              <a:t>The granting of a right or privilege, which enables a subject to legitimately have access to a system or a system’s object.</a:t>
            </a:r>
          </a:p>
          <a:p>
            <a:r>
              <a:rPr lang="en-US" sz="2800" dirty="0"/>
              <a:t>Authentication is a mechanism that determines whether a user is, who he or she claims to be.</a:t>
            </a:r>
          </a:p>
          <a:p>
            <a:r>
              <a:rPr lang="en-US" dirty="0"/>
              <a:t>Users have a unique identifier and a chosen password used by the OS to determine their authentication and grant </a:t>
            </a:r>
            <a:r>
              <a:rPr lang="en-US" dirty="0" err="1"/>
              <a:t>authorisation</a:t>
            </a:r>
            <a:r>
              <a:rPr lang="en-US" dirty="0"/>
              <a:t>.</a:t>
            </a:r>
            <a:endParaRPr lang="en-US" sz="2800" dirty="0"/>
          </a:p>
          <a:p>
            <a:r>
              <a:rPr lang="en-US" sz="2800" dirty="0"/>
              <a:t>A separate similar procedure may have to be undertaken for the DBMS.</a:t>
            </a:r>
          </a:p>
          <a:p>
            <a:r>
              <a:rPr lang="en-US" dirty="0"/>
              <a:t>The responsibility falls on the DBA to set up individual user accounts using the DBMS.</a:t>
            </a:r>
            <a:endParaRPr lang="en-US" sz="2800" dirty="0"/>
          </a:p>
        </p:txBody>
      </p:sp>
    </p:spTree>
    <p:extLst>
      <p:ext uri="{BB962C8B-B14F-4D97-AF65-F5344CB8AC3E}">
        <p14:creationId xmlns:p14="http://schemas.microsoft.com/office/powerpoint/2010/main" val="28095561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Access Control</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US" sz="2800" dirty="0"/>
              <a:t>For a database system, this is based on granting and revoking privileges.</a:t>
            </a:r>
          </a:p>
          <a:p>
            <a:r>
              <a:rPr lang="en-US" sz="2800" dirty="0"/>
              <a:t>A privilege allows a user to create or access (that is read, write, or modify) some database object (such as a relation, view, and index) or to run certain DBMS utilities.</a:t>
            </a:r>
          </a:p>
          <a:p>
            <a:pPr lvl="1"/>
            <a:r>
              <a:rPr lang="en-US" dirty="0"/>
              <a:t>Privileges are granted to users to accomplish the tasks required for their jobs. </a:t>
            </a:r>
          </a:p>
          <a:p>
            <a:pPr lvl="1"/>
            <a:r>
              <a:rPr lang="en-US" dirty="0"/>
              <a:t>A user who creates a database object automatically gets all privileges on that object.</a:t>
            </a:r>
          </a:p>
          <a:p>
            <a:pPr lvl="1"/>
            <a:r>
              <a:rPr lang="en-US" dirty="0"/>
              <a:t>The DBMS keeps track of how privileges are granted or revoked to other users.</a:t>
            </a:r>
          </a:p>
          <a:p>
            <a:pPr lvl="1"/>
            <a:r>
              <a:rPr lang="en-US" dirty="0"/>
              <a:t>The DBMS ensures that, at all times, only users with necessary privileges can access an object.</a:t>
            </a:r>
          </a:p>
        </p:txBody>
      </p:sp>
    </p:spTree>
    <p:extLst>
      <p:ext uri="{BB962C8B-B14F-4D97-AF65-F5344CB8AC3E}">
        <p14:creationId xmlns:p14="http://schemas.microsoft.com/office/powerpoint/2010/main" val="24752651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Access Control</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pPr algn="just" eaLnBrk="1" hangingPunct="1"/>
            <a:r>
              <a:rPr lang="en-US" altLang="en-US" sz="3200" b="1" dirty="0"/>
              <a:t>Most commercial DBMSs provide an approach to managing privileges that uses SQL.</a:t>
            </a:r>
          </a:p>
          <a:p>
            <a:pPr lvl="1" algn="just"/>
            <a:r>
              <a:rPr lang="en-US" altLang="en-US" sz="2800" dirty="0"/>
              <a:t>This is called Discretionary Access Control (DAC).</a:t>
            </a:r>
          </a:p>
          <a:p>
            <a:pPr lvl="1" algn="just"/>
            <a:r>
              <a:rPr lang="en-US" altLang="en-US" sz="2800" dirty="0"/>
              <a:t>SQL standard supports DAC through the GRANT and REVOKE commands. </a:t>
            </a:r>
          </a:p>
          <a:p>
            <a:pPr lvl="2" algn="just"/>
            <a:r>
              <a:rPr lang="en-US" altLang="en-US" sz="2400" dirty="0"/>
              <a:t>GRANT command gives privileges to users.</a:t>
            </a:r>
          </a:p>
          <a:p>
            <a:pPr lvl="2" algn="just"/>
            <a:r>
              <a:rPr lang="en-US" altLang="en-US" sz="2400" dirty="0"/>
              <a:t>REVOKE command takes privileges away.</a:t>
            </a:r>
          </a:p>
          <a:p>
            <a:r>
              <a:rPr lang="en-US" sz="2800" dirty="0"/>
              <a:t>DAC while effective has certain weaknesses. In particular an </a:t>
            </a:r>
            <a:r>
              <a:rPr lang="en-US" sz="2800" dirty="0" err="1"/>
              <a:t>unauthorised</a:t>
            </a:r>
            <a:r>
              <a:rPr lang="en-US" sz="2800" dirty="0"/>
              <a:t> user can trick an authorized user into disclosing sensitive data.</a:t>
            </a:r>
          </a:p>
          <a:p>
            <a:endParaRPr lang="en-US" sz="2800" dirty="0"/>
          </a:p>
        </p:txBody>
      </p:sp>
    </p:spTree>
    <p:extLst>
      <p:ext uri="{BB962C8B-B14F-4D97-AF65-F5344CB8AC3E}">
        <p14:creationId xmlns:p14="http://schemas.microsoft.com/office/powerpoint/2010/main" val="41777665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Access Control</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US" sz="3200" b="1" dirty="0"/>
              <a:t>An additional approach is required called Mandatory Access Control (MAC). </a:t>
            </a:r>
          </a:p>
          <a:p>
            <a:pPr lvl="1"/>
            <a:r>
              <a:rPr lang="en-US" dirty="0"/>
              <a:t>Like DAC, based on system wide policies.</a:t>
            </a:r>
          </a:p>
          <a:p>
            <a:pPr lvl="1"/>
            <a:r>
              <a:rPr lang="en-US" dirty="0"/>
              <a:t>Each database object is assigned a security class and each subject (user / application) is assigned a clearance for a security class, and rules are imposed on reading and writing of database objects by users. </a:t>
            </a:r>
          </a:p>
          <a:p>
            <a:pPr lvl="1"/>
            <a:r>
              <a:rPr lang="en-US" dirty="0"/>
              <a:t>This adds additional restrictions on top of DAC.</a:t>
            </a:r>
          </a:p>
          <a:p>
            <a:pPr lvl="1"/>
            <a:r>
              <a:rPr lang="en-US" dirty="0"/>
              <a:t>DAC determines whether a user can read or write an object based on rules that involve the security level of the object and the clearance of the user. These rules ensure that sensitive data can never be ‘passed on’ to another user without the necessary clearance. </a:t>
            </a:r>
          </a:p>
          <a:p>
            <a:pPr lvl="1"/>
            <a:endParaRPr lang="en-US" dirty="0"/>
          </a:p>
        </p:txBody>
      </p:sp>
    </p:spTree>
    <p:extLst>
      <p:ext uri="{BB962C8B-B14F-4D97-AF65-F5344CB8AC3E}">
        <p14:creationId xmlns:p14="http://schemas.microsoft.com/office/powerpoint/2010/main" val="22737429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Bell-</a:t>
            </a:r>
            <a:r>
              <a:rPr lang="en-US" sz="6000" b="1" dirty="0" err="1"/>
              <a:t>LaPudula</a:t>
            </a:r>
            <a:r>
              <a:rPr lang="en-US" sz="6000" b="1" dirty="0"/>
              <a:t> Model for MAC</a:t>
            </a:r>
            <a:endParaRPr lang="en-GB" sz="6000" b="1" dirty="0"/>
          </a:p>
        </p:txBody>
      </p:sp>
      <p:pic>
        <p:nvPicPr>
          <p:cNvPr id="2" name="Content Placeholder 1">
            <a:extLst>
              <a:ext uri="{FF2B5EF4-FFF2-40B4-BE49-F238E27FC236}">
                <a16:creationId xmlns:a16="http://schemas.microsoft.com/office/drawing/2014/main" id="{F94183E7-9CEC-5E50-C3BB-8C2E727C7C46}"/>
              </a:ext>
            </a:extLst>
          </p:cNvPr>
          <p:cNvPicPr>
            <a:picLocks noGrp="1" noChangeAspect="1"/>
          </p:cNvPicPr>
          <p:nvPr>
            <p:ph idx="1"/>
          </p:nvPr>
        </p:nvPicPr>
        <p:blipFill>
          <a:blip r:embed="rId3"/>
          <a:stretch>
            <a:fillRect/>
          </a:stretch>
        </p:blipFill>
        <p:spPr>
          <a:xfrm>
            <a:off x="1865522" y="1339206"/>
            <a:ext cx="8460955" cy="4379362"/>
          </a:xfrm>
          <a:prstGeom prst="rect">
            <a:avLst/>
          </a:prstGeom>
        </p:spPr>
      </p:pic>
    </p:spTree>
    <p:extLst>
      <p:ext uri="{BB962C8B-B14F-4D97-AF65-F5344CB8AC3E}">
        <p14:creationId xmlns:p14="http://schemas.microsoft.com/office/powerpoint/2010/main" val="29731371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r>
              <a:rPr lang="en-US" sz="6000" b="1" dirty="0"/>
              <a:t>Multilevel Relations in Polyinstantiation</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690687"/>
            <a:ext cx="11481847" cy="3985717"/>
          </a:xfrm>
        </p:spPr>
        <p:txBody>
          <a:bodyPr>
            <a:noAutofit/>
          </a:bodyPr>
          <a:lstStyle/>
          <a:p>
            <a:r>
              <a:rPr lang="en-US" sz="3200" dirty="0"/>
              <a:t>To apply MAC policies within a DBMS, a security class must be assigned to each database object.</a:t>
            </a:r>
          </a:p>
          <a:p>
            <a:r>
              <a:rPr lang="en-US" sz="3200" dirty="0"/>
              <a:t>The object can be at any granularity.</a:t>
            </a:r>
          </a:p>
          <a:p>
            <a:r>
              <a:rPr lang="en-US" sz="3200" dirty="0"/>
              <a:t>If the granularity was at tuple level, this would lead to the concept of a multilevel relation.</a:t>
            </a:r>
          </a:p>
          <a:p>
            <a:pPr lvl="1"/>
            <a:r>
              <a:rPr lang="en-US" dirty="0"/>
              <a:t>A relation that reveals different tuples to users with different security clearances.</a:t>
            </a:r>
          </a:p>
          <a:p>
            <a:pPr lvl="1"/>
            <a:r>
              <a:rPr lang="en-US" dirty="0"/>
              <a:t>The presence of data objects that appear to have different clearances is called </a:t>
            </a:r>
            <a:r>
              <a:rPr lang="en-US" b="1" dirty="0"/>
              <a:t>Polyinstantiation.</a:t>
            </a:r>
          </a:p>
          <a:p>
            <a:pPr lvl="1"/>
            <a:endParaRPr lang="en-US" dirty="0"/>
          </a:p>
          <a:p>
            <a:endParaRPr lang="en-US" sz="2800" dirty="0"/>
          </a:p>
        </p:txBody>
      </p:sp>
    </p:spTree>
    <p:extLst>
      <p:ext uri="{BB962C8B-B14F-4D97-AF65-F5344CB8AC3E}">
        <p14:creationId xmlns:p14="http://schemas.microsoft.com/office/powerpoint/2010/main" val="7836611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Views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40043"/>
            <a:ext cx="11481847" cy="4136362"/>
          </a:xfrm>
        </p:spPr>
        <p:txBody>
          <a:bodyPr>
            <a:noAutofit/>
          </a:bodyPr>
          <a:lstStyle/>
          <a:p>
            <a:r>
              <a:rPr lang="en-US" sz="2800" dirty="0"/>
              <a:t>The disadvantage to MAC is the rigidity. Classification mechanisms are considered to be inflexible.</a:t>
            </a:r>
          </a:p>
          <a:p>
            <a:r>
              <a:rPr lang="en-US" dirty="0"/>
              <a:t>A view is the dynamic result of one or more relational operations operating on the base relations to produce another relation. </a:t>
            </a:r>
          </a:p>
          <a:p>
            <a:r>
              <a:rPr lang="en-US" sz="2800" dirty="0"/>
              <a:t>A view is a virtual relation that does not actually exist in the database, but is produced upon request by a particular user, at the time of request.</a:t>
            </a:r>
          </a:p>
          <a:p>
            <a:r>
              <a:rPr lang="en-US" sz="2800" dirty="0"/>
              <a:t>This flexible mechanism is powerful and hides parts of the database from certain users.</a:t>
            </a:r>
          </a:p>
          <a:p>
            <a:pPr lvl="1"/>
            <a:r>
              <a:rPr lang="en-US" dirty="0"/>
              <a:t>The user is unaware of the existence of any attributes or tuples / records that are missing from the view.</a:t>
            </a:r>
          </a:p>
        </p:txBody>
      </p:sp>
    </p:spTree>
    <p:extLst>
      <p:ext uri="{BB962C8B-B14F-4D97-AF65-F5344CB8AC3E}">
        <p14:creationId xmlns:p14="http://schemas.microsoft.com/office/powerpoint/2010/main" val="31316737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9886E2-4FB2-21F6-CCAE-10674004D58B}"/>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1B297F8-1DE5-AA89-2C75-26EA6E40813C}"/>
              </a:ext>
            </a:extLst>
          </p:cNvPr>
          <p:cNvSpPr>
            <a:spLocks noGrp="1"/>
          </p:cNvSpPr>
          <p:nvPr>
            <p:ph type="title"/>
          </p:nvPr>
        </p:nvSpPr>
        <p:spPr/>
        <p:txBody>
          <a:bodyPr>
            <a:normAutofit/>
          </a:bodyPr>
          <a:lstStyle/>
          <a:p>
            <a:r>
              <a:rPr lang="en-US" sz="6000" b="1" dirty="0"/>
              <a:t>Backup and Recovery</a:t>
            </a:r>
            <a:endParaRPr lang="en-GB" sz="6000" b="1" dirty="0"/>
          </a:p>
        </p:txBody>
      </p:sp>
      <p:sp>
        <p:nvSpPr>
          <p:cNvPr id="6" name="Content Placeholder 5">
            <a:extLst>
              <a:ext uri="{FF2B5EF4-FFF2-40B4-BE49-F238E27FC236}">
                <a16:creationId xmlns:a16="http://schemas.microsoft.com/office/drawing/2014/main" id="{0E85CE61-4361-CD5F-1975-2BD9A65CC603}"/>
              </a:ext>
            </a:extLst>
          </p:cNvPr>
          <p:cNvSpPr>
            <a:spLocks noGrp="1"/>
          </p:cNvSpPr>
          <p:nvPr>
            <p:ph idx="1"/>
          </p:nvPr>
        </p:nvSpPr>
        <p:spPr>
          <a:xfrm>
            <a:off x="358219" y="1355075"/>
            <a:ext cx="11481847" cy="4321330"/>
          </a:xfrm>
        </p:spPr>
        <p:txBody>
          <a:bodyPr>
            <a:noAutofit/>
          </a:bodyPr>
          <a:lstStyle/>
          <a:p>
            <a:r>
              <a:rPr lang="en-US" sz="3200" dirty="0"/>
              <a:t>Backup is Process of periodically taking a copy of the database and log file (and possibly programs) to offline storage media.</a:t>
            </a:r>
          </a:p>
          <a:p>
            <a:pPr lvl="1"/>
            <a:r>
              <a:rPr lang="en-US" sz="2800" dirty="0"/>
              <a:t>It is always advisable to backup copies of the database and log files at regular intervals to restore the database to the latest possible consistent state.</a:t>
            </a:r>
          </a:p>
          <a:p>
            <a:r>
              <a:rPr lang="en-US" sz="3200" b="1" dirty="0"/>
              <a:t>Journaling:</a:t>
            </a:r>
          </a:p>
          <a:p>
            <a:pPr lvl="1"/>
            <a:r>
              <a:rPr lang="en-US" sz="2800" dirty="0"/>
              <a:t>Process of keeping and maintaining a log file (or journal) of all changes made to the database to enable effective recovery in event of failure.</a:t>
            </a:r>
          </a:p>
          <a:p>
            <a:pPr lvl="1"/>
            <a:r>
              <a:rPr lang="en-US" sz="2800" dirty="0"/>
              <a:t>In the event of failure, the log file contains information useful for recovery.</a:t>
            </a:r>
          </a:p>
          <a:p>
            <a:endParaRPr lang="en-US" sz="2800" dirty="0"/>
          </a:p>
        </p:txBody>
      </p:sp>
    </p:spTree>
    <p:extLst>
      <p:ext uri="{BB962C8B-B14F-4D97-AF65-F5344CB8AC3E}">
        <p14:creationId xmlns:p14="http://schemas.microsoft.com/office/powerpoint/2010/main" val="3957823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5F1BCF-65DA-64D2-BAD1-6616095FC57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7CD511C0-A365-0CFC-0402-AC2B0C8BDD23}"/>
              </a:ext>
            </a:extLst>
          </p:cNvPr>
          <p:cNvSpPr>
            <a:spLocks noGrp="1"/>
          </p:cNvSpPr>
          <p:nvPr>
            <p:ph type="title"/>
          </p:nvPr>
        </p:nvSpPr>
        <p:spPr/>
        <p:txBody>
          <a:bodyPr>
            <a:normAutofit/>
          </a:bodyPr>
          <a:lstStyle/>
          <a:p>
            <a:r>
              <a:rPr lang="en-US" sz="6000" b="1" dirty="0"/>
              <a:t>Data Integrity and Encryption</a:t>
            </a:r>
            <a:endParaRPr lang="en-GB" sz="6000" b="1" dirty="0"/>
          </a:p>
        </p:txBody>
      </p:sp>
      <p:sp>
        <p:nvSpPr>
          <p:cNvPr id="6" name="Content Placeholder 5">
            <a:extLst>
              <a:ext uri="{FF2B5EF4-FFF2-40B4-BE49-F238E27FC236}">
                <a16:creationId xmlns:a16="http://schemas.microsoft.com/office/drawing/2014/main" id="{3CD9D7AE-545D-4B31-F2D1-FAEACA41137C}"/>
              </a:ext>
            </a:extLst>
          </p:cNvPr>
          <p:cNvSpPr>
            <a:spLocks noGrp="1"/>
          </p:cNvSpPr>
          <p:nvPr>
            <p:ph idx="1"/>
          </p:nvPr>
        </p:nvSpPr>
        <p:spPr>
          <a:xfrm>
            <a:off x="358219" y="1540043"/>
            <a:ext cx="11481847" cy="4136362"/>
          </a:xfrm>
        </p:spPr>
        <p:txBody>
          <a:bodyPr>
            <a:noAutofit/>
          </a:bodyPr>
          <a:lstStyle/>
          <a:p>
            <a:pPr lvl="1"/>
            <a:r>
              <a:rPr lang="en-US" sz="2800" b="1" dirty="0"/>
              <a:t>Integrity</a:t>
            </a:r>
            <a:r>
              <a:rPr lang="en-US" sz="2800" dirty="0"/>
              <a:t> prevents data from becoming invalid, and hence giving misleading or incorrect results.</a:t>
            </a:r>
          </a:p>
          <a:p>
            <a:pPr lvl="2"/>
            <a:r>
              <a:rPr lang="en-US" sz="2800" dirty="0"/>
              <a:t>This contributes to maintaining a secure database.</a:t>
            </a:r>
          </a:p>
          <a:p>
            <a:pPr lvl="1"/>
            <a:r>
              <a:rPr lang="en-US" sz="2800" b="1" dirty="0"/>
              <a:t>Encryption </a:t>
            </a:r>
            <a:r>
              <a:rPr lang="en-US" sz="2800" dirty="0"/>
              <a:t>refers to the encoding of the data by a special algorithm that renders the data unreadable by any program without the decryption key.</a:t>
            </a:r>
          </a:p>
          <a:p>
            <a:pPr lvl="2"/>
            <a:r>
              <a:rPr lang="en-US" sz="2800" dirty="0"/>
              <a:t>It may be deemed necessary to encrypt particularly sensitive information.</a:t>
            </a:r>
          </a:p>
          <a:p>
            <a:pPr lvl="2"/>
            <a:r>
              <a:rPr lang="en-US" sz="2800" dirty="0"/>
              <a:t>This applies to data in transit and at rest.</a:t>
            </a:r>
          </a:p>
          <a:p>
            <a:pPr lvl="1"/>
            <a:endParaRPr lang="en-US" sz="2800" dirty="0"/>
          </a:p>
        </p:txBody>
      </p:sp>
    </p:spTree>
    <p:extLst>
      <p:ext uri="{BB962C8B-B14F-4D97-AF65-F5344CB8AC3E}">
        <p14:creationId xmlns:p14="http://schemas.microsoft.com/office/powerpoint/2010/main" val="36468170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6601A5-90BB-77C5-A7C4-C8C7A6D356E5}"/>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9BBECA8-07FD-F03A-9543-C49159B18A16}"/>
              </a:ext>
            </a:extLst>
          </p:cNvPr>
          <p:cNvSpPr>
            <a:spLocks noGrp="1"/>
          </p:cNvSpPr>
          <p:nvPr>
            <p:ph type="title"/>
          </p:nvPr>
        </p:nvSpPr>
        <p:spPr/>
        <p:txBody>
          <a:bodyPr>
            <a:normAutofit fontScale="90000"/>
          </a:bodyPr>
          <a:lstStyle/>
          <a:p>
            <a:r>
              <a:rPr lang="en-US" sz="6000" b="1" dirty="0"/>
              <a:t>Redundant Array of Independent Disks</a:t>
            </a:r>
            <a:endParaRPr lang="en-GB" sz="6000" b="1" dirty="0"/>
          </a:p>
        </p:txBody>
      </p:sp>
      <p:sp>
        <p:nvSpPr>
          <p:cNvPr id="6" name="Content Placeholder 5">
            <a:extLst>
              <a:ext uri="{FF2B5EF4-FFF2-40B4-BE49-F238E27FC236}">
                <a16:creationId xmlns:a16="http://schemas.microsoft.com/office/drawing/2014/main" id="{243255AB-120E-D795-F7E2-05F60319F1E0}"/>
              </a:ext>
            </a:extLst>
          </p:cNvPr>
          <p:cNvSpPr>
            <a:spLocks noGrp="1"/>
          </p:cNvSpPr>
          <p:nvPr>
            <p:ph idx="1"/>
          </p:nvPr>
        </p:nvSpPr>
        <p:spPr>
          <a:xfrm>
            <a:off x="358219" y="1540043"/>
            <a:ext cx="11481847" cy="4136362"/>
          </a:xfrm>
        </p:spPr>
        <p:txBody>
          <a:bodyPr>
            <a:noAutofit/>
          </a:bodyPr>
          <a:lstStyle/>
          <a:p>
            <a:r>
              <a:rPr lang="en-US" sz="3200" dirty="0"/>
              <a:t>Hardware that the DBMS is running on must be fault-tolerant, meaning that the DBMS should continue to operate even if one of the hardware components fails.</a:t>
            </a:r>
          </a:p>
          <a:p>
            <a:r>
              <a:rPr lang="en-US" sz="3200" dirty="0"/>
              <a:t>The suggestion is having redundant components that can be seamlessly integrated into the working system whenever there is one or more component failures. </a:t>
            </a:r>
          </a:p>
          <a:p>
            <a:r>
              <a:rPr lang="en-US" sz="3200" dirty="0"/>
              <a:t>The main hardware components that should be fault-tolerant include disk drives, disk controllers, CPU, power supplies, and cooling fans. </a:t>
            </a:r>
          </a:p>
          <a:p>
            <a:endParaRPr lang="en-US" sz="2800" dirty="0"/>
          </a:p>
          <a:p>
            <a:endParaRPr lang="en-US" sz="2800" dirty="0"/>
          </a:p>
        </p:txBody>
      </p:sp>
    </p:spTree>
    <p:extLst>
      <p:ext uri="{BB962C8B-B14F-4D97-AF65-F5344CB8AC3E}">
        <p14:creationId xmlns:p14="http://schemas.microsoft.com/office/powerpoint/2010/main" val="15458326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468883-E828-D63C-8891-8130F52BA08E}"/>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22F233D9-E3F3-0C8F-0CE2-B3A0878936E0}"/>
              </a:ext>
            </a:extLst>
          </p:cNvPr>
          <p:cNvSpPr>
            <a:spLocks noGrp="1"/>
          </p:cNvSpPr>
          <p:nvPr>
            <p:ph type="title"/>
          </p:nvPr>
        </p:nvSpPr>
        <p:spPr/>
        <p:txBody>
          <a:bodyPr>
            <a:normAutofit fontScale="90000"/>
          </a:bodyPr>
          <a:lstStyle/>
          <a:p>
            <a:r>
              <a:rPr lang="en-US" sz="6000" b="1" dirty="0"/>
              <a:t>Redundant Array of Independent Disks</a:t>
            </a:r>
            <a:endParaRPr lang="en-GB" sz="6000" b="1" dirty="0"/>
          </a:p>
        </p:txBody>
      </p:sp>
      <p:sp>
        <p:nvSpPr>
          <p:cNvPr id="6" name="Content Placeholder 5">
            <a:extLst>
              <a:ext uri="{FF2B5EF4-FFF2-40B4-BE49-F238E27FC236}">
                <a16:creationId xmlns:a16="http://schemas.microsoft.com/office/drawing/2014/main" id="{EBF087B5-550B-E251-D5F5-A1C00E25B368}"/>
              </a:ext>
            </a:extLst>
          </p:cNvPr>
          <p:cNvSpPr>
            <a:spLocks noGrp="1"/>
          </p:cNvSpPr>
          <p:nvPr>
            <p:ph idx="1"/>
          </p:nvPr>
        </p:nvSpPr>
        <p:spPr>
          <a:xfrm>
            <a:off x="358219" y="1540043"/>
            <a:ext cx="11481847" cy="4136362"/>
          </a:xfrm>
        </p:spPr>
        <p:txBody>
          <a:bodyPr>
            <a:noAutofit/>
          </a:bodyPr>
          <a:lstStyle/>
          <a:p>
            <a:r>
              <a:rPr lang="en-US" sz="3200" dirty="0"/>
              <a:t>One solution is to provide a large disk array comprising an arrangement of several independent disks that are </a:t>
            </a:r>
            <a:r>
              <a:rPr lang="en-US" sz="3200" dirty="0" err="1"/>
              <a:t>organised</a:t>
            </a:r>
            <a:r>
              <a:rPr lang="en-US" sz="3200" dirty="0"/>
              <a:t> to improve reliability and at the same time increase performance.</a:t>
            </a:r>
          </a:p>
          <a:p>
            <a:r>
              <a:rPr lang="en-US" sz="3200" dirty="0"/>
              <a:t>Offered by </a:t>
            </a:r>
            <a:r>
              <a:rPr lang="en-US" sz="3200" b="1" dirty="0"/>
              <a:t>RAID</a:t>
            </a:r>
            <a:r>
              <a:rPr lang="en-US" sz="3200" dirty="0"/>
              <a:t> technology. </a:t>
            </a:r>
          </a:p>
          <a:p>
            <a:r>
              <a:rPr lang="en-US" sz="3200" dirty="0"/>
              <a:t>Performance is increased through data striping: the data is segmented into equal-size partitions (the striping unit), which are transparently distributed across multiple disks. </a:t>
            </a:r>
          </a:p>
          <a:p>
            <a:pPr lvl="1"/>
            <a:r>
              <a:rPr lang="en-US" dirty="0"/>
              <a:t>Reliability is improved through storing redundant information across the disks using a parity scheme or an error-correcting scheme.</a:t>
            </a:r>
          </a:p>
          <a:p>
            <a:endParaRPr lang="en-US" sz="2800" dirty="0"/>
          </a:p>
          <a:p>
            <a:endParaRPr lang="en-US" sz="2800" dirty="0"/>
          </a:p>
        </p:txBody>
      </p:sp>
    </p:spTree>
    <p:extLst>
      <p:ext uri="{BB962C8B-B14F-4D97-AF65-F5344CB8AC3E}">
        <p14:creationId xmlns:p14="http://schemas.microsoft.com/office/powerpoint/2010/main" val="6238444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655906-E9DD-677A-F3FF-7C715D096CEC}"/>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AF333C8-C0E3-1B24-407D-A670569F20E5}"/>
              </a:ext>
            </a:extLst>
          </p:cNvPr>
          <p:cNvSpPr>
            <a:spLocks noGrp="1"/>
          </p:cNvSpPr>
          <p:nvPr>
            <p:ph type="title"/>
          </p:nvPr>
        </p:nvSpPr>
        <p:spPr/>
        <p:txBody>
          <a:bodyPr>
            <a:normAutofit/>
          </a:bodyPr>
          <a:lstStyle/>
          <a:p>
            <a:r>
              <a:rPr lang="en-US" sz="6000" b="1" dirty="0"/>
              <a:t>RAID Technology</a:t>
            </a:r>
            <a:endParaRPr lang="en-GB" sz="6000" b="1" dirty="0"/>
          </a:p>
        </p:txBody>
      </p:sp>
      <p:sp>
        <p:nvSpPr>
          <p:cNvPr id="6" name="Content Placeholder 5">
            <a:extLst>
              <a:ext uri="{FF2B5EF4-FFF2-40B4-BE49-F238E27FC236}">
                <a16:creationId xmlns:a16="http://schemas.microsoft.com/office/drawing/2014/main" id="{E88566FB-FBD7-E5D7-1BC1-3161AECCE551}"/>
              </a:ext>
            </a:extLst>
          </p:cNvPr>
          <p:cNvSpPr>
            <a:spLocks noGrp="1"/>
          </p:cNvSpPr>
          <p:nvPr>
            <p:ph idx="1"/>
          </p:nvPr>
        </p:nvSpPr>
        <p:spPr>
          <a:xfrm>
            <a:off x="358219" y="1540043"/>
            <a:ext cx="11481847" cy="4136362"/>
          </a:xfrm>
        </p:spPr>
        <p:txBody>
          <a:bodyPr>
            <a:noAutofit/>
          </a:bodyPr>
          <a:lstStyle/>
          <a:p>
            <a:r>
              <a:rPr lang="en-US" sz="2800" dirty="0"/>
              <a:t>There are a number of different disk configurations called RAID levels.</a:t>
            </a:r>
          </a:p>
          <a:p>
            <a:pPr lvl="1"/>
            <a:r>
              <a:rPr lang="en-US" dirty="0"/>
              <a:t>RAID 0 - Nonredundant </a:t>
            </a:r>
          </a:p>
          <a:p>
            <a:pPr lvl="1"/>
            <a:r>
              <a:rPr lang="en-US" dirty="0"/>
              <a:t>RAID 1 - Mirrored    </a:t>
            </a:r>
          </a:p>
          <a:p>
            <a:pPr lvl="1"/>
            <a:r>
              <a:rPr lang="en-US" dirty="0"/>
              <a:t>RAID 0+1 - Nonredundant and Mirrored    </a:t>
            </a:r>
          </a:p>
          <a:p>
            <a:pPr lvl="1"/>
            <a:r>
              <a:rPr lang="en-US" dirty="0"/>
              <a:t>RAID 2 - Memory-Style Error-Correcting Codes  </a:t>
            </a:r>
          </a:p>
          <a:p>
            <a:pPr lvl="1"/>
            <a:r>
              <a:rPr lang="en-US" dirty="0"/>
              <a:t>RAID 3 - Bit-Interleaved Parity    </a:t>
            </a:r>
          </a:p>
          <a:p>
            <a:pPr lvl="1"/>
            <a:r>
              <a:rPr lang="en-US" dirty="0"/>
              <a:t>RAID 4 - Block-Interleaved Parity    </a:t>
            </a:r>
          </a:p>
          <a:p>
            <a:pPr lvl="1"/>
            <a:r>
              <a:rPr lang="en-US" dirty="0"/>
              <a:t>RAID 5 - Block-Interleaved Distributed Parity    </a:t>
            </a:r>
          </a:p>
          <a:p>
            <a:pPr lvl="1"/>
            <a:r>
              <a:rPr lang="en-US" dirty="0"/>
              <a:t>RAID 6 - P+Q Redundancy</a:t>
            </a:r>
          </a:p>
        </p:txBody>
      </p:sp>
    </p:spTree>
    <p:extLst>
      <p:ext uri="{BB962C8B-B14F-4D97-AF65-F5344CB8AC3E}">
        <p14:creationId xmlns:p14="http://schemas.microsoft.com/office/powerpoint/2010/main" val="35661043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19F8D3-CCE6-52D6-9A98-9E7C9F3BC0D6}"/>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E6D1740E-0F8B-DD78-9ED4-498F41507680}"/>
              </a:ext>
            </a:extLst>
          </p:cNvPr>
          <p:cNvSpPr>
            <a:spLocks noGrp="1"/>
          </p:cNvSpPr>
          <p:nvPr>
            <p:ph type="title"/>
          </p:nvPr>
        </p:nvSpPr>
        <p:spPr/>
        <p:txBody>
          <a:bodyPr>
            <a:normAutofit/>
          </a:bodyPr>
          <a:lstStyle/>
          <a:p>
            <a:r>
              <a:rPr lang="en-US" sz="6000" b="1" dirty="0"/>
              <a:t>RAID Technology</a:t>
            </a:r>
            <a:endParaRPr lang="en-GB" sz="6000" b="1" dirty="0"/>
          </a:p>
        </p:txBody>
      </p:sp>
      <p:pic>
        <p:nvPicPr>
          <p:cNvPr id="2" name="Content Placeholder 1">
            <a:extLst>
              <a:ext uri="{FF2B5EF4-FFF2-40B4-BE49-F238E27FC236}">
                <a16:creationId xmlns:a16="http://schemas.microsoft.com/office/drawing/2014/main" id="{D98D9063-994D-BE5F-41F5-FEA55DF6EE1F}"/>
              </a:ext>
            </a:extLst>
          </p:cNvPr>
          <p:cNvPicPr>
            <a:picLocks noGrp="1" noChangeAspect="1"/>
          </p:cNvPicPr>
          <p:nvPr>
            <p:ph idx="1"/>
          </p:nvPr>
        </p:nvPicPr>
        <p:blipFill>
          <a:blip r:embed="rId3"/>
          <a:stretch>
            <a:fillRect/>
          </a:stretch>
        </p:blipFill>
        <p:spPr>
          <a:xfrm>
            <a:off x="1529806" y="1209608"/>
            <a:ext cx="9132387" cy="4438783"/>
          </a:xfrm>
          <a:prstGeom prst="rect">
            <a:avLst/>
          </a:prstGeom>
        </p:spPr>
      </p:pic>
    </p:spTree>
    <p:extLst>
      <p:ext uri="{BB962C8B-B14F-4D97-AF65-F5344CB8AC3E}">
        <p14:creationId xmlns:p14="http://schemas.microsoft.com/office/powerpoint/2010/main" val="20274511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80D393-F45E-A7E9-55D6-DDE971E94E2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0E2B935-B791-8652-EA4D-D428090F9ABE}"/>
              </a:ext>
            </a:extLst>
          </p:cNvPr>
          <p:cNvSpPr>
            <a:spLocks noGrp="1"/>
          </p:cNvSpPr>
          <p:nvPr>
            <p:ph type="title"/>
          </p:nvPr>
        </p:nvSpPr>
        <p:spPr/>
        <p:txBody>
          <a:bodyPr>
            <a:normAutofit/>
          </a:bodyPr>
          <a:lstStyle/>
          <a:p>
            <a:r>
              <a:rPr lang="en-US" sz="6000" b="1" dirty="0"/>
              <a:t>RAID Technology</a:t>
            </a:r>
            <a:endParaRPr lang="en-GB" sz="6000" b="1" dirty="0"/>
          </a:p>
        </p:txBody>
      </p:sp>
      <p:pic>
        <p:nvPicPr>
          <p:cNvPr id="7" name="Content Placeholder 6">
            <a:extLst>
              <a:ext uri="{FF2B5EF4-FFF2-40B4-BE49-F238E27FC236}">
                <a16:creationId xmlns:a16="http://schemas.microsoft.com/office/drawing/2014/main" id="{DA8A9132-CDAE-DB21-7F3F-B3A1008BBEF6}"/>
              </a:ext>
            </a:extLst>
          </p:cNvPr>
          <p:cNvPicPr>
            <a:picLocks noGrp="1" noChangeAspect="1"/>
          </p:cNvPicPr>
          <p:nvPr>
            <p:ph idx="1"/>
          </p:nvPr>
        </p:nvPicPr>
        <p:blipFill>
          <a:blip r:embed="rId3"/>
          <a:stretch>
            <a:fillRect/>
          </a:stretch>
        </p:blipFill>
        <p:spPr>
          <a:xfrm>
            <a:off x="1113641" y="1443208"/>
            <a:ext cx="9964717" cy="4252512"/>
          </a:xfrm>
          <a:prstGeom prst="rect">
            <a:avLst/>
          </a:prstGeom>
        </p:spPr>
      </p:pic>
    </p:spTree>
    <p:extLst>
      <p:ext uri="{BB962C8B-B14F-4D97-AF65-F5344CB8AC3E}">
        <p14:creationId xmlns:p14="http://schemas.microsoft.com/office/powerpoint/2010/main" val="18331998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8DC1DE-6EE8-A0F6-C9AD-E9C8EF0107EB}"/>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4B2147EA-E124-B796-9271-4394CA73142C}"/>
              </a:ext>
            </a:extLst>
          </p:cNvPr>
          <p:cNvSpPr>
            <a:spLocks noGrp="1"/>
          </p:cNvSpPr>
          <p:nvPr>
            <p:ph type="title"/>
          </p:nvPr>
        </p:nvSpPr>
        <p:spPr/>
        <p:txBody>
          <a:bodyPr>
            <a:normAutofit/>
          </a:bodyPr>
          <a:lstStyle/>
          <a:p>
            <a:r>
              <a:rPr lang="en-US" sz="6000" b="1" dirty="0"/>
              <a:t>RAID Technology</a:t>
            </a:r>
            <a:endParaRPr lang="en-GB" sz="6000" b="1" dirty="0"/>
          </a:p>
        </p:txBody>
      </p:sp>
      <p:pic>
        <p:nvPicPr>
          <p:cNvPr id="7" name="Content Placeholder 6">
            <a:extLst>
              <a:ext uri="{FF2B5EF4-FFF2-40B4-BE49-F238E27FC236}">
                <a16:creationId xmlns:a16="http://schemas.microsoft.com/office/drawing/2014/main" id="{70A672CE-2385-AD27-8110-E40B1E115A8F}"/>
              </a:ext>
            </a:extLst>
          </p:cNvPr>
          <p:cNvPicPr>
            <a:picLocks noGrp="1" noChangeAspect="1"/>
          </p:cNvPicPr>
          <p:nvPr>
            <p:ph idx="1"/>
          </p:nvPr>
        </p:nvPicPr>
        <p:blipFill>
          <a:blip r:embed="rId3"/>
          <a:srcRect/>
          <a:stretch/>
        </p:blipFill>
        <p:spPr>
          <a:xfrm>
            <a:off x="1113641" y="1443208"/>
            <a:ext cx="9964717" cy="4252512"/>
          </a:xfrm>
          <a:prstGeom prst="rect">
            <a:avLst/>
          </a:prstGeom>
        </p:spPr>
      </p:pic>
    </p:spTree>
    <p:extLst>
      <p:ext uri="{BB962C8B-B14F-4D97-AF65-F5344CB8AC3E}">
        <p14:creationId xmlns:p14="http://schemas.microsoft.com/office/powerpoint/2010/main" val="3884542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A5B897-C1BA-FE54-FE78-69E9147A73D2}"/>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4E533EDC-7410-1DD7-7E89-4CDBAE21077D}"/>
              </a:ext>
            </a:extLst>
          </p:cNvPr>
          <p:cNvSpPr>
            <a:spLocks noGrp="1"/>
          </p:cNvSpPr>
          <p:nvPr>
            <p:ph type="title"/>
          </p:nvPr>
        </p:nvSpPr>
        <p:spPr/>
        <p:txBody>
          <a:bodyPr>
            <a:normAutofit/>
          </a:bodyPr>
          <a:lstStyle/>
          <a:p>
            <a:r>
              <a:rPr lang="en-US" sz="6000" b="1" dirty="0"/>
              <a:t>DBMS and Web Security</a:t>
            </a:r>
            <a:endParaRPr lang="en-GB" sz="6000" b="1" dirty="0"/>
          </a:p>
        </p:txBody>
      </p:sp>
      <p:sp>
        <p:nvSpPr>
          <p:cNvPr id="6" name="Content Placeholder 5">
            <a:extLst>
              <a:ext uri="{FF2B5EF4-FFF2-40B4-BE49-F238E27FC236}">
                <a16:creationId xmlns:a16="http://schemas.microsoft.com/office/drawing/2014/main" id="{60114EED-CCE7-9C46-0EC0-3BE22B86BA33}"/>
              </a:ext>
            </a:extLst>
          </p:cNvPr>
          <p:cNvSpPr>
            <a:spLocks noGrp="1"/>
          </p:cNvSpPr>
          <p:nvPr>
            <p:ph idx="1"/>
          </p:nvPr>
        </p:nvSpPr>
        <p:spPr>
          <a:xfrm>
            <a:off x="358219" y="1540043"/>
            <a:ext cx="11481847" cy="4136362"/>
          </a:xfrm>
        </p:spPr>
        <p:txBody>
          <a:bodyPr>
            <a:noAutofit/>
          </a:bodyPr>
          <a:lstStyle/>
          <a:p>
            <a:r>
              <a:rPr lang="en-US" sz="3200" dirty="0"/>
              <a:t>Internet communication relies on TCP/IP as the underlying protocol.</a:t>
            </a:r>
          </a:p>
          <a:p>
            <a:r>
              <a:rPr lang="en-US" sz="3200" dirty="0"/>
              <a:t>However, TCP/IP and HTTP were not designed with security in mind.</a:t>
            </a:r>
          </a:p>
          <a:p>
            <a:r>
              <a:rPr lang="en-US" sz="3200" dirty="0"/>
              <a:t>Without special software, all Internet traffic travels ‘in the clear’ and anyone who monitors traffic can read it.</a:t>
            </a:r>
          </a:p>
          <a:p>
            <a:r>
              <a:rPr lang="en-US" sz="3200" dirty="0"/>
              <a:t>This can be done fairly easily with “packet sniffing” software.</a:t>
            </a:r>
          </a:p>
          <a:p>
            <a:endParaRPr lang="en-US" sz="2800" dirty="0"/>
          </a:p>
        </p:txBody>
      </p:sp>
    </p:spTree>
    <p:extLst>
      <p:ext uri="{BB962C8B-B14F-4D97-AF65-F5344CB8AC3E}">
        <p14:creationId xmlns:p14="http://schemas.microsoft.com/office/powerpoint/2010/main" val="41394760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DD47F9-DB06-B295-CF84-9C952E41C186}"/>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BC8B9D5-87EE-A6F2-0502-D40FE8F431FE}"/>
              </a:ext>
            </a:extLst>
          </p:cNvPr>
          <p:cNvSpPr>
            <a:spLocks noGrp="1"/>
          </p:cNvSpPr>
          <p:nvPr>
            <p:ph type="title"/>
          </p:nvPr>
        </p:nvSpPr>
        <p:spPr/>
        <p:txBody>
          <a:bodyPr>
            <a:normAutofit/>
          </a:bodyPr>
          <a:lstStyle/>
          <a:p>
            <a:r>
              <a:rPr lang="en-US" sz="6000" b="1" dirty="0"/>
              <a:t>DBMS and Web Security</a:t>
            </a:r>
            <a:endParaRPr lang="en-GB" sz="6000" b="1" dirty="0"/>
          </a:p>
        </p:txBody>
      </p:sp>
      <p:sp>
        <p:nvSpPr>
          <p:cNvPr id="6" name="Content Placeholder 5">
            <a:extLst>
              <a:ext uri="{FF2B5EF4-FFF2-40B4-BE49-F238E27FC236}">
                <a16:creationId xmlns:a16="http://schemas.microsoft.com/office/drawing/2014/main" id="{8720A9A5-C7A7-1E92-63D0-D217498E31AD}"/>
              </a:ext>
            </a:extLst>
          </p:cNvPr>
          <p:cNvSpPr>
            <a:spLocks noGrp="1"/>
          </p:cNvSpPr>
          <p:nvPr>
            <p:ph idx="1"/>
          </p:nvPr>
        </p:nvSpPr>
        <p:spPr>
          <a:xfrm>
            <a:off x="358219" y="1540043"/>
            <a:ext cx="11481847" cy="4136362"/>
          </a:xfrm>
        </p:spPr>
        <p:txBody>
          <a:bodyPr>
            <a:noAutofit/>
          </a:bodyPr>
          <a:lstStyle/>
          <a:p>
            <a:r>
              <a:rPr lang="en-US" sz="3200" dirty="0"/>
              <a:t>The challenge is to transmit information over the Internet and ensure that:</a:t>
            </a:r>
          </a:p>
          <a:p>
            <a:pPr lvl="1"/>
            <a:r>
              <a:rPr lang="en-US" sz="3200" dirty="0"/>
              <a:t>It is inaccessible to anyone but sender and receiver (privacy);</a:t>
            </a:r>
          </a:p>
          <a:p>
            <a:pPr lvl="1"/>
            <a:r>
              <a:rPr lang="en-US" sz="3200" dirty="0"/>
              <a:t>It is not changed during transmission (integrity);</a:t>
            </a:r>
          </a:p>
          <a:p>
            <a:pPr lvl="1"/>
            <a:r>
              <a:rPr lang="en-US" sz="3200" dirty="0"/>
              <a:t>The receiver can be sure it came from sender (authenticity);</a:t>
            </a:r>
          </a:p>
          <a:p>
            <a:pPr lvl="1"/>
            <a:r>
              <a:rPr lang="en-US" sz="3200" dirty="0"/>
              <a:t>The sender can be sure receiver is genuine (non-fabrication);</a:t>
            </a:r>
          </a:p>
          <a:p>
            <a:pPr lvl="1"/>
            <a:r>
              <a:rPr lang="en-US" sz="3200" dirty="0"/>
              <a:t>The sender cannot deny he or she sent it (non-repudiation). </a:t>
            </a:r>
          </a:p>
          <a:p>
            <a:endParaRPr lang="en-US" sz="2800" dirty="0"/>
          </a:p>
        </p:txBody>
      </p:sp>
    </p:spTree>
    <p:extLst>
      <p:ext uri="{BB962C8B-B14F-4D97-AF65-F5344CB8AC3E}">
        <p14:creationId xmlns:p14="http://schemas.microsoft.com/office/powerpoint/2010/main" val="33949220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551A69-E326-716E-2532-8E0858411C7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EE7096F5-4105-D48E-3545-4B868B9D40F3}"/>
              </a:ext>
            </a:extLst>
          </p:cNvPr>
          <p:cNvSpPr>
            <a:spLocks noGrp="1"/>
          </p:cNvSpPr>
          <p:nvPr>
            <p:ph type="title"/>
          </p:nvPr>
        </p:nvSpPr>
        <p:spPr/>
        <p:txBody>
          <a:bodyPr>
            <a:normAutofit/>
          </a:bodyPr>
          <a:lstStyle/>
          <a:p>
            <a:r>
              <a:rPr lang="en-US" sz="6000" b="1" dirty="0"/>
              <a:t>DBMS and Web Security</a:t>
            </a:r>
            <a:endParaRPr lang="en-GB" sz="6000" b="1" dirty="0"/>
          </a:p>
        </p:txBody>
      </p:sp>
      <p:sp>
        <p:nvSpPr>
          <p:cNvPr id="6" name="Content Placeholder 5">
            <a:extLst>
              <a:ext uri="{FF2B5EF4-FFF2-40B4-BE49-F238E27FC236}">
                <a16:creationId xmlns:a16="http://schemas.microsoft.com/office/drawing/2014/main" id="{0A017343-F2D2-9131-F568-55BFDE3D1AB7}"/>
              </a:ext>
            </a:extLst>
          </p:cNvPr>
          <p:cNvSpPr>
            <a:spLocks noGrp="1"/>
          </p:cNvSpPr>
          <p:nvPr>
            <p:ph idx="1"/>
          </p:nvPr>
        </p:nvSpPr>
        <p:spPr>
          <a:xfrm>
            <a:off x="358219" y="1540043"/>
            <a:ext cx="11481847" cy="4136362"/>
          </a:xfrm>
        </p:spPr>
        <p:txBody>
          <a:bodyPr>
            <a:noAutofit/>
          </a:bodyPr>
          <a:lstStyle/>
          <a:p>
            <a:r>
              <a:rPr lang="en-US" sz="3200" dirty="0"/>
              <a:t>The data must also be protected on the Web Server.</a:t>
            </a:r>
          </a:p>
          <a:p>
            <a:r>
              <a:rPr lang="en-US" sz="3200" dirty="0"/>
              <a:t>This includes the complexity of ensuring secure access to, and of, the database through three-tier architectures.</a:t>
            </a:r>
          </a:p>
          <a:p>
            <a:r>
              <a:rPr lang="en-US" sz="3200" dirty="0"/>
              <a:t>Further, information transmitted to the client’s machine may have executable content with HTML pages containing;</a:t>
            </a:r>
          </a:p>
          <a:p>
            <a:pPr lvl="1"/>
            <a:r>
              <a:rPr lang="en-US" sz="2800" dirty="0"/>
              <a:t>ActiveX controls</a:t>
            </a:r>
          </a:p>
          <a:p>
            <a:pPr lvl="1"/>
            <a:r>
              <a:rPr lang="en-US" sz="2800" dirty="0" err="1"/>
              <a:t>Javascript</a:t>
            </a:r>
            <a:r>
              <a:rPr lang="en-US" sz="2800" dirty="0"/>
              <a:t> / VBScript</a:t>
            </a:r>
          </a:p>
          <a:p>
            <a:pPr lvl="1"/>
            <a:r>
              <a:rPr lang="en-US" sz="2800" dirty="0"/>
              <a:t>Java applets</a:t>
            </a:r>
          </a:p>
          <a:p>
            <a:pPr lvl="1"/>
            <a:endParaRPr lang="en-US" sz="3200" dirty="0"/>
          </a:p>
          <a:p>
            <a:endParaRPr lang="en-US" sz="2800" dirty="0"/>
          </a:p>
        </p:txBody>
      </p:sp>
    </p:spTree>
    <p:extLst>
      <p:ext uri="{BB962C8B-B14F-4D97-AF65-F5344CB8AC3E}">
        <p14:creationId xmlns:p14="http://schemas.microsoft.com/office/powerpoint/2010/main" val="16283063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2B3257-3059-B237-9BAE-88D123CE68F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3778646E-458D-2043-F679-E4E5EA45C22B}"/>
              </a:ext>
            </a:extLst>
          </p:cNvPr>
          <p:cNvSpPr>
            <a:spLocks noGrp="1"/>
          </p:cNvSpPr>
          <p:nvPr>
            <p:ph type="title"/>
          </p:nvPr>
        </p:nvSpPr>
        <p:spPr/>
        <p:txBody>
          <a:bodyPr>
            <a:normAutofit/>
          </a:bodyPr>
          <a:lstStyle/>
          <a:p>
            <a:r>
              <a:rPr lang="en-US" sz="6000" b="1" dirty="0"/>
              <a:t>DBMS and Web Security</a:t>
            </a:r>
            <a:endParaRPr lang="en-GB" sz="6000" b="1" dirty="0"/>
          </a:p>
        </p:txBody>
      </p:sp>
      <p:sp>
        <p:nvSpPr>
          <p:cNvPr id="6" name="Content Placeholder 5">
            <a:extLst>
              <a:ext uri="{FF2B5EF4-FFF2-40B4-BE49-F238E27FC236}">
                <a16:creationId xmlns:a16="http://schemas.microsoft.com/office/drawing/2014/main" id="{F56BF4BA-10A4-F2FD-A385-7C5175C61ADA}"/>
              </a:ext>
            </a:extLst>
          </p:cNvPr>
          <p:cNvSpPr>
            <a:spLocks noGrp="1"/>
          </p:cNvSpPr>
          <p:nvPr>
            <p:ph idx="1"/>
          </p:nvPr>
        </p:nvSpPr>
        <p:spPr>
          <a:xfrm>
            <a:off x="358219" y="1540043"/>
            <a:ext cx="11481847" cy="4136362"/>
          </a:xfrm>
        </p:spPr>
        <p:txBody>
          <a:bodyPr>
            <a:noAutofit/>
          </a:bodyPr>
          <a:lstStyle/>
          <a:p>
            <a:r>
              <a:rPr lang="en-US" sz="3200" dirty="0"/>
              <a:t>Executable files can perform malicious actions such as:</a:t>
            </a:r>
          </a:p>
          <a:p>
            <a:pPr lvl="1"/>
            <a:r>
              <a:rPr lang="en-US" dirty="0"/>
              <a:t>Corrupt data or execution state of programs</a:t>
            </a:r>
          </a:p>
          <a:p>
            <a:pPr lvl="1"/>
            <a:r>
              <a:rPr lang="en-US" dirty="0"/>
              <a:t>Reformat complete disks</a:t>
            </a:r>
          </a:p>
          <a:p>
            <a:pPr lvl="1"/>
            <a:r>
              <a:rPr lang="en-US" dirty="0"/>
              <a:t>Perform a total system shutdown</a:t>
            </a:r>
          </a:p>
          <a:p>
            <a:pPr lvl="1"/>
            <a:r>
              <a:rPr lang="en-US" dirty="0"/>
              <a:t>Collect / download confidential data</a:t>
            </a:r>
          </a:p>
          <a:p>
            <a:pPr lvl="1"/>
            <a:r>
              <a:rPr lang="en-US" dirty="0"/>
              <a:t>Usurp identity and impersonate a user or user’s computer to attack other targets on the network</a:t>
            </a:r>
          </a:p>
          <a:p>
            <a:pPr lvl="1"/>
            <a:r>
              <a:rPr lang="en-US" dirty="0"/>
              <a:t>Lock up resources making them unavailable for legitimate users or programs</a:t>
            </a:r>
          </a:p>
          <a:p>
            <a:pPr lvl="1"/>
            <a:r>
              <a:rPr lang="en-US" dirty="0"/>
              <a:t>Cause nonfatal effects that are unwelcome, especially on I/O devices.</a:t>
            </a:r>
          </a:p>
          <a:p>
            <a:endParaRPr lang="en-US" sz="2800" dirty="0"/>
          </a:p>
        </p:txBody>
      </p:sp>
    </p:spTree>
    <p:extLst>
      <p:ext uri="{BB962C8B-B14F-4D97-AF65-F5344CB8AC3E}">
        <p14:creationId xmlns:p14="http://schemas.microsoft.com/office/powerpoint/2010/main" val="16249744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BAA2E4-F165-3093-CF6F-870E2B7FF05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FC3A4E53-1D65-33F7-0061-4BBCFEAADE76}"/>
              </a:ext>
            </a:extLst>
          </p:cNvPr>
          <p:cNvSpPr>
            <a:spLocks noGrp="1"/>
          </p:cNvSpPr>
          <p:nvPr>
            <p:ph type="title"/>
          </p:nvPr>
        </p:nvSpPr>
        <p:spPr/>
        <p:txBody>
          <a:bodyPr>
            <a:normAutofit/>
          </a:bodyPr>
          <a:lstStyle/>
          <a:p>
            <a:r>
              <a:rPr lang="en-US" sz="6000" b="1" dirty="0"/>
              <a:t>DBMS and Web Security</a:t>
            </a:r>
            <a:endParaRPr lang="en-GB" sz="6000" b="1" dirty="0"/>
          </a:p>
        </p:txBody>
      </p:sp>
      <p:sp>
        <p:nvSpPr>
          <p:cNvPr id="6" name="Content Placeholder 5">
            <a:extLst>
              <a:ext uri="{FF2B5EF4-FFF2-40B4-BE49-F238E27FC236}">
                <a16:creationId xmlns:a16="http://schemas.microsoft.com/office/drawing/2014/main" id="{C1811EBA-0C3C-6EAB-C7E3-97EC72DB9A8E}"/>
              </a:ext>
            </a:extLst>
          </p:cNvPr>
          <p:cNvSpPr>
            <a:spLocks noGrp="1"/>
          </p:cNvSpPr>
          <p:nvPr>
            <p:ph idx="1"/>
          </p:nvPr>
        </p:nvSpPr>
        <p:spPr>
          <a:xfrm>
            <a:off x="358219" y="1540043"/>
            <a:ext cx="11481847" cy="4136362"/>
          </a:xfrm>
        </p:spPr>
        <p:txBody>
          <a:bodyPr>
            <a:noAutofit/>
          </a:bodyPr>
          <a:lstStyle/>
          <a:p>
            <a:r>
              <a:rPr lang="en-US" sz="3200" dirty="0"/>
              <a:t>Security mechanisms to mitigate this include:</a:t>
            </a:r>
          </a:p>
          <a:p>
            <a:pPr lvl="1"/>
            <a:r>
              <a:rPr lang="en-US" dirty="0"/>
              <a:t>Proxy servers </a:t>
            </a:r>
          </a:p>
          <a:p>
            <a:pPr lvl="1"/>
            <a:r>
              <a:rPr lang="en-US" dirty="0"/>
              <a:t>Firewalls</a:t>
            </a:r>
          </a:p>
          <a:p>
            <a:pPr lvl="1"/>
            <a:r>
              <a:rPr lang="en-US" dirty="0"/>
              <a:t>Message digest algorithms and digital signatures</a:t>
            </a:r>
          </a:p>
          <a:p>
            <a:pPr lvl="1"/>
            <a:r>
              <a:rPr lang="en-US" dirty="0"/>
              <a:t>Digital certificates</a:t>
            </a:r>
          </a:p>
          <a:p>
            <a:pPr lvl="1"/>
            <a:r>
              <a:rPr lang="en-US" dirty="0"/>
              <a:t>Kerberos</a:t>
            </a:r>
          </a:p>
          <a:p>
            <a:pPr lvl="1"/>
            <a:r>
              <a:rPr lang="en-US" dirty="0"/>
              <a:t>Secure sockets layer (SSL) and Secure HTTP (S-HTTP) </a:t>
            </a:r>
          </a:p>
          <a:p>
            <a:pPr lvl="1"/>
            <a:r>
              <a:rPr lang="en-US" dirty="0"/>
              <a:t>Secure Electronic Transactions (SET) and Secure Transaction Technology (SST) </a:t>
            </a:r>
          </a:p>
          <a:p>
            <a:pPr lvl="1"/>
            <a:r>
              <a:rPr lang="en-US" dirty="0"/>
              <a:t>Java security</a:t>
            </a:r>
          </a:p>
          <a:p>
            <a:pPr lvl="1"/>
            <a:r>
              <a:rPr lang="en-US" dirty="0"/>
              <a:t>ActiveX security</a:t>
            </a:r>
          </a:p>
          <a:p>
            <a:pPr lvl="1"/>
            <a:endParaRPr lang="en-US" dirty="0"/>
          </a:p>
          <a:p>
            <a:endParaRPr lang="en-US" sz="2800" dirty="0"/>
          </a:p>
        </p:txBody>
      </p:sp>
    </p:spTree>
    <p:extLst>
      <p:ext uri="{BB962C8B-B14F-4D97-AF65-F5344CB8AC3E}">
        <p14:creationId xmlns:p14="http://schemas.microsoft.com/office/powerpoint/2010/main" val="7451313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E034F1-759B-7193-C1AE-F80AA63EEAEB}"/>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E2CB43E5-8C0A-D4BB-D3A6-5E5BE09338D7}"/>
              </a:ext>
            </a:extLst>
          </p:cNvPr>
          <p:cNvSpPr>
            <a:spLocks noGrp="1"/>
          </p:cNvSpPr>
          <p:nvPr>
            <p:ph type="title"/>
          </p:nvPr>
        </p:nvSpPr>
        <p:spPr/>
        <p:txBody>
          <a:bodyPr>
            <a:normAutofit/>
          </a:bodyPr>
          <a:lstStyle/>
          <a:p>
            <a:r>
              <a:rPr lang="en-US" sz="6000" b="1" dirty="0"/>
              <a:t>DBMS and Web Security</a:t>
            </a:r>
            <a:endParaRPr lang="en-GB" sz="6000" b="1" dirty="0"/>
          </a:p>
        </p:txBody>
      </p:sp>
      <p:sp>
        <p:nvSpPr>
          <p:cNvPr id="6" name="Content Placeholder 5">
            <a:extLst>
              <a:ext uri="{FF2B5EF4-FFF2-40B4-BE49-F238E27FC236}">
                <a16:creationId xmlns:a16="http://schemas.microsoft.com/office/drawing/2014/main" id="{1BD33908-B957-4859-658E-906429323D1E}"/>
              </a:ext>
            </a:extLst>
          </p:cNvPr>
          <p:cNvSpPr>
            <a:spLocks noGrp="1"/>
          </p:cNvSpPr>
          <p:nvPr>
            <p:ph idx="1"/>
          </p:nvPr>
        </p:nvSpPr>
        <p:spPr>
          <a:xfrm>
            <a:off x="358219" y="1540043"/>
            <a:ext cx="11481847" cy="4136362"/>
          </a:xfrm>
        </p:spPr>
        <p:txBody>
          <a:bodyPr>
            <a:noAutofit/>
          </a:bodyPr>
          <a:lstStyle/>
          <a:p>
            <a:r>
              <a:rPr lang="en-US" sz="3200" b="1" dirty="0"/>
              <a:t>Proxy servers </a:t>
            </a:r>
          </a:p>
          <a:p>
            <a:pPr lvl="1"/>
            <a:r>
              <a:rPr lang="en-US" sz="2800" dirty="0"/>
              <a:t>A computer sitting between the web browser and web server.</a:t>
            </a:r>
          </a:p>
          <a:p>
            <a:pPr lvl="1"/>
            <a:r>
              <a:rPr lang="en-US" sz="2800" dirty="0"/>
              <a:t>There are two main purposes for this;</a:t>
            </a:r>
          </a:p>
          <a:p>
            <a:pPr lvl="2"/>
            <a:r>
              <a:rPr lang="en-US" sz="2400" dirty="0"/>
              <a:t>Improve performance through caching</a:t>
            </a:r>
          </a:p>
          <a:p>
            <a:pPr lvl="2"/>
            <a:r>
              <a:rPr lang="en-US" sz="2400" dirty="0"/>
              <a:t>Filter requests i.e. prevent accessing a specific set of websites</a:t>
            </a:r>
          </a:p>
          <a:p>
            <a:r>
              <a:rPr lang="en-US" sz="3200" b="1" dirty="0"/>
              <a:t>Firewalls – </a:t>
            </a:r>
            <a:r>
              <a:rPr lang="en-US" sz="3200" dirty="0"/>
              <a:t>Considered a first line of defense.</a:t>
            </a:r>
          </a:p>
          <a:p>
            <a:pPr lvl="1"/>
            <a:r>
              <a:rPr lang="en-US" sz="2800" dirty="0"/>
              <a:t>A hardware or software system designed to prevent </a:t>
            </a:r>
            <a:r>
              <a:rPr lang="en-US" sz="2800" dirty="0" err="1"/>
              <a:t>unauthoraised</a:t>
            </a:r>
            <a:r>
              <a:rPr lang="en-US" sz="2800" dirty="0"/>
              <a:t> access.</a:t>
            </a:r>
          </a:p>
          <a:p>
            <a:pPr lvl="2"/>
            <a:r>
              <a:rPr lang="en-US" sz="2400" dirty="0"/>
              <a:t>It provides packet filtering, Application Gateways and Circuit-Level Gateways.</a:t>
            </a:r>
          </a:p>
        </p:txBody>
      </p:sp>
    </p:spTree>
    <p:extLst>
      <p:ext uri="{BB962C8B-B14F-4D97-AF65-F5344CB8AC3E}">
        <p14:creationId xmlns:p14="http://schemas.microsoft.com/office/powerpoint/2010/main" val="27129874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839CAD-F2A3-2EED-38BB-8FEE1A69857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45D5A663-3D50-7B65-9D1F-8FB9C87F9060}"/>
              </a:ext>
            </a:extLst>
          </p:cNvPr>
          <p:cNvSpPr>
            <a:spLocks noGrp="1"/>
          </p:cNvSpPr>
          <p:nvPr>
            <p:ph type="title"/>
          </p:nvPr>
        </p:nvSpPr>
        <p:spPr/>
        <p:txBody>
          <a:bodyPr>
            <a:normAutofit/>
          </a:bodyPr>
          <a:lstStyle/>
          <a:p>
            <a:r>
              <a:rPr lang="en-US" sz="6000" b="1" dirty="0"/>
              <a:t>DBMS and Web Security</a:t>
            </a:r>
            <a:endParaRPr lang="en-GB" sz="6000" b="1" dirty="0"/>
          </a:p>
        </p:txBody>
      </p:sp>
      <p:sp>
        <p:nvSpPr>
          <p:cNvPr id="6" name="Content Placeholder 5">
            <a:extLst>
              <a:ext uri="{FF2B5EF4-FFF2-40B4-BE49-F238E27FC236}">
                <a16:creationId xmlns:a16="http://schemas.microsoft.com/office/drawing/2014/main" id="{80EDF3F5-DB5A-D4B9-F376-39C2EB2B6777}"/>
              </a:ext>
            </a:extLst>
          </p:cNvPr>
          <p:cNvSpPr>
            <a:spLocks noGrp="1"/>
          </p:cNvSpPr>
          <p:nvPr>
            <p:ph idx="1"/>
          </p:nvPr>
        </p:nvSpPr>
        <p:spPr>
          <a:xfrm>
            <a:off x="358219" y="1540043"/>
            <a:ext cx="11481847" cy="4136362"/>
          </a:xfrm>
        </p:spPr>
        <p:txBody>
          <a:bodyPr>
            <a:noAutofit/>
          </a:bodyPr>
          <a:lstStyle/>
          <a:p>
            <a:r>
              <a:rPr lang="en-US" sz="3200" b="1" dirty="0"/>
              <a:t>Message digest algorithms</a:t>
            </a:r>
          </a:p>
          <a:p>
            <a:pPr lvl="1"/>
            <a:r>
              <a:rPr lang="en-US" sz="2800" dirty="0"/>
              <a:t>Also known as one-way hash functions. It takes an arbitrarily sized string (the message) and generates a fixed length string (the digest or hash).</a:t>
            </a:r>
          </a:p>
          <a:p>
            <a:r>
              <a:rPr lang="en-US" sz="3200" b="1" dirty="0"/>
              <a:t>Digital signatures</a:t>
            </a:r>
          </a:p>
          <a:p>
            <a:pPr lvl="1"/>
            <a:r>
              <a:rPr lang="en-US" sz="2800" dirty="0"/>
              <a:t>Consists of two pieces of information:</a:t>
            </a:r>
          </a:p>
          <a:p>
            <a:pPr lvl="2"/>
            <a:r>
              <a:rPr lang="en-US" sz="2400" dirty="0"/>
              <a:t>A string of bits that is computed from the data that is being signed</a:t>
            </a:r>
          </a:p>
          <a:p>
            <a:pPr lvl="2"/>
            <a:r>
              <a:rPr lang="en-US" sz="2400" dirty="0"/>
              <a:t>A private key of the individual or </a:t>
            </a:r>
            <a:r>
              <a:rPr lang="en-US" sz="2400" dirty="0" err="1"/>
              <a:t>organisation</a:t>
            </a:r>
            <a:r>
              <a:rPr lang="en-US" sz="2400" dirty="0"/>
              <a:t> wishing the signature.</a:t>
            </a:r>
          </a:p>
          <a:p>
            <a:pPr lvl="1"/>
            <a:r>
              <a:rPr lang="en-US" sz="2800" dirty="0"/>
              <a:t>This can verify that the data comes from the sender as the authenticity can be verified and cannot be forged.</a:t>
            </a:r>
          </a:p>
          <a:p>
            <a:endParaRPr lang="en-US" sz="2800" dirty="0"/>
          </a:p>
        </p:txBody>
      </p:sp>
    </p:spTree>
    <p:extLst>
      <p:ext uri="{BB962C8B-B14F-4D97-AF65-F5344CB8AC3E}">
        <p14:creationId xmlns:p14="http://schemas.microsoft.com/office/powerpoint/2010/main" val="18190767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D493E7-2736-0576-4904-45BECCF9DE3F}"/>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00F7A22-FD84-B6AE-75A6-FF4C947848DC}"/>
              </a:ext>
            </a:extLst>
          </p:cNvPr>
          <p:cNvSpPr>
            <a:spLocks noGrp="1"/>
          </p:cNvSpPr>
          <p:nvPr>
            <p:ph type="title"/>
          </p:nvPr>
        </p:nvSpPr>
        <p:spPr/>
        <p:txBody>
          <a:bodyPr>
            <a:normAutofit/>
          </a:bodyPr>
          <a:lstStyle/>
          <a:p>
            <a:r>
              <a:rPr lang="en-US" sz="6000" b="1" dirty="0"/>
              <a:t>DBMS and Web Security</a:t>
            </a:r>
            <a:endParaRPr lang="en-GB" sz="6000" b="1" dirty="0"/>
          </a:p>
        </p:txBody>
      </p:sp>
      <p:sp>
        <p:nvSpPr>
          <p:cNvPr id="6" name="Content Placeholder 5">
            <a:extLst>
              <a:ext uri="{FF2B5EF4-FFF2-40B4-BE49-F238E27FC236}">
                <a16:creationId xmlns:a16="http://schemas.microsoft.com/office/drawing/2014/main" id="{ACD69984-CF12-E406-0EBF-7B3BE9E7C09B}"/>
              </a:ext>
            </a:extLst>
          </p:cNvPr>
          <p:cNvSpPr>
            <a:spLocks noGrp="1"/>
          </p:cNvSpPr>
          <p:nvPr>
            <p:ph idx="1"/>
          </p:nvPr>
        </p:nvSpPr>
        <p:spPr>
          <a:xfrm>
            <a:off x="358219" y="1540043"/>
            <a:ext cx="11481847" cy="4136362"/>
          </a:xfrm>
        </p:spPr>
        <p:txBody>
          <a:bodyPr>
            <a:noAutofit/>
          </a:bodyPr>
          <a:lstStyle/>
          <a:p>
            <a:r>
              <a:rPr lang="en-US" sz="3200" b="1" dirty="0"/>
              <a:t>Digital certificates</a:t>
            </a:r>
          </a:p>
          <a:p>
            <a:pPr lvl="1"/>
            <a:r>
              <a:rPr lang="en-US" dirty="0"/>
              <a:t>An attachment to an encrypted message used for security purposes, normally to verify a user sending a message.</a:t>
            </a:r>
          </a:p>
          <a:p>
            <a:pPr lvl="1"/>
            <a:r>
              <a:rPr lang="en-US" dirty="0"/>
              <a:t>It also provides the recipient with the means to encode a reply.</a:t>
            </a:r>
          </a:p>
          <a:p>
            <a:pPr lvl="1"/>
            <a:r>
              <a:rPr lang="en-US" dirty="0"/>
              <a:t>Provided by a Certificate Authority such as VeriSign, </a:t>
            </a:r>
            <a:r>
              <a:rPr lang="en-US" dirty="0" err="1"/>
              <a:t>GeoTrust</a:t>
            </a:r>
            <a:r>
              <a:rPr lang="en-US" dirty="0"/>
              <a:t> or Comodo.</a:t>
            </a:r>
          </a:p>
          <a:p>
            <a:pPr lvl="1"/>
            <a:r>
              <a:rPr lang="en-US" dirty="0"/>
              <a:t>The most common use of certificates is for S-HTTP / HTTPS and SSL (Secure Sockets Layer)</a:t>
            </a:r>
          </a:p>
          <a:p>
            <a:r>
              <a:rPr lang="en-US" sz="3200" b="1" dirty="0"/>
              <a:t>Kerberos</a:t>
            </a:r>
          </a:p>
          <a:p>
            <a:pPr lvl="1"/>
            <a:r>
              <a:rPr lang="en-US" dirty="0"/>
              <a:t>Provision of a </a:t>
            </a:r>
            <a:r>
              <a:rPr lang="en-US" dirty="0" err="1"/>
              <a:t>centralised</a:t>
            </a:r>
            <a:r>
              <a:rPr lang="en-US" dirty="0"/>
              <a:t> security server of secured usernames and passwords as well as data and resources on the network.</a:t>
            </a:r>
          </a:p>
          <a:p>
            <a:pPr lvl="1"/>
            <a:endParaRPr lang="en-US" dirty="0"/>
          </a:p>
          <a:p>
            <a:endParaRPr lang="en-US" sz="2800" dirty="0"/>
          </a:p>
        </p:txBody>
      </p:sp>
    </p:spTree>
    <p:extLst>
      <p:ext uri="{BB962C8B-B14F-4D97-AF65-F5344CB8AC3E}">
        <p14:creationId xmlns:p14="http://schemas.microsoft.com/office/powerpoint/2010/main" val="12033136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3C855F-83F6-E20E-E9E5-A93E21DDEECE}"/>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9697F412-EC5A-48EF-CFA7-5B4E6A9B8BD4}"/>
              </a:ext>
            </a:extLst>
          </p:cNvPr>
          <p:cNvSpPr>
            <a:spLocks noGrp="1"/>
          </p:cNvSpPr>
          <p:nvPr>
            <p:ph type="title"/>
          </p:nvPr>
        </p:nvSpPr>
        <p:spPr>
          <a:xfrm>
            <a:off x="358219" y="365125"/>
            <a:ext cx="4797675" cy="2587395"/>
          </a:xfrm>
        </p:spPr>
        <p:txBody>
          <a:bodyPr>
            <a:normAutofit/>
          </a:bodyPr>
          <a:lstStyle/>
          <a:p>
            <a:r>
              <a:rPr lang="en-US" sz="6000" b="1" dirty="0"/>
              <a:t>DBMS and Web Security</a:t>
            </a:r>
            <a:endParaRPr lang="en-GB" sz="6000" b="1" dirty="0"/>
          </a:p>
        </p:txBody>
      </p:sp>
      <p:sp>
        <p:nvSpPr>
          <p:cNvPr id="6" name="Content Placeholder 5">
            <a:extLst>
              <a:ext uri="{FF2B5EF4-FFF2-40B4-BE49-F238E27FC236}">
                <a16:creationId xmlns:a16="http://schemas.microsoft.com/office/drawing/2014/main" id="{DB4DB7B8-9139-B914-45B0-8034F77CD323}"/>
              </a:ext>
            </a:extLst>
          </p:cNvPr>
          <p:cNvSpPr>
            <a:spLocks noGrp="1"/>
          </p:cNvSpPr>
          <p:nvPr>
            <p:ph idx="1"/>
          </p:nvPr>
        </p:nvSpPr>
        <p:spPr>
          <a:xfrm>
            <a:off x="358219" y="1540043"/>
            <a:ext cx="11481847" cy="4136362"/>
          </a:xfrm>
        </p:spPr>
        <p:txBody>
          <a:bodyPr>
            <a:noAutofit/>
          </a:bodyPr>
          <a:lstStyle/>
          <a:p>
            <a:pPr marL="457200" lvl="1" indent="0">
              <a:buNone/>
            </a:pPr>
            <a:endParaRPr lang="en-US" dirty="0"/>
          </a:p>
          <a:p>
            <a:endParaRPr lang="en-US" sz="2800" dirty="0"/>
          </a:p>
        </p:txBody>
      </p:sp>
      <p:pic>
        <p:nvPicPr>
          <p:cNvPr id="2" name="Picture 1">
            <a:extLst>
              <a:ext uri="{FF2B5EF4-FFF2-40B4-BE49-F238E27FC236}">
                <a16:creationId xmlns:a16="http://schemas.microsoft.com/office/drawing/2014/main" id="{C8837D6F-34A3-7763-8919-11866E569699}"/>
              </a:ext>
            </a:extLst>
          </p:cNvPr>
          <p:cNvPicPr>
            <a:picLocks noChangeAspect="1"/>
          </p:cNvPicPr>
          <p:nvPr/>
        </p:nvPicPr>
        <p:blipFill>
          <a:blip r:embed="rId3"/>
          <a:stretch>
            <a:fillRect/>
          </a:stretch>
        </p:blipFill>
        <p:spPr>
          <a:xfrm>
            <a:off x="4671153" y="-17951"/>
            <a:ext cx="7520848" cy="5694356"/>
          </a:xfrm>
          <a:prstGeom prst="rect">
            <a:avLst/>
          </a:prstGeom>
        </p:spPr>
      </p:pic>
    </p:spTree>
    <p:extLst>
      <p:ext uri="{BB962C8B-B14F-4D97-AF65-F5344CB8AC3E}">
        <p14:creationId xmlns:p14="http://schemas.microsoft.com/office/powerpoint/2010/main" val="40900614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E77E44-03F7-83A4-63CF-3325392CBAD9}"/>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001406A-0833-30B8-C7FF-87FC2CFE89F3}"/>
              </a:ext>
            </a:extLst>
          </p:cNvPr>
          <p:cNvSpPr>
            <a:spLocks noGrp="1"/>
          </p:cNvSpPr>
          <p:nvPr>
            <p:ph type="title"/>
          </p:nvPr>
        </p:nvSpPr>
        <p:spPr>
          <a:xfrm>
            <a:off x="358219" y="365125"/>
            <a:ext cx="11659610" cy="1325563"/>
          </a:xfrm>
        </p:spPr>
        <p:txBody>
          <a:bodyPr>
            <a:normAutofit/>
          </a:bodyPr>
          <a:lstStyle/>
          <a:p>
            <a:r>
              <a:rPr lang="en-US" sz="6000" b="1"/>
              <a:t>Reference</a:t>
            </a:r>
            <a:endParaRPr lang="en-GB" sz="6000" b="1" dirty="0"/>
          </a:p>
        </p:txBody>
      </p:sp>
      <p:sp>
        <p:nvSpPr>
          <p:cNvPr id="3" name="Content Placeholder 2">
            <a:extLst>
              <a:ext uri="{FF2B5EF4-FFF2-40B4-BE49-F238E27FC236}">
                <a16:creationId xmlns:a16="http://schemas.microsoft.com/office/drawing/2014/main" id="{C88A1CAE-DFF6-A1DE-DBCA-A788CE2B74A1}"/>
              </a:ext>
            </a:extLst>
          </p:cNvPr>
          <p:cNvSpPr>
            <a:spLocks noGrp="1"/>
          </p:cNvSpPr>
          <p:nvPr>
            <p:ph idx="1"/>
          </p:nvPr>
        </p:nvSpPr>
        <p:spPr>
          <a:xfrm>
            <a:off x="358220" y="1825625"/>
            <a:ext cx="6870678" cy="3575934"/>
          </a:xfrm>
        </p:spPr>
        <p:txBody>
          <a:bodyPr/>
          <a:lstStyle/>
          <a:p>
            <a:pPr marL="0" indent="0">
              <a:buNone/>
            </a:pPr>
            <a:r>
              <a:rPr lang="en-US" dirty="0"/>
              <a:t>Thomas Conolly, Carolyn Begg;</a:t>
            </a:r>
          </a:p>
          <a:p>
            <a:pPr marL="0" indent="0">
              <a:buNone/>
            </a:pPr>
            <a:r>
              <a:rPr lang="en-US" dirty="0"/>
              <a:t>“Database Systems: A Practical Approach to Design, Implementation, and Management”</a:t>
            </a:r>
          </a:p>
          <a:p>
            <a:pPr marL="0" indent="0">
              <a:buNone/>
            </a:pPr>
            <a:r>
              <a:rPr lang="en-US" dirty="0"/>
              <a:t>Sixth Edition, Pearson Publishing.</a:t>
            </a:r>
            <a:endParaRPr lang="en-GB" dirty="0"/>
          </a:p>
        </p:txBody>
      </p:sp>
      <p:pic>
        <p:nvPicPr>
          <p:cNvPr id="6" name="Picture 5">
            <a:extLst>
              <a:ext uri="{FF2B5EF4-FFF2-40B4-BE49-F238E27FC236}">
                <a16:creationId xmlns:a16="http://schemas.microsoft.com/office/drawing/2014/main" id="{9F052820-D737-1C52-8315-6314F1412AAB}"/>
              </a:ext>
            </a:extLst>
          </p:cNvPr>
          <p:cNvPicPr>
            <a:picLocks noChangeAspect="1"/>
          </p:cNvPicPr>
          <p:nvPr/>
        </p:nvPicPr>
        <p:blipFill>
          <a:blip r:embed="rId3"/>
          <a:stretch>
            <a:fillRect/>
          </a:stretch>
        </p:blipFill>
        <p:spPr>
          <a:xfrm>
            <a:off x="7228897" y="132203"/>
            <a:ext cx="4455353" cy="5541484"/>
          </a:xfrm>
          <a:prstGeom prst="rect">
            <a:avLst/>
          </a:prstGeom>
        </p:spPr>
      </p:pic>
    </p:spTree>
    <p:extLst>
      <p:ext uri="{BB962C8B-B14F-4D97-AF65-F5344CB8AC3E}">
        <p14:creationId xmlns:p14="http://schemas.microsoft.com/office/powerpoint/2010/main" val="30772816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508166"/>
            <a:ext cx="5755922" cy="3827404"/>
          </a:xfrm>
        </p:spPr>
        <p:txBody>
          <a:bodyPr/>
          <a:lstStyle/>
          <a:p>
            <a:r>
              <a:rPr lang="en-US" sz="6600" b="1" dirty="0">
                <a:solidFill>
                  <a:schemeClr val="bg1"/>
                </a:solidFill>
              </a:rPr>
              <a:t>ACCA7048</a:t>
            </a:r>
          </a:p>
          <a:p>
            <a:r>
              <a:rPr lang="en-US" sz="6600" b="1" dirty="0"/>
              <a:t>Database Systems</a:t>
            </a:r>
          </a:p>
          <a:p>
            <a:endParaRPr lang="en-GB" sz="4000" b="1" dirty="0">
              <a:solidFill>
                <a:schemeClr val="bg1"/>
              </a:solidFill>
            </a:endParaRPr>
          </a:p>
          <a:p>
            <a:r>
              <a:rPr lang="en-GB" sz="6000" b="1" dirty="0"/>
              <a:t>Any Questions?</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752404540"/>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2177</Words>
  <Application>Microsoft Office PowerPoint</Application>
  <PresentationFormat>Widescreen</PresentationFormat>
  <Paragraphs>263</Paragraphs>
  <Slides>38</Slides>
  <Notes>37</Notes>
  <HiddenSlides>0</HiddenSlides>
  <MMClips>0</MMClips>
  <ScaleCrop>false</ScaleCrop>
  <HeadingPairs>
    <vt:vector size="6" baseType="variant">
      <vt:variant>
        <vt:lpstr>Fonts Used</vt:lpstr>
      </vt:variant>
      <vt:variant>
        <vt:i4>3</vt:i4>
      </vt:variant>
      <vt:variant>
        <vt:lpstr>Theme</vt:lpstr>
      </vt:variant>
      <vt:variant>
        <vt:i4>22</vt:i4>
      </vt:variant>
      <vt:variant>
        <vt:lpstr>Slide Titles</vt:lpstr>
      </vt:variant>
      <vt:variant>
        <vt:i4>38</vt:i4>
      </vt:variant>
    </vt:vector>
  </HeadingPairs>
  <TitlesOfParts>
    <vt:vector size="63" baseType="lpstr">
      <vt:lpstr>Arial</vt:lpstr>
      <vt:lpstr>Calibri</vt:lpstr>
      <vt:lpstr>Calibri Light</vt:lpstr>
      <vt:lpstr>UWTSD 200 Holding Page</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Title Slide 1</vt:lpstr>
      <vt:lpstr>PowerPoint Presentation</vt:lpstr>
      <vt:lpstr>Lecture Objectives</vt:lpstr>
      <vt:lpstr>Database Administration</vt:lpstr>
      <vt:lpstr>Database Security</vt:lpstr>
      <vt:lpstr>Database Security</vt:lpstr>
      <vt:lpstr>Database Security</vt:lpstr>
      <vt:lpstr>Threats</vt:lpstr>
      <vt:lpstr>Threats</vt:lpstr>
      <vt:lpstr>Database Security</vt:lpstr>
      <vt:lpstr>Examples of Threats</vt:lpstr>
      <vt:lpstr>Computer Based Countermeasures</vt:lpstr>
      <vt:lpstr>Countermeasures – Computer-based Security Controls</vt:lpstr>
      <vt:lpstr>Authorisation</vt:lpstr>
      <vt:lpstr>Access Control</vt:lpstr>
      <vt:lpstr>Access Control</vt:lpstr>
      <vt:lpstr>Access Control</vt:lpstr>
      <vt:lpstr>Bell-LaPudula Model for MAC</vt:lpstr>
      <vt:lpstr>Multilevel Relations in Polyinstantiation</vt:lpstr>
      <vt:lpstr>Views</vt:lpstr>
      <vt:lpstr>Backup and Recovery</vt:lpstr>
      <vt:lpstr>Data Integrity and Encryption</vt:lpstr>
      <vt:lpstr>Redundant Array of Independent Disks</vt:lpstr>
      <vt:lpstr>Redundant Array of Independent Disks</vt:lpstr>
      <vt:lpstr>RAID Technology</vt:lpstr>
      <vt:lpstr>RAID Technology</vt:lpstr>
      <vt:lpstr>RAID Technology</vt:lpstr>
      <vt:lpstr>RAID Technology</vt:lpstr>
      <vt:lpstr>DBMS and Web Security</vt:lpstr>
      <vt:lpstr>DBMS and Web Security</vt:lpstr>
      <vt:lpstr>DBMS and Web Security</vt:lpstr>
      <vt:lpstr>DBMS and Web Security</vt:lpstr>
      <vt:lpstr>DBMS and Web Security</vt:lpstr>
      <vt:lpstr>DBMS and Web Security</vt:lpstr>
      <vt:lpstr>DBMS and Web Security</vt:lpstr>
      <vt:lpstr>DBMS and Web Security</vt:lpstr>
      <vt:lpstr>DBMS and Web Security</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158</cp:revision>
  <dcterms:created xsi:type="dcterms:W3CDTF">2021-03-09T15:35:42Z</dcterms:created>
  <dcterms:modified xsi:type="dcterms:W3CDTF">2024-11-03T23:01:18Z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