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6" r:id="rId2"/>
  </p:sldMasterIdLst>
  <p:notesMasterIdLst>
    <p:notesMasterId r:id="rId28"/>
  </p:notesMasterIdLst>
  <p:sldIdLst>
    <p:sldId id="256" r:id="rId3"/>
    <p:sldId id="285" r:id="rId4"/>
    <p:sldId id="290" r:id="rId5"/>
    <p:sldId id="257" r:id="rId6"/>
    <p:sldId id="258" r:id="rId7"/>
    <p:sldId id="259" r:id="rId8"/>
    <p:sldId id="260" r:id="rId9"/>
    <p:sldId id="261" r:id="rId10"/>
    <p:sldId id="266" r:id="rId11"/>
    <p:sldId id="268" r:id="rId12"/>
    <p:sldId id="269" r:id="rId13"/>
    <p:sldId id="270" r:id="rId14"/>
    <p:sldId id="282" r:id="rId15"/>
    <p:sldId id="283" r:id="rId16"/>
    <p:sldId id="284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81" r:id="rId26"/>
    <p:sldId id="279" r:id="rId27"/>
  </p:sldIdLst>
  <p:sldSz cx="18288000" cy="10287000"/>
  <p:notesSz cx="18288000" cy="10287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27156" autoAdjust="0"/>
  </p:normalViewPr>
  <p:slideViewPr>
    <p:cSldViewPr>
      <p:cViewPr varScale="1">
        <p:scale>
          <a:sx n="10" d="100"/>
          <a:sy n="10" d="100"/>
        </p:scale>
        <p:origin x="2548" y="-1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7924800" cy="515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0358438" y="0"/>
            <a:ext cx="7924800" cy="515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A09006-D8BD-45FB-9955-401369AE80FF}" type="datetimeFigureOut">
              <a:rPr lang="en-GB" smtClean="0"/>
              <a:t>04/01/2026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057900" y="1285875"/>
            <a:ext cx="6172200" cy="34718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828800" y="4951413"/>
            <a:ext cx="14630400" cy="40497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71063"/>
            <a:ext cx="7924800" cy="515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0358438" y="9771063"/>
            <a:ext cx="7924800" cy="515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584DDD-D84F-44FA-80D0-38D44D68AB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2478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84DDD-D84F-44FA-80D0-38D44D68AB7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4441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84DDD-D84F-44FA-80D0-38D44D68AB7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8568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84DDD-D84F-44FA-80D0-38D44D68AB7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0323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8E3086-1818-944C-5620-E65C824359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739491-040D-CAB5-94F8-7D6BA823E4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BCDAE0-BAFD-C9B8-405A-3969174FE3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518F87-299C-7E74-565D-D7EA8CE8F2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84DDD-D84F-44FA-80D0-38D44D68AB7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7361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84DDD-D84F-44FA-80D0-38D44D68AB7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0494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2160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2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solidFill>
            <a:srgbClr val="DAD4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293745" y="2411425"/>
            <a:ext cx="11089640" cy="12458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2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4532757" y="7512557"/>
            <a:ext cx="9991725" cy="13671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5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03472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5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15889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30219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02670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solidFill>
            <a:srgbClr val="DAD4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1283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solidFill>
            <a:srgbClr val="DAD4D1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-224" y="6172738"/>
            <a:ext cx="4233908" cy="4114800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-199" y="0"/>
            <a:ext cx="6354445" cy="3336290"/>
          </a:xfrm>
          <a:custGeom>
            <a:avLst/>
            <a:gdLst/>
            <a:ahLst/>
            <a:cxnLst/>
            <a:rect l="l" t="t" r="r" b="b"/>
            <a:pathLst>
              <a:path w="6354445" h="3336290">
                <a:moveTo>
                  <a:pt x="5275320" y="0"/>
                </a:moveTo>
                <a:lnTo>
                  <a:pt x="5248093" y="0"/>
                </a:lnTo>
                <a:lnTo>
                  <a:pt x="5264387" y="42773"/>
                </a:lnTo>
                <a:lnTo>
                  <a:pt x="5280526" y="85677"/>
                </a:lnTo>
                <a:lnTo>
                  <a:pt x="5331488" y="222448"/>
                </a:lnTo>
                <a:lnTo>
                  <a:pt x="5350620" y="273511"/>
                </a:lnTo>
                <a:lnTo>
                  <a:pt x="5369930" y="324503"/>
                </a:lnTo>
                <a:lnTo>
                  <a:pt x="5389469" y="375286"/>
                </a:lnTo>
                <a:lnTo>
                  <a:pt x="5409290" y="425722"/>
                </a:lnTo>
                <a:lnTo>
                  <a:pt x="5429444" y="475674"/>
                </a:lnTo>
                <a:lnTo>
                  <a:pt x="5449984" y="525005"/>
                </a:lnTo>
                <a:lnTo>
                  <a:pt x="5470962" y="573576"/>
                </a:lnTo>
                <a:lnTo>
                  <a:pt x="5492429" y="621252"/>
                </a:lnTo>
                <a:lnTo>
                  <a:pt x="5514437" y="667893"/>
                </a:lnTo>
                <a:lnTo>
                  <a:pt x="5537039" y="713364"/>
                </a:lnTo>
                <a:lnTo>
                  <a:pt x="5560286" y="757525"/>
                </a:lnTo>
                <a:lnTo>
                  <a:pt x="5584231" y="800241"/>
                </a:lnTo>
                <a:lnTo>
                  <a:pt x="5608925" y="841374"/>
                </a:lnTo>
                <a:lnTo>
                  <a:pt x="5634420" y="880785"/>
                </a:lnTo>
                <a:lnTo>
                  <a:pt x="5660768" y="918339"/>
                </a:lnTo>
                <a:lnTo>
                  <a:pt x="5688021" y="953897"/>
                </a:lnTo>
                <a:lnTo>
                  <a:pt x="5726145" y="998292"/>
                </a:lnTo>
                <a:lnTo>
                  <a:pt x="5765475" y="1037985"/>
                </a:lnTo>
                <a:lnTo>
                  <a:pt x="5806039" y="1072982"/>
                </a:lnTo>
                <a:lnTo>
                  <a:pt x="5847861" y="1103291"/>
                </a:lnTo>
                <a:lnTo>
                  <a:pt x="5890967" y="1128918"/>
                </a:lnTo>
                <a:lnTo>
                  <a:pt x="5935385" y="1149871"/>
                </a:lnTo>
                <a:lnTo>
                  <a:pt x="5981139" y="1166155"/>
                </a:lnTo>
                <a:lnTo>
                  <a:pt x="6028256" y="1177778"/>
                </a:lnTo>
                <a:lnTo>
                  <a:pt x="6076760" y="1184747"/>
                </a:lnTo>
                <a:lnTo>
                  <a:pt x="6126679" y="1187069"/>
                </a:lnTo>
                <a:lnTo>
                  <a:pt x="6170088" y="1185407"/>
                </a:lnTo>
                <a:lnTo>
                  <a:pt x="6214533" y="1180424"/>
                </a:lnTo>
                <a:lnTo>
                  <a:pt x="6260045" y="1172118"/>
                </a:lnTo>
                <a:lnTo>
                  <a:pt x="6299384" y="1162303"/>
                </a:lnTo>
                <a:lnTo>
                  <a:pt x="6124520" y="1162303"/>
                </a:lnTo>
                <a:lnTo>
                  <a:pt x="6077171" y="1160087"/>
                </a:lnTo>
                <a:lnTo>
                  <a:pt x="6031247" y="1153425"/>
                </a:lnTo>
                <a:lnTo>
                  <a:pt x="5986686" y="1142299"/>
                </a:lnTo>
                <a:lnTo>
                  <a:pt x="5943429" y="1126691"/>
                </a:lnTo>
                <a:lnTo>
                  <a:pt x="5901413" y="1106582"/>
                </a:lnTo>
                <a:lnTo>
                  <a:pt x="5860579" y="1081955"/>
                </a:lnTo>
                <a:lnTo>
                  <a:pt x="5820865" y="1052791"/>
                </a:lnTo>
                <a:lnTo>
                  <a:pt x="5782210" y="1019072"/>
                </a:lnTo>
                <a:lnTo>
                  <a:pt x="5744553" y="980779"/>
                </a:lnTo>
                <a:lnTo>
                  <a:pt x="5707833" y="937895"/>
                </a:lnTo>
                <a:lnTo>
                  <a:pt x="5681010" y="902884"/>
                </a:lnTo>
                <a:lnTo>
                  <a:pt x="5655057" y="865853"/>
                </a:lnTo>
                <a:lnTo>
                  <a:pt x="5629925" y="826941"/>
                </a:lnTo>
                <a:lnTo>
                  <a:pt x="5605564" y="786286"/>
                </a:lnTo>
                <a:lnTo>
                  <a:pt x="5581923" y="744028"/>
                </a:lnTo>
                <a:lnTo>
                  <a:pt x="5558954" y="700305"/>
                </a:lnTo>
                <a:lnTo>
                  <a:pt x="5536606" y="655256"/>
                </a:lnTo>
                <a:lnTo>
                  <a:pt x="5514831" y="609020"/>
                </a:lnTo>
                <a:lnTo>
                  <a:pt x="5493576" y="561737"/>
                </a:lnTo>
                <a:lnTo>
                  <a:pt x="5472795" y="513546"/>
                </a:lnTo>
                <a:lnTo>
                  <a:pt x="5452435" y="464584"/>
                </a:lnTo>
                <a:lnTo>
                  <a:pt x="5432448" y="414992"/>
                </a:lnTo>
                <a:lnTo>
                  <a:pt x="5412784" y="364908"/>
                </a:lnTo>
                <a:lnTo>
                  <a:pt x="5393392" y="314471"/>
                </a:lnTo>
                <a:lnTo>
                  <a:pt x="5374224" y="263820"/>
                </a:lnTo>
                <a:lnTo>
                  <a:pt x="5355230" y="213094"/>
                </a:lnTo>
                <a:lnTo>
                  <a:pt x="5321259" y="121870"/>
                </a:lnTo>
                <a:lnTo>
                  <a:pt x="5306053" y="81200"/>
                </a:lnTo>
                <a:lnTo>
                  <a:pt x="5290728" y="40507"/>
                </a:lnTo>
                <a:lnTo>
                  <a:pt x="5275320" y="0"/>
                </a:lnTo>
                <a:close/>
              </a:path>
              <a:path w="6354445" h="3336290">
                <a:moveTo>
                  <a:pt x="6348294" y="1120775"/>
                </a:moveTo>
                <a:lnTo>
                  <a:pt x="6301028" y="1135725"/>
                </a:lnTo>
                <a:lnTo>
                  <a:pt x="6255060" y="1147353"/>
                </a:lnTo>
                <a:lnTo>
                  <a:pt x="6210348" y="1155659"/>
                </a:lnTo>
                <a:lnTo>
                  <a:pt x="6166849" y="1160642"/>
                </a:lnTo>
                <a:lnTo>
                  <a:pt x="6124520" y="1162303"/>
                </a:lnTo>
                <a:lnTo>
                  <a:pt x="6299384" y="1162303"/>
                </a:lnTo>
                <a:lnTo>
                  <a:pt x="6306654" y="1160490"/>
                </a:lnTo>
                <a:lnTo>
                  <a:pt x="6354390" y="1145540"/>
                </a:lnTo>
                <a:lnTo>
                  <a:pt x="6354009" y="1137284"/>
                </a:lnTo>
                <a:lnTo>
                  <a:pt x="6348294" y="1120775"/>
                </a:lnTo>
                <a:close/>
              </a:path>
              <a:path w="6354445" h="3336290">
                <a:moveTo>
                  <a:pt x="1696491" y="516381"/>
                </a:moveTo>
                <a:lnTo>
                  <a:pt x="1480359" y="516381"/>
                </a:lnTo>
                <a:lnTo>
                  <a:pt x="1431763" y="529081"/>
                </a:lnTo>
                <a:lnTo>
                  <a:pt x="1385030" y="541781"/>
                </a:lnTo>
                <a:lnTo>
                  <a:pt x="1340112" y="567181"/>
                </a:lnTo>
                <a:lnTo>
                  <a:pt x="1296958" y="579881"/>
                </a:lnTo>
                <a:lnTo>
                  <a:pt x="1213906" y="630681"/>
                </a:lnTo>
                <a:lnTo>
                  <a:pt x="1174298" y="656081"/>
                </a:lnTo>
                <a:lnTo>
                  <a:pt x="1136646" y="681481"/>
                </a:lnTo>
                <a:lnTo>
                  <a:pt x="1100904" y="719581"/>
                </a:lnTo>
                <a:lnTo>
                  <a:pt x="1067025" y="744981"/>
                </a:lnTo>
                <a:lnTo>
                  <a:pt x="1034962" y="783081"/>
                </a:lnTo>
                <a:lnTo>
                  <a:pt x="1004667" y="821181"/>
                </a:lnTo>
                <a:lnTo>
                  <a:pt x="976093" y="871981"/>
                </a:lnTo>
                <a:lnTo>
                  <a:pt x="949194" y="910081"/>
                </a:lnTo>
                <a:lnTo>
                  <a:pt x="928255" y="948181"/>
                </a:lnTo>
                <a:lnTo>
                  <a:pt x="908744" y="998981"/>
                </a:lnTo>
                <a:lnTo>
                  <a:pt x="890583" y="1037081"/>
                </a:lnTo>
                <a:lnTo>
                  <a:pt x="873695" y="1075181"/>
                </a:lnTo>
                <a:lnTo>
                  <a:pt x="858004" y="1125981"/>
                </a:lnTo>
                <a:lnTo>
                  <a:pt x="843433" y="1164081"/>
                </a:lnTo>
                <a:lnTo>
                  <a:pt x="829903" y="1214881"/>
                </a:lnTo>
                <a:lnTo>
                  <a:pt x="817338" y="1265681"/>
                </a:lnTo>
                <a:lnTo>
                  <a:pt x="805661" y="1303781"/>
                </a:lnTo>
                <a:lnTo>
                  <a:pt x="794794" y="1354581"/>
                </a:lnTo>
                <a:lnTo>
                  <a:pt x="784661" y="1405381"/>
                </a:lnTo>
                <a:lnTo>
                  <a:pt x="775184" y="1456181"/>
                </a:lnTo>
                <a:lnTo>
                  <a:pt x="766286" y="1506981"/>
                </a:lnTo>
                <a:lnTo>
                  <a:pt x="757890" y="1557781"/>
                </a:lnTo>
                <a:lnTo>
                  <a:pt x="749919" y="1608581"/>
                </a:lnTo>
                <a:lnTo>
                  <a:pt x="742296" y="1659381"/>
                </a:lnTo>
                <a:lnTo>
                  <a:pt x="734943" y="1710181"/>
                </a:lnTo>
                <a:lnTo>
                  <a:pt x="727784" y="1760981"/>
                </a:lnTo>
                <a:lnTo>
                  <a:pt x="720741" y="1824481"/>
                </a:lnTo>
                <a:lnTo>
                  <a:pt x="707287" y="1926081"/>
                </a:lnTo>
                <a:lnTo>
                  <a:pt x="700768" y="1976881"/>
                </a:lnTo>
                <a:lnTo>
                  <a:pt x="694117" y="2027681"/>
                </a:lnTo>
                <a:lnTo>
                  <a:pt x="687274" y="2078481"/>
                </a:lnTo>
                <a:lnTo>
                  <a:pt x="680176" y="2129281"/>
                </a:lnTo>
                <a:lnTo>
                  <a:pt x="672764" y="2167381"/>
                </a:lnTo>
                <a:lnTo>
                  <a:pt x="664975" y="2218181"/>
                </a:lnTo>
                <a:lnTo>
                  <a:pt x="656749" y="2268981"/>
                </a:lnTo>
                <a:lnTo>
                  <a:pt x="648024" y="2319781"/>
                </a:lnTo>
                <a:lnTo>
                  <a:pt x="638738" y="2370581"/>
                </a:lnTo>
                <a:lnTo>
                  <a:pt x="628831" y="2408681"/>
                </a:lnTo>
                <a:lnTo>
                  <a:pt x="618242" y="2459481"/>
                </a:lnTo>
                <a:lnTo>
                  <a:pt x="606908" y="2510281"/>
                </a:lnTo>
                <a:lnTo>
                  <a:pt x="594769" y="2548381"/>
                </a:lnTo>
                <a:lnTo>
                  <a:pt x="581764" y="2599181"/>
                </a:lnTo>
                <a:lnTo>
                  <a:pt x="567831" y="2649981"/>
                </a:lnTo>
                <a:lnTo>
                  <a:pt x="552909" y="2688081"/>
                </a:lnTo>
                <a:lnTo>
                  <a:pt x="536937" y="2726181"/>
                </a:lnTo>
                <a:lnTo>
                  <a:pt x="519853" y="2776981"/>
                </a:lnTo>
                <a:lnTo>
                  <a:pt x="501596" y="2815081"/>
                </a:lnTo>
                <a:lnTo>
                  <a:pt x="482106" y="2853181"/>
                </a:lnTo>
                <a:lnTo>
                  <a:pt x="461320" y="2891281"/>
                </a:lnTo>
                <a:lnTo>
                  <a:pt x="439177" y="2929381"/>
                </a:lnTo>
                <a:lnTo>
                  <a:pt x="415617" y="2967481"/>
                </a:lnTo>
                <a:lnTo>
                  <a:pt x="390577" y="3005581"/>
                </a:lnTo>
                <a:lnTo>
                  <a:pt x="363997" y="3043681"/>
                </a:lnTo>
                <a:lnTo>
                  <a:pt x="335815" y="3069081"/>
                </a:lnTo>
                <a:lnTo>
                  <a:pt x="305971" y="3107181"/>
                </a:lnTo>
                <a:lnTo>
                  <a:pt x="274402" y="3132581"/>
                </a:lnTo>
                <a:lnTo>
                  <a:pt x="241048" y="3170681"/>
                </a:lnTo>
                <a:lnTo>
                  <a:pt x="205848" y="3196081"/>
                </a:lnTo>
                <a:lnTo>
                  <a:pt x="168739" y="3221481"/>
                </a:lnTo>
                <a:lnTo>
                  <a:pt x="129661" y="3246881"/>
                </a:lnTo>
                <a:lnTo>
                  <a:pt x="88553" y="3272281"/>
                </a:lnTo>
                <a:lnTo>
                  <a:pt x="45353" y="3297681"/>
                </a:lnTo>
                <a:lnTo>
                  <a:pt x="0" y="3310381"/>
                </a:lnTo>
                <a:lnTo>
                  <a:pt x="0" y="3335781"/>
                </a:lnTo>
                <a:lnTo>
                  <a:pt x="18716" y="3335781"/>
                </a:lnTo>
                <a:lnTo>
                  <a:pt x="37148" y="3323081"/>
                </a:lnTo>
                <a:lnTo>
                  <a:pt x="55293" y="3323081"/>
                </a:lnTo>
                <a:lnTo>
                  <a:pt x="73152" y="3310381"/>
                </a:lnTo>
                <a:lnTo>
                  <a:pt x="116298" y="3284981"/>
                </a:lnTo>
                <a:lnTo>
                  <a:pt x="157714" y="3259581"/>
                </a:lnTo>
                <a:lnTo>
                  <a:pt x="197433" y="3234181"/>
                </a:lnTo>
                <a:lnTo>
                  <a:pt x="235488" y="3208781"/>
                </a:lnTo>
                <a:lnTo>
                  <a:pt x="271913" y="3170681"/>
                </a:lnTo>
                <a:lnTo>
                  <a:pt x="306741" y="3145281"/>
                </a:lnTo>
                <a:lnTo>
                  <a:pt x="340005" y="3107181"/>
                </a:lnTo>
                <a:lnTo>
                  <a:pt x="371739" y="3069081"/>
                </a:lnTo>
                <a:lnTo>
                  <a:pt x="401974" y="3030981"/>
                </a:lnTo>
                <a:lnTo>
                  <a:pt x="430745" y="2992881"/>
                </a:lnTo>
                <a:lnTo>
                  <a:pt x="458085" y="2954781"/>
                </a:lnTo>
                <a:lnTo>
                  <a:pt x="481855" y="2916681"/>
                </a:lnTo>
                <a:lnTo>
                  <a:pt x="504099" y="2865881"/>
                </a:lnTo>
                <a:lnTo>
                  <a:pt x="524889" y="2827781"/>
                </a:lnTo>
                <a:lnTo>
                  <a:pt x="544295" y="2776981"/>
                </a:lnTo>
                <a:lnTo>
                  <a:pt x="562390" y="2738881"/>
                </a:lnTo>
                <a:lnTo>
                  <a:pt x="579246" y="2688081"/>
                </a:lnTo>
                <a:lnTo>
                  <a:pt x="594934" y="2637281"/>
                </a:lnTo>
                <a:lnTo>
                  <a:pt x="609526" y="2599181"/>
                </a:lnTo>
                <a:lnTo>
                  <a:pt x="623093" y="2548381"/>
                </a:lnTo>
                <a:lnTo>
                  <a:pt x="635708" y="2497581"/>
                </a:lnTo>
                <a:lnTo>
                  <a:pt x="647442" y="2446781"/>
                </a:lnTo>
                <a:lnTo>
                  <a:pt x="658367" y="2395981"/>
                </a:lnTo>
                <a:lnTo>
                  <a:pt x="668554" y="2345181"/>
                </a:lnTo>
                <a:lnTo>
                  <a:pt x="678076" y="2294381"/>
                </a:lnTo>
                <a:lnTo>
                  <a:pt x="687003" y="2243581"/>
                </a:lnTo>
                <a:lnTo>
                  <a:pt x="695408" y="2192781"/>
                </a:lnTo>
                <a:lnTo>
                  <a:pt x="703362" y="2141981"/>
                </a:lnTo>
                <a:lnTo>
                  <a:pt x="710937" y="2091181"/>
                </a:lnTo>
                <a:lnTo>
                  <a:pt x="718205" y="2040381"/>
                </a:lnTo>
                <a:lnTo>
                  <a:pt x="725238" y="1976881"/>
                </a:lnTo>
                <a:lnTo>
                  <a:pt x="732106" y="1926081"/>
                </a:lnTo>
                <a:lnTo>
                  <a:pt x="745192" y="1824481"/>
                </a:lnTo>
                <a:lnTo>
                  <a:pt x="751544" y="1786381"/>
                </a:lnTo>
                <a:lnTo>
                  <a:pt x="757994" y="1735581"/>
                </a:lnTo>
                <a:lnTo>
                  <a:pt x="764599" y="1684781"/>
                </a:lnTo>
                <a:lnTo>
                  <a:pt x="771417" y="1633981"/>
                </a:lnTo>
                <a:lnTo>
                  <a:pt x="778506" y="1595881"/>
                </a:lnTo>
                <a:lnTo>
                  <a:pt x="785921" y="1545081"/>
                </a:lnTo>
                <a:lnTo>
                  <a:pt x="793722" y="1494281"/>
                </a:lnTo>
                <a:lnTo>
                  <a:pt x="801964" y="1456181"/>
                </a:lnTo>
                <a:lnTo>
                  <a:pt x="810705" y="1405381"/>
                </a:lnTo>
                <a:lnTo>
                  <a:pt x="820003" y="1354581"/>
                </a:lnTo>
                <a:lnTo>
                  <a:pt x="829915" y="1316481"/>
                </a:lnTo>
                <a:lnTo>
                  <a:pt x="840497" y="1278381"/>
                </a:lnTo>
                <a:lnTo>
                  <a:pt x="851807" y="1227581"/>
                </a:lnTo>
                <a:lnTo>
                  <a:pt x="863902" y="1189481"/>
                </a:lnTo>
                <a:lnTo>
                  <a:pt x="876840" y="1151381"/>
                </a:lnTo>
                <a:lnTo>
                  <a:pt x="890678" y="1100581"/>
                </a:lnTo>
                <a:lnTo>
                  <a:pt x="905473" y="1062481"/>
                </a:lnTo>
                <a:lnTo>
                  <a:pt x="921282" y="1024381"/>
                </a:lnTo>
                <a:lnTo>
                  <a:pt x="938163" y="986281"/>
                </a:lnTo>
                <a:lnTo>
                  <a:pt x="956173" y="960881"/>
                </a:lnTo>
                <a:lnTo>
                  <a:pt x="975368" y="922781"/>
                </a:lnTo>
                <a:lnTo>
                  <a:pt x="995807" y="884681"/>
                </a:lnTo>
                <a:lnTo>
                  <a:pt x="1017546" y="846581"/>
                </a:lnTo>
                <a:lnTo>
                  <a:pt x="1040643" y="821181"/>
                </a:lnTo>
                <a:lnTo>
                  <a:pt x="1065155" y="795781"/>
                </a:lnTo>
                <a:lnTo>
                  <a:pt x="1091139" y="757681"/>
                </a:lnTo>
                <a:lnTo>
                  <a:pt x="1147753" y="706881"/>
                </a:lnTo>
                <a:lnTo>
                  <a:pt x="1178497" y="681481"/>
                </a:lnTo>
                <a:lnTo>
                  <a:pt x="1210943" y="656081"/>
                </a:lnTo>
                <a:lnTo>
                  <a:pt x="1245146" y="643381"/>
                </a:lnTo>
                <a:lnTo>
                  <a:pt x="1281166" y="617981"/>
                </a:lnTo>
                <a:lnTo>
                  <a:pt x="1319058" y="605281"/>
                </a:lnTo>
                <a:lnTo>
                  <a:pt x="1358881" y="579881"/>
                </a:lnTo>
                <a:lnTo>
                  <a:pt x="1400691" y="567181"/>
                </a:lnTo>
                <a:lnTo>
                  <a:pt x="1444545" y="554481"/>
                </a:lnTo>
                <a:lnTo>
                  <a:pt x="1490502" y="541781"/>
                </a:lnTo>
                <a:lnTo>
                  <a:pt x="1538617" y="541781"/>
                </a:lnTo>
                <a:lnTo>
                  <a:pt x="1588949" y="529081"/>
                </a:lnTo>
                <a:lnTo>
                  <a:pt x="1641555" y="529081"/>
                </a:lnTo>
                <a:lnTo>
                  <a:pt x="1696491" y="516381"/>
                </a:lnTo>
                <a:close/>
              </a:path>
              <a:path w="6354445" h="3336290">
                <a:moveTo>
                  <a:pt x="3321900" y="783081"/>
                </a:moveTo>
                <a:lnTo>
                  <a:pt x="3073694" y="783081"/>
                </a:lnTo>
                <a:lnTo>
                  <a:pt x="3120208" y="795781"/>
                </a:lnTo>
                <a:lnTo>
                  <a:pt x="3285562" y="795781"/>
                </a:lnTo>
                <a:lnTo>
                  <a:pt x="3321900" y="783081"/>
                </a:lnTo>
                <a:close/>
              </a:path>
              <a:path w="6354445" h="3336290">
                <a:moveTo>
                  <a:pt x="3913450" y="8381"/>
                </a:moveTo>
                <a:lnTo>
                  <a:pt x="3887542" y="8381"/>
                </a:lnTo>
                <a:lnTo>
                  <a:pt x="3875851" y="59181"/>
                </a:lnTo>
                <a:lnTo>
                  <a:pt x="3863767" y="109981"/>
                </a:lnTo>
                <a:lnTo>
                  <a:pt x="3851140" y="160781"/>
                </a:lnTo>
                <a:lnTo>
                  <a:pt x="3837821" y="198881"/>
                </a:lnTo>
                <a:lnTo>
                  <a:pt x="3823661" y="249681"/>
                </a:lnTo>
                <a:lnTo>
                  <a:pt x="3808511" y="300481"/>
                </a:lnTo>
                <a:lnTo>
                  <a:pt x="3792220" y="351281"/>
                </a:lnTo>
                <a:lnTo>
                  <a:pt x="3774641" y="389381"/>
                </a:lnTo>
                <a:lnTo>
                  <a:pt x="3755622" y="427481"/>
                </a:lnTo>
                <a:lnTo>
                  <a:pt x="3735015" y="478281"/>
                </a:lnTo>
                <a:lnTo>
                  <a:pt x="3707124" y="516381"/>
                </a:lnTo>
                <a:lnTo>
                  <a:pt x="3677250" y="567181"/>
                </a:lnTo>
                <a:lnTo>
                  <a:pt x="3645287" y="605281"/>
                </a:lnTo>
                <a:lnTo>
                  <a:pt x="3611126" y="643381"/>
                </a:lnTo>
                <a:lnTo>
                  <a:pt x="3574662" y="668781"/>
                </a:lnTo>
                <a:lnTo>
                  <a:pt x="3535786" y="694181"/>
                </a:lnTo>
                <a:lnTo>
                  <a:pt x="3494391" y="719581"/>
                </a:lnTo>
                <a:lnTo>
                  <a:pt x="3450369" y="732281"/>
                </a:lnTo>
                <a:lnTo>
                  <a:pt x="3403613" y="744981"/>
                </a:lnTo>
                <a:lnTo>
                  <a:pt x="3354015" y="757681"/>
                </a:lnTo>
                <a:lnTo>
                  <a:pt x="3319065" y="757681"/>
                </a:lnTo>
                <a:lnTo>
                  <a:pt x="3283769" y="770381"/>
                </a:lnTo>
                <a:lnTo>
                  <a:pt x="2979488" y="770381"/>
                </a:lnTo>
                <a:lnTo>
                  <a:pt x="3026786" y="783081"/>
                </a:lnTo>
                <a:lnTo>
                  <a:pt x="3357952" y="783081"/>
                </a:lnTo>
                <a:lnTo>
                  <a:pt x="3407302" y="770381"/>
                </a:lnTo>
                <a:lnTo>
                  <a:pt x="3453377" y="757681"/>
                </a:lnTo>
                <a:lnTo>
                  <a:pt x="3496322" y="744981"/>
                </a:lnTo>
                <a:lnTo>
                  <a:pt x="3536286" y="719581"/>
                </a:lnTo>
                <a:lnTo>
                  <a:pt x="3573416" y="706881"/>
                </a:lnTo>
                <a:lnTo>
                  <a:pt x="3607858" y="668781"/>
                </a:lnTo>
                <a:lnTo>
                  <a:pt x="3639760" y="643381"/>
                </a:lnTo>
                <a:lnTo>
                  <a:pt x="3669269" y="617981"/>
                </a:lnTo>
                <a:lnTo>
                  <a:pt x="3696531" y="579881"/>
                </a:lnTo>
                <a:lnTo>
                  <a:pt x="3721694" y="541781"/>
                </a:lnTo>
                <a:lnTo>
                  <a:pt x="3744906" y="503681"/>
                </a:lnTo>
                <a:lnTo>
                  <a:pt x="3766312" y="465581"/>
                </a:lnTo>
                <a:lnTo>
                  <a:pt x="3786060" y="427481"/>
                </a:lnTo>
                <a:lnTo>
                  <a:pt x="3804297" y="389381"/>
                </a:lnTo>
                <a:lnTo>
                  <a:pt x="3821171" y="338581"/>
                </a:lnTo>
                <a:lnTo>
                  <a:pt x="3836827" y="300481"/>
                </a:lnTo>
                <a:lnTo>
                  <a:pt x="3851414" y="249681"/>
                </a:lnTo>
                <a:lnTo>
                  <a:pt x="3865079" y="198881"/>
                </a:lnTo>
                <a:lnTo>
                  <a:pt x="3877967" y="148081"/>
                </a:lnTo>
                <a:lnTo>
                  <a:pt x="3890228" y="109981"/>
                </a:lnTo>
                <a:lnTo>
                  <a:pt x="3902006" y="59181"/>
                </a:lnTo>
                <a:lnTo>
                  <a:pt x="3913450" y="8381"/>
                </a:lnTo>
                <a:close/>
              </a:path>
              <a:path w="6354445" h="3336290">
                <a:moveTo>
                  <a:pt x="2042247" y="516381"/>
                </a:moveTo>
                <a:lnTo>
                  <a:pt x="1835778" y="516381"/>
                </a:lnTo>
                <a:lnTo>
                  <a:pt x="1886686" y="529081"/>
                </a:lnTo>
                <a:lnTo>
                  <a:pt x="1937517" y="529081"/>
                </a:lnTo>
                <a:lnTo>
                  <a:pt x="1988260" y="541781"/>
                </a:lnTo>
                <a:lnTo>
                  <a:pt x="2038902" y="541781"/>
                </a:lnTo>
                <a:lnTo>
                  <a:pt x="2190113" y="579881"/>
                </a:lnTo>
                <a:lnTo>
                  <a:pt x="2240239" y="579881"/>
                </a:lnTo>
                <a:lnTo>
                  <a:pt x="2389624" y="617981"/>
                </a:lnTo>
                <a:lnTo>
                  <a:pt x="2439050" y="643381"/>
                </a:lnTo>
                <a:lnTo>
                  <a:pt x="2931808" y="770381"/>
                </a:lnTo>
                <a:lnTo>
                  <a:pt x="3121822" y="770381"/>
                </a:lnTo>
                <a:lnTo>
                  <a:pt x="3075912" y="757681"/>
                </a:lnTo>
                <a:lnTo>
                  <a:pt x="3029563" y="757681"/>
                </a:lnTo>
                <a:lnTo>
                  <a:pt x="2982786" y="744981"/>
                </a:lnTo>
                <a:lnTo>
                  <a:pt x="2935591" y="744981"/>
                </a:lnTo>
                <a:lnTo>
                  <a:pt x="2395631" y="605281"/>
                </a:lnTo>
                <a:lnTo>
                  <a:pt x="2345681" y="579881"/>
                </a:lnTo>
                <a:lnTo>
                  <a:pt x="2245218" y="554481"/>
                </a:lnTo>
                <a:lnTo>
                  <a:pt x="2194720" y="554481"/>
                </a:lnTo>
                <a:lnTo>
                  <a:pt x="2042247" y="516381"/>
                </a:lnTo>
                <a:close/>
              </a:path>
              <a:path w="6354445" h="3336290">
                <a:moveTo>
                  <a:pt x="1939857" y="503681"/>
                </a:moveTo>
                <a:lnTo>
                  <a:pt x="1583345" y="503681"/>
                </a:lnTo>
                <a:lnTo>
                  <a:pt x="1530870" y="516381"/>
                </a:lnTo>
                <a:lnTo>
                  <a:pt x="1991121" y="516381"/>
                </a:lnTo>
                <a:lnTo>
                  <a:pt x="1939857" y="503681"/>
                </a:lnTo>
                <a:close/>
              </a:path>
              <a:path w="6354445" h="3336290">
                <a:moveTo>
                  <a:pt x="1836945" y="490981"/>
                </a:moveTo>
                <a:lnTo>
                  <a:pt x="1694386" y="490981"/>
                </a:lnTo>
                <a:lnTo>
                  <a:pt x="1637833" y="503681"/>
                </a:lnTo>
                <a:lnTo>
                  <a:pt x="1888463" y="503681"/>
                </a:lnTo>
                <a:lnTo>
                  <a:pt x="1836945" y="490981"/>
                </a:lnTo>
                <a:close/>
              </a:path>
            </a:pathLst>
          </a:custGeom>
          <a:solidFill>
            <a:srgbClr val="B6B1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2632435" y="7669314"/>
            <a:ext cx="5655945" cy="1739900"/>
          </a:xfrm>
          <a:custGeom>
            <a:avLst/>
            <a:gdLst/>
            <a:ahLst/>
            <a:cxnLst/>
            <a:rect l="l" t="t" r="r" b="b"/>
            <a:pathLst>
              <a:path w="5655944" h="1739900">
                <a:moveTo>
                  <a:pt x="13081" y="1498599"/>
                </a:moveTo>
                <a:lnTo>
                  <a:pt x="0" y="1511299"/>
                </a:lnTo>
                <a:lnTo>
                  <a:pt x="49452" y="1549399"/>
                </a:lnTo>
                <a:lnTo>
                  <a:pt x="194161" y="1625599"/>
                </a:lnTo>
                <a:lnTo>
                  <a:pt x="241271" y="1638299"/>
                </a:lnTo>
                <a:lnTo>
                  <a:pt x="287862" y="1663699"/>
                </a:lnTo>
                <a:lnTo>
                  <a:pt x="558030" y="1739899"/>
                </a:lnTo>
                <a:lnTo>
                  <a:pt x="811711" y="1739899"/>
                </a:lnTo>
                <a:lnTo>
                  <a:pt x="862306" y="1727199"/>
                </a:lnTo>
                <a:lnTo>
                  <a:pt x="912434" y="1727199"/>
                </a:lnTo>
                <a:lnTo>
                  <a:pt x="962146" y="1714499"/>
                </a:lnTo>
                <a:lnTo>
                  <a:pt x="583065" y="1714499"/>
                </a:lnTo>
                <a:lnTo>
                  <a:pt x="540104" y="1701799"/>
                </a:lnTo>
                <a:lnTo>
                  <a:pt x="496377" y="1701799"/>
                </a:lnTo>
                <a:lnTo>
                  <a:pt x="360417" y="1663699"/>
                </a:lnTo>
                <a:lnTo>
                  <a:pt x="313447" y="1638299"/>
                </a:lnTo>
                <a:lnTo>
                  <a:pt x="265622" y="1625599"/>
                </a:lnTo>
                <a:lnTo>
                  <a:pt x="167342" y="1574799"/>
                </a:lnTo>
                <a:lnTo>
                  <a:pt x="65436" y="1523999"/>
                </a:lnTo>
                <a:lnTo>
                  <a:pt x="13081" y="1498599"/>
                </a:lnTo>
                <a:close/>
              </a:path>
              <a:path w="5655944" h="1739900">
                <a:moveTo>
                  <a:pt x="3163263" y="12699"/>
                </a:moveTo>
                <a:lnTo>
                  <a:pt x="2854231" y="12699"/>
                </a:lnTo>
                <a:lnTo>
                  <a:pt x="2804525" y="25399"/>
                </a:lnTo>
                <a:lnTo>
                  <a:pt x="2755121" y="50799"/>
                </a:lnTo>
                <a:lnTo>
                  <a:pt x="2705943" y="63499"/>
                </a:lnTo>
                <a:lnTo>
                  <a:pt x="2607945" y="114299"/>
                </a:lnTo>
                <a:lnTo>
                  <a:pt x="2570041" y="139699"/>
                </a:lnTo>
                <a:lnTo>
                  <a:pt x="2532769" y="165099"/>
                </a:lnTo>
                <a:lnTo>
                  <a:pt x="2496086" y="190499"/>
                </a:lnTo>
                <a:lnTo>
                  <a:pt x="2459948" y="215899"/>
                </a:lnTo>
                <a:lnTo>
                  <a:pt x="2424312" y="253999"/>
                </a:lnTo>
                <a:lnTo>
                  <a:pt x="2389137" y="279399"/>
                </a:lnTo>
                <a:lnTo>
                  <a:pt x="2354377" y="317499"/>
                </a:lnTo>
                <a:lnTo>
                  <a:pt x="2319992" y="342899"/>
                </a:lnTo>
                <a:lnTo>
                  <a:pt x="2285937" y="380999"/>
                </a:lnTo>
                <a:lnTo>
                  <a:pt x="2218648" y="457199"/>
                </a:lnTo>
                <a:lnTo>
                  <a:pt x="2086147" y="609599"/>
                </a:lnTo>
                <a:lnTo>
                  <a:pt x="2053204" y="660399"/>
                </a:lnTo>
                <a:lnTo>
                  <a:pt x="1987237" y="736599"/>
                </a:lnTo>
                <a:lnTo>
                  <a:pt x="1954127" y="787399"/>
                </a:lnTo>
                <a:lnTo>
                  <a:pt x="1889951" y="863599"/>
                </a:lnTo>
                <a:lnTo>
                  <a:pt x="1858953" y="901699"/>
                </a:lnTo>
                <a:lnTo>
                  <a:pt x="1827853" y="952499"/>
                </a:lnTo>
                <a:lnTo>
                  <a:pt x="1765232" y="1028699"/>
                </a:lnTo>
                <a:lnTo>
                  <a:pt x="1701864" y="1104899"/>
                </a:lnTo>
                <a:lnTo>
                  <a:pt x="1637522" y="1181099"/>
                </a:lnTo>
                <a:lnTo>
                  <a:pt x="1604916" y="1219199"/>
                </a:lnTo>
                <a:lnTo>
                  <a:pt x="1571982" y="1257299"/>
                </a:lnTo>
                <a:lnTo>
                  <a:pt x="1538692" y="1295399"/>
                </a:lnTo>
                <a:lnTo>
                  <a:pt x="1505018" y="1320799"/>
                </a:lnTo>
                <a:lnTo>
                  <a:pt x="1470932" y="1358899"/>
                </a:lnTo>
                <a:lnTo>
                  <a:pt x="1436405" y="1396999"/>
                </a:lnTo>
                <a:lnTo>
                  <a:pt x="1401410" y="1422399"/>
                </a:lnTo>
                <a:lnTo>
                  <a:pt x="1365918" y="1460499"/>
                </a:lnTo>
                <a:lnTo>
                  <a:pt x="1329901" y="1485899"/>
                </a:lnTo>
                <a:lnTo>
                  <a:pt x="1293332" y="1511299"/>
                </a:lnTo>
                <a:lnTo>
                  <a:pt x="1256181" y="1536699"/>
                </a:lnTo>
                <a:lnTo>
                  <a:pt x="1218420" y="1562099"/>
                </a:lnTo>
                <a:lnTo>
                  <a:pt x="1180022" y="1587499"/>
                </a:lnTo>
                <a:lnTo>
                  <a:pt x="1140959" y="1612899"/>
                </a:lnTo>
                <a:lnTo>
                  <a:pt x="1101201" y="1625599"/>
                </a:lnTo>
                <a:lnTo>
                  <a:pt x="1060722" y="1650999"/>
                </a:lnTo>
                <a:lnTo>
                  <a:pt x="977485" y="1676399"/>
                </a:lnTo>
                <a:lnTo>
                  <a:pt x="846510" y="1714499"/>
                </a:lnTo>
                <a:lnTo>
                  <a:pt x="962146" y="1714499"/>
                </a:lnTo>
                <a:lnTo>
                  <a:pt x="1011493" y="1689099"/>
                </a:lnTo>
                <a:lnTo>
                  <a:pt x="1060527" y="1676399"/>
                </a:lnTo>
                <a:lnTo>
                  <a:pt x="1157858" y="1625599"/>
                </a:lnTo>
                <a:lnTo>
                  <a:pt x="1198997" y="1600199"/>
                </a:lnTo>
                <a:lnTo>
                  <a:pt x="1239407" y="1574799"/>
                </a:lnTo>
                <a:lnTo>
                  <a:pt x="1279120" y="1549399"/>
                </a:lnTo>
                <a:lnTo>
                  <a:pt x="1318166" y="1523999"/>
                </a:lnTo>
                <a:lnTo>
                  <a:pt x="1356574" y="1498599"/>
                </a:lnTo>
                <a:lnTo>
                  <a:pt x="1394374" y="1460499"/>
                </a:lnTo>
                <a:lnTo>
                  <a:pt x="1431597" y="1435099"/>
                </a:lnTo>
                <a:lnTo>
                  <a:pt x="1468272" y="1396999"/>
                </a:lnTo>
                <a:lnTo>
                  <a:pt x="1504428" y="1358899"/>
                </a:lnTo>
                <a:lnTo>
                  <a:pt x="1540097" y="1320799"/>
                </a:lnTo>
                <a:lnTo>
                  <a:pt x="1575307" y="1282699"/>
                </a:lnTo>
                <a:lnTo>
                  <a:pt x="1610090" y="1244599"/>
                </a:lnTo>
                <a:lnTo>
                  <a:pt x="1644474" y="1206499"/>
                </a:lnTo>
                <a:lnTo>
                  <a:pt x="1678489" y="1168399"/>
                </a:lnTo>
                <a:lnTo>
                  <a:pt x="1712166" y="1130299"/>
                </a:lnTo>
                <a:lnTo>
                  <a:pt x="1778625" y="1054099"/>
                </a:lnTo>
                <a:lnTo>
                  <a:pt x="1811466" y="1003299"/>
                </a:lnTo>
                <a:lnTo>
                  <a:pt x="1908795" y="888999"/>
                </a:lnTo>
                <a:lnTo>
                  <a:pt x="1974098" y="800099"/>
                </a:lnTo>
                <a:lnTo>
                  <a:pt x="2007196" y="761999"/>
                </a:lnTo>
                <a:lnTo>
                  <a:pt x="2040269" y="711199"/>
                </a:lnTo>
                <a:lnTo>
                  <a:pt x="2106481" y="634999"/>
                </a:lnTo>
                <a:lnTo>
                  <a:pt x="2139690" y="584199"/>
                </a:lnTo>
                <a:lnTo>
                  <a:pt x="2240150" y="469899"/>
                </a:lnTo>
                <a:lnTo>
                  <a:pt x="2308170" y="393699"/>
                </a:lnTo>
                <a:lnTo>
                  <a:pt x="2342599" y="355599"/>
                </a:lnTo>
                <a:lnTo>
                  <a:pt x="2377355" y="330199"/>
                </a:lnTo>
                <a:lnTo>
                  <a:pt x="2412471" y="292099"/>
                </a:lnTo>
                <a:lnTo>
                  <a:pt x="2447985" y="266699"/>
                </a:lnTo>
                <a:lnTo>
                  <a:pt x="2483930" y="228599"/>
                </a:lnTo>
                <a:lnTo>
                  <a:pt x="2557255" y="177799"/>
                </a:lnTo>
                <a:lnTo>
                  <a:pt x="2594705" y="152399"/>
                </a:lnTo>
                <a:lnTo>
                  <a:pt x="2632728" y="126999"/>
                </a:lnTo>
                <a:lnTo>
                  <a:pt x="2671358" y="114299"/>
                </a:lnTo>
                <a:lnTo>
                  <a:pt x="2710630" y="88899"/>
                </a:lnTo>
                <a:lnTo>
                  <a:pt x="2832652" y="50799"/>
                </a:lnTo>
                <a:lnTo>
                  <a:pt x="2874844" y="38099"/>
                </a:lnTo>
                <a:lnTo>
                  <a:pt x="2917855" y="38099"/>
                </a:lnTo>
                <a:lnTo>
                  <a:pt x="2961719" y="25399"/>
                </a:lnTo>
                <a:lnTo>
                  <a:pt x="3208730" y="25399"/>
                </a:lnTo>
                <a:lnTo>
                  <a:pt x="3163263" y="12699"/>
                </a:lnTo>
                <a:close/>
              </a:path>
              <a:path w="5655944" h="1739900">
                <a:moveTo>
                  <a:pt x="3208730" y="25399"/>
                </a:moveTo>
                <a:lnTo>
                  <a:pt x="3049308" y="25399"/>
                </a:lnTo>
                <a:lnTo>
                  <a:pt x="3092981" y="38099"/>
                </a:lnTo>
                <a:lnTo>
                  <a:pt x="3137520" y="38099"/>
                </a:lnTo>
                <a:lnTo>
                  <a:pt x="3182955" y="50799"/>
                </a:lnTo>
                <a:lnTo>
                  <a:pt x="3324928" y="88899"/>
                </a:lnTo>
                <a:lnTo>
                  <a:pt x="3374242" y="114299"/>
                </a:lnTo>
                <a:lnTo>
                  <a:pt x="3424600" y="139699"/>
                </a:lnTo>
                <a:lnTo>
                  <a:pt x="3476032" y="165099"/>
                </a:lnTo>
                <a:lnTo>
                  <a:pt x="3528568" y="190499"/>
                </a:lnTo>
                <a:lnTo>
                  <a:pt x="3571692" y="228599"/>
                </a:lnTo>
                <a:lnTo>
                  <a:pt x="3613927" y="253999"/>
                </a:lnTo>
                <a:lnTo>
                  <a:pt x="3655324" y="279399"/>
                </a:lnTo>
                <a:lnTo>
                  <a:pt x="3695935" y="317499"/>
                </a:lnTo>
                <a:lnTo>
                  <a:pt x="3735813" y="342899"/>
                </a:lnTo>
                <a:lnTo>
                  <a:pt x="3775008" y="380999"/>
                </a:lnTo>
                <a:lnTo>
                  <a:pt x="3813574" y="406399"/>
                </a:lnTo>
                <a:lnTo>
                  <a:pt x="3851562" y="444499"/>
                </a:lnTo>
                <a:lnTo>
                  <a:pt x="3889024" y="482599"/>
                </a:lnTo>
                <a:lnTo>
                  <a:pt x="3926012" y="520699"/>
                </a:lnTo>
                <a:lnTo>
                  <a:pt x="3962577" y="558799"/>
                </a:lnTo>
                <a:lnTo>
                  <a:pt x="3998772" y="584199"/>
                </a:lnTo>
                <a:lnTo>
                  <a:pt x="4070260" y="660399"/>
                </a:lnTo>
                <a:lnTo>
                  <a:pt x="4142702" y="736599"/>
                </a:lnTo>
                <a:lnTo>
                  <a:pt x="4326511" y="927099"/>
                </a:lnTo>
                <a:lnTo>
                  <a:pt x="4363438" y="952499"/>
                </a:lnTo>
                <a:lnTo>
                  <a:pt x="4400571" y="990599"/>
                </a:lnTo>
                <a:lnTo>
                  <a:pt x="4437973" y="1015999"/>
                </a:lnTo>
                <a:lnTo>
                  <a:pt x="4475710" y="1054099"/>
                </a:lnTo>
                <a:lnTo>
                  <a:pt x="4552442" y="1104899"/>
                </a:lnTo>
                <a:lnTo>
                  <a:pt x="4631283" y="1155699"/>
                </a:lnTo>
                <a:lnTo>
                  <a:pt x="4671656" y="1181099"/>
                </a:lnTo>
                <a:lnTo>
                  <a:pt x="4712748" y="1193799"/>
                </a:lnTo>
                <a:lnTo>
                  <a:pt x="4754626" y="1219199"/>
                </a:lnTo>
                <a:lnTo>
                  <a:pt x="4900644" y="1257299"/>
                </a:lnTo>
                <a:lnTo>
                  <a:pt x="4992307" y="1257299"/>
                </a:lnTo>
                <a:lnTo>
                  <a:pt x="5079837" y="1231899"/>
                </a:lnTo>
                <a:lnTo>
                  <a:pt x="4902057" y="1231899"/>
                </a:lnTo>
                <a:lnTo>
                  <a:pt x="4763897" y="1193799"/>
                </a:lnTo>
                <a:lnTo>
                  <a:pt x="4720388" y="1168399"/>
                </a:lnTo>
                <a:lnTo>
                  <a:pt x="4677683" y="1155699"/>
                </a:lnTo>
                <a:lnTo>
                  <a:pt x="4594397" y="1104899"/>
                </a:lnTo>
                <a:lnTo>
                  <a:pt x="4513466" y="1054099"/>
                </a:lnTo>
                <a:lnTo>
                  <a:pt x="4473704" y="1015999"/>
                </a:lnTo>
                <a:lnTo>
                  <a:pt x="4434316" y="990599"/>
                </a:lnTo>
                <a:lnTo>
                  <a:pt x="4163047" y="723899"/>
                </a:lnTo>
                <a:lnTo>
                  <a:pt x="4088445" y="647699"/>
                </a:lnTo>
                <a:lnTo>
                  <a:pt x="4016488" y="571499"/>
                </a:lnTo>
                <a:lnTo>
                  <a:pt x="3980046" y="533399"/>
                </a:lnTo>
                <a:lnTo>
                  <a:pt x="3943223" y="495299"/>
                </a:lnTo>
                <a:lnTo>
                  <a:pt x="3905962" y="457199"/>
                </a:lnTo>
                <a:lnTo>
                  <a:pt x="3868209" y="431799"/>
                </a:lnTo>
                <a:lnTo>
                  <a:pt x="3829910" y="393699"/>
                </a:lnTo>
                <a:lnTo>
                  <a:pt x="3791009" y="355599"/>
                </a:lnTo>
                <a:lnTo>
                  <a:pt x="3751453" y="330199"/>
                </a:lnTo>
                <a:lnTo>
                  <a:pt x="3711184" y="292099"/>
                </a:lnTo>
                <a:lnTo>
                  <a:pt x="3670150" y="266699"/>
                </a:lnTo>
                <a:lnTo>
                  <a:pt x="3628295" y="228599"/>
                </a:lnTo>
                <a:lnTo>
                  <a:pt x="3585564" y="203199"/>
                </a:lnTo>
                <a:lnTo>
                  <a:pt x="3541903" y="177799"/>
                </a:lnTo>
                <a:lnTo>
                  <a:pt x="3492397" y="139699"/>
                </a:lnTo>
                <a:lnTo>
                  <a:pt x="3443602" y="114299"/>
                </a:lnTo>
                <a:lnTo>
                  <a:pt x="3395473" y="101599"/>
                </a:lnTo>
                <a:lnTo>
                  <a:pt x="3301037" y="50799"/>
                </a:lnTo>
                <a:lnTo>
                  <a:pt x="3208730" y="25399"/>
                </a:lnTo>
                <a:close/>
              </a:path>
              <a:path w="5655944" h="1739900">
                <a:moveTo>
                  <a:pt x="5655691" y="761999"/>
                </a:moveTo>
                <a:lnTo>
                  <a:pt x="5643880" y="774699"/>
                </a:lnTo>
                <a:lnTo>
                  <a:pt x="5608468" y="800099"/>
                </a:lnTo>
                <a:lnTo>
                  <a:pt x="5572806" y="838199"/>
                </a:lnTo>
                <a:lnTo>
                  <a:pt x="5500638" y="914399"/>
                </a:lnTo>
                <a:lnTo>
                  <a:pt x="5427187" y="990599"/>
                </a:lnTo>
                <a:lnTo>
                  <a:pt x="5389922" y="1028699"/>
                </a:lnTo>
                <a:lnTo>
                  <a:pt x="5314196" y="1079499"/>
                </a:lnTo>
                <a:lnTo>
                  <a:pt x="5275687" y="1117599"/>
                </a:lnTo>
                <a:lnTo>
                  <a:pt x="5236718" y="1142999"/>
                </a:lnTo>
                <a:lnTo>
                  <a:pt x="5138913" y="1193799"/>
                </a:lnTo>
                <a:lnTo>
                  <a:pt x="4995197" y="1231899"/>
                </a:lnTo>
                <a:lnTo>
                  <a:pt x="5079837" y="1231899"/>
                </a:lnTo>
                <a:lnTo>
                  <a:pt x="5163997" y="1206499"/>
                </a:lnTo>
                <a:lnTo>
                  <a:pt x="5204935" y="1181099"/>
                </a:lnTo>
                <a:lnTo>
                  <a:pt x="5245175" y="1168399"/>
                </a:lnTo>
                <a:lnTo>
                  <a:pt x="5284768" y="1142999"/>
                </a:lnTo>
                <a:lnTo>
                  <a:pt x="5323760" y="1104899"/>
                </a:lnTo>
                <a:lnTo>
                  <a:pt x="5362201" y="1079499"/>
                </a:lnTo>
                <a:lnTo>
                  <a:pt x="5400139" y="1041399"/>
                </a:lnTo>
                <a:lnTo>
                  <a:pt x="5437622" y="1015999"/>
                </a:lnTo>
                <a:lnTo>
                  <a:pt x="5474699" y="977899"/>
                </a:lnTo>
                <a:lnTo>
                  <a:pt x="5547829" y="901699"/>
                </a:lnTo>
                <a:lnTo>
                  <a:pt x="5655691" y="787399"/>
                </a:lnTo>
                <a:lnTo>
                  <a:pt x="5655691" y="761999"/>
                </a:lnTo>
                <a:close/>
              </a:path>
              <a:path w="5655944" h="1739900">
                <a:moveTo>
                  <a:pt x="3073481" y="0"/>
                </a:moveTo>
                <a:lnTo>
                  <a:pt x="2954872" y="0"/>
                </a:lnTo>
                <a:lnTo>
                  <a:pt x="2904321" y="12699"/>
                </a:lnTo>
                <a:lnTo>
                  <a:pt x="3118196" y="12699"/>
                </a:lnTo>
                <a:lnTo>
                  <a:pt x="3073481" y="0"/>
                </a:lnTo>
                <a:close/>
              </a:path>
            </a:pathLst>
          </a:custGeom>
          <a:solidFill>
            <a:srgbClr val="B6B1AE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0" name="bg object 20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2649058" y="18761"/>
            <a:ext cx="5634449" cy="51181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13105" y="-143560"/>
            <a:ext cx="17461788" cy="23272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2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66165" y="3053842"/>
            <a:ext cx="16155669" cy="67329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solidFill>
            <a:srgbClr val="DAD4D1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-224" y="6172738"/>
            <a:ext cx="4233908" cy="4114800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-199" y="0"/>
            <a:ext cx="6354445" cy="3336290"/>
          </a:xfrm>
          <a:custGeom>
            <a:avLst/>
            <a:gdLst/>
            <a:ahLst/>
            <a:cxnLst/>
            <a:rect l="l" t="t" r="r" b="b"/>
            <a:pathLst>
              <a:path w="6354445" h="3336290">
                <a:moveTo>
                  <a:pt x="5275320" y="0"/>
                </a:moveTo>
                <a:lnTo>
                  <a:pt x="5248093" y="0"/>
                </a:lnTo>
                <a:lnTo>
                  <a:pt x="5264387" y="42773"/>
                </a:lnTo>
                <a:lnTo>
                  <a:pt x="5280526" y="85677"/>
                </a:lnTo>
                <a:lnTo>
                  <a:pt x="5331488" y="222448"/>
                </a:lnTo>
                <a:lnTo>
                  <a:pt x="5350620" y="273511"/>
                </a:lnTo>
                <a:lnTo>
                  <a:pt x="5369930" y="324503"/>
                </a:lnTo>
                <a:lnTo>
                  <a:pt x="5389469" y="375286"/>
                </a:lnTo>
                <a:lnTo>
                  <a:pt x="5409290" y="425722"/>
                </a:lnTo>
                <a:lnTo>
                  <a:pt x="5429444" y="475674"/>
                </a:lnTo>
                <a:lnTo>
                  <a:pt x="5449984" y="525005"/>
                </a:lnTo>
                <a:lnTo>
                  <a:pt x="5470962" y="573576"/>
                </a:lnTo>
                <a:lnTo>
                  <a:pt x="5492429" y="621252"/>
                </a:lnTo>
                <a:lnTo>
                  <a:pt x="5514437" y="667893"/>
                </a:lnTo>
                <a:lnTo>
                  <a:pt x="5537039" y="713364"/>
                </a:lnTo>
                <a:lnTo>
                  <a:pt x="5560286" y="757525"/>
                </a:lnTo>
                <a:lnTo>
                  <a:pt x="5584231" y="800241"/>
                </a:lnTo>
                <a:lnTo>
                  <a:pt x="5608925" y="841374"/>
                </a:lnTo>
                <a:lnTo>
                  <a:pt x="5634420" y="880785"/>
                </a:lnTo>
                <a:lnTo>
                  <a:pt x="5660768" y="918339"/>
                </a:lnTo>
                <a:lnTo>
                  <a:pt x="5688021" y="953897"/>
                </a:lnTo>
                <a:lnTo>
                  <a:pt x="5726145" y="998292"/>
                </a:lnTo>
                <a:lnTo>
                  <a:pt x="5765475" y="1037985"/>
                </a:lnTo>
                <a:lnTo>
                  <a:pt x="5806039" y="1072982"/>
                </a:lnTo>
                <a:lnTo>
                  <a:pt x="5847861" y="1103291"/>
                </a:lnTo>
                <a:lnTo>
                  <a:pt x="5890967" y="1128918"/>
                </a:lnTo>
                <a:lnTo>
                  <a:pt x="5935385" y="1149871"/>
                </a:lnTo>
                <a:lnTo>
                  <a:pt x="5981139" y="1166155"/>
                </a:lnTo>
                <a:lnTo>
                  <a:pt x="6028256" y="1177778"/>
                </a:lnTo>
                <a:lnTo>
                  <a:pt x="6076760" y="1184747"/>
                </a:lnTo>
                <a:lnTo>
                  <a:pt x="6126679" y="1187069"/>
                </a:lnTo>
                <a:lnTo>
                  <a:pt x="6170088" y="1185407"/>
                </a:lnTo>
                <a:lnTo>
                  <a:pt x="6214533" y="1180424"/>
                </a:lnTo>
                <a:lnTo>
                  <a:pt x="6260045" y="1172118"/>
                </a:lnTo>
                <a:lnTo>
                  <a:pt x="6299384" y="1162303"/>
                </a:lnTo>
                <a:lnTo>
                  <a:pt x="6124520" y="1162303"/>
                </a:lnTo>
                <a:lnTo>
                  <a:pt x="6077171" y="1160087"/>
                </a:lnTo>
                <a:lnTo>
                  <a:pt x="6031247" y="1153425"/>
                </a:lnTo>
                <a:lnTo>
                  <a:pt x="5986686" y="1142299"/>
                </a:lnTo>
                <a:lnTo>
                  <a:pt x="5943429" y="1126691"/>
                </a:lnTo>
                <a:lnTo>
                  <a:pt x="5901413" y="1106582"/>
                </a:lnTo>
                <a:lnTo>
                  <a:pt x="5860579" y="1081955"/>
                </a:lnTo>
                <a:lnTo>
                  <a:pt x="5820865" y="1052791"/>
                </a:lnTo>
                <a:lnTo>
                  <a:pt x="5782210" y="1019072"/>
                </a:lnTo>
                <a:lnTo>
                  <a:pt x="5744553" y="980779"/>
                </a:lnTo>
                <a:lnTo>
                  <a:pt x="5707833" y="937895"/>
                </a:lnTo>
                <a:lnTo>
                  <a:pt x="5681010" y="902884"/>
                </a:lnTo>
                <a:lnTo>
                  <a:pt x="5655057" y="865853"/>
                </a:lnTo>
                <a:lnTo>
                  <a:pt x="5629925" y="826941"/>
                </a:lnTo>
                <a:lnTo>
                  <a:pt x="5605564" y="786286"/>
                </a:lnTo>
                <a:lnTo>
                  <a:pt x="5581923" y="744028"/>
                </a:lnTo>
                <a:lnTo>
                  <a:pt x="5558954" y="700305"/>
                </a:lnTo>
                <a:lnTo>
                  <a:pt x="5536606" y="655256"/>
                </a:lnTo>
                <a:lnTo>
                  <a:pt x="5514831" y="609020"/>
                </a:lnTo>
                <a:lnTo>
                  <a:pt x="5493576" y="561737"/>
                </a:lnTo>
                <a:lnTo>
                  <a:pt x="5472795" y="513546"/>
                </a:lnTo>
                <a:lnTo>
                  <a:pt x="5452435" y="464584"/>
                </a:lnTo>
                <a:lnTo>
                  <a:pt x="5432448" y="414992"/>
                </a:lnTo>
                <a:lnTo>
                  <a:pt x="5412784" y="364908"/>
                </a:lnTo>
                <a:lnTo>
                  <a:pt x="5393392" y="314471"/>
                </a:lnTo>
                <a:lnTo>
                  <a:pt x="5374224" y="263820"/>
                </a:lnTo>
                <a:lnTo>
                  <a:pt x="5355230" y="213094"/>
                </a:lnTo>
                <a:lnTo>
                  <a:pt x="5321259" y="121870"/>
                </a:lnTo>
                <a:lnTo>
                  <a:pt x="5306053" y="81200"/>
                </a:lnTo>
                <a:lnTo>
                  <a:pt x="5290728" y="40507"/>
                </a:lnTo>
                <a:lnTo>
                  <a:pt x="5275320" y="0"/>
                </a:lnTo>
                <a:close/>
              </a:path>
              <a:path w="6354445" h="3336290">
                <a:moveTo>
                  <a:pt x="6348294" y="1120775"/>
                </a:moveTo>
                <a:lnTo>
                  <a:pt x="6301028" y="1135725"/>
                </a:lnTo>
                <a:lnTo>
                  <a:pt x="6255060" y="1147353"/>
                </a:lnTo>
                <a:lnTo>
                  <a:pt x="6210348" y="1155659"/>
                </a:lnTo>
                <a:lnTo>
                  <a:pt x="6166849" y="1160642"/>
                </a:lnTo>
                <a:lnTo>
                  <a:pt x="6124520" y="1162303"/>
                </a:lnTo>
                <a:lnTo>
                  <a:pt x="6299384" y="1162303"/>
                </a:lnTo>
                <a:lnTo>
                  <a:pt x="6306654" y="1160490"/>
                </a:lnTo>
                <a:lnTo>
                  <a:pt x="6354390" y="1145540"/>
                </a:lnTo>
                <a:lnTo>
                  <a:pt x="6354009" y="1137284"/>
                </a:lnTo>
                <a:lnTo>
                  <a:pt x="6348294" y="1120775"/>
                </a:lnTo>
                <a:close/>
              </a:path>
              <a:path w="6354445" h="3336290">
                <a:moveTo>
                  <a:pt x="1696491" y="516381"/>
                </a:moveTo>
                <a:lnTo>
                  <a:pt x="1480359" y="516381"/>
                </a:lnTo>
                <a:lnTo>
                  <a:pt x="1431763" y="529081"/>
                </a:lnTo>
                <a:lnTo>
                  <a:pt x="1385030" y="541781"/>
                </a:lnTo>
                <a:lnTo>
                  <a:pt x="1340112" y="567181"/>
                </a:lnTo>
                <a:lnTo>
                  <a:pt x="1296958" y="579881"/>
                </a:lnTo>
                <a:lnTo>
                  <a:pt x="1213906" y="630681"/>
                </a:lnTo>
                <a:lnTo>
                  <a:pt x="1174298" y="656081"/>
                </a:lnTo>
                <a:lnTo>
                  <a:pt x="1136646" y="681481"/>
                </a:lnTo>
                <a:lnTo>
                  <a:pt x="1100904" y="719581"/>
                </a:lnTo>
                <a:lnTo>
                  <a:pt x="1067025" y="744981"/>
                </a:lnTo>
                <a:lnTo>
                  <a:pt x="1034962" y="783081"/>
                </a:lnTo>
                <a:lnTo>
                  <a:pt x="1004667" y="821181"/>
                </a:lnTo>
                <a:lnTo>
                  <a:pt x="976093" y="871981"/>
                </a:lnTo>
                <a:lnTo>
                  <a:pt x="949194" y="910081"/>
                </a:lnTo>
                <a:lnTo>
                  <a:pt x="928255" y="948181"/>
                </a:lnTo>
                <a:lnTo>
                  <a:pt x="908744" y="998981"/>
                </a:lnTo>
                <a:lnTo>
                  <a:pt x="890583" y="1037081"/>
                </a:lnTo>
                <a:lnTo>
                  <a:pt x="873695" y="1075181"/>
                </a:lnTo>
                <a:lnTo>
                  <a:pt x="858004" y="1125981"/>
                </a:lnTo>
                <a:lnTo>
                  <a:pt x="843433" y="1164081"/>
                </a:lnTo>
                <a:lnTo>
                  <a:pt x="829903" y="1214881"/>
                </a:lnTo>
                <a:lnTo>
                  <a:pt x="817338" y="1265681"/>
                </a:lnTo>
                <a:lnTo>
                  <a:pt x="805661" y="1303781"/>
                </a:lnTo>
                <a:lnTo>
                  <a:pt x="794794" y="1354581"/>
                </a:lnTo>
                <a:lnTo>
                  <a:pt x="784661" y="1405381"/>
                </a:lnTo>
                <a:lnTo>
                  <a:pt x="775184" y="1456181"/>
                </a:lnTo>
                <a:lnTo>
                  <a:pt x="766286" y="1506981"/>
                </a:lnTo>
                <a:lnTo>
                  <a:pt x="757890" y="1557781"/>
                </a:lnTo>
                <a:lnTo>
                  <a:pt x="749919" y="1608581"/>
                </a:lnTo>
                <a:lnTo>
                  <a:pt x="742296" y="1659381"/>
                </a:lnTo>
                <a:lnTo>
                  <a:pt x="734943" y="1710181"/>
                </a:lnTo>
                <a:lnTo>
                  <a:pt x="727784" y="1760981"/>
                </a:lnTo>
                <a:lnTo>
                  <a:pt x="720741" y="1824481"/>
                </a:lnTo>
                <a:lnTo>
                  <a:pt x="707287" y="1926081"/>
                </a:lnTo>
                <a:lnTo>
                  <a:pt x="700768" y="1976881"/>
                </a:lnTo>
                <a:lnTo>
                  <a:pt x="694117" y="2027681"/>
                </a:lnTo>
                <a:lnTo>
                  <a:pt x="687274" y="2078481"/>
                </a:lnTo>
                <a:lnTo>
                  <a:pt x="680176" y="2129281"/>
                </a:lnTo>
                <a:lnTo>
                  <a:pt x="672764" y="2167381"/>
                </a:lnTo>
                <a:lnTo>
                  <a:pt x="664975" y="2218181"/>
                </a:lnTo>
                <a:lnTo>
                  <a:pt x="656749" y="2268981"/>
                </a:lnTo>
                <a:lnTo>
                  <a:pt x="648024" y="2319781"/>
                </a:lnTo>
                <a:lnTo>
                  <a:pt x="638738" y="2370581"/>
                </a:lnTo>
                <a:lnTo>
                  <a:pt x="628831" y="2408681"/>
                </a:lnTo>
                <a:lnTo>
                  <a:pt x="618242" y="2459481"/>
                </a:lnTo>
                <a:lnTo>
                  <a:pt x="606908" y="2510281"/>
                </a:lnTo>
                <a:lnTo>
                  <a:pt x="594769" y="2548381"/>
                </a:lnTo>
                <a:lnTo>
                  <a:pt x="581764" y="2599181"/>
                </a:lnTo>
                <a:lnTo>
                  <a:pt x="567831" y="2649981"/>
                </a:lnTo>
                <a:lnTo>
                  <a:pt x="552909" y="2688081"/>
                </a:lnTo>
                <a:lnTo>
                  <a:pt x="536937" y="2726181"/>
                </a:lnTo>
                <a:lnTo>
                  <a:pt x="519853" y="2776981"/>
                </a:lnTo>
                <a:lnTo>
                  <a:pt x="501596" y="2815081"/>
                </a:lnTo>
                <a:lnTo>
                  <a:pt x="482106" y="2853181"/>
                </a:lnTo>
                <a:lnTo>
                  <a:pt x="461320" y="2891281"/>
                </a:lnTo>
                <a:lnTo>
                  <a:pt x="439177" y="2929381"/>
                </a:lnTo>
                <a:lnTo>
                  <a:pt x="415617" y="2967481"/>
                </a:lnTo>
                <a:lnTo>
                  <a:pt x="390577" y="3005581"/>
                </a:lnTo>
                <a:lnTo>
                  <a:pt x="363997" y="3043681"/>
                </a:lnTo>
                <a:lnTo>
                  <a:pt x="335815" y="3069081"/>
                </a:lnTo>
                <a:lnTo>
                  <a:pt x="305971" y="3107181"/>
                </a:lnTo>
                <a:lnTo>
                  <a:pt x="274402" y="3132581"/>
                </a:lnTo>
                <a:lnTo>
                  <a:pt x="241048" y="3170681"/>
                </a:lnTo>
                <a:lnTo>
                  <a:pt x="205848" y="3196081"/>
                </a:lnTo>
                <a:lnTo>
                  <a:pt x="168739" y="3221481"/>
                </a:lnTo>
                <a:lnTo>
                  <a:pt x="129661" y="3246881"/>
                </a:lnTo>
                <a:lnTo>
                  <a:pt x="88553" y="3272281"/>
                </a:lnTo>
                <a:lnTo>
                  <a:pt x="45353" y="3297681"/>
                </a:lnTo>
                <a:lnTo>
                  <a:pt x="0" y="3310381"/>
                </a:lnTo>
                <a:lnTo>
                  <a:pt x="0" y="3335781"/>
                </a:lnTo>
                <a:lnTo>
                  <a:pt x="18716" y="3335781"/>
                </a:lnTo>
                <a:lnTo>
                  <a:pt x="37148" y="3323081"/>
                </a:lnTo>
                <a:lnTo>
                  <a:pt x="55293" y="3323081"/>
                </a:lnTo>
                <a:lnTo>
                  <a:pt x="73152" y="3310381"/>
                </a:lnTo>
                <a:lnTo>
                  <a:pt x="116298" y="3284981"/>
                </a:lnTo>
                <a:lnTo>
                  <a:pt x="157714" y="3259581"/>
                </a:lnTo>
                <a:lnTo>
                  <a:pt x="197433" y="3234181"/>
                </a:lnTo>
                <a:lnTo>
                  <a:pt x="235488" y="3208781"/>
                </a:lnTo>
                <a:lnTo>
                  <a:pt x="271913" y="3170681"/>
                </a:lnTo>
                <a:lnTo>
                  <a:pt x="306741" y="3145281"/>
                </a:lnTo>
                <a:lnTo>
                  <a:pt x="340005" y="3107181"/>
                </a:lnTo>
                <a:lnTo>
                  <a:pt x="371739" y="3069081"/>
                </a:lnTo>
                <a:lnTo>
                  <a:pt x="401974" y="3030981"/>
                </a:lnTo>
                <a:lnTo>
                  <a:pt x="430745" y="2992881"/>
                </a:lnTo>
                <a:lnTo>
                  <a:pt x="458085" y="2954781"/>
                </a:lnTo>
                <a:lnTo>
                  <a:pt x="481855" y="2916681"/>
                </a:lnTo>
                <a:lnTo>
                  <a:pt x="504099" y="2865881"/>
                </a:lnTo>
                <a:lnTo>
                  <a:pt x="524889" y="2827781"/>
                </a:lnTo>
                <a:lnTo>
                  <a:pt x="544295" y="2776981"/>
                </a:lnTo>
                <a:lnTo>
                  <a:pt x="562390" y="2738881"/>
                </a:lnTo>
                <a:lnTo>
                  <a:pt x="579246" y="2688081"/>
                </a:lnTo>
                <a:lnTo>
                  <a:pt x="594934" y="2637281"/>
                </a:lnTo>
                <a:lnTo>
                  <a:pt x="609526" y="2599181"/>
                </a:lnTo>
                <a:lnTo>
                  <a:pt x="623093" y="2548381"/>
                </a:lnTo>
                <a:lnTo>
                  <a:pt x="635708" y="2497581"/>
                </a:lnTo>
                <a:lnTo>
                  <a:pt x="647442" y="2446781"/>
                </a:lnTo>
                <a:lnTo>
                  <a:pt x="658367" y="2395981"/>
                </a:lnTo>
                <a:lnTo>
                  <a:pt x="668554" y="2345181"/>
                </a:lnTo>
                <a:lnTo>
                  <a:pt x="678076" y="2294381"/>
                </a:lnTo>
                <a:lnTo>
                  <a:pt x="687003" y="2243581"/>
                </a:lnTo>
                <a:lnTo>
                  <a:pt x="695408" y="2192781"/>
                </a:lnTo>
                <a:lnTo>
                  <a:pt x="703362" y="2141981"/>
                </a:lnTo>
                <a:lnTo>
                  <a:pt x="710937" y="2091181"/>
                </a:lnTo>
                <a:lnTo>
                  <a:pt x="718205" y="2040381"/>
                </a:lnTo>
                <a:lnTo>
                  <a:pt x="725238" y="1976881"/>
                </a:lnTo>
                <a:lnTo>
                  <a:pt x="732106" y="1926081"/>
                </a:lnTo>
                <a:lnTo>
                  <a:pt x="745192" y="1824481"/>
                </a:lnTo>
                <a:lnTo>
                  <a:pt x="751544" y="1786381"/>
                </a:lnTo>
                <a:lnTo>
                  <a:pt x="757994" y="1735581"/>
                </a:lnTo>
                <a:lnTo>
                  <a:pt x="764599" y="1684781"/>
                </a:lnTo>
                <a:lnTo>
                  <a:pt x="771417" y="1633981"/>
                </a:lnTo>
                <a:lnTo>
                  <a:pt x="778506" y="1595881"/>
                </a:lnTo>
                <a:lnTo>
                  <a:pt x="785921" y="1545081"/>
                </a:lnTo>
                <a:lnTo>
                  <a:pt x="793722" y="1494281"/>
                </a:lnTo>
                <a:lnTo>
                  <a:pt x="801964" y="1456181"/>
                </a:lnTo>
                <a:lnTo>
                  <a:pt x="810705" y="1405381"/>
                </a:lnTo>
                <a:lnTo>
                  <a:pt x="820003" y="1354581"/>
                </a:lnTo>
                <a:lnTo>
                  <a:pt x="829915" y="1316481"/>
                </a:lnTo>
                <a:lnTo>
                  <a:pt x="840497" y="1278381"/>
                </a:lnTo>
                <a:lnTo>
                  <a:pt x="851807" y="1227581"/>
                </a:lnTo>
                <a:lnTo>
                  <a:pt x="863902" y="1189481"/>
                </a:lnTo>
                <a:lnTo>
                  <a:pt x="876840" y="1151381"/>
                </a:lnTo>
                <a:lnTo>
                  <a:pt x="890678" y="1100581"/>
                </a:lnTo>
                <a:lnTo>
                  <a:pt x="905473" y="1062481"/>
                </a:lnTo>
                <a:lnTo>
                  <a:pt x="921282" y="1024381"/>
                </a:lnTo>
                <a:lnTo>
                  <a:pt x="938163" y="986281"/>
                </a:lnTo>
                <a:lnTo>
                  <a:pt x="956173" y="960881"/>
                </a:lnTo>
                <a:lnTo>
                  <a:pt x="975368" y="922781"/>
                </a:lnTo>
                <a:lnTo>
                  <a:pt x="995807" y="884681"/>
                </a:lnTo>
                <a:lnTo>
                  <a:pt x="1017546" y="846581"/>
                </a:lnTo>
                <a:lnTo>
                  <a:pt x="1040643" y="821181"/>
                </a:lnTo>
                <a:lnTo>
                  <a:pt x="1065155" y="795781"/>
                </a:lnTo>
                <a:lnTo>
                  <a:pt x="1091139" y="757681"/>
                </a:lnTo>
                <a:lnTo>
                  <a:pt x="1147753" y="706881"/>
                </a:lnTo>
                <a:lnTo>
                  <a:pt x="1178497" y="681481"/>
                </a:lnTo>
                <a:lnTo>
                  <a:pt x="1210943" y="656081"/>
                </a:lnTo>
                <a:lnTo>
                  <a:pt x="1245146" y="643381"/>
                </a:lnTo>
                <a:lnTo>
                  <a:pt x="1281166" y="617981"/>
                </a:lnTo>
                <a:lnTo>
                  <a:pt x="1319058" y="605281"/>
                </a:lnTo>
                <a:lnTo>
                  <a:pt x="1358881" y="579881"/>
                </a:lnTo>
                <a:lnTo>
                  <a:pt x="1400691" y="567181"/>
                </a:lnTo>
                <a:lnTo>
                  <a:pt x="1444545" y="554481"/>
                </a:lnTo>
                <a:lnTo>
                  <a:pt x="1490502" y="541781"/>
                </a:lnTo>
                <a:lnTo>
                  <a:pt x="1538617" y="541781"/>
                </a:lnTo>
                <a:lnTo>
                  <a:pt x="1588949" y="529081"/>
                </a:lnTo>
                <a:lnTo>
                  <a:pt x="1641555" y="529081"/>
                </a:lnTo>
                <a:lnTo>
                  <a:pt x="1696491" y="516381"/>
                </a:lnTo>
                <a:close/>
              </a:path>
              <a:path w="6354445" h="3336290">
                <a:moveTo>
                  <a:pt x="3321900" y="783081"/>
                </a:moveTo>
                <a:lnTo>
                  <a:pt x="3073694" y="783081"/>
                </a:lnTo>
                <a:lnTo>
                  <a:pt x="3120208" y="795781"/>
                </a:lnTo>
                <a:lnTo>
                  <a:pt x="3285562" y="795781"/>
                </a:lnTo>
                <a:lnTo>
                  <a:pt x="3321900" y="783081"/>
                </a:lnTo>
                <a:close/>
              </a:path>
              <a:path w="6354445" h="3336290">
                <a:moveTo>
                  <a:pt x="3913450" y="8381"/>
                </a:moveTo>
                <a:lnTo>
                  <a:pt x="3887542" y="8381"/>
                </a:lnTo>
                <a:lnTo>
                  <a:pt x="3875851" y="59181"/>
                </a:lnTo>
                <a:lnTo>
                  <a:pt x="3863767" y="109981"/>
                </a:lnTo>
                <a:lnTo>
                  <a:pt x="3851140" y="160781"/>
                </a:lnTo>
                <a:lnTo>
                  <a:pt x="3837821" y="198881"/>
                </a:lnTo>
                <a:lnTo>
                  <a:pt x="3823661" y="249681"/>
                </a:lnTo>
                <a:lnTo>
                  <a:pt x="3808511" y="300481"/>
                </a:lnTo>
                <a:lnTo>
                  <a:pt x="3792220" y="351281"/>
                </a:lnTo>
                <a:lnTo>
                  <a:pt x="3774641" y="389381"/>
                </a:lnTo>
                <a:lnTo>
                  <a:pt x="3755622" y="427481"/>
                </a:lnTo>
                <a:lnTo>
                  <a:pt x="3735015" y="478281"/>
                </a:lnTo>
                <a:lnTo>
                  <a:pt x="3707124" y="516381"/>
                </a:lnTo>
                <a:lnTo>
                  <a:pt x="3677250" y="567181"/>
                </a:lnTo>
                <a:lnTo>
                  <a:pt x="3645287" y="605281"/>
                </a:lnTo>
                <a:lnTo>
                  <a:pt x="3611126" y="643381"/>
                </a:lnTo>
                <a:lnTo>
                  <a:pt x="3574662" y="668781"/>
                </a:lnTo>
                <a:lnTo>
                  <a:pt x="3535786" y="694181"/>
                </a:lnTo>
                <a:lnTo>
                  <a:pt x="3494391" y="719581"/>
                </a:lnTo>
                <a:lnTo>
                  <a:pt x="3450369" y="732281"/>
                </a:lnTo>
                <a:lnTo>
                  <a:pt x="3403613" y="744981"/>
                </a:lnTo>
                <a:lnTo>
                  <a:pt x="3354015" y="757681"/>
                </a:lnTo>
                <a:lnTo>
                  <a:pt x="3319065" y="757681"/>
                </a:lnTo>
                <a:lnTo>
                  <a:pt x="3283769" y="770381"/>
                </a:lnTo>
                <a:lnTo>
                  <a:pt x="2979488" y="770381"/>
                </a:lnTo>
                <a:lnTo>
                  <a:pt x="3026786" y="783081"/>
                </a:lnTo>
                <a:lnTo>
                  <a:pt x="3357952" y="783081"/>
                </a:lnTo>
                <a:lnTo>
                  <a:pt x="3407302" y="770381"/>
                </a:lnTo>
                <a:lnTo>
                  <a:pt x="3453377" y="757681"/>
                </a:lnTo>
                <a:lnTo>
                  <a:pt x="3496322" y="744981"/>
                </a:lnTo>
                <a:lnTo>
                  <a:pt x="3536286" y="719581"/>
                </a:lnTo>
                <a:lnTo>
                  <a:pt x="3573416" y="706881"/>
                </a:lnTo>
                <a:lnTo>
                  <a:pt x="3607858" y="668781"/>
                </a:lnTo>
                <a:lnTo>
                  <a:pt x="3639760" y="643381"/>
                </a:lnTo>
                <a:lnTo>
                  <a:pt x="3669269" y="617981"/>
                </a:lnTo>
                <a:lnTo>
                  <a:pt x="3696531" y="579881"/>
                </a:lnTo>
                <a:lnTo>
                  <a:pt x="3721694" y="541781"/>
                </a:lnTo>
                <a:lnTo>
                  <a:pt x="3744906" y="503681"/>
                </a:lnTo>
                <a:lnTo>
                  <a:pt x="3766312" y="465581"/>
                </a:lnTo>
                <a:lnTo>
                  <a:pt x="3786060" y="427481"/>
                </a:lnTo>
                <a:lnTo>
                  <a:pt x="3804297" y="389381"/>
                </a:lnTo>
                <a:lnTo>
                  <a:pt x="3821171" y="338581"/>
                </a:lnTo>
                <a:lnTo>
                  <a:pt x="3836827" y="300481"/>
                </a:lnTo>
                <a:lnTo>
                  <a:pt x="3851414" y="249681"/>
                </a:lnTo>
                <a:lnTo>
                  <a:pt x="3865079" y="198881"/>
                </a:lnTo>
                <a:lnTo>
                  <a:pt x="3877967" y="148081"/>
                </a:lnTo>
                <a:lnTo>
                  <a:pt x="3890228" y="109981"/>
                </a:lnTo>
                <a:lnTo>
                  <a:pt x="3902006" y="59181"/>
                </a:lnTo>
                <a:lnTo>
                  <a:pt x="3913450" y="8381"/>
                </a:lnTo>
                <a:close/>
              </a:path>
              <a:path w="6354445" h="3336290">
                <a:moveTo>
                  <a:pt x="2042247" y="516381"/>
                </a:moveTo>
                <a:lnTo>
                  <a:pt x="1835778" y="516381"/>
                </a:lnTo>
                <a:lnTo>
                  <a:pt x="1886686" y="529081"/>
                </a:lnTo>
                <a:lnTo>
                  <a:pt x="1937517" y="529081"/>
                </a:lnTo>
                <a:lnTo>
                  <a:pt x="1988260" y="541781"/>
                </a:lnTo>
                <a:lnTo>
                  <a:pt x="2038902" y="541781"/>
                </a:lnTo>
                <a:lnTo>
                  <a:pt x="2190113" y="579881"/>
                </a:lnTo>
                <a:lnTo>
                  <a:pt x="2240239" y="579881"/>
                </a:lnTo>
                <a:lnTo>
                  <a:pt x="2389624" y="617981"/>
                </a:lnTo>
                <a:lnTo>
                  <a:pt x="2439050" y="643381"/>
                </a:lnTo>
                <a:lnTo>
                  <a:pt x="2931808" y="770381"/>
                </a:lnTo>
                <a:lnTo>
                  <a:pt x="3121822" y="770381"/>
                </a:lnTo>
                <a:lnTo>
                  <a:pt x="3075912" y="757681"/>
                </a:lnTo>
                <a:lnTo>
                  <a:pt x="3029563" y="757681"/>
                </a:lnTo>
                <a:lnTo>
                  <a:pt x="2982786" y="744981"/>
                </a:lnTo>
                <a:lnTo>
                  <a:pt x="2935591" y="744981"/>
                </a:lnTo>
                <a:lnTo>
                  <a:pt x="2395631" y="605281"/>
                </a:lnTo>
                <a:lnTo>
                  <a:pt x="2345681" y="579881"/>
                </a:lnTo>
                <a:lnTo>
                  <a:pt x="2245218" y="554481"/>
                </a:lnTo>
                <a:lnTo>
                  <a:pt x="2194720" y="554481"/>
                </a:lnTo>
                <a:lnTo>
                  <a:pt x="2042247" y="516381"/>
                </a:lnTo>
                <a:close/>
              </a:path>
              <a:path w="6354445" h="3336290">
                <a:moveTo>
                  <a:pt x="1939857" y="503681"/>
                </a:moveTo>
                <a:lnTo>
                  <a:pt x="1583345" y="503681"/>
                </a:lnTo>
                <a:lnTo>
                  <a:pt x="1530870" y="516381"/>
                </a:lnTo>
                <a:lnTo>
                  <a:pt x="1991121" y="516381"/>
                </a:lnTo>
                <a:lnTo>
                  <a:pt x="1939857" y="503681"/>
                </a:lnTo>
                <a:close/>
              </a:path>
              <a:path w="6354445" h="3336290">
                <a:moveTo>
                  <a:pt x="1836945" y="490981"/>
                </a:moveTo>
                <a:lnTo>
                  <a:pt x="1694386" y="490981"/>
                </a:lnTo>
                <a:lnTo>
                  <a:pt x="1637833" y="503681"/>
                </a:lnTo>
                <a:lnTo>
                  <a:pt x="1888463" y="503681"/>
                </a:lnTo>
                <a:lnTo>
                  <a:pt x="1836945" y="490981"/>
                </a:lnTo>
                <a:close/>
              </a:path>
            </a:pathLst>
          </a:custGeom>
          <a:solidFill>
            <a:srgbClr val="B6B1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2632435" y="7669314"/>
            <a:ext cx="5655945" cy="1739900"/>
          </a:xfrm>
          <a:custGeom>
            <a:avLst/>
            <a:gdLst/>
            <a:ahLst/>
            <a:cxnLst/>
            <a:rect l="l" t="t" r="r" b="b"/>
            <a:pathLst>
              <a:path w="5655944" h="1739900">
                <a:moveTo>
                  <a:pt x="13081" y="1498599"/>
                </a:moveTo>
                <a:lnTo>
                  <a:pt x="0" y="1511299"/>
                </a:lnTo>
                <a:lnTo>
                  <a:pt x="49452" y="1549399"/>
                </a:lnTo>
                <a:lnTo>
                  <a:pt x="194161" y="1625599"/>
                </a:lnTo>
                <a:lnTo>
                  <a:pt x="241271" y="1638299"/>
                </a:lnTo>
                <a:lnTo>
                  <a:pt x="287862" y="1663699"/>
                </a:lnTo>
                <a:lnTo>
                  <a:pt x="558030" y="1739899"/>
                </a:lnTo>
                <a:lnTo>
                  <a:pt x="811711" y="1739899"/>
                </a:lnTo>
                <a:lnTo>
                  <a:pt x="862306" y="1727199"/>
                </a:lnTo>
                <a:lnTo>
                  <a:pt x="912434" y="1727199"/>
                </a:lnTo>
                <a:lnTo>
                  <a:pt x="962146" y="1714499"/>
                </a:lnTo>
                <a:lnTo>
                  <a:pt x="583065" y="1714499"/>
                </a:lnTo>
                <a:lnTo>
                  <a:pt x="540104" y="1701799"/>
                </a:lnTo>
                <a:lnTo>
                  <a:pt x="496377" y="1701799"/>
                </a:lnTo>
                <a:lnTo>
                  <a:pt x="360417" y="1663699"/>
                </a:lnTo>
                <a:lnTo>
                  <a:pt x="313447" y="1638299"/>
                </a:lnTo>
                <a:lnTo>
                  <a:pt x="265622" y="1625599"/>
                </a:lnTo>
                <a:lnTo>
                  <a:pt x="167342" y="1574799"/>
                </a:lnTo>
                <a:lnTo>
                  <a:pt x="65436" y="1523999"/>
                </a:lnTo>
                <a:lnTo>
                  <a:pt x="13081" y="1498599"/>
                </a:lnTo>
                <a:close/>
              </a:path>
              <a:path w="5655944" h="1739900">
                <a:moveTo>
                  <a:pt x="3163263" y="12699"/>
                </a:moveTo>
                <a:lnTo>
                  <a:pt x="2854231" y="12699"/>
                </a:lnTo>
                <a:lnTo>
                  <a:pt x="2804525" y="25399"/>
                </a:lnTo>
                <a:lnTo>
                  <a:pt x="2755121" y="50799"/>
                </a:lnTo>
                <a:lnTo>
                  <a:pt x="2705943" y="63499"/>
                </a:lnTo>
                <a:lnTo>
                  <a:pt x="2607945" y="114299"/>
                </a:lnTo>
                <a:lnTo>
                  <a:pt x="2570041" y="139699"/>
                </a:lnTo>
                <a:lnTo>
                  <a:pt x="2532769" y="165099"/>
                </a:lnTo>
                <a:lnTo>
                  <a:pt x="2496086" y="190499"/>
                </a:lnTo>
                <a:lnTo>
                  <a:pt x="2459948" y="215899"/>
                </a:lnTo>
                <a:lnTo>
                  <a:pt x="2424312" y="253999"/>
                </a:lnTo>
                <a:lnTo>
                  <a:pt x="2389137" y="279399"/>
                </a:lnTo>
                <a:lnTo>
                  <a:pt x="2354377" y="317499"/>
                </a:lnTo>
                <a:lnTo>
                  <a:pt x="2319992" y="342899"/>
                </a:lnTo>
                <a:lnTo>
                  <a:pt x="2285937" y="380999"/>
                </a:lnTo>
                <a:lnTo>
                  <a:pt x="2218648" y="457199"/>
                </a:lnTo>
                <a:lnTo>
                  <a:pt x="2086147" y="609599"/>
                </a:lnTo>
                <a:lnTo>
                  <a:pt x="2053204" y="660399"/>
                </a:lnTo>
                <a:lnTo>
                  <a:pt x="1987237" y="736599"/>
                </a:lnTo>
                <a:lnTo>
                  <a:pt x="1954127" y="787399"/>
                </a:lnTo>
                <a:lnTo>
                  <a:pt x="1889951" y="863599"/>
                </a:lnTo>
                <a:lnTo>
                  <a:pt x="1858953" y="901699"/>
                </a:lnTo>
                <a:lnTo>
                  <a:pt x="1827853" y="952499"/>
                </a:lnTo>
                <a:lnTo>
                  <a:pt x="1765232" y="1028699"/>
                </a:lnTo>
                <a:lnTo>
                  <a:pt x="1701864" y="1104899"/>
                </a:lnTo>
                <a:lnTo>
                  <a:pt x="1637522" y="1181099"/>
                </a:lnTo>
                <a:lnTo>
                  <a:pt x="1604916" y="1219199"/>
                </a:lnTo>
                <a:lnTo>
                  <a:pt x="1571982" y="1257299"/>
                </a:lnTo>
                <a:lnTo>
                  <a:pt x="1538692" y="1295399"/>
                </a:lnTo>
                <a:lnTo>
                  <a:pt x="1505018" y="1320799"/>
                </a:lnTo>
                <a:lnTo>
                  <a:pt x="1470932" y="1358899"/>
                </a:lnTo>
                <a:lnTo>
                  <a:pt x="1436405" y="1396999"/>
                </a:lnTo>
                <a:lnTo>
                  <a:pt x="1401410" y="1422399"/>
                </a:lnTo>
                <a:lnTo>
                  <a:pt x="1365918" y="1460499"/>
                </a:lnTo>
                <a:lnTo>
                  <a:pt x="1329901" y="1485899"/>
                </a:lnTo>
                <a:lnTo>
                  <a:pt x="1293332" y="1511299"/>
                </a:lnTo>
                <a:lnTo>
                  <a:pt x="1256181" y="1536699"/>
                </a:lnTo>
                <a:lnTo>
                  <a:pt x="1218420" y="1562099"/>
                </a:lnTo>
                <a:lnTo>
                  <a:pt x="1180022" y="1587499"/>
                </a:lnTo>
                <a:lnTo>
                  <a:pt x="1140959" y="1612899"/>
                </a:lnTo>
                <a:lnTo>
                  <a:pt x="1101201" y="1625599"/>
                </a:lnTo>
                <a:lnTo>
                  <a:pt x="1060722" y="1650999"/>
                </a:lnTo>
                <a:lnTo>
                  <a:pt x="977485" y="1676399"/>
                </a:lnTo>
                <a:lnTo>
                  <a:pt x="846510" y="1714499"/>
                </a:lnTo>
                <a:lnTo>
                  <a:pt x="962146" y="1714499"/>
                </a:lnTo>
                <a:lnTo>
                  <a:pt x="1011493" y="1689099"/>
                </a:lnTo>
                <a:lnTo>
                  <a:pt x="1060527" y="1676399"/>
                </a:lnTo>
                <a:lnTo>
                  <a:pt x="1157858" y="1625599"/>
                </a:lnTo>
                <a:lnTo>
                  <a:pt x="1198997" y="1600199"/>
                </a:lnTo>
                <a:lnTo>
                  <a:pt x="1239407" y="1574799"/>
                </a:lnTo>
                <a:lnTo>
                  <a:pt x="1279120" y="1549399"/>
                </a:lnTo>
                <a:lnTo>
                  <a:pt x="1318166" y="1523999"/>
                </a:lnTo>
                <a:lnTo>
                  <a:pt x="1356574" y="1498599"/>
                </a:lnTo>
                <a:lnTo>
                  <a:pt x="1394374" y="1460499"/>
                </a:lnTo>
                <a:lnTo>
                  <a:pt x="1431597" y="1435099"/>
                </a:lnTo>
                <a:lnTo>
                  <a:pt x="1468272" y="1396999"/>
                </a:lnTo>
                <a:lnTo>
                  <a:pt x="1504428" y="1358899"/>
                </a:lnTo>
                <a:lnTo>
                  <a:pt x="1540097" y="1320799"/>
                </a:lnTo>
                <a:lnTo>
                  <a:pt x="1575307" y="1282699"/>
                </a:lnTo>
                <a:lnTo>
                  <a:pt x="1610090" y="1244599"/>
                </a:lnTo>
                <a:lnTo>
                  <a:pt x="1644474" y="1206499"/>
                </a:lnTo>
                <a:lnTo>
                  <a:pt x="1678489" y="1168399"/>
                </a:lnTo>
                <a:lnTo>
                  <a:pt x="1712166" y="1130299"/>
                </a:lnTo>
                <a:lnTo>
                  <a:pt x="1778625" y="1054099"/>
                </a:lnTo>
                <a:lnTo>
                  <a:pt x="1811466" y="1003299"/>
                </a:lnTo>
                <a:lnTo>
                  <a:pt x="1908795" y="888999"/>
                </a:lnTo>
                <a:lnTo>
                  <a:pt x="1974098" y="800099"/>
                </a:lnTo>
                <a:lnTo>
                  <a:pt x="2007196" y="761999"/>
                </a:lnTo>
                <a:lnTo>
                  <a:pt x="2040269" y="711199"/>
                </a:lnTo>
                <a:lnTo>
                  <a:pt x="2106481" y="634999"/>
                </a:lnTo>
                <a:lnTo>
                  <a:pt x="2139690" y="584199"/>
                </a:lnTo>
                <a:lnTo>
                  <a:pt x="2240150" y="469899"/>
                </a:lnTo>
                <a:lnTo>
                  <a:pt x="2308170" y="393699"/>
                </a:lnTo>
                <a:lnTo>
                  <a:pt x="2342599" y="355599"/>
                </a:lnTo>
                <a:lnTo>
                  <a:pt x="2377355" y="330199"/>
                </a:lnTo>
                <a:lnTo>
                  <a:pt x="2412471" y="292099"/>
                </a:lnTo>
                <a:lnTo>
                  <a:pt x="2447985" y="266699"/>
                </a:lnTo>
                <a:lnTo>
                  <a:pt x="2483930" y="228599"/>
                </a:lnTo>
                <a:lnTo>
                  <a:pt x="2557255" y="177799"/>
                </a:lnTo>
                <a:lnTo>
                  <a:pt x="2594705" y="152399"/>
                </a:lnTo>
                <a:lnTo>
                  <a:pt x="2632728" y="126999"/>
                </a:lnTo>
                <a:lnTo>
                  <a:pt x="2671358" y="114299"/>
                </a:lnTo>
                <a:lnTo>
                  <a:pt x="2710630" y="88899"/>
                </a:lnTo>
                <a:lnTo>
                  <a:pt x="2832652" y="50799"/>
                </a:lnTo>
                <a:lnTo>
                  <a:pt x="2874844" y="38099"/>
                </a:lnTo>
                <a:lnTo>
                  <a:pt x="2917855" y="38099"/>
                </a:lnTo>
                <a:lnTo>
                  <a:pt x="2961719" y="25399"/>
                </a:lnTo>
                <a:lnTo>
                  <a:pt x="3208730" y="25399"/>
                </a:lnTo>
                <a:lnTo>
                  <a:pt x="3163263" y="12699"/>
                </a:lnTo>
                <a:close/>
              </a:path>
              <a:path w="5655944" h="1739900">
                <a:moveTo>
                  <a:pt x="3208730" y="25399"/>
                </a:moveTo>
                <a:lnTo>
                  <a:pt x="3049308" y="25399"/>
                </a:lnTo>
                <a:lnTo>
                  <a:pt x="3092981" y="38099"/>
                </a:lnTo>
                <a:lnTo>
                  <a:pt x="3137520" y="38099"/>
                </a:lnTo>
                <a:lnTo>
                  <a:pt x="3182955" y="50799"/>
                </a:lnTo>
                <a:lnTo>
                  <a:pt x="3324928" y="88899"/>
                </a:lnTo>
                <a:lnTo>
                  <a:pt x="3374242" y="114299"/>
                </a:lnTo>
                <a:lnTo>
                  <a:pt x="3424600" y="139699"/>
                </a:lnTo>
                <a:lnTo>
                  <a:pt x="3476032" y="165099"/>
                </a:lnTo>
                <a:lnTo>
                  <a:pt x="3528568" y="190499"/>
                </a:lnTo>
                <a:lnTo>
                  <a:pt x="3571692" y="228599"/>
                </a:lnTo>
                <a:lnTo>
                  <a:pt x="3613927" y="253999"/>
                </a:lnTo>
                <a:lnTo>
                  <a:pt x="3655324" y="279399"/>
                </a:lnTo>
                <a:lnTo>
                  <a:pt x="3695935" y="317499"/>
                </a:lnTo>
                <a:lnTo>
                  <a:pt x="3735813" y="342899"/>
                </a:lnTo>
                <a:lnTo>
                  <a:pt x="3775008" y="380999"/>
                </a:lnTo>
                <a:lnTo>
                  <a:pt x="3813574" y="406399"/>
                </a:lnTo>
                <a:lnTo>
                  <a:pt x="3851562" y="444499"/>
                </a:lnTo>
                <a:lnTo>
                  <a:pt x="3889024" y="482599"/>
                </a:lnTo>
                <a:lnTo>
                  <a:pt x="3926012" y="520699"/>
                </a:lnTo>
                <a:lnTo>
                  <a:pt x="3962577" y="558799"/>
                </a:lnTo>
                <a:lnTo>
                  <a:pt x="3998772" y="584199"/>
                </a:lnTo>
                <a:lnTo>
                  <a:pt x="4070260" y="660399"/>
                </a:lnTo>
                <a:lnTo>
                  <a:pt x="4142702" y="736599"/>
                </a:lnTo>
                <a:lnTo>
                  <a:pt x="4326511" y="927099"/>
                </a:lnTo>
                <a:lnTo>
                  <a:pt x="4363438" y="952499"/>
                </a:lnTo>
                <a:lnTo>
                  <a:pt x="4400571" y="990599"/>
                </a:lnTo>
                <a:lnTo>
                  <a:pt x="4437973" y="1015999"/>
                </a:lnTo>
                <a:lnTo>
                  <a:pt x="4475710" y="1054099"/>
                </a:lnTo>
                <a:lnTo>
                  <a:pt x="4552442" y="1104899"/>
                </a:lnTo>
                <a:lnTo>
                  <a:pt x="4631283" y="1155699"/>
                </a:lnTo>
                <a:lnTo>
                  <a:pt x="4671656" y="1181099"/>
                </a:lnTo>
                <a:lnTo>
                  <a:pt x="4712748" y="1193799"/>
                </a:lnTo>
                <a:lnTo>
                  <a:pt x="4754626" y="1219199"/>
                </a:lnTo>
                <a:lnTo>
                  <a:pt x="4900644" y="1257299"/>
                </a:lnTo>
                <a:lnTo>
                  <a:pt x="4992307" y="1257299"/>
                </a:lnTo>
                <a:lnTo>
                  <a:pt x="5079837" y="1231899"/>
                </a:lnTo>
                <a:lnTo>
                  <a:pt x="4902057" y="1231899"/>
                </a:lnTo>
                <a:lnTo>
                  <a:pt x="4763897" y="1193799"/>
                </a:lnTo>
                <a:lnTo>
                  <a:pt x="4720388" y="1168399"/>
                </a:lnTo>
                <a:lnTo>
                  <a:pt x="4677683" y="1155699"/>
                </a:lnTo>
                <a:lnTo>
                  <a:pt x="4594397" y="1104899"/>
                </a:lnTo>
                <a:lnTo>
                  <a:pt x="4513466" y="1054099"/>
                </a:lnTo>
                <a:lnTo>
                  <a:pt x="4473704" y="1015999"/>
                </a:lnTo>
                <a:lnTo>
                  <a:pt x="4434316" y="990599"/>
                </a:lnTo>
                <a:lnTo>
                  <a:pt x="4163047" y="723899"/>
                </a:lnTo>
                <a:lnTo>
                  <a:pt x="4088445" y="647699"/>
                </a:lnTo>
                <a:lnTo>
                  <a:pt x="4016488" y="571499"/>
                </a:lnTo>
                <a:lnTo>
                  <a:pt x="3980046" y="533399"/>
                </a:lnTo>
                <a:lnTo>
                  <a:pt x="3943223" y="495299"/>
                </a:lnTo>
                <a:lnTo>
                  <a:pt x="3905962" y="457199"/>
                </a:lnTo>
                <a:lnTo>
                  <a:pt x="3868209" y="431799"/>
                </a:lnTo>
                <a:lnTo>
                  <a:pt x="3829910" y="393699"/>
                </a:lnTo>
                <a:lnTo>
                  <a:pt x="3791009" y="355599"/>
                </a:lnTo>
                <a:lnTo>
                  <a:pt x="3751453" y="330199"/>
                </a:lnTo>
                <a:lnTo>
                  <a:pt x="3711184" y="292099"/>
                </a:lnTo>
                <a:lnTo>
                  <a:pt x="3670150" y="266699"/>
                </a:lnTo>
                <a:lnTo>
                  <a:pt x="3628295" y="228599"/>
                </a:lnTo>
                <a:lnTo>
                  <a:pt x="3585564" y="203199"/>
                </a:lnTo>
                <a:lnTo>
                  <a:pt x="3541903" y="177799"/>
                </a:lnTo>
                <a:lnTo>
                  <a:pt x="3492397" y="139699"/>
                </a:lnTo>
                <a:lnTo>
                  <a:pt x="3443602" y="114299"/>
                </a:lnTo>
                <a:lnTo>
                  <a:pt x="3395473" y="101599"/>
                </a:lnTo>
                <a:lnTo>
                  <a:pt x="3301037" y="50799"/>
                </a:lnTo>
                <a:lnTo>
                  <a:pt x="3208730" y="25399"/>
                </a:lnTo>
                <a:close/>
              </a:path>
              <a:path w="5655944" h="1739900">
                <a:moveTo>
                  <a:pt x="5655691" y="761999"/>
                </a:moveTo>
                <a:lnTo>
                  <a:pt x="5643880" y="774699"/>
                </a:lnTo>
                <a:lnTo>
                  <a:pt x="5608468" y="800099"/>
                </a:lnTo>
                <a:lnTo>
                  <a:pt x="5572806" y="838199"/>
                </a:lnTo>
                <a:lnTo>
                  <a:pt x="5500638" y="914399"/>
                </a:lnTo>
                <a:lnTo>
                  <a:pt x="5427187" y="990599"/>
                </a:lnTo>
                <a:lnTo>
                  <a:pt x="5389922" y="1028699"/>
                </a:lnTo>
                <a:lnTo>
                  <a:pt x="5314196" y="1079499"/>
                </a:lnTo>
                <a:lnTo>
                  <a:pt x="5275687" y="1117599"/>
                </a:lnTo>
                <a:lnTo>
                  <a:pt x="5236718" y="1142999"/>
                </a:lnTo>
                <a:lnTo>
                  <a:pt x="5138913" y="1193799"/>
                </a:lnTo>
                <a:lnTo>
                  <a:pt x="4995197" y="1231899"/>
                </a:lnTo>
                <a:lnTo>
                  <a:pt x="5079837" y="1231899"/>
                </a:lnTo>
                <a:lnTo>
                  <a:pt x="5163997" y="1206499"/>
                </a:lnTo>
                <a:lnTo>
                  <a:pt x="5204935" y="1181099"/>
                </a:lnTo>
                <a:lnTo>
                  <a:pt x="5245175" y="1168399"/>
                </a:lnTo>
                <a:lnTo>
                  <a:pt x="5284768" y="1142999"/>
                </a:lnTo>
                <a:lnTo>
                  <a:pt x="5323760" y="1104899"/>
                </a:lnTo>
                <a:lnTo>
                  <a:pt x="5362201" y="1079499"/>
                </a:lnTo>
                <a:lnTo>
                  <a:pt x="5400139" y="1041399"/>
                </a:lnTo>
                <a:lnTo>
                  <a:pt x="5437622" y="1015999"/>
                </a:lnTo>
                <a:lnTo>
                  <a:pt x="5474699" y="977899"/>
                </a:lnTo>
                <a:lnTo>
                  <a:pt x="5547829" y="901699"/>
                </a:lnTo>
                <a:lnTo>
                  <a:pt x="5655691" y="787399"/>
                </a:lnTo>
                <a:lnTo>
                  <a:pt x="5655691" y="761999"/>
                </a:lnTo>
                <a:close/>
              </a:path>
              <a:path w="5655944" h="1739900">
                <a:moveTo>
                  <a:pt x="3073481" y="0"/>
                </a:moveTo>
                <a:lnTo>
                  <a:pt x="2954872" y="0"/>
                </a:lnTo>
                <a:lnTo>
                  <a:pt x="2904321" y="12699"/>
                </a:lnTo>
                <a:lnTo>
                  <a:pt x="3118196" y="12699"/>
                </a:lnTo>
                <a:lnTo>
                  <a:pt x="3073481" y="0"/>
                </a:lnTo>
                <a:close/>
              </a:path>
            </a:pathLst>
          </a:custGeom>
          <a:solidFill>
            <a:srgbClr val="B6B1AE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0" name="bg object 20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2649058" y="18761"/>
            <a:ext cx="5634449" cy="51181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342131" y="267664"/>
            <a:ext cx="11603736" cy="11233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2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92505" y="2379091"/>
            <a:ext cx="16302989" cy="69615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5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76545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3614533.2024.2381519" TargetMode="External"/><Relationship Id="rId2" Type="http://schemas.openxmlformats.org/officeDocument/2006/relationships/hyperlink" Target="https://doi.org/10.1080/02615479.2024.244574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8000" cy="10287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084694" y="959866"/>
              <a:ext cx="11203305" cy="932712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751953" y="1148334"/>
              <a:ext cx="3927094" cy="391198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527171" y="1191005"/>
              <a:ext cx="10682351" cy="909599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4690788" y="816241"/>
              <a:ext cx="3597211" cy="382446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4692503" y="779780"/>
              <a:ext cx="3595496" cy="383247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4995266" y="7809865"/>
              <a:ext cx="3280669" cy="247500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0" y="9778"/>
              <a:ext cx="18288000" cy="1027721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360042" y="3533902"/>
              <a:ext cx="7411720" cy="208965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360042" y="4323588"/>
              <a:ext cx="8103870" cy="294462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54812" y="58877"/>
              <a:ext cx="1335278" cy="84764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86713" y="512191"/>
            <a:ext cx="753872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045" dirty="0"/>
              <a:t>Recap</a:t>
            </a:r>
            <a:r>
              <a:rPr spc="390" dirty="0"/>
              <a:t> </a:t>
            </a:r>
            <a:r>
              <a:rPr spc="1050" dirty="0"/>
              <a:t>(Week</a:t>
            </a:r>
            <a:r>
              <a:rPr spc="420" dirty="0"/>
              <a:t> </a:t>
            </a:r>
            <a:r>
              <a:rPr lang="en-GB" spc="415" dirty="0"/>
              <a:t>1</a:t>
            </a:r>
            <a:r>
              <a:rPr spc="415" dirty="0"/>
              <a:t>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10000" y="4457700"/>
            <a:ext cx="16210280" cy="12439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>
                <a:tab pos="584200" algn="l"/>
              </a:tabLst>
              <a:defRPr/>
            </a:pPr>
            <a:r>
              <a:rPr kumimoji="0" lang="en-GB" sz="8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What did we do last week?</a:t>
            </a:r>
            <a:endParaRPr kumimoji="0" sz="80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E7AF30-530C-D6E4-B4B1-EEB393AD21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>
            <a:extLst>
              <a:ext uri="{FF2B5EF4-FFF2-40B4-BE49-F238E27FC236}">
                <a16:creationId xmlns:a16="http://schemas.microsoft.com/office/drawing/2014/main" id="{370A919E-DA0D-2049-14EE-F2FF07DD7A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86713" y="512191"/>
            <a:ext cx="7538720" cy="2228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1045" dirty="0"/>
              <a:t>Reflection</a:t>
            </a:r>
            <a:r>
              <a:rPr spc="390" dirty="0"/>
              <a:t> </a:t>
            </a:r>
            <a:r>
              <a:rPr spc="1050" dirty="0"/>
              <a:t>(Week</a:t>
            </a:r>
            <a:r>
              <a:rPr spc="420" dirty="0"/>
              <a:t> </a:t>
            </a:r>
            <a:r>
              <a:rPr lang="en-GB" spc="415" dirty="0"/>
              <a:t>1</a:t>
            </a:r>
            <a:r>
              <a:rPr spc="415" dirty="0"/>
              <a:t>)</a:t>
            </a: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3334480A-393C-B28F-99DC-F25BF6655D56}"/>
              </a:ext>
            </a:extLst>
          </p:cNvPr>
          <p:cNvSpPr txBox="1"/>
          <p:nvPr/>
        </p:nvSpPr>
        <p:spPr>
          <a:xfrm>
            <a:off x="1086713" y="3390900"/>
            <a:ext cx="16210280" cy="113364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>
                <a:tab pos="584200" algn="l"/>
              </a:tabLst>
              <a:defRPr/>
            </a:pPr>
            <a:r>
              <a:rPr kumimoji="0" lang="en-GB" sz="3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Take 10 minutes to reflect on last week and complete the reflection worksheet. </a:t>
            </a:r>
          </a:p>
          <a:p>
            <a:pPr marL="12065" marR="508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>
                <a:tab pos="584200" algn="l"/>
              </a:tabLst>
              <a:defRPr/>
            </a:pPr>
            <a:r>
              <a:rPr kumimoji="0" lang="en-GB" sz="3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This will help you in the long term to complete Assignment 2. </a:t>
            </a:r>
            <a:endParaRPr kumimoji="0" sz="3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305643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54100" y="653618"/>
            <a:ext cx="8882380" cy="986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196715" algn="l"/>
              </a:tabLst>
            </a:pPr>
            <a:r>
              <a:rPr sz="6300" spc="1015" dirty="0"/>
              <a:t>Learning</a:t>
            </a:r>
            <a:r>
              <a:rPr sz="6300" dirty="0"/>
              <a:t>	</a:t>
            </a:r>
            <a:r>
              <a:rPr sz="6300" spc="905" dirty="0"/>
              <a:t>Objectives</a:t>
            </a:r>
            <a:endParaRPr sz="6300"/>
          </a:p>
        </p:txBody>
      </p:sp>
      <p:sp>
        <p:nvSpPr>
          <p:cNvPr id="3" name="object 3"/>
          <p:cNvSpPr txBox="1"/>
          <p:nvPr/>
        </p:nvSpPr>
        <p:spPr>
          <a:xfrm>
            <a:off x="1011732" y="2092909"/>
            <a:ext cx="15755619" cy="77089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415" dirty="0">
                <a:latin typeface="Calibri"/>
                <a:cs typeface="Calibri"/>
              </a:rPr>
              <a:t>Upon</a:t>
            </a:r>
            <a:r>
              <a:rPr sz="2600" spc="235" dirty="0">
                <a:latin typeface="Calibri"/>
                <a:cs typeface="Calibri"/>
              </a:rPr>
              <a:t> </a:t>
            </a:r>
            <a:r>
              <a:rPr sz="2600" spc="335" dirty="0">
                <a:latin typeface="Calibri"/>
                <a:cs typeface="Calibri"/>
              </a:rPr>
              <a:t>the</a:t>
            </a:r>
            <a:r>
              <a:rPr sz="2600" spc="240" dirty="0">
                <a:latin typeface="Calibri"/>
                <a:cs typeface="Calibri"/>
              </a:rPr>
              <a:t> </a:t>
            </a:r>
            <a:r>
              <a:rPr sz="2600" spc="365" dirty="0">
                <a:latin typeface="Calibri"/>
                <a:cs typeface="Calibri"/>
              </a:rPr>
              <a:t>completion</a:t>
            </a:r>
            <a:r>
              <a:rPr sz="2600" spc="240" dirty="0">
                <a:latin typeface="Calibri"/>
                <a:cs typeface="Calibri"/>
              </a:rPr>
              <a:t> </a:t>
            </a:r>
            <a:r>
              <a:rPr sz="2600" spc="204" dirty="0">
                <a:latin typeface="Calibri"/>
                <a:cs typeface="Calibri"/>
              </a:rPr>
              <a:t>of</a:t>
            </a:r>
            <a:r>
              <a:rPr sz="2600" spc="235" dirty="0">
                <a:latin typeface="Calibri"/>
                <a:cs typeface="Calibri"/>
              </a:rPr>
              <a:t> </a:t>
            </a:r>
            <a:r>
              <a:rPr sz="2600" spc="285" dirty="0">
                <a:latin typeface="Calibri"/>
                <a:cs typeface="Calibri"/>
              </a:rPr>
              <a:t>this</a:t>
            </a:r>
            <a:r>
              <a:rPr sz="2600" spc="250" dirty="0">
                <a:latin typeface="Calibri"/>
                <a:cs typeface="Calibri"/>
              </a:rPr>
              <a:t> </a:t>
            </a:r>
            <a:r>
              <a:rPr sz="2600" spc="265" dirty="0">
                <a:latin typeface="Calibri"/>
                <a:cs typeface="Calibri"/>
              </a:rPr>
              <a:t>lecture,</a:t>
            </a:r>
            <a:r>
              <a:rPr sz="2600" spc="235" dirty="0">
                <a:latin typeface="Calibri"/>
                <a:cs typeface="Calibri"/>
              </a:rPr>
              <a:t> </a:t>
            </a:r>
            <a:r>
              <a:rPr sz="2600" spc="355" dirty="0">
                <a:latin typeface="Calibri"/>
                <a:cs typeface="Calibri"/>
              </a:rPr>
              <a:t>students</a:t>
            </a:r>
            <a:r>
              <a:rPr sz="2600" spc="240" dirty="0">
                <a:latin typeface="Calibri"/>
                <a:cs typeface="Calibri"/>
              </a:rPr>
              <a:t> </a:t>
            </a:r>
            <a:r>
              <a:rPr sz="2600" spc="355" dirty="0">
                <a:latin typeface="Calibri"/>
                <a:cs typeface="Calibri"/>
              </a:rPr>
              <a:t>should</a:t>
            </a:r>
            <a:r>
              <a:rPr sz="2600" spc="240" dirty="0">
                <a:latin typeface="Calibri"/>
                <a:cs typeface="Calibri"/>
              </a:rPr>
              <a:t> </a:t>
            </a:r>
            <a:r>
              <a:rPr sz="2600" spc="375" dirty="0">
                <a:latin typeface="Calibri"/>
                <a:cs typeface="Calibri"/>
              </a:rPr>
              <a:t>be</a:t>
            </a:r>
            <a:r>
              <a:rPr sz="2600" spc="250" dirty="0">
                <a:latin typeface="Calibri"/>
                <a:cs typeface="Calibri"/>
              </a:rPr>
              <a:t> </a:t>
            </a:r>
            <a:r>
              <a:rPr sz="2600" spc="320" dirty="0">
                <a:latin typeface="Calibri"/>
                <a:cs typeface="Calibri"/>
              </a:rPr>
              <a:t>able</a:t>
            </a:r>
            <a:r>
              <a:rPr sz="2600" spc="250" dirty="0">
                <a:latin typeface="Calibri"/>
                <a:cs typeface="Calibri"/>
              </a:rPr>
              <a:t> </a:t>
            </a:r>
            <a:r>
              <a:rPr sz="2600" spc="110" dirty="0">
                <a:latin typeface="Calibri"/>
                <a:cs typeface="Calibri"/>
              </a:rPr>
              <a:t>to:</a:t>
            </a:r>
            <a:endParaRPr sz="2600">
              <a:latin typeface="Calibri"/>
              <a:cs typeface="Calibri"/>
            </a:endParaRPr>
          </a:p>
          <a:p>
            <a:pPr marL="469265" marR="5715" indent="-457200">
              <a:lnSpc>
                <a:spcPct val="148600"/>
              </a:lnSpc>
              <a:spcBef>
                <a:spcPts val="2380"/>
              </a:spcBef>
              <a:buFont typeface="Arial"/>
              <a:buChar char="•"/>
              <a:tabLst>
                <a:tab pos="469265" algn="l"/>
                <a:tab pos="1109345" algn="l"/>
                <a:tab pos="2670175" algn="l"/>
                <a:tab pos="3486150" algn="l"/>
                <a:tab pos="5422900" algn="l"/>
                <a:tab pos="7198359" algn="l"/>
                <a:tab pos="8890000" algn="l"/>
                <a:tab pos="9705340" algn="l"/>
                <a:tab pos="11313795" algn="l"/>
                <a:tab pos="12722225" algn="l"/>
                <a:tab pos="14630400" algn="l"/>
              </a:tabLst>
            </a:pPr>
            <a:r>
              <a:rPr sz="2800" spc="229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25" dirty="0">
                <a:latin typeface="Calibri"/>
                <a:cs typeface="Calibri"/>
              </a:rPr>
              <a:t>identify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75" dirty="0">
                <a:latin typeface="Calibri"/>
                <a:cs typeface="Calibri"/>
              </a:rPr>
              <a:t>the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60" dirty="0">
                <a:latin typeface="Calibri"/>
                <a:cs typeface="Calibri"/>
              </a:rPr>
              <a:t>resources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29" dirty="0">
                <a:latin typeface="Calibri"/>
                <a:cs typeface="Calibri"/>
              </a:rPr>
              <a:t>available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0" dirty="0">
                <a:latin typeface="Calibri"/>
                <a:cs typeface="Calibri"/>
              </a:rPr>
              <a:t>through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75" dirty="0">
                <a:latin typeface="Calibri"/>
                <a:cs typeface="Calibri"/>
              </a:rPr>
              <a:t>the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434" dirty="0">
                <a:latin typeface="Calibri"/>
                <a:cs typeface="Calibri"/>
              </a:rPr>
              <a:t>UWTSD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55" dirty="0">
                <a:latin typeface="Calibri"/>
                <a:cs typeface="Calibri"/>
              </a:rPr>
              <a:t>library,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15" dirty="0">
                <a:latin typeface="Calibri"/>
                <a:cs typeface="Calibri"/>
              </a:rPr>
              <a:t>including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4" dirty="0">
                <a:latin typeface="Calibri"/>
                <a:cs typeface="Calibri"/>
              </a:rPr>
              <a:t>online </a:t>
            </a:r>
            <a:r>
              <a:rPr sz="2800" spc="270" dirty="0">
                <a:latin typeface="Calibri"/>
                <a:cs typeface="Calibri"/>
              </a:rPr>
              <a:t>resource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135" dirty="0">
                <a:latin typeface="Calibri"/>
                <a:cs typeface="Calibri"/>
              </a:rPr>
              <a:t>lists,</a:t>
            </a:r>
            <a:r>
              <a:rPr sz="2800" spc="90" dirty="0">
                <a:latin typeface="Calibri"/>
                <a:cs typeface="Calibri"/>
              </a:rPr>
              <a:t> </a:t>
            </a:r>
            <a:r>
              <a:rPr sz="2800" spc="204" dirty="0">
                <a:latin typeface="Calibri"/>
                <a:cs typeface="Calibri"/>
              </a:rPr>
              <a:t>library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75" dirty="0">
                <a:latin typeface="Calibri"/>
                <a:cs typeface="Calibri"/>
              </a:rPr>
              <a:t>catalogues,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and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study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guides.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95"/>
              </a:spcBef>
              <a:buFont typeface="Arial"/>
              <a:buChar char="•"/>
            </a:pPr>
            <a:endParaRPr sz="2800">
              <a:latin typeface="Calibri"/>
              <a:cs typeface="Calibri"/>
            </a:endParaRPr>
          </a:p>
          <a:p>
            <a:pPr marL="469265" marR="8255" indent="-457200">
              <a:lnSpc>
                <a:spcPct val="148600"/>
              </a:lnSpc>
              <a:spcBef>
                <a:spcPts val="5"/>
              </a:spcBef>
              <a:buFont typeface="Arial"/>
              <a:buChar char="•"/>
              <a:tabLst>
                <a:tab pos="469265" algn="l"/>
                <a:tab pos="1932305" algn="l"/>
                <a:tab pos="2684145" algn="l"/>
                <a:tab pos="4311650" algn="l"/>
                <a:tab pos="5154930" algn="l"/>
                <a:tab pos="7395209" algn="l"/>
                <a:tab pos="7890509" algn="l"/>
                <a:tab pos="9929495" algn="l"/>
                <a:tab pos="12196445" algn="l"/>
                <a:tab pos="13340715" algn="l"/>
                <a:tab pos="14352905" algn="l"/>
                <a:tab pos="15357475" algn="l"/>
              </a:tabLst>
            </a:pPr>
            <a:r>
              <a:rPr sz="2800" spc="290" dirty="0">
                <a:latin typeface="Calibri"/>
                <a:cs typeface="Calibri"/>
              </a:rPr>
              <a:t>Explain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75" dirty="0">
                <a:latin typeface="Calibri"/>
                <a:cs typeface="Calibri"/>
              </a:rPr>
              <a:t>the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10" dirty="0">
                <a:latin typeface="Calibri"/>
                <a:cs typeface="Calibri"/>
              </a:rPr>
              <a:t>purpose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and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15" dirty="0">
                <a:latin typeface="Calibri"/>
                <a:cs typeface="Calibri"/>
              </a:rPr>
              <a:t>importance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55" dirty="0">
                <a:latin typeface="Calibri"/>
                <a:cs typeface="Calibri"/>
              </a:rPr>
              <a:t>of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80" dirty="0">
                <a:latin typeface="Calibri"/>
                <a:cs typeface="Calibri"/>
              </a:rPr>
              <a:t>evaluating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70" dirty="0">
                <a:latin typeface="Calibri"/>
                <a:cs typeface="Calibri"/>
              </a:rPr>
              <a:t>information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50" dirty="0">
                <a:latin typeface="Calibri"/>
                <a:cs typeface="Calibri"/>
              </a:rPr>
              <a:t>using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10" dirty="0">
                <a:latin typeface="Calibri"/>
                <a:cs typeface="Calibri"/>
              </a:rPr>
              <a:t>tools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such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45" dirty="0">
                <a:latin typeface="Calibri"/>
                <a:cs typeface="Calibri"/>
              </a:rPr>
              <a:t>as </a:t>
            </a:r>
            <a:r>
              <a:rPr sz="2800" spc="300" dirty="0">
                <a:latin typeface="Calibri"/>
                <a:cs typeface="Calibri"/>
              </a:rPr>
              <a:t>the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459" dirty="0">
                <a:latin typeface="Calibri"/>
                <a:cs typeface="Calibri"/>
              </a:rPr>
              <a:t>CRAAP</a:t>
            </a:r>
            <a:r>
              <a:rPr sz="2800" spc="145" dirty="0">
                <a:latin typeface="Calibri"/>
                <a:cs typeface="Calibri"/>
              </a:rPr>
              <a:t> </a:t>
            </a:r>
            <a:r>
              <a:rPr sz="2800" spc="155" dirty="0">
                <a:latin typeface="Calibri"/>
                <a:cs typeface="Calibri"/>
              </a:rPr>
              <a:t>test.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90"/>
              </a:spcBef>
              <a:buFont typeface="Arial"/>
              <a:buChar char="•"/>
            </a:pPr>
            <a:endParaRPr sz="2800">
              <a:latin typeface="Calibri"/>
              <a:cs typeface="Calibri"/>
            </a:endParaRPr>
          </a:p>
          <a:p>
            <a:pPr marL="469265" marR="6350" indent="-457200">
              <a:lnSpc>
                <a:spcPct val="148700"/>
              </a:lnSpc>
              <a:buFont typeface="Arial"/>
              <a:buChar char="•"/>
              <a:tabLst>
                <a:tab pos="469265" algn="l"/>
                <a:tab pos="3019425" algn="l"/>
                <a:tab pos="3968750" algn="l"/>
                <a:tab pos="4508500" algn="l"/>
                <a:tab pos="5767070" algn="l"/>
                <a:tab pos="6633209" algn="l"/>
                <a:tab pos="7977505" algn="l"/>
                <a:tab pos="9899015" algn="l"/>
                <a:tab pos="11870055" algn="l"/>
                <a:tab pos="12895580" algn="l"/>
                <a:tab pos="13450569" algn="l"/>
                <a:tab pos="15049500" algn="l"/>
              </a:tabLst>
            </a:pPr>
            <a:r>
              <a:rPr sz="2800" spc="320" dirty="0">
                <a:latin typeface="Calibri"/>
                <a:cs typeface="Calibri"/>
              </a:rPr>
              <a:t>Demonstrate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50" dirty="0">
                <a:latin typeface="Calibri"/>
                <a:cs typeface="Calibri"/>
              </a:rPr>
              <a:t>how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00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45" dirty="0">
                <a:latin typeface="Calibri"/>
                <a:cs typeface="Calibri"/>
              </a:rPr>
              <a:t>locate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and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05" dirty="0">
                <a:latin typeface="Calibri"/>
                <a:cs typeface="Calibri"/>
              </a:rPr>
              <a:t>access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50" dirty="0">
                <a:latin typeface="Calibri"/>
                <a:cs typeface="Calibri"/>
              </a:rPr>
              <a:t>academic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20" dirty="0">
                <a:latin typeface="Calibri"/>
                <a:cs typeface="Calibri"/>
              </a:rPr>
              <a:t>resources,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such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0" dirty="0">
                <a:latin typeface="Calibri"/>
                <a:cs typeface="Calibri"/>
              </a:rPr>
              <a:t>as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4" dirty="0">
                <a:latin typeface="Calibri"/>
                <a:cs typeface="Calibri"/>
              </a:rPr>
              <a:t>e-</a:t>
            </a:r>
            <a:r>
              <a:rPr sz="2800" spc="315" dirty="0">
                <a:latin typeface="Calibri"/>
                <a:cs typeface="Calibri"/>
              </a:rPr>
              <a:t>books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and </a:t>
            </a:r>
            <a:r>
              <a:rPr sz="2800" spc="265" dirty="0">
                <a:latin typeface="Calibri"/>
                <a:cs typeface="Calibri"/>
              </a:rPr>
              <a:t>peer-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75" dirty="0">
                <a:latin typeface="Calibri"/>
                <a:cs typeface="Calibri"/>
              </a:rPr>
              <a:t>reviewed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210" dirty="0">
                <a:latin typeface="Calibri"/>
                <a:cs typeface="Calibri"/>
              </a:rPr>
              <a:t>journals,</a:t>
            </a:r>
            <a:r>
              <a:rPr sz="2800" spc="100" dirty="0">
                <a:latin typeface="Calibri"/>
                <a:cs typeface="Calibri"/>
              </a:rPr>
              <a:t> </a:t>
            </a:r>
            <a:r>
              <a:rPr sz="2800" spc="355" dirty="0">
                <a:latin typeface="Calibri"/>
                <a:cs typeface="Calibri"/>
              </a:rPr>
              <a:t>using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the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180" dirty="0">
                <a:latin typeface="Calibri"/>
                <a:cs typeface="Calibri"/>
              </a:rPr>
              <a:t>library's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online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catalogue.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600"/>
              </a:spcBef>
              <a:buFont typeface="Arial"/>
              <a:buChar char="•"/>
            </a:pPr>
            <a:endParaRPr sz="2800">
              <a:latin typeface="Calibri"/>
              <a:cs typeface="Calibri"/>
            </a:endParaRPr>
          </a:p>
          <a:p>
            <a:pPr marL="469265" marR="5080" indent="-457200">
              <a:lnSpc>
                <a:spcPct val="148600"/>
              </a:lnSpc>
              <a:buFont typeface="Arial"/>
              <a:buChar char="•"/>
              <a:tabLst>
                <a:tab pos="469265" algn="l"/>
                <a:tab pos="2292350" algn="l"/>
                <a:tab pos="3187065" algn="l"/>
                <a:tab pos="4180840" algn="l"/>
                <a:tab pos="5566410" algn="l"/>
                <a:tab pos="7091680" algn="l"/>
                <a:tab pos="7985125" algn="l"/>
                <a:tab pos="9912985" algn="l"/>
                <a:tab pos="11920220" algn="l"/>
                <a:tab pos="13116560" algn="l"/>
                <a:tab pos="14178915" algn="l"/>
              </a:tabLst>
            </a:pPr>
            <a:r>
              <a:rPr sz="2800" spc="310" dirty="0">
                <a:latin typeface="Calibri"/>
                <a:cs typeface="Calibri"/>
              </a:rPr>
              <a:t>Organise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and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4" dirty="0">
                <a:latin typeface="Calibri"/>
                <a:cs typeface="Calibri"/>
              </a:rPr>
              <a:t>save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85" dirty="0">
                <a:latin typeface="Calibri"/>
                <a:cs typeface="Calibri"/>
              </a:rPr>
              <a:t>search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4" dirty="0">
                <a:latin typeface="Calibri"/>
                <a:cs typeface="Calibri"/>
              </a:rPr>
              <a:t>queries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and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60" dirty="0">
                <a:latin typeface="Calibri"/>
                <a:cs typeface="Calibri"/>
              </a:rPr>
              <a:t>resources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00" dirty="0">
                <a:latin typeface="Calibri"/>
                <a:cs typeface="Calibri"/>
              </a:rPr>
              <a:t>effectively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35" dirty="0">
                <a:latin typeface="Calibri"/>
                <a:cs typeface="Calibri"/>
              </a:rPr>
              <a:t>using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15" dirty="0">
                <a:latin typeface="Calibri"/>
                <a:cs typeface="Calibri"/>
              </a:rPr>
              <a:t>tools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29" dirty="0">
                <a:latin typeface="Calibri"/>
                <a:cs typeface="Calibri"/>
              </a:rPr>
              <a:t>available </a:t>
            </a:r>
            <a:r>
              <a:rPr sz="2800" spc="280" dirty="0">
                <a:latin typeface="Calibri"/>
                <a:cs typeface="Calibri"/>
              </a:rPr>
              <a:t>within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29" dirty="0">
                <a:latin typeface="Calibri"/>
                <a:cs typeface="Calibri"/>
              </a:rPr>
              <a:t>their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04" dirty="0">
                <a:latin typeface="Calibri"/>
                <a:cs typeface="Calibri"/>
              </a:rPr>
              <a:t>library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325" dirty="0">
                <a:latin typeface="Calibri"/>
                <a:cs typeface="Calibri"/>
              </a:rPr>
              <a:t>account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165" dirty="0">
                <a:latin typeface="Calibri"/>
                <a:cs typeface="Calibri"/>
              </a:rPr>
              <a:t>for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260" dirty="0">
                <a:latin typeface="Calibri"/>
                <a:cs typeface="Calibri"/>
              </a:rPr>
              <a:t>future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360" dirty="0">
                <a:latin typeface="Calibri"/>
                <a:cs typeface="Calibri"/>
              </a:rPr>
              <a:t>academic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assignments.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784729" y="118109"/>
            <a:ext cx="12673965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162165" algn="l"/>
              </a:tabLst>
            </a:pPr>
            <a:r>
              <a:rPr sz="6300" spc="1175" dirty="0"/>
              <a:t>PROFESSIONAL</a:t>
            </a:r>
            <a:r>
              <a:rPr sz="6300" dirty="0"/>
              <a:t>	</a:t>
            </a:r>
            <a:r>
              <a:rPr sz="6300" spc="1180" dirty="0"/>
              <a:t>STANDARDS</a:t>
            </a:r>
            <a:endParaRPr sz="6300"/>
          </a:p>
        </p:txBody>
      </p:sp>
      <p:sp>
        <p:nvSpPr>
          <p:cNvPr id="3" name="object 3"/>
          <p:cNvSpPr txBox="1"/>
          <p:nvPr/>
        </p:nvSpPr>
        <p:spPr>
          <a:xfrm>
            <a:off x="463397" y="1569490"/>
            <a:ext cx="17365345" cy="7654018"/>
          </a:xfrm>
          <a:prstGeom prst="rect">
            <a:avLst/>
          </a:prstGeom>
        </p:spPr>
        <p:txBody>
          <a:bodyPr vert="horz" wrap="square" lIns="0" tIns="219710" rIns="0" bIns="0" rtlCol="0">
            <a:spAutoFit/>
          </a:bodyPr>
          <a:lstStyle/>
          <a:p>
            <a:pPr marL="469265" indent="-456565">
              <a:lnSpc>
                <a:spcPct val="100000"/>
              </a:lnSpc>
              <a:spcBef>
                <a:spcPts val="1730"/>
              </a:spcBef>
              <a:buFont typeface="Arial"/>
              <a:buChar char="•"/>
              <a:tabLst>
                <a:tab pos="469265" algn="l"/>
                <a:tab pos="1837055" algn="l"/>
                <a:tab pos="3054350" algn="l"/>
                <a:tab pos="4028440" algn="l"/>
                <a:tab pos="4598035" algn="l"/>
                <a:tab pos="7323455" algn="l"/>
                <a:tab pos="7863205" algn="l"/>
                <a:tab pos="9396730" algn="l"/>
                <a:tab pos="10804525" algn="l"/>
                <a:tab pos="11612245" algn="l"/>
                <a:tab pos="13287375" algn="l"/>
                <a:tab pos="13857605" algn="l"/>
                <a:tab pos="15465425" algn="l"/>
              </a:tabLst>
            </a:pPr>
            <a:r>
              <a:rPr sz="2800" spc="290" dirty="0">
                <a:latin typeface="Calibri"/>
                <a:cs typeface="Calibri"/>
              </a:rPr>
              <a:t>Please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415" dirty="0">
                <a:latin typeface="Calibri"/>
                <a:cs typeface="Calibri"/>
              </a:rPr>
              <a:t>make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4" dirty="0">
                <a:latin typeface="Calibri"/>
                <a:cs typeface="Calibri"/>
              </a:rPr>
              <a:t>sure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00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65" dirty="0">
                <a:latin typeface="Calibri"/>
                <a:cs typeface="Calibri"/>
              </a:rPr>
              <a:t>communicate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35" dirty="0">
                <a:latin typeface="Calibri"/>
                <a:cs typeface="Calibri"/>
              </a:rPr>
              <a:t>in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35" dirty="0">
                <a:latin typeface="Calibri"/>
                <a:cs typeface="Calibri"/>
              </a:rPr>
              <a:t>English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35" dirty="0">
                <a:latin typeface="Calibri"/>
                <a:cs typeface="Calibri"/>
              </a:rPr>
              <a:t>during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45" dirty="0">
                <a:latin typeface="Calibri"/>
                <a:cs typeface="Calibri"/>
              </a:rPr>
              <a:t>our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4" dirty="0">
                <a:latin typeface="Calibri"/>
                <a:cs typeface="Calibri"/>
              </a:rPr>
              <a:t>sessions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00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90" dirty="0">
                <a:latin typeface="Calibri"/>
                <a:cs typeface="Calibri"/>
              </a:rPr>
              <a:t>support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25" dirty="0">
                <a:latin typeface="Calibri"/>
                <a:cs typeface="Calibri"/>
              </a:rPr>
              <a:t>everyone’s</a:t>
            </a:r>
            <a:endParaRPr sz="2800" dirty="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1635"/>
              </a:spcBef>
            </a:pPr>
            <a:r>
              <a:rPr sz="2800" spc="300" dirty="0">
                <a:latin typeface="Calibri"/>
                <a:cs typeface="Calibri"/>
              </a:rPr>
              <a:t>learning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and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development.</a:t>
            </a:r>
            <a:endParaRPr sz="2800" dirty="0">
              <a:latin typeface="Calibri"/>
              <a:cs typeface="Calibri"/>
            </a:endParaRPr>
          </a:p>
          <a:p>
            <a:pPr marL="469900" marR="7620" indent="-457200">
              <a:lnSpc>
                <a:spcPts val="5010"/>
              </a:lnSpc>
              <a:spcBef>
                <a:spcPts val="434"/>
              </a:spcBef>
              <a:buFont typeface="Arial"/>
              <a:buChar char="•"/>
              <a:tabLst>
                <a:tab pos="469900" algn="l"/>
              </a:tabLst>
            </a:pPr>
            <a:r>
              <a:rPr sz="2800" spc="215" dirty="0">
                <a:latin typeface="Calibri"/>
                <a:cs typeface="Calibri"/>
              </a:rPr>
              <a:t>Arrive</a:t>
            </a:r>
            <a:r>
              <a:rPr sz="2800" spc="235" dirty="0">
                <a:latin typeface="Calibri"/>
                <a:cs typeface="Calibri"/>
              </a:rPr>
              <a:t> </a:t>
            </a:r>
            <a:r>
              <a:rPr sz="2800" spc="335" dirty="0">
                <a:latin typeface="Calibri"/>
                <a:cs typeface="Calibri"/>
              </a:rPr>
              <a:t>on</a:t>
            </a:r>
            <a:r>
              <a:rPr sz="2800" spc="240" dirty="0">
                <a:latin typeface="Calibri"/>
                <a:cs typeface="Calibri"/>
              </a:rPr>
              <a:t> </a:t>
            </a:r>
            <a:r>
              <a:rPr sz="2800" spc="325" dirty="0">
                <a:latin typeface="Calibri"/>
                <a:cs typeface="Calibri"/>
              </a:rPr>
              <a:t>time</a:t>
            </a:r>
            <a:r>
              <a:rPr sz="2800" spc="240" dirty="0">
                <a:latin typeface="Calibri"/>
                <a:cs typeface="Calibri"/>
              </a:rPr>
              <a:t> </a:t>
            </a:r>
            <a:r>
              <a:rPr sz="2800" spc="165" dirty="0">
                <a:latin typeface="Calibri"/>
                <a:cs typeface="Calibri"/>
              </a:rPr>
              <a:t>for</a:t>
            </a:r>
            <a:r>
              <a:rPr sz="2800" spc="229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class</a:t>
            </a:r>
            <a:r>
              <a:rPr lang="en-GB" sz="2800" spc="254" dirty="0">
                <a:latin typeface="Calibri"/>
                <a:cs typeface="Calibri"/>
              </a:rPr>
              <a:t>. </a:t>
            </a:r>
            <a:r>
              <a:rPr sz="2800" u="none" spc="114" dirty="0">
                <a:latin typeface="Calibri"/>
                <a:cs typeface="Calibri"/>
              </a:rPr>
              <a:t>If</a:t>
            </a:r>
            <a:r>
              <a:rPr sz="2800" u="none" spc="245" dirty="0">
                <a:latin typeface="Calibri"/>
                <a:cs typeface="Calibri"/>
              </a:rPr>
              <a:t> </a:t>
            </a:r>
            <a:r>
              <a:rPr sz="2800" u="none" spc="215" dirty="0">
                <a:latin typeface="Calibri"/>
                <a:cs typeface="Calibri"/>
              </a:rPr>
              <a:t>you're</a:t>
            </a:r>
            <a:r>
              <a:rPr sz="2800" u="none" spc="240" dirty="0">
                <a:latin typeface="Calibri"/>
                <a:cs typeface="Calibri"/>
              </a:rPr>
              <a:t> </a:t>
            </a:r>
            <a:r>
              <a:rPr sz="2800" u="none" spc="350" dirty="0">
                <a:latin typeface="Calibri"/>
                <a:cs typeface="Calibri"/>
              </a:rPr>
              <a:t>running</a:t>
            </a:r>
            <a:r>
              <a:rPr sz="2800" u="none" spc="250" dirty="0">
                <a:latin typeface="Calibri"/>
                <a:cs typeface="Calibri"/>
              </a:rPr>
              <a:t> </a:t>
            </a:r>
            <a:r>
              <a:rPr sz="2800" u="none" spc="225" dirty="0">
                <a:latin typeface="Calibri"/>
                <a:cs typeface="Calibri"/>
              </a:rPr>
              <a:t>late</a:t>
            </a:r>
            <a:r>
              <a:rPr sz="2800" u="none" spc="240" dirty="0">
                <a:latin typeface="Calibri"/>
                <a:cs typeface="Calibri"/>
              </a:rPr>
              <a:t> </a:t>
            </a:r>
            <a:r>
              <a:rPr sz="2800" u="none" spc="204" dirty="0">
                <a:latin typeface="Calibri"/>
                <a:cs typeface="Calibri"/>
              </a:rPr>
              <a:t>or</a:t>
            </a:r>
            <a:r>
              <a:rPr sz="2800" u="none" spc="229" dirty="0">
                <a:latin typeface="Calibri"/>
                <a:cs typeface="Calibri"/>
              </a:rPr>
              <a:t> </a:t>
            </a:r>
            <a:r>
              <a:rPr sz="2800" u="none" spc="320" dirty="0">
                <a:latin typeface="Calibri"/>
                <a:cs typeface="Calibri"/>
              </a:rPr>
              <a:t>unable</a:t>
            </a:r>
            <a:r>
              <a:rPr sz="2800" u="none" spc="250" dirty="0">
                <a:latin typeface="Calibri"/>
                <a:cs typeface="Calibri"/>
              </a:rPr>
              <a:t> </a:t>
            </a:r>
            <a:r>
              <a:rPr sz="2800" u="none" spc="225" dirty="0">
                <a:latin typeface="Calibri"/>
                <a:cs typeface="Calibri"/>
              </a:rPr>
              <a:t>to</a:t>
            </a:r>
            <a:r>
              <a:rPr sz="2800" u="none" spc="240" dirty="0">
                <a:latin typeface="Calibri"/>
                <a:cs typeface="Calibri"/>
              </a:rPr>
              <a:t> </a:t>
            </a:r>
            <a:r>
              <a:rPr sz="2800" u="none" spc="245" dirty="0">
                <a:latin typeface="Calibri"/>
                <a:cs typeface="Calibri"/>
              </a:rPr>
              <a:t>attend,</a:t>
            </a:r>
            <a:r>
              <a:rPr sz="2800" u="none" spc="235" dirty="0">
                <a:latin typeface="Calibri"/>
                <a:cs typeface="Calibri"/>
              </a:rPr>
              <a:t> </a:t>
            </a:r>
            <a:r>
              <a:rPr sz="2800" u="none" spc="275" dirty="0">
                <a:latin typeface="Calibri"/>
                <a:cs typeface="Calibri"/>
              </a:rPr>
              <a:t>please</a:t>
            </a:r>
            <a:r>
              <a:rPr sz="2800" u="none" spc="245" dirty="0">
                <a:latin typeface="Calibri"/>
                <a:cs typeface="Calibri"/>
              </a:rPr>
              <a:t> </a:t>
            </a:r>
            <a:r>
              <a:rPr sz="2800" u="none" spc="290" dirty="0">
                <a:latin typeface="Calibri"/>
                <a:cs typeface="Calibri"/>
              </a:rPr>
              <a:t>inform</a:t>
            </a:r>
            <a:r>
              <a:rPr sz="2800" u="none" spc="254" dirty="0">
                <a:latin typeface="Calibri"/>
                <a:cs typeface="Calibri"/>
              </a:rPr>
              <a:t> </a:t>
            </a:r>
            <a:r>
              <a:rPr sz="2800" u="none" spc="470" dirty="0">
                <a:latin typeface="Calibri"/>
                <a:cs typeface="Calibri"/>
              </a:rPr>
              <a:t>me </a:t>
            </a:r>
            <a:r>
              <a:rPr sz="2800" u="none" spc="260" dirty="0">
                <a:latin typeface="Calibri"/>
                <a:cs typeface="Calibri"/>
              </a:rPr>
              <a:t>in</a:t>
            </a:r>
            <a:r>
              <a:rPr sz="2800" u="none" spc="105" dirty="0">
                <a:latin typeface="Calibri"/>
                <a:cs typeface="Calibri"/>
              </a:rPr>
              <a:t> </a:t>
            </a:r>
            <a:r>
              <a:rPr sz="2800" u="none" spc="270" dirty="0">
                <a:latin typeface="Calibri"/>
                <a:cs typeface="Calibri"/>
              </a:rPr>
              <a:t>advance.</a:t>
            </a:r>
            <a:endParaRPr sz="28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1185"/>
              </a:spcBef>
              <a:buFont typeface="Arial"/>
              <a:buChar char="•"/>
              <a:tabLst>
                <a:tab pos="469265" algn="l"/>
              </a:tabLst>
            </a:pPr>
            <a:r>
              <a:rPr sz="2800" spc="434" dirty="0">
                <a:latin typeface="Calibri"/>
                <a:cs typeface="Calibri"/>
              </a:rPr>
              <a:t>Be</a:t>
            </a:r>
            <a:r>
              <a:rPr sz="2800" spc="265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respectful</a:t>
            </a:r>
            <a:r>
              <a:rPr sz="2800" spc="285" dirty="0">
                <a:latin typeface="Calibri"/>
                <a:cs typeface="Calibri"/>
              </a:rPr>
              <a:t> </a:t>
            </a:r>
            <a:r>
              <a:rPr sz="2800" spc="395" dirty="0">
                <a:latin typeface="Calibri"/>
                <a:cs typeface="Calibri"/>
              </a:rPr>
              <a:t>when</a:t>
            </a:r>
            <a:r>
              <a:rPr sz="2800" spc="270" dirty="0">
                <a:latin typeface="Calibri"/>
                <a:cs typeface="Calibri"/>
              </a:rPr>
              <a:t> </a:t>
            </a:r>
            <a:r>
              <a:rPr sz="2800" spc="260" dirty="0">
                <a:latin typeface="Calibri"/>
                <a:cs typeface="Calibri"/>
              </a:rPr>
              <a:t>others</a:t>
            </a:r>
            <a:r>
              <a:rPr sz="2800" spc="280" dirty="0">
                <a:latin typeface="Calibri"/>
                <a:cs typeface="Calibri"/>
              </a:rPr>
              <a:t> </a:t>
            </a:r>
            <a:r>
              <a:rPr sz="2800" spc="240" dirty="0">
                <a:latin typeface="Calibri"/>
                <a:cs typeface="Calibri"/>
              </a:rPr>
              <a:t>are</a:t>
            </a:r>
            <a:r>
              <a:rPr sz="2800" spc="285" dirty="0">
                <a:latin typeface="Calibri"/>
                <a:cs typeface="Calibri"/>
              </a:rPr>
              <a:t> </a:t>
            </a:r>
            <a:r>
              <a:rPr sz="2800" spc="290" dirty="0">
                <a:latin typeface="Calibri"/>
                <a:cs typeface="Calibri"/>
              </a:rPr>
              <a:t>speaking.</a:t>
            </a:r>
            <a:r>
              <a:rPr sz="2800" spc="270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Allow</a:t>
            </a:r>
            <a:r>
              <a:rPr sz="2800" spc="275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your</a:t>
            </a:r>
            <a:r>
              <a:rPr sz="2800" spc="260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peers</a:t>
            </a:r>
            <a:r>
              <a:rPr sz="2800" spc="270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to</a:t>
            </a:r>
            <a:r>
              <a:rPr sz="2800" spc="260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share</a:t>
            </a:r>
            <a:r>
              <a:rPr sz="2800" spc="275" dirty="0">
                <a:latin typeface="Calibri"/>
                <a:cs typeface="Calibri"/>
              </a:rPr>
              <a:t> </a:t>
            </a:r>
            <a:r>
              <a:rPr sz="2800" spc="229" dirty="0">
                <a:latin typeface="Calibri"/>
                <a:cs typeface="Calibri"/>
              </a:rPr>
              <a:t>their</a:t>
            </a:r>
            <a:r>
              <a:rPr sz="2800" spc="265" dirty="0">
                <a:latin typeface="Calibri"/>
                <a:cs typeface="Calibri"/>
              </a:rPr>
              <a:t> views</a:t>
            </a:r>
            <a:r>
              <a:rPr sz="2800" spc="275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and</a:t>
            </a:r>
            <a:r>
              <a:rPr sz="2800" spc="270" dirty="0">
                <a:latin typeface="Calibri"/>
                <a:cs typeface="Calibri"/>
              </a:rPr>
              <a:t> </a:t>
            </a:r>
            <a:r>
              <a:rPr sz="2800" spc="355" dirty="0">
                <a:latin typeface="Calibri"/>
                <a:cs typeface="Calibri"/>
              </a:rPr>
              <a:t>be</a:t>
            </a:r>
            <a:r>
              <a:rPr sz="2800" spc="265" dirty="0">
                <a:latin typeface="Calibri"/>
                <a:cs typeface="Calibri"/>
              </a:rPr>
              <a:t> </a:t>
            </a:r>
            <a:r>
              <a:rPr sz="2800" spc="345" dirty="0">
                <a:latin typeface="Calibri"/>
                <a:cs typeface="Calibri"/>
              </a:rPr>
              <a:t>open</a:t>
            </a:r>
            <a:r>
              <a:rPr sz="2800" spc="280" dirty="0">
                <a:latin typeface="Calibri"/>
                <a:cs typeface="Calibri"/>
              </a:rPr>
              <a:t> </a:t>
            </a:r>
            <a:r>
              <a:rPr sz="2800" spc="200" dirty="0">
                <a:latin typeface="Calibri"/>
                <a:cs typeface="Calibri"/>
              </a:rPr>
              <a:t>to</a:t>
            </a:r>
            <a:endParaRPr sz="2800" dirty="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1645"/>
              </a:spcBef>
            </a:pPr>
            <a:r>
              <a:rPr sz="2800" spc="220" dirty="0">
                <a:latin typeface="Calibri"/>
                <a:cs typeface="Calibri"/>
              </a:rPr>
              <a:t>different</a:t>
            </a:r>
            <a:r>
              <a:rPr sz="2800" spc="145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opinions.</a:t>
            </a:r>
            <a:endParaRPr sz="2800" dirty="0">
              <a:latin typeface="Calibri"/>
              <a:cs typeface="Calibri"/>
            </a:endParaRPr>
          </a:p>
          <a:p>
            <a:pPr marL="469900" marR="8255" indent="-457200">
              <a:lnSpc>
                <a:spcPct val="148600"/>
              </a:lnSpc>
              <a:spcBef>
                <a:spcPts val="15"/>
              </a:spcBef>
              <a:buFont typeface="Arial"/>
              <a:buChar char="•"/>
              <a:tabLst>
                <a:tab pos="469900" algn="l"/>
                <a:tab pos="1780539" algn="l"/>
                <a:tab pos="2813685" algn="l"/>
                <a:tab pos="4295140" algn="l"/>
                <a:tab pos="4907915" algn="l"/>
                <a:tab pos="6022340" algn="l"/>
                <a:tab pos="6860540" algn="l"/>
                <a:tab pos="7639050" algn="l"/>
                <a:tab pos="9119235" algn="l"/>
                <a:tab pos="9751695" algn="l"/>
                <a:tab pos="11385550" algn="l"/>
                <a:tab pos="13183869" algn="l"/>
                <a:tab pos="14084300" algn="l"/>
                <a:tab pos="15436215" algn="l"/>
                <a:tab pos="16439515" algn="l"/>
              </a:tabLst>
            </a:pPr>
            <a:r>
              <a:rPr sz="2800" spc="290" dirty="0">
                <a:latin typeface="Calibri"/>
                <a:cs typeface="Calibri"/>
              </a:rPr>
              <a:t>Please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35" dirty="0">
                <a:latin typeface="Calibri"/>
                <a:cs typeface="Calibri"/>
              </a:rPr>
              <a:t>keep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35" dirty="0">
                <a:latin typeface="Calibri"/>
                <a:cs typeface="Calibri"/>
              </a:rPr>
              <a:t>phones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10" dirty="0">
                <a:latin typeface="Calibri"/>
                <a:cs typeface="Calibri"/>
              </a:rPr>
              <a:t>on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20" dirty="0">
                <a:latin typeface="Calibri"/>
                <a:cs typeface="Calibri"/>
              </a:rPr>
              <a:t>silent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and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90" dirty="0">
                <a:latin typeface="Calibri"/>
                <a:cs typeface="Calibri"/>
              </a:rPr>
              <a:t>use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75" dirty="0">
                <a:latin typeface="Calibri"/>
                <a:cs typeface="Calibri"/>
              </a:rPr>
              <a:t>devices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40" dirty="0">
                <a:latin typeface="Calibri"/>
                <a:cs typeface="Calibri"/>
              </a:rPr>
              <a:t>for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90" dirty="0">
                <a:latin typeface="Calibri"/>
                <a:cs typeface="Calibri"/>
              </a:rPr>
              <a:t>learning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00" dirty="0">
                <a:latin typeface="Calibri"/>
                <a:cs typeface="Calibri"/>
              </a:rPr>
              <a:t>purposes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40" dirty="0">
                <a:latin typeface="Calibri"/>
                <a:cs typeface="Calibri"/>
              </a:rPr>
              <a:t>only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0" dirty="0">
                <a:latin typeface="Calibri"/>
                <a:cs typeface="Calibri"/>
              </a:rPr>
              <a:t>during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4" dirty="0">
                <a:latin typeface="Calibri"/>
                <a:cs typeface="Calibri"/>
              </a:rPr>
              <a:t>class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29" dirty="0">
                <a:latin typeface="Calibri"/>
                <a:cs typeface="Calibri"/>
              </a:rPr>
              <a:t>time, </a:t>
            </a:r>
            <a:r>
              <a:rPr sz="2800" spc="290" dirty="0">
                <a:latin typeface="Calibri"/>
                <a:cs typeface="Calibri"/>
              </a:rPr>
              <a:t>unless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270" dirty="0">
                <a:latin typeface="Calibri"/>
                <a:cs typeface="Calibri"/>
              </a:rPr>
              <a:t>otherwise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agreed.</a:t>
            </a:r>
            <a:endParaRPr sz="2800" dirty="0">
              <a:latin typeface="Calibri"/>
              <a:cs typeface="Calibri"/>
            </a:endParaRPr>
          </a:p>
          <a:p>
            <a:pPr marL="469900" marR="7620" indent="-457200">
              <a:lnSpc>
                <a:spcPct val="148900"/>
              </a:lnSpc>
              <a:buFont typeface="Arial"/>
              <a:buChar char="•"/>
              <a:tabLst>
                <a:tab pos="469900" algn="l"/>
              </a:tabLst>
            </a:pPr>
            <a:r>
              <a:rPr sz="2800" spc="365" dirty="0">
                <a:latin typeface="Calibri"/>
                <a:cs typeface="Calibri"/>
              </a:rPr>
              <a:t>Bring</a:t>
            </a:r>
            <a:r>
              <a:rPr sz="2800" spc="370" dirty="0">
                <a:latin typeface="Calibri"/>
                <a:cs typeface="Calibri"/>
              </a:rPr>
              <a:t> </a:t>
            </a:r>
            <a:r>
              <a:rPr sz="2800" spc="320" dirty="0">
                <a:latin typeface="Calibri"/>
                <a:cs typeface="Calibri"/>
              </a:rPr>
              <a:t>any</a:t>
            </a:r>
            <a:r>
              <a:rPr sz="2800" spc="370" dirty="0">
                <a:latin typeface="Calibri"/>
                <a:cs typeface="Calibri"/>
              </a:rPr>
              <a:t> </a:t>
            </a:r>
            <a:r>
              <a:rPr sz="2800" spc="275" dirty="0">
                <a:latin typeface="Calibri"/>
                <a:cs typeface="Calibri"/>
              </a:rPr>
              <a:t>required</a:t>
            </a:r>
            <a:r>
              <a:rPr sz="2800" spc="360" dirty="0">
                <a:latin typeface="Calibri"/>
                <a:cs typeface="Calibri"/>
              </a:rPr>
              <a:t> </a:t>
            </a:r>
            <a:r>
              <a:rPr sz="2800" spc="270" dirty="0">
                <a:latin typeface="Calibri"/>
                <a:cs typeface="Calibri"/>
              </a:rPr>
              <a:t>materials</a:t>
            </a:r>
            <a:r>
              <a:rPr sz="2800" spc="375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and</a:t>
            </a:r>
            <a:r>
              <a:rPr sz="2800" spc="360" dirty="0">
                <a:latin typeface="Calibri"/>
                <a:cs typeface="Calibri"/>
              </a:rPr>
              <a:t> </a:t>
            </a:r>
            <a:r>
              <a:rPr sz="2800" spc="335" dirty="0">
                <a:latin typeface="Calibri"/>
                <a:cs typeface="Calibri"/>
              </a:rPr>
              <a:t>complete</a:t>
            </a:r>
            <a:r>
              <a:rPr sz="2800" spc="365" dirty="0">
                <a:latin typeface="Calibri"/>
                <a:cs typeface="Calibri"/>
              </a:rPr>
              <a:t> </a:t>
            </a:r>
            <a:r>
              <a:rPr sz="2800" spc="325" dirty="0">
                <a:latin typeface="Calibri"/>
                <a:cs typeface="Calibri"/>
              </a:rPr>
              <a:t>any</a:t>
            </a:r>
            <a:r>
              <a:rPr sz="2800" spc="375" dirty="0">
                <a:latin typeface="Calibri"/>
                <a:cs typeface="Calibri"/>
              </a:rPr>
              <a:t> </a:t>
            </a:r>
            <a:r>
              <a:rPr sz="2800" spc="260" dirty="0">
                <a:latin typeface="Calibri"/>
                <a:cs typeface="Calibri"/>
              </a:rPr>
              <a:t>pre-</a:t>
            </a:r>
            <a:r>
              <a:rPr sz="2800" spc="265" dirty="0">
                <a:latin typeface="Calibri"/>
                <a:cs typeface="Calibri"/>
              </a:rPr>
              <a:t>class</a:t>
            </a:r>
            <a:r>
              <a:rPr sz="2800" spc="370" dirty="0">
                <a:latin typeface="Calibri"/>
                <a:cs typeface="Calibri"/>
              </a:rPr>
              <a:t> </a:t>
            </a:r>
            <a:r>
              <a:rPr sz="2800" spc="310" dirty="0">
                <a:latin typeface="Calibri"/>
                <a:cs typeface="Calibri"/>
              </a:rPr>
              <a:t>work</a:t>
            </a:r>
            <a:r>
              <a:rPr sz="2800" spc="370" dirty="0">
                <a:latin typeface="Calibri"/>
                <a:cs typeface="Calibri"/>
              </a:rPr>
              <a:t> </a:t>
            </a:r>
            <a:r>
              <a:rPr sz="2800" spc="204" dirty="0">
                <a:latin typeface="Calibri"/>
                <a:cs typeface="Calibri"/>
              </a:rPr>
              <a:t>or</a:t>
            </a:r>
            <a:r>
              <a:rPr sz="2800" spc="360" dirty="0">
                <a:latin typeface="Calibri"/>
                <a:cs typeface="Calibri"/>
              </a:rPr>
              <a:t> </a:t>
            </a:r>
            <a:r>
              <a:rPr sz="2800" spc="320" dirty="0">
                <a:latin typeface="Calibri"/>
                <a:cs typeface="Calibri"/>
              </a:rPr>
              <a:t>readings</a:t>
            </a:r>
            <a:r>
              <a:rPr sz="2800" spc="370" dirty="0">
                <a:latin typeface="Calibri"/>
                <a:cs typeface="Calibri"/>
              </a:rPr>
              <a:t> </a:t>
            </a:r>
            <a:r>
              <a:rPr sz="2800" spc="270" dirty="0">
                <a:latin typeface="Calibri"/>
                <a:cs typeface="Calibri"/>
              </a:rPr>
              <a:t>so</a:t>
            </a:r>
            <a:r>
              <a:rPr sz="2800" spc="365" dirty="0">
                <a:latin typeface="Calibri"/>
                <a:cs typeface="Calibri"/>
              </a:rPr>
              <a:t> </a:t>
            </a:r>
            <a:r>
              <a:rPr sz="2800" spc="215" dirty="0">
                <a:latin typeface="Calibri"/>
                <a:cs typeface="Calibri"/>
              </a:rPr>
              <a:t>you're</a:t>
            </a:r>
            <a:r>
              <a:rPr sz="2800" spc="365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ready</a:t>
            </a:r>
            <a:r>
              <a:rPr sz="2800" spc="355" dirty="0">
                <a:latin typeface="Calibri"/>
                <a:cs typeface="Calibri"/>
              </a:rPr>
              <a:t> </a:t>
            </a:r>
            <a:r>
              <a:rPr sz="2800" spc="150" dirty="0">
                <a:latin typeface="Calibri"/>
                <a:cs typeface="Calibri"/>
              </a:rPr>
              <a:t>to </a:t>
            </a:r>
            <a:r>
              <a:rPr sz="2800" spc="220" dirty="0">
                <a:latin typeface="Calibri"/>
                <a:cs typeface="Calibri"/>
              </a:rPr>
              <a:t>participate.</a:t>
            </a:r>
            <a:endParaRPr sz="2800" dirty="0">
              <a:latin typeface="Calibri"/>
              <a:cs typeface="Calibri"/>
            </a:endParaRPr>
          </a:p>
          <a:p>
            <a:pPr marL="469900" marR="10160" indent="-457200">
              <a:lnSpc>
                <a:spcPts val="5000"/>
              </a:lnSpc>
              <a:spcBef>
                <a:spcPts val="234"/>
              </a:spcBef>
              <a:buFont typeface="Arial"/>
              <a:buChar char="•"/>
              <a:tabLst>
                <a:tab pos="469900" algn="l"/>
                <a:tab pos="1621790" algn="l"/>
                <a:tab pos="4188460" algn="l"/>
                <a:tab pos="5159375" algn="l"/>
                <a:tab pos="6552565" algn="l"/>
                <a:tab pos="7696834" algn="l"/>
                <a:tab pos="9294495" algn="l"/>
                <a:tab pos="10166350" algn="l"/>
                <a:tab pos="11327130" algn="l"/>
                <a:tab pos="14168119" algn="l"/>
                <a:tab pos="15356840" algn="l"/>
                <a:tab pos="17009745" algn="l"/>
              </a:tabLst>
            </a:pPr>
            <a:r>
              <a:rPr sz="2800" spc="335" dirty="0">
                <a:latin typeface="Calibri"/>
                <a:cs typeface="Calibri"/>
              </a:rPr>
              <a:t>Work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40" dirty="0">
                <a:latin typeface="Calibri"/>
                <a:cs typeface="Calibri"/>
              </a:rPr>
              <a:t>cooperatively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70" dirty="0">
                <a:latin typeface="Calibri"/>
                <a:cs typeface="Calibri"/>
              </a:rPr>
              <a:t>with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95" dirty="0">
                <a:latin typeface="Calibri"/>
                <a:cs typeface="Calibri"/>
              </a:rPr>
              <a:t>others,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20" dirty="0">
                <a:latin typeface="Calibri"/>
                <a:cs typeface="Calibri"/>
              </a:rPr>
              <a:t>listen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85" dirty="0">
                <a:latin typeface="Calibri"/>
                <a:cs typeface="Calibri"/>
              </a:rPr>
              <a:t>actively,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and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65" dirty="0">
                <a:latin typeface="Calibri"/>
                <a:cs typeface="Calibri"/>
              </a:rPr>
              <a:t>share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20" dirty="0">
                <a:latin typeface="Calibri"/>
                <a:cs typeface="Calibri"/>
              </a:rPr>
              <a:t>responsibilities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75" dirty="0">
                <a:latin typeface="Calibri"/>
                <a:cs typeface="Calibri"/>
              </a:rPr>
              <a:t>when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30" dirty="0">
                <a:latin typeface="Calibri"/>
                <a:cs typeface="Calibri"/>
              </a:rPr>
              <a:t>working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35" dirty="0">
                <a:latin typeface="Calibri"/>
                <a:cs typeface="Calibri"/>
              </a:rPr>
              <a:t>in </a:t>
            </a:r>
            <a:r>
              <a:rPr sz="2800" spc="270" dirty="0">
                <a:latin typeface="Calibri"/>
                <a:cs typeface="Calibri"/>
              </a:rPr>
              <a:t>groups.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784729" y="118109"/>
            <a:ext cx="12673965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162165" algn="l"/>
              </a:tabLst>
            </a:pPr>
            <a:r>
              <a:rPr sz="6300" spc="1175" dirty="0"/>
              <a:t>PROFESSIONAL</a:t>
            </a:r>
            <a:r>
              <a:rPr sz="6300" dirty="0"/>
              <a:t>	</a:t>
            </a:r>
            <a:r>
              <a:rPr sz="6300" spc="1180" dirty="0"/>
              <a:t>STANDARDS</a:t>
            </a:r>
            <a:endParaRPr sz="6300"/>
          </a:p>
        </p:txBody>
      </p:sp>
      <p:sp>
        <p:nvSpPr>
          <p:cNvPr id="3" name="object 3"/>
          <p:cNvSpPr txBox="1"/>
          <p:nvPr/>
        </p:nvSpPr>
        <p:spPr>
          <a:xfrm>
            <a:off x="813612" y="2084272"/>
            <a:ext cx="16573500" cy="61683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265" indent="-456565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469265" algn="l"/>
              </a:tabLst>
            </a:pPr>
            <a:r>
              <a:rPr sz="2800" spc="415" dirty="0">
                <a:latin typeface="Calibri"/>
                <a:cs typeface="Calibri"/>
              </a:rPr>
              <a:t>Smoking</a:t>
            </a:r>
            <a:r>
              <a:rPr sz="2800" spc="145" dirty="0">
                <a:latin typeface="Calibri"/>
                <a:cs typeface="Calibri"/>
              </a:rPr>
              <a:t> </a:t>
            </a:r>
            <a:r>
              <a:rPr sz="2800" spc="204" dirty="0">
                <a:latin typeface="Calibri"/>
                <a:cs typeface="Calibri"/>
              </a:rPr>
              <a:t>or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340" dirty="0">
                <a:latin typeface="Calibri"/>
                <a:cs typeface="Calibri"/>
              </a:rPr>
              <a:t>vaping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190" dirty="0">
                <a:latin typeface="Calibri"/>
                <a:cs typeface="Calibri"/>
              </a:rPr>
              <a:t>is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not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allowed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260" dirty="0">
                <a:latin typeface="Calibri"/>
                <a:cs typeface="Calibri"/>
              </a:rPr>
              <a:t>in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00" dirty="0">
                <a:latin typeface="Calibri"/>
                <a:cs typeface="Calibri"/>
              </a:rPr>
              <a:t>class.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110" dirty="0">
                <a:latin typeface="Calibri"/>
                <a:cs typeface="Calibri"/>
              </a:rPr>
              <a:t>If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you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355" dirty="0">
                <a:latin typeface="Calibri"/>
                <a:cs typeface="Calibri"/>
              </a:rPr>
              <a:t>need</a:t>
            </a:r>
            <a:r>
              <a:rPr sz="2800" spc="100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to</a:t>
            </a:r>
            <a:r>
              <a:rPr sz="2800" spc="100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vape,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please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90" dirty="0">
                <a:latin typeface="Calibri"/>
                <a:cs typeface="Calibri"/>
              </a:rPr>
              <a:t>step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215" dirty="0">
                <a:latin typeface="Calibri"/>
                <a:cs typeface="Calibri"/>
              </a:rPr>
              <a:t>outside.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80"/>
              </a:spcBef>
              <a:buFont typeface="Arial"/>
              <a:buChar char="•"/>
            </a:pPr>
            <a:endParaRPr sz="2800">
              <a:latin typeface="Calibri"/>
              <a:cs typeface="Calibri"/>
            </a:endParaRPr>
          </a:p>
          <a:p>
            <a:pPr marL="469265" marR="8255" indent="-457200">
              <a:lnSpc>
                <a:spcPct val="148900"/>
              </a:lnSpc>
              <a:buFont typeface="Arial"/>
              <a:buChar char="•"/>
              <a:tabLst>
                <a:tab pos="469265" algn="l"/>
              </a:tabLst>
            </a:pPr>
            <a:r>
              <a:rPr sz="2800" spc="229" dirty="0">
                <a:latin typeface="Calibri"/>
                <a:cs typeface="Calibri"/>
              </a:rPr>
              <a:t>You’re</a:t>
            </a:r>
            <a:r>
              <a:rPr sz="2800" spc="265" dirty="0">
                <a:latin typeface="Calibri"/>
                <a:cs typeface="Calibri"/>
              </a:rPr>
              <a:t> </a:t>
            </a:r>
            <a:r>
              <a:rPr sz="2800" spc="355" dirty="0">
                <a:latin typeface="Calibri"/>
                <a:cs typeface="Calibri"/>
              </a:rPr>
              <a:t>welcome</a:t>
            </a:r>
            <a:r>
              <a:rPr sz="2800" spc="290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to</a:t>
            </a:r>
            <a:r>
              <a:rPr sz="2800" spc="275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eat</a:t>
            </a:r>
            <a:r>
              <a:rPr sz="2800" spc="290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and</a:t>
            </a:r>
            <a:r>
              <a:rPr sz="2800" spc="295" dirty="0">
                <a:latin typeface="Calibri"/>
                <a:cs typeface="Calibri"/>
              </a:rPr>
              <a:t> </a:t>
            </a:r>
            <a:r>
              <a:rPr sz="2800" spc="290" dirty="0">
                <a:latin typeface="Calibri"/>
                <a:cs typeface="Calibri"/>
              </a:rPr>
              <a:t>drink </a:t>
            </a:r>
            <a:r>
              <a:rPr sz="2800" spc="260" dirty="0">
                <a:latin typeface="Calibri"/>
                <a:cs typeface="Calibri"/>
              </a:rPr>
              <a:t>in</a:t>
            </a:r>
            <a:r>
              <a:rPr sz="2800" spc="295" dirty="0">
                <a:latin typeface="Calibri"/>
                <a:cs typeface="Calibri"/>
              </a:rPr>
              <a:t> </a:t>
            </a:r>
            <a:r>
              <a:rPr sz="2800" spc="200" dirty="0">
                <a:latin typeface="Calibri"/>
                <a:cs typeface="Calibri"/>
              </a:rPr>
              <a:t>class,</a:t>
            </a:r>
            <a:r>
              <a:rPr sz="2800" spc="285" dirty="0">
                <a:latin typeface="Calibri"/>
                <a:cs typeface="Calibri"/>
              </a:rPr>
              <a:t> </a:t>
            </a:r>
            <a:r>
              <a:rPr sz="2800" spc="340" dirty="0">
                <a:latin typeface="Calibri"/>
                <a:cs typeface="Calibri"/>
              </a:rPr>
              <a:t>but</a:t>
            </a:r>
            <a:r>
              <a:rPr sz="2800" spc="300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please</a:t>
            </a:r>
            <a:r>
              <a:rPr sz="2800" spc="305" dirty="0">
                <a:latin typeface="Calibri"/>
                <a:cs typeface="Calibri"/>
              </a:rPr>
              <a:t> </a:t>
            </a:r>
            <a:r>
              <a:rPr sz="2800" spc="425" dirty="0">
                <a:latin typeface="Calibri"/>
                <a:cs typeface="Calibri"/>
              </a:rPr>
              <a:t>make</a:t>
            </a:r>
            <a:r>
              <a:rPr sz="2800" spc="280" dirty="0">
                <a:latin typeface="Calibri"/>
                <a:cs typeface="Calibri"/>
              </a:rPr>
              <a:t> </a:t>
            </a:r>
            <a:r>
              <a:rPr sz="2800" spc="275" dirty="0">
                <a:latin typeface="Calibri"/>
                <a:cs typeface="Calibri"/>
              </a:rPr>
              <a:t>sure</a:t>
            </a:r>
            <a:r>
              <a:rPr sz="2800" spc="290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to</a:t>
            </a:r>
            <a:r>
              <a:rPr sz="2800" spc="275" dirty="0">
                <a:latin typeface="Calibri"/>
                <a:cs typeface="Calibri"/>
              </a:rPr>
              <a:t> </a:t>
            </a:r>
            <a:r>
              <a:rPr sz="2800" spc="290" dirty="0">
                <a:latin typeface="Calibri"/>
                <a:cs typeface="Calibri"/>
              </a:rPr>
              <a:t>dispose</a:t>
            </a:r>
            <a:r>
              <a:rPr sz="2800" spc="285" dirty="0">
                <a:latin typeface="Calibri"/>
                <a:cs typeface="Calibri"/>
              </a:rPr>
              <a:t> </a:t>
            </a:r>
            <a:r>
              <a:rPr sz="2800" spc="180" dirty="0">
                <a:latin typeface="Calibri"/>
                <a:cs typeface="Calibri"/>
              </a:rPr>
              <a:t>of</a:t>
            </a:r>
            <a:r>
              <a:rPr sz="2800" spc="285" dirty="0">
                <a:latin typeface="Calibri"/>
                <a:cs typeface="Calibri"/>
              </a:rPr>
              <a:t> </a:t>
            </a:r>
            <a:r>
              <a:rPr sz="2800" spc="325" dirty="0">
                <a:latin typeface="Calibri"/>
                <a:cs typeface="Calibri"/>
              </a:rPr>
              <a:t>any</a:t>
            </a:r>
            <a:r>
              <a:rPr sz="2800" spc="295" dirty="0">
                <a:latin typeface="Calibri"/>
                <a:cs typeface="Calibri"/>
              </a:rPr>
              <a:t> rubbish </a:t>
            </a:r>
            <a:r>
              <a:rPr sz="2800" spc="250" dirty="0">
                <a:latin typeface="Calibri"/>
                <a:cs typeface="Calibri"/>
              </a:rPr>
              <a:t>properly—</a:t>
            </a:r>
            <a:r>
              <a:rPr sz="2800" spc="310" dirty="0">
                <a:latin typeface="Calibri"/>
                <a:cs typeface="Calibri"/>
              </a:rPr>
              <a:t>help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345" dirty="0">
                <a:latin typeface="Calibri"/>
                <a:cs typeface="Calibri"/>
              </a:rPr>
              <a:t>keep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the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335" dirty="0">
                <a:latin typeface="Calibri"/>
                <a:cs typeface="Calibri"/>
              </a:rPr>
              <a:t>space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clean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165" dirty="0">
                <a:latin typeface="Calibri"/>
                <a:cs typeface="Calibri"/>
              </a:rPr>
              <a:t>for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220" dirty="0">
                <a:latin typeface="Calibri"/>
                <a:cs typeface="Calibri"/>
              </a:rPr>
              <a:t>everyone.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75"/>
              </a:spcBef>
              <a:buFont typeface="Arial"/>
              <a:buChar char="•"/>
            </a:pPr>
            <a:endParaRPr sz="2800">
              <a:latin typeface="Calibri"/>
              <a:cs typeface="Calibri"/>
            </a:endParaRPr>
          </a:p>
          <a:p>
            <a:pPr marL="469265" marR="8255" indent="-457200">
              <a:lnSpc>
                <a:spcPct val="148900"/>
              </a:lnSpc>
              <a:buFont typeface="Arial"/>
              <a:buChar char="•"/>
              <a:tabLst>
                <a:tab pos="469265" algn="l"/>
                <a:tab pos="2592705" algn="l"/>
                <a:tab pos="3141345" algn="l"/>
                <a:tab pos="4177665" algn="l"/>
                <a:tab pos="6393815" algn="l"/>
                <a:tab pos="7266940" algn="l"/>
                <a:tab pos="9090025" algn="l"/>
                <a:tab pos="10100945" algn="l"/>
                <a:tab pos="11246485" algn="l"/>
                <a:tab pos="11697970" algn="l"/>
                <a:tab pos="13377544" algn="l"/>
                <a:tab pos="14250669" algn="l"/>
                <a:tab pos="15957550" algn="l"/>
              </a:tabLst>
            </a:pPr>
            <a:r>
              <a:rPr sz="2800" spc="285" dirty="0">
                <a:latin typeface="Calibri"/>
                <a:cs typeface="Calibri"/>
              </a:rPr>
              <a:t>Contribute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00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4" dirty="0">
                <a:latin typeface="Calibri"/>
                <a:cs typeface="Calibri"/>
              </a:rPr>
              <a:t>class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80" dirty="0">
                <a:latin typeface="Calibri"/>
                <a:cs typeface="Calibri"/>
              </a:rPr>
              <a:t>discussions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and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75" dirty="0">
                <a:latin typeface="Calibri"/>
                <a:cs typeface="Calibri"/>
              </a:rPr>
              <a:t>activities.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80" dirty="0">
                <a:latin typeface="Calibri"/>
                <a:cs typeface="Calibri"/>
              </a:rPr>
              <a:t>Your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00" dirty="0">
                <a:latin typeface="Calibri"/>
                <a:cs typeface="Calibri"/>
              </a:rPr>
              <a:t>input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55" dirty="0">
                <a:latin typeface="Calibri"/>
                <a:cs typeface="Calibri"/>
              </a:rPr>
              <a:t>is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60" dirty="0">
                <a:latin typeface="Calibri"/>
                <a:cs typeface="Calibri"/>
              </a:rPr>
              <a:t>valuable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and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80" dirty="0">
                <a:latin typeface="Calibri"/>
                <a:cs typeface="Calibri"/>
              </a:rPr>
              <a:t>enriches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75" dirty="0">
                <a:latin typeface="Calibri"/>
                <a:cs typeface="Calibri"/>
              </a:rPr>
              <a:t>the </a:t>
            </a:r>
            <a:r>
              <a:rPr sz="2800" spc="300" dirty="0">
                <a:latin typeface="Calibri"/>
                <a:cs typeface="Calibri"/>
              </a:rPr>
              <a:t>learning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85" dirty="0">
                <a:latin typeface="Calibri"/>
                <a:cs typeface="Calibri"/>
              </a:rPr>
              <a:t>experience</a:t>
            </a:r>
            <a:r>
              <a:rPr sz="2800" spc="145" dirty="0">
                <a:latin typeface="Calibri"/>
                <a:cs typeface="Calibri"/>
              </a:rPr>
              <a:t> </a:t>
            </a:r>
            <a:r>
              <a:rPr sz="2800" spc="165" dirty="0">
                <a:latin typeface="Calibri"/>
                <a:cs typeface="Calibri"/>
              </a:rPr>
              <a:t>for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80" dirty="0">
                <a:latin typeface="Calibri"/>
                <a:cs typeface="Calibri"/>
              </a:rPr>
              <a:t>all.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80"/>
              </a:spcBef>
              <a:buFont typeface="Arial"/>
              <a:buChar char="•"/>
            </a:pPr>
            <a:endParaRPr sz="2800">
              <a:latin typeface="Calibri"/>
              <a:cs typeface="Calibri"/>
            </a:endParaRPr>
          </a:p>
          <a:p>
            <a:pPr marL="469265" marR="5080" indent="-457200">
              <a:lnSpc>
                <a:spcPct val="148900"/>
              </a:lnSpc>
              <a:buFont typeface="Arial"/>
              <a:buChar char="•"/>
              <a:tabLst>
                <a:tab pos="469265" algn="l"/>
                <a:tab pos="1132205" algn="l"/>
                <a:tab pos="2231390" algn="l"/>
                <a:tab pos="3105150" algn="l"/>
                <a:tab pos="4598670" algn="l"/>
                <a:tab pos="6511290" algn="l"/>
                <a:tab pos="6907530" algn="l"/>
                <a:tab pos="8175625" algn="l"/>
                <a:tab pos="9466580" algn="l"/>
                <a:tab pos="11653520" algn="l"/>
                <a:tab pos="12334875" algn="l"/>
                <a:tab pos="14334490" algn="l"/>
                <a:tab pos="15045055" algn="l"/>
                <a:tab pos="16350615" algn="l"/>
              </a:tabLst>
            </a:pPr>
            <a:r>
              <a:rPr sz="2800" spc="409" dirty="0">
                <a:latin typeface="Calibri"/>
                <a:cs typeface="Calibri"/>
              </a:rPr>
              <a:t>Be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25" dirty="0">
                <a:latin typeface="Calibri"/>
                <a:cs typeface="Calibri"/>
              </a:rPr>
              <a:t>open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and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35" dirty="0">
                <a:latin typeface="Calibri"/>
                <a:cs typeface="Calibri"/>
              </a:rPr>
              <a:t>honest,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40" dirty="0">
                <a:latin typeface="Calibri"/>
                <a:cs typeface="Calibri"/>
              </a:rPr>
              <a:t>especially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75" dirty="0">
                <a:latin typeface="Calibri"/>
                <a:cs typeface="Calibri"/>
              </a:rPr>
              <a:t>if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95" dirty="0">
                <a:latin typeface="Calibri"/>
                <a:cs typeface="Calibri"/>
              </a:rPr>
              <a:t>you’re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05" dirty="0">
                <a:latin typeface="Calibri"/>
                <a:cs typeface="Calibri"/>
              </a:rPr>
              <a:t>facing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70" dirty="0">
                <a:latin typeface="Calibri"/>
                <a:cs typeface="Calibri"/>
              </a:rPr>
              <a:t>challenges.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00" dirty="0">
                <a:latin typeface="Calibri"/>
                <a:cs typeface="Calibri"/>
              </a:rPr>
              <a:t>It’s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95" dirty="0">
                <a:latin typeface="Calibri"/>
                <a:cs typeface="Calibri"/>
              </a:rPr>
              <a:t>important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we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4" dirty="0">
                <a:latin typeface="Calibri"/>
                <a:cs typeface="Calibri"/>
              </a:rPr>
              <a:t>create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4" dirty="0">
                <a:latin typeface="Calibri"/>
                <a:cs typeface="Calibri"/>
              </a:rPr>
              <a:t>a </a:t>
            </a:r>
            <a:r>
              <a:rPr sz="2800" spc="240" dirty="0">
                <a:latin typeface="Calibri"/>
                <a:cs typeface="Calibri"/>
              </a:rPr>
              <a:t>trusting,</a:t>
            </a:r>
            <a:r>
              <a:rPr sz="2800" spc="140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supportive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20" dirty="0">
                <a:latin typeface="Calibri"/>
                <a:cs typeface="Calibri"/>
              </a:rPr>
              <a:t>environment</a:t>
            </a:r>
            <a:r>
              <a:rPr sz="2800" spc="150" dirty="0">
                <a:latin typeface="Calibri"/>
                <a:cs typeface="Calibri"/>
              </a:rPr>
              <a:t> </a:t>
            </a:r>
            <a:r>
              <a:rPr sz="2800" spc="245" dirty="0">
                <a:latin typeface="Calibri"/>
                <a:cs typeface="Calibri"/>
              </a:rPr>
              <a:t>together.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297429" y="2390235"/>
            <a:ext cx="13457555" cy="3385185"/>
          </a:xfrm>
          <a:prstGeom prst="rect">
            <a:avLst/>
          </a:prstGeom>
        </p:spPr>
        <p:txBody>
          <a:bodyPr vert="horz" wrap="square" lIns="0" tIns="7816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155"/>
              </a:spcBef>
            </a:pPr>
            <a:r>
              <a:rPr sz="12500" b="0" spc="1660" dirty="0">
                <a:latin typeface="Calibri"/>
                <a:cs typeface="Calibri"/>
              </a:rPr>
              <a:t>Assignment</a:t>
            </a:r>
            <a:r>
              <a:rPr sz="12500" b="0" spc="450" dirty="0">
                <a:latin typeface="Calibri"/>
                <a:cs typeface="Calibri"/>
              </a:rPr>
              <a:t> </a:t>
            </a:r>
            <a:r>
              <a:rPr sz="12500" b="0" spc="1730" dirty="0">
                <a:latin typeface="Calibri"/>
                <a:cs typeface="Calibri"/>
              </a:rPr>
              <a:t>One</a:t>
            </a:r>
            <a:endParaRPr sz="12500">
              <a:latin typeface="Calibri"/>
              <a:cs typeface="Calibri"/>
            </a:endParaRPr>
          </a:p>
          <a:p>
            <a:pPr marL="232410" algn="ctr">
              <a:lnSpc>
                <a:spcPct val="100000"/>
              </a:lnSpc>
              <a:spcBef>
                <a:spcPts val="1555"/>
              </a:spcBef>
            </a:pPr>
            <a:r>
              <a:rPr sz="3200" b="0" spc="425" dirty="0">
                <a:latin typeface="Calibri"/>
                <a:cs typeface="Calibri"/>
              </a:rPr>
              <a:t>Academic</a:t>
            </a:r>
            <a:r>
              <a:rPr sz="3200" b="0" spc="125" dirty="0">
                <a:latin typeface="Calibri"/>
                <a:cs typeface="Calibri"/>
              </a:rPr>
              <a:t> </a:t>
            </a:r>
            <a:r>
              <a:rPr sz="3200" b="0" spc="275" dirty="0">
                <a:latin typeface="Calibri"/>
                <a:cs typeface="Calibri"/>
              </a:rPr>
              <a:t>Skills</a:t>
            </a:r>
            <a:r>
              <a:rPr sz="3200" b="0" spc="100" dirty="0">
                <a:latin typeface="Calibri"/>
                <a:cs typeface="Calibri"/>
              </a:rPr>
              <a:t> </a:t>
            </a:r>
            <a:r>
              <a:rPr sz="3200" b="0" spc="200" dirty="0">
                <a:latin typeface="Calibri"/>
                <a:cs typeface="Calibri"/>
              </a:rPr>
              <a:t>for</a:t>
            </a:r>
            <a:r>
              <a:rPr sz="3200" b="0" spc="130" dirty="0">
                <a:latin typeface="Calibri"/>
                <a:cs typeface="Calibri"/>
              </a:rPr>
              <a:t> </a:t>
            </a:r>
            <a:r>
              <a:rPr sz="3200" b="0" spc="345" dirty="0">
                <a:latin typeface="Calibri"/>
                <a:cs typeface="Calibri"/>
              </a:rPr>
              <a:t>the</a:t>
            </a:r>
            <a:r>
              <a:rPr sz="3200" b="0" spc="105" dirty="0">
                <a:latin typeface="Calibri"/>
                <a:cs typeface="Calibri"/>
              </a:rPr>
              <a:t> </a:t>
            </a:r>
            <a:r>
              <a:rPr sz="3200" b="0" spc="320" dirty="0">
                <a:latin typeface="Calibri"/>
                <a:cs typeface="Calibri"/>
              </a:rPr>
              <a:t>Digital</a:t>
            </a:r>
            <a:r>
              <a:rPr sz="3200" b="0" spc="114" dirty="0">
                <a:latin typeface="Calibri"/>
                <a:cs typeface="Calibri"/>
              </a:rPr>
              <a:t> </a:t>
            </a:r>
            <a:r>
              <a:rPr sz="3200" b="0" spc="365" dirty="0">
                <a:latin typeface="Calibri"/>
                <a:cs typeface="Calibri"/>
              </a:rPr>
              <a:t>Era</a:t>
            </a:r>
            <a:r>
              <a:rPr sz="3200" b="0" spc="105" dirty="0">
                <a:latin typeface="Calibri"/>
                <a:cs typeface="Calibri"/>
              </a:rPr>
              <a:t> </a:t>
            </a:r>
            <a:r>
              <a:rPr sz="3200" b="0" spc="290" dirty="0">
                <a:latin typeface="Calibri"/>
                <a:cs typeface="Calibri"/>
              </a:rPr>
              <a:t>(BMSW4013)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ject 20" descr="$PPTXTitle"/>
          <p:cNvSpPr txBox="1">
            <a:spLocks noGrp="1"/>
          </p:cNvSpPr>
          <p:nvPr>
            <p:ph type="title"/>
          </p:nvPr>
        </p:nvSpPr>
        <p:spPr>
          <a:xfrm>
            <a:off x="304800" y="495300"/>
            <a:ext cx="17461788" cy="1529906"/>
          </a:xfrm>
          <a:prstGeom prst="rect">
            <a:avLst/>
          </a:prstGeom>
        </p:spPr>
        <p:txBody>
          <a:bodyPr vert="horz" wrap="square" lIns="0" tIns="417830" rIns="0" bIns="0" rtlCol="0">
            <a:spAutoFit/>
          </a:bodyPr>
          <a:lstStyle/>
          <a:p>
            <a:pPr marL="80645" algn="l">
              <a:lnSpc>
                <a:spcPct val="100000"/>
              </a:lnSpc>
              <a:spcBef>
                <a:spcPts val="3290"/>
              </a:spcBef>
            </a:pPr>
            <a:r>
              <a:rPr sz="3600" spc="1205" dirty="0"/>
              <a:t>Ass</a:t>
            </a:r>
            <a:r>
              <a:rPr lang="en-GB" sz="3600" spc="1205" dirty="0" err="1"/>
              <a:t>ignment</a:t>
            </a:r>
            <a:r>
              <a:rPr lang="en-GB" sz="3600" spc="1205" dirty="0"/>
              <a:t> 1:</a:t>
            </a:r>
            <a:br>
              <a:rPr lang="en-GB" sz="3600" spc="1205" dirty="0"/>
            </a:br>
            <a:r>
              <a:rPr lang="en-GB" sz="3600" spc="1205" dirty="0"/>
              <a:t>Evidence of Learning (E-Portfolio)</a:t>
            </a:r>
            <a:endParaRPr sz="3600" dirty="0"/>
          </a:p>
        </p:txBody>
      </p:sp>
      <p:sp>
        <p:nvSpPr>
          <p:cNvPr id="21" name="object 21"/>
          <p:cNvSpPr txBox="1"/>
          <p:nvPr/>
        </p:nvSpPr>
        <p:spPr>
          <a:xfrm>
            <a:off x="533400" y="2628897"/>
            <a:ext cx="5791200" cy="200824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lang="en-GB" sz="3200" b="1" spc="434" dirty="0">
                <a:latin typeface="Calibri"/>
                <a:cs typeface="Calibri"/>
              </a:rPr>
              <a:t>Component 1</a:t>
            </a:r>
          </a:p>
          <a:p>
            <a:pPr algn="l">
              <a:lnSpc>
                <a:spcPct val="100000"/>
              </a:lnSpc>
              <a:spcBef>
                <a:spcPts val="100"/>
              </a:spcBef>
            </a:pPr>
            <a:endParaRPr lang="en-US" sz="3200" dirty="0">
              <a:latin typeface="Calibri"/>
              <a:cs typeface="Calibri"/>
            </a:endParaRPr>
          </a:p>
          <a:p>
            <a:pPr marL="457200" indent="-457200" algn="l">
              <a:lnSpc>
                <a:spcPct val="100000"/>
              </a:lnSpc>
              <a:spcBef>
                <a:spcPts val="10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latin typeface="Calibri"/>
                <a:cs typeface="Calibri"/>
              </a:rPr>
              <a:t>Development of Academic Skills (500 words)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22" name="object 21">
            <a:extLst>
              <a:ext uri="{FF2B5EF4-FFF2-40B4-BE49-F238E27FC236}">
                <a16:creationId xmlns:a16="http://schemas.microsoft.com/office/drawing/2014/main" id="{30E15DDB-A5EB-D3DF-B9DD-843459A856C5}"/>
              </a:ext>
            </a:extLst>
          </p:cNvPr>
          <p:cNvSpPr txBox="1"/>
          <p:nvPr/>
        </p:nvSpPr>
        <p:spPr>
          <a:xfrm>
            <a:off x="5562600" y="4572000"/>
            <a:ext cx="5638802" cy="200824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lang="en-GB" sz="3200" b="1" spc="434" dirty="0">
                <a:latin typeface="Calibri"/>
                <a:cs typeface="Calibri"/>
              </a:rPr>
              <a:t>Component 2</a:t>
            </a:r>
          </a:p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lang="en-US" sz="3200" dirty="0">
                <a:latin typeface="Calibri"/>
                <a:cs typeface="Calibri"/>
              </a:rPr>
              <a:t> </a:t>
            </a:r>
          </a:p>
          <a:p>
            <a:pPr marL="457200" indent="-457200" algn="ctr">
              <a:lnSpc>
                <a:spcPct val="100000"/>
              </a:lnSpc>
              <a:spcBef>
                <a:spcPts val="10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latin typeface="Calibri"/>
                <a:cs typeface="Calibri"/>
              </a:rPr>
              <a:t>Application of Academic Skills (1,000 words)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23" name="object 21">
            <a:extLst>
              <a:ext uri="{FF2B5EF4-FFF2-40B4-BE49-F238E27FC236}">
                <a16:creationId xmlns:a16="http://schemas.microsoft.com/office/drawing/2014/main" id="{B4BC1298-3843-7A09-6B31-D2E4F142125D}"/>
              </a:ext>
            </a:extLst>
          </p:cNvPr>
          <p:cNvSpPr txBox="1"/>
          <p:nvPr/>
        </p:nvSpPr>
        <p:spPr>
          <a:xfrm>
            <a:off x="13030200" y="6362700"/>
            <a:ext cx="3733394" cy="25006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lang="en-GB" sz="3200" b="1" spc="434" dirty="0">
                <a:latin typeface="Calibri"/>
                <a:cs typeface="Calibri"/>
              </a:rPr>
              <a:t>Component 3</a:t>
            </a:r>
          </a:p>
          <a:p>
            <a:pPr algn="ctr">
              <a:lnSpc>
                <a:spcPct val="100000"/>
              </a:lnSpc>
              <a:spcBef>
                <a:spcPts val="100"/>
              </a:spcBef>
            </a:pPr>
            <a:endParaRPr lang="en-GB" sz="3200" b="1" spc="434" dirty="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lang="en-US" sz="3200" dirty="0">
                <a:latin typeface="Calibri"/>
                <a:cs typeface="Calibri"/>
              </a:rPr>
              <a:t>Academic Poster: Communicating Academic Skills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9BA5070-5778-5E8B-A16E-78585A951DDC}"/>
              </a:ext>
            </a:extLst>
          </p:cNvPr>
          <p:cNvSpPr/>
          <p:nvPr/>
        </p:nvSpPr>
        <p:spPr>
          <a:xfrm>
            <a:off x="152400" y="2476500"/>
            <a:ext cx="6629400" cy="28194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8853343-8FEB-F1FB-B7B9-5A7B86033916}"/>
              </a:ext>
            </a:extLst>
          </p:cNvPr>
          <p:cNvSpPr txBox="1"/>
          <p:nvPr/>
        </p:nvSpPr>
        <p:spPr>
          <a:xfrm>
            <a:off x="298268" y="7618313"/>
            <a:ext cx="945533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+mn-lt"/>
              </a:rPr>
              <a:t>Today’s lecture will focus on helping you with Component 1, Task 1: </a:t>
            </a:r>
            <a:r>
              <a:rPr lang="en-US" sz="3200" dirty="0">
                <a:latin typeface="+mn-lt"/>
              </a:rPr>
              <a:t>Evaluating Academic Sources Using the CRAAP Test (Approx. 250 words)</a:t>
            </a:r>
            <a:endParaRPr lang="en-GB" sz="3200" dirty="0">
              <a:latin typeface="+mn-lt"/>
            </a:endParaRP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6593A247-7FAC-F52B-EE69-8B2658585BA5}"/>
              </a:ext>
            </a:extLst>
          </p:cNvPr>
          <p:cNvCxnSpPr>
            <a:cxnSpLocks/>
          </p:cNvCxnSpPr>
          <p:nvPr/>
        </p:nvCxnSpPr>
        <p:spPr>
          <a:xfrm flipH="1" flipV="1">
            <a:off x="4495800" y="5228956"/>
            <a:ext cx="590551" cy="2456301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792886" y="305815"/>
            <a:ext cx="15590114" cy="213648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800" spc="1845" dirty="0"/>
              <a:t>Re</a:t>
            </a:r>
            <a:r>
              <a:rPr lang="en-GB" sz="13800" spc="1845" dirty="0" err="1"/>
              <a:t>ading</a:t>
            </a:r>
            <a:r>
              <a:rPr lang="en-GB" sz="13800" spc="1845" dirty="0"/>
              <a:t> Lists</a:t>
            </a:r>
            <a:r>
              <a:rPr sz="13800" spc="1845" dirty="0"/>
              <a:t>…</a:t>
            </a:r>
            <a:endParaRPr sz="13800" dirty="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3231" y="3166872"/>
            <a:ext cx="6639306" cy="505891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770876" y="2895600"/>
            <a:ext cx="10094214" cy="5615178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48308" y="491490"/>
            <a:ext cx="647382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030" dirty="0"/>
              <a:t>Reading</a:t>
            </a:r>
            <a:r>
              <a:rPr spc="430" dirty="0"/>
              <a:t> </a:t>
            </a:r>
            <a:r>
              <a:rPr spc="825" dirty="0"/>
              <a:t>Lists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56868" y="1594561"/>
            <a:ext cx="17197705" cy="82683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4139">
              <a:lnSpc>
                <a:spcPct val="100000"/>
              </a:lnSpc>
              <a:spcBef>
                <a:spcPts val="100"/>
              </a:spcBef>
            </a:pPr>
            <a:r>
              <a:rPr sz="6000" b="1" spc="1035" dirty="0">
                <a:latin typeface="Calibri"/>
                <a:cs typeface="Calibri"/>
              </a:rPr>
              <a:t>Why</a:t>
            </a:r>
            <a:r>
              <a:rPr sz="6000" b="1" spc="340" dirty="0">
                <a:latin typeface="Calibri"/>
                <a:cs typeface="Calibri"/>
              </a:rPr>
              <a:t> </a:t>
            </a:r>
            <a:r>
              <a:rPr sz="6000" b="1" spc="650" dirty="0">
                <a:latin typeface="Calibri"/>
                <a:cs typeface="Calibri"/>
              </a:rPr>
              <a:t>are</a:t>
            </a:r>
            <a:r>
              <a:rPr sz="6000" b="1" spc="340" dirty="0">
                <a:latin typeface="Calibri"/>
                <a:cs typeface="Calibri"/>
              </a:rPr>
              <a:t> </a:t>
            </a:r>
            <a:r>
              <a:rPr sz="6000" b="1" spc="725" dirty="0">
                <a:latin typeface="Calibri"/>
                <a:cs typeface="Calibri"/>
              </a:rPr>
              <a:t>they</a:t>
            </a:r>
            <a:r>
              <a:rPr sz="6000" b="1" spc="340" dirty="0">
                <a:latin typeface="Calibri"/>
                <a:cs typeface="Calibri"/>
              </a:rPr>
              <a:t> </a:t>
            </a:r>
            <a:r>
              <a:rPr sz="6000" b="1" spc="700" dirty="0">
                <a:latin typeface="Calibri"/>
                <a:cs typeface="Calibri"/>
              </a:rPr>
              <a:t>important?</a:t>
            </a:r>
            <a:endParaRPr sz="60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4980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345" dirty="0">
                <a:latin typeface="Calibri"/>
                <a:cs typeface="Calibri"/>
              </a:rPr>
              <a:t>Help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395" dirty="0">
                <a:latin typeface="Calibri"/>
                <a:cs typeface="Calibri"/>
              </a:rPr>
              <a:t>You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275" dirty="0">
                <a:latin typeface="Calibri"/>
                <a:cs typeface="Calibri"/>
              </a:rPr>
              <a:t>Learn</a:t>
            </a:r>
            <a:r>
              <a:rPr sz="2800" spc="275" dirty="0">
                <a:latin typeface="Calibri"/>
                <a:cs typeface="Calibri"/>
              </a:rPr>
              <a:t>: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They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45" dirty="0">
                <a:latin typeface="Calibri"/>
                <a:cs typeface="Calibri"/>
              </a:rPr>
              <a:t>show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you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the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355" dirty="0">
                <a:latin typeface="Calibri"/>
                <a:cs typeface="Calibri"/>
              </a:rPr>
              <a:t>most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important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270" dirty="0">
                <a:latin typeface="Calibri"/>
                <a:cs typeface="Calibri"/>
              </a:rPr>
              <a:t>resources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to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190" dirty="0">
                <a:latin typeface="Calibri"/>
                <a:cs typeface="Calibri"/>
              </a:rPr>
              <a:t>review.</a:t>
            </a:r>
            <a:endParaRPr sz="28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360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380" dirty="0">
                <a:latin typeface="Calibri"/>
                <a:cs typeface="Calibri"/>
              </a:rPr>
              <a:t>Teach</a:t>
            </a:r>
            <a:r>
              <a:rPr sz="2800" b="1" spc="145" dirty="0">
                <a:latin typeface="Calibri"/>
                <a:cs typeface="Calibri"/>
              </a:rPr>
              <a:t> </a:t>
            </a:r>
            <a:r>
              <a:rPr sz="2800" b="1" spc="380" dirty="0">
                <a:latin typeface="Calibri"/>
                <a:cs typeface="Calibri"/>
              </a:rPr>
              <a:t>Basic</a:t>
            </a:r>
            <a:r>
              <a:rPr sz="2800" b="1" spc="150" dirty="0">
                <a:latin typeface="Calibri"/>
                <a:cs typeface="Calibri"/>
              </a:rPr>
              <a:t> </a:t>
            </a:r>
            <a:r>
              <a:rPr sz="2800" b="1" spc="245" dirty="0">
                <a:latin typeface="Calibri"/>
                <a:cs typeface="Calibri"/>
              </a:rPr>
              <a:t>Ideas</a:t>
            </a:r>
            <a:r>
              <a:rPr sz="2800" spc="245" dirty="0">
                <a:latin typeface="Calibri"/>
                <a:cs typeface="Calibri"/>
              </a:rPr>
              <a:t>: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They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310" dirty="0">
                <a:latin typeface="Calibri"/>
                <a:cs typeface="Calibri"/>
              </a:rPr>
              <a:t>give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you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the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385" dirty="0">
                <a:latin typeface="Calibri"/>
                <a:cs typeface="Calibri"/>
              </a:rPr>
              <a:t>main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270" dirty="0">
                <a:latin typeface="Calibri"/>
                <a:cs typeface="Calibri"/>
              </a:rPr>
              <a:t>ideas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in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your</a:t>
            </a:r>
            <a:r>
              <a:rPr sz="2800" spc="100" dirty="0">
                <a:latin typeface="Calibri"/>
                <a:cs typeface="Calibri"/>
              </a:rPr>
              <a:t> </a:t>
            </a:r>
            <a:r>
              <a:rPr sz="2800" spc="220" dirty="0">
                <a:latin typeface="Calibri"/>
                <a:cs typeface="Calibri"/>
              </a:rPr>
              <a:t>subject.</a:t>
            </a:r>
            <a:endParaRPr sz="28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365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340" dirty="0">
                <a:latin typeface="Calibri"/>
                <a:cs typeface="Calibri"/>
              </a:rPr>
              <a:t>Make</a:t>
            </a:r>
            <a:r>
              <a:rPr sz="2800" b="1" spc="155" dirty="0">
                <a:latin typeface="Calibri"/>
                <a:cs typeface="Calibri"/>
              </a:rPr>
              <a:t> </a:t>
            </a:r>
            <a:r>
              <a:rPr sz="2800" b="1" spc="395" dirty="0">
                <a:latin typeface="Calibri"/>
                <a:cs typeface="Calibri"/>
              </a:rPr>
              <a:t>You</a:t>
            </a:r>
            <a:r>
              <a:rPr sz="2800" b="1" spc="175" dirty="0">
                <a:latin typeface="Calibri"/>
                <a:cs typeface="Calibri"/>
              </a:rPr>
              <a:t> </a:t>
            </a:r>
            <a:r>
              <a:rPr sz="2800" b="1" spc="270" dirty="0">
                <a:latin typeface="Calibri"/>
                <a:cs typeface="Calibri"/>
              </a:rPr>
              <a:t>Think</a:t>
            </a:r>
            <a:r>
              <a:rPr sz="2800" spc="270" dirty="0">
                <a:latin typeface="Calibri"/>
                <a:cs typeface="Calibri"/>
              </a:rPr>
              <a:t>: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They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help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you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25" dirty="0">
                <a:latin typeface="Calibri"/>
                <a:cs typeface="Calibri"/>
              </a:rPr>
              <a:t>understand</a:t>
            </a:r>
            <a:r>
              <a:rPr sz="2800" spc="145" dirty="0">
                <a:latin typeface="Calibri"/>
                <a:cs typeface="Calibri"/>
              </a:rPr>
              <a:t> </a:t>
            </a:r>
            <a:r>
              <a:rPr sz="2800" spc="220" dirty="0">
                <a:latin typeface="Calibri"/>
                <a:cs typeface="Calibri"/>
              </a:rPr>
              <a:t>different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70" dirty="0">
                <a:latin typeface="Calibri"/>
                <a:cs typeface="Calibri"/>
              </a:rPr>
              <a:t>points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185" dirty="0">
                <a:latin typeface="Calibri"/>
                <a:cs typeface="Calibri"/>
              </a:rPr>
              <a:t>of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180" dirty="0">
                <a:latin typeface="Calibri"/>
                <a:cs typeface="Calibri"/>
              </a:rPr>
              <a:t>view.</a:t>
            </a:r>
            <a:endParaRPr sz="28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360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295" dirty="0">
                <a:latin typeface="Calibri"/>
                <a:cs typeface="Calibri"/>
              </a:rPr>
              <a:t>Give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395" dirty="0">
                <a:latin typeface="Calibri"/>
                <a:cs typeface="Calibri"/>
              </a:rPr>
              <a:t>You</a:t>
            </a:r>
            <a:r>
              <a:rPr sz="2800" b="1" spc="170" dirty="0">
                <a:latin typeface="Calibri"/>
                <a:cs typeface="Calibri"/>
              </a:rPr>
              <a:t> </a:t>
            </a:r>
            <a:r>
              <a:rPr sz="2800" b="1" spc="355" dirty="0">
                <a:latin typeface="Calibri"/>
                <a:cs typeface="Calibri"/>
              </a:rPr>
              <a:t>Lots</a:t>
            </a:r>
            <a:r>
              <a:rPr sz="2800" b="1" spc="170" dirty="0">
                <a:latin typeface="Calibri"/>
                <a:cs typeface="Calibri"/>
              </a:rPr>
              <a:t> </a:t>
            </a:r>
            <a:r>
              <a:rPr sz="2800" b="1" spc="260" dirty="0">
                <a:latin typeface="Calibri"/>
                <a:cs typeface="Calibri"/>
              </a:rPr>
              <a:t>of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265" dirty="0">
                <a:latin typeface="Calibri"/>
                <a:cs typeface="Calibri"/>
              </a:rPr>
              <a:t>Information</a:t>
            </a:r>
            <a:r>
              <a:rPr sz="2800" spc="265" dirty="0">
                <a:latin typeface="Calibri"/>
                <a:cs typeface="Calibri"/>
              </a:rPr>
              <a:t>:</a:t>
            </a:r>
            <a:r>
              <a:rPr sz="2800" spc="150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They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include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420" dirty="0">
                <a:latin typeface="Calibri"/>
                <a:cs typeface="Calibri"/>
              </a:rPr>
              <a:t>many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20" dirty="0">
                <a:latin typeface="Calibri"/>
                <a:cs typeface="Calibri"/>
              </a:rPr>
              <a:t>different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35" dirty="0">
                <a:latin typeface="Calibri"/>
                <a:cs typeface="Calibri"/>
              </a:rPr>
              <a:t>resources,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270" dirty="0">
                <a:latin typeface="Calibri"/>
                <a:cs typeface="Calibri"/>
              </a:rPr>
              <a:t>so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you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learn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245" dirty="0">
                <a:latin typeface="Calibri"/>
                <a:cs typeface="Calibri"/>
              </a:rPr>
              <a:t>more.</a:t>
            </a:r>
            <a:endParaRPr sz="28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360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320" dirty="0">
                <a:latin typeface="Calibri"/>
                <a:cs typeface="Calibri"/>
              </a:rPr>
              <a:t>Get</a:t>
            </a:r>
            <a:r>
              <a:rPr sz="2800" b="1" spc="160" dirty="0">
                <a:latin typeface="Calibri"/>
                <a:cs typeface="Calibri"/>
              </a:rPr>
              <a:t> </a:t>
            </a:r>
            <a:r>
              <a:rPr sz="2800" b="1" spc="395" dirty="0">
                <a:latin typeface="Calibri"/>
                <a:cs typeface="Calibri"/>
              </a:rPr>
              <a:t>You</a:t>
            </a:r>
            <a:r>
              <a:rPr sz="2800" b="1" spc="155" dirty="0">
                <a:latin typeface="Calibri"/>
                <a:cs typeface="Calibri"/>
              </a:rPr>
              <a:t> </a:t>
            </a:r>
            <a:r>
              <a:rPr sz="2800" b="1" spc="385" dirty="0">
                <a:latin typeface="Calibri"/>
                <a:cs typeface="Calibri"/>
              </a:rPr>
              <a:t>Ready</a:t>
            </a:r>
            <a:r>
              <a:rPr sz="2800" b="1" spc="160" dirty="0">
                <a:latin typeface="Calibri"/>
                <a:cs typeface="Calibri"/>
              </a:rPr>
              <a:t> </a:t>
            </a:r>
            <a:r>
              <a:rPr sz="2800" b="1" spc="235" dirty="0">
                <a:latin typeface="Calibri"/>
                <a:cs typeface="Calibri"/>
              </a:rPr>
              <a:t>for</a:t>
            </a:r>
            <a:r>
              <a:rPr sz="2800" b="1" spc="190" dirty="0">
                <a:latin typeface="Calibri"/>
                <a:cs typeface="Calibri"/>
              </a:rPr>
              <a:t> </a:t>
            </a:r>
            <a:r>
              <a:rPr sz="2800" b="1" spc="275" dirty="0">
                <a:latin typeface="Calibri"/>
                <a:cs typeface="Calibri"/>
              </a:rPr>
              <a:t>Class</a:t>
            </a:r>
            <a:r>
              <a:rPr sz="2800" spc="275" dirty="0">
                <a:latin typeface="Calibri"/>
                <a:cs typeface="Calibri"/>
              </a:rPr>
              <a:t>:</a:t>
            </a:r>
            <a:r>
              <a:rPr sz="2800" spc="100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They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help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you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235" dirty="0">
                <a:latin typeface="Calibri"/>
                <a:cs typeface="Calibri"/>
              </a:rPr>
              <a:t>write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(and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10" dirty="0">
                <a:latin typeface="Calibri"/>
                <a:cs typeface="Calibri"/>
              </a:rPr>
              <a:t>talk)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20" dirty="0">
                <a:latin typeface="Calibri"/>
                <a:cs typeface="Calibri"/>
              </a:rPr>
              <a:t>about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the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29" dirty="0">
                <a:latin typeface="Calibri"/>
                <a:cs typeface="Calibri"/>
              </a:rPr>
              <a:t>subject.</a:t>
            </a:r>
            <a:endParaRPr sz="28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360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405" dirty="0">
                <a:latin typeface="Calibri"/>
                <a:cs typeface="Calibri"/>
              </a:rPr>
              <a:t>Encourage</a:t>
            </a:r>
            <a:r>
              <a:rPr sz="2800" b="1" spc="185" dirty="0">
                <a:latin typeface="Calibri"/>
                <a:cs typeface="Calibri"/>
              </a:rPr>
              <a:t> </a:t>
            </a:r>
            <a:r>
              <a:rPr sz="2800" b="1" spc="395" dirty="0">
                <a:latin typeface="Calibri"/>
                <a:cs typeface="Calibri"/>
              </a:rPr>
              <a:t>You</a:t>
            </a:r>
            <a:r>
              <a:rPr sz="2800" b="1" spc="150" dirty="0">
                <a:latin typeface="Calibri"/>
                <a:cs typeface="Calibri"/>
              </a:rPr>
              <a:t> </a:t>
            </a:r>
            <a:r>
              <a:rPr sz="2800" b="1" spc="280" dirty="0">
                <a:latin typeface="Calibri"/>
                <a:cs typeface="Calibri"/>
              </a:rPr>
              <a:t>to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370" dirty="0">
                <a:latin typeface="Calibri"/>
                <a:cs typeface="Calibri"/>
              </a:rPr>
              <a:t>Study</a:t>
            </a:r>
            <a:r>
              <a:rPr sz="2800" b="1" spc="160" dirty="0">
                <a:latin typeface="Calibri"/>
                <a:cs typeface="Calibri"/>
              </a:rPr>
              <a:t> </a:t>
            </a:r>
            <a:r>
              <a:rPr sz="2800" b="1" spc="375" dirty="0">
                <a:latin typeface="Calibri"/>
                <a:cs typeface="Calibri"/>
              </a:rPr>
              <a:t>on</a:t>
            </a:r>
            <a:r>
              <a:rPr sz="2800" b="1" spc="160" dirty="0">
                <a:latin typeface="Calibri"/>
                <a:cs typeface="Calibri"/>
              </a:rPr>
              <a:t> </a:t>
            </a:r>
            <a:r>
              <a:rPr sz="2800" b="1" spc="345" dirty="0">
                <a:latin typeface="Calibri"/>
                <a:cs typeface="Calibri"/>
              </a:rPr>
              <a:t>Your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315" dirty="0">
                <a:latin typeface="Calibri"/>
                <a:cs typeface="Calibri"/>
              </a:rPr>
              <a:t>Own</a:t>
            </a:r>
            <a:r>
              <a:rPr sz="2800" spc="315" dirty="0">
                <a:latin typeface="Calibri"/>
                <a:cs typeface="Calibri"/>
              </a:rPr>
              <a:t>:</a:t>
            </a:r>
            <a:r>
              <a:rPr sz="2800" spc="100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They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help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you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learn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325" dirty="0">
                <a:latin typeface="Calibri"/>
                <a:cs typeface="Calibri"/>
              </a:rPr>
              <a:t>by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220" dirty="0">
                <a:latin typeface="Calibri"/>
                <a:cs typeface="Calibri"/>
              </a:rPr>
              <a:t>yourself</a:t>
            </a:r>
            <a:endParaRPr sz="28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buFont typeface="Arial"/>
              <a:buChar char="•"/>
              <a:tabLst>
                <a:tab pos="469265" algn="l"/>
              </a:tabLst>
            </a:pPr>
            <a:r>
              <a:rPr sz="2800" b="1" spc="350" dirty="0">
                <a:latin typeface="Calibri"/>
                <a:cs typeface="Calibri"/>
              </a:rPr>
              <a:t>Support</a:t>
            </a:r>
            <a:r>
              <a:rPr sz="2800" b="1" spc="180" dirty="0">
                <a:latin typeface="Calibri"/>
                <a:cs typeface="Calibri"/>
              </a:rPr>
              <a:t> </a:t>
            </a:r>
            <a:r>
              <a:rPr sz="2800" b="1" spc="415" dirty="0">
                <a:latin typeface="Calibri"/>
                <a:cs typeface="Calibri"/>
              </a:rPr>
              <a:t>What</a:t>
            </a:r>
            <a:r>
              <a:rPr sz="2800" b="1" spc="175" dirty="0">
                <a:latin typeface="Calibri"/>
                <a:cs typeface="Calibri"/>
              </a:rPr>
              <a:t> </a:t>
            </a:r>
            <a:r>
              <a:rPr sz="2800" b="1" spc="395" dirty="0">
                <a:latin typeface="Calibri"/>
                <a:cs typeface="Calibri"/>
              </a:rPr>
              <a:t>You</a:t>
            </a:r>
            <a:r>
              <a:rPr sz="2800" b="1" spc="155" dirty="0">
                <a:latin typeface="Calibri"/>
                <a:cs typeface="Calibri"/>
              </a:rPr>
              <a:t> </a:t>
            </a:r>
            <a:r>
              <a:rPr sz="2800" b="1" spc="360" dirty="0">
                <a:latin typeface="Calibri"/>
                <a:cs typeface="Calibri"/>
              </a:rPr>
              <a:t>Learn</a:t>
            </a:r>
            <a:r>
              <a:rPr sz="2800" b="1" spc="175" dirty="0">
                <a:latin typeface="Calibri"/>
                <a:cs typeface="Calibri"/>
              </a:rPr>
              <a:t> </a:t>
            </a:r>
            <a:r>
              <a:rPr sz="2800" b="1" spc="280" dirty="0">
                <a:latin typeface="Calibri"/>
                <a:cs typeface="Calibri"/>
              </a:rPr>
              <a:t>in</a:t>
            </a:r>
            <a:r>
              <a:rPr sz="2800" b="1" spc="160" dirty="0">
                <a:latin typeface="Calibri"/>
                <a:cs typeface="Calibri"/>
              </a:rPr>
              <a:t> </a:t>
            </a:r>
            <a:r>
              <a:rPr sz="2800" b="1" spc="275" dirty="0">
                <a:latin typeface="Calibri"/>
                <a:cs typeface="Calibri"/>
              </a:rPr>
              <a:t>Class</a:t>
            </a:r>
            <a:r>
              <a:rPr sz="2800" spc="275" dirty="0">
                <a:latin typeface="Calibri"/>
                <a:cs typeface="Calibri"/>
              </a:rPr>
              <a:t>:</a:t>
            </a:r>
            <a:r>
              <a:rPr sz="2800" spc="90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They</a:t>
            </a:r>
            <a:r>
              <a:rPr sz="2800" spc="100" dirty="0">
                <a:latin typeface="Calibri"/>
                <a:cs typeface="Calibri"/>
              </a:rPr>
              <a:t> </a:t>
            </a:r>
            <a:r>
              <a:rPr sz="2800" spc="400" dirty="0">
                <a:latin typeface="Calibri"/>
                <a:cs typeface="Calibri"/>
              </a:rPr>
              <a:t>match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345" dirty="0">
                <a:latin typeface="Calibri"/>
                <a:cs typeface="Calibri"/>
              </a:rPr>
              <a:t>what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200" dirty="0">
                <a:latin typeface="Calibri"/>
                <a:cs typeface="Calibri"/>
              </a:rPr>
              <a:t>you’re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learning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60" dirty="0">
                <a:latin typeface="Calibri"/>
                <a:cs typeface="Calibri"/>
              </a:rPr>
              <a:t>in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204" dirty="0">
                <a:latin typeface="Calibri"/>
                <a:cs typeface="Calibri"/>
              </a:rPr>
              <a:t>lectures.</a:t>
            </a:r>
            <a:endParaRPr sz="28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365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430" dirty="0">
                <a:latin typeface="Calibri"/>
                <a:cs typeface="Calibri"/>
              </a:rPr>
              <a:t>Show</a:t>
            </a:r>
            <a:r>
              <a:rPr sz="2800" b="1" spc="175" dirty="0">
                <a:latin typeface="Calibri"/>
                <a:cs typeface="Calibri"/>
              </a:rPr>
              <a:t> </a:t>
            </a:r>
            <a:r>
              <a:rPr sz="2800" b="1" spc="285" dirty="0">
                <a:latin typeface="Calibri"/>
                <a:cs typeface="Calibri"/>
              </a:rPr>
              <a:t>Different</a:t>
            </a:r>
            <a:r>
              <a:rPr sz="2800" b="1" spc="200" dirty="0">
                <a:latin typeface="Calibri"/>
                <a:cs typeface="Calibri"/>
              </a:rPr>
              <a:t> </a:t>
            </a:r>
            <a:r>
              <a:rPr sz="2800" b="1" spc="280" dirty="0">
                <a:latin typeface="Calibri"/>
                <a:cs typeface="Calibri"/>
              </a:rPr>
              <a:t>Opinions</a:t>
            </a:r>
            <a:r>
              <a:rPr sz="2800" spc="280" dirty="0">
                <a:latin typeface="Calibri"/>
                <a:cs typeface="Calibri"/>
              </a:rPr>
              <a:t>: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They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include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75" dirty="0">
                <a:latin typeface="Calibri"/>
                <a:cs typeface="Calibri"/>
              </a:rPr>
              <a:t>ideas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from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20" dirty="0">
                <a:latin typeface="Calibri"/>
                <a:cs typeface="Calibri"/>
              </a:rPr>
              <a:t>different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people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and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15" dirty="0">
                <a:latin typeface="Calibri"/>
                <a:cs typeface="Calibri"/>
              </a:rPr>
              <a:t>cultures.</a:t>
            </a:r>
            <a:endParaRPr sz="28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  <a:spcBef>
                <a:spcPts val="2790"/>
              </a:spcBef>
            </a:pPr>
            <a:r>
              <a:rPr sz="2400" spc="185" dirty="0">
                <a:latin typeface="Calibri"/>
                <a:cs typeface="Calibri"/>
              </a:rPr>
              <a:t>(Thorpe,</a:t>
            </a:r>
            <a:r>
              <a:rPr sz="2400" spc="90" dirty="0">
                <a:latin typeface="Calibri"/>
                <a:cs typeface="Calibri"/>
              </a:rPr>
              <a:t> </a:t>
            </a:r>
            <a:r>
              <a:rPr sz="2400" spc="300" dirty="0">
                <a:latin typeface="Calibri"/>
                <a:cs typeface="Calibri"/>
              </a:rPr>
              <a:t>Honey</a:t>
            </a:r>
            <a:r>
              <a:rPr sz="2400" spc="90" dirty="0">
                <a:latin typeface="Calibri"/>
                <a:cs typeface="Calibri"/>
              </a:rPr>
              <a:t> </a:t>
            </a:r>
            <a:r>
              <a:rPr sz="2400" spc="320" dirty="0">
                <a:latin typeface="Calibri"/>
                <a:cs typeface="Calibri"/>
              </a:rPr>
              <a:t>and</a:t>
            </a:r>
            <a:r>
              <a:rPr sz="2400" spc="105" dirty="0">
                <a:latin typeface="Calibri"/>
                <a:cs typeface="Calibri"/>
              </a:rPr>
              <a:t> </a:t>
            </a:r>
            <a:r>
              <a:rPr sz="2400" spc="204" dirty="0">
                <a:latin typeface="Calibri"/>
                <a:cs typeface="Calibri"/>
              </a:rPr>
              <a:t>Wilson,</a:t>
            </a:r>
            <a:r>
              <a:rPr sz="2400" spc="90" dirty="0">
                <a:latin typeface="Calibri"/>
                <a:cs typeface="Calibri"/>
              </a:rPr>
              <a:t> </a:t>
            </a:r>
            <a:r>
              <a:rPr sz="2400" spc="210" dirty="0">
                <a:latin typeface="Calibri"/>
                <a:cs typeface="Calibri"/>
              </a:rPr>
              <a:t>2024)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84910" rIns="0" bIns="0" rtlCol="0">
            <a:spAutoFit/>
          </a:bodyPr>
          <a:lstStyle/>
          <a:p>
            <a:pPr marL="592455">
              <a:lnSpc>
                <a:spcPct val="100000"/>
              </a:lnSpc>
              <a:spcBef>
                <a:spcPts val="100"/>
              </a:spcBef>
            </a:pPr>
            <a:r>
              <a:rPr spc="855" dirty="0"/>
              <a:t>Online</a:t>
            </a:r>
            <a:r>
              <a:rPr spc="409" dirty="0"/>
              <a:t> </a:t>
            </a:r>
            <a:r>
              <a:rPr spc="790" dirty="0"/>
              <a:t>Library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66544" y="1917191"/>
            <a:ext cx="14109954" cy="7849362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93139" y="628650"/>
            <a:ext cx="680529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855" dirty="0"/>
              <a:t>Online</a:t>
            </a:r>
            <a:r>
              <a:rPr spc="409" dirty="0"/>
              <a:t> </a:t>
            </a:r>
            <a:r>
              <a:rPr spc="790" dirty="0"/>
              <a:t>Library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3139" y="1731721"/>
            <a:ext cx="9161145" cy="940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1035" dirty="0">
                <a:latin typeface="Calibri"/>
                <a:cs typeface="Calibri"/>
              </a:rPr>
              <a:t>Why</a:t>
            </a:r>
            <a:r>
              <a:rPr sz="6000" b="1" spc="340" dirty="0">
                <a:latin typeface="Calibri"/>
                <a:cs typeface="Calibri"/>
              </a:rPr>
              <a:t> </a:t>
            </a:r>
            <a:r>
              <a:rPr sz="6000" b="1" spc="560" dirty="0">
                <a:latin typeface="Calibri"/>
                <a:cs typeface="Calibri"/>
              </a:rPr>
              <a:t>is</a:t>
            </a:r>
            <a:r>
              <a:rPr sz="6000" b="1" spc="340" dirty="0">
                <a:latin typeface="Calibri"/>
                <a:cs typeface="Calibri"/>
              </a:rPr>
              <a:t> </a:t>
            </a:r>
            <a:r>
              <a:rPr sz="6000" b="1" spc="640" dirty="0">
                <a:latin typeface="Calibri"/>
                <a:cs typeface="Calibri"/>
              </a:rPr>
              <a:t>this</a:t>
            </a:r>
            <a:r>
              <a:rPr sz="6000" b="1" spc="345" dirty="0">
                <a:latin typeface="Calibri"/>
                <a:cs typeface="Calibri"/>
              </a:rPr>
              <a:t> </a:t>
            </a:r>
            <a:r>
              <a:rPr sz="6000" b="1" spc="715" dirty="0">
                <a:latin typeface="Calibri"/>
                <a:cs typeface="Calibri"/>
              </a:rPr>
              <a:t>important?</a:t>
            </a:r>
            <a:endParaRPr sz="60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93139" y="2965449"/>
            <a:ext cx="16931005" cy="6856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marR="557530" indent="-4572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469900" algn="l"/>
                <a:tab pos="1745614" algn="l"/>
                <a:tab pos="3606165" algn="l"/>
                <a:tab pos="4685665" algn="l"/>
                <a:tab pos="5723255" algn="l"/>
                <a:tab pos="6814820" algn="l"/>
                <a:tab pos="8423910" algn="l"/>
                <a:tab pos="10476865" algn="l"/>
                <a:tab pos="12257405" algn="l"/>
                <a:tab pos="13340715" algn="l"/>
                <a:tab pos="15095219" algn="l"/>
              </a:tabLst>
            </a:pPr>
            <a:r>
              <a:rPr sz="3200" b="1" spc="420" dirty="0">
                <a:latin typeface="Calibri"/>
                <a:cs typeface="Calibri"/>
              </a:rPr>
              <a:t>Easy</a:t>
            </a:r>
            <a:r>
              <a:rPr sz="3200" b="1" dirty="0">
                <a:latin typeface="Calibri"/>
                <a:cs typeface="Calibri"/>
              </a:rPr>
              <a:t>	</a:t>
            </a:r>
            <a:r>
              <a:rPr sz="3200" b="1" spc="360" dirty="0">
                <a:latin typeface="Calibri"/>
                <a:cs typeface="Calibri"/>
              </a:rPr>
              <a:t>Access</a:t>
            </a:r>
            <a:r>
              <a:rPr sz="3200" spc="360" dirty="0">
                <a:latin typeface="Calibri"/>
                <a:cs typeface="Calibri"/>
              </a:rPr>
              <a:t>: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80" dirty="0">
                <a:latin typeface="Calibri"/>
                <a:cs typeface="Calibri"/>
              </a:rPr>
              <a:t>You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85" dirty="0">
                <a:latin typeface="Calibri"/>
                <a:cs typeface="Calibri"/>
              </a:rPr>
              <a:t>can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270" dirty="0">
                <a:latin typeface="Calibri"/>
                <a:cs typeface="Calibri"/>
              </a:rPr>
              <a:t>find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285" dirty="0">
                <a:latin typeface="Calibri"/>
                <a:cs typeface="Calibri"/>
              </a:rPr>
              <a:t>books,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10" dirty="0">
                <a:latin typeface="Calibri"/>
                <a:cs typeface="Calibri"/>
              </a:rPr>
              <a:t>research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275" dirty="0">
                <a:latin typeface="Calibri"/>
                <a:cs typeface="Calibri"/>
              </a:rPr>
              <a:t>papers,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400" dirty="0">
                <a:latin typeface="Calibri"/>
                <a:cs typeface="Calibri"/>
              </a:rPr>
              <a:t>and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245" dirty="0">
                <a:latin typeface="Calibri"/>
                <a:cs typeface="Calibri"/>
              </a:rPr>
              <a:t>articles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290" dirty="0">
                <a:latin typeface="Calibri"/>
                <a:cs typeface="Calibri"/>
              </a:rPr>
              <a:t>online </a:t>
            </a:r>
            <a:r>
              <a:rPr sz="3200" spc="300" dirty="0">
                <a:latin typeface="Calibri"/>
                <a:cs typeface="Calibri"/>
              </a:rPr>
              <a:t>anytime,</a:t>
            </a:r>
            <a:r>
              <a:rPr sz="3200" spc="110" dirty="0">
                <a:latin typeface="Calibri"/>
                <a:cs typeface="Calibri"/>
              </a:rPr>
              <a:t> </a:t>
            </a:r>
            <a:r>
              <a:rPr sz="3200" spc="345" dirty="0">
                <a:latin typeface="Calibri"/>
                <a:cs typeface="Calibri"/>
              </a:rPr>
              <a:t>from</a:t>
            </a:r>
            <a:r>
              <a:rPr sz="3200" spc="150" dirty="0">
                <a:latin typeface="Calibri"/>
                <a:cs typeface="Calibri"/>
              </a:rPr>
              <a:t> </a:t>
            </a:r>
            <a:r>
              <a:rPr sz="3200" spc="295" dirty="0">
                <a:latin typeface="Calibri"/>
                <a:cs typeface="Calibri"/>
              </a:rPr>
              <a:t>anywhere.</a:t>
            </a:r>
            <a:endParaRPr sz="32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469265" algn="l"/>
              </a:tabLst>
            </a:pPr>
            <a:r>
              <a:rPr sz="3200" b="1" spc="420" dirty="0">
                <a:latin typeface="Calibri"/>
                <a:cs typeface="Calibri"/>
              </a:rPr>
              <a:t>No</a:t>
            </a:r>
            <a:r>
              <a:rPr sz="3200" b="1" spc="185" dirty="0">
                <a:latin typeface="Calibri"/>
                <a:cs typeface="Calibri"/>
              </a:rPr>
              <a:t> </a:t>
            </a:r>
            <a:r>
              <a:rPr sz="3200" b="1" spc="425" dirty="0">
                <a:latin typeface="Calibri"/>
                <a:cs typeface="Calibri"/>
              </a:rPr>
              <a:t>Time</a:t>
            </a:r>
            <a:r>
              <a:rPr sz="3200" b="1" spc="180" dirty="0">
                <a:latin typeface="Calibri"/>
                <a:cs typeface="Calibri"/>
              </a:rPr>
              <a:t> </a:t>
            </a:r>
            <a:r>
              <a:rPr sz="3200" b="1" spc="305" dirty="0">
                <a:latin typeface="Calibri"/>
                <a:cs typeface="Calibri"/>
              </a:rPr>
              <a:t>Limits</a:t>
            </a:r>
            <a:r>
              <a:rPr sz="3200" spc="305" dirty="0">
                <a:latin typeface="Calibri"/>
                <a:cs typeface="Calibri"/>
              </a:rPr>
              <a:t>: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spc="409" dirty="0">
                <a:latin typeface="Calibri"/>
                <a:cs typeface="Calibri"/>
              </a:rPr>
              <a:t>You</a:t>
            </a:r>
            <a:r>
              <a:rPr sz="3200" spc="120" dirty="0">
                <a:latin typeface="Calibri"/>
                <a:cs typeface="Calibri"/>
              </a:rPr>
              <a:t> </a:t>
            </a:r>
            <a:r>
              <a:rPr sz="3200" spc="275" dirty="0">
                <a:latin typeface="Calibri"/>
                <a:cs typeface="Calibri"/>
              </a:rPr>
              <a:t>don’t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350" dirty="0">
                <a:latin typeface="Calibri"/>
                <a:cs typeface="Calibri"/>
              </a:rPr>
              <a:t>have</a:t>
            </a:r>
            <a:r>
              <a:rPr sz="3200" spc="100" dirty="0">
                <a:latin typeface="Calibri"/>
                <a:cs typeface="Calibri"/>
              </a:rPr>
              <a:t> </a:t>
            </a:r>
            <a:r>
              <a:rPr sz="3200" spc="254" dirty="0">
                <a:latin typeface="Calibri"/>
                <a:cs typeface="Calibri"/>
              </a:rPr>
              <a:t>to</a:t>
            </a:r>
            <a:r>
              <a:rPr sz="3200" spc="135" dirty="0">
                <a:latin typeface="Calibri"/>
                <a:cs typeface="Calibri"/>
              </a:rPr>
              <a:t> </a:t>
            </a:r>
            <a:r>
              <a:rPr sz="3200" spc="290" dirty="0">
                <a:latin typeface="Calibri"/>
                <a:cs typeface="Calibri"/>
              </a:rPr>
              <a:t>worry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365" dirty="0">
                <a:latin typeface="Calibri"/>
                <a:cs typeface="Calibri"/>
              </a:rPr>
              <a:t>about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235" dirty="0">
                <a:latin typeface="Calibri"/>
                <a:cs typeface="Calibri"/>
              </a:rPr>
              <a:t>library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spc="250" dirty="0">
                <a:latin typeface="Calibri"/>
                <a:cs typeface="Calibri"/>
              </a:rPr>
              <a:t>hours;</a:t>
            </a:r>
            <a:r>
              <a:rPr sz="3200" spc="105" dirty="0">
                <a:latin typeface="Calibri"/>
                <a:cs typeface="Calibri"/>
              </a:rPr>
              <a:t> </a:t>
            </a:r>
            <a:r>
              <a:rPr sz="3200" spc="135" dirty="0">
                <a:latin typeface="Calibri"/>
                <a:cs typeface="Calibri"/>
              </a:rPr>
              <a:t>it’s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395" dirty="0">
                <a:latin typeface="Calibri"/>
                <a:cs typeface="Calibri"/>
              </a:rPr>
              <a:t>open</a:t>
            </a:r>
            <a:r>
              <a:rPr sz="3200" spc="120" dirty="0">
                <a:latin typeface="Calibri"/>
                <a:cs typeface="Calibri"/>
              </a:rPr>
              <a:t> </a:t>
            </a:r>
            <a:r>
              <a:rPr sz="3200" spc="110" dirty="0">
                <a:latin typeface="Calibri"/>
                <a:cs typeface="Calibri"/>
              </a:rPr>
              <a:t>24/7.</a:t>
            </a:r>
            <a:endParaRPr sz="3200">
              <a:latin typeface="Calibri"/>
              <a:cs typeface="Calibri"/>
            </a:endParaRPr>
          </a:p>
          <a:p>
            <a:pPr marL="469900" marR="557530" indent="-457200">
              <a:lnSpc>
                <a:spcPct val="100000"/>
              </a:lnSpc>
              <a:buFont typeface="Arial"/>
              <a:buChar char="•"/>
              <a:tabLst>
                <a:tab pos="469900" algn="l"/>
                <a:tab pos="3173095" algn="l"/>
                <a:tab pos="4115435" algn="l"/>
                <a:tab pos="5011420" algn="l"/>
                <a:tab pos="6299200" algn="l"/>
                <a:tab pos="7442200" algn="l"/>
                <a:tab pos="8804910" algn="l"/>
                <a:tab pos="9376410" algn="l"/>
                <a:tab pos="11639550" algn="l"/>
                <a:tab pos="13394055" algn="l"/>
                <a:tab pos="15256510" algn="l"/>
                <a:tab pos="15831185" algn="l"/>
              </a:tabLst>
            </a:pPr>
            <a:r>
              <a:rPr sz="3200" b="1" spc="345" dirty="0">
                <a:latin typeface="Calibri"/>
                <a:cs typeface="Calibri"/>
              </a:rPr>
              <a:t>Convenient</a:t>
            </a:r>
            <a:r>
              <a:rPr sz="3200" spc="345" dirty="0">
                <a:latin typeface="Calibri"/>
                <a:cs typeface="Calibri"/>
              </a:rPr>
              <a:t>: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85" dirty="0">
                <a:latin typeface="Calibri"/>
                <a:cs typeface="Calibri"/>
              </a:rPr>
              <a:t>You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85" dirty="0">
                <a:latin typeface="Calibri"/>
                <a:cs typeface="Calibri"/>
              </a:rPr>
              <a:t>can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30" dirty="0">
                <a:latin typeface="Calibri"/>
                <a:cs typeface="Calibri"/>
              </a:rPr>
              <a:t>study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25" dirty="0">
                <a:latin typeface="Calibri"/>
                <a:cs typeface="Calibri"/>
              </a:rPr>
              <a:t>from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465" dirty="0">
                <a:latin typeface="Calibri"/>
                <a:cs typeface="Calibri"/>
              </a:rPr>
              <a:t>home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210" dirty="0">
                <a:latin typeface="Calibri"/>
                <a:cs typeface="Calibri"/>
              </a:rPr>
              <a:t>or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295" dirty="0">
                <a:latin typeface="Calibri"/>
                <a:cs typeface="Calibri"/>
              </a:rPr>
              <a:t>anywhere,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20" dirty="0">
                <a:latin typeface="Calibri"/>
                <a:cs typeface="Calibri"/>
              </a:rPr>
              <a:t>without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405" dirty="0">
                <a:latin typeface="Calibri"/>
                <a:cs typeface="Calibri"/>
              </a:rPr>
              <a:t>needing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229" dirty="0">
                <a:latin typeface="Calibri"/>
                <a:cs typeface="Calibri"/>
              </a:rPr>
              <a:t>to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465" dirty="0">
                <a:latin typeface="Calibri"/>
                <a:cs typeface="Calibri"/>
              </a:rPr>
              <a:t>go </a:t>
            </a:r>
            <a:r>
              <a:rPr sz="3200" spc="254" dirty="0">
                <a:latin typeface="Calibri"/>
                <a:cs typeface="Calibri"/>
              </a:rPr>
              <a:t>to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spc="335" dirty="0">
                <a:latin typeface="Calibri"/>
                <a:cs typeface="Calibri"/>
              </a:rPr>
              <a:t>a</a:t>
            </a:r>
            <a:r>
              <a:rPr sz="3200" spc="120" dirty="0">
                <a:latin typeface="Calibri"/>
                <a:cs typeface="Calibri"/>
              </a:rPr>
              <a:t> </a:t>
            </a:r>
            <a:r>
              <a:rPr sz="3200" spc="320" dirty="0">
                <a:latin typeface="Calibri"/>
                <a:cs typeface="Calibri"/>
              </a:rPr>
              <a:t>physical</a:t>
            </a:r>
            <a:r>
              <a:rPr sz="3200" spc="90" dirty="0">
                <a:latin typeface="Calibri"/>
                <a:cs typeface="Calibri"/>
              </a:rPr>
              <a:t> </a:t>
            </a:r>
            <a:r>
              <a:rPr sz="3200" spc="180" dirty="0">
                <a:latin typeface="Calibri"/>
                <a:cs typeface="Calibri"/>
              </a:rPr>
              <a:t>library.</a:t>
            </a:r>
            <a:endParaRPr sz="3200">
              <a:latin typeface="Calibri"/>
              <a:cs typeface="Calibri"/>
            </a:endParaRPr>
          </a:p>
          <a:p>
            <a:pPr marL="469900" marR="556260" indent="-457200">
              <a:lnSpc>
                <a:spcPct val="100000"/>
              </a:lnSpc>
              <a:buFont typeface="Arial"/>
              <a:buChar char="•"/>
              <a:tabLst>
                <a:tab pos="469900" algn="l"/>
              </a:tabLst>
            </a:pPr>
            <a:r>
              <a:rPr sz="3200" b="1" spc="440" dirty="0">
                <a:latin typeface="Calibri"/>
                <a:cs typeface="Calibri"/>
              </a:rPr>
              <a:t>Easy</a:t>
            </a:r>
            <a:r>
              <a:rPr sz="3200" b="1" spc="195" dirty="0">
                <a:latin typeface="Calibri"/>
                <a:cs typeface="Calibri"/>
              </a:rPr>
              <a:t> </a:t>
            </a:r>
            <a:r>
              <a:rPr sz="3200" b="1" spc="335" dirty="0">
                <a:latin typeface="Calibri"/>
                <a:cs typeface="Calibri"/>
              </a:rPr>
              <a:t>Search</a:t>
            </a:r>
            <a:r>
              <a:rPr sz="3200" spc="335" dirty="0">
                <a:latin typeface="Calibri"/>
                <a:cs typeface="Calibri"/>
              </a:rPr>
              <a:t>:</a:t>
            </a:r>
            <a:r>
              <a:rPr sz="3200" spc="165" dirty="0">
                <a:latin typeface="Calibri"/>
                <a:cs typeface="Calibri"/>
              </a:rPr>
              <a:t> </a:t>
            </a:r>
            <a:r>
              <a:rPr sz="3200" spc="135" dirty="0">
                <a:latin typeface="Calibri"/>
                <a:cs typeface="Calibri"/>
              </a:rPr>
              <a:t>It’s</a:t>
            </a:r>
            <a:r>
              <a:rPr sz="3200" spc="170" dirty="0">
                <a:latin typeface="Calibri"/>
                <a:cs typeface="Calibri"/>
              </a:rPr>
              <a:t> </a:t>
            </a:r>
            <a:r>
              <a:rPr sz="3200" spc="370" dirty="0">
                <a:latin typeface="Calibri"/>
                <a:cs typeface="Calibri"/>
              </a:rPr>
              <a:t>simple</a:t>
            </a:r>
            <a:r>
              <a:rPr sz="3200" spc="165" dirty="0">
                <a:latin typeface="Calibri"/>
                <a:cs typeface="Calibri"/>
              </a:rPr>
              <a:t> </a:t>
            </a:r>
            <a:r>
              <a:rPr sz="3200" spc="260" dirty="0">
                <a:latin typeface="Calibri"/>
                <a:cs typeface="Calibri"/>
              </a:rPr>
              <a:t>to</a:t>
            </a:r>
            <a:r>
              <a:rPr sz="3200" spc="165" dirty="0">
                <a:latin typeface="Calibri"/>
                <a:cs typeface="Calibri"/>
              </a:rPr>
              <a:t> </a:t>
            </a:r>
            <a:r>
              <a:rPr sz="3200" spc="295" dirty="0">
                <a:latin typeface="Calibri"/>
                <a:cs typeface="Calibri"/>
              </a:rPr>
              <a:t>find</a:t>
            </a:r>
            <a:r>
              <a:rPr sz="3200" spc="175" dirty="0">
                <a:latin typeface="Calibri"/>
                <a:cs typeface="Calibri"/>
              </a:rPr>
              <a:t> </a:t>
            </a:r>
            <a:r>
              <a:rPr sz="3200" spc="385" dirty="0">
                <a:latin typeface="Calibri"/>
                <a:cs typeface="Calibri"/>
              </a:rPr>
              <a:t>what</a:t>
            </a:r>
            <a:r>
              <a:rPr sz="3200" spc="160" dirty="0">
                <a:latin typeface="Calibri"/>
                <a:cs typeface="Calibri"/>
              </a:rPr>
              <a:t> </a:t>
            </a:r>
            <a:r>
              <a:rPr sz="3200" spc="350" dirty="0">
                <a:latin typeface="Calibri"/>
                <a:cs typeface="Calibri"/>
              </a:rPr>
              <a:t>you</a:t>
            </a:r>
            <a:r>
              <a:rPr sz="3200" spc="175" dirty="0">
                <a:latin typeface="Calibri"/>
                <a:cs typeface="Calibri"/>
              </a:rPr>
              <a:t> </a:t>
            </a:r>
            <a:r>
              <a:rPr sz="3200" spc="295" dirty="0">
                <a:latin typeface="Calibri"/>
                <a:cs typeface="Calibri"/>
              </a:rPr>
              <a:t>need,</a:t>
            </a:r>
            <a:r>
              <a:rPr sz="3200" spc="175" dirty="0">
                <a:latin typeface="Calibri"/>
                <a:cs typeface="Calibri"/>
              </a:rPr>
              <a:t> </a:t>
            </a:r>
            <a:r>
              <a:rPr sz="3200" spc="425" dirty="0">
                <a:latin typeface="Calibri"/>
                <a:cs typeface="Calibri"/>
              </a:rPr>
              <a:t>and</a:t>
            </a:r>
            <a:r>
              <a:rPr sz="3200" spc="170" dirty="0">
                <a:latin typeface="Calibri"/>
                <a:cs typeface="Calibri"/>
              </a:rPr>
              <a:t> </a:t>
            </a:r>
            <a:r>
              <a:rPr sz="3200" spc="310" dirty="0">
                <a:latin typeface="Calibri"/>
                <a:cs typeface="Calibri"/>
              </a:rPr>
              <a:t>there</a:t>
            </a:r>
            <a:r>
              <a:rPr sz="3200" spc="180" dirty="0">
                <a:latin typeface="Calibri"/>
                <a:cs typeface="Calibri"/>
              </a:rPr>
              <a:t> </a:t>
            </a:r>
            <a:r>
              <a:rPr sz="3200" spc="280" dirty="0">
                <a:latin typeface="Calibri"/>
                <a:cs typeface="Calibri"/>
              </a:rPr>
              <a:t>are</a:t>
            </a:r>
            <a:r>
              <a:rPr sz="3200" spc="175" dirty="0">
                <a:latin typeface="Calibri"/>
                <a:cs typeface="Calibri"/>
              </a:rPr>
              <a:t> </a:t>
            </a:r>
            <a:r>
              <a:rPr sz="3200" spc="260" dirty="0">
                <a:latin typeface="Calibri"/>
                <a:cs typeface="Calibri"/>
              </a:rPr>
              <a:t>tools</a:t>
            </a:r>
            <a:r>
              <a:rPr sz="3200" spc="180" dirty="0">
                <a:latin typeface="Calibri"/>
                <a:cs typeface="Calibri"/>
              </a:rPr>
              <a:t> </a:t>
            </a:r>
            <a:r>
              <a:rPr sz="3200" spc="254" dirty="0">
                <a:latin typeface="Calibri"/>
                <a:cs typeface="Calibri"/>
              </a:rPr>
              <a:t>to</a:t>
            </a:r>
            <a:r>
              <a:rPr sz="3200" spc="165" dirty="0">
                <a:latin typeface="Calibri"/>
                <a:cs typeface="Calibri"/>
              </a:rPr>
              <a:t> </a:t>
            </a:r>
            <a:r>
              <a:rPr sz="3200" spc="355" dirty="0">
                <a:latin typeface="Calibri"/>
                <a:cs typeface="Calibri"/>
              </a:rPr>
              <a:t>help</a:t>
            </a:r>
            <a:r>
              <a:rPr sz="3200" spc="175" dirty="0">
                <a:latin typeface="Calibri"/>
                <a:cs typeface="Calibri"/>
              </a:rPr>
              <a:t> </a:t>
            </a:r>
            <a:r>
              <a:rPr sz="3200" spc="320" dirty="0">
                <a:latin typeface="Calibri"/>
                <a:cs typeface="Calibri"/>
              </a:rPr>
              <a:t>you </a:t>
            </a:r>
            <a:r>
              <a:rPr sz="3200" spc="285" dirty="0">
                <a:latin typeface="Calibri"/>
                <a:cs typeface="Calibri"/>
              </a:rPr>
              <a:t>cite</a:t>
            </a:r>
            <a:r>
              <a:rPr sz="3200" spc="105" dirty="0">
                <a:latin typeface="Calibri"/>
                <a:cs typeface="Calibri"/>
              </a:rPr>
              <a:t> </a:t>
            </a:r>
            <a:r>
              <a:rPr sz="3200" spc="270" dirty="0">
                <a:latin typeface="Calibri"/>
                <a:cs typeface="Calibri"/>
              </a:rPr>
              <a:t>sources.</a:t>
            </a:r>
            <a:endParaRPr sz="3200">
              <a:latin typeface="Calibri"/>
              <a:cs typeface="Calibri"/>
            </a:endParaRPr>
          </a:p>
          <a:p>
            <a:pPr marL="469900" marR="558800" indent="-457200">
              <a:lnSpc>
                <a:spcPct val="100000"/>
              </a:lnSpc>
              <a:buFont typeface="Arial"/>
              <a:buChar char="•"/>
              <a:tabLst>
                <a:tab pos="469900" algn="l"/>
              </a:tabLst>
            </a:pPr>
            <a:r>
              <a:rPr sz="3200" b="1" spc="430" dirty="0">
                <a:latin typeface="Calibri"/>
                <a:cs typeface="Calibri"/>
              </a:rPr>
              <a:t>Saves</a:t>
            </a:r>
            <a:r>
              <a:rPr sz="3200" b="1" spc="240" dirty="0">
                <a:latin typeface="Calibri"/>
                <a:cs typeface="Calibri"/>
              </a:rPr>
              <a:t> </a:t>
            </a:r>
            <a:r>
              <a:rPr sz="3200" b="1" spc="275" dirty="0">
                <a:latin typeface="Calibri"/>
                <a:cs typeface="Calibri"/>
              </a:rPr>
              <a:t>Money</a:t>
            </a:r>
            <a:r>
              <a:rPr sz="3200" spc="275" dirty="0">
                <a:latin typeface="Calibri"/>
                <a:cs typeface="Calibri"/>
              </a:rPr>
              <a:t>:</a:t>
            </a:r>
            <a:r>
              <a:rPr sz="3200" spc="250" dirty="0">
                <a:latin typeface="Calibri"/>
                <a:cs typeface="Calibri"/>
              </a:rPr>
              <a:t> </a:t>
            </a:r>
            <a:r>
              <a:rPr sz="3200" spc="409" dirty="0">
                <a:latin typeface="Calibri"/>
                <a:cs typeface="Calibri"/>
              </a:rPr>
              <a:t>You</a:t>
            </a:r>
            <a:r>
              <a:rPr sz="3200" spc="260" dirty="0">
                <a:latin typeface="Calibri"/>
                <a:cs typeface="Calibri"/>
              </a:rPr>
              <a:t> </a:t>
            </a:r>
            <a:r>
              <a:rPr sz="3200" spc="415" dirty="0">
                <a:latin typeface="Calibri"/>
                <a:cs typeface="Calibri"/>
              </a:rPr>
              <a:t>get</a:t>
            </a:r>
            <a:r>
              <a:rPr sz="3200" spc="245" dirty="0">
                <a:latin typeface="Calibri"/>
                <a:cs typeface="Calibri"/>
              </a:rPr>
              <a:t> </a:t>
            </a:r>
            <a:r>
              <a:rPr sz="3200" spc="240" dirty="0">
                <a:latin typeface="Calibri"/>
                <a:cs typeface="Calibri"/>
              </a:rPr>
              <a:t>free</a:t>
            </a:r>
            <a:r>
              <a:rPr sz="3200" spc="275" dirty="0">
                <a:latin typeface="Calibri"/>
                <a:cs typeface="Calibri"/>
              </a:rPr>
              <a:t> </a:t>
            </a:r>
            <a:r>
              <a:rPr sz="3200" spc="360" dirty="0">
                <a:latin typeface="Calibri"/>
                <a:cs typeface="Calibri"/>
              </a:rPr>
              <a:t>access</a:t>
            </a:r>
            <a:r>
              <a:rPr sz="3200" spc="240" dirty="0">
                <a:latin typeface="Calibri"/>
                <a:cs typeface="Calibri"/>
              </a:rPr>
              <a:t> </a:t>
            </a:r>
            <a:r>
              <a:rPr sz="3200" spc="254" dirty="0">
                <a:latin typeface="Calibri"/>
                <a:cs typeface="Calibri"/>
              </a:rPr>
              <a:t>to</a:t>
            </a:r>
            <a:r>
              <a:rPr sz="3200" spc="265" dirty="0">
                <a:latin typeface="Calibri"/>
                <a:cs typeface="Calibri"/>
              </a:rPr>
              <a:t> </a:t>
            </a:r>
            <a:r>
              <a:rPr sz="3200" spc="330" dirty="0">
                <a:latin typeface="Calibri"/>
                <a:cs typeface="Calibri"/>
              </a:rPr>
              <a:t>expensive</a:t>
            </a:r>
            <a:r>
              <a:rPr sz="3200" spc="260" dirty="0">
                <a:latin typeface="Calibri"/>
                <a:cs typeface="Calibri"/>
              </a:rPr>
              <a:t> </a:t>
            </a:r>
            <a:r>
              <a:rPr sz="3200" spc="370" dirty="0">
                <a:latin typeface="Calibri"/>
                <a:cs typeface="Calibri"/>
              </a:rPr>
              <a:t>books</a:t>
            </a:r>
            <a:r>
              <a:rPr sz="3200" spc="260" dirty="0">
                <a:latin typeface="Calibri"/>
                <a:cs typeface="Calibri"/>
              </a:rPr>
              <a:t> </a:t>
            </a:r>
            <a:r>
              <a:rPr sz="3200" spc="425" dirty="0">
                <a:latin typeface="Calibri"/>
                <a:cs typeface="Calibri"/>
              </a:rPr>
              <a:t>and</a:t>
            </a:r>
            <a:r>
              <a:rPr sz="3200" spc="254" dirty="0">
                <a:latin typeface="Calibri"/>
                <a:cs typeface="Calibri"/>
              </a:rPr>
              <a:t> articles</a:t>
            </a:r>
            <a:r>
              <a:rPr sz="3200" spc="250" dirty="0">
                <a:latin typeface="Calibri"/>
                <a:cs typeface="Calibri"/>
              </a:rPr>
              <a:t> </a:t>
            </a:r>
            <a:r>
              <a:rPr sz="3200" spc="310" dirty="0">
                <a:latin typeface="Calibri"/>
                <a:cs typeface="Calibri"/>
              </a:rPr>
              <a:t>that</a:t>
            </a:r>
            <a:r>
              <a:rPr sz="3200" spc="260" dirty="0">
                <a:latin typeface="Calibri"/>
                <a:cs typeface="Calibri"/>
              </a:rPr>
              <a:t> </a:t>
            </a:r>
            <a:r>
              <a:rPr sz="3200" spc="360" dirty="0">
                <a:latin typeface="Calibri"/>
                <a:cs typeface="Calibri"/>
              </a:rPr>
              <a:t>would </a:t>
            </a:r>
            <a:r>
              <a:rPr sz="3200" spc="330" dirty="0">
                <a:latin typeface="Calibri"/>
                <a:cs typeface="Calibri"/>
              </a:rPr>
              <a:t>normally</a:t>
            </a:r>
            <a:r>
              <a:rPr sz="3200" spc="114" dirty="0">
                <a:latin typeface="Calibri"/>
                <a:cs typeface="Calibri"/>
              </a:rPr>
              <a:t> </a:t>
            </a:r>
            <a:r>
              <a:rPr sz="3200" spc="320" dirty="0">
                <a:latin typeface="Calibri"/>
                <a:cs typeface="Calibri"/>
              </a:rPr>
              <a:t>cost</a:t>
            </a:r>
            <a:r>
              <a:rPr sz="3200" spc="110" dirty="0">
                <a:latin typeface="Calibri"/>
                <a:cs typeface="Calibri"/>
              </a:rPr>
              <a:t> </a:t>
            </a:r>
            <a:r>
              <a:rPr sz="3200" spc="335" dirty="0">
                <a:latin typeface="Calibri"/>
                <a:cs typeface="Calibri"/>
              </a:rPr>
              <a:t>a</a:t>
            </a:r>
            <a:r>
              <a:rPr sz="3200" spc="114" dirty="0">
                <a:latin typeface="Calibri"/>
                <a:cs typeface="Calibri"/>
              </a:rPr>
              <a:t> </a:t>
            </a:r>
            <a:r>
              <a:rPr sz="3200" spc="105" dirty="0">
                <a:latin typeface="Calibri"/>
                <a:cs typeface="Calibri"/>
              </a:rPr>
              <a:t>lot.</a:t>
            </a:r>
            <a:endParaRPr sz="3200">
              <a:latin typeface="Calibri"/>
              <a:cs typeface="Calibri"/>
            </a:endParaRPr>
          </a:p>
          <a:p>
            <a:pPr marL="469900" marR="556895" indent="-4572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469900" algn="l"/>
                <a:tab pos="2056130" algn="l"/>
                <a:tab pos="4574540" algn="l"/>
                <a:tab pos="5589270" algn="l"/>
                <a:tab pos="6560184" algn="l"/>
                <a:tab pos="8129905" algn="l"/>
                <a:tab pos="10118725" algn="l"/>
                <a:tab pos="11334750" algn="l"/>
                <a:tab pos="13879194" algn="l"/>
                <a:tab pos="14567535" algn="l"/>
                <a:tab pos="15678785" algn="l"/>
              </a:tabLst>
            </a:pPr>
            <a:r>
              <a:rPr sz="3200" b="1" spc="320" dirty="0">
                <a:latin typeface="Calibri"/>
                <a:cs typeface="Calibri"/>
              </a:rPr>
              <a:t>Global</a:t>
            </a:r>
            <a:r>
              <a:rPr sz="3200" b="1" dirty="0">
                <a:latin typeface="Calibri"/>
                <a:cs typeface="Calibri"/>
              </a:rPr>
              <a:t>	</a:t>
            </a:r>
            <a:r>
              <a:rPr sz="3200" b="1" spc="345" dirty="0">
                <a:latin typeface="Calibri"/>
                <a:cs typeface="Calibri"/>
              </a:rPr>
              <a:t>Resources</a:t>
            </a:r>
            <a:r>
              <a:rPr sz="3200" spc="345" dirty="0">
                <a:latin typeface="Calibri"/>
                <a:cs typeface="Calibri"/>
              </a:rPr>
              <a:t>: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80" dirty="0">
                <a:latin typeface="Calibri"/>
                <a:cs typeface="Calibri"/>
              </a:rPr>
              <a:t>You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85" dirty="0">
                <a:latin typeface="Calibri"/>
                <a:cs typeface="Calibri"/>
              </a:rPr>
              <a:t>can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55" dirty="0">
                <a:latin typeface="Calibri"/>
                <a:cs typeface="Calibri"/>
              </a:rPr>
              <a:t>access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05" dirty="0">
                <a:latin typeface="Calibri"/>
                <a:cs typeface="Calibri"/>
              </a:rPr>
              <a:t>research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25" dirty="0">
                <a:latin typeface="Calibri"/>
                <a:cs typeface="Calibri"/>
              </a:rPr>
              <a:t>from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260" dirty="0">
                <a:latin typeface="Calibri"/>
                <a:cs typeface="Calibri"/>
              </a:rPr>
              <a:t>universities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165" dirty="0">
                <a:latin typeface="Calibri"/>
                <a:cs typeface="Calibri"/>
              </a:rPr>
              <a:t>all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250" dirty="0">
                <a:latin typeface="Calibri"/>
                <a:cs typeface="Calibri"/>
              </a:rPr>
              <a:t>over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20" dirty="0">
                <a:latin typeface="Calibri"/>
                <a:cs typeface="Calibri"/>
              </a:rPr>
              <a:t>the </a:t>
            </a:r>
            <a:r>
              <a:rPr sz="3200" spc="225" dirty="0">
                <a:latin typeface="Calibri"/>
                <a:cs typeface="Calibri"/>
              </a:rPr>
              <a:t>world.</a:t>
            </a:r>
            <a:endParaRPr sz="32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buFont typeface="Arial"/>
              <a:buChar char="•"/>
              <a:tabLst>
                <a:tab pos="469265" algn="l"/>
              </a:tabLst>
            </a:pPr>
            <a:r>
              <a:rPr sz="3200" b="1" spc="430" dirty="0">
                <a:latin typeface="Calibri"/>
                <a:cs typeface="Calibri"/>
              </a:rPr>
              <a:t>Eco-</a:t>
            </a:r>
            <a:r>
              <a:rPr sz="3200" b="1" spc="300" dirty="0">
                <a:latin typeface="Calibri"/>
                <a:cs typeface="Calibri"/>
              </a:rPr>
              <a:t>Friendly</a:t>
            </a:r>
            <a:r>
              <a:rPr sz="3200" spc="300" dirty="0">
                <a:latin typeface="Calibri"/>
                <a:cs typeface="Calibri"/>
              </a:rPr>
              <a:t>:</a:t>
            </a:r>
            <a:r>
              <a:rPr sz="3200" spc="90" dirty="0">
                <a:latin typeface="Calibri"/>
                <a:cs typeface="Calibri"/>
              </a:rPr>
              <a:t> </a:t>
            </a:r>
            <a:r>
              <a:rPr sz="3200" spc="185" dirty="0">
                <a:latin typeface="Calibri"/>
                <a:cs typeface="Calibri"/>
              </a:rPr>
              <a:t>It</a:t>
            </a:r>
            <a:r>
              <a:rPr sz="3200" spc="114" dirty="0">
                <a:latin typeface="Calibri"/>
                <a:cs typeface="Calibri"/>
              </a:rPr>
              <a:t> </a:t>
            </a:r>
            <a:r>
              <a:rPr sz="3200" spc="360" dirty="0">
                <a:latin typeface="Calibri"/>
                <a:cs typeface="Calibri"/>
              </a:rPr>
              <a:t>cuts</a:t>
            </a:r>
            <a:r>
              <a:rPr sz="3200" spc="100" dirty="0">
                <a:latin typeface="Calibri"/>
                <a:cs typeface="Calibri"/>
              </a:rPr>
              <a:t> </a:t>
            </a:r>
            <a:r>
              <a:rPr sz="3200" spc="440" dirty="0">
                <a:latin typeface="Calibri"/>
                <a:cs typeface="Calibri"/>
              </a:rPr>
              <a:t>down</a:t>
            </a:r>
            <a:r>
              <a:rPr sz="3200" spc="120" dirty="0">
                <a:latin typeface="Calibri"/>
                <a:cs typeface="Calibri"/>
              </a:rPr>
              <a:t> </a:t>
            </a:r>
            <a:r>
              <a:rPr sz="3200" spc="385" dirty="0">
                <a:latin typeface="Calibri"/>
                <a:cs typeface="Calibri"/>
              </a:rPr>
              <a:t>on</a:t>
            </a:r>
            <a:r>
              <a:rPr sz="3200" spc="114" dirty="0">
                <a:latin typeface="Calibri"/>
                <a:cs typeface="Calibri"/>
              </a:rPr>
              <a:t> </a:t>
            </a:r>
            <a:r>
              <a:rPr sz="3200" spc="365" dirty="0">
                <a:latin typeface="Calibri"/>
                <a:cs typeface="Calibri"/>
              </a:rPr>
              <a:t>paper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spc="365" dirty="0">
                <a:latin typeface="Calibri"/>
                <a:cs typeface="Calibri"/>
              </a:rPr>
              <a:t>use</a:t>
            </a:r>
            <a:r>
              <a:rPr sz="3200" spc="95" dirty="0">
                <a:latin typeface="Calibri"/>
                <a:cs typeface="Calibri"/>
              </a:rPr>
              <a:t> </a:t>
            </a:r>
            <a:r>
              <a:rPr sz="3200" spc="425" dirty="0">
                <a:latin typeface="Calibri"/>
                <a:cs typeface="Calibri"/>
              </a:rPr>
              <a:t>and</a:t>
            </a:r>
            <a:r>
              <a:rPr sz="3200" spc="114" dirty="0">
                <a:latin typeface="Calibri"/>
                <a:cs typeface="Calibri"/>
              </a:rPr>
              <a:t> </a:t>
            </a:r>
            <a:r>
              <a:rPr sz="3200" spc="250" dirty="0">
                <a:latin typeface="Calibri"/>
                <a:cs typeface="Calibri"/>
              </a:rPr>
              <a:t>traveling.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905"/>
              </a:spcBef>
            </a:pPr>
            <a:endParaRPr sz="32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</a:pPr>
            <a:r>
              <a:rPr sz="2400" spc="220" dirty="0">
                <a:latin typeface="Calibri"/>
                <a:cs typeface="Calibri"/>
              </a:rPr>
              <a:t>Neeraj</a:t>
            </a:r>
            <a:r>
              <a:rPr sz="2400" spc="85" dirty="0">
                <a:latin typeface="Calibri"/>
                <a:cs typeface="Calibri"/>
              </a:rPr>
              <a:t> </a:t>
            </a:r>
            <a:r>
              <a:rPr sz="2400" spc="330" dirty="0">
                <a:latin typeface="Calibri"/>
                <a:cs typeface="Calibri"/>
              </a:rPr>
              <a:t>and</a:t>
            </a:r>
            <a:r>
              <a:rPr sz="2400" spc="105" dirty="0">
                <a:latin typeface="Calibri"/>
                <a:cs typeface="Calibri"/>
              </a:rPr>
              <a:t> </a:t>
            </a:r>
            <a:r>
              <a:rPr sz="2400" spc="260" dirty="0">
                <a:latin typeface="Calibri"/>
                <a:cs typeface="Calibri"/>
              </a:rPr>
              <a:t>Nirmala</a:t>
            </a:r>
            <a:r>
              <a:rPr sz="2400" spc="105" dirty="0">
                <a:latin typeface="Calibri"/>
                <a:cs typeface="Calibri"/>
              </a:rPr>
              <a:t> </a:t>
            </a:r>
            <a:r>
              <a:rPr sz="2400" spc="145" dirty="0">
                <a:latin typeface="Calibri"/>
                <a:cs typeface="Calibri"/>
              </a:rPr>
              <a:t>(2025)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3786B-CD59-8C27-C8B1-568F7ABC62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48800" y="2019300"/>
            <a:ext cx="7848600" cy="2215991"/>
          </a:xfrm>
        </p:spPr>
        <p:txBody>
          <a:bodyPr/>
          <a:lstStyle/>
          <a:p>
            <a:r>
              <a:rPr lang="en-US" dirty="0"/>
              <a:t>After the library session, what still feels confusing or difficult?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F7E91B-0327-F4DB-8ACF-A140BF09C8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1257300"/>
            <a:ext cx="7635789" cy="746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6541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1E90C9-6524-0A03-AB61-8D4BDD55DB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4C038-1653-2075-094A-CE43C489D7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800" y="419100"/>
            <a:ext cx="15544800" cy="1107996"/>
          </a:xfrm>
        </p:spPr>
        <p:txBody>
          <a:bodyPr/>
          <a:lstStyle/>
          <a:p>
            <a:r>
              <a:rPr lang="en-GB" dirty="0"/>
              <a:t>Keyword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015C9E-3877-6B1D-93C5-0CC5AC400D64}"/>
              </a:ext>
            </a:extLst>
          </p:cNvPr>
          <p:cNvSpPr>
            <a:spLocks noGrp="1"/>
          </p:cNvSpPr>
          <p:nvPr>
            <p:ph type="subTitle" idx="4"/>
          </p:nvPr>
        </p:nvSpPr>
        <p:spPr>
          <a:xfrm>
            <a:off x="457200" y="1943100"/>
            <a:ext cx="15392400" cy="7755969"/>
          </a:xfrm>
        </p:spPr>
        <p:txBody>
          <a:bodyPr/>
          <a:lstStyle/>
          <a:p>
            <a:r>
              <a:rPr lang="en-US" sz="3600" dirty="0"/>
              <a:t>Before you search, you need the </a:t>
            </a:r>
            <a:r>
              <a:rPr lang="en-US" sz="3600" b="1" dirty="0"/>
              <a:t>right words</a:t>
            </a:r>
            <a:r>
              <a:rPr lang="en-US" sz="3600" dirty="0"/>
              <a:t>.</a:t>
            </a:r>
            <a:br>
              <a:rPr lang="en-US" sz="3600" dirty="0"/>
            </a:br>
            <a:endParaRPr lang="en-US" sz="3600" dirty="0"/>
          </a:p>
          <a:p>
            <a:r>
              <a:rPr lang="en-US" sz="3600" dirty="0"/>
              <a:t>Good searching starts with </a:t>
            </a:r>
            <a:r>
              <a:rPr lang="en-US" sz="3600" b="1" dirty="0"/>
              <a:t>thinking</a:t>
            </a:r>
            <a:r>
              <a:rPr lang="en-US" sz="3600" dirty="0"/>
              <a:t>, not clicking.</a:t>
            </a:r>
          </a:p>
          <a:p>
            <a:endParaRPr lang="en-US" sz="3600" dirty="0"/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What are the key concepts?</a:t>
            </a:r>
          </a:p>
          <a:p>
            <a:pPr marL="742950" indent="-742950">
              <a:buFont typeface="+mj-lt"/>
              <a:buAutoNum type="arabicPeriod"/>
            </a:pPr>
            <a:endParaRPr lang="en-US" sz="3600" dirty="0"/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Turn your concepts into searchable words</a:t>
            </a:r>
          </a:p>
          <a:p>
            <a:pPr marL="742950" indent="-742950">
              <a:buFont typeface="+mj-lt"/>
              <a:buAutoNum type="arabicPeriod"/>
            </a:pPr>
            <a:endParaRPr lang="en-US" sz="3600" dirty="0"/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What alternative words/synonyms are there?</a:t>
            </a:r>
          </a:p>
          <a:p>
            <a:pPr marL="742950" indent="-742950">
              <a:buFont typeface="+mj-lt"/>
              <a:buAutoNum type="arabicPeriod"/>
            </a:pPr>
            <a:endParaRPr lang="en-US" sz="3600" dirty="0"/>
          </a:p>
          <a:p>
            <a:pPr marL="742950" indent="-742950">
              <a:buFont typeface="+mj-lt"/>
              <a:buAutoNum type="arabicPeriod"/>
            </a:pPr>
            <a:endParaRPr lang="en-US" sz="3600" dirty="0"/>
          </a:p>
          <a:p>
            <a:r>
              <a:rPr lang="en-US" sz="3600" dirty="0"/>
              <a:t>Let’s try together…“Online learning in higher education”</a:t>
            </a:r>
          </a:p>
          <a:p>
            <a:r>
              <a:rPr lang="en-US" sz="3600" dirty="0"/>
              <a:t>What are the main ideas? What alternative words could we try? What words might not help?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1214881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425892-EFE5-1E0F-0C8F-819DE9F3F3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E2006-F7B6-0528-FB6F-59BF23AE9C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800" y="419100"/>
            <a:ext cx="15544800" cy="1107996"/>
          </a:xfrm>
        </p:spPr>
        <p:txBody>
          <a:bodyPr/>
          <a:lstStyle/>
          <a:p>
            <a:r>
              <a:rPr lang="en-GB" dirty="0"/>
              <a:t>Keyword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D5E328-ABD9-E0B3-9733-A3FAFB2CAE07}"/>
              </a:ext>
            </a:extLst>
          </p:cNvPr>
          <p:cNvSpPr>
            <a:spLocks noGrp="1"/>
          </p:cNvSpPr>
          <p:nvPr>
            <p:ph type="subTitle" idx="4"/>
          </p:nvPr>
        </p:nvSpPr>
        <p:spPr>
          <a:xfrm>
            <a:off x="457200" y="1943100"/>
            <a:ext cx="15392400" cy="7201972"/>
          </a:xfrm>
        </p:spPr>
        <p:txBody>
          <a:bodyPr/>
          <a:lstStyle/>
          <a:p>
            <a:r>
              <a:rPr lang="en-US" sz="3600" dirty="0"/>
              <a:t>Let’s try with the assignment question</a:t>
            </a:r>
          </a:p>
          <a:p>
            <a:endParaRPr lang="en-US" sz="3600" dirty="0"/>
          </a:p>
          <a:p>
            <a:r>
              <a:rPr lang="en-US" sz="3600" b="1" i="1" dirty="0"/>
              <a:t>“What are the challenges and opportunities for students in the digital era, and how can they adapt to succeed?”</a:t>
            </a:r>
          </a:p>
          <a:p>
            <a:endParaRPr lang="en-US" sz="3600" dirty="0"/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What are the key concepts?</a:t>
            </a:r>
          </a:p>
          <a:p>
            <a:pPr marL="742950" indent="-742950">
              <a:buFont typeface="+mj-lt"/>
              <a:buAutoNum type="arabicPeriod"/>
            </a:pPr>
            <a:endParaRPr lang="en-US" sz="3600" dirty="0"/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Turn your concepts into searchable words</a:t>
            </a:r>
          </a:p>
          <a:p>
            <a:pPr marL="742950" indent="-742950">
              <a:buFont typeface="+mj-lt"/>
              <a:buAutoNum type="arabicPeriod"/>
            </a:pPr>
            <a:endParaRPr lang="en-US" sz="3600" dirty="0"/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What alternative words/synonyms are there?</a:t>
            </a:r>
          </a:p>
          <a:p>
            <a:pPr marL="742950" indent="-742950">
              <a:buFont typeface="+mj-lt"/>
              <a:buAutoNum type="arabicPeriod"/>
            </a:pPr>
            <a:endParaRPr lang="en-US" sz="3600" dirty="0"/>
          </a:p>
          <a:p>
            <a:r>
              <a:rPr lang="en-US" sz="3600" dirty="0"/>
              <a:t>Write down 3-5 key words with as many alternative words as you can for each.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9415595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94562" rIns="0" bIns="0" rtlCol="0">
            <a:spAutoFit/>
          </a:bodyPr>
          <a:lstStyle/>
          <a:p>
            <a:pPr marL="668655">
              <a:lnSpc>
                <a:spcPct val="100000"/>
              </a:lnSpc>
              <a:spcBef>
                <a:spcPts val="100"/>
              </a:spcBef>
            </a:pPr>
            <a:r>
              <a:rPr spc="850" dirty="0"/>
              <a:t>Online</a:t>
            </a:r>
            <a:r>
              <a:rPr spc="385" dirty="0"/>
              <a:t> </a:t>
            </a:r>
            <a:r>
              <a:rPr spc="790" dirty="0"/>
              <a:t>Library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69339" y="2401264"/>
            <a:ext cx="16227425" cy="661098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5400" spc="254" dirty="0">
                <a:latin typeface="Calibri"/>
                <a:cs typeface="Calibri"/>
              </a:rPr>
              <a:t>I</a:t>
            </a:r>
            <a:r>
              <a:rPr sz="5400" spc="345" dirty="0">
                <a:latin typeface="Calibri"/>
                <a:cs typeface="Calibri"/>
              </a:rPr>
              <a:t> </a:t>
            </a:r>
            <a:r>
              <a:rPr sz="5400" spc="375" dirty="0">
                <a:latin typeface="Calibri"/>
                <a:cs typeface="Calibri"/>
              </a:rPr>
              <a:t>will</a:t>
            </a:r>
            <a:r>
              <a:rPr sz="5400" spc="335" dirty="0">
                <a:latin typeface="Calibri"/>
                <a:cs typeface="Calibri"/>
              </a:rPr>
              <a:t> </a:t>
            </a:r>
            <a:r>
              <a:rPr sz="5400" spc="700" dirty="0">
                <a:latin typeface="Calibri"/>
                <a:cs typeface="Calibri"/>
              </a:rPr>
              <a:t>guide</a:t>
            </a:r>
            <a:r>
              <a:rPr sz="5400" spc="335" dirty="0">
                <a:latin typeface="Calibri"/>
                <a:cs typeface="Calibri"/>
              </a:rPr>
              <a:t> </a:t>
            </a:r>
            <a:r>
              <a:rPr sz="5400" spc="595" dirty="0">
                <a:latin typeface="Calibri"/>
                <a:cs typeface="Calibri"/>
              </a:rPr>
              <a:t>you</a:t>
            </a:r>
            <a:r>
              <a:rPr sz="5400" spc="350" dirty="0">
                <a:latin typeface="Calibri"/>
                <a:cs typeface="Calibri"/>
              </a:rPr>
              <a:t> </a:t>
            </a:r>
            <a:r>
              <a:rPr sz="5400" spc="675" dirty="0">
                <a:latin typeface="Calibri"/>
                <a:cs typeface="Calibri"/>
              </a:rPr>
              <a:t>through</a:t>
            </a:r>
            <a:r>
              <a:rPr sz="5400" spc="335" dirty="0">
                <a:latin typeface="Calibri"/>
                <a:cs typeface="Calibri"/>
              </a:rPr>
              <a:t> </a:t>
            </a:r>
            <a:r>
              <a:rPr sz="5400" spc="585" dirty="0">
                <a:latin typeface="Calibri"/>
                <a:cs typeface="Calibri"/>
              </a:rPr>
              <a:t>the</a:t>
            </a:r>
            <a:r>
              <a:rPr sz="5400" spc="330" dirty="0">
                <a:latin typeface="Calibri"/>
                <a:cs typeface="Calibri"/>
              </a:rPr>
              <a:t> </a:t>
            </a:r>
            <a:r>
              <a:rPr sz="5400" spc="580" dirty="0">
                <a:latin typeface="Calibri"/>
                <a:cs typeface="Calibri"/>
              </a:rPr>
              <a:t>Online</a:t>
            </a:r>
            <a:r>
              <a:rPr sz="5400" spc="360" dirty="0">
                <a:latin typeface="Calibri"/>
                <a:cs typeface="Calibri"/>
              </a:rPr>
              <a:t> </a:t>
            </a:r>
            <a:r>
              <a:rPr sz="5400" spc="495" dirty="0">
                <a:latin typeface="Calibri"/>
                <a:cs typeface="Calibri"/>
              </a:rPr>
              <a:t>Library</a:t>
            </a:r>
            <a:r>
              <a:rPr sz="5400" spc="335" dirty="0">
                <a:latin typeface="Calibri"/>
                <a:cs typeface="Calibri"/>
              </a:rPr>
              <a:t> </a:t>
            </a:r>
            <a:r>
              <a:rPr sz="5400" spc="710" dirty="0">
                <a:latin typeface="Calibri"/>
                <a:cs typeface="Calibri"/>
              </a:rPr>
              <a:t>and </a:t>
            </a:r>
            <a:r>
              <a:rPr sz="5400" spc="615" dirty="0">
                <a:latin typeface="Calibri"/>
                <a:cs typeface="Calibri"/>
              </a:rPr>
              <a:t>demonstrate</a:t>
            </a:r>
            <a:r>
              <a:rPr sz="5400" spc="725" dirty="0">
                <a:latin typeface="Calibri"/>
                <a:cs typeface="Calibri"/>
              </a:rPr>
              <a:t> </a:t>
            </a:r>
            <a:r>
              <a:rPr sz="5400" spc="730" dirty="0">
                <a:latin typeface="Calibri"/>
                <a:cs typeface="Calibri"/>
              </a:rPr>
              <a:t>how </a:t>
            </a:r>
            <a:r>
              <a:rPr sz="5400" spc="440" dirty="0">
                <a:latin typeface="Calibri"/>
                <a:cs typeface="Calibri"/>
              </a:rPr>
              <a:t>to</a:t>
            </a:r>
            <a:r>
              <a:rPr sz="5400" spc="710" dirty="0">
                <a:latin typeface="Calibri"/>
                <a:cs typeface="Calibri"/>
              </a:rPr>
              <a:t> </a:t>
            </a:r>
            <a:r>
              <a:rPr sz="5400" spc="490" dirty="0">
                <a:latin typeface="Calibri"/>
                <a:cs typeface="Calibri"/>
              </a:rPr>
              <a:t>find</a:t>
            </a:r>
            <a:r>
              <a:rPr sz="5400" spc="715" dirty="0">
                <a:latin typeface="Calibri"/>
                <a:cs typeface="Calibri"/>
              </a:rPr>
              <a:t> </a:t>
            </a:r>
            <a:r>
              <a:rPr sz="5400" spc="550" dirty="0">
                <a:latin typeface="Calibri"/>
                <a:cs typeface="Calibri"/>
              </a:rPr>
              <a:t>sources</a:t>
            </a:r>
            <a:r>
              <a:rPr sz="5400" spc="720" dirty="0">
                <a:latin typeface="Calibri"/>
                <a:cs typeface="Calibri"/>
              </a:rPr>
              <a:t> </a:t>
            </a:r>
            <a:r>
              <a:rPr sz="5400" spc="540" dirty="0">
                <a:latin typeface="Calibri"/>
                <a:cs typeface="Calibri"/>
              </a:rPr>
              <a:t>that</a:t>
            </a:r>
            <a:r>
              <a:rPr sz="5400" spc="715" dirty="0">
                <a:latin typeface="Calibri"/>
                <a:cs typeface="Calibri"/>
              </a:rPr>
              <a:t> </a:t>
            </a:r>
            <a:r>
              <a:rPr sz="5400" spc="800" dirty="0">
                <a:latin typeface="Calibri"/>
                <a:cs typeface="Calibri"/>
              </a:rPr>
              <a:t>may</a:t>
            </a:r>
            <a:r>
              <a:rPr sz="5400" spc="755" dirty="0">
                <a:latin typeface="Calibri"/>
                <a:cs typeface="Calibri"/>
              </a:rPr>
              <a:t> </a:t>
            </a:r>
            <a:r>
              <a:rPr sz="5400" spc="640" dirty="0">
                <a:latin typeface="Calibri"/>
                <a:cs typeface="Calibri"/>
              </a:rPr>
              <a:t>be </a:t>
            </a:r>
            <a:r>
              <a:rPr sz="5400" spc="509" dirty="0">
                <a:latin typeface="Calibri"/>
                <a:cs typeface="Calibri"/>
              </a:rPr>
              <a:t>useful</a:t>
            </a:r>
            <a:r>
              <a:rPr sz="5400" spc="200" dirty="0">
                <a:latin typeface="Calibri"/>
                <a:cs typeface="Calibri"/>
              </a:rPr>
              <a:t> </a:t>
            </a:r>
            <a:r>
              <a:rPr sz="5400" spc="315" dirty="0">
                <a:latin typeface="Calibri"/>
                <a:cs typeface="Calibri"/>
              </a:rPr>
              <a:t>for</a:t>
            </a:r>
            <a:r>
              <a:rPr sz="5400" spc="195" dirty="0">
                <a:latin typeface="Calibri"/>
                <a:cs typeface="Calibri"/>
              </a:rPr>
              <a:t> </a:t>
            </a:r>
            <a:r>
              <a:rPr sz="5400" spc="645" dirty="0">
                <a:latin typeface="Calibri"/>
                <a:cs typeface="Calibri"/>
              </a:rPr>
              <a:t>Ass</a:t>
            </a:r>
            <a:r>
              <a:rPr lang="en-GB" sz="5400" spc="645" dirty="0" err="1">
                <a:latin typeface="Calibri"/>
                <a:cs typeface="Calibri"/>
              </a:rPr>
              <a:t>ignment</a:t>
            </a:r>
            <a:r>
              <a:rPr sz="5400" spc="170" dirty="0">
                <a:latin typeface="Calibri"/>
                <a:cs typeface="Calibri"/>
              </a:rPr>
              <a:t> </a:t>
            </a:r>
            <a:r>
              <a:rPr lang="en-GB" sz="5400" spc="495" dirty="0">
                <a:latin typeface="Calibri"/>
                <a:cs typeface="Calibri"/>
              </a:rPr>
              <a:t>1</a:t>
            </a:r>
            <a:r>
              <a:rPr sz="5400" spc="495" dirty="0">
                <a:latin typeface="Calibri"/>
                <a:cs typeface="Calibri"/>
              </a:rPr>
              <a:t>.</a:t>
            </a:r>
            <a:endParaRPr sz="5400" dirty="0">
              <a:latin typeface="Calibri"/>
              <a:cs typeface="Calibri"/>
            </a:endParaRPr>
          </a:p>
          <a:p>
            <a:pPr marL="12700" marR="6985" algn="just">
              <a:lnSpc>
                <a:spcPct val="100000"/>
              </a:lnSpc>
              <a:spcBef>
                <a:spcPts val="6484"/>
              </a:spcBef>
            </a:pPr>
            <a:r>
              <a:rPr sz="5400" spc="440" dirty="0">
                <a:latin typeface="Calibri"/>
                <a:cs typeface="Calibri"/>
              </a:rPr>
              <a:t>Additionally,</a:t>
            </a:r>
            <a:r>
              <a:rPr sz="5400" spc="310" dirty="0">
                <a:latin typeface="Calibri"/>
                <a:cs typeface="Calibri"/>
              </a:rPr>
              <a:t>  </a:t>
            </a:r>
            <a:r>
              <a:rPr sz="5400" spc="254" dirty="0">
                <a:latin typeface="Calibri"/>
                <a:cs typeface="Calibri"/>
              </a:rPr>
              <a:t>I</a:t>
            </a:r>
            <a:r>
              <a:rPr sz="5400" spc="305" dirty="0">
                <a:latin typeface="Calibri"/>
                <a:cs typeface="Calibri"/>
              </a:rPr>
              <a:t>  </a:t>
            </a:r>
            <a:r>
              <a:rPr sz="5400" spc="375" dirty="0">
                <a:latin typeface="Calibri"/>
                <a:cs typeface="Calibri"/>
              </a:rPr>
              <a:t>will</a:t>
            </a:r>
            <a:r>
              <a:rPr sz="5400" spc="305" dirty="0">
                <a:latin typeface="Calibri"/>
                <a:cs typeface="Calibri"/>
              </a:rPr>
              <a:t>  </a:t>
            </a:r>
            <a:r>
              <a:rPr sz="5400" spc="540" dirty="0">
                <a:latin typeface="Calibri"/>
                <a:cs typeface="Calibri"/>
              </a:rPr>
              <a:t>save</a:t>
            </a:r>
            <a:r>
              <a:rPr sz="5400" spc="305" dirty="0">
                <a:latin typeface="Calibri"/>
                <a:cs typeface="Calibri"/>
              </a:rPr>
              <a:t>  </a:t>
            </a:r>
            <a:r>
              <a:rPr sz="5400" spc="555" dirty="0">
                <a:latin typeface="Calibri"/>
                <a:cs typeface="Calibri"/>
              </a:rPr>
              <a:t>these</a:t>
            </a:r>
            <a:r>
              <a:rPr sz="5400" spc="300" dirty="0">
                <a:latin typeface="Calibri"/>
                <a:cs typeface="Calibri"/>
              </a:rPr>
              <a:t>  </a:t>
            </a:r>
            <a:r>
              <a:rPr sz="5400" spc="560" dirty="0">
                <a:latin typeface="Calibri"/>
                <a:cs typeface="Calibri"/>
              </a:rPr>
              <a:t>sources</a:t>
            </a:r>
            <a:r>
              <a:rPr sz="5400" spc="320" dirty="0">
                <a:latin typeface="Calibri"/>
                <a:cs typeface="Calibri"/>
              </a:rPr>
              <a:t>  </a:t>
            </a:r>
            <a:r>
              <a:rPr sz="5400" spc="434" dirty="0">
                <a:latin typeface="Calibri"/>
                <a:cs typeface="Calibri"/>
              </a:rPr>
              <a:t>to</a:t>
            </a:r>
            <a:r>
              <a:rPr sz="5400" spc="305" dirty="0">
                <a:latin typeface="Calibri"/>
                <a:cs typeface="Calibri"/>
              </a:rPr>
              <a:t>  </a:t>
            </a:r>
            <a:r>
              <a:rPr sz="5400" spc="885" dirty="0">
                <a:latin typeface="Calibri"/>
                <a:cs typeface="Calibri"/>
              </a:rPr>
              <a:t>my </a:t>
            </a:r>
            <a:r>
              <a:rPr sz="5400" spc="600" dirty="0">
                <a:latin typeface="Calibri"/>
                <a:cs typeface="Calibri"/>
              </a:rPr>
              <a:t>Online</a:t>
            </a:r>
            <a:r>
              <a:rPr sz="5400" spc="175" dirty="0">
                <a:latin typeface="Calibri"/>
                <a:cs typeface="Calibri"/>
              </a:rPr>
              <a:t> </a:t>
            </a:r>
            <a:r>
              <a:rPr sz="5400" spc="495" dirty="0">
                <a:latin typeface="Calibri"/>
                <a:cs typeface="Calibri"/>
              </a:rPr>
              <a:t>Library</a:t>
            </a:r>
            <a:r>
              <a:rPr sz="5400" spc="185" dirty="0">
                <a:latin typeface="Calibri"/>
                <a:cs typeface="Calibri"/>
              </a:rPr>
              <a:t> </a:t>
            </a:r>
            <a:r>
              <a:rPr sz="5400" spc="530" dirty="0">
                <a:latin typeface="Calibri"/>
                <a:cs typeface="Calibri"/>
              </a:rPr>
              <a:t>account.</a:t>
            </a:r>
            <a:endParaRPr sz="5400" dirty="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6484"/>
              </a:spcBef>
            </a:pPr>
            <a:r>
              <a:rPr sz="5400" spc="805" dirty="0">
                <a:latin typeface="Calibri"/>
                <a:cs typeface="Calibri"/>
              </a:rPr>
              <a:t>Why</a:t>
            </a:r>
            <a:r>
              <a:rPr sz="5400" spc="195" dirty="0">
                <a:latin typeface="Calibri"/>
                <a:cs typeface="Calibri"/>
              </a:rPr>
              <a:t> </a:t>
            </a:r>
            <a:r>
              <a:rPr sz="5400" spc="365" dirty="0">
                <a:latin typeface="Calibri"/>
                <a:cs typeface="Calibri"/>
              </a:rPr>
              <a:t>is</a:t>
            </a:r>
            <a:r>
              <a:rPr sz="5400" spc="180" dirty="0">
                <a:latin typeface="Calibri"/>
                <a:cs typeface="Calibri"/>
              </a:rPr>
              <a:t> </a:t>
            </a:r>
            <a:r>
              <a:rPr sz="5400" spc="480" dirty="0">
                <a:latin typeface="Calibri"/>
                <a:cs typeface="Calibri"/>
              </a:rPr>
              <a:t>this</a:t>
            </a:r>
            <a:r>
              <a:rPr sz="5400" spc="195" dirty="0">
                <a:latin typeface="Calibri"/>
                <a:cs typeface="Calibri"/>
              </a:rPr>
              <a:t> </a:t>
            </a:r>
            <a:r>
              <a:rPr sz="5400" spc="520" dirty="0">
                <a:latin typeface="Calibri"/>
                <a:cs typeface="Calibri"/>
              </a:rPr>
              <a:t>useful?</a:t>
            </a:r>
            <a:r>
              <a:rPr sz="5400" spc="180" dirty="0">
                <a:latin typeface="Calibri"/>
                <a:cs typeface="Calibri"/>
              </a:rPr>
              <a:t> </a:t>
            </a:r>
            <a:endParaRPr sz="5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015237" rIns="0" bIns="0" rtlCol="0">
            <a:spAutoFit/>
          </a:bodyPr>
          <a:lstStyle/>
          <a:p>
            <a:pPr marL="354965">
              <a:lnSpc>
                <a:spcPct val="100000"/>
              </a:lnSpc>
              <a:spcBef>
                <a:spcPts val="100"/>
              </a:spcBef>
            </a:pPr>
            <a:r>
              <a:rPr spc="875" dirty="0"/>
              <a:t>Your</a:t>
            </a:r>
            <a:r>
              <a:rPr spc="415" dirty="0"/>
              <a:t> </a:t>
            </a:r>
            <a:r>
              <a:rPr spc="775" dirty="0"/>
              <a:t>turn…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26440" y="2383663"/>
            <a:ext cx="16386810" cy="49911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35375" marR="5080" indent="-3179445">
              <a:lnSpc>
                <a:spcPct val="100000"/>
              </a:lnSpc>
              <a:spcBef>
                <a:spcPts val="100"/>
              </a:spcBef>
            </a:pPr>
            <a:r>
              <a:rPr sz="3600" spc="360" dirty="0">
                <a:latin typeface="Calibri"/>
                <a:cs typeface="Calibri"/>
              </a:rPr>
              <a:t>“What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315" dirty="0">
                <a:latin typeface="Calibri"/>
                <a:cs typeface="Calibri"/>
              </a:rPr>
              <a:t>are</a:t>
            </a:r>
            <a:r>
              <a:rPr sz="3600" spc="114" dirty="0">
                <a:latin typeface="Calibri"/>
                <a:cs typeface="Calibri"/>
              </a:rPr>
              <a:t> </a:t>
            </a:r>
            <a:r>
              <a:rPr sz="3600" spc="390" dirty="0">
                <a:latin typeface="Calibri"/>
                <a:cs typeface="Calibri"/>
              </a:rPr>
              <a:t>the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409" dirty="0">
                <a:latin typeface="Calibri"/>
                <a:cs typeface="Calibri"/>
              </a:rPr>
              <a:t>challenges</a:t>
            </a:r>
            <a:r>
              <a:rPr sz="3600" spc="114" dirty="0">
                <a:latin typeface="Calibri"/>
                <a:cs typeface="Calibri"/>
              </a:rPr>
              <a:t> </a:t>
            </a:r>
            <a:r>
              <a:rPr sz="3600" spc="495" dirty="0">
                <a:latin typeface="Calibri"/>
                <a:cs typeface="Calibri"/>
              </a:rPr>
              <a:t>and</a:t>
            </a:r>
            <a:r>
              <a:rPr sz="3600" spc="114" dirty="0">
                <a:latin typeface="Calibri"/>
                <a:cs typeface="Calibri"/>
              </a:rPr>
              <a:t> </a:t>
            </a:r>
            <a:r>
              <a:rPr sz="3600" spc="355" dirty="0">
                <a:latin typeface="Calibri"/>
                <a:cs typeface="Calibri"/>
              </a:rPr>
              <a:t>opportunities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210" dirty="0">
                <a:latin typeface="Calibri"/>
                <a:cs typeface="Calibri"/>
              </a:rPr>
              <a:t>for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400" dirty="0">
                <a:latin typeface="Calibri"/>
                <a:cs typeface="Calibri"/>
              </a:rPr>
              <a:t>students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335" dirty="0">
                <a:latin typeface="Calibri"/>
                <a:cs typeface="Calibri"/>
              </a:rPr>
              <a:t>in</a:t>
            </a:r>
            <a:r>
              <a:rPr sz="3600" spc="105" dirty="0">
                <a:latin typeface="Calibri"/>
                <a:cs typeface="Calibri"/>
              </a:rPr>
              <a:t> </a:t>
            </a:r>
            <a:r>
              <a:rPr sz="3600" spc="390" dirty="0">
                <a:latin typeface="Calibri"/>
                <a:cs typeface="Calibri"/>
              </a:rPr>
              <a:t>the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330" dirty="0">
                <a:latin typeface="Calibri"/>
                <a:cs typeface="Calibri"/>
              </a:rPr>
              <a:t>digital </a:t>
            </a:r>
            <a:r>
              <a:rPr sz="3600" spc="195" dirty="0">
                <a:latin typeface="Calibri"/>
                <a:cs typeface="Calibri"/>
              </a:rPr>
              <a:t>era,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495" dirty="0">
                <a:latin typeface="Calibri"/>
                <a:cs typeface="Calibri"/>
              </a:rPr>
              <a:t>and</a:t>
            </a:r>
            <a:r>
              <a:rPr sz="3600" spc="120" dirty="0">
                <a:latin typeface="Calibri"/>
                <a:cs typeface="Calibri"/>
              </a:rPr>
              <a:t> </a:t>
            </a:r>
            <a:r>
              <a:rPr sz="3600" spc="484" dirty="0">
                <a:latin typeface="Calibri"/>
                <a:cs typeface="Calibri"/>
              </a:rPr>
              <a:t>how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475" dirty="0">
                <a:latin typeface="Calibri"/>
                <a:cs typeface="Calibri"/>
              </a:rPr>
              <a:t>can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370" dirty="0">
                <a:latin typeface="Calibri"/>
                <a:cs typeface="Calibri"/>
              </a:rPr>
              <a:t>they</a:t>
            </a:r>
            <a:r>
              <a:rPr sz="3600" spc="125" dirty="0">
                <a:latin typeface="Calibri"/>
                <a:cs typeface="Calibri"/>
              </a:rPr>
              <a:t> </a:t>
            </a:r>
            <a:r>
              <a:rPr sz="3600" spc="420" dirty="0">
                <a:latin typeface="Calibri"/>
                <a:cs typeface="Calibri"/>
              </a:rPr>
              <a:t>adapt</a:t>
            </a:r>
            <a:r>
              <a:rPr sz="3600" spc="120" dirty="0">
                <a:latin typeface="Calibri"/>
                <a:cs typeface="Calibri"/>
              </a:rPr>
              <a:t> </a:t>
            </a:r>
            <a:r>
              <a:rPr sz="3600" spc="290" dirty="0">
                <a:latin typeface="Calibri"/>
                <a:cs typeface="Calibri"/>
              </a:rPr>
              <a:t>to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370" dirty="0">
                <a:latin typeface="Calibri"/>
                <a:cs typeface="Calibri"/>
              </a:rPr>
              <a:t>succeed?”</a:t>
            </a:r>
            <a:endParaRPr sz="36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320"/>
              </a:spcBef>
            </a:pPr>
            <a:r>
              <a:rPr sz="3600" b="1" spc="420" dirty="0">
                <a:latin typeface="Calibri"/>
                <a:cs typeface="Calibri"/>
              </a:rPr>
              <a:t>TASK:</a:t>
            </a:r>
            <a:endParaRPr sz="36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4320"/>
              </a:spcBef>
              <a:buFont typeface="Arial"/>
              <a:buChar char="•"/>
              <a:tabLst>
                <a:tab pos="469265" algn="l"/>
              </a:tabLst>
            </a:pPr>
            <a:r>
              <a:rPr sz="3600" spc="455" dirty="0">
                <a:latin typeface="Calibri"/>
                <a:cs typeface="Calibri"/>
              </a:rPr>
              <a:t>Using</a:t>
            </a:r>
            <a:r>
              <a:rPr sz="3600" spc="125" dirty="0">
                <a:latin typeface="Calibri"/>
                <a:cs typeface="Calibri"/>
              </a:rPr>
              <a:t> </a:t>
            </a:r>
            <a:r>
              <a:rPr sz="3600" spc="390" dirty="0">
                <a:latin typeface="Calibri"/>
                <a:cs typeface="Calibri"/>
              </a:rPr>
              <a:t>the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345" dirty="0">
                <a:latin typeface="Calibri"/>
                <a:cs typeface="Calibri"/>
              </a:rPr>
              <a:t>online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215" dirty="0">
                <a:latin typeface="Calibri"/>
                <a:cs typeface="Calibri"/>
              </a:rPr>
              <a:t>library</a:t>
            </a:r>
            <a:r>
              <a:rPr lang="en-GB" sz="3600" spc="215" dirty="0">
                <a:latin typeface="Calibri"/>
                <a:cs typeface="Calibri"/>
              </a:rPr>
              <a:t> and your new list of keywords</a:t>
            </a:r>
            <a:r>
              <a:rPr sz="3600" spc="215" dirty="0">
                <a:latin typeface="Calibri"/>
                <a:cs typeface="Calibri"/>
              </a:rPr>
              <a:t>,</a:t>
            </a:r>
            <a:r>
              <a:rPr sz="3600" spc="100" dirty="0">
                <a:latin typeface="Calibri"/>
                <a:cs typeface="Calibri"/>
              </a:rPr>
              <a:t> </a:t>
            </a:r>
            <a:r>
              <a:rPr sz="3600" spc="325" dirty="0">
                <a:latin typeface="Calibri"/>
                <a:cs typeface="Calibri"/>
              </a:rPr>
              <a:t>locate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b="1" u="sng" spc="3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5</a:t>
            </a:r>
            <a:r>
              <a:rPr sz="3600" b="1" u="sng" spc="229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3600" b="1" u="sng" spc="43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resources</a:t>
            </a:r>
            <a:r>
              <a:rPr sz="3600" b="1" u="sng" spc="24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3600" u="none" spc="360" dirty="0">
                <a:latin typeface="Calibri"/>
                <a:cs typeface="Calibri"/>
              </a:rPr>
              <a:t>that</a:t>
            </a:r>
            <a:r>
              <a:rPr sz="3600" u="none" spc="140" dirty="0">
                <a:latin typeface="Calibri"/>
                <a:cs typeface="Calibri"/>
              </a:rPr>
              <a:t> </a:t>
            </a:r>
            <a:r>
              <a:rPr sz="3600" u="none" spc="395" dirty="0">
                <a:latin typeface="Calibri"/>
                <a:cs typeface="Calibri"/>
              </a:rPr>
              <a:t>you</a:t>
            </a:r>
            <a:r>
              <a:rPr sz="3600" u="none" spc="140" dirty="0">
                <a:latin typeface="Calibri"/>
                <a:cs typeface="Calibri"/>
              </a:rPr>
              <a:t> </a:t>
            </a:r>
            <a:r>
              <a:rPr sz="3600" u="none" spc="535" dirty="0">
                <a:latin typeface="Calibri"/>
                <a:cs typeface="Calibri"/>
              </a:rPr>
              <a:t>may</a:t>
            </a:r>
            <a:r>
              <a:rPr sz="3600" u="none" spc="135" dirty="0">
                <a:latin typeface="Calibri"/>
                <a:cs typeface="Calibri"/>
              </a:rPr>
              <a:t> </a:t>
            </a:r>
            <a:r>
              <a:rPr sz="3600" u="none" spc="440" dirty="0">
                <a:latin typeface="Calibri"/>
                <a:cs typeface="Calibri"/>
              </a:rPr>
              <a:t>want</a:t>
            </a:r>
            <a:r>
              <a:rPr sz="3600" u="none" spc="140" dirty="0">
                <a:latin typeface="Calibri"/>
                <a:cs typeface="Calibri"/>
              </a:rPr>
              <a:t> </a:t>
            </a:r>
            <a:r>
              <a:rPr sz="3600" u="none" spc="290" dirty="0">
                <a:latin typeface="Calibri"/>
                <a:cs typeface="Calibri"/>
              </a:rPr>
              <a:t>to</a:t>
            </a:r>
            <a:r>
              <a:rPr sz="3600" u="none" spc="145" dirty="0">
                <a:latin typeface="Calibri"/>
                <a:cs typeface="Calibri"/>
              </a:rPr>
              <a:t> </a:t>
            </a:r>
            <a:r>
              <a:rPr sz="3600" u="none" spc="245" dirty="0">
                <a:latin typeface="Calibri"/>
                <a:cs typeface="Calibri"/>
              </a:rPr>
              <a:t>use.</a:t>
            </a:r>
            <a:endParaRPr sz="36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4325"/>
              </a:spcBef>
              <a:buFont typeface="Arial"/>
              <a:buChar char="•"/>
              <a:tabLst>
                <a:tab pos="469265" algn="l"/>
              </a:tabLst>
            </a:pPr>
            <a:r>
              <a:rPr sz="3600" spc="405" dirty="0">
                <a:latin typeface="Calibri"/>
                <a:cs typeface="Calibri"/>
              </a:rPr>
              <a:t>Save</a:t>
            </a:r>
            <a:r>
              <a:rPr sz="3600" spc="120" dirty="0">
                <a:latin typeface="Calibri"/>
                <a:cs typeface="Calibri"/>
              </a:rPr>
              <a:t> </a:t>
            </a:r>
            <a:r>
              <a:rPr sz="3600" spc="370" dirty="0">
                <a:latin typeface="Calibri"/>
                <a:cs typeface="Calibri"/>
              </a:rPr>
              <a:t>these</a:t>
            </a:r>
            <a:r>
              <a:rPr sz="3600" spc="145" dirty="0">
                <a:latin typeface="Calibri"/>
                <a:cs typeface="Calibri"/>
              </a:rPr>
              <a:t> </a:t>
            </a:r>
            <a:r>
              <a:rPr sz="3600" spc="290" dirty="0">
                <a:latin typeface="Calibri"/>
                <a:cs typeface="Calibri"/>
              </a:rPr>
              <a:t>to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345" dirty="0">
                <a:latin typeface="Calibri"/>
                <a:cs typeface="Calibri"/>
              </a:rPr>
              <a:t>your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345" dirty="0">
                <a:latin typeface="Calibri"/>
                <a:cs typeface="Calibri"/>
              </a:rPr>
              <a:t>online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265" dirty="0">
                <a:latin typeface="Calibri"/>
                <a:cs typeface="Calibri"/>
              </a:rPr>
              <a:t>library</a:t>
            </a:r>
            <a:r>
              <a:rPr sz="3600" spc="105" dirty="0">
                <a:latin typeface="Calibri"/>
                <a:cs typeface="Calibri"/>
              </a:rPr>
              <a:t> </a:t>
            </a:r>
            <a:r>
              <a:rPr sz="3600" spc="430" dirty="0">
                <a:latin typeface="Calibri"/>
                <a:cs typeface="Calibri"/>
              </a:rPr>
              <a:t>account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210" dirty="0">
                <a:latin typeface="Calibri"/>
                <a:cs typeface="Calibri"/>
              </a:rPr>
              <a:t>for</a:t>
            </a:r>
            <a:r>
              <a:rPr sz="3600" spc="145" dirty="0">
                <a:latin typeface="Calibri"/>
                <a:cs typeface="Calibri"/>
              </a:rPr>
              <a:t> </a:t>
            </a:r>
            <a:r>
              <a:rPr sz="3600" spc="360" dirty="0">
                <a:latin typeface="Calibri"/>
                <a:cs typeface="Calibri"/>
              </a:rPr>
              <a:t>easy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405" dirty="0">
                <a:latin typeface="Calibri"/>
                <a:cs typeface="Calibri"/>
              </a:rPr>
              <a:t>access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190" dirty="0">
                <a:latin typeface="Calibri"/>
                <a:cs typeface="Calibri"/>
              </a:rPr>
              <a:t>later.</a:t>
            </a:r>
            <a:endParaRPr sz="36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64209" y="8355330"/>
            <a:ext cx="16558894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58010" marR="5080" indent="-1845945">
              <a:lnSpc>
                <a:spcPct val="100000"/>
              </a:lnSpc>
              <a:spcBef>
                <a:spcPts val="100"/>
              </a:spcBef>
            </a:pPr>
            <a:r>
              <a:rPr sz="3600" b="1" i="1" spc="290" dirty="0">
                <a:latin typeface="Calibri"/>
                <a:cs typeface="Calibri"/>
              </a:rPr>
              <a:t>Tip:</a:t>
            </a:r>
            <a:r>
              <a:rPr sz="3600" b="1" i="1" spc="210" dirty="0">
                <a:latin typeface="Calibri"/>
                <a:cs typeface="Calibri"/>
              </a:rPr>
              <a:t> </a:t>
            </a:r>
            <a:r>
              <a:rPr sz="3600" i="1" spc="515" dirty="0">
                <a:latin typeface="Calibri"/>
                <a:cs typeface="Calibri"/>
              </a:rPr>
              <a:t>Aim</a:t>
            </a:r>
            <a:r>
              <a:rPr sz="3600" i="1" spc="130" dirty="0">
                <a:latin typeface="Calibri"/>
                <a:cs typeface="Calibri"/>
              </a:rPr>
              <a:t> </a:t>
            </a:r>
            <a:r>
              <a:rPr sz="3600" i="1" spc="320" dirty="0">
                <a:latin typeface="Calibri"/>
                <a:cs typeface="Calibri"/>
              </a:rPr>
              <a:t>to</a:t>
            </a:r>
            <a:r>
              <a:rPr sz="3600" i="1" spc="114" dirty="0">
                <a:latin typeface="Calibri"/>
                <a:cs typeface="Calibri"/>
              </a:rPr>
              <a:t> </a:t>
            </a:r>
            <a:r>
              <a:rPr sz="3600" i="1" spc="350" dirty="0">
                <a:latin typeface="Calibri"/>
                <a:cs typeface="Calibri"/>
              </a:rPr>
              <a:t>find</a:t>
            </a:r>
            <a:r>
              <a:rPr sz="3600" i="1" spc="135" dirty="0">
                <a:latin typeface="Calibri"/>
                <a:cs typeface="Calibri"/>
              </a:rPr>
              <a:t> </a:t>
            </a:r>
            <a:r>
              <a:rPr sz="3600" i="1" spc="570" dirty="0">
                <a:latin typeface="Calibri"/>
                <a:cs typeface="Calibri"/>
              </a:rPr>
              <a:t>a</a:t>
            </a:r>
            <a:r>
              <a:rPr sz="3600" i="1" spc="114" dirty="0">
                <a:latin typeface="Calibri"/>
                <a:cs typeface="Calibri"/>
              </a:rPr>
              <a:t> </a:t>
            </a:r>
            <a:r>
              <a:rPr sz="3600" i="1" spc="484" dirty="0">
                <a:latin typeface="Calibri"/>
                <a:cs typeface="Calibri"/>
              </a:rPr>
              <a:t>mix</a:t>
            </a:r>
            <a:r>
              <a:rPr sz="3600" i="1" spc="130" dirty="0">
                <a:latin typeface="Calibri"/>
                <a:cs typeface="Calibri"/>
              </a:rPr>
              <a:t> </a:t>
            </a:r>
            <a:r>
              <a:rPr sz="3600" i="1" spc="250" dirty="0">
                <a:latin typeface="Calibri"/>
                <a:cs typeface="Calibri"/>
              </a:rPr>
              <a:t>of</a:t>
            </a:r>
            <a:r>
              <a:rPr sz="3600" i="1" spc="135" dirty="0">
                <a:latin typeface="Calibri"/>
                <a:cs typeface="Calibri"/>
              </a:rPr>
              <a:t> </a:t>
            </a:r>
            <a:r>
              <a:rPr sz="3600" i="1" spc="370" dirty="0">
                <a:latin typeface="Calibri"/>
                <a:cs typeface="Calibri"/>
              </a:rPr>
              <a:t>journal</a:t>
            </a:r>
            <a:r>
              <a:rPr sz="3600" i="1" spc="130" dirty="0">
                <a:latin typeface="Calibri"/>
                <a:cs typeface="Calibri"/>
              </a:rPr>
              <a:t> </a:t>
            </a:r>
            <a:r>
              <a:rPr sz="3600" i="1" spc="330" dirty="0">
                <a:latin typeface="Calibri"/>
                <a:cs typeface="Calibri"/>
              </a:rPr>
              <a:t>articles</a:t>
            </a:r>
            <a:r>
              <a:rPr sz="3600" i="1" spc="105" dirty="0">
                <a:latin typeface="Calibri"/>
                <a:cs typeface="Calibri"/>
              </a:rPr>
              <a:t> </a:t>
            </a:r>
            <a:r>
              <a:rPr sz="3600" i="1" spc="570" dirty="0">
                <a:latin typeface="Calibri"/>
                <a:cs typeface="Calibri"/>
              </a:rPr>
              <a:t>and</a:t>
            </a:r>
            <a:r>
              <a:rPr sz="3600" i="1" spc="120" dirty="0">
                <a:latin typeface="Calibri"/>
                <a:cs typeface="Calibri"/>
              </a:rPr>
              <a:t> </a:t>
            </a:r>
            <a:r>
              <a:rPr sz="3600" i="1" spc="335" dirty="0">
                <a:latin typeface="Calibri"/>
                <a:cs typeface="Calibri"/>
              </a:rPr>
              <a:t>books.</a:t>
            </a:r>
            <a:r>
              <a:rPr sz="3600" i="1" spc="145" dirty="0">
                <a:latin typeface="Calibri"/>
                <a:cs typeface="Calibri"/>
              </a:rPr>
              <a:t> </a:t>
            </a:r>
            <a:r>
              <a:rPr sz="3600" i="1" spc="345" dirty="0">
                <a:latin typeface="Calibri"/>
                <a:cs typeface="Calibri"/>
              </a:rPr>
              <a:t>This</a:t>
            </a:r>
            <a:r>
              <a:rPr sz="3600" i="1" spc="114" dirty="0">
                <a:latin typeface="Calibri"/>
                <a:cs typeface="Calibri"/>
              </a:rPr>
              <a:t> </a:t>
            </a:r>
            <a:r>
              <a:rPr sz="3600" i="1" spc="450" dirty="0">
                <a:latin typeface="Calibri"/>
                <a:cs typeface="Calibri"/>
              </a:rPr>
              <a:t>demonstrates</a:t>
            </a:r>
            <a:r>
              <a:rPr sz="3600" i="1" spc="145" dirty="0">
                <a:latin typeface="Calibri"/>
                <a:cs typeface="Calibri"/>
              </a:rPr>
              <a:t> </a:t>
            </a:r>
            <a:r>
              <a:rPr sz="3600" i="1" spc="520" dirty="0">
                <a:latin typeface="Calibri"/>
                <a:cs typeface="Calibri"/>
              </a:rPr>
              <a:t>a </a:t>
            </a:r>
            <a:r>
              <a:rPr sz="3600" i="1" spc="445" dirty="0">
                <a:latin typeface="Calibri"/>
                <a:cs typeface="Calibri"/>
              </a:rPr>
              <a:t>thorough</a:t>
            </a:r>
            <a:r>
              <a:rPr sz="3600" i="1" spc="135" dirty="0">
                <a:latin typeface="Calibri"/>
                <a:cs typeface="Calibri"/>
              </a:rPr>
              <a:t> </a:t>
            </a:r>
            <a:r>
              <a:rPr sz="3600" i="1" spc="505" dirty="0">
                <a:latin typeface="Calibri"/>
                <a:cs typeface="Calibri"/>
              </a:rPr>
              <a:t>approach</a:t>
            </a:r>
            <a:r>
              <a:rPr sz="3600" i="1" spc="125" dirty="0">
                <a:latin typeface="Calibri"/>
                <a:cs typeface="Calibri"/>
              </a:rPr>
              <a:t> </a:t>
            </a:r>
            <a:r>
              <a:rPr sz="3600" i="1" spc="335" dirty="0">
                <a:latin typeface="Calibri"/>
                <a:cs typeface="Calibri"/>
              </a:rPr>
              <a:t>to</a:t>
            </a:r>
            <a:r>
              <a:rPr sz="3600" i="1" spc="140" dirty="0">
                <a:latin typeface="Calibri"/>
                <a:cs typeface="Calibri"/>
              </a:rPr>
              <a:t> </a:t>
            </a:r>
            <a:r>
              <a:rPr sz="3600" i="1" spc="375" dirty="0">
                <a:latin typeface="Calibri"/>
                <a:cs typeface="Calibri"/>
              </a:rPr>
              <a:t>your</a:t>
            </a:r>
            <a:r>
              <a:rPr sz="3600" i="1" spc="140" dirty="0">
                <a:latin typeface="Calibri"/>
                <a:cs typeface="Calibri"/>
              </a:rPr>
              <a:t> </a:t>
            </a:r>
            <a:r>
              <a:rPr sz="3600" i="1" spc="350" dirty="0">
                <a:latin typeface="Calibri"/>
                <a:cs typeface="Calibri"/>
              </a:rPr>
              <a:t>research,</a:t>
            </a:r>
            <a:r>
              <a:rPr sz="3600" i="1" spc="140" dirty="0">
                <a:latin typeface="Calibri"/>
                <a:cs typeface="Calibri"/>
              </a:rPr>
              <a:t> </a:t>
            </a:r>
            <a:r>
              <a:rPr sz="3600" i="1" spc="480" dirty="0">
                <a:latin typeface="Calibri"/>
                <a:cs typeface="Calibri"/>
              </a:rPr>
              <a:t>which</a:t>
            </a:r>
            <a:r>
              <a:rPr sz="3600" i="1" spc="100" dirty="0">
                <a:latin typeface="Calibri"/>
                <a:cs typeface="Calibri"/>
              </a:rPr>
              <a:t> </a:t>
            </a:r>
            <a:r>
              <a:rPr sz="3600" i="1" spc="240" dirty="0">
                <a:latin typeface="Calibri"/>
                <a:cs typeface="Calibri"/>
              </a:rPr>
              <a:t>is</a:t>
            </a:r>
            <a:r>
              <a:rPr sz="3600" i="1" spc="140" dirty="0">
                <a:latin typeface="Calibri"/>
                <a:cs typeface="Calibri"/>
              </a:rPr>
              <a:t> </a:t>
            </a:r>
            <a:r>
              <a:rPr sz="3600" i="1" spc="290" dirty="0">
                <a:latin typeface="Calibri"/>
                <a:cs typeface="Calibri"/>
              </a:rPr>
              <a:t>excellent!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787398" y="1371345"/>
            <a:ext cx="14256385" cy="7067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 algn="ctr">
              <a:lnSpc>
                <a:spcPct val="100000"/>
              </a:lnSpc>
              <a:spcBef>
                <a:spcPts val="100"/>
              </a:spcBef>
            </a:pPr>
            <a:r>
              <a:rPr sz="6600" spc="910" dirty="0">
                <a:latin typeface="Calibri"/>
                <a:cs typeface="Calibri"/>
              </a:rPr>
              <a:t>Now</a:t>
            </a:r>
            <a:r>
              <a:rPr sz="6600" spc="245" dirty="0">
                <a:latin typeface="Calibri"/>
                <a:cs typeface="Calibri"/>
              </a:rPr>
              <a:t> </a:t>
            </a:r>
            <a:r>
              <a:rPr sz="6600" spc="660" dirty="0">
                <a:latin typeface="Calibri"/>
                <a:cs typeface="Calibri"/>
              </a:rPr>
              <a:t>that</a:t>
            </a:r>
            <a:r>
              <a:rPr sz="6600" spc="225" dirty="0">
                <a:latin typeface="Calibri"/>
                <a:cs typeface="Calibri"/>
              </a:rPr>
              <a:t> </a:t>
            </a:r>
            <a:r>
              <a:rPr sz="6600" spc="555" dirty="0">
                <a:latin typeface="Calibri"/>
                <a:cs typeface="Calibri"/>
              </a:rPr>
              <a:t>you've</a:t>
            </a:r>
            <a:r>
              <a:rPr sz="6600" spc="250" dirty="0">
                <a:latin typeface="Calibri"/>
                <a:cs typeface="Calibri"/>
              </a:rPr>
              <a:t> </a:t>
            </a:r>
            <a:r>
              <a:rPr sz="6600" spc="760" dirty="0">
                <a:latin typeface="Calibri"/>
                <a:cs typeface="Calibri"/>
              </a:rPr>
              <a:t>found</a:t>
            </a:r>
            <a:r>
              <a:rPr sz="6600" spc="245" dirty="0">
                <a:latin typeface="Calibri"/>
                <a:cs typeface="Calibri"/>
              </a:rPr>
              <a:t> </a:t>
            </a:r>
            <a:r>
              <a:rPr sz="6600" spc="890" dirty="0">
                <a:latin typeface="Calibri"/>
                <a:cs typeface="Calibri"/>
              </a:rPr>
              <a:t>some </a:t>
            </a:r>
            <a:r>
              <a:rPr sz="6600" spc="670" dirty="0">
                <a:latin typeface="Calibri"/>
                <a:cs typeface="Calibri"/>
              </a:rPr>
              <a:t>sources</a:t>
            </a:r>
            <a:r>
              <a:rPr sz="6600" spc="254" dirty="0">
                <a:latin typeface="Calibri"/>
                <a:cs typeface="Calibri"/>
              </a:rPr>
              <a:t> </a:t>
            </a:r>
            <a:r>
              <a:rPr sz="6600" spc="390" dirty="0">
                <a:latin typeface="Calibri"/>
                <a:cs typeface="Calibri"/>
              </a:rPr>
              <a:t>for</a:t>
            </a:r>
            <a:r>
              <a:rPr sz="6600" spc="260" dirty="0">
                <a:latin typeface="Calibri"/>
                <a:cs typeface="Calibri"/>
              </a:rPr>
              <a:t> </a:t>
            </a:r>
            <a:r>
              <a:rPr sz="6600" spc="640" dirty="0">
                <a:latin typeface="Calibri"/>
                <a:cs typeface="Calibri"/>
              </a:rPr>
              <a:t>your</a:t>
            </a:r>
            <a:r>
              <a:rPr sz="6600" spc="254" dirty="0">
                <a:latin typeface="Calibri"/>
                <a:cs typeface="Calibri"/>
              </a:rPr>
              <a:t> </a:t>
            </a:r>
            <a:r>
              <a:rPr sz="6600" spc="730" dirty="0">
                <a:latin typeface="Calibri"/>
                <a:cs typeface="Calibri"/>
              </a:rPr>
              <a:t>assignment,</a:t>
            </a:r>
            <a:r>
              <a:rPr sz="6600" spc="235" dirty="0">
                <a:latin typeface="Calibri"/>
                <a:cs typeface="Calibri"/>
              </a:rPr>
              <a:t> </a:t>
            </a:r>
            <a:r>
              <a:rPr sz="6600" spc="865" dirty="0">
                <a:latin typeface="Calibri"/>
                <a:cs typeface="Calibri"/>
              </a:rPr>
              <a:t>how </a:t>
            </a:r>
            <a:r>
              <a:rPr sz="6600" spc="875" dirty="0">
                <a:latin typeface="Calibri"/>
                <a:cs typeface="Calibri"/>
              </a:rPr>
              <a:t>can</a:t>
            </a:r>
            <a:r>
              <a:rPr sz="6600" spc="245" dirty="0">
                <a:latin typeface="Calibri"/>
                <a:cs typeface="Calibri"/>
              </a:rPr>
              <a:t> </a:t>
            </a:r>
            <a:r>
              <a:rPr sz="6600" spc="880" dirty="0">
                <a:latin typeface="Calibri"/>
                <a:cs typeface="Calibri"/>
              </a:rPr>
              <a:t>we</a:t>
            </a:r>
            <a:r>
              <a:rPr sz="6600" spc="245" dirty="0">
                <a:latin typeface="Calibri"/>
                <a:cs typeface="Calibri"/>
              </a:rPr>
              <a:t> </a:t>
            </a:r>
            <a:r>
              <a:rPr sz="6600" spc="745" dirty="0">
                <a:latin typeface="Calibri"/>
                <a:cs typeface="Calibri"/>
              </a:rPr>
              <a:t>determine</a:t>
            </a:r>
            <a:r>
              <a:rPr sz="6600" spc="245" dirty="0">
                <a:latin typeface="Calibri"/>
                <a:cs typeface="Calibri"/>
              </a:rPr>
              <a:t> </a:t>
            </a:r>
            <a:r>
              <a:rPr sz="6600" spc="825" dirty="0">
                <a:latin typeface="Calibri"/>
                <a:cs typeface="Calibri"/>
              </a:rPr>
              <a:t>which</a:t>
            </a:r>
            <a:r>
              <a:rPr sz="6600" spc="225" dirty="0">
                <a:latin typeface="Calibri"/>
                <a:cs typeface="Calibri"/>
              </a:rPr>
              <a:t> </a:t>
            </a:r>
            <a:r>
              <a:rPr sz="6600" spc="735" dirty="0">
                <a:latin typeface="Calibri"/>
                <a:cs typeface="Calibri"/>
              </a:rPr>
              <a:t>ones</a:t>
            </a:r>
            <a:r>
              <a:rPr sz="6600" spc="245" dirty="0">
                <a:latin typeface="Calibri"/>
                <a:cs typeface="Calibri"/>
              </a:rPr>
              <a:t> </a:t>
            </a:r>
            <a:r>
              <a:rPr sz="6600" spc="555" dirty="0">
                <a:latin typeface="Calibri"/>
                <a:cs typeface="Calibri"/>
              </a:rPr>
              <a:t>are </a:t>
            </a:r>
            <a:r>
              <a:rPr sz="6600" spc="715" dirty="0">
                <a:latin typeface="Calibri"/>
                <a:cs typeface="Calibri"/>
              </a:rPr>
              <a:t>the</a:t>
            </a:r>
            <a:r>
              <a:rPr sz="6600" spc="245" dirty="0">
                <a:latin typeface="Calibri"/>
                <a:cs typeface="Calibri"/>
              </a:rPr>
              <a:t> </a:t>
            </a:r>
            <a:r>
              <a:rPr sz="6600" spc="844" dirty="0">
                <a:latin typeface="Calibri"/>
                <a:cs typeface="Calibri"/>
              </a:rPr>
              <a:t>most</a:t>
            </a:r>
            <a:r>
              <a:rPr sz="6600" spc="210" dirty="0">
                <a:latin typeface="Calibri"/>
                <a:cs typeface="Calibri"/>
              </a:rPr>
              <a:t> </a:t>
            </a:r>
            <a:r>
              <a:rPr sz="6600" spc="525" dirty="0">
                <a:latin typeface="Calibri"/>
                <a:cs typeface="Calibri"/>
              </a:rPr>
              <a:t>reliable</a:t>
            </a:r>
            <a:r>
              <a:rPr sz="6600" spc="245" dirty="0">
                <a:latin typeface="Calibri"/>
                <a:cs typeface="Calibri"/>
              </a:rPr>
              <a:t> </a:t>
            </a:r>
            <a:r>
              <a:rPr sz="6600" spc="905" dirty="0">
                <a:latin typeface="Calibri"/>
                <a:cs typeface="Calibri"/>
              </a:rPr>
              <a:t>and</a:t>
            </a:r>
            <a:r>
              <a:rPr sz="6600" spc="245" dirty="0">
                <a:latin typeface="Calibri"/>
                <a:cs typeface="Calibri"/>
              </a:rPr>
              <a:t> </a:t>
            </a:r>
            <a:r>
              <a:rPr sz="6600" spc="580" dirty="0">
                <a:latin typeface="Calibri"/>
                <a:cs typeface="Calibri"/>
              </a:rPr>
              <a:t>relevant</a:t>
            </a:r>
            <a:r>
              <a:rPr sz="6600" spc="245" dirty="0">
                <a:latin typeface="Calibri"/>
                <a:cs typeface="Calibri"/>
              </a:rPr>
              <a:t> </a:t>
            </a:r>
            <a:r>
              <a:rPr sz="6600" spc="360" dirty="0">
                <a:latin typeface="Calibri"/>
                <a:cs typeface="Calibri"/>
              </a:rPr>
              <a:t>for </a:t>
            </a:r>
            <a:r>
              <a:rPr sz="6600" spc="640" dirty="0">
                <a:latin typeface="Calibri"/>
                <a:cs typeface="Calibri"/>
              </a:rPr>
              <a:t>your</a:t>
            </a:r>
            <a:r>
              <a:rPr sz="6600" spc="240" dirty="0">
                <a:latin typeface="Calibri"/>
                <a:cs typeface="Calibri"/>
              </a:rPr>
              <a:t> </a:t>
            </a:r>
            <a:r>
              <a:rPr sz="6600" spc="660" dirty="0">
                <a:latin typeface="Calibri"/>
                <a:cs typeface="Calibri"/>
              </a:rPr>
              <a:t>research?</a:t>
            </a:r>
            <a:endParaRPr sz="66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7925"/>
              </a:spcBef>
            </a:pPr>
            <a:r>
              <a:rPr sz="6600" spc="385" dirty="0">
                <a:latin typeface="Calibri"/>
                <a:cs typeface="Calibri"/>
              </a:rPr>
              <a:t>It</a:t>
            </a:r>
            <a:r>
              <a:rPr sz="6600" spc="220" dirty="0">
                <a:latin typeface="Calibri"/>
                <a:cs typeface="Calibri"/>
              </a:rPr>
              <a:t> </a:t>
            </a:r>
            <a:r>
              <a:rPr sz="6600" spc="875" dirty="0">
                <a:latin typeface="Calibri"/>
                <a:cs typeface="Calibri"/>
              </a:rPr>
              <a:t>can</a:t>
            </a:r>
            <a:r>
              <a:rPr sz="6600" spc="245" dirty="0">
                <a:latin typeface="Calibri"/>
                <a:cs typeface="Calibri"/>
              </a:rPr>
              <a:t> </a:t>
            </a:r>
            <a:r>
              <a:rPr sz="6600" spc="840" dirty="0">
                <a:latin typeface="Calibri"/>
                <a:cs typeface="Calibri"/>
              </a:rPr>
              <a:t>be</a:t>
            </a:r>
            <a:r>
              <a:rPr sz="6600" spc="245" dirty="0">
                <a:latin typeface="Calibri"/>
                <a:cs typeface="Calibri"/>
              </a:rPr>
              <a:t> </a:t>
            </a:r>
            <a:r>
              <a:rPr sz="6600" spc="725" dirty="0">
                <a:latin typeface="Calibri"/>
                <a:cs typeface="Calibri"/>
              </a:rPr>
              <a:t>a</a:t>
            </a:r>
            <a:r>
              <a:rPr sz="6600" spc="245" dirty="0">
                <a:latin typeface="Calibri"/>
                <a:cs typeface="Calibri"/>
              </a:rPr>
              <a:t> </a:t>
            </a:r>
            <a:r>
              <a:rPr sz="6600" spc="620" dirty="0">
                <a:latin typeface="Calibri"/>
                <a:cs typeface="Calibri"/>
              </a:rPr>
              <a:t>‘CRAAP’(Y)</a:t>
            </a:r>
            <a:r>
              <a:rPr sz="6600" spc="245" dirty="0">
                <a:latin typeface="Calibri"/>
                <a:cs typeface="Calibri"/>
              </a:rPr>
              <a:t> </a:t>
            </a:r>
            <a:r>
              <a:rPr sz="6600" spc="590" dirty="0">
                <a:latin typeface="Calibri"/>
                <a:cs typeface="Calibri"/>
              </a:rPr>
              <a:t>situation</a:t>
            </a:r>
            <a:endParaRPr sz="6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850798" y="616711"/>
            <a:ext cx="572262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265" dirty="0"/>
              <a:t>CRAAP</a:t>
            </a:r>
            <a:r>
              <a:rPr spc="409" dirty="0"/>
              <a:t> </a:t>
            </a:r>
            <a:r>
              <a:rPr spc="795" dirty="0"/>
              <a:t>Test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2028" y="1806067"/>
            <a:ext cx="17734915" cy="8158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4200" marR="631825" indent="-5715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584200" algn="l"/>
                <a:tab pos="3118485" algn="l"/>
                <a:tab pos="3707129" algn="l"/>
                <a:tab pos="4240530" algn="l"/>
                <a:tab pos="6209030" algn="l"/>
                <a:tab pos="7881620" algn="l"/>
                <a:tab pos="9403715" algn="l"/>
                <a:tab pos="9937115" algn="l"/>
                <a:tab pos="11057890" algn="l"/>
                <a:tab pos="12083415" algn="l"/>
                <a:tab pos="14373860" algn="l"/>
                <a:tab pos="15647035" algn="l"/>
                <a:tab pos="16746855" algn="l"/>
              </a:tabLst>
            </a:pPr>
            <a:r>
              <a:rPr sz="3600" b="1" spc="409" dirty="0">
                <a:latin typeface="Calibri"/>
                <a:cs typeface="Calibri"/>
              </a:rPr>
              <a:t>Currency: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spc="229" dirty="0">
                <a:latin typeface="Calibri"/>
                <a:cs typeface="Calibri"/>
              </a:rPr>
              <a:t>Is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170" dirty="0">
                <a:latin typeface="Calibri"/>
                <a:cs typeface="Calibri"/>
              </a:rPr>
              <a:t>it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355" dirty="0">
                <a:latin typeface="Calibri"/>
                <a:cs typeface="Calibri"/>
              </a:rPr>
              <a:t>recent?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495" dirty="0">
                <a:latin typeface="Calibri"/>
                <a:cs typeface="Calibri"/>
              </a:rPr>
              <a:t>Check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484" dirty="0">
                <a:latin typeface="Calibri"/>
                <a:cs typeface="Calibri"/>
              </a:rPr>
              <a:t>when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175" dirty="0">
                <a:latin typeface="Calibri"/>
                <a:cs typeface="Calibri"/>
              </a:rPr>
              <a:t>it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409" dirty="0">
                <a:latin typeface="Calibri"/>
                <a:cs typeface="Calibri"/>
              </a:rPr>
              <a:t>was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260" dirty="0">
                <a:latin typeface="Calibri"/>
                <a:cs typeface="Calibri"/>
              </a:rPr>
              <a:t>last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365" dirty="0">
                <a:latin typeface="Calibri"/>
                <a:cs typeface="Calibri"/>
              </a:rPr>
              <a:t>updated.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484" dirty="0">
                <a:latin typeface="Calibri"/>
                <a:cs typeface="Calibri"/>
              </a:rPr>
              <a:t>New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265" dirty="0">
                <a:latin typeface="Calibri"/>
                <a:cs typeface="Calibri"/>
              </a:rPr>
              <a:t>info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204" dirty="0">
                <a:latin typeface="Calibri"/>
                <a:cs typeface="Calibri"/>
              </a:rPr>
              <a:t>is </a:t>
            </a:r>
            <a:r>
              <a:rPr sz="3600" spc="330" dirty="0">
                <a:latin typeface="Calibri"/>
                <a:cs typeface="Calibri"/>
              </a:rPr>
              <a:t>better</a:t>
            </a:r>
            <a:r>
              <a:rPr sz="3600" spc="125" dirty="0">
                <a:latin typeface="Calibri"/>
                <a:cs typeface="Calibri"/>
              </a:rPr>
              <a:t> </a:t>
            </a:r>
            <a:r>
              <a:rPr sz="3600" spc="210" dirty="0">
                <a:latin typeface="Calibri"/>
                <a:cs typeface="Calibri"/>
              </a:rPr>
              <a:t>for</a:t>
            </a:r>
            <a:r>
              <a:rPr sz="3600" spc="145" dirty="0">
                <a:latin typeface="Calibri"/>
                <a:cs typeface="Calibri"/>
              </a:rPr>
              <a:t> </a:t>
            </a:r>
            <a:r>
              <a:rPr sz="3600" spc="495" dirty="0">
                <a:latin typeface="Calibri"/>
                <a:cs typeface="Calibri"/>
              </a:rPr>
              <a:t>some</a:t>
            </a:r>
            <a:r>
              <a:rPr sz="3600" spc="145" dirty="0">
                <a:latin typeface="Calibri"/>
                <a:cs typeface="Calibri"/>
              </a:rPr>
              <a:t> </a:t>
            </a:r>
            <a:r>
              <a:rPr sz="3600" spc="265" dirty="0">
                <a:latin typeface="Calibri"/>
                <a:cs typeface="Calibri"/>
              </a:rPr>
              <a:t>topics.</a:t>
            </a:r>
            <a:endParaRPr sz="3600">
              <a:latin typeface="Calibri"/>
              <a:cs typeface="Calibri"/>
            </a:endParaRPr>
          </a:p>
          <a:p>
            <a:pPr marL="584200" marR="633095" indent="-571500">
              <a:lnSpc>
                <a:spcPct val="100000"/>
              </a:lnSpc>
              <a:spcBef>
                <a:spcPts val="4320"/>
              </a:spcBef>
              <a:buFont typeface="Arial"/>
              <a:buChar char="•"/>
              <a:tabLst>
                <a:tab pos="584200" algn="l"/>
                <a:tab pos="3374390" algn="l"/>
                <a:tab pos="4728210" algn="l"/>
                <a:tab pos="5224780" algn="l"/>
                <a:tab pos="5875655" algn="l"/>
                <a:tab pos="7089140" algn="l"/>
                <a:tab pos="8695055" algn="l"/>
                <a:tab pos="9245600" algn="l"/>
                <a:tab pos="9742170" algn="l"/>
                <a:tab pos="11322685" algn="l"/>
                <a:tab pos="12135485" algn="l"/>
                <a:tab pos="13489940" algn="l"/>
                <a:tab pos="15073630" algn="l"/>
                <a:tab pos="16623665" algn="l"/>
              </a:tabLst>
            </a:pPr>
            <a:r>
              <a:rPr sz="3600" b="1" spc="395" dirty="0">
                <a:latin typeface="Calibri"/>
                <a:cs typeface="Calibri"/>
              </a:rPr>
              <a:t>Relevance: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spc="434" dirty="0">
                <a:latin typeface="Calibri"/>
                <a:cs typeface="Calibri"/>
              </a:rPr>
              <a:t>Does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170" dirty="0">
                <a:latin typeface="Calibri"/>
                <a:cs typeface="Calibri"/>
              </a:rPr>
              <a:t>it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140" dirty="0">
                <a:latin typeface="Calibri"/>
                <a:cs typeface="Calibri"/>
              </a:rPr>
              <a:t>fit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320" dirty="0">
                <a:latin typeface="Calibri"/>
                <a:cs typeface="Calibri"/>
              </a:rPr>
              <a:t>your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345" dirty="0">
                <a:latin typeface="Calibri"/>
                <a:cs typeface="Calibri"/>
              </a:rPr>
              <a:t>topic?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229" dirty="0">
                <a:latin typeface="Calibri"/>
                <a:cs typeface="Calibri"/>
              </a:rPr>
              <a:t>Is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170" dirty="0">
                <a:latin typeface="Calibri"/>
                <a:cs typeface="Calibri"/>
              </a:rPr>
              <a:t>it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325" dirty="0">
                <a:latin typeface="Calibri"/>
                <a:cs typeface="Calibri"/>
              </a:rPr>
              <a:t>useful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185" dirty="0">
                <a:latin typeface="Calibri"/>
                <a:cs typeface="Calibri"/>
              </a:rPr>
              <a:t>for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420" dirty="0">
                <a:latin typeface="Calibri"/>
                <a:cs typeface="Calibri"/>
              </a:rPr>
              <a:t>what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265" dirty="0">
                <a:latin typeface="Calibri"/>
                <a:cs typeface="Calibri"/>
              </a:rPr>
              <a:t>you're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350" dirty="0">
                <a:latin typeface="Calibri"/>
                <a:cs typeface="Calibri"/>
              </a:rPr>
              <a:t>trying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270" dirty="0">
                <a:latin typeface="Calibri"/>
                <a:cs typeface="Calibri"/>
              </a:rPr>
              <a:t>to </a:t>
            </a:r>
            <a:r>
              <a:rPr sz="3600" spc="325" dirty="0">
                <a:latin typeface="Calibri"/>
                <a:cs typeface="Calibri"/>
              </a:rPr>
              <a:t>find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360" dirty="0">
                <a:latin typeface="Calibri"/>
                <a:cs typeface="Calibri"/>
              </a:rPr>
              <a:t>out?</a:t>
            </a:r>
            <a:endParaRPr sz="3600">
              <a:latin typeface="Calibri"/>
              <a:cs typeface="Calibri"/>
            </a:endParaRPr>
          </a:p>
          <a:p>
            <a:pPr marL="584200" marR="635000" indent="-571500">
              <a:lnSpc>
                <a:spcPct val="100000"/>
              </a:lnSpc>
              <a:spcBef>
                <a:spcPts val="4320"/>
              </a:spcBef>
              <a:buFont typeface="Arial"/>
              <a:buChar char="•"/>
              <a:tabLst>
                <a:tab pos="584200" algn="l"/>
              </a:tabLst>
            </a:pPr>
            <a:r>
              <a:rPr sz="3600" b="1" spc="350" dirty="0">
                <a:latin typeface="Calibri"/>
                <a:cs typeface="Calibri"/>
              </a:rPr>
              <a:t>Authority:</a:t>
            </a:r>
            <a:r>
              <a:rPr sz="3600" b="1" spc="180" dirty="0">
                <a:latin typeface="Calibri"/>
                <a:cs typeface="Calibri"/>
              </a:rPr>
              <a:t> </a:t>
            </a:r>
            <a:r>
              <a:rPr sz="3600" spc="555" dirty="0">
                <a:latin typeface="Calibri"/>
                <a:cs typeface="Calibri"/>
              </a:rPr>
              <a:t>Who</a:t>
            </a:r>
            <a:r>
              <a:rPr sz="3600" spc="200" dirty="0">
                <a:latin typeface="Calibri"/>
                <a:cs typeface="Calibri"/>
              </a:rPr>
              <a:t> </a:t>
            </a:r>
            <a:r>
              <a:rPr sz="3600" spc="345" dirty="0">
                <a:latin typeface="Calibri"/>
                <a:cs typeface="Calibri"/>
              </a:rPr>
              <a:t>wrote</a:t>
            </a:r>
            <a:r>
              <a:rPr sz="3600" spc="195" dirty="0">
                <a:latin typeface="Calibri"/>
                <a:cs typeface="Calibri"/>
              </a:rPr>
              <a:t> </a:t>
            </a:r>
            <a:r>
              <a:rPr sz="3600" spc="254" dirty="0">
                <a:latin typeface="Calibri"/>
                <a:cs typeface="Calibri"/>
              </a:rPr>
              <a:t>it?</a:t>
            </a:r>
            <a:r>
              <a:rPr sz="3600" spc="195" dirty="0">
                <a:latin typeface="Calibri"/>
                <a:cs typeface="Calibri"/>
              </a:rPr>
              <a:t> </a:t>
            </a:r>
            <a:r>
              <a:rPr sz="3600" spc="345" dirty="0">
                <a:latin typeface="Calibri"/>
                <a:cs typeface="Calibri"/>
              </a:rPr>
              <a:t>Are</a:t>
            </a:r>
            <a:r>
              <a:rPr sz="3600" spc="204" dirty="0">
                <a:latin typeface="Calibri"/>
                <a:cs typeface="Calibri"/>
              </a:rPr>
              <a:t> </a:t>
            </a:r>
            <a:r>
              <a:rPr sz="3600" spc="370" dirty="0">
                <a:latin typeface="Calibri"/>
                <a:cs typeface="Calibri"/>
              </a:rPr>
              <a:t>they</a:t>
            </a:r>
            <a:r>
              <a:rPr sz="3600" spc="195" dirty="0">
                <a:latin typeface="Calibri"/>
                <a:cs typeface="Calibri"/>
              </a:rPr>
              <a:t> </a:t>
            </a:r>
            <a:r>
              <a:rPr sz="3600" spc="459" dirty="0">
                <a:latin typeface="Calibri"/>
                <a:cs typeface="Calibri"/>
              </a:rPr>
              <a:t>an</a:t>
            </a:r>
            <a:r>
              <a:rPr sz="3600" spc="204" dirty="0">
                <a:latin typeface="Calibri"/>
                <a:cs typeface="Calibri"/>
              </a:rPr>
              <a:t> </a:t>
            </a:r>
            <a:r>
              <a:rPr sz="3600" spc="350" dirty="0">
                <a:latin typeface="Calibri"/>
                <a:cs typeface="Calibri"/>
              </a:rPr>
              <a:t>expert</a:t>
            </a:r>
            <a:r>
              <a:rPr sz="3600" spc="200" dirty="0">
                <a:latin typeface="Calibri"/>
                <a:cs typeface="Calibri"/>
              </a:rPr>
              <a:t> </a:t>
            </a:r>
            <a:r>
              <a:rPr sz="3600" spc="265" dirty="0">
                <a:latin typeface="Calibri"/>
                <a:cs typeface="Calibri"/>
              </a:rPr>
              <a:t>or</a:t>
            </a:r>
            <a:r>
              <a:rPr sz="3600" spc="190" dirty="0">
                <a:latin typeface="Calibri"/>
                <a:cs typeface="Calibri"/>
              </a:rPr>
              <a:t> </a:t>
            </a:r>
            <a:r>
              <a:rPr sz="3600" spc="440" dirty="0">
                <a:latin typeface="Calibri"/>
                <a:cs typeface="Calibri"/>
              </a:rPr>
              <a:t>do</a:t>
            </a:r>
            <a:r>
              <a:rPr sz="3600" spc="200" dirty="0">
                <a:latin typeface="Calibri"/>
                <a:cs typeface="Calibri"/>
              </a:rPr>
              <a:t> </a:t>
            </a:r>
            <a:r>
              <a:rPr sz="3600" spc="370" dirty="0">
                <a:latin typeface="Calibri"/>
                <a:cs typeface="Calibri"/>
              </a:rPr>
              <a:t>they</a:t>
            </a:r>
            <a:r>
              <a:rPr sz="3600" spc="185" dirty="0">
                <a:latin typeface="Calibri"/>
                <a:cs typeface="Calibri"/>
              </a:rPr>
              <a:t> </a:t>
            </a:r>
            <a:r>
              <a:rPr sz="3600" spc="400" dirty="0">
                <a:latin typeface="Calibri"/>
                <a:cs typeface="Calibri"/>
              </a:rPr>
              <a:t>have</a:t>
            </a:r>
            <a:r>
              <a:rPr sz="3600" spc="204" dirty="0">
                <a:latin typeface="Calibri"/>
                <a:cs typeface="Calibri"/>
              </a:rPr>
              <a:t> </a:t>
            </a:r>
            <a:r>
              <a:rPr sz="3600" spc="365" dirty="0">
                <a:latin typeface="Calibri"/>
                <a:cs typeface="Calibri"/>
              </a:rPr>
              <a:t>experience </a:t>
            </a:r>
            <a:r>
              <a:rPr sz="3600" spc="335" dirty="0">
                <a:latin typeface="Calibri"/>
                <a:cs typeface="Calibri"/>
              </a:rPr>
              <a:t>in</a:t>
            </a:r>
            <a:r>
              <a:rPr sz="3600" spc="114" dirty="0">
                <a:latin typeface="Calibri"/>
                <a:cs typeface="Calibri"/>
              </a:rPr>
              <a:t> </a:t>
            </a:r>
            <a:r>
              <a:rPr sz="3600" spc="315" dirty="0">
                <a:latin typeface="Calibri"/>
                <a:cs typeface="Calibri"/>
              </a:rPr>
              <a:t>this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320" dirty="0">
                <a:latin typeface="Calibri"/>
                <a:cs typeface="Calibri"/>
              </a:rPr>
              <a:t>area?</a:t>
            </a:r>
            <a:endParaRPr sz="3600">
              <a:latin typeface="Calibri"/>
              <a:cs typeface="Calibri"/>
            </a:endParaRPr>
          </a:p>
          <a:p>
            <a:pPr marL="584200" marR="634365" indent="-571500">
              <a:lnSpc>
                <a:spcPct val="100000"/>
              </a:lnSpc>
              <a:spcBef>
                <a:spcPts val="4325"/>
              </a:spcBef>
              <a:buFont typeface="Arial"/>
              <a:buChar char="•"/>
              <a:tabLst>
                <a:tab pos="584200" algn="l"/>
                <a:tab pos="3110865" algn="l"/>
                <a:tab pos="3655060" algn="l"/>
                <a:tab pos="4144010" algn="l"/>
                <a:tab pos="5953125" algn="l"/>
                <a:tab pos="7021830" algn="l"/>
                <a:tab pos="8591550" algn="l"/>
                <a:tab pos="9368790" algn="l"/>
                <a:tab pos="10901045" algn="l"/>
                <a:tab pos="12612370" algn="l"/>
                <a:tab pos="13573760" algn="l"/>
                <a:tab pos="14378305" algn="l"/>
                <a:tab pos="16622394" algn="l"/>
              </a:tabLst>
            </a:pPr>
            <a:r>
              <a:rPr sz="3600" b="1" spc="430" dirty="0">
                <a:latin typeface="Calibri"/>
                <a:cs typeface="Calibri"/>
              </a:rPr>
              <a:t>Accuracy: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spc="229" dirty="0">
                <a:latin typeface="Calibri"/>
                <a:cs typeface="Calibri"/>
              </a:rPr>
              <a:t>Is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175" dirty="0">
                <a:latin typeface="Calibri"/>
                <a:cs typeface="Calibri"/>
              </a:rPr>
              <a:t>it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320" dirty="0">
                <a:latin typeface="Calibri"/>
                <a:cs typeface="Calibri"/>
              </a:rPr>
              <a:t>correct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465" dirty="0">
                <a:latin typeface="Calibri"/>
                <a:cs typeface="Calibri"/>
              </a:rPr>
              <a:t>and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425" dirty="0">
                <a:latin typeface="Calibri"/>
                <a:cs typeface="Calibri"/>
              </a:rPr>
              <a:t>based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405" dirty="0">
                <a:latin typeface="Calibri"/>
                <a:cs typeface="Calibri"/>
              </a:rPr>
              <a:t>on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320" dirty="0">
                <a:latin typeface="Calibri"/>
                <a:cs typeface="Calibri"/>
              </a:rPr>
              <a:t>facts?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484" dirty="0">
                <a:latin typeface="Calibri"/>
                <a:cs typeface="Calibri"/>
              </a:rPr>
              <a:t>Watch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355" dirty="0">
                <a:latin typeface="Calibri"/>
                <a:cs typeface="Calibri"/>
              </a:rPr>
              <a:t>out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185" dirty="0">
                <a:latin typeface="Calibri"/>
                <a:cs typeface="Calibri"/>
              </a:rPr>
              <a:t>for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400" dirty="0">
                <a:latin typeface="Calibri"/>
                <a:cs typeface="Calibri"/>
              </a:rPr>
              <a:t>mistakes</a:t>
            </a:r>
            <a:r>
              <a:rPr sz="3600" dirty="0">
                <a:latin typeface="Calibri"/>
                <a:cs typeface="Calibri"/>
              </a:rPr>
              <a:t>	</a:t>
            </a:r>
            <a:r>
              <a:rPr sz="3600" spc="235" dirty="0">
                <a:latin typeface="Calibri"/>
                <a:cs typeface="Calibri"/>
              </a:rPr>
              <a:t>or </a:t>
            </a:r>
            <a:r>
              <a:rPr sz="3600" spc="430" dirty="0">
                <a:latin typeface="Calibri"/>
                <a:cs typeface="Calibri"/>
              </a:rPr>
              <a:t>things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360" dirty="0">
                <a:latin typeface="Calibri"/>
                <a:cs typeface="Calibri"/>
              </a:rPr>
              <a:t>that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455" dirty="0">
                <a:latin typeface="Calibri"/>
                <a:cs typeface="Calibri"/>
              </a:rPr>
              <a:t>sound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365" dirty="0">
                <a:latin typeface="Calibri"/>
                <a:cs typeface="Calibri"/>
              </a:rPr>
              <a:t>wrong.</a:t>
            </a:r>
            <a:endParaRPr sz="3600">
              <a:latin typeface="Calibri"/>
              <a:cs typeface="Calibri"/>
            </a:endParaRPr>
          </a:p>
          <a:p>
            <a:pPr marL="584200" marR="633095" indent="-571500">
              <a:lnSpc>
                <a:spcPct val="100000"/>
              </a:lnSpc>
              <a:spcBef>
                <a:spcPts val="4320"/>
              </a:spcBef>
              <a:buFont typeface="Arial"/>
              <a:buChar char="•"/>
              <a:tabLst>
                <a:tab pos="584200" algn="l"/>
              </a:tabLst>
            </a:pPr>
            <a:r>
              <a:rPr sz="3600" b="1" spc="420" dirty="0">
                <a:latin typeface="Calibri"/>
                <a:cs typeface="Calibri"/>
              </a:rPr>
              <a:t>Purpose:</a:t>
            </a:r>
            <a:r>
              <a:rPr sz="3600" b="1" spc="229" dirty="0">
                <a:latin typeface="Calibri"/>
                <a:cs typeface="Calibri"/>
              </a:rPr>
              <a:t> </a:t>
            </a:r>
            <a:r>
              <a:rPr sz="3600" spc="535" dirty="0">
                <a:latin typeface="Calibri"/>
                <a:cs typeface="Calibri"/>
              </a:rPr>
              <a:t>Why</a:t>
            </a:r>
            <a:r>
              <a:rPr sz="3600" spc="254" dirty="0">
                <a:latin typeface="Calibri"/>
                <a:cs typeface="Calibri"/>
              </a:rPr>
              <a:t> </a:t>
            </a:r>
            <a:r>
              <a:rPr sz="3600" spc="434" dirty="0">
                <a:latin typeface="Calibri"/>
                <a:cs typeface="Calibri"/>
              </a:rPr>
              <a:t>was</a:t>
            </a:r>
            <a:r>
              <a:rPr sz="3600" spc="240" dirty="0">
                <a:latin typeface="Calibri"/>
                <a:cs typeface="Calibri"/>
              </a:rPr>
              <a:t> </a:t>
            </a:r>
            <a:r>
              <a:rPr sz="3600" spc="200" dirty="0">
                <a:latin typeface="Calibri"/>
                <a:cs typeface="Calibri"/>
              </a:rPr>
              <a:t>it</a:t>
            </a:r>
            <a:r>
              <a:rPr sz="3600" spc="229" dirty="0">
                <a:latin typeface="Calibri"/>
                <a:cs typeface="Calibri"/>
              </a:rPr>
              <a:t> </a:t>
            </a:r>
            <a:r>
              <a:rPr sz="3600" spc="335" dirty="0">
                <a:latin typeface="Calibri"/>
                <a:cs typeface="Calibri"/>
              </a:rPr>
              <a:t>written?</a:t>
            </a:r>
            <a:r>
              <a:rPr sz="3600" spc="229" dirty="0">
                <a:latin typeface="Calibri"/>
                <a:cs typeface="Calibri"/>
              </a:rPr>
              <a:t> </a:t>
            </a:r>
            <a:r>
              <a:rPr sz="3600" spc="325" dirty="0">
                <a:latin typeface="Calibri"/>
                <a:cs typeface="Calibri"/>
              </a:rPr>
              <a:t>To</a:t>
            </a:r>
            <a:r>
              <a:rPr sz="3600" spc="240" dirty="0">
                <a:latin typeface="Calibri"/>
                <a:cs typeface="Calibri"/>
              </a:rPr>
              <a:t> </a:t>
            </a:r>
            <a:r>
              <a:rPr sz="3600" spc="305" dirty="0">
                <a:latin typeface="Calibri"/>
                <a:cs typeface="Calibri"/>
              </a:rPr>
              <a:t>inform,</a:t>
            </a:r>
            <a:r>
              <a:rPr sz="3600" spc="250" dirty="0">
                <a:latin typeface="Calibri"/>
                <a:cs typeface="Calibri"/>
              </a:rPr>
              <a:t> </a:t>
            </a:r>
            <a:r>
              <a:rPr sz="3600" spc="290" dirty="0">
                <a:latin typeface="Calibri"/>
                <a:cs typeface="Calibri"/>
              </a:rPr>
              <a:t>entertain,</a:t>
            </a:r>
            <a:r>
              <a:rPr sz="3600" spc="250" dirty="0">
                <a:latin typeface="Calibri"/>
                <a:cs typeface="Calibri"/>
              </a:rPr>
              <a:t> </a:t>
            </a:r>
            <a:r>
              <a:rPr sz="3600" spc="170" dirty="0">
                <a:latin typeface="Calibri"/>
                <a:cs typeface="Calibri"/>
              </a:rPr>
              <a:t>sell,</a:t>
            </a:r>
            <a:r>
              <a:rPr sz="3600" spc="240" dirty="0">
                <a:latin typeface="Calibri"/>
                <a:cs typeface="Calibri"/>
              </a:rPr>
              <a:t> </a:t>
            </a:r>
            <a:r>
              <a:rPr sz="3600" spc="265" dirty="0">
                <a:latin typeface="Calibri"/>
                <a:cs typeface="Calibri"/>
              </a:rPr>
              <a:t>or</a:t>
            </a:r>
            <a:r>
              <a:rPr sz="3600" spc="245" dirty="0">
                <a:latin typeface="Calibri"/>
                <a:cs typeface="Calibri"/>
              </a:rPr>
              <a:t> </a:t>
            </a:r>
            <a:r>
              <a:rPr sz="3600" spc="405" dirty="0">
                <a:latin typeface="Calibri"/>
                <a:cs typeface="Calibri"/>
              </a:rPr>
              <a:t>persuade?</a:t>
            </a:r>
            <a:r>
              <a:rPr sz="3600" spc="240" dirty="0">
                <a:latin typeface="Calibri"/>
                <a:cs typeface="Calibri"/>
              </a:rPr>
              <a:t> </a:t>
            </a:r>
            <a:r>
              <a:rPr sz="3600" spc="530" dirty="0">
                <a:latin typeface="Calibri"/>
                <a:cs typeface="Calibri"/>
              </a:rPr>
              <a:t>Be </a:t>
            </a:r>
            <a:r>
              <a:rPr sz="3600" spc="315" dirty="0">
                <a:latin typeface="Calibri"/>
                <a:cs typeface="Calibri"/>
              </a:rPr>
              <a:t>careful</a:t>
            </a:r>
            <a:r>
              <a:rPr sz="3600" spc="120" dirty="0">
                <a:latin typeface="Calibri"/>
                <a:cs typeface="Calibri"/>
              </a:rPr>
              <a:t> </a:t>
            </a:r>
            <a:r>
              <a:rPr sz="3600" spc="125" dirty="0">
                <a:latin typeface="Calibri"/>
                <a:cs typeface="Calibri"/>
              </a:rPr>
              <a:t>if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200" dirty="0">
                <a:latin typeface="Calibri"/>
                <a:cs typeface="Calibri"/>
              </a:rPr>
              <a:t>it</a:t>
            </a:r>
            <a:r>
              <a:rPr sz="3600" spc="120" dirty="0">
                <a:latin typeface="Calibri"/>
                <a:cs typeface="Calibri"/>
              </a:rPr>
              <a:t> </a:t>
            </a:r>
            <a:r>
              <a:rPr sz="3600" spc="480" dirty="0">
                <a:latin typeface="Calibri"/>
                <a:cs typeface="Calibri"/>
              </a:rPr>
              <a:t>seems</a:t>
            </a:r>
            <a:r>
              <a:rPr sz="3600" spc="145" dirty="0">
                <a:latin typeface="Calibri"/>
                <a:cs typeface="Calibri"/>
              </a:rPr>
              <a:t> </a:t>
            </a:r>
            <a:r>
              <a:rPr sz="3600" spc="395" dirty="0">
                <a:latin typeface="Calibri"/>
                <a:cs typeface="Calibri"/>
              </a:rPr>
              <a:t>biased</a:t>
            </a:r>
            <a:r>
              <a:rPr sz="3600" spc="125" dirty="0">
                <a:latin typeface="Calibri"/>
                <a:cs typeface="Calibri"/>
              </a:rPr>
              <a:t> </a:t>
            </a:r>
            <a:r>
              <a:rPr sz="3600" spc="320" dirty="0">
                <a:latin typeface="Calibri"/>
                <a:cs typeface="Calibri"/>
              </a:rPr>
              <a:t>(one-</a:t>
            </a:r>
            <a:r>
              <a:rPr sz="3600" spc="254" dirty="0">
                <a:latin typeface="Calibri"/>
                <a:cs typeface="Calibri"/>
              </a:rPr>
              <a:t>sided).</a:t>
            </a:r>
            <a:endParaRPr sz="36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  <a:spcBef>
                <a:spcPts val="670"/>
              </a:spcBef>
            </a:pPr>
            <a:r>
              <a:rPr sz="2400" spc="210" dirty="0">
                <a:latin typeface="Calibri"/>
                <a:cs typeface="Calibri"/>
              </a:rPr>
              <a:t>Harris</a:t>
            </a:r>
            <a:r>
              <a:rPr sz="2400" spc="100" dirty="0">
                <a:latin typeface="Calibri"/>
                <a:cs typeface="Calibri"/>
              </a:rPr>
              <a:t> </a:t>
            </a:r>
            <a:r>
              <a:rPr sz="2400" spc="145" dirty="0">
                <a:latin typeface="Calibri"/>
                <a:cs typeface="Calibri"/>
              </a:rPr>
              <a:t>(2022)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58723" rIns="0" bIns="0" rtlCol="0">
            <a:spAutoFit/>
          </a:bodyPr>
          <a:lstStyle/>
          <a:p>
            <a:pPr marL="4200525">
              <a:lnSpc>
                <a:spcPct val="100000"/>
              </a:lnSpc>
              <a:spcBef>
                <a:spcPts val="100"/>
              </a:spcBef>
            </a:pPr>
            <a:r>
              <a:rPr spc="1265" dirty="0"/>
              <a:t>CRAAP</a:t>
            </a:r>
            <a:r>
              <a:rPr spc="415" dirty="0"/>
              <a:t> </a:t>
            </a:r>
            <a:r>
              <a:rPr spc="815" dirty="0"/>
              <a:t>Test</a:t>
            </a:r>
            <a:r>
              <a:rPr spc="415" dirty="0"/>
              <a:t> </a:t>
            </a:r>
            <a:r>
              <a:rPr spc="819" dirty="0"/>
              <a:t>practise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95731" y="2207513"/>
            <a:ext cx="17512030" cy="613757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3565" indent="-5708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583565" algn="l"/>
              </a:tabLst>
            </a:pPr>
            <a:r>
              <a:rPr lang="en-GB" sz="4400" spc="585" dirty="0">
                <a:latin typeface="Calibri"/>
                <a:cs typeface="Calibri"/>
              </a:rPr>
              <a:t>Each group with get a journal article.</a:t>
            </a:r>
          </a:p>
          <a:p>
            <a:pPr marL="583565" indent="-5708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583565" algn="l"/>
              </a:tabLst>
            </a:pPr>
            <a:endParaRPr lang="en-GB" sz="4400" spc="585" dirty="0">
              <a:latin typeface="Calibri"/>
              <a:cs typeface="Calibri"/>
            </a:endParaRPr>
          </a:p>
          <a:p>
            <a:pPr marL="583565" indent="-5708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583565" algn="l"/>
              </a:tabLst>
            </a:pPr>
            <a:r>
              <a:rPr sz="4400" spc="585" dirty="0">
                <a:latin typeface="Calibri"/>
                <a:cs typeface="Calibri"/>
              </a:rPr>
              <a:t>Read</a:t>
            </a:r>
            <a:r>
              <a:rPr sz="4400" spc="160" dirty="0">
                <a:latin typeface="Calibri"/>
                <a:cs typeface="Calibri"/>
              </a:rPr>
              <a:t> </a:t>
            </a:r>
            <a:r>
              <a:rPr sz="4400" spc="475" dirty="0">
                <a:latin typeface="Calibri"/>
                <a:cs typeface="Calibri"/>
              </a:rPr>
              <a:t>the</a:t>
            </a:r>
            <a:r>
              <a:rPr sz="4400" spc="170" dirty="0">
                <a:latin typeface="Calibri"/>
                <a:cs typeface="Calibri"/>
              </a:rPr>
              <a:t> </a:t>
            </a:r>
            <a:r>
              <a:rPr sz="4400" spc="345" dirty="0">
                <a:latin typeface="Calibri"/>
                <a:cs typeface="Calibri"/>
              </a:rPr>
              <a:t>article</a:t>
            </a:r>
            <a:r>
              <a:rPr sz="4400" spc="160" dirty="0">
                <a:latin typeface="Calibri"/>
                <a:cs typeface="Calibri"/>
              </a:rPr>
              <a:t> </a:t>
            </a:r>
            <a:r>
              <a:rPr sz="4400" spc="305" dirty="0">
                <a:latin typeface="Calibri"/>
                <a:cs typeface="Calibri"/>
              </a:rPr>
              <a:t>carefully.</a:t>
            </a:r>
            <a:endParaRPr sz="4400" dirty="0">
              <a:latin typeface="Calibri"/>
              <a:cs typeface="Calibri"/>
            </a:endParaRPr>
          </a:p>
          <a:p>
            <a:pPr marL="584200" marR="5715" indent="-571500" algn="just">
              <a:lnSpc>
                <a:spcPct val="100000"/>
              </a:lnSpc>
              <a:spcBef>
                <a:spcPts val="5284"/>
              </a:spcBef>
              <a:buFont typeface="Arial"/>
              <a:buChar char="•"/>
              <a:tabLst>
                <a:tab pos="584200" algn="l"/>
              </a:tabLst>
            </a:pPr>
            <a:r>
              <a:rPr sz="4400" spc="345" dirty="0">
                <a:latin typeface="Calibri"/>
                <a:cs typeface="Calibri"/>
              </a:rPr>
              <a:t>After</a:t>
            </a:r>
            <a:r>
              <a:rPr sz="4400" spc="405" dirty="0">
                <a:latin typeface="Calibri"/>
                <a:cs typeface="Calibri"/>
              </a:rPr>
              <a:t> </a:t>
            </a:r>
            <a:r>
              <a:rPr sz="4400" spc="484" dirty="0">
                <a:latin typeface="Calibri"/>
                <a:cs typeface="Calibri"/>
              </a:rPr>
              <a:t>you</a:t>
            </a:r>
            <a:r>
              <a:rPr sz="4400" spc="420" dirty="0">
                <a:latin typeface="Calibri"/>
                <a:cs typeface="Calibri"/>
              </a:rPr>
              <a:t> </a:t>
            </a:r>
            <a:r>
              <a:rPr sz="4400" spc="285" dirty="0">
                <a:latin typeface="Calibri"/>
                <a:cs typeface="Calibri"/>
              </a:rPr>
              <a:t>finish,</a:t>
            </a:r>
            <a:r>
              <a:rPr sz="4400" spc="425" dirty="0">
                <a:latin typeface="Calibri"/>
                <a:cs typeface="Calibri"/>
              </a:rPr>
              <a:t> </a:t>
            </a:r>
            <a:r>
              <a:rPr sz="4400" spc="515" dirty="0">
                <a:latin typeface="Calibri"/>
                <a:cs typeface="Calibri"/>
              </a:rPr>
              <a:t>use</a:t>
            </a:r>
            <a:r>
              <a:rPr sz="4400" spc="420" dirty="0">
                <a:latin typeface="Calibri"/>
                <a:cs typeface="Calibri"/>
              </a:rPr>
              <a:t> </a:t>
            </a:r>
            <a:r>
              <a:rPr sz="4400" spc="475" dirty="0">
                <a:latin typeface="Calibri"/>
                <a:cs typeface="Calibri"/>
              </a:rPr>
              <a:t>the</a:t>
            </a:r>
            <a:r>
              <a:rPr sz="4400" spc="425" dirty="0">
                <a:latin typeface="Calibri"/>
                <a:cs typeface="Calibri"/>
              </a:rPr>
              <a:t> </a:t>
            </a:r>
            <a:r>
              <a:rPr sz="4400" spc="725" dirty="0">
                <a:latin typeface="Calibri"/>
                <a:cs typeface="Calibri"/>
              </a:rPr>
              <a:t>CRAAP</a:t>
            </a:r>
            <a:r>
              <a:rPr sz="4400" spc="430" dirty="0">
                <a:latin typeface="Calibri"/>
                <a:cs typeface="Calibri"/>
              </a:rPr>
              <a:t> </a:t>
            </a:r>
            <a:r>
              <a:rPr sz="4400" spc="375" dirty="0">
                <a:latin typeface="Calibri"/>
                <a:cs typeface="Calibri"/>
              </a:rPr>
              <a:t>test</a:t>
            </a:r>
            <a:r>
              <a:rPr sz="4400" spc="425" dirty="0">
                <a:latin typeface="Calibri"/>
                <a:cs typeface="Calibri"/>
              </a:rPr>
              <a:t> </a:t>
            </a:r>
            <a:r>
              <a:rPr sz="4400" spc="355" dirty="0">
                <a:latin typeface="Calibri"/>
                <a:cs typeface="Calibri"/>
              </a:rPr>
              <a:t>to</a:t>
            </a:r>
            <a:r>
              <a:rPr sz="4400" spc="420" dirty="0">
                <a:latin typeface="Calibri"/>
                <a:cs typeface="Calibri"/>
              </a:rPr>
              <a:t> </a:t>
            </a:r>
            <a:r>
              <a:rPr sz="4400" spc="585" dirty="0">
                <a:latin typeface="Calibri"/>
                <a:cs typeface="Calibri"/>
              </a:rPr>
              <a:t>check</a:t>
            </a:r>
            <a:r>
              <a:rPr sz="4400" spc="425" dirty="0">
                <a:latin typeface="Calibri"/>
                <a:cs typeface="Calibri"/>
              </a:rPr>
              <a:t> </a:t>
            </a:r>
            <a:r>
              <a:rPr sz="4400" spc="595" dirty="0">
                <a:latin typeface="Calibri"/>
                <a:cs typeface="Calibri"/>
              </a:rPr>
              <a:t>how</a:t>
            </a:r>
            <a:r>
              <a:rPr sz="4400" spc="405" dirty="0">
                <a:latin typeface="Calibri"/>
                <a:cs typeface="Calibri"/>
              </a:rPr>
              <a:t> </a:t>
            </a:r>
            <a:r>
              <a:rPr sz="4400" spc="610" dirty="0">
                <a:latin typeface="Calibri"/>
                <a:cs typeface="Calibri"/>
              </a:rPr>
              <a:t>good</a:t>
            </a:r>
            <a:r>
              <a:rPr sz="4400" spc="415" dirty="0">
                <a:latin typeface="Calibri"/>
                <a:cs typeface="Calibri"/>
              </a:rPr>
              <a:t> </a:t>
            </a:r>
            <a:r>
              <a:rPr sz="4400" spc="425" dirty="0">
                <a:latin typeface="Calibri"/>
                <a:cs typeface="Calibri"/>
              </a:rPr>
              <a:t>the </a:t>
            </a:r>
            <a:r>
              <a:rPr sz="4400" spc="455" dirty="0">
                <a:latin typeface="Calibri"/>
                <a:cs typeface="Calibri"/>
              </a:rPr>
              <a:t>source</a:t>
            </a:r>
            <a:r>
              <a:rPr sz="4400" spc="70" dirty="0">
                <a:latin typeface="Calibri"/>
                <a:cs typeface="Calibri"/>
              </a:rPr>
              <a:t>  </a:t>
            </a:r>
            <a:r>
              <a:rPr sz="4400" spc="285" dirty="0">
                <a:latin typeface="Calibri"/>
                <a:cs typeface="Calibri"/>
              </a:rPr>
              <a:t>is</a:t>
            </a:r>
            <a:r>
              <a:rPr sz="4400" spc="80" dirty="0">
                <a:latin typeface="Calibri"/>
                <a:cs typeface="Calibri"/>
              </a:rPr>
              <a:t>  </a:t>
            </a:r>
            <a:r>
              <a:rPr sz="4400" spc="515" dirty="0">
                <a:latin typeface="Calibri"/>
                <a:cs typeface="Calibri"/>
              </a:rPr>
              <a:t>by</a:t>
            </a:r>
            <a:r>
              <a:rPr sz="4400" spc="75" dirty="0">
                <a:latin typeface="Calibri"/>
                <a:cs typeface="Calibri"/>
              </a:rPr>
              <a:t>  </a:t>
            </a:r>
            <a:r>
              <a:rPr sz="4400" spc="495" dirty="0">
                <a:latin typeface="Calibri"/>
                <a:cs typeface="Calibri"/>
              </a:rPr>
              <a:t>looking</a:t>
            </a:r>
            <a:r>
              <a:rPr sz="4400" spc="80" dirty="0">
                <a:latin typeface="Calibri"/>
                <a:cs typeface="Calibri"/>
              </a:rPr>
              <a:t>  </a:t>
            </a:r>
            <a:r>
              <a:rPr sz="4400" spc="395" dirty="0">
                <a:latin typeface="Calibri"/>
                <a:cs typeface="Calibri"/>
              </a:rPr>
              <a:t>at</a:t>
            </a:r>
            <a:r>
              <a:rPr sz="4400" spc="70" dirty="0">
                <a:latin typeface="Calibri"/>
                <a:cs typeface="Calibri"/>
              </a:rPr>
              <a:t>  </a:t>
            </a:r>
            <a:r>
              <a:rPr sz="4400" spc="290" dirty="0">
                <a:latin typeface="Calibri"/>
                <a:cs typeface="Calibri"/>
              </a:rPr>
              <a:t>its</a:t>
            </a:r>
            <a:r>
              <a:rPr sz="4400" spc="80" dirty="0">
                <a:latin typeface="Calibri"/>
                <a:cs typeface="Calibri"/>
              </a:rPr>
              <a:t>  </a:t>
            </a:r>
            <a:r>
              <a:rPr sz="4400" spc="430" dirty="0">
                <a:latin typeface="Calibri"/>
                <a:cs typeface="Calibri"/>
              </a:rPr>
              <a:t>Currency,</a:t>
            </a:r>
            <a:r>
              <a:rPr sz="4400" spc="80" dirty="0">
                <a:latin typeface="Calibri"/>
                <a:cs typeface="Calibri"/>
              </a:rPr>
              <a:t>  </a:t>
            </a:r>
            <a:r>
              <a:rPr sz="4400" spc="430" dirty="0">
                <a:latin typeface="Calibri"/>
                <a:cs typeface="Calibri"/>
              </a:rPr>
              <a:t>Relevance,</a:t>
            </a:r>
            <a:r>
              <a:rPr sz="4400" spc="80" dirty="0">
                <a:latin typeface="Calibri"/>
                <a:cs typeface="Calibri"/>
              </a:rPr>
              <a:t>  </a:t>
            </a:r>
            <a:r>
              <a:rPr sz="4400" spc="325" dirty="0">
                <a:latin typeface="Calibri"/>
                <a:cs typeface="Calibri"/>
              </a:rPr>
              <a:t>Authority, </a:t>
            </a:r>
            <a:r>
              <a:rPr sz="4400" spc="445" dirty="0">
                <a:latin typeface="Calibri"/>
                <a:cs typeface="Calibri"/>
              </a:rPr>
              <a:t>Accuracy,</a:t>
            </a:r>
            <a:r>
              <a:rPr sz="4400" spc="140" dirty="0">
                <a:latin typeface="Calibri"/>
                <a:cs typeface="Calibri"/>
              </a:rPr>
              <a:t> </a:t>
            </a:r>
            <a:r>
              <a:rPr sz="4400" spc="605" dirty="0">
                <a:latin typeface="Calibri"/>
                <a:cs typeface="Calibri"/>
              </a:rPr>
              <a:t>and</a:t>
            </a:r>
            <a:r>
              <a:rPr sz="4400" spc="165" dirty="0">
                <a:latin typeface="Calibri"/>
                <a:cs typeface="Calibri"/>
              </a:rPr>
              <a:t> </a:t>
            </a:r>
            <a:r>
              <a:rPr sz="4400" spc="425" dirty="0">
                <a:latin typeface="Calibri"/>
                <a:cs typeface="Calibri"/>
              </a:rPr>
              <a:t>Purpose.</a:t>
            </a:r>
            <a:endParaRPr sz="4400" dirty="0">
              <a:latin typeface="Calibri"/>
              <a:cs typeface="Calibri"/>
            </a:endParaRPr>
          </a:p>
          <a:p>
            <a:pPr marL="583565" indent="-570865">
              <a:lnSpc>
                <a:spcPct val="100000"/>
              </a:lnSpc>
              <a:spcBef>
                <a:spcPts val="5280"/>
              </a:spcBef>
              <a:buFont typeface="Arial"/>
              <a:buChar char="•"/>
              <a:tabLst>
                <a:tab pos="583565" algn="l"/>
              </a:tabLst>
            </a:pPr>
            <a:r>
              <a:rPr sz="4400" spc="680" dirty="0">
                <a:latin typeface="Calibri"/>
                <a:cs typeface="Calibri"/>
              </a:rPr>
              <a:t>Do</a:t>
            </a:r>
            <a:r>
              <a:rPr sz="4400" spc="165" dirty="0">
                <a:latin typeface="Calibri"/>
                <a:cs typeface="Calibri"/>
              </a:rPr>
              <a:t> </a:t>
            </a:r>
            <a:r>
              <a:rPr sz="4400" spc="425" dirty="0">
                <a:latin typeface="Calibri"/>
                <a:cs typeface="Calibri"/>
              </a:rPr>
              <a:t>your</a:t>
            </a:r>
            <a:r>
              <a:rPr sz="4400" spc="165" dirty="0">
                <a:latin typeface="Calibri"/>
                <a:cs typeface="Calibri"/>
              </a:rPr>
              <a:t> </a:t>
            </a:r>
            <a:r>
              <a:rPr sz="4400" spc="459" dirty="0">
                <a:latin typeface="Calibri"/>
                <a:cs typeface="Calibri"/>
              </a:rPr>
              <a:t>best</a:t>
            </a:r>
            <a:r>
              <a:rPr sz="4400" spc="165" dirty="0">
                <a:latin typeface="Calibri"/>
                <a:cs typeface="Calibri"/>
              </a:rPr>
              <a:t> </a:t>
            </a:r>
            <a:r>
              <a:rPr sz="4400" spc="360" dirty="0">
                <a:latin typeface="Calibri"/>
                <a:cs typeface="Calibri"/>
              </a:rPr>
              <a:t>to</a:t>
            </a:r>
            <a:r>
              <a:rPr sz="4400" spc="165" dirty="0">
                <a:latin typeface="Calibri"/>
                <a:cs typeface="Calibri"/>
              </a:rPr>
              <a:t> </a:t>
            </a:r>
            <a:r>
              <a:rPr sz="4400" spc="525" dirty="0">
                <a:latin typeface="Calibri"/>
                <a:cs typeface="Calibri"/>
              </a:rPr>
              <a:t>complete</a:t>
            </a:r>
            <a:r>
              <a:rPr sz="4400" spc="160" dirty="0">
                <a:latin typeface="Calibri"/>
                <a:cs typeface="Calibri"/>
              </a:rPr>
              <a:t> </a:t>
            </a:r>
            <a:r>
              <a:rPr sz="4400" spc="475" dirty="0">
                <a:latin typeface="Calibri"/>
                <a:cs typeface="Calibri"/>
              </a:rPr>
              <a:t>the</a:t>
            </a:r>
            <a:r>
              <a:rPr sz="4400" spc="165" dirty="0">
                <a:latin typeface="Calibri"/>
                <a:cs typeface="Calibri"/>
              </a:rPr>
              <a:t> </a:t>
            </a:r>
            <a:r>
              <a:rPr sz="4400" spc="495" dirty="0">
                <a:latin typeface="Calibri"/>
                <a:cs typeface="Calibri"/>
              </a:rPr>
              <a:t>answer</a:t>
            </a:r>
            <a:r>
              <a:rPr sz="4400" spc="140" dirty="0">
                <a:latin typeface="Calibri"/>
                <a:cs typeface="Calibri"/>
              </a:rPr>
              <a:t> </a:t>
            </a:r>
            <a:r>
              <a:rPr sz="4400" spc="335" dirty="0">
                <a:latin typeface="Calibri"/>
                <a:cs typeface="Calibri"/>
              </a:rPr>
              <a:t>sheet.</a:t>
            </a:r>
            <a:endParaRPr sz="4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23925" rIns="0" bIns="0" rtlCol="0">
            <a:spAutoFit/>
          </a:bodyPr>
          <a:lstStyle/>
          <a:p>
            <a:pPr marL="3175" algn="ctr">
              <a:lnSpc>
                <a:spcPct val="100000"/>
              </a:lnSpc>
              <a:spcBef>
                <a:spcPts val="100"/>
              </a:spcBef>
            </a:pPr>
            <a:r>
              <a:rPr spc="1265" dirty="0"/>
              <a:t>CRAAP</a:t>
            </a:r>
            <a:r>
              <a:rPr spc="415" dirty="0"/>
              <a:t> </a:t>
            </a:r>
            <a:r>
              <a:rPr spc="815" dirty="0"/>
              <a:t>Test</a:t>
            </a:r>
            <a:r>
              <a:rPr spc="415" dirty="0"/>
              <a:t> </a:t>
            </a:r>
            <a:r>
              <a:rPr spc="495" dirty="0"/>
              <a:t>‘test’</a:t>
            </a:r>
          </a:p>
          <a:p>
            <a:pPr marL="3175" algn="ctr">
              <a:lnSpc>
                <a:spcPct val="100000"/>
              </a:lnSpc>
              <a:spcBef>
                <a:spcPts val="110"/>
              </a:spcBef>
            </a:pPr>
            <a:r>
              <a:rPr sz="4800" spc="575" dirty="0"/>
              <a:t>Follow</a:t>
            </a:r>
            <a:r>
              <a:rPr sz="4800" spc="285" dirty="0"/>
              <a:t> </a:t>
            </a:r>
            <a:r>
              <a:rPr sz="4800" spc="720" dirty="0"/>
              <a:t>up</a:t>
            </a:r>
            <a:r>
              <a:rPr sz="4800" spc="270" dirty="0"/>
              <a:t> </a:t>
            </a:r>
            <a:r>
              <a:rPr sz="4800" spc="565" dirty="0"/>
              <a:t>questions</a:t>
            </a:r>
            <a:endParaRPr sz="48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58825" marR="5080" indent="-744220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759460" algn="l"/>
                <a:tab pos="2586990" algn="l"/>
                <a:tab pos="3766185" algn="l"/>
                <a:tab pos="5067935" algn="l"/>
                <a:tab pos="6433820" algn="l"/>
                <a:tab pos="8148320" algn="l"/>
                <a:tab pos="11753215" algn="l"/>
                <a:tab pos="13686790" algn="l"/>
              </a:tabLst>
            </a:pPr>
            <a:r>
              <a:rPr spc="565" dirty="0"/>
              <a:t>What</a:t>
            </a:r>
            <a:r>
              <a:rPr dirty="0"/>
              <a:t>	</a:t>
            </a:r>
            <a:r>
              <a:rPr spc="459" dirty="0"/>
              <a:t>did</a:t>
            </a:r>
            <a:r>
              <a:rPr dirty="0"/>
              <a:t>	</a:t>
            </a:r>
            <a:r>
              <a:rPr spc="459" dirty="0"/>
              <a:t>you</a:t>
            </a:r>
            <a:r>
              <a:rPr dirty="0"/>
              <a:t>	</a:t>
            </a:r>
            <a:r>
              <a:rPr spc="375" dirty="0"/>
              <a:t>find</a:t>
            </a:r>
            <a:r>
              <a:rPr dirty="0"/>
              <a:t>	</a:t>
            </a:r>
            <a:r>
              <a:rPr spc="540" dirty="0"/>
              <a:t>most</a:t>
            </a:r>
            <a:r>
              <a:rPr dirty="0"/>
              <a:t>	</a:t>
            </a:r>
            <a:r>
              <a:rPr spc="525" dirty="0"/>
              <a:t>challenging</a:t>
            </a:r>
            <a:r>
              <a:rPr dirty="0"/>
              <a:t>	</a:t>
            </a:r>
            <a:r>
              <a:rPr spc="495" dirty="0"/>
              <a:t>about</a:t>
            </a:r>
            <a:r>
              <a:rPr dirty="0"/>
              <a:t>	</a:t>
            </a:r>
            <a:r>
              <a:rPr spc="500" dirty="0"/>
              <a:t>applying </a:t>
            </a:r>
            <a:r>
              <a:rPr spc="475" dirty="0"/>
              <a:t>the</a:t>
            </a:r>
            <a:r>
              <a:rPr spc="160" dirty="0"/>
              <a:t> </a:t>
            </a:r>
            <a:r>
              <a:rPr spc="725" dirty="0"/>
              <a:t>CRAAP</a:t>
            </a:r>
            <a:r>
              <a:rPr spc="130" dirty="0"/>
              <a:t> </a:t>
            </a:r>
            <a:r>
              <a:rPr spc="380" dirty="0"/>
              <a:t>test?</a:t>
            </a:r>
          </a:p>
          <a:p>
            <a:pPr marL="2540">
              <a:lnSpc>
                <a:spcPct val="100000"/>
              </a:lnSpc>
              <a:spcBef>
                <a:spcPts val="5195"/>
              </a:spcBef>
              <a:buFont typeface="Calibri"/>
              <a:buAutoNum type="arabicPeriod"/>
            </a:pPr>
            <a:endParaRPr spc="380" dirty="0"/>
          </a:p>
          <a:p>
            <a:pPr marL="758825" marR="5080" indent="-744220">
              <a:lnSpc>
                <a:spcPct val="100000"/>
              </a:lnSpc>
              <a:buAutoNum type="arabicPeriod"/>
              <a:tabLst>
                <a:tab pos="759460" algn="l"/>
                <a:tab pos="2609850" algn="l"/>
                <a:tab pos="4443095" algn="l"/>
                <a:tab pos="5782945" algn="l"/>
                <a:tab pos="8623935" algn="l"/>
                <a:tab pos="9481820" algn="l"/>
                <a:tab pos="11065510" algn="l"/>
                <a:tab pos="14330044" algn="l"/>
                <a:tab pos="15198725" algn="l"/>
              </a:tabLst>
            </a:pPr>
            <a:r>
              <a:rPr spc="495" dirty="0"/>
              <a:t>Were</a:t>
            </a:r>
            <a:r>
              <a:rPr dirty="0"/>
              <a:t>	</a:t>
            </a:r>
            <a:r>
              <a:rPr spc="405" dirty="0"/>
              <a:t>there</a:t>
            </a:r>
            <a:r>
              <a:rPr dirty="0"/>
              <a:t>	</a:t>
            </a:r>
            <a:r>
              <a:rPr spc="484" dirty="0"/>
              <a:t>any</a:t>
            </a:r>
            <a:r>
              <a:rPr dirty="0"/>
              <a:t>	</a:t>
            </a:r>
            <a:r>
              <a:rPr spc="400" dirty="0"/>
              <a:t>surprises</a:t>
            </a:r>
            <a:r>
              <a:rPr dirty="0"/>
              <a:t>	</a:t>
            </a:r>
            <a:r>
              <a:rPr spc="390" dirty="0"/>
              <a:t>in</a:t>
            </a:r>
            <a:r>
              <a:rPr dirty="0"/>
              <a:t>	</a:t>
            </a:r>
            <a:r>
              <a:rPr spc="405" dirty="0"/>
              <a:t>your</a:t>
            </a:r>
            <a:r>
              <a:rPr dirty="0"/>
              <a:t>	</a:t>
            </a:r>
            <a:r>
              <a:rPr spc="400" dirty="0"/>
              <a:t>evaluation</a:t>
            </a:r>
            <a:r>
              <a:rPr dirty="0"/>
              <a:t>	</a:t>
            </a:r>
            <a:r>
              <a:rPr spc="265" dirty="0"/>
              <a:t>of</a:t>
            </a:r>
            <a:r>
              <a:rPr dirty="0"/>
              <a:t>	</a:t>
            </a:r>
            <a:r>
              <a:rPr spc="450" dirty="0"/>
              <a:t>the source?</a:t>
            </a:r>
          </a:p>
          <a:p>
            <a:pPr marL="2540">
              <a:lnSpc>
                <a:spcPct val="100000"/>
              </a:lnSpc>
              <a:spcBef>
                <a:spcPts val="5190"/>
              </a:spcBef>
              <a:buFont typeface="Calibri"/>
              <a:buAutoNum type="arabicPeriod"/>
            </a:pPr>
            <a:endParaRPr spc="450" dirty="0"/>
          </a:p>
          <a:p>
            <a:pPr marL="758825" marR="6985" indent="-744220">
              <a:lnSpc>
                <a:spcPct val="100000"/>
              </a:lnSpc>
              <a:buAutoNum type="arabicPeriod"/>
              <a:tabLst>
                <a:tab pos="759460" algn="l"/>
                <a:tab pos="2560955" algn="l"/>
                <a:tab pos="4815205" algn="l"/>
                <a:tab pos="6351270" algn="l"/>
                <a:tab pos="7844790" algn="l"/>
                <a:tab pos="9293225" algn="l"/>
                <a:tab pos="11807825" algn="l"/>
                <a:tab pos="13377544" algn="l"/>
                <a:tab pos="14412594" algn="l"/>
              </a:tabLst>
            </a:pPr>
            <a:r>
              <a:rPr spc="630" dirty="0"/>
              <a:t>How</a:t>
            </a:r>
            <a:r>
              <a:rPr dirty="0"/>
              <a:t>	</a:t>
            </a:r>
            <a:r>
              <a:rPr spc="500" dirty="0"/>
              <a:t>would</a:t>
            </a:r>
            <a:r>
              <a:rPr dirty="0"/>
              <a:t>	</a:t>
            </a:r>
            <a:r>
              <a:rPr spc="459" dirty="0"/>
              <a:t>you</a:t>
            </a:r>
            <a:r>
              <a:rPr dirty="0"/>
              <a:t>	</a:t>
            </a:r>
            <a:r>
              <a:rPr spc="470" dirty="0"/>
              <a:t>use</a:t>
            </a:r>
            <a:r>
              <a:rPr dirty="0"/>
              <a:t>	</a:t>
            </a:r>
            <a:r>
              <a:rPr spc="450" dirty="0"/>
              <a:t>the</a:t>
            </a:r>
            <a:r>
              <a:rPr dirty="0"/>
              <a:t>	</a:t>
            </a:r>
            <a:r>
              <a:rPr spc="700" dirty="0"/>
              <a:t>CRAAP</a:t>
            </a:r>
            <a:r>
              <a:rPr dirty="0"/>
              <a:t>	</a:t>
            </a:r>
            <a:r>
              <a:rPr spc="350" dirty="0"/>
              <a:t>test</a:t>
            </a:r>
            <a:r>
              <a:rPr dirty="0"/>
              <a:t>	</a:t>
            </a:r>
            <a:r>
              <a:rPr spc="390" dirty="0"/>
              <a:t>in</a:t>
            </a:r>
            <a:r>
              <a:rPr dirty="0"/>
              <a:t>	</a:t>
            </a:r>
            <a:r>
              <a:rPr spc="385" dirty="0"/>
              <a:t>future </a:t>
            </a:r>
            <a:r>
              <a:rPr spc="434" dirty="0"/>
              <a:t>research?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843778" y="267664"/>
            <a:ext cx="6602730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005" dirty="0"/>
              <a:t>Lesson</a:t>
            </a:r>
            <a:r>
              <a:rPr spc="425" dirty="0"/>
              <a:t> </a:t>
            </a:r>
            <a:r>
              <a:rPr spc="1035" dirty="0"/>
              <a:t>Recap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31239" y="2147443"/>
            <a:ext cx="16015969" cy="7158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455" dirty="0">
                <a:latin typeface="Calibri"/>
                <a:cs typeface="Calibri"/>
              </a:rPr>
              <a:t>Today</a:t>
            </a:r>
            <a:r>
              <a:rPr sz="3600" b="1" spc="220" dirty="0">
                <a:latin typeface="Calibri"/>
                <a:cs typeface="Calibri"/>
              </a:rPr>
              <a:t> </a:t>
            </a:r>
            <a:r>
              <a:rPr sz="3600" b="1" spc="560" dirty="0">
                <a:latin typeface="Calibri"/>
                <a:cs typeface="Calibri"/>
              </a:rPr>
              <a:t>we</a:t>
            </a:r>
            <a:r>
              <a:rPr sz="3600" b="1" spc="204" dirty="0">
                <a:latin typeface="Calibri"/>
                <a:cs typeface="Calibri"/>
              </a:rPr>
              <a:t> </a:t>
            </a:r>
            <a:r>
              <a:rPr sz="3600" b="1" spc="380" dirty="0">
                <a:latin typeface="Calibri"/>
                <a:cs typeface="Calibri"/>
              </a:rPr>
              <a:t>covered:</a:t>
            </a:r>
            <a:endParaRPr sz="3600">
              <a:latin typeface="Calibri"/>
              <a:cs typeface="Calibri"/>
            </a:endParaRPr>
          </a:p>
          <a:p>
            <a:pPr marL="584200" marR="1578610" indent="-571500">
              <a:lnSpc>
                <a:spcPct val="100000"/>
              </a:lnSpc>
              <a:spcBef>
                <a:spcPts val="4320"/>
              </a:spcBef>
              <a:buFont typeface="Arial"/>
              <a:buChar char="•"/>
              <a:tabLst>
                <a:tab pos="584200" algn="l"/>
              </a:tabLst>
            </a:pPr>
            <a:r>
              <a:rPr sz="3600" spc="570" dirty="0">
                <a:latin typeface="Calibri"/>
                <a:cs typeface="Calibri"/>
              </a:rPr>
              <a:t>We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370" dirty="0">
                <a:latin typeface="Calibri"/>
                <a:cs typeface="Calibri"/>
              </a:rPr>
              <a:t>looked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320" dirty="0">
                <a:latin typeface="Calibri"/>
                <a:cs typeface="Calibri"/>
              </a:rPr>
              <a:t>at</a:t>
            </a:r>
            <a:r>
              <a:rPr sz="3600" spc="150" dirty="0">
                <a:latin typeface="Calibri"/>
                <a:cs typeface="Calibri"/>
              </a:rPr>
              <a:t> </a:t>
            </a:r>
            <a:r>
              <a:rPr sz="3600" spc="390" dirty="0">
                <a:latin typeface="Calibri"/>
                <a:cs typeface="Calibri"/>
              </a:rPr>
              <a:t>the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285" dirty="0">
                <a:latin typeface="Calibri"/>
                <a:cs typeface="Calibri"/>
              </a:rPr>
              <a:t>tools</a:t>
            </a:r>
            <a:r>
              <a:rPr sz="3600" spc="155" dirty="0">
                <a:latin typeface="Calibri"/>
                <a:cs typeface="Calibri"/>
              </a:rPr>
              <a:t> </a:t>
            </a:r>
            <a:r>
              <a:rPr sz="3600" spc="315" dirty="0">
                <a:latin typeface="Calibri"/>
                <a:cs typeface="Calibri"/>
              </a:rPr>
              <a:t>available</a:t>
            </a:r>
            <a:r>
              <a:rPr sz="3600" spc="110" dirty="0">
                <a:latin typeface="Calibri"/>
                <a:cs typeface="Calibri"/>
              </a:rPr>
              <a:t> </a:t>
            </a:r>
            <a:r>
              <a:rPr sz="3600" spc="455" dirty="0">
                <a:latin typeface="Calibri"/>
                <a:cs typeface="Calibri"/>
              </a:rPr>
              <a:t>through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390" dirty="0">
                <a:latin typeface="Calibri"/>
                <a:cs typeface="Calibri"/>
              </a:rPr>
              <a:t>the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580" dirty="0">
                <a:latin typeface="Calibri"/>
                <a:cs typeface="Calibri"/>
              </a:rPr>
              <a:t>UWTSD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204" dirty="0">
                <a:latin typeface="Calibri"/>
                <a:cs typeface="Calibri"/>
              </a:rPr>
              <a:t>library, </a:t>
            </a:r>
            <a:r>
              <a:rPr sz="3600" spc="425" dirty="0">
                <a:latin typeface="Calibri"/>
                <a:cs typeface="Calibri"/>
              </a:rPr>
              <a:t>including</a:t>
            </a:r>
            <a:r>
              <a:rPr sz="3600" spc="114" dirty="0">
                <a:latin typeface="Calibri"/>
                <a:cs typeface="Calibri"/>
              </a:rPr>
              <a:t> </a:t>
            </a:r>
            <a:r>
              <a:rPr sz="3600" spc="345" dirty="0">
                <a:latin typeface="Calibri"/>
                <a:cs typeface="Calibri"/>
              </a:rPr>
              <a:t>online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350" dirty="0">
                <a:latin typeface="Calibri"/>
                <a:cs typeface="Calibri"/>
              </a:rPr>
              <a:t>resource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180" dirty="0">
                <a:latin typeface="Calibri"/>
                <a:cs typeface="Calibri"/>
              </a:rPr>
              <a:t>lists,</a:t>
            </a:r>
            <a:r>
              <a:rPr sz="3600" spc="114" dirty="0">
                <a:latin typeface="Calibri"/>
                <a:cs typeface="Calibri"/>
              </a:rPr>
              <a:t> </a:t>
            </a:r>
            <a:r>
              <a:rPr sz="3600" spc="355" dirty="0">
                <a:latin typeface="Calibri"/>
                <a:cs typeface="Calibri"/>
              </a:rPr>
              <a:t>catalogues,</a:t>
            </a:r>
            <a:r>
              <a:rPr sz="3600" spc="150" dirty="0">
                <a:latin typeface="Calibri"/>
                <a:cs typeface="Calibri"/>
              </a:rPr>
              <a:t> </a:t>
            </a:r>
            <a:r>
              <a:rPr sz="3600" spc="495" dirty="0">
                <a:latin typeface="Calibri"/>
                <a:cs typeface="Calibri"/>
              </a:rPr>
              <a:t>and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400" dirty="0">
                <a:latin typeface="Calibri"/>
                <a:cs typeface="Calibri"/>
              </a:rPr>
              <a:t>study</a:t>
            </a:r>
            <a:r>
              <a:rPr sz="3600" spc="145" dirty="0">
                <a:latin typeface="Calibri"/>
                <a:cs typeface="Calibri"/>
              </a:rPr>
              <a:t> </a:t>
            </a:r>
            <a:r>
              <a:rPr sz="3600" spc="345" dirty="0">
                <a:latin typeface="Calibri"/>
                <a:cs typeface="Calibri"/>
              </a:rPr>
              <a:t>guides.</a:t>
            </a:r>
            <a:endParaRPr sz="3600">
              <a:latin typeface="Calibri"/>
              <a:cs typeface="Calibri"/>
            </a:endParaRPr>
          </a:p>
          <a:p>
            <a:pPr marL="584200" marR="5080" indent="-571500">
              <a:lnSpc>
                <a:spcPct val="100000"/>
              </a:lnSpc>
              <a:spcBef>
                <a:spcPts val="4320"/>
              </a:spcBef>
              <a:buFont typeface="Arial"/>
              <a:buChar char="•"/>
              <a:tabLst>
                <a:tab pos="584200" algn="l"/>
              </a:tabLst>
            </a:pPr>
            <a:r>
              <a:rPr sz="3600" spc="570" dirty="0">
                <a:latin typeface="Calibri"/>
                <a:cs typeface="Calibri"/>
              </a:rPr>
              <a:t>We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375" dirty="0">
                <a:latin typeface="Calibri"/>
                <a:cs typeface="Calibri"/>
              </a:rPr>
              <a:t>explained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390" dirty="0">
                <a:latin typeface="Calibri"/>
                <a:cs typeface="Calibri"/>
              </a:rPr>
              <a:t>the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420" dirty="0">
                <a:latin typeface="Calibri"/>
                <a:cs typeface="Calibri"/>
              </a:rPr>
              <a:t>importance</a:t>
            </a:r>
            <a:r>
              <a:rPr sz="3600" spc="145" dirty="0">
                <a:latin typeface="Calibri"/>
                <a:cs typeface="Calibri"/>
              </a:rPr>
              <a:t> </a:t>
            </a:r>
            <a:r>
              <a:rPr sz="3600" spc="225" dirty="0">
                <a:latin typeface="Calibri"/>
                <a:cs typeface="Calibri"/>
              </a:rPr>
              <a:t>of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385" dirty="0">
                <a:latin typeface="Calibri"/>
                <a:cs typeface="Calibri"/>
              </a:rPr>
              <a:t>evaluating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350" dirty="0">
                <a:latin typeface="Calibri"/>
                <a:cs typeface="Calibri"/>
              </a:rPr>
              <a:t>information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459" dirty="0">
                <a:latin typeface="Calibri"/>
                <a:cs typeface="Calibri"/>
              </a:rPr>
              <a:t>using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275" dirty="0">
                <a:latin typeface="Calibri"/>
                <a:cs typeface="Calibri"/>
              </a:rPr>
              <a:t>tools </a:t>
            </a:r>
            <a:r>
              <a:rPr sz="3600" spc="290" dirty="0">
                <a:latin typeface="Calibri"/>
                <a:cs typeface="Calibri"/>
              </a:rPr>
              <a:t>like</a:t>
            </a:r>
            <a:r>
              <a:rPr sz="3600" spc="120" dirty="0">
                <a:latin typeface="Calibri"/>
                <a:cs typeface="Calibri"/>
              </a:rPr>
              <a:t> </a:t>
            </a:r>
            <a:r>
              <a:rPr sz="3600" spc="390" dirty="0">
                <a:latin typeface="Calibri"/>
                <a:cs typeface="Calibri"/>
              </a:rPr>
              <a:t>the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590" dirty="0">
                <a:latin typeface="Calibri"/>
                <a:cs typeface="Calibri"/>
              </a:rPr>
              <a:t>CRAAP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210" dirty="0">
                <a:latin typeface="Calibri"/>
                <a:cs typeface="Calibri"/>
              </a:rPr>
              <a:t>test.</a:t>
            </a:r>
            <a:endParaRPr sz="3600">
              <a:latin typeface="Calibri"/>
              <a:cs typeface="Calibri"/>
            </a:endParaRPr>
          </a:p>
          <a:p>
            <a:pPr marL="584200" marR="208279" indent="-571500">
              <a:lnSpc>
                <a:spcPct val="100000"/>
              </a:lnSpc>
              <a:spcBef>
                <a:spcPts val="4325"/>
              </a:spcBef>
              <a:buFont typeface="Arial"/>
              <a:buChar char="•"/>
              <a:tabLst>
                <a:tab pos="584200" algn="l"/>
              </a:tabLst>
            </a:pPr>
            <a:r>
              <a:rPr sz="3600" spc="459" dirty="0">
                <a:latin typeface="Calibri"/>
                <a:cs typeface="Calibri"/>
              </a:rPr>
              <a:t>You</a:t>
            </a:r>
            <a:r>
              <a:rPr sz="3600" spc="150" dirty="0">
                <a:latin typeface="Calibri"/>
                <a:cs typeface="Calibri"/>
              </a:rPr>
              <a:t> </a:t>
            </a:r>
            <a:r>
              <a:rPr sz="3600" spc="365" dirty="0">
                <a:latin typeface="Calibri"/>
                <a:cs typeface="Calibri"/>
              </a:rPr>
              <a:t>learned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484" dirty="0">
                <a:latin typeface="Calibri"/>
                <a:cs typeface="Calibri"/>
              </a:rPr>
              <a:t>how</a:t>
            </a:r>
            <a:r>
              <a:rPr sz="3600" spc="150" dirty="0">
                <a:latin typeface="Calibri"/>
                <a:cs typeface="Calibri"/>
              </a:rPr>
              <a:t> </a:t>
            </a:r>
            <a:r>
              <a:rPr sz="3600" spc="290" dirty="0">
                <a:latin typeface="Calibri"/>
                <a:cs typeface="Calibri"/>
              </a:rPr>
              <a:t>to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335" dirty="0">
                <a:latin typeface="Calibri"/>
                <a:cs typeface="Calibri"/>
              </a:rPr>
              <a:t>find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295" dirty="0">
                <a:latin typeface="Calibri"/>
                <a:cs typeface="Calibri"/>
              </a:rPr>
              <a:t>e-</a:t>
            </a:r>
            <a:r>
              <a:rPr sz="3600" spc="415" dirty="0">
                <a:latin typeface="Calibri"/>
                <a:cs typeface="Calibri"/>
              </a:rPr>
              <a:t>books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495" dirty="0">
                <a:latin typeface="Calibri"/>
                <a:cs typeface="Calibri"/>
              </a:rPr>
              <a:t>and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345" dirty="0">
                <a:latin typeface="Calibri"/>
                <a:cs typeface="Calibri"/>
              </a:rPr>
              <a:t>peer-</a:t>
            </a:r>
            <a:r>
              <a:rPr sz="3600" spc="355" dirty="0">
                <a:latin typeface="Calibri"/>
                <a:cs typeface="Calibri"/>
              </a:rPr>
              <a:t>reviewed</a:t>
            </a:r>
            <a:r>
              <a:rPr sz="3600" spc="114" dirty="0">
                <a:latin typeface="Calibri"/>
                <a:cs typeface="Calibri"/>
              </a:rPr>
              <a:t> </a:t>
            </a:r>
            <a:r>
              <a:rPr sz="3600" spc="320" dirty="0">
                <a:latin typeface="Calibri"/>
                <a:cs typeface="Calibri"/>
              </a:rPr>
              <a:t>journals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450" dirty="0">
                <a:latin typeface="Calibri"/>
                <a:cs typeface="Calibri"/>
              </a:rPr>
              <a:t>using </a:t>
            </a:r>
            <a:r>
              <a:rPr sz="3600" spc="390" dirty="0">
                <a:latin typeface="Calibri"/>
                <a:cs typeface="Calibri"/>
              </a:rPr>
              <a:t>the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240" dirty="0">
                <a:latin typeface="Calibri"/>
                <a:cs typeface="Calibri"/>
              </a:rPr>
              <a:t>library's</a:t>
            </a:r>
            <a:r>
              <a:rPr sz="3600" spc="114" dirty="0">
                <a:latin typeface="Calibri"/>
                <a:cs typeface="Calibri"/>
              </a:rPr>
              <a:t> </a:t>
            </a:r>
            <a:r>
              <a:rPr sz="3600" spc="345" dirty="0">
                <a:latin typeface="Calibri"/>
                <a:cs typeface="Calibri"/>
              </a:rPr>
              <a:t>online</a:t>
            </a:r>
            <a:r>
              <a:rPr sz="3600" spc="120" dirty="0">
                <a:latin typeface="Calibri"/>
                <a:cs typeface="Calibri"/>
              </a:rPr>
              <a:t> </a:t>
            </a:r>
            <a:r>
              <a:rPr sz="3600" spc="345" dirty="0">
                <a:latin typeface="Calibri"/>
                <a:cs typeface="Calibri"/>
              </a:rPr>
              <a:t>catalogue.</a:t>
            </a:r>
            <a:endParaRPr sz="3600">
              <a:latin typeface="Calibri"/>
              <a:cs typeface="Calibri"/>
            </a:endParaRPr>
          </a:p>
          <a:p>
            <a:pPr marL="584200" marR="605155" indent="-571500">
              <a:lnSpc>
                <a:spcPct val="100000"/>
              </a:lnSpc>
              <a:spcBef>
                <a:spcPts val="4320"/>
              </a:spcBef>
              <a:buFont typeface="Arial"/>
              <a:buChar char="•"/>
              <a:tabLst>
                <a:tab pos="584200" algn="l"/>
              </a:tabLst>
            </a:pPr>
            <a:r>
              <a:rPr sz="3600" spc="459" dirty="0">
                <a:latin typeface="Calibri"/>
                <a:cs typeface="Calibri"/>
              </a:rPr>
              <a:t>You</a:t>
            </a:r>
            <a:r>
              <a:rPr sz="3600" spc="150" dirty="0">
                <a:latin typeface="Calibri"/>
                <a:cs typeface="Calibri"/>
              </a:rPr>
              <a:t> </a:t>
            </a:r>
            <a:r>
              <a:rPr sz="3600" spc="434" dirty="0">
                <a:latin typeface="Calibri"/>
                <a:cs typeface="Calibri"/>
              </a:rPr>
              <a:t>saw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484" dirty="0">
                <a:latin typeface="Calibri"/>
                <a:cs typeface="Calibri"/>
              </a:rPr>
              <a:t>how</a:t>
            </a:r>
            <a:r>
              <a:rPr sz="3600" spc="150" dirty="0">
                <a:latin typeface="Calibri"/>
                <a:cs typeface="Calibri"/>
              </a:rPr>
              <a:t> </a:t>
            </a:r>
            <a:r>
              <a:rPr sz="3600" spc="290" dirty="0">
                <a:latin typeface="Calibri"/>
                <a:cs typeface="Calibri"/>
              </a:rPr>
              <a:t>to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355" dirty="0">
                <a:latin typeface="Calibri"/>
                <a:cs typeface="Calibri"/>
              </a:rPr>
              <a:t>save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380" dirty="0">
                <a:latin typeface="Calibri"/>
                <a:cs typeface="Calibri"/>
              </a:rPr>
              <a:t>search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355" dirty="0">
                <a:latin typeface="Calibri"/>
                <a:cs typeface="Calibri"/>
              </a:rPr>
              <a:t>queries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495" dirty="0">
                <a:latin typeface="Calibri"/>
                <a:cs typeface="Calibri"/>
              </a:rPr>
              <a:t>and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345" dirty="0">
                <a:latin typeface="Calibri"/>
                <a:cs typeface="Calibri"/>
              </a:rPr>
              <a:t>resources</a:t>
            </a:r>
            <a:r>
              <a:rPr sz="3600" spc="150" dirty="0">
                <a:latin typeface="Calibri"/>
                <a:cs typeface="Calibri"/>
              </a:rPr>
              <a:t> </a:t>
            </a:r>
            <a:r>
              <a:rPr sz="3600" spc="335" dirty="0">
                <a:latin typeface="Calibri"/>
                <a:cs typeface="Calibri"/>
              </a:rPr>
              <a:t>in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345" dirty="0">
                <a:latin typeface="Calibri"/>
                <a:cs typeface="Calibri"/>
              </a:rPr>
              <a:t>your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260" dirty="0">
                <a:latin typeface="Calibri"/>
                <a:cs typeface="Calibri"/>
              </a:rPr>
              <a:t>library </a:t>
            </a:r>
            <a:r>
              <a:rPr sz="3600" spc="440" dirty="0">
                <a:latin typeface="Calibri"/>
                <a:cs typeface="Calibri"/>
              </a:rPr>
              <a:t>account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215" dirty="0">
                <a:latin typeface="Calibri"/>
                <a:cs typeface="Calibri"/>
              </a:rPr>
              <a:t>for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330" dirty="0">
                <a:latin typeface="Calibri"/>
                <a:cs typeface="Calibri"/>
              </a:rPr>
              <a:t>future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390" dirty="0">
                <a:latin typeface="Calibri"/>
                <a:cs typeface="Calibri"/>
              </a:rPr>
              <a:t>assignments.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275714" y="457657"/>
            <a:ext cx="536511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885" dirty="0"/>
              <a:t>Next</a:t>
            </a:r>
            <a:r>
              <a:rPr lang="en-GB" spc="409" dirty="0"/>
              <a:t> </a:t>
            </a:r>
            <a:r>
              <a:rPr lang="en-GB" spc="1185" dirty="0"/>
              <a:t>Week</a:t>
            </a:r>
            <a:endParaRPr spc="1185"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891995"/>
            <a:ext cx="17293590" cy="367985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900" marR="5080" indent="-4572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469900" algn="l"/>
                <a:tab pos="2698115" algn="l"/>
                <a:tab pos="3365500" algn="l"/>
                <a:tab pos="5189855" algn="l"/>
                <a:tab pos="6136640" algn="l"/>
                <a:tab pos="7704455" algn="l"/>
                <a:tab pos="9282430" algn="l"/>
                <a:tab pos="10029190" algn="l"/>
                <a:tab pos="12386945" algn="l"/>
                <a:tab pos="13199110" algn="l"/>
                <a:tab pos="15079980" algn="l"/>
                <a:tab pos="16831310" algn="l"/>
              </a:tabLst>
            </a:pPr>
            <a:r>
              <a:rPr sz="3400" spc="380" dirty="0">
                <a:latin typeface="Calibri"/>
                <a:cs typeface="Calibri"/>
              </a:rPr>
              <a:t>Continue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254" dirty="0">
                <a:latin typeface="Calibri"/>
                <a:cs typeface="Calibri"/>
              </a:rPr>
              <a:t>to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295" dirty="0">
                <a:latin typeface="Calibri"/>
                <a:cs typeface="Calibri"/>
              </a:rPr>
              <a:t>explore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340" dirty="0">
                <a:latin typeface="Calibri"/>
                <a:cs typeface="Calibri"/>
              </a:rPr>
              <a:t>the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315" dirty="0">
                <a:latin typeface="Calibri"/>
                <a:cs typeface="Calibri"/>
              </a:rPr>
              <a:t>online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240" dirty="0">
                <a:latin typeface="Calibri"/>
                <a:cs typeface="Calibri"/>
              </a:rPr>
              <a:t>library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370" dirty="0">
                <a:latin typeface="Calibri"/>
                <a:cs typeface="Calibri"/>
              </a:rPr>
              <a:t>by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385" dirty="0">
                <a:latin typeface="Calibri"/>
                <a:cs typeface="Calibri"/>
              </a:rPr>
              <a:t>searching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175" dirty="0">
                <a:latin typeface="Calibri"/>
                <a:cs typeface="Calibri"/>
              </a:rPr>
              <a:t>for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350" dirty="0">
                <a:latin typeface="Calibri"/>
                <a:cs typeface="Calibri"/>
              </a:rPr>
              <a:t>sources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295" dirty="0">
                <a:latin typeface="Calibri"/>
                <a:cs typeface="Calibri"/>
              </a:rPr>
              <a:t>related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275" dirty="0">
                <a:latin typeface="Calibri"/>
                <a:cs typeface="Calibri"/>
              </a:rPr>
              <a:t>to </a:t>
            </a:r>
            <a:r>
              <a:rPr sz="3400" spc="415" dirty="0">
                <a:latin typeface="Calibri"/>
                <a:cs typeface="Calibri"/>
              </a:rPr>
              <a:t>Assessment</a:t>
            </a:r>
            <a:r>
              <a:rPr sz="3400" spc="150" dirty="0">
                <a:latin typeface="Calibri"/>
                <a:cs typeface="Calibri"/>
              </a:rPr>
              <a:t> </a:t>
            </a:r>
            <a:r>
              <a:rPr sz="3400" spc="-330" dirty="0">
                <a:latin typeface="Calibri"/>
                <a:cs typeface="Calibri"/>
              </a:rPr>
              <a:t>1.</a:t>
            </a:r>
            <a:r>
              <a:rPr sz="3400" spc="140" dirty="0">
                <a:latin typeface="Calibri"/>
                <a:cs typeface="Calibri"/>
              </a:rPr>
              <a:t> </a:t>
            </a:r>
            <a:r>
              <a:rPr lang="en-GB" sz="3400" spc="140" dirty="0">
                <a:latin typeface="Calibri"/>
                <a:cs typeface="Calibri"/>
              </a:rPr>
              <a:t> </a:t>
            </a:r>
            <a:r>
              <a:rPr sz="3400" spc="525" dirty="0">
                <a:latin typeface="Calibri"/>
                <a:cs typeface="Calibri"/>
              </a:rPr>
              <a:t>Be</a:t>
            </a:r>
            <a:r>
              <a:rPr sz="3400" spc="130" dirty="0">
                <a:latin typeface="Calibri"/>
                <a:cs typeface="Calibri"/>
              </a:rPr>
              <a:t> </a:t>
            </a:r>
            <a:r>
              <a:rPr sz="3400" spc="330" dirty="0">
                <a:latin typeface="Calibri"/>
                <a:cs typeface="Calibri"/>
              </a:rPr>
              <a:t>sure</a:t>
            </a:r>
            <a:r>
              <a:rPr sz="3400" spc="155" dirty="0">
                <a:latin typeface="Calibri"/>
                <a:cs typeface="Calibri"/>
              </a:rPr>
              <a:t> </a:t>
            </a:r>
            <a:r>
              <a:rPr sz="3400" spc="275" dirty="0">
                <a:latin typeface="Calibri"/>
                <a:cs typeface="Calibri"/>
              </a:rPr>
              <a:t>to</a:t>
            </a:r>
            <a:r>
              <a:rPr sz="3400" spc="114" dirty="0">
                <a:latin typeface="Calibri"/>
                <a:cs typeface="Calibri"/>
              </a:rPr>
              <a:t> </a:t>
            </a:r>
            <a:r>
              <a:rPr sz="3400" spc="335" dirty="0">
                <a:latin typeface="Calibri"/>
                <a:cs typeface="Calibri"/>
              </a:rPr>
              <a:t>save</a:t>
            </a:r>
            <a:r>
              <a:rPr sz="3400" spc="120" dirty="0">
                <a:latin typeface="Calibri"/>
                <a:cs typeface="Calibri"/>
              </a:rPr>
              <a:t> </a:t>
            </a:r>
            <a:r>
              <a:rPr sz="3400" spc="310" dirty="0">
                <a:latin typeface="Calibri"/>
                <a:cs typeface="Calibri"/>
              </a:rPr>
              <a:t>your</a:t>
            </a:r>
            <a:r>
              <a:rPr sz="3400" spc="155" dirty="0">
                <a:latin typeface="Calibri"/>
                <a:cs typeface="Calibri"/>
              </a:rPr>
              <a:t> </a:t>
            </a:r>
            <a:r>
              <a:rPr sz="3400" spc="330" dirty="0">
                <a:latin typeface="Calibri"/>
                <a:cs typeface="Calibri"/>
              </a:rPr>
              <a:t>records</a:t>
            </a:r>
            <a:r>
              <a:rPr sz="3400" spc="145" dirty="0">
                <a:latin typeface="Calibri"/>
                <a:cs typeface="Calibri"/>
              </a:rPr>
              <a:t> </a:t>
            </a:r>
            <a:r>
              <a:rPr sz="3400" spc="465" dirty="0">
                <a:latin typeface="Calibri"/>
                <a:cs typeface="Calibri"/>
              </a:rPr>
              <a:t>and</a:t>
            </a:r>
            <a:r>
              <a:rPr sz="3400" spc="114" dirty="0">
                <a:latin typeface="Calibri"/>
                <a:cs typeface="Calibri"/>
              </a:rPr>
              <a:t> </a:t>
            </a:r>
            <a:r>
              <a:rPr sz="3400" spc="355" dirty="0">
                <a:latin typeface="Calibri"/>
                <a:cs typeface="Calibri"/>
              </a:rPr>
              <a:t>searches</a:t>
            </a:r>
            <a:r>
              <a:rPr sz="3400" spc="145" dirty="0">
                <a:latin typeface="Calibri"/>
                <a:cs typeface="Calibri"/>
              </a:rPr>
              <a:t> </a:t>
            </a:r>
            <a:r>
              <a:rPr sz="3400" spc="200" dirty="0">
                <a:latin typeface="Calibri"/>
                <a:cs typeface="Calibri"/>
              </a:rPr>
              <a:t>for</a:t>
            </a:r>
            <a:r>
              <a:rPr sz="3400" spc="140" dirty="0">
                <a:latin typeface="Calibri"/>
                <a:cs typeface="Calibri"/>
              </a:rPr>
              <a:t> </a:t>
            </a:r>
            <a:r>
              <a:rPr sz="3400" spc="295" dirty="0">
                <a:latin typeface="Calibri"/>
                <a:cs typeface="Calibri"/>
              </a:rPr>
              <a:t>future</a:t>
            </a:r>
            <a:r>
              <a:rPr sz="3400" spc="140" dirty="0">
                <a:latin typeface="Calibri"/>
                <a:cs typeface="Calibri"/>
              </a:rPr>
              <a:t> </a:t>
            </a:r>
            <a:r>
              <a:rPr sz="3400" spc="254" dirty="0">
                <a:latin typeface="Calibri"/>
                <a:cs typeface="Calibri"/>
              </a:rPr>
              <a:t>reference.</a:t>
            </a:r>
            <a:endParaRPr sz="3400" dirty="0">
              <a:latin typeface="Calibri"/>
              <a:cs typeface="Calibri"/>
            </a:endParaRPr>
          </a:p>
          <a:p>
            <a:pPr marL="469900" marR="6985" indent="-457200">
              <a:lnSpc>
                <a:spcPct val="100000"/>
              </a:lnSpc>
              <a:spcBef>
                <a:spcPts val="4085"/>
              </a:spcBef>
              <a:buFont typeface="Arial"/>
              <a:buChar char="•"/>
              <a:tabLst>
                <a:tab pos="469900" algn="l"/>
                <a:tab pos="1338580" algn="l"/>
                <a:tab pos="2449195" algn="l"/>
                <a:tab pos="3851275" algn="l"/>
                <a:tab pos="4592320" algn="l"/>
                <a:tab pos="6642100" algn="l"/>
                <a:tab pos="7239634" algn="l"/>
                <a:tab pos="8432800" algn="l"/>
                <a:tab pos="8840470" algn="l"/>
                <a:tab pos="9610090" algn="l"/>
                <a:tab pos="10178415" algn="l"/>
                <a:tab pos="11991975" algn="l"/>
                <a:tab pos="13450569" algn="l"/>
                <a:tab pos="14066519" algn="l"/>
                <a:tab pos="15334615" algn="l"/>
                <a:tab pos="16040100" algn="l"/>
              </a:tabLst>
            </a:pPr>
            <a:r>
              <a:rPr sz="3400" spc="335" dirty="0">
                <a:latin typeface="Calibri"/>
                <a:cs typeface="Calibri"/>
              </a:rPr>
              <a:t>For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330" dirty="0">
                <a:latin typeface="Calibri"/>
                <a:cs typeface="Calibri"/>
              </a:rPr>
              <a:t>next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315" dirty="0">
                <a:latin typeface="Calibri"/>
                <a:cs typeface="Calibri"/>
              </a:rPr>
              <a:t>week,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135" dirty="0">
                <a:latin typeface="Calibri"/>
                <a:cs typeface="Calibri"/>
              </a:rPr>
              <a:t>it's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295" dirty="0">
                <a:latin typeface="Calibri"/>
                <a:cs typeface="Calibri"/>
              </a:rPr>
              <a:t>essential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250" dirty="0">
                <a:latin typeface="Calibri"/>
                <a:cs typeface="Calibri"/>
              </a:rPr>
              <a:t>to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360" dirty="0">
                <a:latin typeface="Calibri"/>
                <a:cs typeface="Calibri"/>
              </a:rPr>
              <a:t>have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320" dirty="0">
                <a:latin typeface="Calibri"/>
                <a:cs typeface="Calibri"/>
              </a:rPr>
              <a:t>a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190" dirty="0">
                <a:latin typeface="Calibri"/>
                <a:cs typeface="Calibri"/>
              </a:rPr>
              <a:t>list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195" dirty="0">
                <a:latin typeface="Calibri"/>
                <a:cs typeface="Calibri"/>
              </a:rPr>
              <a:t>of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335" dirty="0">
                <a:latin typeface="Calibri"/>
                <a:cs typeface="Calibri"/>
              </a:rPr>
              <a:t>sources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250" dirty="0">
                <a:latin typeface="Calibri"/>
                <a:cs typeface="Calibri"/>
              </a:rPr>
              <a:t>ready,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320" dirty="0">
                <a:latin typeface="Calibri"/>
                <a:cs typeface="Calibri"/>
              </a:rPr>
              <a:t>as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210" dirty="0">
                <a:latin typeface="Calibri"/>
                <a:cs typeface="Calibri"/>
              </a:rPr>
              <a:t>you'll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405" dirty="0">
                <a:latin typeface="Calibri"/>
                <a:cs typeface="Calibri"/>
              </a:rPr>
              <a:t>be</a:t>
            </a:r>
            <a:r>
              <a:rPr sz="3400" dirty="0">
                <a:latin typeface="Calibri"/>
                <a:cs typeface="Calibri"/>
              </a:rPr>
              <a:t>	</a:t>
            </a:r>
            <a:r>
              <a:rPr sz="3400" spc="350" dirty="0">
                <a:latin typeface="Calibri"/>
                <a:cs typeface="Calibri"/>
              </a:rPr>
              <a:t>citing </a:t>
            </a:r>
            <a:r>
              <a:rPr sz="3400" spc="490" dirty="0">
                <a:latin typeface="Calibri"/>
                <a:cs typeface="Calibri"/>
              </a:rPr>
              <a:t>them</a:t>
            </a:r>
            <a:r>
              <a:rPr sz="3400" spc="125" dirty="0">
                <a:latin typeface="Calibri"/>
                <a:cs typeface="Calibri"/>
              </a:rPr>
              <a:t> </a:t>
            </a:r>
            <a:r>
              <a:rPr sz="3400" spc="315" dirty="0">
                <a:latin typeface="Calibri"/>
                <a:cs typeface="Calibri"/>
              </a:rPr>
              <a:t>in</a:t>
            </a:r>
            <a:r>
              <a:rPr sz="3400" spc="135" dirty="0">
                <a:latin typeface="Calibri"/>
                <a:cs typeface="Calibri"/>
              </a:rPr>
              <a:t> </a:t>
            </a:r>
            <a:r>
              <a:rPr sz="3400" spc="315" dirty="0">
                <a:latin typeface="Calibri"/>
                <a:cs typeface="Calibri"/>
              </a:rPr>
              <a:t>your</a:t>
            </a:r>
            <a:r>
              <a:rPr sz="3400" spc="140" dirty="0">
                <a:latin typeface="Calibri"/>
                <a:cs typeface="Calibri"/>
              </a:rPr>
              <a:t> </a:t>
            </a:r>
            <a:r>
              <a:rPr sz="3400" spc="385" dirty="0">
                <a:latin typeface="Calibri"/>
                <a:cs typeface="Calibri"/>
              </a:rPr>
              <a:t>work</a:t>
            </a:r>
            <a:r>
              <a:rPr sz="3400" spc="155" dirty="0">
                <a:latin typeface="Calibri"/>
                <a:cs typeface="Calibri"/>
              </a:rPr>
              <a:t> </a:t>
            </a:r>
            <a:r>
              <a:rPr sz="3400" spc="465" dirty="0">
                <a:latin typeface="Calibri"/>
                <a:cs typeface="Calibri"/>
              </a:rPr>
              <a:t>and</a:t>
            </a:r>
            <a:r>
              <a:rPr sz="3400" spc="110" dirty="0">
                <a:latin typeface="Calibri"/>
                <a:cs typeface="Calibri"/>
              </a:rPr>
              <a:t> </a:t>
            </a:r>
            <a:r>
              <a:rPr sz="3400" spc="390" dirty="0">
                <a:latin typeface="Calibri"/>
                <a:cs typeface="Calibri"/>
              </a:rPr>
              <a:t>including</a:t>
            </a:r>
            <a:r>
              <a:rPr sz="3400" spc="140" dirty="0">
                <a:latin typeface="Calibri"/>
                <a:cs typeface="Calibri"/>
              </a:rPr>
              <a:t> </a:t>
            </a:r>
            <a:r>
              <a:rPr sz="3400" spc="490" dirty="0">
                <a:latin typeface="Calibri"/>
                <a:cs typeface="Calibri"/>
              </a:rPr>
              <a:t>them</a:t>
            </a:r>
            <a:r>
              <a:rPr sz="3400" spc="130" dirty="0">
                <a:latin typeface="Calibri"/>
                <a:cs typeface="Calibri"/>
              </a:rPr>
              <a:t> </a:t>
            </a:r>
            <a:r>
              <a:rPr sz="3400" spc="315" dirty="0">
                <a:latin typeface="Calibri"/>
                <a:cs typeface="Calibri"/>
              </a:rPr>
              <a:t>in</a:t>
            </a:r>
            <a:r>
              <a:rPr sz="3400" spc="130" dirty="0">
                <a:latin typeface="Calibri"/>
                <a:cs typeface="Calibri"/>
              </a:rPr>
              <a:t> </a:t>
            </a:r>
            <a:r>
              <a:rPr sz="3400" spc="315" dirty="0">
                <a:latin typeface="Calibri"/>
                <a:cs typeface="Calibri"/>
              </a:rPr>
              <a:t>your</a:t>
            </a:r>
            <a:r>
              <a:rPr sz="3400" spc="145" dirty="0">
                <a:latin typeface="Calibri"/>
                <a:cs typeface="Calibri"/>
              </a:rPr>
              <a:t> </a:t>
            </a:r>
            <a:r>
              <a:rPr sz="3400" spc="315" dirty="0">
                <a:latin typeface="Calibri"/>
                <a:cs typeface="Calibri"/>
              </a:rPr>
              <a:t>reference</a:t>
            </a:r>
            <a:r>
              <a:rPr sz="3400" spc="135" dirty="0">
                <a:latin typeface="Calibri"/>
                <a:cs typeface="Calibri"/>
              </a:rPr>
              <a:t> </a:t>
            </a:r>
            <a:r>
              <a:rPr sz="3400" spc="125" dirty="0">
                <a:latin typeface="Calibri"/>
                <a:cs typeface="Calibri"/>
              </a:rPr>
              <a:t>list.</a:t>
            </a:r>
            <a:endParaRPr sz="3400" dirty="0">
              <a:latin typeface="Calibri"/>
              <a:cs typeface="Calibri"/>
            </a:endParaRPr>
          </a:p>
          <a:p>
            <a:pPr marL="299085" marR="8255" indent="-287020">
              <a:lnSpc>
                <a:spcPct val="100000"/>
              </a:lnSpc>
              <a:spcBef>
                <a:spcPts val="4079"/>
              </a:spcBef>
              <a:buFont typeface="Arial"/>
              <a:buChar char="•"/>
              <a:tabLst>
                <a:tab pos="299085" algn="l"/>
                <a:tab pos="984885" algn="l"/>
                <a:tab pos="2059305" algn="l"/>
                <a:tab pos="3020695" algn="l"/>
                <a:tab pos="4699000" algn="l"/>
                <a:tab pos="8194040" algn="l"/>
                <a:tab pos="8652510" algn="l"/>
                <a:tab pos="9147810" algn="l"/>
                <a:tab pos="11522710" algn="l"/>
                <a:tab pos="12134850" algn="l"/>
                <a:tab pos="14380210" algn="l"/>
                <a:tab pos="15273655" algn="l"/>
              </a:tabLst>
            </a:pPr>
            <a:endParaRPr sz="3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53B9C8-9A97-E105-9337-D63D3BF009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>
            <a:extLst>
              <a:ext uri="{FF2B5EF4-FFF2-40B4-BE49-F238E27FC236}">
                <a16:creationId xmlns:a16="http://schemas.microsoft.com/office/drawing/2014/main" id="{6F7810C0-A420-26D5-7CBE-3AD4761BB9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81000" y="495300"/>
            <a:ext cx="536511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885" dirty="0"/>
              <a:t>Tasks</a:t>
            </a:r>
            <a:endParaRPr spc="1185" dirty="0"/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FE7531A6-0591-14DB-01E3-8AA72B720FF6}"/>
              </a:ext>
            </a:extLst>
          </p:cNvPr>
          <p:cNvSpPr txBox="1"/>
          <p:nvPr/>
        </p:nvSpPr>
        <p:spPr>
          <a:xfrm>
            <a:off x="535940" y="1891995"/>
            <a:ext cx="8379460" cy="552138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buNone/>
            </a:pPr>
            <a:r>
              <a:rPr lang="en-US" sz="36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Task: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Complete Referencing: Unit 3 – The</a:t>
            </a:r>
            <a:r>
              <a:rPr lang="en-US" sz="3600" spc="-6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Basics</a:t>
            </a:r>
            <a:endParaRPr lang="en-GB" sz="36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buNone/>
            </a:pP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</a:p>
          <a:p>
            <a:pPr>
              <a:buNone/>
            </a:pPr>
            <a:endParaRPr lang="en-GB" sz="36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176530">
              <a:buNone/>
            </a:pPr>
            <a:r>
              <a:rPr lang="en-US" sz="36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Task: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Complete Referencing: Unit 2 – Managing</a:t>
            </a:r>
            <a:r>
              <a:rPr lang="en-US" sz="3600" spc="-8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Information</a:t>
            </a:r>
          </a:p>
          <a:p>
            <a:pPr marR="176530">
              <a:buNone/>
            </a:pPr>
            <a:endParaRPr lang="en-US" sz="36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176530">
              <a:buNone/>
            </a:pPr>
            <a:endParaRPr lang="en-US" sz="36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176530">
              <a:buNone/>
            </a:pPr>
            <a:r>
              <a:rPr lang="en-US" sz="3600" dirty="0">
                <a:latin typeface="Arial" panose="020B0604020202020204" pitchFamily="34" charset="0"/>
                <a:ea typeface="Arial" panose="020B0604020202020204" pitchFamily="34" charset="0"/>
              </a:rPr>
              <a:t>I’ll show you where to find this…</a:t>
            </a:r>
            <a:endParaRPr lang="en-GB" sz="36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buNone/>
            </a:pPr>
            <a:endParaRPr sz="3400" dirty="0">
              <a:latin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EABCDA-AD61-B911-B855-55AC16B1FE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58400" y="1409700"/>
            <a:ext cx="7995958" cy="7995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4522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985138" rIns="0" bIns="0" rtlCol="0">
            <a:spAutoFit/>
          </a:bodyPr>
          <a:lstStyle/>
          <a:p>
            <a:pPr marL="620395">
              <a:lnSpc>
                <a:spcPct val="100000"/>
              </a:lnSpc>
              <a:spcBef>
                <a:spcPts val="100"/>
              </a:spcBef>
            </a:pPr>
            <a:r>
              <a:rPr spc="905" dirty="0"/>
              <a:t>Reference</a:t>
            </a:r>
            <a:r>
              <a:rPr spc="385" dirty="0"/>
              <a:t> </a:t>
            </a:r>
            <a:r>
              <a:rPr spc="795" dirty="0"/>
              <a:t>List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3139" y="2413456"/>
            <a:ext cx="16379825" cy="53924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265" indent="-456565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469265" algn="l"/>
              </a:tabLst>
            </a:pPr>
            <a:r>
              <a:rPr sz="3200" spc="210" dirty="0">
                <a:latin typeface="Calibri"/>
                <a:cs typeface="Calibri"/>
              </a:rPr>
              <a:t>Cottrell,</a:t>
            </a:r>
            <a:r>
              <a:rPr sz="3200" spc="150" dirty="0">
                <a:latin typeface="Calibri"/>
                <a:cs typeface="Calibri"/>
              </a:rPr>
              <a:t> </a:t>
            </a:r>
            <a:r>
              <a:rPr sz="3200" spc="170" dirty="0">
                <a:latin typeface="Calibri"/>
                <a:cs typeface="Calibri"/>
              </a:rPr>
              <a:t>S.</a:t>
            </a:r>
            <a:r>
              <a:rPr sz="3200" spc="110" dirty="0">
                <a:latin typeface="Calibri"/>
                <a:cs typeface="Calibri"/>
              </a:rPr>
              <a:t> (2019)</a:t>
            </a:r>
            <a:r>
              <a:rPr sz="3200" spc="80" dirty="0">
                <a:latin typeface="Calibri"/>
                <a:cs typeface="Calibri"/>
              </a:rPr>
              <a:t> </a:t>
            </a:r>
            <a:r>
              <a:rPr sz="3200" i="1" spc="390" dirty="0">
                <a:latin typeface="Calibri"/>
                <a:cs typeface="Calibri"/>
              </a:rPr>
              <a:t>The</a:t>
            </a:r>
            <a:r>
              <a:rPr sz="3200" i="1" spc="125" dirty="0">
                <a:latin typeface="Calibri"/>
                <a:cs typeface="Calibri"/>
              </a:rPr>
              <a:t> </a:t>
            </a:r>
            <a:r>
              <a:rPr sz="3200" i="1" spc="365" dirty="0">
                <a:latin typeface="Calibri"/>
                <a:cs typeface="Calibri"/>
              </a:rPr>
              <a:t>study</a:t>
            </a:r>
            <a:r>
              <a:rPr sz="3200" i="1" spc="120" dirty="0">
                <a:latin typeface="Calibri"/>
                <a:cs typeface="Calibri"/>
              </a:rPr>
              <a:t> </a:t>
            </a:r>
            <a:r>
              <a:rPr sz="3200" i="1" spc="229" dirty="0">
                <a:latin typeface="Calibri"/>
                <a:cs typeface="Calibri"/>
              </a:rPr>
              <a:t>skills</a:t>
            </a:r>
            <a:r>
              <a:rPr sz="3200" i="1" spc="105" dirty="0">
                <a:latin typeface="Calibri"/>
                <a:cs typeface="Calibri"/>
              </a:rPr>
              <a:t> </a:t>
            </a:r>
            <a:r>
              <a:rPr sz="3200" i="1" spc="400" dirty="0">
                <a:latin typeface="Calibri"/>
                <a:cs typeface="Calibri"/>
              </a:rPr>
              <a:t>handbook</a:t>
            </a:r>
            <a:r>
              <a:rPr sz="3200" spc="400" dirty="0">
                <a:latin typeface="Calibri"/>
                <a:cs typeface="Calibri"/>
              </a:rPr>
              <a:t>.</a:t>
            </a:r>
            <a:r>
              <a:rPr sz="3200" spc="120" dirty="0">
                <a:latin typeface="Calibri"/>
                <a:cs typeface="Calibri"/>
              </a:rPr>
              <a:t> </a:t>
            </a:r>
            <a:r>
              <a:rPr sz="3200" spc="280" dirty="0">
                <a:latin typeface="Calibri"/>
                <a:cs typeface="Calibri"/>
              </a:rPr>
              <a:t>5th</a:t>
            </a:r>
            <a:r>
              <a:rPr sz="3200" spc="120" dirty="0">
                <a:latin typeface="Calibri"/>
                <a:cs typeface="Calibri"/>
              </a:rPr>
              <a:t> </a:t>
            </a:r>
            <a:r>
              <a:rPr sz="3200" spc="285" dirty="0">
                <a:latin typeface="Calibri"/>
                <a:cs typeface="Calibri"/>
              </a:rPr>
              <a:t>edn.</a:t>
            </a:r>
            <a:r>
              <a:rPr sz="3200" spc="120" dirty="0">
                <a:latin typeface="Calibri"/>
                <a:cs typeface="Calibri"/>
              </a:rPr>
              <a:t> </a:t>
            </a:r>
            <a:r>
              <a:rPr sz="3200" spc="340" dirty="0">
                <a:latin typeface="Calibri"/>
                <a:cs typeface="Calibri"/>
              </a:rPr>
              <a:t>London:</a:t>
            </a:r>
            <a:r>
              <a:rPr sz="3200" spc="120" dirty="0">
                <a:latin typeface="Calibri"/>
                <a:cs typeface="Calibri"/>
              </a:rPr>
              <a:t> </a:t>
            </a:r>
            <a:r>
              <a:rPr sz="3200" spc="465" dirty="0">
                <a:latin typeface="Calibri"/>
                <a:cs typeface="Calibri"/>
              </a:rPr>
              <a:t>Red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spc="335" dirty="0">
                <a:latin typeface="Calibri"/>
                <a:cs typeface="Calibri"/>
              </a:rPr>
              <a:t>Globe</a:t>
            </a:r>
            <a:r>
              <a:rPr sz="3200" spc="135" dirty="0">
                <a:latin typeface="Calibri"/>
                <a:cs typeface="Calibri"/>
              </a:rPr>
              <a:t> </a:t>
            </a:r>
            <a:r>
              <a:rPr sz="3200" spc="260" dirty="0">
                <a:latin typeface="Calibri"/>
                <a:cs typeface="Calibri"/>
              </a:rPr>
              <a:t>Press.</a:t>
            </a:r>
            <a:endParaRPr sz="32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844"/>
              </a:spcBef>
              <a:buFont typeface="Arial"/>
              <a:buChar char="•"/>
              <a:tabLst>
                <a:tab pos="469265" algn="l"/>
                <a:tab pos="1955800" algn="l"/>
                <a:tab pos="2477135" algn="l"/>
                <a:tab pos="3896995" algn="l"/>
                <a:tab pos="6350000" algn="l"/>
                <a:tab pos="8998585" algn="l"/>
                <a:tab pos="10328910" algn="l"/>
                <a:tab pos="11211560" algn="l"/>
                <a:tab pos="12868275" algn="l"/>
                <a:tab pos="13994765" algn="l"/>
                <a:tab pos="14481175" algn="l"/>
              </a:tabLst>
            </a:pPr>
            <a:r>
              <a:rPr sz="3200" spc="204" dirty="0">
                <a:latin typeface="Calibri"/>
                <a:cs typeface="Calibri"/>
              </a:rPr>
              <a:t>Harris,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165" dirty="0">
                <a:latin typeface="Calibri"/>
                <a:cs typeface="Calibri"/>
              </a:rPr>
              <a:t>L.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180" dirty="0">
                <a:latin typeface="Calibri"/>
                <a:cs typeface="Calibri"/>
              </a:rPr>
              <a:t>(2022)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i="1" spc="375" dirty="0">
                <a:latin typeface="Calibri"/>
                <a:cs typeface="Calibri"/>
              </a:rPr>
              <a:t>Evaluating</a:t>
            </a:r>
            <a:r>
              <a:rPr sz="3200" i="1" dirty="0">
                <a:latin typeface="Calibri"/>
                <a:cs typeface="Calibri"/>
              </a:rPr>
              <a:t>	</a:t>
            </a:r>
            <a:r>
              <a:rPr sz="3200" i="1" spc="345" dirty="0">
                <a:latin typeface="Calibri"/>
                <a:cs typeface="Calibri"/>
              </a:rPr>
              <a:t>information</a:t>
            </a:r>
            <a:r>
              <a:rPr sz="3200" i="1" dirty="0">
                <a:latin typeface="Calibri"/>
                <a:cs typeface="Calibri"/>
              </a:rPr>
              <a:t>	</a:t>
            </a:r>
            <a:r>
              <a:rPr sz="3200" i="1" spc="390" dirty="0">
                <a:latin typeface="Calibri"/>
                <a:cs typeface="Calibri"/>
              </a:rPr>
              <a:t>using</a:t>
            </a:r>
            <a:r>
              <a:rPr sz="3200" i="1" dirty="0">
                <a:latin typeface="Calibri"/>
                <a:cs typeface="Calibri"/>
              </a:rPr>
              <a:t>	</a:t>
            </a:r>
            <a:r>
              <a:rPr sz="3200" i="1" spc="355" dirty="0">
                <a:latin typeface="Calibri"/>
                <a:cs typeface="Calibri"/>
              </a:rPr>
              <a:t>the</a:t>
            </a:r>
            <a:r>
              <a:rPr sz="3200" i="1" dirty="0">
                <a:latin typeface="Calibri"/>
                <a:cs typeface="Calibri"/>
              </a:rPr>
              <a:t>	</a:t>
            </a:r>
            <a:r>
              <a:rPr sz="3200" i="1" spc="530" dirty="0">
                <a:latin typeface="Calibri"/>
                <a:cs typeface="Calibri"/>
              </a:rPr>
              <a:t>CRAAP</a:t>
            </a:r>
            <a:r>
              <a:rPr sz="3200" i="1" dirty="0">
                <a:latin typeface="Calibri"/>
                <a:cs typeface="Calibri"/>
              </a:rPr>
              <a:t>	</a:t>
            </a:r>
            <a:r>
              <a:rPr sz="3200" i="1" spc="185" dirty="0">
                <a:latin typeface="Calibri"/>
                <a:cs typeface="Calibri"/>
              </a:rPr>
              <a:t>Test:</a:t>
            </a:r>
            <a:r>
              <a:rPr sz="3200" i="1" dirty="0">
                <a:latin typeface="Calibri"/>
                <a:cs typeface="Calibri"/>
              </a:rPr>
              <a:t>	</a:t>
            </a:r>
            <a:r>
              <a:rPr sz="3200" i="1" spc="390" dirty="0">
                <a:latin typeface="Calibri"/>
                <a:cs typeface="Calibri"/>
              </a:rPr>
              <a:t>A</a:t>
            </a:r>
            <a:r>
              <a:rPr sz="3200" i="1" dirty="0">
                <a:latin typeface="Calibri"/>
                <a:cs typeface="Calibri"/>
              </a:rPr>
              <a:t>	</a:t>
            </a:r>
            <a:r>
              <a:rPr sz="3200" i="1" spc="305" dirty="0">
                <a:latin typeface="Calibri"/>
                <a:cs typeface="Calibri"/>
              </a:rPr>
              <a:t>student’s</a:t>
            </a:r>
            <a:endParaRPr sz="320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</a:pPr>
            <a:r>
              <a:rPr sz="3200" i="1" spc="415" dirty="0">
                <a:latin typeface="Calibri"/>
                <a:cs typeface="Calibri"/>
              </a:rPr>
              <a:t>guide</a:t>
            </a:r>
            <a:r>
              <a:rPr sz="3200" i="1" spc="130" dirty="0">
                <a:latin typeface="Calibri"/>
                <a:cs typeface="Calibri"/>
              </a:rPr>
              <a:t> </a:t>
            </a:r>
            <a:r>
              <a:rPr sz="3200" i="1" spc="295" dirty="0">
                <a:latin typeface="Calibri"/>
                <a:cs typeface="Calibri"/>
              </a:rPr>
              <a:t>to</a:t>
            </a:r>
            <a:r>
              <a:rPr sz="3200" i="1" spc="140" dirty="0">
                <a:latin typeface="Calibri"/>
                <a:cs typeface="Calibri"/>
              </a:rPr>
              <a:t> </a:t>
            </a:r>
            <a:r>
              <a:rPr sz="3200" i="1" spc="270" dirty="0">
                <a:latin typeface="Calibri"/>
                <a:cs typeface="Calibri"/>
              </a:rPr>
              <a:t>critical</a:t>
            </a:r>
            <a:r>
              <a:rPr sz="3200" i="1" spc="125" dirty="0">
                <a:latin typeface="Calibri"/>
                <a:cs typeface="Calibri"/>
              </a:rPr>
              <a:t> </a:t>
            </a:r>
            <a:r>
              <a:rPr sz="3200" i="1" spc="315" dirty="0">
                <a:latin typeface="Calibri"/>
                <a:cs typeface="Calibri"/>
              </a:rPr>
              <a:t>research</a:t>
            </a:r>
            <a:r>
              <a:rPr sz="3200" spc="315" dirty="0">
                <a:latin typeface="Calibri"/>
                <a:cs typeface="Calibri"/>
              </a:rPr>
              <a:t>.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335" dirty="0">
                <a:latin typeface="Calibri"/>
                <a:cs typeface="Calibri"/>
              </a:rPr>
              <a:t>London:</a:t>
            </a:r>
            <a:r>
              <a:rPr sz="3200" spc="140" dirty="0">
                <a:latin typeface="Calibri"/>
                <a:cs typeface="Calibri"/>
              </a:rPr>
              <a:t> </a:t>
            </a:r>
            <a:r>
              <a:rPr sz="3200" spc="375" dirty="0">
                <a:latin typeface="Calibri"/>
                <a:cs typeface="Calibri"/>
              </a:rPr>
              <a:t>StudyWise</a:t>
            </a:r>
            <a:r>
              <a:rPr sz="3200" spc="100" dirty="0">
                <a:latin typeface="Calibri"/>
                <a:cs typeface="Calibri"/>
              </a:rPr>
              <a:t> </a:t>
            </a:r>
            <a:r>
              <a:rPr sz="3200" spc="290" dirty="0">
                <a:latin typeface="Calibri"/>
                <a:cs typeface="Calibri"/>
              </a:rPr>
              <a:t>Publications.</a:t>
            </a:r>
            <a:endParaRPr sz="3200">
              <a:latin typeface="Calibri"/>
              <a:cs typeface="Calibri"/>
            </a:endParaRPr>
          </a:p>
          <a:p>
            <a:pPr marL="469900" marR="6350" indent="-457200" algn="just">
              <a:lnSpc>
                <a:spcPct val="100000"/>
              </a:lnSpc>
              <a:spcBef>
                <a:spcPts val="3840"/>
              </a:spcBef>
              <a:buFont typeface="Arial"/>
              <a:buChar char="•"/>
              <a:tabLst>
                <a:tab pos="469900" algn="l"/>
                <a:tab pos="3205480" algn="l"/>
                <a:tab pos="5822315" algn="l"/>
                <a:tab pos="9545955" algn="l"/>
                <a:tab pos="12519660" algn="l"/>
                <a:tab pos="15869285" algn="l"/>
              </a:tabLst>
            </a:pPr>
            <a:r>
              <a:rPr sz="3200" spc="240" dirty="0">
                <a:latin typeface="Calibri"/>
                <a:cs typeface="Calibri"/>
              </a:rPr>
              <a:t>Neeraj,</a:t>
            </a:r>
            <a:r>
              <a:rPr sz="3200" spc="225" dirty="0">
                <a:latin typeface="Calibri"/>
                <a:cs typeface="Calibri"/>
              </a:rPr>
              <a:t> </a:t>
            </a:r>
            <a:r>
              <a:rPr sz="3200" spc="114" dirty="0">
                <a:latin typeface="Calibri"/>
                <a:cs typeface="Calibri"/>
              </a:rPr>
              <a:t>M.S.</a:t>
            </a:r>
            <a:r>
              <a:rPr sz="3200" spc="229" dirty="0">
                <a:latin typeface="Calibri"/>
                <a:cs typeface="Calibri"/>
              </a:rPr>
              <a:t> </a:t>
            </a:r>
            <a:r>
              <a:rPr sz="3200" spc="415" dirty="0">
                <a:latin typeface="Calibri"/>
                <a:cs typeface="Calibri"/>
              </a:rPr>
              <a:t>and</a:t>
            </a:r>
            <a:r>
              <a:rPr sz="3200" spc="229" dirty="0">
                <a:latin typeface="Calibri"/>
                <a:cs typeface="Calibri"/>
              </a:rPr>
              <a:t> </a:t>
            </a:r>
            <a:r>
              <a:rPr sz="3200" spc="285" dirty="0">
                <a:latin typeface="Calibri"/>
                <a:cs typeface="Calibri"/>
              </a:rPr>
              <a:t>Nirmala,</a:t>
            </a:r>
            <a:r>
              <a:rPr sz="3200" spc="235" dirty="0">
                <a:latin typeface="Calibri"/>
                <a:cs typeface="Calibri"/>
              </a:rPr>
              <a:t> </a:t>
            </a:r>
            <a:r>
              <a:rPr sz="3200" spc="250" dirty="0">
                <a:latin typeface="Calibri"/>
                <a:cs typeface="Calibri"/>
              </a:rPr>
              <a:t>B.P.</a:t>
            </a:r>
            <a:r>
              <a:rPr sz="3200" spc="229" dirty="0">
                <a:latin typeface="Calibri"/>
                <a:cs typeface="Calibri"/>
              </a:rPr>
              <a:t> </a:t>
            </a:r>
            <a:r>
              <a:rPr sz="3200" spc="190" dirty="0">
                <a:latin typeface="Calibri"/>
                <a:cs typeface="Calibri"/>
              </a:rPr>
              <a:t>(2025)</a:t>
            </a:r>
            <a:r>
              <a:rPr sz="3200" spc="210" dirty="0">
                <a:latin typeface="Calibri"/>
                <a:cs typeface="Calibri"/>
              </a:rPr>
              <a:t> </a:t>
            </a:r>
            <a:r>
              <a:rPr sz="3200" spc="235" dirty="0">
                <a:latin typeface="Calibri"/>
                <a:cs typeface="Calibri"/>
              </a:rPr>
              <a:t>‘The</a:t>
            </a:r>
            <a:r>
              <a:rPr sz="3200" spc="225" dirty="0">
                <a:latin typeface="Calibri"/>
                <a:cs typeface="Calibri"/>
              </a:rPr>
              <a:t> </a:t>
            </a:r>
            <a:r>
              <a:rPr sz="3200" spc="229" dirty="0">
                <a:latin typeface="Calibri"/>
                <a:cs typeface="Calibri"/>
              </a:rPr>
              <a:t>role</a:t>
            </a:r>
            <a:r>
              <a:rPr sz="3200" spc="220" dirty="0">
                <a:latin typeface="Calibri"/>
                <a:cs typeface="Calibri"/>
              </a:rPr>
              <a:t> </a:t>
            </a:r>
            <a:r>
              <a:rPr sz="3200" spc="204" dirty="0">
                <a:latin typeface="Calibri"/>
                <a:cs typeface="Calibri"/>
              </a:rPr>
              <a:t>of</a:t>
            </a:r>
            <a:r>
              <a:rPr sz="3200" spc="240" dirty="0">
                <a:latin typeface="Calibri"/>
                <a:cs typeface="Calibri"/>
              </a:rPr>
              <a:t> </a:t>
            </a:r>
            <a:r>
              <a:rPr sz="3200" spc="295" dirty="0">
                <a:latin typeface="Calibri"/>
                <a:cs typeface="Calibri"/>
              </a:rPr>
              <a:t>digital</a:t>
            </a:r>
            <a:r>
              <a:rPr sz="3200" spc="229" dirty="0">
                <a:latin typeface="Calibri"/>
                <a:cs typeface="Calibri"/>
              </a:rPr>
              <a:t> </a:t>
            </a:r>
            <a:r>
              <a:rPr sz="3200" spc="245" dirty="0">
                <a:latin typeface="Calibri"/>
                <a:cs typeface="Calibri"/>
              </a:rPr>
              <a:t>libraries</a:t>
            </a:r>
            <a:r>
              <a:rPr sz="3200" spc="220" dirty="0">
                <a:latin typeface="Calibri"/>
                <a:cs typeface="Calibri"/>
              </a:rPr>
              <a:t> </a:t>
            </a:r>
            <a:r>
              <a:rPr sz="3200" spc="425" dirty="0">
                <a:latin typeface="Calibri"/>
                <a:cs typeface="Calibri"/>
              </a:rPr>
              <a:t>and</a:t>
            </a:r>
            <a:r>
              <a:rPr sz="3200" spc="229" dirty="0">
                <a:latin typeface="Calibri"/>
                <a:cs typeface="Calibri"/>
              </a:rPr>
              <a:t> </a:t>
            </a:r>
            <a:r>
              <a:rPr sz="3200" spc="434" dirty="0">
                <a:latin typeface="Calibri"/>
                <a:cs typeface="Calibri"/>
              </a:rPr>
              <a:t>emerging </a:t>
            </a:r>
            <a:r>
              <a:rPr sz="3200" spc="340" dirty="0">
                <a:latin typeface="Calibri"/>
                <a:cs typeface="Calibri"/>
              </a:rPr>
              <a:t>technologies</a:t>
            </a:r>
            <a:r>
              <a:rPr sz="3200" spc="465" dirty="0">
                <a:latin typeface="Calibri"/>
                <a:cs typeface="Calibri"/>
              </a:rPr>
              <a:t> </a:t>
            </a:r>
            <a:r>
              <a:rPr sz="3200" spc="290" dirty="0">
                <a:latin typeface="Calibri"/>
                <a:cs typeface="Calibri"/>
              </a:rPr>
              <a:t>in</a:t>
            </a:r>
            <a:r>
              <a:rPr sz="3200" spc="470" dirty="0">
                <a:latin typeface="Calibri"/>
                <a:cs typeface="Calibri"/>
              </a:rPr>
              <a:t> </a:t>
            </a:r>
            <a:r>
              <a:rPr sz="3200" spc="415" dirty="0">
                <a:latin typeface="Calibri"/>
                <a:cs typeface="Calibri"/>
              </a:rPr>
              <a:t>enhancing</a:t>
            </a:r>
            <a:r>
              <a:rPr sz="3200" spc="450" dirty="0">
                <a:latin typeface="Calibri"/>
                <a:cs typeface="Calibri"/>
              </a:rPr>
              <a:t> </a:t>
            </a:r>
            <a:r>
              <a:rPr sz="3200" spc="270" dirty="0">
                <a:latin typeface="Calibri"/>
                <a:cs typeface="Calibri"/>
              </a:rPr>
              <a:t>social</a:t>
            </a:r>
            <a:r>
              <a:rPr sz="3200" spc="459" dirty="0">
                <a:latin typeface="Calibri"/>
                <a:cs typeface="Calibri"/>
              </a:rPr>
              <a:t> </a:t>
            </a:r>
            <a:r>
              <a:rPr sz="3200" spc="365" dirty="0">
                <a:latin typeface="Calibri"/>
                <a:cs typeface="Calibri"/>
              </a:rPr>
              <a:t>work</a:t>
            </a:r>
            <a:r>
              <a:rPr sz="3200" spc="459" dirty="0">
                <a:latin typeface="Calibri"/>
                <a:cs typeface="Calibri"/>
              </a:rPr>
              <a:t> </a:t>
            </a:r>
            <a:r>
              <a:rPr sz="3200" spc="300" dirty="0">
                <a:latin typeface="Calibri"/>
                <a:cs typeface="Calibri"/>
              </a:rPr>
              <a:t>education:</a:t>
            </a:r>
            <a:r>
              <a:rPr sz="3200" spc="450" dirty="0">
                <a:latin typeface="Calibri"/>
                <a:cs typeface="Calibri"/>
              </a:rPr>
              <a:t> </a:t>
            </a:r>
            <a:r>
              <a:rPr sz="3200" spc="335" dirty="0">
                <a:latin typeface="Calibri"/>
                <a:cs typeface="Calibri"/>
              </a:rPr>
              <a:t>a</a:t>
            </a:r>
            <a:r>
              <a:rPr sz="3200" spc="459" dirty="0">
                <a:latin typeface="Calibri"/>
                <a:cs typeface="Calibri"/>
              </a:rPr>
              <a:t> </a:t>
            </a:r>
            <a:r>
              <a:rPr sz="3200" spc="370" dirty="0">
                <a:latin typeface="Calibri"/>
                <a:cs typeface="Calibri"/>
              </a:rPr>
              <a:t>comprehensive</a:t>
            </a:r>
            <a:r>
              <a:rPr sz="3200" spc="459" dirty="0">
                <a:latin typeface="Calibri"/>
                <a:cs typeface="Calibri"/>
              </a:rPr>
              <a:t> </a:t>
            </a:r>
            <a:r>
              <a:rPr sz="3200" spc="185" dirty="0">
                <a:latin typeface="Calibri"/>
                <a:cs typeface="Calibri"/>
              </a:rPr>
              <a:t>analysis’, </a:t>
            </a:r>
            <a:r>
              <a:rPr sz="3200" i="1" spc="330" dirty="0">
                <a:latin typeface="Calibri"/>
                <a:cs typeface="Calibri"/>
              </a:rPr>
              <a:t>Social</a:t>
            </a:r>
            <a:r>
              <a:rPr sz="3200" i="1" dirty="0">
                <a:latin typeface="Calibri"/>
                <a:cs typeface="Calibri"/>
              </a:rPr>
              <a:t>	</a:t>
            </a:r>
            <a:r>
              <a:rPr sz="3200" i="1" spc="400" dirty="0">
                <a:latin typeface="Calibri"/>
                <a:cs typeface="Calibri"/>
              </a:rPr>
              <a:t>Work</a:t>
            </a:r>
            <a:r>
              <a:rPr sz="3200" i="1" dirty="0">
                <a:latin typeface="Calibri"/>
                <a:cs typeface="Calibri"/>
              </a:rPr>
              <a:t>	</a:t>
            </a:r>
            <a:r>
              <a:rPr sz="3200" i="1" spc="350" dirty="0">
                <a:latin typeface="Calibri"/>
                <a:cs typeface="Calibri"/>
              </a:rPr>
              <a:t>Education</a:t>
            </a:r>
            <a:r>
              <a:rPr sz="3200" spc="350" dirty="0">
                <a:latin typeface="Calibri"/>
                <a:cs typeface="Calibri"/>
              </a:rPr>
              <a:t>,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65" dirty="0">
                <a:latin typeface="Calibri"/>
                <a:cs typeface="Calibri"/>
              </a:rPr>
              <a:t>pp.1–</a:t>
            </a:r>
            <a:r>
              <a:rPr sz="3200" spc="-25" dirty="0">
                <a:latin typeface="Calibri"/>
                <a:cs typeface="Calibri"/>
              </a:rPr>
              <a:t>16.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275" dirty="0">
                <a:latin typeface="Calibri"/>
                <a:cs typeface="Calibri"/>
              </a:rPr>
              <a:t>Available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105" dirty="0">
                <a:latin typeface="Calibri"/>
                <a:cs typeface="Calibri"/>
              </a:rPr>
              <a:t>at: </a:t>
            </a:r>
            <a:r>
              <a:rPr sz="3200" u="sng" spc="18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https://doi.org/10.1080/02615479.2024.2445740</a:t>
            </a:r>
            <a:endParaRPr sz="32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844"/>
              </a:spcBef>
              <a:buFont typeface="Arial"/>
              <a:buChar char="•"/>
              <a:tabLst>
                <a:tab pos="469265" algn="l"/>
              </a:tabLst>
            </a:pPr>
            <a:r>
              <a:rPr sz="3200" spc="270" dirty="0">
                <a:latin typeface="Calibri"/>
                <a:cs typeface="Calibri"/>
              </a:rPr>
              <a:t>Thorpe,</a:t>
            </a:r>
            <a:r>
              <a:rPr sz="3200" spc="135" dirty="0">
                <a:latin typeface="Calibri"/>
                <a:cs typeface="Calibri"/>
              </a:rPr>
              <a:t> </a:t>
            </a:r>
            <a:r>
              <a:rPr sz="3200" spc="100" dirty="0">
                <a:latin typeface="Calibri"/>
                <a:cs typeface="Calibri"/>
              </a:rPr>
              <a:t>C.,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spc="310" dirty="0">
                <a:latin typeface="Calibri"/>
                <a:cs typeface="Calibri"/>
              </a:rPr>
              <a:t>Honey,</a:t>
            </a:r>
            <a:r>
              <a:rPr sz="3200" spc="145" dirty="0">
                <a:latin typeface="Calibri"/>
                <a:cs typeface="Calibri"/>
              </a:rPr>
              <a:t> </a:t>
            </a:r>
            <a:r>
              <a:rPr sz="3200" spc="55" dirty="0">
                <a:latin typeface="Calibri"/>
                <a:cs typeface="Calibri"/>
              </a:rPr>
              <a:t>T.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spc="425" dirty="0">
                <a:latin typeface="Calibri"/>
                <a:cs typeface="Calibri"/>
              </a:rPr>
              <a:t>and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265" dirty="0">
                <a:latin typeface="Calibri"/>
                <a:cs typeface="Calibri"/>
              </a:rPr>
              <a:t>Wilson,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215" dirty="0">
                <a:latin typeface="Calibri"/>
                <a:cs typeface="Calibri"/>
              </a:rPr>
              <a:t>E.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spc="245" dirty="0">
                <a:latin typeface="Calibri"/>
                <a:cs typeface="Calibri"/>
              </a:rPr>
              <a:t>(2024)</a:t>
            </a:r>
            <a:r>
              <a:rPr sz="3200" spc="120" dirty="0">
                <a:latin typeface="Calibri"/>
                <a:cs typeface="Calibri"/>
              </a:rPr>
              <a:t> </a:t>
            </a:r>
            <a:r>
              <a:rPr sz="3200" spc="355" dirty="0">
                <a:latin typeface="Calibri"/>
                <a:cs typeface="Calibri"/>
              </a:rPr>
              <a:t>‘Reading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210" dirty="0">
                <a:latin typeface="Calibri"/>
                <a:cs typeface="Calibri"/>
              </a:rPr>
              <a:t>lists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335" dirty="0">
                <a:latin typeface="Calibri"/>
                <a:cs typeface="Calibri"/>
              </a:rPr>
              <a:t>as</a:t>
            </a:r>
            <a:r>
              <a:rPr sz="3200" spc="120" dirty="0">
                <a:latin typeface="Calibri"/>
                <a:cs typeface="Calibri"/>
              </a:rPr>
              <a:t> </a:t>
            </a:r>
            <a:r>
              <a:rPr sz="3200" spc="320" dirty="0">
                <a:latin typeface="Calibri"/>
                <a:cs typeface="Calibri"/>
              </a:rPr>
              <a:t>enablers</a:t>
            </a:r>
            <a:r>
              <a:rPr sz="3200" spc="145" dirty="0">
                <a:latin typeface="Calibri"/>
                <a:cs typeface="Calibri"/>
              </a:rPr>
              <a:t> </a:t>
            </a:r>
            <a:r>
              <a:rPr sz="3200" spc="210" dirty="0">
                <a:latin typeface="Calibri"/>
                <a:cs typeface="Calibri"/>
              </a:rPr>
              <a:t>of</a:t>
            </a:r>
            <a:r>
              <a:rPr sz="3200" spc="145" dirty="0">
                <a:latin typeface="Calibri"/>
                <a:cs typeface="Calibri"/>
              </a:rPr>
              <a:t> </a:t>
            </a:r>
            <a:r>
              <a:rPr sz="3200" spc="325" dirty="0">
                <a:latin typeface="Calibri"/>
                <a:cs typeface="Calibri"/>
              </a:rPr>
              <a:t>learning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50339" y="8266938"/>
            <a:ext cx="1364488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29150" algn="l"/>
                <a:tab pos="7529195" algn="l"/>
                <a:tab pos="11789410" algn="l"/>
              </a:tabLst>
            </a:pPr>
            <a:r>
              <a:rPr sz="3200" i="1" spc="310" dirty="0">
                <a:latin typeface="Calibri"/>
                <a:cs typeface="Calibri"/>
              </a:rPr>
              <a:t>Librarianship</a:t>
            </a:r>
            <a:r>
              <a:rPr sz="3200" spc="310" dirty="0">
                <a:latin typeface="Calibri"/>
                <a:cs typeface="Calibri"/>
              </a:rPr>
              <a:t>,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175" dirty="0">
                <a:latin typeface="Calibri"/>
                <a:cs typeface="Calibri"/>
              </a:rPr>
              <a:t>30(4),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250" dirty="0">
                <a:latin typeface="Calibri"/>
                <a:cs typeface="Calibri"/>
              </a:rPr>
              <a:t>pp.390–</a:t>
            </a:r>
            <a:r>
              <a:rPr sz="3200" spc="300" dirty="0">
                <a:latin typeface="Calibri"/>
                <a:cs typeface="Calibri"/>
              </a:rPr>
              <a:t>404.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275" dirty="0">
                <a:latin typeface="Calibri"/>
                <a:cs typeface="Calibri"/>
              </a:rPr>
              <a:t>Available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50339" y="7779257"/>
            <a:ext cx="15922625" cy="10013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  <a:tabLst>
                <a:tab pos="775335" algn="l"/>
                <a:tab pos="1682114" algn="l"/>
                <a:tab pos="4232275" algn="l"/>
                <a:tab pos="5737860" algn="l"/>
                <a:tab pos="7948295" algn="l"/>
                <a:tab pos="9830435" algn="l"/>
                <a:tab pos="11156315" algn="l"/>
                <a:tab pos="13021944" algn="l"/>
                <a:tab pos="13806805" algn="l"/>
              </a:tabLst>
            </a:pPr>
            <a:r>
              <a:rPr sz="3200" spc="265" dirty="0">
                <a:latin typeface="Calibri"/>
                <a:cs typeface="Calibri"/>
              </a:rPr>
              <a:t>in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80" dirty="0">
                <a:latin typeface="Calibri"/>
                <a:cs typeface="Calibri"/>
              </a:rPr>
              <a:t>an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60" dirty="0">
                <a:latin typeface="Calibri"/>
                <a:cs typeface="Calibri"/>
              </a:rPr>
              <a:t>immersive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45" dirty="0">
                <a:latin typeface="Calibri"/>
                <a:cs typeface="Calibri"/>
              </a:rPr>
              <a:t>block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370" dirty="0">
                <a:latin typeface="Calibri"/>
                <a:cs typeface="Calibri"/>
              </a:rPr>
              <a:t>teaching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spc="245" dirty="0">
                <a:latin typeface="Calibri"/>
                <a:cs typeface="Calibri"/>
              </a:rPr>
              <a:t>model’,</a:t>
            </a:r>
            <a:r>
              <a:rPr sz="3200" dirty="0">
                <a:latin typeface="Calibri"/>
                <a:cs typeface="Calibri"/>
              </a:rPr>
              <a:t>	</a:t>
            </a:r>
            <a:r>
              <a:rPr sz="3200" i="1" spc="459" dirty="0">
                <a:latin typeface="Calibri"/>
                <a:cs typeface="Calibri"/>
              </a:rPr>
              <a:t>New</a:t>
            </a:r>
            <a:r>
              <a:rPr sz="3200" i="1" dirty="0">
                <a:latin typeface="Calibri"/>
                <a:cs typeface="Calibri"/>
              </a:rPr>
              <a:t>	</a:t>
            </a:r>
            <a:r>
              <a:rPr sz="3200" i="1" spc="370" dirty="0">
                <a:latin typeface="Calibri"/>
                <a:cs typeface="Calibri"/>
              </a:rPr>
              <a:t>Review</a:t>
            </a:r>
            <a:r>
              <a:rPr sz="3200" i="1" dirty="0">
                <a:latin typeface="Calibri"/>
                <a:cs typeface="Calibri"/>
              </a:rPr>
              <a:t>	</a:t>
            </a:r>
            <a:r>
              <a:rPr sz="3200" i="1" spc="204" dirty="0">
                <a:latin typeface="Calibri"/>
                <a:cs typeface="Calibri"/>
              </a:rPr>
              <a:t>of</a:t>
            </a:r>
            <a:r>
              <a:rPr sz="3200" i="1" dirty="0">
                <a:latin typeface="Calibri"/>
                <a:cs typeface="Calibri"/>
              </a:rPr>
              <a:t>	</a:t>
            </a:r>
            <a:r>
              <a:rPr sz="3200" i="1" spc="455" dirty="0">
                <a:latin typeface="Calibri"/>
                <a:cs typeface="Calibri"/>
              </a:rPr>
              <a:t>Academic</a:t>
            </a:r>
            <a:endParaRPr sz="3200">
              <a:latin typeface="Calibri"/>
              <a:cs typeface="Calibri"/>
            </a:endParaRPr>
          </a:p>
          <a:p>
            <a:pPr marR="6985" algn="r">
              <a:lnSpc>
                <a:spcPct val="100000"/>
              </a:lnSpc>
              <a:spcBef>
                <a:spcPts val="5"/>
              </a:spcBef>
            </a:pPr>
            <a:r>
              <a:rPr sz="3200" spc="100" dirty="0">
                <a:latin typeface="Calibri"/>
                <a:cs typeface="Calibri"/>
              </a:rPr>
              <a:t>at: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50339" y="8754567"/>
            <a:ext cx="899223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u="sng" spc="10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3"/>
              </a:rPr>
              <a:t>https://doi.org/10.1080/13614533.2024.2381519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2833</TotalTime>
  <Words>1790</Words>
  <Application>Microsoft Office PowerPoint</Application>
  <PresentationFormat>Custom</PresentationFormat>
  <Paragraphs>158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Aptos</vt:lpstr>
      <vt:lpstr>Arial</vt:lpstr>
      <vt:lpstr>Calibri</vt:lpstr>
      <vt:lpstr>Office Theme</vt:lpstr>
      <vt:lpstr>1_Office Theme</vt:lpstr>
      <vt:lpstr>PowerPoint Presentation</vt:lpstr>
      <vt:lpstr>Recap (Week 1)</vt:lpstr>
      <vt:lpstr>Reflection (Week 1)</vt:lpstr>
      <vt:lpstr>Learning Objectives</vt:lpstr>
      <vt:lpstr>PROFESSIONAL STANDARDS</vt:lpstr>
      <vt:lpstr>PROFESSIONAL STANDARDS</vt:lpstr>
      <vt:lpstr>Assignment One Academic Skills for the Digital Era (BMSW4013)</vt:lpstr>
      <vt:lpstr>Assignment 1: Evidence of Learning (E-Portfolio)</vt:lpstr>
      <vt:lpstr>Reading Lists…</vt:lpstr>
      <vt:lpstr>Reading Lists</vt:lpstr>
      <vt:lpstr>Online Library</vt:lpstr>
      <vt:lpstr>Online Library</vt:lpstr>
      <vt:lpstr>After the library session, what still feels confusing or difficult?</vt:lpstr>
      <vt:lpstr>Keyword Research</vt:lpstr>
      <vt:lpstr>Keyword Research</vt:lpstr>
      <vt:lpstr>Online Library</vt:lpstr>
      <vt:lpstr>Your turn…</vt:lpstr>
      <vt:lpstr>PowerPoint Presentation</vt:lpstr>
      <vt:lpstr>CRAAP Test</vt:lpstr>
      <vt:lpstr>CRAAP Test practise</vt:lpstr>
      <vt:lpstr>CRAAP Test ‘test’ Follow up questions</vt:lpstr>
      <vt:lpstr>Lesson Recap</vt:lpstr>
      <vt:lpstr>Next Week</vt:lpstr>
      <vt:lpstr>Tasks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9e897ece-092f-4cfa-a87f-643891437d1d.pdf</dc:title>
  <dc:creator>Scott James</dc:creator>
  <cp:lastModifiedBy>Ffion Cumberpatch</cp:lastModifiedBy>
  <cp:revision>4</cp:revision>
  <dcterms:created xsi:type="dcterms:W3CDTF">2025-12-30T09:37:43Z</dcterms:created>
  <dcterms:modified xsi:type="dcterms:W3CDTF">2026-01-04T12:41:36Z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2025-10-06T00:00:00Z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2025-12-30T00:00:00Z</vt:filetime>
  </property>
  <property fmtid="{D5CDD505-2E9C-101B-9397-08002B2CF9AE}" pid="5" name="Producer">
    <vt:lpwstr>Microsoft® PowerPoint® for Microsoft 365</vt:lpwstr>
  </property>
</Properties>
</file>