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7" r:id="rId4"/>
    <p:sldId id="268" r:id="rId5"/>
    <p:sldId id="270" r:id="rId6"/>
    <p:sldId id="269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85" r:id="rId15"/>
    <p:sldId id="286" r:id="rId16"/>
    <p:sldId id="281" r:id="rId17"/>
    <p:sldId id="280" r:id="rId18"/>
    <p:sldId id="282" r:id="rId19"/>
    <p:sldId id="278" r:id="rId20"/>
    <p:sldId id="279" r:id="rId21"/>
    <p:sldId id="283" r:id="rId22"/>
    <p:sldId id="28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A0B380-5F40-4F0A-B057-CB4B951BC924}" v="21" dt="2026-09-24T06:58:54.5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87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ra Hopkinson" userId="4c46a3d6-da89-4616-bd45-1b70e49404c2" providerId="ADAL" clId="{7F1F0841-190A-46F8-9915-0C9D4FD90F14}"/>
    <pc:docChg chg="addSld delSld modSld">
      <pc:chgData name="Lara Hopkinson" userId="4c46a3d6-da89-4616-bd45-1b70e49404c2" providerId="ADAL" clId="{7F1F0841-190A-46F8-9915-0C9D4FD90F14}" dt="2026-09-24T08:32:46.199" v="40" actId="47"/>
      <pc:docMkLst>
        <pc:docMk/>
      </pc:docMkLst>
      <pc:sldChg chg="add setBg">
        <pc:chgData name="Lara Hopkinson" userId="4c46a3d6-da89-4616-bd45-1b70e49404c2" providerId="ADAL" clId="{7F1F0841-190A-46F8-9915-0C9D4FD90F14}" dt="2026-09-24T06:58:34.834" v="0"/>
        <pc:sldMkLst>
          <pc:docMk/>
          <pc:sldMk cId="865679803" sldId="266"/>
        </pc:sldMkLst>
      </pc:sldChg>
      <pc:sldChg chg="add setBg">
        <pc:chgData name="Lara Hopkinson" userId="4c46a3d6-da89-4616-bd45-1b70e49404c2" providerId="ADAL" clId="{7F1F0841-190A-46F8-9915-0C9D4FD90F14}" dt="2026-09-24T06:58:35.931" v="1"/>
        <pc:sldMkLst>
          <pc:docMk/>
          <pc:sldMk cId="4028353868" sldId="267"/>
        </pc:sldMkLst>
      </pc:sldChg>
      <pc:sldChg chg="add setBg">
        <pc:chgData name="Lara Hopkinson" userId="4c46a3d6-da89-4616-bd45-1b70e49404c2" providerId="ADAL" clId="{7F1F0841-190A-46F8-9915-0C9D4FD90F14}" dt="2026-09-24T06:58:36.599" v="2"/>
        <pc:sldMkLst>
          <pc:docMk/>
          <pc:sldMk cId="862921877" sldId="268"/>
        </pc:sldMkLst>
      </pc:sldChg>
      <pc:sldChg chg="add">
        <pc:chgData name="Lara Hopkinson" userId="4c46a3d6-da89-4616-bd45-1b70e49404c2" providerId="ADAL" clId="{7F1F0841-190A-46F8-9915-0C9D4FD90F14}" dt="2026-09-24T06:58:37.873" v="4"/>
        <pc:sldMkLst>
          <pc:docMk/>
          <pc:sldMk cId="1725242256" sldId="269"/>
        </pc:sldMkLst>
      </pc:sldChg>
      <pc:sldChg chg="add setBg">
        <pc:chgData name="Lara Hopkinson" userId="4c46a3d6-da89-4616-bd45-1b70e49404c2" providerId="ADAL" clId="{7F1F0841-190A-46F8-9915-0C9D4FD90F14}" dt="2026-09-24T06:58:37.187" v="3"/>
        <pc:sldMkLst>
          <pc:docMk/>
          <pc:sldMk cId="3196907976" sldId="270"/>
        </pc:sldMkLst>
      </pc:sldChg>
      <pc:sldChg chg="modSp add">
        <pc:chgData name="Lara Hopkinson" userId="4c46a3d6-da89-4616-bd45-1b70e49404c2" providerId="ADAL" clId="{7F1F0841-190A-46F8-9915-0C9D4FD90F14}" dt="2026-09-24T06:58:38.433" v="5"/>
        <pc:sldMkLst>
          <pc:docMk/>
          <pc:sldMk cId="1910017682" sldId="271"/>
        </pc:sldMkLst>
        <pc:graphicFrameChg chg="mod">
          <ac:chgData name="Lara Hopkinson" userId="4c46a3d6-da89-4616-bd45-1b70e49404c2" providerId="ADAL" clId="{7F1F0841-190A-46F8-9915-0C9D4FD90F14}" dt="2026-09-24T06:58:38.433" v="5"/>
          <ac:graphicFrameMkLst>
            <pc:docMk/>
            <pc:sldMk cId="1910017682" sldId="271"/>
            <ac:graphicFrameMk id="4" creationId="{6ADE38E3-C226-4721-85EE-7091EF9159EA}"/>
          </ac:graphicFrameMkLst>
        </pc:graphicFrameChg>
      </pc:sldChg>
      <pc:sldChg chg="modSp add">
        <pc:chgData name="Lara Hopkinson" userId="4c46a3d6-da89-4616-bd45-1b70e49404c2" providerId="ADAL" clId="{7F1F0841-190A-46F8-9915-0C9D4FD90F14}" dt="2026-09-24T06:58:39.012" v="6"/>
        <pc:sldMkLst>
          <pc:docMk/>
          <pc:sldMk cId="191202039" sldId="272"/>
        </pc:sldMkLst>
        <pc:graphicFrameChg chg="mod">
          <ac:chgData name="Lara Hopkinson" userId="4c46a3d6-da89-4616-bd45-1b70e49404c2" providerId="ADAL" clId="{7F1F0841-190A-46F8-9915-0C9D4FD90F14}" dt="2026-09-24T06:58:39.012" v="6"/>
          <ac:graphicFrameMkLst>
            <pc:docMk/>
            <pc:sldMk cId="191202039" sldId="272"/>
            <ac:graphicFrameMk id="4" creationId="{ACEF9F48-D3D8-0CA9-0D14-410E933C8EA2}"/>
          </ac:graphicFrameMkLst>
        </pc:graphicFrameChg>
      </pc:sldChg>
      <pc:sldChg chg="add">
        <pc:chgData name="Lara Hopkinson" userId="4c46a3d6-da89-4616-bd45-1b70e49404c2" providerId="ADAL" clId="{7F1F0841-190A-46F8-9915-0C9D4FD90F14}" dt="2026-09-24T06:58:39.710" v="7"/>
        <pc:sldMkLst>
          <pc:docMk/>
          <pc:sldMk cId="3100257431" sldId="273"/>
        </pc:sldMkLst>
      </pc:sldChg>
      <pc:sldChg chg="add">
        <pc:chgData name="Lara Hopkinson" userId="4c46a3d6-da89-4616-bd45-1b70e49404c2" providerId="ADAL" clId="{7F1F0841-190A-46F8-9915-0C9D4FD90F14}" dt="2026-09-24T06:58:45.930" v="8"/>
        <pc:sldMkLst>
          <pc:docMk/>
          <pc:sldMk cId="2450501094" sldId="274"/>
        </pc:sldMkLst>
      </pc:sldChg>
      <pc:sldChg chg="add">
        <pc:chgData name="Lara Hopkinson" userId="4c46a3d6-da89-4616-bd45-1b70e49404c2" providerId="ADAL" clId="{7F1F0841-190A-46F8-9915-0C9D4FD90F14}" dt="2026-09-24T06:58:46.460" v="9"/>
        <pc:sldMkLst>
          <pc:docMk/>
          <pc:sldMk cId="1913166591" sldId="275"/>
        </pc:sldMkLst>
      </pc:sldChg>
      <pc:sldChg chg="add">
        <pc:chgData name="Lara Hopkinson" userId="4c46a3d6-da89-4616-bd45-1b70e49404c2" providerId="ADAL" clId="{7F1F0841-190A-46F8-9915-0C9D4FD90F14}" dt="2026-09-24T06:58:47.086" v="10"/>
        <pc:sldMkLst>
          <pc:docMk/>
          <pc:sldMk cId="1349782220" sldId="276"/>
        </pc:sldMkLst>
      </pc:sldChg>
      <pc:sldChg chg="add">
        <pc:chgData name="Lara Hopkinson" userId="4c46a3d6-da89-4616-bd45-1b70e49404c2" providerId="ADAL" clId="{7F1F0841-190A-46F8-9915-0C9D4FD90F14}" dt="2026-09-24T06:58:47.706" v="11"/>
        <pc:sldMkLst>
          <pc:docMk/>
          <pc:sldMk cId="3167653321" sldId="277"/>
        </pc:sldMkLst>
      </pc:sldChg>
      <pc:sldChg chg="add">
        <pc:chgData name="Lara Hopkinson" userId="4c46a3d6-da89-4616-bd45-1b70e49404c2" providerId="ADAL" clId="{7F1F0841-190A-46F8-9915-0C9D4FD90F14}" dt="2026-09-24T06:58:52.703" v="17"/>
        <pc:sldMkLst>
          <pc:docMk/>
          <pc:sldMk cId="1556522568" sldId="278"/>
        </pc:sldMkLst>
      </pc:sldChg>
      <pc:sldChg chg="add">
        <pc:chgData name="Lara Hopkinson" userId="4c46a3d6-da89-4616-bd45-1b70e49404c2" providerId="ADAL" clId="{7F1F0841-190A-46F8-9915-0C9D4FD90F14}" dt="2026-09-24T06:58:53.295" v="18"/>
        <pc:sldMkLst>
          <pc:docMk/>
          <pc:sldMk cId="1178643438" sldId="279"/>
        </pc:sldMkLst>
      </pc:sldChg>
      <pc:sldChg chg="add">
        <pc:chgData name="Lara Hopkinson" userId="4c46a3d6-da89-4616-bd45-1b70e49404c2" providerId="ADAL" clId="{7F1F0841-190A-46F8-9915-0C9D4FD90F14}" dt="2026-09-24T06:58:51.576" v="15"/>
        <pc:sldMkLst>
          <pc:docMk/>
          <pc:sldMk cId="2695031969" sldId="280"/>
        </pc:sldMkLst>
      </pc:sldChg>
      <pc:sldChg chg="add setBg">
        <pc:chgData name="Lara Hopkinson" userId="4c46a3d6-da89-4616-bd45-1b70e49404c2" providerId="ADAL" clId="{7F1F0841-190A-46F8-9915-0C9D4FD90F14}" dt="2026-09-24T06:58:49.482" v="14"/>
        <pc:sldMkLst>
          <pc:docMk/>
          <pc:sldMk cId="904185973" sldId="281"/>
        </pc:sldMkLst>
      </pc:sldChg>
      <pc:sldChg chg="add setBg">
        <pc:chgData name="Lara Hopkinson" userId="4c46a3d6-da89-4616-bd45-1b70e49404c2" providerId="ADAL" clId="{7F1F0841-190A-46F8-9915-0C9D4FD90F14}" dt="2026-09-24T06:58:52.186" v="16"/>
        <pc:sldMkLst>
          <pc:docMk/>
          <pc:sldMk cId="108741148" sldId="282"/>
        </pc:sldMkLst>
      </pc:sldChg>
      <pc:sldChg chg="add">
        <pc:chgData name="Lara Hopkinson" userId="4c46a3d6-da89-4616-bd45-1b70e49404c2" providerId="ADAL" clId="{7F1F0841-190A-46F8-9915-0C9D4FD90F14}" dt="2026-09-24T06:58:53.948" v="19"/>
        <pc:sldMkLst>
          <pc:docMk/>
          <pc:sldMk cId="3437891958" sldId="283"/>
        </pc:sldMkLst>
      </pc:sldChg>
      <pc:sldChg chg="add">
        <pc:chgData name="Lara Hopkinson" userId="4c46a3d6-da89-4616-bd45-1b70e49404c2" providerId="ADAL" clId="{7F1F0841-190A-46F8-9915-0C9D4FD90F14}" dt="2026-09-24T06:58:54.546" v="20"/>
        <pc:sldMkLst>
          <pc:docMk/>
          <pc:sldMk cId="3697158467" sldId="284"/>
        </pc:sldMkLst>
      </pc:sldChg>
      <pc:sldChg chg="add">
        <pc:chgData name="Lara Hopkinson" userId="4c46a3d6-da89-4616-bd45-1b70e49404c2" providerId="ADAL" clId="{7F1F0841-190A-46F8-9915-0C9D4FD90F14}" dt="2026-09-24T06:58:48.295" v="12"/>
        <pc:sldMkLst>
          <pc:docMk/>
          <pc:sldMk cId="50870378" sldId="285"/>
        </pc:sldMkLst>
      </pc:sldChg>
      <pc:sldChg chg="add">
        <pc:chgData name="Lara Hopkinson" userId="4c46a3d6-da89-4616-bd45-1b70e49404c2" providerId="ADAL" clId="{7F1F0841-190A-46F8-9915-0C9D4FD90F14}" dt="2026-09-24T06:58:48.883" v="13"/>
        <pc:sldMkLst>
          <pc:docMk/>
          <pc:sldMk cId="1402178088" sldId="286"/>
        </pc:sldMkLst>
      </pc:sldChg>
      <pc:sldChg chg="modSp new del mod">
        <pc:chgData name="Lara Hopkinson" userId="4c46a3d6-da89-4616-bd45-1b70e49404c2" providerId="ADAL" clId="{7F1F0841-190A-46F8-9915-0C9D4FD90F14}" dt="2026-09-24T08:32:46.199" v="40" actId="47"/>
        <pc:sldMkLst>
          <pc:docMk/>
          <pc:sldMk cId="3471188847" sldId="287"/>
        </pc:sldMkLst>
        <pc:spChg chg="mod">
          <ac:chgData name="Lara Hopkinson" userId="4c46a3d6-da89-4616-bd45-1b70e49404c2" providerId="ADAL" clId="{7F1F0841-190A-46F8-9915-0C9D4FD90F14}" dt="2026-09-24T08:32:36.844" v="39" actId="20577"/>
          <ac:spMkLst>
            <pc:docMk/>
            <pc:sldMk cId="3471188847" sldId="287"/>
            <ac:spMk id="2" creationId="{4794F4D4-921B-D25C-3C1E-53A73B7D70F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53034-F030-41F2-85C3-242BA160D9CD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8C845-E94A-4B4D-B486-294FAE594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243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53034-F030-41F2-85C3-242BA160D9CD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8C845-E94A-4B4D-B486-294FAE594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438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53034-F030-41F2-85C3-242BA160D9CD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8C845-E94A-4B4D-B486-294FAE594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003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53034-F030-41F2-85C3-242BA160D9CD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8C845-E94A-4B4D-B486-294FAE594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565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53034-F030-41F2-85C3-242BA160D9CD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8C845-E94A-4B4D-B486-294FAE594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810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53034-F030-41F2-85C3-242BA160D9CD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8C845-E94A-4B4D-B486-294FAE594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473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53034-F030-41F2-85C3-242BA160D9CD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8C845-E94A-4B4D-B486-294FAE594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839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53034-F030-41F2-85C3-242BA160D9CD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8C845-E94A-4B4D-B486-294FAE594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363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53034-F030-41F2-85C3-242BA160D9CD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8C845-E94A-4B4D-B486-294FAE594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887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53034-F030-41F2-85C3-242BA160D9CD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8C845-E94A-4B4D-B486-294FAE594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801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53034-F030-41F2-85C3-242BA160D9CD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8C845-E94A-4B4D-B486-294FAE594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563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453034-F030-41F2-85C3-242BA160D9CD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E8C845-E94A-4B4D-B486-294FAE5944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6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digitalservices.uwtsd.ac.uk/wp-content/uploads/2025/12/Havard-en_v1.5-V2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mailto:emily.wild@uwtsd.ac.uk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44913-896C-7B9C-B490-FB61E23636E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Current Issues</a:t>
            </a:r>
            <a:br>
              <a:rPr lang="en-GB" dirty="0"/>
            </a:br>
            <a:r>
              <a:rPr lang="en-GB" dirty="0"/>
              <a:t>ACAA6007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84E620-FA4C-88F0-2AF8-38E82115B6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Lara Hopkinson</a:t>
            </a:r>
          </a:p>
          <a:p>
            <a:r>
              <a:rPr lang="en-GB" dirty="0"/>
              <a:t>Senior Lecturer</a:t>
            </a:r>
          </a:p>
          <a:p>
            <a:r>
              <a:rPr lang="en-GB" dirty="0"/>
              <a:t>lara.hopkinson@uwtsd.ac.uk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331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bstract blurred public library with bookshelves">
            <a:extLst>
              <a:ext uri="{FF2B5EF4-FFF2-40B4-BE49-F238E27FC236}">
                <a16:creationId xmlns:a16="http://schemas.microsoft.com/office/drawing/2014/main" id="{22DCB4DE-8D31-917B-86E6-E8FF2FC49C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99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B450F3-346F-46FB-5DFB-45E321426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Referencing 101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5679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Close-up of question mark on a hardwood floor against a wall">
            <a:extLst>
              <a:ext uri="{FF2B5EF4-FFF2-40B4-BE49-F238E27FC236}">
                <a16:creationId xmlns:a16="http://schemas.microsoft.com/office/drawing/2014/main" id="{155A1FEA-7F23-51A5-E3A9-89D2276749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333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F25C3F-12B8-4B9F-B2A4-3A8E63670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Why do we reference?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8353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8D498-336D-9CD7-74C4-2951201287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Close-up of question mark on a hardwood floor against a wall">
            <a:extLst>
              <a:ext uri="{FF2B5EF4-FFF2-40B4-BE49-F238E27FC236}">
                <a16:creationId xmlns:a16="http://schemas.microsoft.com/office/drawing/2014/main" id="{F4C7BB89-01AA-42C5-4794-13D2BBBC3E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333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25C87CF-C058-7C7D-305D-CFE6AA572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1C4143-256F-A0EF-45BF-E3BBBC5DA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When do we reference?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A41DE1C-47A2-54AD-A1C8-FA04B966F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5AFE605-1B5E-7E8B-D3A7-7524B88C4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2921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64E862-85F8-2112-6650-F1291AA75C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Close-up of question mark on a hardwood floor against a wall">
            <a:extLst>
              <a:ext uri="{FF2B5EF4-FFF2-40B4-BE49-F238E27FC236}">
                <a16:creationId xmlns:a16="http://schemas.microsoft.com/office/drawing/2014/main" id="{EE0E9ACA-6196-36F1-84EE-9ECE28B20C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333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C390699-025D-79DA-D6A9-CCE73C243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1935D2-BCFF-9654-6B6E-13011EA4A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What referencing scheme do we use?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A44C13-3D70-DFA1-1F14-097C94C47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9B7BDFF-81F4-307A-0856-1CB20ECEA7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6907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7E55F-1194-F4C9-7CE1-65D21B36C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436" y="365126"/>
            <a:ext cx="3392556" cy="2311813"/>
          </a:xfrm>
        </p:spPr>
        <p:txBody>
          <a:bodyPr/>
          <a:lstStyle/>
          <a:p>
            <a:pPr algn="ctr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Harvard referencing system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>
            <a:hlinkClick r:id="rId2"/>
            <a:extLst>
              <a:ext uri="{FF2B5EF4-FFF2-40B4-BE49-F238E27FC236}">
                <a16:creationId xmlns:a16="http://schemas.microsoft.com/office/drawing/2014/main" id="{F6BF6D3A-537D-76DB-F79D-ECF5BC752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562" y="695048"/>
            <a:ext cx="4565788" cy="579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242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0D551-6D10-E953-2067-62C4F689C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quick quiz…..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ADE38E3-C226-4721-85EE-7091EF9159E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49117" y="3283712"/>
          <a:ext cx="7202557" cy="2271441"/>
        </p:xfrm>
        <a:graphic>
          <a:graphicData uri="http://schemas.openxmlformats.org/drawingml/2006/table">
            <a:tbl>
              <a:tblPr/>
              <a:tblGrid>
                <a:gridCol w="2658745">
                  <a:extLst>
                    <a:ext uri="{9D8B030D-6E8A-4147-A177-3AD203B41FA5}">
                      <a16:colId xmlns:a16="http://schemas.microsoft.com/office/drawing/2014/main" val="1060617284"/>
                    </a:ext>
                  </a:extLst>
                </a:gridCol>
                <a:gridCol w="4543812">
                  <a:extLst>
                    <a:ext uri="{9D8B030D-6E8A-4147-A177-3AD203B41FA5}">
                      <a16:colId xmlns:a16="http://schemas.microsoft.com/office/drawing/2014/main" val="3057699537"/>
                    </a:ext>
                  </a:extLst>
                </a:gridCol>
              </a:tblGrid>
              <a:tr h="371794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Author​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Citation​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2161381"/>
                  </a:ext>
                </a:extLst>
              </a:tr>
              <a:tr h="23905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Single person 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e.g. 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7320706"/>
                  </a:ext>
                </a:extLst>
              </a:tr>
              <a:tr h="23905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Two or three people​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e.g. 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7326454"/>
                  </a:ext>
                </a:extLst>
              </a:tr>
              <a:tr h="23905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Four or more people​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da-DK" sz="1800" b="0" i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</a:t>
                      </a:r>
                      <a:r>
                        <a:rPr lang="da-DK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</a:t>
                      </a:r>
                      <a:endParaRPr lang="da-DK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666798"/>
                  </a:ext>
                </a:extLst>
              </a:tr>
              <a:tr h="23905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Organisation​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e.g. 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2067958"/>
                  </a:ext>
                </a:extLst>
              </a:tr>
              <a:tr h="59764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Web page​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e.g. 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4275226"/>
                  </a:ext>
                </a:extLst>
              </a:tr>
            </a:tbl>
          </a:graphicData>
        </a:graphic>
      </p:graphicFrame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7B8762F-189E-4DF2-89B4-58EE29DD611C}"/>
              </a:ext>
            </a:extLst>
          </p:cNvPr>
          <p:cNvSpPr txBox="1">
            <a:spLocks/>
          </p:cNvSpPr>
          <p:nvPr/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Fill in the table below with example citations, as outlined:</a:t>
            </a:r>
          </a:p>
        </p:txBody>
      </p:sp>
    </p:spTree>
    <p:extLst>
      <p:ext uri="{BB962C8B-B14F-4D97-AF65-F5344CB8AC3E}">
        <p14:creationId xmlns:p14="http://schemas.microsoft.com/office/powerpoint/2010/main" val="1910017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005410-A25A-2EEE-F3EF-6CAA35C110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7A872-489D-02B9-EB06-912A59AB9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quick quiz…..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CEF9F48-D3D8-0CA9-0D14-410E933C8EA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49117" y="3283712"/>
          <a:ext cx="7202557" cy="2685099"/>
        </p:xfrm>
        <a:graphic>
          <a:graphicData uri="http://schemas.openxmlformats.org/drawingml/2006/table">
            <a:tbl>
              <a:tblPr/>
              <a:tblGrid>
                <a:gridCol w="2658745">
                  <a:extLst>
                    <a:ext uri="{9D8B030D-6E8A-4147-A177-3AD203B41FA5}">
                      <a16:colId xmlns:a16="http://schemas.microsoft.com/office/drawing/2014/main" val="1060617284"/>
                    </a:ext>
                  </a:extLst>
                </a:gridCol>
                <a:gridCol w="4543812">
                  <a:extLst>
                    <a:ext uri="{9D8B030D-6E8A-4147-A177-3AD203B41FA5}">
                      <a16:colId xmlns:a16="http://schemas.microsoft.com/office/drawing/2014/main" val="3057699537"/>
                    </a:ext>
                  </a:extLst>
                </a:gridCol>
              </a:tblGrid>
              <a:tr h="371794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Author​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1" i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Citation​</a:t>
                      </a:r>
                      <a:endParaRPr lang="en-GB" b="1" i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2161381"/>
                  </a:ext>
                </a:extLst>
              </a:tr>
              <a:tr h="23905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Single person 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e.g. Smith, 2018​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7320706"/>
                  </a:ext>
                </a:extLst>
              </a:tr>
              <a:tr h="23905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Two or three people​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e.g. Smith &amp; Havers, 2019​</a:t>
                      </a:r>
                    </a:p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e.g. Havers, Fielding &amp; Jones, 2022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7326454"/>
                  </a:ext>
                </a:extLst>
              </a:tr>
              <a:tr h="23905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Four or more people​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da-DK" sz="1800" b="0" i="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</a:t>
                      </a:r>
                      <a:r>
                        <a:rPr lang="da-DK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Smith </a:t>
                      </a:r>
                      <a:r>
                        <a:rPr lang="da-DK" sz="1800" b="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et al</a:t>
                      </a:r>
                      <a:r>
                        <a:rPr lang="da-DK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2020</a:t>
                      </a:r>
                      <a:endParaRPr lang="da-DK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666798"/>
                  </a:ext>
                </a:extLst>
              </a:tr>
              <a:tr h="239058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Organisation​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e.g. NASA, 2022​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2067958"/>
                  </a:ext>
                </a:extLst>
              </a:tr>
              <a:tr h="597643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Web page​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e.g. BBC, 2021​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e.g. UK Government, 2019​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algn="l" rtl="0" fontAlgn="base">
                        <a:lnSpc>
                          <a:spcPts val="1800"/>
                        </a:lnSpc>
                        <a:buNone/>
                      </a:pPr>
                      <a:r>
                        <a:rPr lang="en-GB" sz="18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e.g. Designing Buildings Wiki, 2018​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4275226"/>
                  </a:ext>
                </a:extLst>
              </a:tr>
            </a:tbl>
          </a:graphicData>
        </a:graphic>
      </p:graphicFrame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329C6AB-10BC-BDD3-3973-52168B6DA9DD}"/>
              </a:ext>
            </a:extLst>
          </p:cNvPr>
          <p:cNvSpPr txBox="1">
            <a:spLocks/>
          </p:cNvSpPr>
          <p:nvPr/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Fill in the table below with example citations, as outlined:</a:t>
            </a:r>
          </a:p>
        </p:txBody>
      </p:sp>
    </p:spTree>
    <p:extLst>
      <p:ext uri="{BB962C8B-B14F-4D97-AF65-F5344CB8AC3E}">
        <p14:creationId xmlns:p14="http://schemas.microsoft.com/office/powerpoint/2010/main" val="1912020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CB0EC-98DB-1720-0EC5-5A1BD9436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guidance…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FDE5F-C2CF-96E9-982F-CD24CFE424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dirty="0"/>
              <a:t>Try to avoid using the came citation over and over</a:t>
            </a:r>
            <a:r>
              <a:rPr lang="en-US" dirty="0"/>
              <a:t>​</a:t>
            </a:r>
          </a:p>
          <a:p>
            <a:pPr lvl="1" fontAlgn="base"/>
            <a:r>
              <a:rPr lang="en-GB" dirty="0"/>
              <a:t>Why could this be important?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You can name the author in text – how do you cite this?</a:t>
            </a:r>
            <a:r>
              <a:rPr lang="en-US" dirty="0"/>
              <a:t>​</a:t>
            </a:r>
          </a:p>
          <a:p>
            <a:pPr lvl="1" fontAlgn="base"/>
            <a:r>
              <a:rPr lang="en-GB" dirty="0"/>
              <a:t>Smith (2014) suggests that </a:t>
            </a:r>
            <a:r>
              <a:rPr lang="en-GB" dirty="0" err="1"/>
              <a:t>xyz</a:t>
            </a:r>
            <a:r>
              <a:rPr lang="en-GB" dirty="0"/>
              <a:t>​</a:t>
            </a:r>
          </a:p>
          <a:p>
            <a:pPr lvl="1" fontAlgn="base"/>
            <a:r>
              <a:rPr lang="en-GB" dirty="0"/>
              <a:t>NASA (2022) how that </a:t>
            </a:r>
            <a:r>
              <a:rPr lang="en-GB" dirty="0" err="1"/>
              <a:t>xyz</a:t>
            </a:r>
            <a:r>
              <a:rPr lang="en-GB" dirty="0"/>
              <a:t>​</a:t>
            </a:r>
          </a:p>
          <a:p>
            <a:pPr lvl="1" fontAlgn="base"/>
            <a:r>
              <a:rPr lang="en-GB" dirty="0"/>
              <a:t>It is noted in the work of Jones (2020) that using waste as a by product is a good use of resources.</a:t>
            </a:r>
            <a:r>
              <a:rPr lang="en-US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257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051FA-A615-49E0-8334-EE6702252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more guidance…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EFCBE1-84EA-860C-AD0A-47182F89D5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GB" dirty="0"/>
              <a:t>The citation can be used where needed, or at the end of the sentence</a:t>
            </a:r>
            <a:r>
              <a:rPr lang="en-US" dirty="0"/>
              <a:t>​</a:t>
            </a:r>
          </a:p>
          <a:p>
            <a:pPr lvl="1" fontAlgn="base"/>
            <a:r>
              <a:rPr lang="en-GB" dirty="0"/>
              <a:t>Construction is a wasteful process (Jones, 2019), using a great deal of resources.</a:t>
            </a:r>
            <a:r>
              <a:rPr lang="en-US" dirty="0"/>
              <a:t>​</a:t>
            </a:r>
          </a:p>
          <a:p>
            <a:pPr lvl="1" fontAlgn="base"/>
            <a:r>
              <a:rPr lang="en-GB" dirty="0"/>
              <a:t>Construction is deemed an important sector of the economy (HM Government, 2013).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If you use multiple sources, list these at the end of the sentence in publication year order</a:t>
            </a:r>
            <a:r>
              <a:rPr lang="en-US" dirty="0"/>
              <a:t>​</a:t>
            </a:r>
          </a:p>
          <a:p>
            <a:pPr lvl="1" fontAlgn="base"/>
            <a:r>
              <a:rPr lang="en-GB" dirty="0"/>
              <a:t>Several researchers agree (Hughes, 2024; Kelvin, 2022; Smith, 2020).</a:t>
            </a:r>
            <a:r>
              <a:rPr lang="en-US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0501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018D1-510F-4004-2FA0-A8F6AC5AB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about multiples of the same author and year?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C26860-E3D6-8B1C-E107-2DF6093788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en-GB" dirty="0"/>
              <a:t>This can happen e.g. Government documents</a:t>
            </a:r>
            <a:r>
              <a:rPr lang="en-US" dirty="0"/>
              <a:t>​</a:t>
            </a:r>
          </a:p>
          <a:p>
            <a:pPr fontAlgn="base"/>
            <a:endParaRPr lang="en-GB" dirty="0"/>
          </a:p>
          <a:p>
            <a:pPr lvl="1" fontAlgn="base"/>
            <a:r>
              <a:rPr lang="en-GB" dirty="0"/>
              <a:t>At broader strategy level, the UK Government has indicated its ambition to lead in the clean growth of the economy as a whole (lowering carbon emissions and using resources more efficiently) (HM Government, 2018; HM Government,2017a; HM Government, 2017b). </a:t>
            </a:r>
            <a:r>
              <a:rPr lang="en-US" dirty="0"/>
              <a:t>​</a:t>
            </a:r>
          </a:p>
          <a:p>
            <a:pPr fontAlgn="base"/>
            <a:endParaRPr lang="en-GB" dirty="0"/>
          </a:p>
          <a:p>
            <a:pPr fontAlgn="base"/>
            <a:r>
              <a:rPr lang="en-GB" dirty="0"/>
              <a:t>Suffix with a, b, c, etc. in the text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Make sure these are also in the reference list​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1665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389DF-10DD-774D-F3FB-C09F2F063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Quotations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BEFF22-2291-336D-2B67-8AB0D6ED18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dirty="0"/>
              <a:t>Useful where paraphrasing is difficult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Should be used </a:t>
            </a:r>
            <a:r>
              <a:rPr lang="en-GB" b="1" dirty="0"/>
              <a:t>sparingly</a:t>
            </a:r>
            <a:r>
              <a:rPr lang="en-US" dirty="0"/>
              <a:t>​</a:t>
            </a:r>
          </a:p>
          <a:p>
            <a:pPr lvl="1" fontAlgn="base"/>
            <a:r>
              <a:rPr lang="en-GB" dirty="0"/>
              <a:t>Why do you think this is important?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Needs clear definition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Always ask the question:</a:t>
            </a:r>
            <a:r>
              <a:rPr lang="en-US" dirty="0"/>
              <a:t>​</a:t>
            </a:r>
          </a:p>
          <a:p>
            <a:pPr lvl="1" fontAlgn="base"/>
            <a:r>
              <a:rPr lang="en-GB" dirty="0"/>
              <a:t>Could I paraphrase this?</a:t>
            </a:r>
            <a:r>
              <a:rPr lang="en-US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97822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3C58A7-444A-282F-AB1B-348AA9171AB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6304" t="18641" r="17319" b="11685"/>
          <a:stretch>
            <a:fillRect/>
          </a:stretch>
        </p:blipFill>
        <p:spPr>
          <a:xfrm>
            <a:off x="1225826" y="148416"/>
            <a:ext cx="6347791" cy="63577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443A185-0A30-6A94-964A-353991102C30}"/>
              </a:ext>
            </a:extLst>
          </p:cNvPr>
          <p:cNvSpPr txBox="1"/>
          <p:nvPr/>
        </p:nvSpPr>
        <p:spPr>
          <a:xfrm>
            <a:off x="0" y="6488668"/>
            <a:ext cx="4723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Source: UWTSD Harvard referencing guide, 2025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6533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58655-5FB9-815B-9DFD-E56DA40C1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reference list…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435B8-1134-E581-4FDD-3DDFC10530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should you present this?</a:t>
            </a:r>
          </a:p>
          <a:p>
            <a:r>
              <a:rPr lang="en-GB" dirty="0"/>
              <a:t>What information is required?</a:t>
            </a:r>
          </a:p>
          <a:p>
            <a:endParaRPr lang="en-GB" dirty="0"/>
          </a:p>
          <a:p>
            <a:r>
              <a:rPr lang="en-GB" dirty="0"/>
              <a:t>Use the Harvard referencing guide to help you!</a:t>
            </a:r>
          </a:p>
          <a:p>
            <a:r>
              <a:rPr lang="en-GB" dirty="0"/>
              <a:t>If using software, ensure it is set correctly</a:t>
            </a:r>
          </a:p>
          <a:p>
            <a:pPr lvl="1"/>
            <a:r>
              <a:rPr lang="en-GB" dirty="0"/>
              <a:t>Also, correct entry of information is critical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703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DC7C2DE-E74A-10A6-AE64-9AAEFA5551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754" t="63315" r="28043" b="23424"/>
          <a:stretch>
            <a:fillRect/>
          </a:stretch>
        </p:blipFill>
        <p:spPr>
          <a:xfrm>
            <a:off x="4132686" y="5725865"/>
            <a:ext cx="4766148" cy="95323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612AC3-7E32-1F5A-F470-1B478421F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3380133" cy="1291840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example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0ABDED8-E8EA-2249-BEF7-431239A7D8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28072" t="33421" r="27565" b="56215"/>
          <a:stretch>
            <a:fillRect/>
          </a:stretch>
        </p:blipFill>
        <p:spPr>
          <a:xfrm>
            <a:off x="4132691" y="5294096"/>
            <a:ext cx="4766143" cy="7422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539EBD-971C-209A-229A-5C49C44015D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188" t="21485" r="27609" b="7446"/>
          <a:stretch>
            <a:fillRect/>
          </a:stretch>
        </p:blipFill>
        <p:spPr>
          <a:xfrm>
            <a:off x="4132687" y="258418"/>
            <a:ext cx="4766148" cy="510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1780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A54668-20AF-DB2C-EB26-4F22AD833E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Close-up of question mark on a hardwood floor against a wall">
            <a:extLst>
              <a:ext uri="{FF2B5EF4-FFF2-40B4-BE49-F238E27FC236}">
                <a16:creationId xmlns:a16="http://schemas.microsoft.com/office/drawing/2014/main" id="{08038598-6BC5-8FBF-4E9F-764BCF816B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333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F376FE3-A99C-7A77-A252-79D33FDF5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630EF1-F98A-EBFA-A5F0-620D04BFD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How do you search for sources?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92B9F70-BD22-0F84-8E5F-1891167BC9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09F2EF-435D-39BD-F245-F4E9985248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41859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F6832-04F4-4605-DFCD-B793469E2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guidance…..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96A56-81E7-B68E-252F-6437D3C09E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 the UWTSD online library!</a:t>
            </a:r>
          </a:p>
          <a:p>
            <a:r>
              <a:rPr lang="en-GB" dirty="0"/>
              <a:t>Ensure more engagement with academic literature</a:t>
            </a:r>
          </a:p>
          <a:p>
            <a:r>
              <a:rPr lang="en-GB" dirty="0"/>
              <a:t>Use databases accordingly</a:t>
            </a:r>
          </a:p>
          <a:p>
            <a:pPr lvl="1"/>
            <a:r>
              <a:rPr lang="en-GB" dirty="0"/>
              <a:t>ScienceDirect is very good for this module!</a:t>
            </a:r>
          </a:p>
          <a:p>
            <a:r>
              <a:rPr lang="en-GB" dirty="0"/>
              <a:t>Ask tutors</a:t>
            </a:r>
          </a:p>
          <a:p>
            <a:r>
              <a:rPr lang="en-GB" dirty="0"/>
              <a:t>Talk to the Academic Liaison Librarian</a:t>
            </a:r>
          </a:p>
          <a:p>
            <a:pPr lvl="1"/>
            <a:r>
              <a:rPr lang="en-GB" dirty="0"/>
              <a:t>Emily Wild, </a:t>
            </a:r>
            <a:r>
              <a:rPr lang="en-GB" dirty="0">
                <a:hlinkClick r:id="rId2"/>
              </a:rPr>
              <a:t>emily.wild@uwtsd.ac.uk</a:t>
            </a:r>
            <a:r>
              <a:rPr lang="en-GB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031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E420D0-8D1C-820C-E0B0-2EAD7F833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Close-up of question mark on a hardwood floor against a wall">
            <a:extLst>
              <a:ext uri="{FF2B5EF4-FFF2-40B4-BE49-F238E27FC236}">
                <a16:creationId xmlns:a16="http://schemas.microsoft.com/office/drawing/2014/main" id="{53A3E2DA-BBC0-7EB3-7653-9CBE83D267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333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22B5BFE-BF20-A837-4179-7026E593BF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E5355A-8F2C-A5F8-B81E-0FDEEB84C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How to label a figure?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2F43B8B-4C63-7D39-75F0-FCE8039944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84CE92-184C-6AC7-93EC-D15BFC902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7411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0F968-D16F-8EA5-4AEC-4168087EC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label a figure?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659C6-15A5-9D5F-1EBD-758A7AC4C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do you already know?</a:t>
            </a:r>
          </a:p>
          <a:p>
            <a:endParaRPr lang="en-GB" dirty="0"/>
          </a:p>
          <a:p>
            <a:r>
              <a:rPr lang="en-GB" dirty="0"/>
              <a:t>Label applies under the figure used</a:t>
            </a:r>
          </a:p>
          <a:p>
            <a:r>
              <a:rPr lang="en-GB" dirty="0"/>
              <a:t>Begin at figure 1</a:t>
            </a:r>
          </a:p>
          <a:p>
            <a:r>
              <a:rPr lang="en-GB" dirty="0"/>
              <a:t>Provide a relevant title to your figure</a:t>
            </a:r>
          </a:p>
          <a:p>
            <a:r>
              <a:rPr lang="en-GB" dirty="0"/>
              <a:t>Finally, provide the valid citation of its source</a:t>
            </a:r>
          </a:p>
          <a:p>
            <a:r>
              <a:rPr lang="en-GB" dirty="0"/>
              <a:t>OR if you designed this yourself, cite yourself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522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EFD66-74AA-FAD8-4AC0-1CE23A6DA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example….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2C46CB-656B-8FAF-FF9C-309C66037C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812" t="40054" r="38405" b="21902"/>
          <a:stretch>
            <a:fillRect/>
          </a:stretch>
        </p:blipFill>
        <p:spPr>
          <a:xfrm>
            <a:off x="628650" y="1884033"/>
            <a:ext cx="7097601" cy="401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6434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9FA2E-C9BF-4CF9-A00B-235E4E3B3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about labelling a table?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E0FB6-EAA1-A72D-0436-9FA5368538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do you already know?</a:t>
            </a:r>
          </a:p>
          <a:p>
            <a:endParaRPr lang="en-GB" dirty="0"/>
          </a:p>
          <a:p>
            <a:r>
              <a:rPr lang="en-GB" dirty="0"/>
              <a:t>Label applies above the table</a:t>
            </a:r>
          </a:p>
          <a:p>
            <a:r>
              <a:rPr lang="en-GB" dirty="0"/>
              <a:t>Begin at table 1</a:t>
            </a:r>
          </a:p>
          <a:p>
            <a:r>
              <a:rPr lang="en-GB" dirty="0"/>
              <a:t>Provide a relevant title for your table</a:t>
            </a:r>
          </a:p>
          <a:p>
            <a:r>
              <a:rPr lang="en-GB" dirty="0"/>
              <a:t>Provide a relevant citation, OR ensure citations are provided throughout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8919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78881-9859-7B71-9EE4-4D7E42188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269" y="365126"/>
            <a:ext cx="2666872" cy="1278144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example…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331A6D-E8F8-DF54-ADD2-B823474BB0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638" t="20707" r="30942" b="9185"/>
          <a:stretch>
            <a:fillRect/>
          </a:stretch>
        </p:blipFill>
        <p:spPr>
          <a:xfrm>
            <a:off x="3417039" y="193291"/>
            <a:ext cx="5421814" cy="6428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158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712</Words>
  <Application>Microsoft Office PowerPoint</Application>
  <PresentationFormat>On-screen Show (4:3)</PresentationFormat>
  <Paragraphs>103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Aptos</vt:lpstr>
      <vt:lpstr>Aptos Display</vt:lpstr>
      <vt:lpstr>Arial</vt:lpstr>
      <vt:lpstr>Calibri</vt:lpstr>
      <vt:lpstr>Office Theme</vt:lpstr>
      <vt:lpstr>Current Issues ACAA6007</vt:lpstr>
      <vt:lpstr>Referencing 101</vt:lpstr>
      <vt:lpstr>Why do we reference?</vt:lpstr>
      <vt:lpstr>When do we reference?</vt:lpstr>
      <vt:lpstr>What referencing scheme do we use?</vt:lpstr>
      <vt:lpstr>Harvard referencing system</vt:lpstr>
      <vt:lpstr>A quick quiz…..</vt:lpstr>
      <vt:lpstr>A quick quiz…..</vt:lpstr>
      <vt:lpstr>Some guidance…</vt:lpstr>
      <vt:lpstr>Some more guidance…</vt:lpstr>
      <vt:lpstr>What about multiples of the same author and year?</vt:lpstr>
      <vt:lpstr>Quotations </vt:lpstr>
      <vt:lpstr>PowerPoint Presentation</vt:lpstr>
      <vt:lpstr>The reference list…</vt:lpstr>
      <vt:lpstr>An example</vt:lpstr>
      <vt:lpstr>How do you search for sources?</vt:lpstr>
      <vt:lpstr>Some guidance…..</vt:lpstr>
      <vt:lpstr>How to label a figure?</vt:lpstr>
      <vt:lpstr>How to label a figure?</vt:lpstr>
      <vt:lpstr>An example….</vt:lpstr>
      <vt:lpstr>What about labelling a table?</vt:lpstr>
      <vt:lpstr>An example…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Lara Hopkinson</dc:creator>
  <cp:lastModifiedBy>Lara Hopkinson</cp:lastModifiedBy>
  <cp:revision>1</cp:revision>
  <dcterms:created xsi:type="dcterms:W3CDTF">2026-09-24T06:56:43Z</dcterms:created>
  <dcterms:modified xsi:type="dcterms:W3CDTF">2026-09-24T08:32:47Z</dcterms:modified>
</cp:coreProperties>
</file>