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34"/>
  </p:notesMasterIdLst>
  <p:sldIdLst>
    <p:sldId id="256" r:id="rId2"/>
    <p:sldId id="257" r:id="rId3"/>
    <p:sldId id="258" r:id="rId4"/>
    <p:sldId id="259" r:id="rId5"/>
    <p:sldId id="260" r:id="rId6"/>
    <p:sldId id="261" r:id="rId7"/>
    <p:sldId id="262" r:id="rId8"/>
    <p:sldId id="560" r:id="rId9"/>
    <p:sldId id="289" r:id="rId10"/>
    <p:sldId id="568" r:id="rId11"/>
    <p:sldId id="584" r:id="rId12"/>
    <p:sldId id="304" r:id="rId13"/>
    <p:sldId id="586" r:id="rId14"/>
    <p:sldId id="587" r:id="rId15"/>
    <p:sldId id="585" r:id="rId16"/>
    <p:sldId id="588" r:id="rId17"/>
    <p:sldId id="595" r:id="rId18"/>
    <p:sldId id="336" r:id="rId19"/>
    <p:sldId id="312" r:id="rId20"/>
    <p:sldId id="324" r:id="rId21"/>
    <p:sldId id="325" r:id="rId22"/>
    <p:sldId id="326" r:id="rId23"/>
    <p:sldId id="327" r:id="rId24"/>
    <p:sldId id="602" r:id="rId25"/>
    <p:sldId id="605" r:id="rId26"/>
    <p:sldId id="606" r:id="rId27"/>
    <p:sldId id="589" r:id="rId28"/>
    <p:sldId id="590" r:id="rId29"/>
    <p:sldId id="344" r:id="rId30"/>
    <p:sldId id="281" r:id="rId31"/>
    <p:sldId id="282" r:id="rId32"/>
    <p:sldId id="60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C8DB3B-5995-40F2-8018-68E5A59533E0}" type="doc">
      <dgm:prSet loTypeId="urn:microsoft.com/office/officeart/2005/8/layout/radial1" loCatId="cycle" qsTypeId="urn:microsoft.com/office/officeart/2005/8/quickstyle/3d4" qsCatId="3D" csTypeId="urn:microsoft.com/office/officeart/2005/8/colors/colorful5" csCatId="colorful" phldr="1"/>
      <dgm:spPr/>
      <dgm:t>
        <a:bodyPr/>
        <a:lstStyle/>
        <a:p>
          <a:endParaRPr lang="en-US"/>
        </a:p>
      </dgm:t>
    </dgm:pt>
    <dgm:pt modelId="{3F8F4E15-7BBB-4D23-B64A-046274944FF9}">
      <dgm:prSet phldrT="[Text]"/>
      <dgm:spPr/>
      <dgm:t>
        <a:bodyPr/>
        <a:lstStyle/>
        <a:p>
          <a:r>
            <a:rPr lang="en-US" b="1" dirty="0">
              <a:solidFill>
                <a:schemeClr val="bg1"/>
              </a:solidFill>
            </a:rPr>
            <a:t>Why run projects</a:t>
          </a:r>
        </a:p>
      </dgm:t>
    </dgm:pt>
    <dgm:pt modelId="{345D5E4A-865F-4E45-B32B-8D0123D0569D}" type="parTrans" cxnId="{CC6AD9E5-FDEE-4586-94CB-430CD210FBB9}">
      <dgm:prSet/>
      <dgm:spPr/>
      <dgm:t>
        <a:bodyPr/>
        <a:lstStyle/>
        <a:p>
          <a:endParaRPr lang="en-US" b="1">
            <a:solidFill>
              <a:schemeClr val="bg1"/>
            </a:solidFill>
          </a:endParaRPr>
        </a:p>
      </dgm:t>
    </dgm:pt>
    <dgm:pt modelId="{0E2294E7-C07B-4691-AE85-6C3327853196}" type="sibTrans" cxnId="{CC6AD9E5-FDEE-4586-94CB-430CD210FBB9}">
      <dgm:prSet/>
      <dgm:spPr/>
      <dgm:t>
        <a:bodyPr/>
        <a:lstStyle/>
        <a:p>
          <a:endParaRPr lang="en-US" b="1">
            <a:solidFill>
              <a:schemeClr val="bg1"/>
            </a:solidFill>
          </a:endParaRPr>
        </a:p>
      </dgm:t>
    </dgm:pt>
    <dgm:pt modelId="{9264EBF3-018D-4819-A0F3-9E17DA5C47DB}">
      <dgm:prSet phldrT="[Text]"/>
      <dgm:spPr/>
      <dgm:t>
        <a:bodyPr/>
        <a:lstStyle/>
        <a:p>
          <a:r>
            <a:rPr lang="en-US" b="1" dirty="0">
              <a:solidFill>
                <a:schemeClr val="bg1"/>
              </a:solidFill>
            </a:rPr>
            <a:t>To improve productivity</a:t>
          </a:r>
        </a:p>
      </dgm:t>
    </dgm:pt>
    <dgm:pt modelId="{145B9D7E-B84F-44BF-90B8-D47F5DB3FE14}" type="parTrans" cxnId="{CB973461-7F90-45FD-99F9-0221D74DEC8E}">
      <dgm:prSet/>
      <dgm:spPr/>
      <dgm:t>
        <a:bodyPr/>
        <a:lstStyle/>
        <a:p>
          <a:endParaRPr lang="en-US" b="1">
            <a:solidFill>
              <a:schemeClr val="bg1"/>
            </a:solidFill>
          </a:endParaRPr>
        </a:p>
      </dgm:t>
    </dgm:pt>
    <dgm:pt modelId="{89E2E3BC-97DC-4940-B9D9-1FE7618B23F7}" type="sibTrans" cxnId="{CB973461-7F90-45FD-99F9-0221D74DEC8E}">
      <dgm:prSet/>
      <dgm:spPr/>
      <dgm:t>
        <a:bodyPr/>
        <a:lstStyle/>
        <a:p>
          <a:endParaRPr lang="en-US" b="1">
            <a:solidFill>
              <a:schemeClr val="bg1"/>
            </a:solidFill>
          </a:endParaRPr>
        </a:p>
      </dgm:t>
    </dgm:pt>
    <dgm:pt modelId="{C321D8B7-C632-46C3-812E-BABC9848BFF0}">
      <dgm:prSet phldrT="[Text]"/>
      <dgm:spPr/>
      <dgm:t>
        <a:bodyPr/>
        <a:lstStyle/>
        <a:p>
          <a:r>
            <a:rPr lang="en-US" b="1" dirty="0">
              <a:solidFill>
                <a:schemeClr val="bg1"/>
              </a:solidFill>
            </a:rPr>
            <a:t>To improve efficiency</a:t>
          </a:r>
        </a:p>
      </dgm:t>
    </dgm:pt>
    <dgm:pt modelId="{81292DA6-9898-44B5-9DF1-52E3DB356B2E}" type="parTrans" cxnId="{5EA74AE4-4F94-4705-9DC8-3B9DC54547F7}">
      <dgm:prSet/>
      <dgm:spPr/>
      <dgm:t>
        <a:bodyPr/>
        <a:lstStyle/>
        <a:p>
          <a:endParaRPr lang="en-US" b="1">
            <a:solidFill>
              <a:schemeClr val="bg1"/>
            </a:solidFill>
          </a:endParaRPr>
        </a:p>
      </dgm:t>
    </dgm:pt>
    <dgm:pt modelId="{D9698BAD-DDC0-4BF8-BB01-FB78DFB5FD0B}" type="sibTrans" cxnId="{5EA74AE4-4F94-4705-9DC8-3B9DC54547F7}">
      <dgm:prSet/>
      <dgm:spPr/>
      <dgm:t>
        <a:bodyPr/>
        <a:lstStyle/>
        <a:p>
          <a:endParaRPr lang="en-US" b="1">
            <a:solidFill>
              <a:schemeClr val="bg1"/>
            </a:solidFill>
          </a:endParaRPr>
        </a:p>
      </dgm:t>
    </dgm:pt>
    <dgm:pt modelId="{F3F7742C-A5E2-48A8-A2D4-5581414F2B6B}">
      <dgm:prSet phldrT="[Text]"/>
      <dgm:spPr/>
      <dgm:t>
        <a:bodyPr/>
        <a:lstStyle/>
        <a:p>
          <a:r>
            <a:rPr lang="en-US" b="1" dirty="0">
              <a:solidFill>
                <a:schemeClr val="bg1"/>
              </a:solidFill>
            </a:rPr>
            <a:t>To introduce new products or services</a:t>
          </a:r>
        </a:p>
      </dgm:t>
    </dgm:pt>
    <dgm:pt modelId="{3D50D9D0-B88D-4815-BE47-5373E4595A3D}" type="parTrans" cxnId="{5DA745AD-77FC-4FDC-8467-63ED5FB4D449}">
      <dgm:prSet/>
      <dgm:spPr/>
      <dgm:t>
        <a:bodyPr/>
        <a:lstStyle/>
        <a:p>
          <a:endParaRPr lang="en-US" b="1">
            <a:solidFill>
              <a:schemeClr val="bg1"/>
            </a:solidFill>
          </a:endParaRPr>
        </a:p>
      </dgm:t>
    </dgm:pt>
    <dgm:pt modelId="{5C295287-18B0-4434-BACC-D73C8FDEC32F}" type="sibTrans" cxnId="{5DA745AD-77FC-4FDC-8467-63ED5FB4D449}">
      <dgm:prSet/>
      <dgm:spPr/>
      <dgm:t>
        <a:bodyPr/>
        <a:lstStyle/>
        <a:p>
          <a:endParaRPr lang="en-US" b="1">
            <a:solidFill>
              <a:schemeClr val="bg1"/>
            </a:solidFill>
          </a:endParaRPr>
        </a:p>
      </dgm:t>
    </dgm:pt>
    <dgm:pt modelId="{6F11AFE0-CA78-409D-9CC3-ADF6C9B9AF70}">
      <dgm:prSet phldrT="[Text]"/>
      <dgm:spPr/>
      <dgm:t>
        <a:bodyPr/>
        <a:lstStyle/>
        <a:p>
          <a:r>
            <a:rPr lang="en-US" b="1" dirty="0">
              <a:solidFill>
                <a:schemeClr val="bg1"/>
              </a:solidFill>
            </a:rPr>
            <a:t>To reduce waste</a:t>
          </a:r>
        </a:p>
      </dgm:t>
    </dgm:pt>
    <dgm:pt modelId="{04D07901-0FA8-4CBA-8DCC-C859BEBFEBBF}" type="parTrans" cxnId="{3B0C5349-E22B-4491-AC6C-3EA98F12853E}">
      <dgm:prSet/>
      <dgm:spPr/>
      <dgm:t>
        <a:bodyPr/>
        <a:lstStyle/>
        <a:p>
          <a:endParaRPr lang="en-US" b="1">
            <a:solidFill>
              <a:schemeClr val="bg1"/>
            </a:solidFill>
          </a:endParaRPr>
        </a:p>
      </dgm:t>
    </dgm:pt>
    <dgm:pt modelId="{BD509E0B-DB17-4A05-86C8-5A733248D928}" type="sibTrans" cxnId="{3B0C5349-E22B-4491-AC6C-3EA98F12853E}">
      <dgm:prSet/>
      <dgm:spPr/>
      <dgm:t>
        <a:bodyPr/>
        <a:lstStyle/>
        <a:p>
          <a:endParaRPr lang="en-US" b="1">
            <a:solidFill>
              <a:schemeClr val="bg1"/>
            </a:solidFill>
          </a:endParaRPr>
        </a:p>
      </dgm:t>
    </dgm:pt>
    <dgm:pt modelId="{2172038D-D6E9-4F2A-9C3F-7F16B49A79D2}">
      <dgm:prSet phldrT="[Text]"/>
      <dgm:spPr/>
      <dgm:t>
        <a:bodyPr/>
        <a:lstStyle/>
        <a:p>
          <a:r>
            <a:rPr lang="en-US" b="1" dirty="0">
              <a:solidFill>
                <a:schemeClr val="bg1"/>
              </a:solidFill>
            </a:rPr>
            <a:t>To make profits/ money</a:t>
          </a:r>
        </a:p>
      </dgm:t>
    </dgm:pt>
    <dgm:pt modelId="{C478F9B1-927E-4079-8ADC-B09A33DB8F9C}" type="parTrans" cxnId="{302DD162-A51F-463F-AE94-F597555354AF}">
      <dgm:prSet/>
      <dgm:spPr/>
      <dgm:t>
        <a:bodyPr/>
        <a:lstStyle/>
        <a:p>
          <a:endParaRPr lang="en-US" b="1">
            <a:solidFill>
              <a:schemeClr val="bg1"/>
            </a:solidFill>
          </a:endParaRPr>
        </a:p>
      </dgm:t>
    </dgm:pt>
    <dgm:pt modelId="{2A02B617-CFF8-4F62-81E6-D1E00EF89974}" type="sibTrans" cxnId="{302DD162-A51F-463F-AE94-F597555354AF}">
      <dgm:prSet/>
      <dgm:spPr/>
      <dgm:t>
        <a:bodyPr/>
        <a:lstStyle/>
        <a:p>
          <a:endParaRPr lang="en-US" b="1">
            <a:solidFill>
              <a:schemeClr val="bg1"/>
            </a:solidFill>
          </a:endParaRPr>
        </a:p>
      </dgm:t>
    </dgm:pt>
    <dgm:pt modelId="{96CE4691-1985-42B2-A631-DE62DF6F3804}" type="pres">
      <dgm:prSet presAssocID="{25C8DB3B-5995-40F2-8018-68E5A59533E0}" presName="cycle" presStyleCnt="0">
        <dgm:presLayoutVars>
          <dgm:chMax val="1"/>
          <dgm:dir/>
          <dgm:animLvl val="ctr"/>
          <dgm:resizeHandles val="exact"/>
        </dgm:presLayoutVars>
      </dgm:prSet>
      <dgm:spPr/>
    </dgm:pt>
    <dgm:pt modelId="{5C94D582-326C-48ED-AF7E-0B6260D57FE8}" type="pres">
      <dgm:prSet presAssocID="{3F8F4E15-7BBB-4D23-B64A-046274944FF9}" presName="centerShape" presStyleLbl="node0" presStyleIdx="0" presStyleCnt="1"/>
      <dgm:spPr/>
    </dgm:pt>
    <dgm:pt modelId="{C6FCD2F2-54DC-4EA0-87F4-5C500EEA06C1}" type="pres">
      <dgm:prSet presAssocID="{145B9D7E-B84F-44BF-90B8-D47F5DB3FE14}" presName="Name9" presStyleLbl="parChTrans1D2" presStyleIdx="0" presStyleCnt="5"/>
      <dgm:spPr/>
    </dgm:pt>
    <dgm:pt modelId="{29FF4428-8426-48F1-AFD2-E1A60DAE48D0}" type="pres">
      <dgm:prSet presAssocID="{145B9D7E-B84F-44BF-90B8-D47F5DB3FE14}" presName="connTx" presStyleLbl="parChTrans1D2" presStyleIdx="0" presStyleCnt="5"/>
      <dgm:spPr/>
    </dgm:pt>
    <dgm:pt modelId="{0587B478-E491-455F-9C5F-3DF3F8E6B36B}" type="pres">
      <dgm:prSet presAssocID="{9264EBF3-018D-4819-A0F3-9E17DA5C47DB}" presName="node" presStyleLbl="node1" presStyleIdx="0" presStyleCnt="5">
        <dgm:presLayoutVars>
          <dgm:bulletEnabled val="1"/>
        </dgm:presLayoutVars>
      </dgm:prSet>
      <dgm:spPr/>
    </dgm:pt>
    <dgm:pt modelId="{4534EDEE-D974-4FE8-908D-242EB48189B2}" type="pres">
      <dgm:prSet presAssocID="{81292DA6-9898-44B5-9DF1-52E3DB356B2E}" presName="Name9" presStyleLbl="parChTrans1D2" presStyleIdx="1" presStyleCnt="5"/>
      <dgm:spPr/>
    </dgm:pt>
    <dgm:pt modelId="{FDA968E1-A3FB-4729-AB8E-6189B62EB544}" type="pres">
      <dgm:prSet presAssocID="{81292DA6-9898-44B5-9DF1-52E3DB356B2E}" presName="connTx" presStyleLbl="parChTrans1D2" presStyleIdx="1" presStyleCnt="5"/>
      <dgm:spPr/>
    </dgm:pt>
    <dgm:pt modelId="{A5AF2303-C0F5-48A1-B895-131CCAA5E62F}" type="pres">
      <dgm:prSet presAssocID="{C321D8B7-C632-46C3-812E-BABC9848BFF0}" presName="node" presStyleLbl="node1" presStyleIdx="1" presStyleCnt="5">
        <dgm:presLayoutVars>
          <dgm:bulletEnabled val="1"/>
        </dgm:presLayoutVars>
      </dgm:prSet>
      <dgm:spPr/>
    </dgm:pt>
    <dgm:pt modelId="{33F75E58-6419-4344-B6BF-D76AEEE610D6}" type="pres">
      <dgm:prSet presAssocID="{3D50D9D0-B88D-4815-BE47-5373E4595A3D}" presName="Name9" presStyleLbl="parChTrans1D2" presStyleIdx="2" presStyleCnt="5"/>
      <dgm:spPr/>
    </dgm:pt>
    <dgm:pt modelId="{A8DC5D12-6143-404A-B368-9308C4CFECEF}" type="pres">
      <dgm:prSet presAssocID="{3D50D9D0-B88D-4815-BE47-5373E4595A3D}" presName="connTx" presStyleLbl="parChTrans1D2" presStyleIdx="2" presStyleCnt="5"/>
      <dgm:spPr/>
    </dgm:pt>
    <dgm:pt modelId="{319B9D90-0A59-4D05-9F4F-86E75061218A}" type="pres">
      <dgm:prSet presAssocID="{F3F7742C-A5E2-48A8-A2D4-5581414F2B6B}" presName="node" presStyleLbl="node1" presStyleIdx="2" presStyleCnt="5">
        <dgm:presLayoutVars>
          <dgm:bulletEnabled val="1"/>
        </dgm:presLayoutVars>
      </dgm:prSet>
      <dgm:spPr/>
    </dgm:pt>
    <dgm:pt modelId="{410AC4DA-6B1A-49F3-AA00-F8D46AC36746}" type="pres">
      <dgm:prSet presAssocID="{04D07901-0FA8-4CBA-8DCC-C859BEBFEBBF}" presName="Name9" presStyleLbl="parChTrans1D2" presStyleIdx="3" presStyleCnt="5"/>
      <dgm:spPr/>
    </dgm:pt>
    <dgm:pt modelId="{7B4084B2-8A2B-4A7A-B8D9-404BACB48F2E}" type="pres">
      <dgm:prSet presAssocID="{04D07901-0FA8-4CBA-8DCC-C859BEBFEBBF}" presName="connTx" presStyleLbl="parChTrans1D2" presStyleIdx="3" presStyleCnt="5"/>
      <dgm:spPr/>
    </dgm:pt>
    <dgm:pt modelId="{ADC79AD1-7D4A-4719-8908-1E3F59D779BD}" type="pres">
      <dgm:prSet presAssocID="{6F11AFE0-CA78-409D-9CC3-ADF6C9B9AF70}" presName="node" presStyleLbl="node1" presStyleIdx="3" presStyleCnt="5">
        <dgm:presLayoutVars>
          <dgm:bulletEnabled val="1"/>
        </dgm:presLayoutVars>
      </dgm:prSet>
      <dgm:spPr/>
    </dgm:pt>
    <dgm:pt modelId="{F2539793-186F-4C68-9E2A-36650349DF1B}" type="pres">
      <dgm:prSet presAssocID="{C478F9B1-927E-4079-8ADC-B09A33DB8F9C}" presName="Name9" presStyleLbl="parChTrans1D2" presStyleIdx="4" presStyleCnt="5"/>
      <dgm:spPr/>
    </dgm:pt>
    <dgm:pt modelId="{1706F031-001C-48AF-8B3D-9AB2A76A90CA}" type="pres">
      <dgm:prSet presAssocID="{C478F9B1-927E-4079-8ADC-B09A33DB8F9C}" presName="connTx" presStyleLbl="parChTrans1D2" presStyleIdx="4" presStyleCnt="5"/>
      <dgm:spPr/>
    </dgm:pt>
    <dgm:pt modelId="{FBEB0BF5-CB07-4FDB-A249-BC23D23326F7}" type="pres">
      <dgm:prSet presAssocID="{2172038D-D6E9-4F2A-9C3F-7F16B49A79D2}" presName="node" presStyleLbl="node1" presStyleIdx="4" presStyleCnt="5">
        <dgm:presLayoutVars>
          <dgm:bulletEnabled val="1"/>
        </dgm:presLayoutVars>
      </dgm:prSet>
      <dgm:spPr/>
    </dgm:pt>
  </dgm:ptLst>
  <dgm:cxnLst>
    <dgm:cxn modelId="{0CA73B06-29D8-43CB-8DF9-42DFB11AA706}" type="presOf" srcId="{04D07901-0FA8-4CBA-8DCC-C859BEBFEBBF}" destId="{7B4084B2-8A2B-4A7A-B8D9-404BACB48F2E}" srcOrd="1" destOrd="0" presId="urn:microsoft.com/office/officeart/2005/8/layout/radial1"/>
    <dgm:cxn modelId="{424CF207-1ACF-4CF0-827D-DBD79B72CFCC}" type="presOf" srcId="{9264EBF3-018D-4819-A0F3-9E17DA5C47DB}" destId="{0587B478-E491-455F-9C5F-3DF3F8E6B36B}" srcOrd="0" destOrd="0" presId="urn:microsoft.com/office/officeart/2005/8/layout/radial1"/>
    <dgm:cxn modelId="{F1E3AC12-DA77-4344-A2A0-F9360EA562AA}" type="presOf" srcId="{C478F9B1-927E-4079-8ADC-B09A33DB8F9C}" destId="{F2539793-186F-4C68-9E2A-36650349DF1B}" srcOrd="0" destOrd="0" presId="urn:microsoft.com/office/officeart/2005/8/layout/radial1"/>
    <dgm:cxn modelId="{35FC6119-A981-492A-A0A3-DDC5190A5B8F}" type="presOf" srcId="{04D07901-0FA8-4CBA-8DCC-C859BEBFEBBF}" destId="{410AC4DA-6B1A-49F3-AA00-F8D46AC36746}" srcOrd="0" destOrd="0" presId="urn:microsoft.com/office/officeart/2005/8/layout/radial1"/>
    <dgm:cxn modelId="{C3472B26-C1D8-4C21-8E02-0C65933A4AE1}" type="presOf" srcId="{145B9D7E-B84F-44BF-90B8-D47F5DB3FE14}" destId="{C6FCD2F2-54DC-4EA0-87F4-5C500EEA06C1}" srcOrd="0" destOrd="0" presId="urn:microsoft.com/office/officeart/2005/8/layout/radial1"/>
    <dgm:cxn modelId="{CB973461-7F90-45FD-99F9-0221D74DEC8E}" srcId="{3F8F4E15-7BBB-4D23-B64A-046274944FF9}" destId="{9264EBF3-018D-4819-A0F3-9E17DA5C47DB}" srcOrd="0" destOrd="0" parTransId="{145B9D7E-B84F-44BF-90B8-D47F5DB3FE14}" sibTransId="{89E2E3BC-97DC-4940-B9D9-1FE7618B23F7}"/>
    <dgm:cxn modelId="{302DD162-A51F-463F-AE94-F597555354AF}" srcId="{3F8F4E15-7BBB-4D23-B64A-046274944FF9}" destId="{2172038D-D6E9-4F2A-9C3F-7F16B49A79D2}" srcOrd="4" destOrd="0" parTransId="{C478F9B1-927E-4079-8ADC-B09A33DB8F9C}" sibTransId="{2A02B617-CFF8-4F62-81E6-D1E00EF89974}"/>
    <dgm:cxn modelId="{3B0C5349-E22B-4491-AC6C-3EA98F12853E}" srcId="{3F8F4E15-7BBB-4D23-B64A-046274944FF9}" destId="{6F11AFE0-CA78-409D-9CC3-ADF6C9B9AF70}" srcOrd="3" destOrd="0" parTransId="{04D07901-0FA8-4CBA-8DCC-C859BEBFEBBF}" sibTransId="{BD509E0B-DB17-4A05-86C8-5A733248D928}"/>
    <dgm:cxn modelId="{1757F56C-1C9B-4EFB-9469-6062948DCFDF}" type="presOf" srcId="{3D50D9D0-B88D-4815-BE47-5373E4595A3D}" destId="{33F75E58-6419-4344-B6BF-D76AEEE610D6}" srcOrd="0" destOrd="0" presId="urn:microsoft.com/office/officeart/2005/8/layout/radial1"/>
    <dgm:cxn modelId="{0FACAC99-9CC0-403E-B365-F83962FF0700}" type="presOf" srcId="{2172038D-D6E9-4F2A-9C3F-7F16B49A79D2}" destId="{FBEB0BF5-CB07-4FDB-A249-BC23D23326F7}" srcOrd="0" destOrd="0" presId="urn:microsoft.com/office/officeart/2005/8/layout/radial1"/>
    <dgm:cxn modelId="{5DA745AD-77FC-4FDC-8467-63ED5FB4D449}" srcId="{3F8F4E15-7BBB-4D23-B64A-046274944FF9}" destId="{F3F7742C-A5E2-48A8-A2D4-5581414F2B6B}" srcOrd="2" destOrd="0" parTransId="{3D50D9D0-B88D-4815-BE47-5373E4595A3D}" sibTransId="{5C295287-18B0-4434-BACC-D73C8FDEC32F}"/>
    <dgm:cxn modelId="{C0BDE9B3-1CA4-4329-9472-CAF01A9EB231}" type="presOf" srcId="{3D50D9D0-B88D-4815-BE47-5373E4595A3D}" destId="{A8DC5D12-6143-404A-B368-9308C4CFECEF}" srcOrd="1" destOrd="0" presId="urn:microsoft.com/office/officeart/2005/8/layout/radial1"/>
    <dgm:cxn modelId="{F6ED30B5-64FE-46EF-937F-783E27C96FA7}" type="presOf" srcId="{F3F7742C-A5E2-48A8-A2D4-5581414F2B6B}" destId="{319B9D90-0A59-4D05-9F4F-86E75061218A}" srcOrd="0" destOrd="0" presId="urn:microsoft.com/office/officeart/2005/8/layout/radial1"/>
    <dgm:cxn modelId="{82D8C0B8-D7D3-4FE7-BBB6-FA5BEA954F20}" type="presOf" srcId="{25C8DB3B-5995-40F2-8018-68E5A59533E0}" destId="{96CE4691-1985-42B2-A631-DE62DF6F3804}" srcOrd="0" destOrd="0" presId="urn:microsoft.com/office/officeart/2005/8/layout/radial1"/>
    <dgm:cxn modelId="{9651FDBA-F47F-4C8E-B0AD-626F9FB97C94}" type="presOf" srcId="{C478F9B1-927E-4079-8ADC-B09A33DB8F9C}" destId="{1706F031-001C-48AF-8B3D-9AB2A76A90CA}" srcOrd="1" destOrd="0" presId="urn:microsoft.com/office/officeart/2005/8/layout/radial1"/>
    <dgm:cxn modelId="{AF7428C3-E45E-45DF-96DD-10B82F8DF1A7}" type="presOf" srcId="{81292DA6-9898-44B5-9DF1-52E3DB356B2E}" destId="{4534EDEE-D974-4FE8-908D-242EB48189B2}" srcOrd="0" destOrd="0" presId="urn:microsoft.com/office/officeart/2005/8/layout/radial1"/>
    <dgm:cxn modelId="{B48BB5C6-5BDB-4D45-A9FD-FD4893C28103}" type="presOf" srcId="{3F8F4E15-7BBB-4D23-B64A-046274944FF9}" destId="{5C94D582-326C-48ED-AF7E-0B6260D57FE8}" srcOrd="0" destOrd="0" presId="urn:microsoft.com/office/officeart/2005/8/layout/radial1"/>
    <dgm:cxn modelId="{FBB827D5-7962-43F9-9FB3-2AC3B60F2F21}" type="presOf" srcId="{C321D8B7-C632-46C3-812E-BABC9848BFF0}" destId="{A5AF2303-C0F5-48A1-B895-131CCAA5E62F}" srcOrd="0" destOrd="0" presId="urn:microsoft.com/office/officeart/2005/8/layout/radial1"/>
    <dgm:cxn modelId="{2CF1A2DC-FD20-43D3-9F37-F0EBB6672F8C}" type="presOf" srcId="{81292DA6-9898-44B5-9DF1-52E3DB356B2E}" destId="{FDA968E1-A3FB-4729-AB8E-6189B62EB544}" srcOrd="1" destOrd="0" presId="urn:microsoft.com/office/officeart/2005/8/layout/radial1"/>
    <dgm:cxn modelId="{5EA74AE4-4F94-4705-9DC8-3B9DC54547F7}" srcId="{3F8F4E15-7BBB-4D23-B64A-046274944FF9}" destId="{C321D8B7-C632-46C3-812E-BABC9848BFF0}" srcOrd="1" destOrd="0" parTransId="{81292DA6-9898-44B5-9DF1-52E3DB356B2E}" sibTransId="{D9698BAD-DDC0-4BF8-BB01-FB78DFB5FD0B}"/>
    <dgm:cxn modelId="{CC6AD9E5-FDEE-4586-94CB-430CD210FBB9}" srcId="{25C8DB3B-5995-40F2-8018-68E5A59533E0}" destId="{3F8F4E15-7BBB-4D23-B64A-046274944FF9}" srcOrd="0" destOrd="0" parTransId="{345D5E4A-865F-4E45-B32B-8D0123D0569D}" sibTransId="{0E2294E7-C07B-4691-AE85-6C3327853196}"/>
    <dgm:cxn modelId="{0352B5E8-FDF0-47FE-8B64-8BDE93333AF4}" type="presOf" srcId="{145B9D7E-B84F-44BF-90B8-D47F5DB3FE14}" destId="{29FF4428-8426-48F1-AFD2-E1A60DAE48D0}" srcOrd="1" destOrd="0" presId="urn:microsoft.com/office/officeart/2005/8/layout/radial1"/>
    <dgm:cxn modelId="{C6FD07F2-6745-4DD7-8194-A0A382C01F94}" type="presOf" srcId="{6F11AFE0-CA78-409D-9CC3-ADF6C9B9AF70}" destId="{ADC79AD1-7D4A-4719-8908-1E3F59D779BD}" srcOrd="0" destOrd="0" presId="urn:microsoft.com/office/officeart/2005/8/layout/radial1"/>
    <dgm:cxn modelId="{AE7828CC-5517-4A27-B75F-8C8E215E8C6B}" type="presParOf" srcId="{96CE4691-1985-42B2-A631-DE62DF6F3804}" destId="{5C94D582-326C-48ED-AF7E-0B6260D57FE8}" srcOrd="0" destOrd="0" presId="urn:microsoft.com/office/officeart/2005/8/layout/radial1"/>
    <dgm:cxn modelId="{402F81E4-63ED-4116-A857-754B664C6F06}" type="presParOf" srcId="{96CE4691-1985-42B2-A631-DE62DF6F3804}" destId="{C6FCD2F2-54DC-4EA0-87F4-5C500EEA06C1}" srcOrd="1" destOrd="0" presId="urn:microsoft.com/office/officeart/2005/8/layout/radial1"/>
    <dgm:cxn modelId="{2A4FA055-5880-40EA-83D6-58D357830928}" type="presParOf" srcId="{C6FCD2F2-54DC-4EA0-87F4-5C500EEA06C1}" destId="{29FF4428-8426-48F1-AFD2-E1A60DAE48D0}" srcOrd="0" destOrd="0" presId="urn:microsoft.com/office/officeart/2005/8/layout/radial1"/>
    <dgm:cxn modelId="{C1EF3091-F482-47FD-87CF-1D929F166A55}" type="presParOf" srcId="{96CE4691-1985-42B2-A631-DE62DF6F3804}" destId="{0587B478-E491-455F-9C5F-3DF3F8E6B36B}" srcOrd="2" destOrd="0" presId="urn:microsoft.com/office/officeart/2005/8/layout/radial1"/>
    <dgm:cxn modelId="{91F7B00C-1D4D-4955-88CA-3A44BD48BFD9}" type="presParOf" srcId="{96CE4691-1985-42B2-A631-DE62DF6F3804}" destId="{4534EDEE-D974-4FE8-908D-242EB48189B2}" srcOrd="3" destOrd="0" presId="urn:microsoft.com/office/officeart/2005/8/layout/radial1"/>
    <dgm:cxn modelId="{C21CE3CF-F3BF-47DE-932B-0A1C089246FC}" type="presParOf" srcId="{4534EDEE-D974-4FE8-908D-242EB48189B2}" destId="{FDA968E1-A3FB-4729-AB8E-6189B62EB544}" srcOrd="0" destOrd="0" presId="urn:microsoft.com/office/officeart/2005/8/layout/radial1"/>
    <dgm:cxn modelId="{0B4D9298-5ED2-422A-8020-AD7BAB7AC9AD}" type="presParOf" srcId="{96CE4691-1985-42B2-A631-DE62DF6F3804}" destId="{A5AF2303-C0F5-48A1-B895-131CCAA5E62F}" srcOrd="4" destOrd="0" presId="urn:microsoft.com/office/officeart/2005/8/layout/radial1"/>
    <dgm:cxn modelId="{DC2436A7-4E41-4484-8DA1-F0FDD264506A}" type="presParOf" srcId="{96CE4691-1985-42B2-A631-DE62DF6F3804}" destId="{33F75E58-6419-4344-B6BF-D76AEEE610D6}" srcOrd="5" destOrd="0" presId="urn:microsoft.com/office/officeart/2005/8/layout/radial1"/>
    <dgm:cxn modelId="{78D3010A-0B86-4983-8DD4-AA00EAFF06B0}" type="presParOf" srcId="{33F75E58-6419-4344-B6BF-D76AEEE610D6}" destId="{A8DC5D12-6143-404A-B368-9308C4CFECEF}" srcOrd="0" destOrd="0" presId="urn:microsoft.com/office/officeart/2005/8/layout/radial1"/>
    <dgm:cxn modelId="{0EF4DEE0-4631-49AD-9EFD-85BC002179E1}" type="presParOf" srcId="{96CE4691-1985-42B2-A631-DE62DF6F3804}" destId="{319B9D90-0A59-4D05-9F4F-86E75061218A}" srcOrd="6" destOrd="0" presId="urn:microsoft.com/office/officeart/2005/8/layout/radial1"/>
    <dgm:cxn modelId="{C200A612-53BA-415D-8930-01CEEDECE87B}" type="presParOf" srcId="{96CE4691-1985-42B2-A631-DE62DF6F3804}" destId="{410AC4DA-6B1A-49F3-AA00-F8D46AC36746}" srcOrd="7" destOrd="0" presId="urn:microsoft.com/office/officeart/2005/8/layout/radial1"/>
    <dgm:cxn modelId="{F0C25637-AF3B-4304-81AA-2E755B758F13}" type="presParOf" srcId="{410AC4DA-6B1A-49F3-AA00-F8D46AC36746}" destId="{7B4084B2-8A2B-4A7A-B8D9-404BACB48F2E}" srcOrd="0" destOrd="0" presId="urn:microsoft.com/office/officeart/2005/8/layout/radial1"/>
    <dgm:cxn modelId="{94FAF08B-F631-4168-A9E4-AAFC904ECCEB}" type="presParOf" srcId="{96CE4691-1985-42B2-A631-DE62DF6F3804}" destId="{ADC79AD1-7D4A-4719-8908-1E3F59D779BD}" srcOrd="8" destOrd="0" presId="urn:microsoft.com/office/officeart/2005/8/layout/radial1"/>
    <dgm:cxn modelId="{866A3EBA-8924-4D49-92D7-1ED2598FB955}" type="presParOf" srcId="{96CE4691-1985-42B2-A631-DE62DF6F3804}" destId="{F2539793-186F-4C68-9E2A-36650349DF1B}" srcOrd="9" destOrd="0" presId="urn:microsoft.com/office/officeart/2005/8/layout/radial1"/>
    <dgm:cxn modelId="{471FF317-0F73-4589-80B5-EF15ECBD9500}" type="presParOf" srcId="{F2539793-186F-4C68-9E2A-36650349DF1B}" destId="{1706F031-001C-48AF-8B3D-9AB2A76A90CA}" srcOrd="0" destOrd="0" presId="urn:microsoft.com/office/officeart/2005/8/layout/radial1"/>
    <dgm:cxn modelId="{E6FA7A3A-A024-4996-809E-F4EB02F60028}" type="presParOf" srcId="{96CE4691-1985-42B2-A631-DE62DF6F3804}" destId="{FBEB0BF5-CB07-4FDB-A249-BC23D23326F7}"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94D582-326C-48ED-AF7E-0B6260D57FE8}">
      <dsp:nvSpPr>
        <dsp:cNvPr id="0" name=""/>
        <dsp:cNvSpPr/>
      </dsp:nvSpPr>
      <dsp:spPr>
        <a:xfrm>
          <a:off x="3264901" y="2375223"/>
          <a:ext cx="1823124" cy="1823124"/>
        </a:xfrm>
        <a:prstGeom prst="ellipse">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b="1" kern="1200" dirty="0">
              <a:solidFill>
                <a:schemeClr val="bg1"/>
              </a:solidFill>
            </a:rPr>
            <a:t>Why run projects</a:t>
          </a:r>
        </a:p>
      </dsp:txBody>
      <dsp:txXfrm>
        <a:off x="3531891" y="2642213"/>
        <a:ext cx="1289144" cy="1289144"/>
      </dsp:txXfrm>
    </dsp:sp>
    <dsp:sp modelId="{C6FCD2F2-54DC-4EA0-87F4-5C500EEA06C1}">
      <dsp:nvSpPr>
        <dsp:cNvPr id="0" name=""/>
        <dsp:cNvSpPr/>
      </dsp:nvSpPr>
      <dsp:spPr>
        <a:xfrm rot="16200000">
          <a:off x="3902342" y="2081458"/>
          <a:ext cx="548242" cy="39287"/>
        </a:xfrm>
        <a:custGeom>
          <a:avLst/>
          <a:gdLst/>
          <a:ahLst/>
          <a:cxnLst/>
          <a:rect l="0" t="0" r="0" b="0"/>
          <a:pathLst>
            <a:path>
              <a:moveTo>
                <a:pt x="0" y="19643"/>
              </a:moveTo>
              <a:lnTo>
                <a:pt x="548242" y="19643"/>
              </a:lnTo>
            </a:path>
          </a:pathLst>
        </a:custGeom>
        <a:noFill/>
        <a:ln w="12700" cap="flat" cmpd="sng" algn="ctr">
          <a:solidFill>
            <a:schemeClr val="accent6">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bg1"/>
            </a:solidFill>
          </a:endParaRPr>
        </a:p>
      </dsp:txBody>
      <dsp:txXfrm>
        <a:off x="4162757" y="2087395"/>
        <a:ext cx="27412" cy="27412"/>
      </dsp:txXfrm>
    </dsp:sp>
    <dsp:sp modelId="{0587B478-E491-455F-9C5F-3DF3F8E6B36B}">
      <dsp:nvSpPr>
        <dsp:cNvPr id="0" name=""/>
        <dsp:cNvSpPr/>
      </dsp:nvSpPr>
      <dsp:spPr>
        <a:xfrm>
          <a:off x="3264901" y="3856"/>
          <a:ext cx="1823124" cy="1823124"/>
        </a:xfrm>
        <a:prstGeom prst="ellipse">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To improve productivity</a:t>
          </a:r>
        </a:p>
      </dsp:txBody>
      <dsp:txXfrm>
        <a:off x="3531891" y="270846"/>
        <a:ext cx="1289144" cy="1289144"/>
      </dsp:txXfrm>
    </dsp:sp>
    <dsp:sp modelId="{4534EDEE-D974-4FE8-908D-242EB48189B2}">
      <dsp:nvSpPr>
        <dsp:cNvPr id="0" name=""/>
        <dsp:cNvSpPr/>
      </dsp:nvSpPr>
      <dsp:spPr>
        <a:xfrm rot="20520000">
          <a:off x="5029994" y="2900745"/>
          <a:ext cx="548242" cy="39287"/>
        </a:xfrm>
        <a:custGeom>
          <a:avLst/>
          <a:gdLst/>
          <a:ahLst/>
          <a:cxnLst/>
          <a:rect l="0" t="0" r="0" b="0"/>
          <a:pathLst>
            <a:path>
              <a:moveTo>
                <a:pt x="0" y="19643"/>
              </a:moveTo>
              <a:lnTo>
                <a:pt x="548242" y="19643"/>
              </a:lnTo>
            </a:path>
          </a:pathLst>
        </a:custGeom>
        <a:noFill/>
        <a:ln w="12700" cap="flat" cmpd="sng" algn="ctr">
          <a:solidFill>
            <a:schemeClr val="accent6">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bg1"/>
            </a:solidFill>
          </a:endParaRPr>
        </a:p>
      </dsp:txBody>
      <dsp:txXfrm>
        <a:off x="5290409" y="2906683"/>
        <a:ext cx="27412" cy="27412"/>
      </dsp:txXfrm>
    </dsp:sp>
    <dsp:sp modelId="{A5AF2303-C0F5-48A1-B895-131CCAA5E62F}">
      <dsp:nvSpPr>
        <dsp:cNvPr id="0" name=""/>
        <dsp:cNvSpPr/>
      </dsp:nvSpPr>
      <dsp:spPr>
        <a:xfrm>
          <a:off x="5520205" y="1642430"/>
          <a:ext cx="1823124" cy="1823124"/>
        </a:xfrm>
        <a:prstGeom prst="ellipse">
          <a:avLst/>
        </a:prstGeom>
        <a:solidFill>
          <a:schemeClr val="accent5">
            <a:hueOff val="378607"/>
            <a:satOff val="47"/>
            <a:lumOff val="-142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To improve efficiency</a:t>
          </a:r>
        </a:p>
      </dsp:txBody>
      <dsp:txXfrm>
        <a:off x="5787195" y="1909420"/>
        <a:ext cx="1289144" cy="1289144"/>
      </dsp:txXfrm>
    </dsp:sp>
    <dsp:sp modelId="{33F75E58-6419-4344-B6BF-D76AEEE610D6}">
      <dsp:nvSpPr>
        <dsp:cNvPr id="0" name=""/>
        <dsp:cNvSpPr/>
      </dsp:nvSpPr>
      <dsp:spPr>
        <a:xfrm rot="3240000">
          <a:off x="4599270" y="4226379"/>
          <a:ext cx="548242" cy="39287"/>
        </a:xfrm>
        <a:custGeom>
          <a:avLst/>
          <a:gdLst/>
          <a:ahLst/>
          <a:cxnLst/>
          <a:rect l="0" t="0" r="0" b="0"/>
          <a:pathLst>
            <a:path>
              <a:moveTo>
                <a:pt x="0" y="19643"/>
              </a:moveTo>
              <a:lnTo>
                <a:pt x="548242" y="19643"/>
              </a:lnTo>
            </a:path>
          </a:pathLst>
        </a:custGeom>
        <a:noFill/>
        <a:ln w="12700" cap="flat" cmpd="sng" algn="ctr">
          <a:solidFill>
            <a:schemeClr val="accent6">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bg1"/>
            </a:solidFill>
          </a:endParaRPr>
        </a:p>
      </dsp:txBody>
      <dsp:txXfrm>
        <a:off x="4859685" y="4232317"/>
        <a:ext cx="27412" cy="27412"/>
      </dsp:txXfrm>
    </dsp:sp>
    <dsp:sp modelId="{319B9D90-0A59-4D05-9F4F-86E75061218A}">
      <dsp:nvSpPr>
        <dsp:cNvPr id="0" name=""/>
        <dsp:cNvSpPr/>
      </dsp:nvSpPr>
      <dsp:spPr>
        <a:xfrm>
          <a:off x="4658756" y="4293699"/>
          <a:ext cx="1823124" cy="1823124"/>
        </a:xfrm>
        <a:prstGeom prst="ellipse">
          <a:avLst/>
        </a:prstGeom>
        <a:solidFill>
          <a:schemeClr val="accent5">
            <a:hueOff val="757214"/>
            <a:satOff val="94"/>
            <a:lumOff val="-284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To introduce new products or services</a:t>
          </a:r>
        </a:p>
      </dsp:txBody>
      <dsp:txXfrm>
        <a:off x="4925746" y="4560689"/>
        <a:ext cx="1289144" cy="1289144"/>
      </dsp:txXfrm>
    </dsp:sp>
    <dsp:sp modelId="{410AC4DA-6B1A-49F3-AA00-F8D46AC36746}">
      <dsp:nvSpPr>
        <dsp:cNvPr id="0" name=""/>
        <dsp:cNvSpPr/>
      </dsp:nvSpPr>
      <dsp:spPr>
        <a:xfrm rot="7560000">
          <a:off x="3205415" y="4226379"/>
          <a:ext cx="548242" cy="39287"/>
        </a:xfrm>
        <a:custGeom>
          <a:avLst/>
          <a:gdLst/>
          <a:ahLst/>
          <a:cxnLst/>
          <a:rect l="0" t="0" r="0" b="0"/>
          <a:pathLst>
            <a:path>
              <a:moveTo>
                <a:pt x="0" y="19643"/>
              </a:moveTo>
              <a:lnTo>
                <a:pt x="548242" y="19643"/>
              </a:lnTo>
            </a:path>
          </a:pathLst>
        </a:custGeom>
        <a:noFill/>
        <a:ln w="12700" cap="flat" cmpd="sng" algn="ctr">
          <a:solidFill>
            <a:schemeClr val="accent6">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bg1"/>
            </a:solidFill>
          </a:endParaRPr>
        </a:p>
      </dsp:txBody>
      <dsp:txXfrm rot="10800000">
        <a:off x="3465830" y="4232317"/>
        <a:ext cx="27412" cy="27412"/>
      </dsp:txXfrm>
    </dsp:sp>
    <dsp:sp modelId="{ADC79AD1-7D4A-4719-8908-1E3F59D779BD}">
      <dsp:nvSpPr>
        <dsp:cNvPr id="0" name=""/>
        <dsp:cNvSpPr/>
      </dsp:nvSpPr>
      <dsp:spPr>
        <a:xfrm>
          <a:off x="1871047" y="4293699"/>
          <a:ext cx="1823124" cy="1823124"/>
        </a:xfrm>
        <a:prstGeom prst="ellipse">
          <a:avLst/>
        </a:prstGeom>
        <a:solidFill>
          <a:schemeClr val="accent5">
            <a:hueOff val="1135822"/>
            <a:satOff val="140"/>
            <a:lumOff val="-426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To reduce waste</a:t>
          </a:r>
        </a:p>
      </dsp:txBody>
      <dsp:txXfrm>
        <a:off x="2138037" y="4560689"/>
        <a:ext cx="1289144" cy="1289144"/>
      </dsp:txXfrm>
    </dsp:sp>
    <dsp:sp modelId="{F2539793-186F-4C68-9E2A-36650349DF1B}">
      <dsp:nvSpPr>
        <dsp:cNvPr id="0" name=""/>
        <dsp:cNvSpPr/>
      </dsp:nvSpPr>
      <dsp:spPr>
        <a:xfrm rot="11880000">
          <a:off x="2774691" y="2900745"/>
          <a:ext cx="548242" cy="39287"/>
        </a:xfrm>
        <a:custGeom>
          <a:avLst/>
          <a:gdLst/>
          <a:ahLst/>
          <a:cxnLst/>
          <a:rect l="0" t="0" r="0" b="0"/>
          <a:pathLst>
            <a:path>
              <a:moveTo>
                <a:pt x="0" y="19643"/>
              </a:moveTo>
              <a:lnTo>
                <a:pt x="548242" y="19643"/>
              </a:lnTo>
            </a:path>
          </a:pathLst>
        </a:custGeom>
        <a:noFill/>
        <a:ln w="12700" cap="flat" cmpd="sng" algn="ctr">
          <a:solidFill>
            <a:schemeClr val="accent6">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bg1"/>
            </a:solidFill>
          </a:endParaRPr>
        </a:p>
      </dsp:txBody>
      <dsp:txXfrm rot="10800000">
        <a:off x="3035106" y="2906683"/>
        <a:ext cx="27412" cy="27412"/>
      </dsp:txXfrm>
    </dsp:sp>
    <dsp:sp modelId="{FBEB0BF5-CB07-4FDB-A249-BC23D23326F7}">
      <dsp:nvSpPr>
        <dsp:cNvPr id="0" name=""/>
        <dsp:cNvSpPr/>
      </dsp:nvSpPr>
      <dsp:spPr>
        <a:xfrm>
          <a:off x="1009598" y="1642430"/>
          <a:ext cx="1823124" cy="1823124"/>
        </a:xfrm>
        <a:prstGeom prst="ellipse">
          <a:avLst/>
        </a:prstGeom>
        <a:solidFill>
          <a:schemeClr val="accent5">
            <a:hueOff val="1514429"/>
            <a:satOff val="187"/>
            <a:lumOff val="-5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To make profits/ money</a:t>
          </a:r>
        </a:p>
      </dsp:txBody>
      <dsp:txXfrm>
        <a:off x="1276588" y="1909420"/>
        <a:ext cx="1289144" cy="128914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9887B4-750C-4AFC-BDA7-AE0C6BD9658C}" type="datetimeFigureOut">
              <a:rPr lang="en-GB" smtClean="0"/>
              <a:t>18/04/2024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0F985A-DD4A-4E37-AB6A-51E2CED28A94}" type="slidenum">
              <a:rPr lang="en-GB" smtClean="0"/>
              <a:t>‹#›</a:t>
            </a:fld>
            <a:endParaRPr lang="en-GB"/>
          </a:p>
        </p:txBody>
      </p:sp>
    </p:spTree>
    <p:extLst>
      <p:ext uri="{BB962C8B-B14F-4D97-AF65-F5344CB8AC3E}">
        <p14:creationId xmlns:p14="http://schemas.microsoft.com/office/powerpoint/2010/main" val="4078045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30075CAD-39A8-E18E-918C-99E16533456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705061D-B979-4601-8DC5-FD0D024C92CD}" type="slidenum">
              <a:rPr lang="en-GB" altLang="en-US" smtClean="0"/>
              <a:pPr>
                <a:spcBef>
                  <a:spcPct val="0"/>
                </a:spcBef>
              </a:pPr>
              <a:t>8</a:t>
            </a:fld>
            <a:endParaRPr lang="en-GB" altLang="en-US"/>
          </a:p>
        </p:txBody>
      </p:sp>
      <p:sp>
        <p:nvSpPr>
          <p:cNvPr id="13315" name="Rectangle 2">
            <a:extLst>
              <a:ext uri="{FF2B5EF4-FFF2-40B4-BE49-F238E27FC236}">
                <a16:creationId xmlns:a16="http://schemas.microsoft.com/office/drawing/2014/main" id="{392FE57A-D537-674C-6677-2CF61D9FA40A}"/>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7B97539E-E6AE-ED19-A8A5-D142A1E996A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AC1B5E5D-F58F-EC26-13BF-6429602C3A9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8EE5B22-9CB6-4865-8B4B-2803E72429A5}" type="slidenum">
              <a:rPr lang="en-GB" altLang="en-US" smtClean="0"/>
              <a:pPr>
                <a:spcBef>
                  <a:spcPct val="0"/>
                </a:spcBef>
              </a:pPr>
              <a:t>9</a:t>
            </a:fld>
            <a:endParaRPr lang="en-GB" altLang="en-US"/>
          </a:p>
        </p:txBody>
      </p:sp>
      <p:sp>
        <p:nvSpPr>
          <p:cNvPr id="17411" name="Rectangle 2">
            <a:extLst>
              <a:ext uri="{FF2B5EF4-FFF2-40B4-BE49-F238E27FC236}">
                <a16:creationId xmlns:a16="http://schemas.microsoft.com/office/drawing/2014/main" id="{97BC667E-7F73-A676-34C4-0261BB1B4079}"/>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9F67A755-F7CD-206D-B7B8-818593B6408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B0A1814D-5C7C-AFAF-2C22-504B46A79E6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2866414-E695-46A2-9B83-0C7115F1FE5B}" type="slidenum">
              <a:rPr lang="en-GB" altLang="en-US" smtClean="0"/>
              <a:pPr>
                <a:spcBef>
                  <a:spcPct val="0"/>
                </a:spcBef>
              </a:pPr>
              <a:t>10</a:t>
            </a:fld>
            <a:endParaRPr lang="en-GB" altLang="en-US"/>
          </a:p>
        </p:txBody>
      </p:sp>
      <p:sp>
        <p:nvSpPr>
          <p:cNvPr id="23555" name="Rectangle 2">
            <a:extLst>
              <a:ext uri="{FF2B5EF4-FFF2-40B4-BE49-F238E27FC236}">
                <a16:creationId xmlns:a16="http://schemas.microsoft.com/office/drawing/2014/main" id="{9CEC3E32-56B5-29FF-DF3D-772F879FC140}"/>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DB109EE9-131F-324D-011E-1FB7BB91114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6DAD032D-B67B-2A76-1DA6-E38957571B9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548471A-0812-4323-ABC9-899FC1B6035A}" type="slidenum">
              <a:rPr lang="en-GB" altLang="en-US" smtClean="0"/>
              <a:pPr>
                <a:spcBef>
                  <a:spcPct val="0"/>
                </a:spcBef>
              </a:pPr>
              <a:t>12</a:t>
            </a:fld>
            <a:endParaRPr lang="en-GB" altLang="en-US"/>
          </a:p>
        </p:txBody>
      </p:sp>
      <p:sp>
        <p:nvSpPr>
          <p:cNvPr id="26627" name="Rectangle 2">
            <a:extLst>
              <a:ext uri="{FF2B5EF4-FFF2-40B4-BE49-F238E27FC236}">
                <a16:creationId xmlns:a16="http://schemas.microsoft.com/office/drawing/2014/main" id="{653B0EB0-ECF0-9EC1-4C79-42E4076DF5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8C2FC3C0-A3A0-F661-39D6-9276011532A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020E40A3-1D4F-6E98-7A15-480A7DF3E7A4}"/>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1B92CE8E-6320-C7D0-DFE1-16D94CC63D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Example developing next BMW 3 series project – its unique we haven't done it before it has a start and end date with risk because its new technology/ new </a:t>
            </a:r>
          </a:p>
          <a:p>
            <a:r>
              <a:rPr lang="en-GB" altLang="en-US"/>
              <a:t>Operation to build – is repetitive and we build experience as we bud it </a:t>
            </a:r>
          </a:p>
        </p:txBody>
      </p:sp>
      <p:sp>
        <p:nvSpPr>
          <p:cNvPr id="31748" name="Slide Number Placeholder 3">
            <a:extLst>
              <a:ext uri="{FF2B5EF4-FFF2-40B4-BE49-F238E27FC236}">
                <a16:creationId xmlns:a16="http://schemas.microsoft.com/office/drawing/2014/main" id="{8D7A9B9E-6779-1147-3A82-F684CD7B937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A6214C1-7B99-4B7D-BFF7-235CA7CC1C93}" type="slidenum">
              <a:rPr lang="en-GB" altLang="en-US" sz="1200" smtClean="0"/>
              <a:pPr/>
              <a:t>14</a:t>
            </a:fld>
            <a:endParaRPr lang="en-GB"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1F6CEFD-04DA-2BF6-59CE-B757AD838919}"/>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5C9F5728-ADA9-2DC2-87C0-E43A62DE51E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Beating competition, make more money, raising image, health and safety requirement </a:t>
            </a:r>
          </a:p>
          <a:p>
            <a:r>
              <a:rPr lang="en-GB" altLang="en-US"/>
              <a:t>Efficiency projects have a clear plan and once your one the plan your work easier and smarter making you more efficient</a:t>
            </a:r>
          </a:p>
          <a:p>
            <a:r>
              <a:rPr lang="en-GB" altLang="en-US"/>
              <a:t>Improved customer satisfaction – on time, within budget and longer happier relation with customer</a:t>
            </a:r>
          </a:p>
          <a:p>
            <a:r>
              <a:rPr lang="en-GB" altLang="en-US"/>
              <a:t>Inspires teams to preformed better and efficiently</a:t>
            </a:r>
          </a:p>
          <a:p>
            <a:r>
              <a:rPr lang="en-GB" altLang="en-US"/>
              <a:t>Gives you competitive edge</a:t>
            </a:r>
          </a:p>
        </p:txBody>
      </p:sp>
      <p:sp>
        <p:nvSpPr>
          <p:cNvPr id="36868" name="Slide Number Placeholder 3">
            <a:extLst>
              <a:ext uri="{FF2B5EF4-FFF2-40B4-BE49-F238E27FC236}">
                <a16:creationId xmlns:a16="http://schemas.microsoft.com/office/drawing/2014/main" id="{C9530D2F-7322-173D-70E6-3868F3D7B1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C08318B-6275-4591-8023-60B875270A09}" type="slidenum">
              <a:rPr lang="en-GB" altLang="en-US" sz="1200" smtClean="0"/>
              <a:pPr/>
              <a:t>16</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579878B9-9DCD-A925-7790-A39544C976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42FA185-8FE1-41B1-8B75-2349904DA6A5}" type="slidenum">
              <a:rPr lang="en-GB" altLang="en-US" smtClean="0"/>
              <a:pPr>
                <a:spcBef>
                  <a:spcPct val="0"/>
                </a:spcBef>
              </a:pPr>
              <a:t>18</a:t>
            </a:fld>
            <a:endParaRPr lang="en-GB" altLang="en-US"/>
          </a:p>
        </p:txBody>
      </p:sp>
      <p:sp>
        <p:nvSpPr>
          <p:cNvPr id="52227" name="Rectangle 2">
            <a:extLst>
              <a:ext uri="{FF2B5EF4-FFF2-40B4-BE49-F238E27FC236}">
                <a16:creationId xmlns:a16="http://schemas.microsoft.com/office/drawing/2014/main" id="{C0815006-0509-5A1D-19B9-0D6614E77F90}"/>
              </a:ext>
            </a:extLst>
          </p:cNvPr>
          <p:cNvSpPr>
            <a:spLocks noGrp="1" noRot="1" noChangeAspect="1" noChangeArrowheads="1" noTextEdit="1"/>
          </p:cNvSpPr>
          <p:nvPr>
            <p:ph type="sldImg"/>
          </p:nvPr>
        </p:nvSpPr>
        <p:spPr>
          <a:xfrm>
            <a:off x="882650" y="747713"/>
            <a:ext cx="4895850" cy="3671887"/>
          </a:xfrm>
          <a:solidFill>
            <a:srgbClr val="FFFFFF"/>
          </a:solidFill>
          <a:ln/>
        </p:spPr>
      </p:sp>
      <p:sp>
        <p:nvSpPr>
          <p:cNvPr id="52228" name="Rectangle 3">
            <a:extLst>
              <a:ext uri="{FF2B5EF4-FFF2-40B4-BE49-F238E27FC236}">
                <a16:creationId xmlns:a16="http://schemas.microsoft.com/office/drawing/2014/main" id="{BB4B9A56-4445-74FB-5321-23F0F14D86D8}"/>
              </a:ext>
            </a:extLst>
          </p:cNvPr>
          <p:cNvSpPr>
            <a:spLocks noGrp="1" noChangeArrowheads="1"/>
          </p:cNvSpPr>
          <p:nvPr>
            <p:ph type="body" idx="1"/>
          </p:nvPr>
        </p:nvSpPr>
        <p:spPr>
          <a:xfrm>
            <a:off x="898525" y="4643438"/>
            <a:ext cx="4862513" cy="4344987"/>
          </a:xfrm>
          <a:solidFill>
            <a:srgbClr val="FFFFFF"/>
          </a:solidFill>
          <a:ln>
            <a:solidFill>
              <a:srgbClr val="000000"/>
            </a:solidFill>
          </a:ln>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8CD652C3-3E49-6098-897A-92379C4A7D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AE6D00D-85AB-45DE-A2D5-2A03EFAEF592}" type="slidenum">
              <a:rPr lang="en-GB" altLang="en-US" smtClean="0"/>
              <a:pPr>
                <a:spcBef>
                  <a:spcPct val="0"/>
                </a:spcBef>
              </a:pPr>
              <a:t>19</a:t>
            </a:fld>
            <a:endParaRPr lang="en-GB" altLang="en-US"/>
          </a:p>
        </p:txBody>
      </p:sp>
      <p:sp>
        <p:nvSpPr>
          <p:cNvPr id="56323" name="Rectangle 2">
            <a:extLst>
              <a:ext uri="{FF2B5EF4-FFF2-40B4-BE49-F238E27FC236}">
                <a16:creationId xmlns:a16="http://schemas.microsoft.com/office/drawing/2014/main" id="{4FA3BD19-4D14-E3B1-E6F1-8AF8183F59C7}"/>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EFDA9128-7CF6-7745-9A54-82E82308D28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29D30EA1-850E-B297-2D05-47C8F4DAB6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827C3BE-65AF-4D28-8684-A39E95C57BB9}" type="slidenum">
              <a:rPr lang="en-GB" altLang="en-US" smtClean="0"/>
              <a:pPr>
                <a:spcBef>
                  <a:spcPct val="0"/>
                </a:spcBef>
              </a:pPr>
              <a:t>20</a:t>
            </a:fld>
            <a:endParaRPr lang="en-GB" altLang="en-US"/>
          </a:p>
        </p:txBody>
      </p:sp>
      <p:sp>
        <p:nvSpPr>
          <p:cNvPr id="58371" name="Rectangle 2">
            <a:extLst>
              <a:ext uri="{FF2B5EF4-FFF2-40B4-BE49-F238E27FC236}">
                <a16:creationId xmlns:a16="http://schemas.microsoft.com/office/drawing/2014/main" id="{0BA42A91-3033-172F-1C83-68FBF79C478B}"/>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8A46BB3A-C07E-C2BF-19A1-27EDFAEA94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4D5E37AC-51F1-42FD-DDE7-7C1CFAEE0EB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EC55258-4370-47A5-9004-A0563F30BAC2}" type="slidenum">
              <a:rPr lang="en-GB" altLang="en-US" smtClean="0"/>
              <a:pPr>
                <a:spcBef>
                  <a:spcPct val="0"/>
                </a:spcBef>
              </a:pPr>
              <a:t>21</a:t>
            </a:fld>
            <a:endParaRPr lang="en-GB" altLang="en-US"/>
          </a:p>
        </p:txBody>
      </p:sp>
      <p:sp>
        <p:nvSpPr>
          <p:cNvPr id="60419" name="Rectangle 2">
            <a:extLst>
              <a:ext uri="{FF2B5EF4-FFF2-40B4-BE49-F238E27FC236}">
                <a16:creationId xmlns:a16="http://schemas.microsoft.com/office/drawing/2014/main" id="{C1029DB9-1DFD-CE44-74D9-E5413F0ACF77}"/>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BAB1956C-47C8-FD7E-CA3E-456225CCC95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73B15762-D8BC-1141-90A5-6AB060A0CBC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CC40F8F-C31F-431E-BAE1-8347C70AF3E0}" type="slidenum">
              <a:rPr lang="en-GB" altLang="en-US" smtClean="0"/>
              <a:pPr>
                <a:spcBef>
                  <a:spcPct val="0"/>
                </a:spcBef>
              </a:pPr>
              <a:t>22</a:t>
            </a:fld>
            <a:endParaRPr lang="en-GB" altLang="en-US"/>
          </a:p>
        </p:txBody>
      </p:sp>
      <p:sp>
        <p:nvSpPr>
          <p:cNvPr id="62467" name="Rectangle 2">
            <a:extLst>
              <a:ext uri="{FF2B5EF4-FFF2-40B4-BE49-F238E27FC236}">
                <a16:creationId xmlns:a16="http://schemas.microsoft.com/office/drawing/2014/main" id="{9D296657-13D6-874C-DD74-A9037BF0E970}"/>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55B1DD5B-4519-F0B8-F267-859C22FC2D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D16AAA74-8D4C-62F3-F52A-896F89F0898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A52D314-B452-4774-B03E-B36E4E72D635}" type="slidenum">
              <a:rPr lang="en-GB" altLang="en-US" smtClean="0"/>
              <a:pPr>
                <a:spcBef>
                  <a:spcPct val="0"/>
                </a:spcBef>
              </a:pPr>
              <a:t>23</a:t>
            </a:fld>
            <a:endParaRPr lang="en-GB" altLang="en-US"/>
          </a:p>
        </p:txBody>
      </p:sp>
      <p:sp>
        <p:nvSpPr>
          <p:cNvPr id="64515" name="Rectangle 2">
            <a:extLst>
              <a:ext uri="{FF2B5EF4-FFF2-40B4-BE49-F238E27FC236}">
                <a16:creationId xmlns:a16="http://schemas.microsoft.com/office/drawing/2014/main" id="{87F4B586-A706-F136-5161-57B41E777324}"/>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C402323C-41D5-3B49-2FEB-35DBD02F24B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F8D220BC-0AF7-8665-215F-7BDB19E6A84D}"/>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F70F463D-FD46-8F53-A7F1-EC6FB114C1A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This can be done through implementing Tuckman's team development structure where the project manager assists the teams through the different stages of Forming, Storming, Norming, and performing stages.</a:t>
            </a:r>
          </a:p>
          <a:p>
            <a:r>
              <a:rPr lang="en-US" altLang="en-US"/>
              <a:t>Its also where the Project Manager would follow Adair’s Action Centered leadership role </a:t>
            </a:r>
            <a:r>
              <a:rPr lang="en-GB" altLang="en-US"/>
              <a:t>looking at achieving the Task, Developing the Team and Developing Individuals which are mutually dependent on one another as well as being separately essential to the overall </a:t>
            </a:r>
            <a:r>
              <a:rPr lang="en-GB" altLang="en-US" b="1"/>
              <a:t>leadership role</a:t>
            </a:r>
            <a:r>
              <a:rPr lang="en-GB" altLang="en-US"/>
              <a:t>.</a:t>
            </a:r>
            <a:r>
              <a:rPr lang="en-US" altLang="en-US"/>
              <a:t> </a:t>
            </a:r>
          </a:p>
        </p:txBody>
      </p:sp>
      <p:sp>
        <p:nvSpPr>
          <p:cNvPr id="41988" name="Slide Number Placeholder 3">
            <a:extLst>
              <a:ext uri="{FF2B5EF4-FFF2-40B4-BE49-F238E27FC236}">
                <a16:creationId xmlns:a16="http://schemas.microsoft.com/office/drawing/2014/main" id="{B6C742BF-580E-5ED8-98AD-AF72490F71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7D1C134-EC28-4FD0-AE05-2ADC7014D659}" type="slidenum">
              <a:rPr lang="en-GB" altLang="en-US" sz="1200" smtClean="0"/>
              <a:pPr/>
              <a:t>24</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EB6F2C52-D2C3-FB28-826F-C1FA5FE9DB0C}"/>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250AEE44-2E87-79F4-4347-06AF9CD52E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3796" name="Slide Number Placeholder 3">
            <a:extLst>
              <a:ext uri="{FF2B5EF4-FFF2-40B4-BE49-F238E27FC236}">
                <a16:creationId xmlns:a16="http://schemas.microsoft.com/office/drawing/2014/main" id="{358F1308-59C8-B327-0180-5F1D93E8D9D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1651B14-17BB-4409-8D25-B7F88DEAA35B}" type="slidenum">
              <a:rPr lang="en-GB" altLang="en-US" sz="1200" smtClean="0"/>
              <a:pPr/>
              <a:t>25</a:t>
            </a:fld>
            <a:endParaRPr lang="en-GB" altLang="en-US" sz="1200"/>
          </a:p>
        </p:txBody>
      </p:sp>
    </p:spTree>
    <p:extLst>
      <p:ext uri="{BB962C8B-B14F-4D97-AF65-F5344CB8AC3E}">
        <p14:creationId xmlns:p14="http://schemas.microsoft.com/office/powerpoint/2010/main" val="11304399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A30B26FA-96AC-0076-FD51-C1133BA59A8C}"/>
              </a:ext>
            </a:extLst>
          </p:cNvPr>
          <p:cNvSpPr>
            <a:spLocks noGrp="1" noRot="1" noChangeAspect="1" noChangeArrowheads="1" noTextEdit="1"/>
          </p:cNvSpPr>
          <p:nvPr>
            <p:ph type="sldImg"/>
          </p:nvPr>
        </p:nvSpPr>
        <p:spPr>
          <a:ln/>
        </p:spPr>
      </p:sp>
      <p:sp>
        <p:nvSpPr>
          <p:cNvPr id="72707" name="Notes Placeholder 2">
            <a:extLst>
              <a:ext uri="{FF2B5EF4-FFF2-40B4-BE49-F238E27FC236}">
                <a16:creationId xmlns:a16="http://schemas.microsoft.com/office/drawing/2014/main" id="{7F778A66-19B9-B933-F34A-03081464D46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Project Scope Management refers to the </a:t>
            </a:r>
            <a:r>
              <a:rPr lang="en-GB" altLang="en-US" b="1"/>
              <a:t>set of processes </a:t>
            </a:r>
            <a:r>
              <a:rPr lang="en-GB" altLang="en-US"/>
              <a:t>that ensure a </a:t>
            </a:r>
            <a:r>
              <a:rPr lang="en-GB" altLang="en-US" b="1"/>
              <a:t>project’s scope </a:t>
            </a:r>
            <a:r>
              <a:rPr lang="en-GB" altLang="en-US"/>
              <a:t>is </a:t>
            </a:r>
            <a:r>
              <a:rPr lang="en-GB" altLang="en-US" b="1"/>
              <a:t>accurately</a:t>
            </a:r>
            <a:r>
              <a:rPr lang="en-GB" altLang="en-US"/>
              <a:t> </a:t>
            </a:r>
            <a:r>
              <a:rPr lang="en-GB" altLang="en-US" b="1"/>
              <a:t>defined</a:t>
            </a:r>
            <a:r>
              <a:rPr lang="en-GB" altLang="en-US"/>
              <a:t> and </a:t>
            </a:r>
            <a:r>
              <a:rPr lang="en-GB" altLang="en-US" b="1"/>
              <a:t>mapped</a:t>
            </a:r>
            <a:r>
              <a:rPr lang="en-GB" altLang="en-US"/>
              <a:t>. Scope Management techniques enable project managers and supervisors to </a:t>
            </a:r>
            <a:r>
              <a:rPr lang="en-GB" altLang="en-US" b="1"/>
              <a:t>allocate the right amount of work necessary </a:t>
            </a:r>
            <a:r>
              <a:rPr lang="en-GB" altLang="en-US"/>
              <a:t>to </a:t>
            </a:r>
            <a:r>
              <a:rPr lang="en-GB" altLang="en-US" b="1"/>
              <a:t>successfully</a:t>
            </a:r>
            <a:r>
              <a:rPr lang="en-GB" altLang="en-US"/>
              <a:t> complete a project—concerned primarily with controlling what is and what is not part of the project’s scope</a:t>
            </a:r>
            <a:endParaRPr lang="en-US" altLang="en-US"/>
          </a:p>
        </p:txBody>
      </p:sp>
      <p:sp>
        <p:nvSpPr>
          <p:cNvPr id="72708" name="Slide Number Placeholder 3">
            <a:extLst>
              <a:ext uri="{FF2B5EF4-FFF2-40B4-BE49-F238E27FC236}">
                <a16:creationId xmlns:a16="http://schemas.microsoft.com/office/drawing/2014/main" id="{0F3CA9B6-B74A-5A87-37D7-1C76ECE1FE1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9800">
              <a:defRPr sz="2400">
                <a:solidFill>
                  <a:schemeClr val="tx1"/>
                </a:solidFill>
                <a:latin typeface="Times New Roman" panose="02020603050405020304" pitchFamily="18" charset="0"/>
              </a:defRPr>
            </a:lvl1pPr>
            <a:lvl2pPr marL="742950" indent="-285750" defTabSz="939800">
              <a:defRPr sz="2400">
                <a:solidFill>
                  <a:schemeClr val="tx1"/>
                </a:solidFill>
                <a:latin typeface="Times New Roman" panose="02020603050405020304" pitchFamily="18" charset="0"/>
              </a:defRPr>
            </a:lvl2pPr>
            <a:lvl3pPr marL="1143000" indent="-228600" defTabSz="939800">
              <a:defRPr sz="2400">
                <a:solidFill>
                  <a:schemeClr val="tx1"/>
                </a:solidFill>
                <a:latin typeface="Times New Roman" panose="02020603050405020304" pitchFamily="18" charset="0"/>
              </a:defRPr>
            </a:lvl3pPr>
            <a:lvl4pPr marL="1600200" indent="-228600" defTabSz="939800">
              <a:defRPr sz="2400">
                <a:solidFill>
                  <a:schemeClr val="tx1"/>
                </a:solidFill>
                <a:latin typeface="Times New Roman" panose="02020603050405020304" pitchFamily="18" charset="0"/>
              </a:defRPr>
            </a:lvl4pPr>
            <a:lvl5pPr marL="2057400" indent="-228600" defTabSz="939800">
              <a:defRPr sz="2400">
                <a:solidFill>
                  <a:schemeClr val="tx1"/>
                </a:solidFill>
                <a:latin typeface="Times New Roman" panose="02020603050405020304" pitchFamily="18" charset="0"/>
              </a:defRPr>
            </a:lvl5pPr>
            <a:lvl6pPr marL="2514600" indent="-228600" defTabSz="939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39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39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39800" eaLnBrk="0" fontAlgn="base" hangingPunct="0">
              <a:spcBef>
                <a:spcPct val="0"/>
              </a:spcBef>
              <a:spcAft>
                <a:spcPct val="0"/>
              </a:spcAft>
              <a:defRPr sz="2400">
                <a:solidFill>
                  <a:schemeClr val="tx1"/>
                </a:solidFill>
                <a:latin typeface="Times New Roman" panose="02020603050405020304" pitchFamily="18" charset="0"/>
              </a:defRPr>
            </a:lvl9pPr>
          </a:lstStyle>
          <a:p>
            <a:fld id="{2867FDE1-1A5F-4104-965A-A581CB2CB879}" type="slidenum">
              <a:rPr lang="en-GB" altLang="en-US" sz="1200" smtClean="0">
                <a:solidFill>
                  <a:srgbClr val="000000"/>
                </a:solidFill>
                <a:latin typeface="Calibri" panose="020F0502020204030204" pitchFamily="34" charset="0"/>
              </a:rPr>
              <a:pPr/>
              <a:t>26</a:t>
            </a:fld>
            <a:endParaRPr lang="en-GB" altLang="en-US" sz="1200">
              <a:solidFill>
                <a:srgbClr val="000000"/>
              </a:solidFill>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662918F9-0D95-5AD6-6E41-C8B037238C53}"/>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204525F4-5ECD-EA0D-E6AF-52CF13BC71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 because they help you </a:t>
            </a:r>
            <a:r>
              <a:rPr lang="en-GB" altLang="en-US" b="1"/>
              <a:t>establish</a:t>
            </a:r>
            <a:r>
              <a:rPr lang="en-GB" altLang="en-US"/>
              <a:t> what it </a:t>
            </a:r>
            <a:r>
              <a:rPr lang="en-GB" altLang="en-US" b="1"/>
              <a:t>is you are doing </a:t>
            </a:r>
            <a:r>
              <a:rPr lang="en-GB" altLang="en-US"/>
              <a:t>and </a:t>
            </a:r>
            <a:r>
              <a:rPr lang="en-GB" altLang="en-US" b="1"/>
              <a:t>when</a:t>
            </a:r>
            <a:r>
              <a:rPr lang="en-GB" altLang="en-US"/>
              <a:t> you are going to do it by. If project managers d</a:t>
            </a:r>
            <a:r>
              <a:rPr lang="en-GB" altLang="en-US" b="1"/>
              <a:t>on’</a:t>
            </a:r>
            <a:r>
              <a:rPr lang="en-GB" altLang="en-US"/>
              <a:t>t set project objectives, they </a:t>
            </a:r>
            <a:r>
              <a:rPr lang="en-GB" altLang="en-US" b="1"/>
              <a:t>risk to spend a lot of time </a:t>
            </a:r>
            <a:r>
              <a:rPr lang="en-GB" altLang="en-US"/>
              <a:t>working on things that really aren’t all that relevant to your project and that can be a massive waste of effort.</a:t>
            </a:r>
          </a:p>
          <a:p>
            <a:r>
              <a:rPr lang="en-GB" altLang="en-US"/>
              <a:t>Examples: </a:t>
            </a:r>
            <a:r>
              <a:rPr lang="en-GB" altLang="en-US" b="1"/>
              <a:t>Quality</a:t>
            </a:r>
            <a:r>
              <a:rPr lang="en-GB" altLang="en-US"/>
              <a:t> objective (</a:t>
            </a:r>
            <a:r>
              <a:rPr lang="en-GB" altLang="en-US" b="1"/>
              <a:t>improving</a:t>
            </a:r>
            <a:r>
              <a:rPr lang="en-GB" altLang="en-US"/>
              <a:t> quality standards)/ </a:t>
            </a:r>
            <a:r>
              <a:rPr lang="en-GB" altLang="en-US" b="1"/>
              <a:t>reducing</a:t>
            </a:r>
            <a:r>
              <a:rPr lang="en-GB" altLang="en-US"/>
              <a:t> defects/ </a:t>
            </a:r>
            <a:r>
              <a:rPr lang="en-GB" altLang="en-US" b="1"/>
              <a:t>increasing</a:t>
            </a:r>
            <a:r>
              <a:rPr lang="en-GB" altLang="en-US"/>
              <a:t> customer satisfaction</a:t>
            </a:r>
          </a:p>
          <a:p>
            <a:r>
              <a:rPr lang="en-GB" altLang="en-US" b="1"/>
              <a:t>Financial</a:t>
            </a:r>
            <a:r>
              <a:rPr lang="en-GB" altLang="en-US"/>
              <a:t> Objectives – saving money/ avoiding costs/ making more </a:t>
            </a:r>
            <a:r>
              <a:rPr lang="en-GB" altLang="en-US" b="1"/>
              <a:t>financial gains</a:t>
            </a:r>
            <a:r>
              <a:rPr lang="en-GB" altLang="en-US"/>
              <a:t>/ </a:t>
            </a:r>
            <a:r>
              <a:rPr lang="en-GB" altLang="en-US" b="1"/>
              <a:t>financial savings</a:t>
            </a:r>
          </a:p>
          <a:p>
            <a:r>
              <a:rPr lang="en-GB" altLang="en-US" b="1" i="1"/>
              <a:t>Technical Objectives- Upgrading technology/ installing new technologies/ making use of technology to deliver new services/ or new products</a:t>
            </a:r>
            <a:endParaRPr lang="en-US" altLang="en-US" b="1" i="1"/>
          </a:p>
        </p:txBody>
      </p:sp>
      <p:sp>
        <p:nvSpPr>
          <p:cNvPr id="60420" name="Slide Number Placeholder 3">
            <a:extLst>
              <a:ext uri="{FF2B5EF4-FFF2-40B4-BE49-F238E27FC236}">
                <a16:creationId xmlns:a16="http://schemas.microsoft.com/office/drawing/2014/main" id="{61EF09B8-4678-4DCE-A1E0-35DDDFA6FFB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9800">
              <a:defRPr sz="2400">
                <a:solidFill>
                  <a:schemeClr val="tx1"/>
                </a:solidFill>
                <a:latin typeface="Times New Roman" panose="02020603050405020304" pitchFamily="18" charset="0"/>
              </a:defRPr>
            </a:lvl1pPr>
            <a:lvl2pPr marL="742950" indent="-285750" defTabSz="939800">
              <a:defRPr sz="2400">
                <a:solidFill>
                  <a:schemeClr val="tx1"/>
                </a:solidFill>
                <a:latin typeface="Times New Roman" panose="02020603050405020304" pitchFamily="18" charset="0"/>
              </a:defRPr>
            </a:lvl2pPr>
            <a:lvl3pPr marL="1143000" indent="-228600" defTabSz="939800">
              <a:defRPr sz="2400">
                <a:solidFill>
                  <a:schemeClr val="tx1"/>
                </a:solidFill>
                <a:latin typeface="Times New Roman" panose="02020603050405020304" pitchFamily="18" charset="0"/>
              </a:defRPr>
            </a:lvl3pPr>
            <a:lvl4pPr marL="1600200" indent="-228600" defTabSz="939800">
              <a:defRPr sz="2400">
                <a:solidFill>
                  <a:schemeClr val="tx1"/>
                </a:solidFill>
                <a:latin typeface="Times New Roman" panose="02020603050405020304" pitchFamily="18" charset="0"/>
              </a:defRPr>
            </a:lvl4pPr>
            <a:lvl5pPr marL="2057400" indent="-228600" defTabSz="939800">
              <a:defRPr sz="2400">
                <a:solidFill>
                  <a:schemeClr val="tx1"/>
                </a:solidFill>
                <a:latin typeface="Times New Roman" panose="02020603050405020304" pitchFamily="18" charset="0"/>
              </a:defRPr>
            </a:lvl5pPr>
            <a:lvl6pPr marL="2514600" indent="-228600" defTabSz="9398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398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398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39800" eaLnBrk="0" fontAlgn="base" hangingPunct="0">
              <a:spcBef>
                <a:spcPct val="0"/>
              </a:spcBef>
              <a:spcAft>
                <a:spcPct val="0"/>
              </a:spcAft>
              <a:defRPr sz="2400">
                <a:solidFill>
                  <a:schemeClr val="tx1"/>
                </a:solidFill>
                <a:latin typeface="Times New Roman" panose="02020603050405020304" pitchFamily="18" charset="0"/>
              </a:defRPr>
            </a:lvl9pPr>
          </a:lstStyle>
          <a:p>
            <a:fld id="{116D3AF7-546F-4A06-9C2E-C573DA11C492}" type="slidenum">
              <a:rPr lang="en-US" altLang="en-US" sz="1200" smtClean="0">
                <a:solidFill>
                  <a:srgbClr val="000000"/>
                </a:solidFill>
                <a:latin typeface="Calibri" panose="020F0502020204030204" pitchFamily="34" charset="0"/>
              </a:rPr>
              <a:pPr/>
              <a:t>27</a:t>
            </a:fld>
            <a:endParaRPr lang="en-US" altLang="en-US" sz="1200">
              <a:solidFill>
                <a:srgbClr val="000000"/>
              </a:solidFill>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EB3341C5-754B-7A6E-5E3F-73C400435395}"/>
              </a:ext>
            </a:extLst>
          </p:cNvPr>
          <p:cNvSpPr>
            <a:spLocks noGrp="1" noRot="1" noChangeAspect="1" noChangeArrowheads="1" noTextEdit="1"/>
          </p:cNvSpPr>
          <p:nvPr>
            <p:ph type="sldImg"/>
          </p:nvPr>
        </p:nvSpPr>
        <p:spPr>
          <a:ln/>
        </p:spPr>
      </p:sp>
      <p:sp>
        <p:nvSpPr>
          <p:cNvPr id="63491" name="Notes Placeholder 2">
            <a:extLst>
              <a:ext uri="{FF2B5EF4-FFF2-40B4-BE49-F238E27FC236}">
                <a16:creationId xmlns:a16="http://schemas.microsoft.com/office/drawing/2014/main" id="{80D9B5DC-0F1B-E95B-3F8A-AD9E98D660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3492" name="Slide Number Placeholder 3">
            <a:extLst>
              <a:ext uri="{FF2B5EF4-FFF2-40B4-BE49-F238E27FC236}">
                <a16:creationId xmlns:a16="http://schemas.microsoft.com/office/drawing/2014/main" id="{AECB442B-66AB-AFDA-9CDE-822E097C668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F445D23-3EAE-4603-8AC9-D99486889807}" type="slidenum">
              <a:rPr lang="en-GB" altLang="en-US" sz="1200" smtClean="0"/>
              <a:pPr/>
              <a:t>28</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Gantt chart was devised in the mid 1890s by Karol </a:t>
            </a:r>
            <a:r>
              <a:rPr lang="en-GB" dirty="0" err="1"/>
              <a:t>Adamiecki</a:t>
            </a:r>
            <a:r>
              <a:rPr lang="en-GB" dirty="0"/>
              <a:t>, a Polish engineer who ran a steelworks in southern Poland and had become interested in management ideas and techniques. Some 15 years after, Henry Gantt, an American engineer and project management consultant, devised his own version of the chart and it was this that became widely known and popular in western countries. Originally Gantt charts were prepared by hand; each time a project changed it was necessary to amend or redraw the chart and this limited their usefulness, continual change being a feature of most projects. Nowadays, however, now of computers and project management software, Gantt charts can be created, updated and printed easily.</a:t>
            </a:r>
          </a:p>
          <a:p>
            <a:endParaRPr lang="en-GB" dirty="0"/>
          </a:p>
          <a:p>
            <a:r>
              <a:rPr lang="en-GB" dirty="0"/>
              <a:t>Today, Gantt charts are most commonly used for tracking project schedules. </a:t>
            </a:r>
          </a:p>
        </p:txBody>
      </p:sp>
      <p:sp>
        <p:nvSpPr>
          <p:cNvPr id="4" name="Slide Number Placeholder 3"/>
          <p:cNvSpPr>
            <a:spLocks noGrp="1"/>
          </p:cNvSpPr>
          <p:nvPr>
            <p:ph type="sldNum" sz="quarter" idx="10"/>
          </p:nvPr>
        </p:nvSpPr>
        <p:spPr/>
        <p:txBody>
          <a:bodyPr/>
          <a:lstStyle/>
          <a:p>
            <a:fld id="{D526380F-920C-4B43-A925-DC6E8AB4174E}" type="slidenum">
              <a:rPr lang="en-GB" smtClean="0"/>
              <a:t>29</a:t>
            </a:fld>
            <a:endParaRPr lang="en-GB"/>
          </a:p>
        </p:txBody>
      </p:sp>
    </p:spTree>
    <p:extLst>
      <p:ext uri="{BB962C8B-B14F-4D97-AF65-F5344CB8AC3E}">
        <p14:creationId xmlns:p14="http://schemas.microsoft.com/office/powerpoint/2010/main" val="22157754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AA0E1268-0183-41AA-9D68-16844A216891}" type="slidenum">
              <a:rPr lang="en-GB" altLang="en-US" sz="1200">
                <a:latin typeface="Times New Roman" panose="02020603050405020304" pitchFamily="18" charset="0"/>
              </a:rPr>
              <a:pPr/>
              <a:t>30</a:t>
            </a:fld>
            <a:endParaRPr lang="en-GB" altLang="en-US" sz="1200">
              <a:latin typeface="Times New Roman" panose="02020603050405020304" pitchFamily="18" charset="0"/>
            </a:endParaRPr>
          </a:p>
        </p:txBody>
      </p:sp>
      <p:sp>
        <p:nvSpPr>
          <p:cNvPr id="148483" name="Rectangle 2"/>
          <p:cNvSpPr>
            <a:spLocks noGrp="1" noRot="1" noChangeAspect="1" noChangeArrowheads="1" noTextEdit="1"/>
          </p:cNvSpPr>
          <p:nvPr>
            <p:ph type="sldImg"/>
          </p:nvPr>
        </p:nvSpPr>
        <p:spPr>
          <a:ln/>
        </p:spPr>
      </p:sp>
      <p:sp>
        <p:nvSpPr>
          <p:cNvPr id="148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Developed in 1910’s –</a:t>
            </a:r>
            <a:r>
              <a:rPr lang="en-US" altLang="en-US" baseline="0" dirty="0"/>
              <a:t> a visual tool to show the schedule and project progress</a:t>
            </a:r>
            <a:endParaRPr lang="en-US" altLang="en-US" dirty="0"/>
          </a:p>
        </p:txBody>
      </p:sp>
    </p:spTree>
    <p:extLst>
      <p:ext uri="{BB962C8B-B14F-4D97-AF65-F5344CB8AC3E}">
        <p14:creationId xmlns:p14="http://schemas.microsoft.com/office/powerpoint/2010/main" val="40790625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084DD7E0-BFF5-4097-8414-31801DB30775}" type="slidenum">
              <a:rPr lang="en-GB" altLang="en-US" sz="1200">
                <a:latin typeface="Times New Roman" panose="02020603050405020304" pitchFamily="18" charset="0"/>
              </a:rPr>
              <a:pPr/>
              <a:t>31</a:t>
            </a:fld>
            <a:endParaRPr lang="en-GB" altLang="en-US" sz="1200">
              <a:latin typeface="Times New Roman" panose="02020603050405020304" pitchFamily="18" charset="0"/>
            </a:endParaRPr>
          </a:p>
        </p:txBody>
      </p:sp>
      <p:sp>
        <p:nvSpPr>
          <p:cNvPr id="149507" name="Rectangle 2"/>
          <p:cNvSpPr>
            <a:spLocks noGrp="1" noRot="1" noChangeAspect="1" noChangeArrowheads="1" noTextEdit="1"/>
          </p:cNvSpPr>
          <p:nvPr>
            <p:ph type="sldImg"/>
          </p:nvPr>
        </p:nvSpPr>
        <p:spPr>
          <a:ln/>
        </p:spPr>
      </p:sp>
      <p:sp>
        <p:nvSpPr>
          <p:cNvPr id="149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the various activities are</a:t>
            </a:r>
          </a:p>
          <a:p>
            <a:r>
              <a:rPr lang="en-GB" altLang="en-US" dirty="0"/>
              <a:t>When each activity begins and ends</a:t>
            </a:r>
          </a:p>
          <a:p>
            <a:r>
              <a:rPr lang="en-GB" altLang="en-US" dirty="0"/>
              <a:t>How long each activity is scheduled to last, </a:t>
            </a:r>
            <a:endParaRPr lang="en-GB" altLang="en-US" dirty="0">
              <a:solidFill>
                <a:srgbClr val="008000"/>
              </a:solidFill>
              <a:latin typeface="Arial" panose="020B0604020202020204" pitchFamily="34" charset="0"/>
            </a:endParaRPr>
          </a:p>
          <a:p>
            <a:r>
              <a:rPr lang="en-GB" altLang="en-US" dirty="0">
                <a:solidFill>
                  <a:srgbClr val="008000"/>
                </a:solidFill>
                <a:latin typeface="Arial" panose="020B0604020202020204" pitchFamily="34" charset="0"/>
              </a:rPr>
              <a:t>SEQUENCE – the order in which you perform the activities.</a:t>
            </a:r>
          </a:p>
          <a:p>
            <a:r>
              <a:rPr lang="en-GB" altLang="en-US" dirty="0"/>
              <a:t>Where activities overlap with other activities, and by how much</a:t>
            </a:r>
          </a:p>
          <a:p>
            <a:r>
              <a:rPr lang="en-GB" altLang="en-US" dirty="0"/>
              <a:t>The start and end date of the whole project</a:t>
            </a:r>
            <a:endParaRPr lang="en-US" altLang="en-US" dirty="0"/>
          </a:p>
        </p:txBody>
      </p:sp>
    </p:spTree>
    <p:extLst>
      <p:ext uri="{BB962C8B-B14F-4D97-AF65-F5344CB8AC3E}">
        <p14:creationId xmlns:p14="http://schemas.microsoft.com/office/powerpoint/2010/main" val="1941577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4/18/2024</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51430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4/18/2024</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258461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4/18/2024</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70521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4/18/2024</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715615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4/18/2024</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210787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4/18/2024</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86863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4/18/2024</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160133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4/18/2024</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31637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4/18/2024</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504781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4/18/2024</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233569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4/18/2024</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857330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4/18/2024</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1673926652"/>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maria.heffernan@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UcgCvMj50i4"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tags" Target="../tags/tag1.xml"/><Relationship Id="rId4" Type="http://schemas.openxmlformats.org/officeDocument/2006/relationships/image" Target="../media/image5.jpe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0C7B7C6-0323-9A31-3FD2-8963834314CF}"/>
              </a:ext>
            </a:extLst>
          </p:cNvPr>
          <p:cNvSpPr>
            <a:spLocks noGrp="1"/>
          </p:cNvSpPr>
          <p:nvPr>
            <p:ph type="ctrTitle"/>
          </p:nvPr>
        </p:nvSpPr>
        <p:spPr>
          <a:xfrm>
            <a:off x="530352" y="885557"/>
            <a:ext cx="4114800" cy="2215152"/>
          </a:xfrm>
        </p:spPr>
        <p:txBody>
          <a:bodyPr>
            <a:normAutofit/>
          </a:bodyPr>
          <a:lstStyle/>
          <a:p>
            <a:r>
              <a:rPr lang="en-GB" dirty="0"/>
              <a:t>Introduction to Module</a:t>
            </a:r>
          </a:p>
        </p:txBody>
      </p:sp>
      <p:sp>
        <p:nvSpPr>
          <p:cNvPr id="3" name="Subtitle 2">
            <a:extLst>
              <a:ext uri="{FF2B5EF4-FFF2-40B4-BE49-F238E27FC236}">
                <a16:creationId xmlns:a16="http://schemas.microsoft.com/office/drawing/2014/main" id="{06CB858D-E117-3956-6088-D013E3B107D9}"/>
              </a:ext>
            </a:extLst>
          </p:cNvPr>
          <p:cNvSpPr>
            <a:spLocks noGrp="1"/>
          </p:cNvSpPr>
          <p:nvPr>
            <p:ph type="subTitle" idx="1"/>
          </p:nvPr>
        </p:nvSpPr>
        <p:spPr>
          <a:xfrm>
            <a:off x="530352" y="3509963"/>
            <a:ext cx="4114800" cy="2215152"/>
          </a:xfrm>
        </p:spPr>
        <p:txBody>
          <a:bodyPr>
            <a:normAutofit/>
          </a:bodyPr>
          <a:lstStyle/>
          <a:p>
            <a:endParaRPr lang="en-GB"/>
          </a:p>
        </p:txBody>
      </p:sp>
      <p:sp>
        <p:nvSpPr>
          <p:cNvPr id="21" name="Freeform: Shape 10">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9" name="Picture 3" descr="Holographic neon on a shiny background">
            <a:extLst>
              <a:ext uri="{FF2B5EF4-FFF2-40B4-BE49-F238E27FC236}">
                <a16:creationId xmlns:a16="http://schemas.microsoft.com/office/drawing/2014/main" id="{A4FD8697-0FA1-2033-4FA3-6C935A44B504}"/>
              </a:ext>
            </a:extLst>
          </p:cNvPr>
          <p:cNvPicPr>
            <a:picLocks noChangeAspect="1"/>
          </p:cNvPicPr>
          <p:nvPr/>
        </p:nvPicPr>
        <p:blipFill rotWithShape="1">
          <a:blip r:embed="rId2"/>
          <a:srcRect l="17947" r="15281" b="2"/>
          <a:stretch/>
        </p:blipFill>
        <p:spPr>
          <a:xfrm>
            <a:off x="5334000" y="10"/>
            <a:ext cx="6858000" cy="6855654"/>
          </a:xfrm>
          <a:prstGeom prst="rect">
            <a:avLst/>
          </a:prstGeom>
        </p:spPr>
      </p:pic>
      <p:sp>
        <p:nvSpPr>
          <p:cNvPr id="13" name="Freeform: Shape 12">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 name="Group 14">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28232"/>
            <a:ext cx="886142" cy="693398"/>
            <a:chOff x="10948005" y="3379098"/>
            <a:chExt cx="868640" cy="679702"/>
          </a:xfrm>
          <a:solidFill>
            <a:schemeClr val="accent6"/>
          </a:solidFill>
        </p:grpSpPr>
        <p:sp>
          <p:nvSpPr>
            <p:cNvPr id="16" name="Freeform: Shape 15">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 name="Freeform: Shape 16">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8"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418001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6468-569A-4E51-BD39-C4BB4AAAB49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45F4FC-A1BB-569E-724F-D2580A334E55}"/>
              </a:ext>
            </a:extLst>
          </p:cNvPr>
          <p:cNvSpPr>
            <a:spLocks noGrp="1"/>
          </p:cNvSpPr>
          <p:nvPr>
            <p:ph idx="1"/>
          </p:nvPr>
        </p:nvSpPr>
        <p:spPr/>
        <p:txBody>
          <a:bodyPr/>
          <a:lstStyle/>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Module Lecturer: Maria Heffernan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Email Address: </a:t>
            </a:r>
            <a:r>
              <a:rPr lang="en-GB" sz="1800" u="sng"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hlinkClick r:id="rId2"/>
              </a:rPr>
              <a:t>maria.heffernan@uwtsd.ac.uk</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017213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9B0CA-7ACE-0520-ACE3-E891E3EEA13C}"/>
              </a:ext>
            </a:extLst>
          </p:cNvPr>
          <p:cNvSpPr>
            <a:spLocks noGrp="1"/>
          </p:cNvSpPr>
          <p:nvPr>
            <p:ph type="title"/>
          </p:nvPr>
        </p:nvSpPr>
        <p:spPr/>
        <p:txBody>
          <a:bodyPr/>
          <a:lstStyle/>
          <a:p>
            <a:r>
              <a:rPr lang="en-GB" sz="36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MODULE AIM(S)</a:t>
            </a:r>
            <a:br>
              <a:rPr lang="en-GB" sz="3600"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2CDAB41-A034-70F7-35CF-0EF50B86E439}"/>
              </a:ext>
            </a:extLst>
          </p:cNvPr>
          <p:cNvSpPr>
            <a:spLocks noGrp="1"/>
          </p:cNvSpPr>
          <p:nvPr>
            <p:ph idx="1"/>
          </p:nvPr>
        </p:nvSpPr>
        <p:spPr>
          <a:xfrm>
            <a:off x="439453" y="2475877"/>
            <a:ext cx="10077557" cy="3549045"/>
          </a:xfrm>
        </p:spPr>
        <p:txBody>
          <a:bodyPr>
            <a:normAutofit fontScale="32500" lnSpcReduction="20000"/>
          </a:bodyPr>
          <a:lstStyle/>
          <a:p>
            <a:pPr algn="just">
              <a:lnSpc>
                <a:spcPct val="107000"/>
              </a:lnSpc>
              <a:spcAft>
                <a:spcPts val="800"/>
              </a:spcAft>
            </a:pPr>
            <a:r>
              <a:rPr lang="en-GB" sz="4300" b="1" dirty="0">
                <a:effectLst/>
                <a:latin typeface="Arial" panose="020B0604020202020204" pitchFamily="34" charset="0"/>
                <a:ea typeface="Arial" panose="020B0604020202020204" pitchFamily="34" charset="0"/>
                <a:cs typeface="Times New Roman" panose="02020603050405020304" pitchFamily="18" charset="0"/>
              </a:rPr>
              <a:t>AIM(S)</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07000"/>
              </a:lnSpc>
              <a:spcAft>
                <a:spcPts val="800"/>
              </a:spcAft>
            </a:pPr>
            <a:r>
              <a:rPr lang="en-GB" sz="4300" b="1" dirty="0">
                <a:effectLst/>
                <a:latin typeface="Arial" panose="020B0604020202020204" pitchFamily="34" charset="0"/>
                <a:ea typeface="Arial" panose="020B0604020202020204" pitchFamily="34" charset="0"/>
                <a:cs typeface="Times New Roman" panose="02020603050405020304" pitchFamily="18" charset="0"/>
              </a:rPr>
              <a:t> </a:t>
            </a:r>
            <a:r>
              <a:rPr lang="en-GB" sz="4300" dirty="0">
                <a:effectLst/>
                <a:latin typeface="Arial" panose="020B0604020202020204" pitchFamily="34" charset="0"/>
                <a:ea typeface="Arial" panose="020B0604020202020204" pitchFamily="34" charset="0"/>
                <a:cs typeface="Times New Roman" panose="02020603050405020304" pitchFamily="18" charset="0"/>
              </a:rPr>
              <a:t>To develop the understanding and ability to manage projects within the workplace.</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en-GB" sz="4300" dirty="0">
                <a:effectLst/>
                <a:latin typeface="Arial" panose="020B0604020202020204" pitchFamily="34" charset="0"/>
                <a:ea typeface="Arial" panose="020B0604020202020204" pitchFamily="34" charset="0"/>
                <a:cs typeface="Times New Roman" panose="02020603050405020304" pitchFamily="18" charset="0"/>
              </a:rPr>
              <a:t>To develop knowledge and critical understanding of project management tools &amp; techniques.</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07000"/>
              </a:lnSpc>
              <a:spcAft>
                <a:spcPts val="800"/>
              </a:spcAft>
            </a:pPr>
            <a:r>
              <a:rPr lang="en-US" sz="4300" b="1" dirty="0">
                <a:effectLst/>
                <a:latin typeface="Arial" panose="020B0604020202020204" pitchFamily="34" charset="0"/>
                <a:ea typeface="Arial" panose="020B0604020202020204" pitchFamily="34" charset="0"/>
                <a:cs typeface="Times New Roman" panose="02020603050405020304" pitchFamily="18" charset="0"/>
              </a:rPr>
              <a:t> </a:t>
            </a:r>
            <a:r>
              <a:rPr lang="en-GB" sz="4300" b="1" dirty="0">
                <a:effectLst/>
                <a:latin typeface="Arial" panose="020B0604020202020204" pitchFamily="34" charset="0"/>
                <a:ea typeface="Arial" panose="020B0604020202020204" pitchFamily="34" charset="0"/>
                <a:cs typeface="Times New Roman" panose="02020603050405020304" pitchFamily="18" charset="0"/>
              </a:rPr>
              <a:t>LEARNING OUTCOMES</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07000"/>
              </a:lnSpc>
              <a:spcBef>
                <a:spcPts val="600"/>
              </a:spcBef>
              <a:spcAft>
                <a:spcPts val="600"/>
              </a:spcAft>
            </a:pPr>
            <a:r>
              <a:rPr lang="en-GB" sz="4300" dirty="0">
                <a:effectLst/>
                <a:latin typeface="Arial" panose="020B0604020202020204" pitchFamily="34" charset="0"/>
                <a:ea typeface="DengXian" panose="02010600030101010101" pitchFamily="2" charset="-122"/>
                <a:cs typeface="Times New Roman" panose="02020603050405020304" pitchFamily="18" charset="0"/>
              </a:rPr>
              <a:t>Upon the successful completion of this module, the student should be able to:</a:t>
            </a:r>
            <a:r>
              <a:rPr lang="en-GB" sz="4300" dirty="0">
                <a:effectLst/>
                <a:latin typeface="Arial" panose="020B0604020202020204" pitchFamily="34" charset="0"/>
                <a:ea typeface="Arial" panose="020B0604020202020204" pitchFamily="34" charset="0"/>
                <a:cs typeface="Times New Roman" panose="02020603050405020304" pitchFamily="18" charset="0"/>
              </a:rPr>
              <a:t> </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4300" dirty="0">
                <a:effectLst/>
                <a:latin typeface="Arial" panose="020B0604020202020204" pitchFamily="34" charset="0"/>
                <a:ea typeface="Arial" panose="020B0604020202020204" pitchFamily="34" charset="0"/>
                <a:cs typeface="Times New Roman" panose="02020603050405020304" pitchFamily="18" charset="0"/>
              </a:rPr>
              <a:t>Critically assess the usefulness of project management tools and techniques for managing a project within an organisation;</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4300" dirty="0">
                <a:effectLst/>
                <a:latin typeface="Arial" panose="020B0604020202020204" pitchFamily="34" charset="0"/>
                <a:ea typeface="Arial" panose="020B0604020202020204" pitchFamily="34" charset="0"/>
                <a:cs typeface="Times New Roman" panose="02020603050405020304" pitchFamily="18" charset="0"/>
              </a:rPr>
              <a:t>Plan the implementation of a project of appropriate complexity within a workplace; </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4300" dirty="0">
                <a:effectLst/>
                <a:latin typeface="Arial" panose="020B0604020202020204" pitchFamily="34" charset="0"/>
                <a:ea typeface="Arial" panose="020B0604020202020204" pitchFamily="34" charset="0"/>
                <a:cs typeface="Times New Roman" panose="02020603050405020304" pitchFamily="18" charset="0"/>
              </a:rPr>
              <a:t>Critically evaluate own ability to manage a project.</a:t>
            </a:r>
            <a:endParaRPr lang="en-GB" sz="43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401313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FA64A-D03B-BBB3-C0F6-66B7CB18BA41}"/>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86D69423-6A69-093D-E4D6-6EC670D82C8B}"/>
              </a:ext>
            </a:extLst>
          </p:cNvPr>
          <p:cNvSpPr>
            <a:spLocks noGrp="1"/>
          </p:cNvSpPr>
          <p:nvPr>
            <p:ph idx="1"/>
          </p:nvPr>
        </p:nvSpPr>
        <p:spPr/>
        <p:txBody>
          <a:bodyPr/>
          <a:lstStyle/>
          <a:p>
            <a:pPr algn="just">
              <a:lnSpc>
                <a:spcPct val="107000"/>
              </a:lnSpc>
              <a:spcBef>
                <a:spcPts val="600"/>
              </a:spcBef>
              <a:spcAft>
                <a:spcPts val="6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Upon the successful completion of this module, the student should be able to:</a:t>
            </a:r>
            <a:r>
              <a:rPr lang="en-GB" sz="1800" dirty="0">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Critically assess the usefulness of project management tools and techniques for managing a project within an organisation;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Plan the implementation of a project of appropriate complexity within a workplace;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800" dirty="0">
                <a:effectLst/>
                <a:latin typeface="Arial" panose="020B0604020202020204" pitchFamily="34" charset="0"/>
                <a:ea typeface="Arial" panose="020B0604020202020204" pitchFamily="34" charset="0"/>
              </a:rPr>
              <a:t>Critically evaluate own ability to manage a project</a:t>
            </a:r>
            <a:endParaRPr lang="en-GB" dirty="0"/>
          </a:p>
        </p:txBody>
      </p:sp>
    </p:spTree>
    <p:extLst>
      <p:ext uri="{BB962C8B-B14F-4D97-AF65-F5344CB8AC3E}">
        <p14:creationId xmlns:p14="http://schemas.microsoft.com/office/powerpoint/2010/main" val="594821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D111F-39E7-40B3-A7C9-BF21768F302F}"/>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41311B56-DAD9-F552-799F-C6F0A307C477}"/>
              </a:ext>
            </a:extLst>
          </p:cNvPr>
          <p:cNvSpPr>
            <a:spLocks noGrp="1"/>
          </p:cNvSpPr>
          <p:nvPr>
            <p:ph idx="1"/>
          </p:nvPr>
        </p:nvSpPr>
        <p:spPr/>
        <p:txBody>
          <a:bodyPr>
            <a:normAutofit fontScale="77500" lnSpcReduction="20000"/>
          </a:bodyPr>
          <a:lstStyle/>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Project sponsors, stakeholders and scope.</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Tools &amp; techniques of project management.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Project communication methods.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Benefits of project management.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Characteristics of project managers.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Appreciation of soft skills e.g. leadership, management and communication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Organisational structures to support projects.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Types of project; the project life cycle.</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Bef>
                <a:spcPts val="600"/>
              </a:spcBef>
              <a:spcAft>
                <a:spcPts val="600"/>
              </a:spcAft>
              <a:buFont typeface="Symbol" panose="05050102010706020507" pitchFamily="18" charset="2"/>
              <a:buChar char="·"/>
            </a:pPr>
            <a:r>
              <a:rPr lang="en-GB" sz="1800" dirty="0">
                <a:effectLst/>
                <a:latin typeface="Arial" panose="020B0604020202020204" pitchFamily="34" charset="0"/>
                <a:ea typeface="Arial" panose="020B0604020202020204" pitchFamily="34" charset="0"/>
                <a:cs typeface="Times New Roman" panose="02020603050405020304" pitchFamily="18" charset="0"/>
              </a:rPr>
              <a:t>Risk management techniques.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800" dirty="0">
                <a:effectLst/>
                <a:latin typeface="Arial" panose="020B0604020202020204" pitchFamily="34" charset="0"/>
                <a:ea typeface="Arial" panose="020B0604020202020204" pitchFamily="34" charset="0"/>
              </a:rPr>
              <a:t>Stakeholder analysis</a:t>
            </a:r>
            <a:endParaRPr lang="en-GB" dirty="0"/>
          </a:p>
        </p:txBody>
      </p:sp>
    </p:spTree>
    <p:extLst>
      <p:ext uri="{BB962C8B-B14F-4D97-AF65-F5344CB8AC3E}">
        <p14:creationId xmlns:p14="http://schemas.microsoft.com/office/powerpoint/2010/main" val="1343558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71DEC-2566-887F-7D9D-DE90D7609012}"/>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1B40F463-1058-13D1-941E-C137376F4FAA}"/>
              </a:ext>
            </a:extLst>
          </p:cNvPr>
          <p:cNvSpPr>
            <a:spLocks noGrp="1"/>
          </p:cNvSpPr>
          <p:nvPr>
            <p:ph idx="1"/>
          </p:nvPr>
        </p:nvSpPr>
        <p:spPr/>
        <p:txBody>
          <a:bodyPr/>
          <a:lstStyle/>
          <a:p>
            <a:r>
              <a:rPr lang="en-GB" dirty="0"/>
              <a:t>Component 1= 50% Weighting</a:t>
            </a:r>
          </a:p>
          <a:p>
            <a:r>
              <a:rPr lang="en-GB" dirty="0"/>
              <a:t>Blogs- 5 blogs per person totalling 1000 words</a:t>
            </a:r>
          </a:p>
          <a:p>
            <a:r>
              <a:rPr lang="en-GB" dirty="0"/>
              <a:t>A group presentation of a project plan in response to a project </a:t>
            </a:r>
            <a:r>
              <a:rPr lang="en-GB" dirty="0" err="1"/>
              <a:t>sceanario</a:t>
            </a:r>
            <a:r>
              <a:rPr lang="en-GB" dirty="0"/>
              <a:t>-looking at progress of project implementation plus 5 mins individual  contribution  as part of a group.</a:t>
            </a:r>
          </a:p>
        </p:txBody>
      </p:sp>
    </p:spTree>
    <p:extLst>
      <p:ext uri="{BB962C8B-B14F-4D97-AF65-F5344CB8AC3E}">
        <p14:creationId xmlns:p14="http://schemas.microsoft.com/office/powerpoint/2010/main" val="3126346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E14FB-5B50-CA03-490B-29A675873163}"/>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7FA85EBA-D7DA-F45D-6A5E-DAB7233A7500}"/>
              </a:ext>
            </a:extLst>
          </p:cNvPr>
          <p:cNvSpPr>
            <a:spLocks noGrp="1"/>
          </p:cNvSpPr>
          <p:nvPr>
            <p:ph idx="1"/>
          </p:nvPr>
        </p:nvSpPr>
        <p:spPr/>
        <p:txBody>
          <a:bodyPr/>
          <a:lstStyle/>
          <a:p>
            <a:r>
              <a:rPr lang="en-GB" dirty="0"/>
              <a:t>Component  2= 50% Weighting</a:t>
            </a:r>
          </a:p>
          <a:p>
            <a:r>
              <a:rPr lang="en-GB" dirty="0"/>
              <a:t>Written report – 2000 words</a:t>
            </a:r>
          </a:p>
        </p:txBody>
      </p:sp>
    </p:spTree>
    <p:extLst>
      <p:ext uri="{BB962C8B-B14F-4D97-AF65-F5344CB8AC3E}">
        <p14:creationId xmlns:p14="http://schemas.microsoft.com/office/powerpoint/2010/main" val="395456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8D78E548-2A1D-9B03-FA94-39838CDDD791}"/>
              </a:ext>
            </a:extLst>
          </p:cNvPr>
          <p:cNvSpPr>
            <a:spLocks noGrp="1" noChangeArrowheads="1"/>
          </p:cNvSpPr>
          <p:nvPr>
            <p:ph type="title"/>
          </p:nvPr>
        </p:nvSpPr>
        <p:spPr/>
        <p:txBody>
          <a:bodyPr/>
          <a:lstStyle/>
          <a:p>
            <a:pPr eaLnBrk="1" hangingPunct="1"/>
            <a:r>
              <a:rPr lang="en-GB" altLang="en-US" sz="4000">
                <a:latin typeface="Arial" panose="020B0604020202020204" pitchFamily="34" charset="0"/>
              </a:rPr>
              <a:t>Why do we need Project Management Tools &amp; Techniques?</a:t>
            </a:r>
          </a:p>
        </p:txBody>
      </p:sp>
      <p:sp>
        <p:nvSpPr>
          <p:cNvPr id="12291" name="Rectangle 3">
            <a:extLst>
              <a:ext uri="{FF2B5EF4-FFF2-40B4-BE49-F238E27FC236}">
                <a16:creationId xmlns:a16="http://schemas.microsoft.com/office/drawing/2014/main" id="{B68155AC-635D-0072-AB96-27AD4DFB1CFA}"/>
              </a:ext>
            </a:extLst>
          </p:cNvPr>
          <p:cNvSpPr>
            <a:spLocks noGrp="1" noChangeArrowheads="1"/>
          </p:cNvSpPr>
          <p:nvPr>
            <p:ph type="body" idx="1"/>
          </p:nvPr>
        </p:nvSpPr>
        <p:spPr/>
        <p:txBody>
          <a:bodyPr/>
          <a:lstStyle/>
          <a:p>
            <a:pPr eaLnBrk="1" hangingPunct="1"/>
            <a:r>
              <a:rPr lang="en-GB" altLang="en-US">
                <a:latin typeface="Arial" panose="020B0604020202020204" pitchFamily="34" charset="0"/>
              </a:rPr>
              <a:t>	Because we live in a world of limited resources and not enough time.</a:t>
            </a:r>
          </a:p>
          <a:p>
            <a:pPr eaLnBrk="1" hangingPunct="1"/>
            <a:r>
              <a:rPr lang="en-GB" altLang="en-US">
                <a:latin typeface="Arial" panose="020B0604020202020204" pitchFamily="34" charset="0"/>
              </a:rPr>
              <a:t>	There will always be more to do than time and resources will allow.</a:t>
            </a:r>
          </a:p>
          <a:p>
            <a:pPr eaLnBrk="1" hangingPunct="1"/>
            <a:r>
              <a:rPr lang="en-GB" altLang="en-US">
                <a:latin typeface="Arial" panose="020B0604020202020204" pitchFamily="34" charset="0"/>
              </a:rPr>
              <a:t>	Project Management tool &amp; techniques, if used regularly &amp; appropriately, help us make more effective use of our time.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A700B492-6139-723B-B5FA-D98BEA1BE1AD}"/>
              </a:ext>
            </a:extLst>
          </p:cNvPr>
          <p:cNvSpPr>
            <a:spLocks noGrp="1" noChangeArrowheads="1"/>
          </p:cNvSpPr>
          <p:nvPr>
            <p:ph type="title"/>
          </p:nvPr>
        </p:nvSpPr>
        <p:spPr/>
        <p:txBody>
          <a:bodyPr/>
          <a:lstStyle/>
          <a:p>
            <a:pPr eaLnBrk="1" hangingPunct="1"/>
            <a:r>
              <a:rPr lang="en-GB" altLang="en-US">
                <a:latin typeface="Arial" panose="020B0604020202020204" pitchFamily="34" charset="0"/>
              </a:rPr>
              <a:t>Definition of Project</a:t>
            </a:r>
          </a:p>
        </p:txBody>
      </p:sp>
      <p:sp>
        <p:nvSpPr>
          <p:cNvPr id="16387" name="Rectangle 3">
            <a:extLst>
              <a:ext uri="{FF2B5EF4-FFF2-40B4-BE49-F238E27FC236}">
                <a16:creationId xmlns:a16="http://schemas.microsoft.com/office/drawing/2014/main" id="{BEE8C6CD-81DC-C66F-1E47-9CF2336359AE}"/>
              </a:ext>
            </a:extLst>
          </p:cNvPr>
          <p:cNvSpPr>
            <a:spLocks noGrp="1" noChangeArrowheads="1"/>
          </p:cNvSpPr>
          <p:nvPr>
            <p:ph type="body" idx="1"/>
          </p:nvPr>
        </p:nvSpPr>
        <p:spPr/>
        <p:txBody>
          <a:bodyPr/>
          <a:lstStyle/>
          <a:p>
            <a:pPr eaLnBrk="1" hangingPunct="1"/>
            <a:r>
              <a:rPr lang="en-GB" altLang="en-US" dirty="0">
                <a:latin typeface="Arial" panose="020B0604020202020204" pitchFamily="34" charset="0"/>
              </a:rPr>
              <a:t>“An activity with a set time frame – a </a:t>
            </a:r>
            <a:r>
              <a:rPr lang="en-GB" altLang="en-US" dirty="0">
                <a:solidFill>
                  <a:srgbClr val="FF0000"/>
                </a:solidFill>
                <a:latin typeface="Arial" panose="020B0604020202020204" pitchFamily="34" charset="0"/>
              </a:rPr>
              <a:t>fixed</a:t>
            </a:r>
            <a:r>
              <a:rPr lang="en-GB" altLang="en-US" dirty="0">
                <a:latin typeface="Arial" panose="020B0604020202020204" pitchFamily="34" charset="0"/>
              </a:rPr>
              <a:t> start and </a:t>
            </a:r>
            <a:r>
              <a:rPr lang="en-GB" altLang="en-US" dirty="0">
                <a:solidFill>
                  <a:srgbClr val="FF0000"/>
                </a:solidFill>
                <a:latin typeface="Arial" panose="020B0604020202020204" pitchFamily="34" charset="0"/>
              </a:rPr>
              <a:t>end</a:t>
            </a:r>
            <a:r>
              <a:rPr lang="en-GB" altLang="en-US" dirty="0">
                <a:latin typeface="Arial" panose="020B0604020202020204" pitchFamily="34" charset="0"/>
              </a:rPr>
              <a:t> point, managed with </a:t>
            </a:r>
            <a:r>
              <a:rPr lang="en-GB" altLang="en-US" dirty="0">
                <a:solidFill>
                  <a:srgbClr val="FF0000"/>
                </a:solidFill>
                <a:latin typeface="Arial" panose="020B0604020202020204" pitchFamily="34" charset="0"/>
              </a:rPr>
              <a:t>limited</a:t>
            </a:r>
            <a:r>
              <a:rPr lang="en-GB" altLang="en-US" dirty="0">
                <a:latin typeface="Arial" panose="020B0604020202020204" pitchFamily="34" charset="0"/>
              </a:rPr>
              <a:t> resources, involving </a:t>
            </a:r>
            <a:r>
              <a:rPr lang="en-GB" altLang="en-US" dirty="0">
                <a:solidFill>
                  <a:srgbClr val="FF0000"/>
                </a:solidFill>
                <a:latin typeface="Arial" panose="020B0604020202020204" pitchFamily="34" charset="0"/>
              </a:rPr>
              <a:t>change</a:t>
            </a:r>
            <a:r>
              <a:rPr lang="en-GB" altLang="en-US" dirty="0">
                <a:latin typeface="Arial" panose="020B0604020202020204" pitchFamily="34" charset="0"/>
              </a:rPr>
              <a:t> and achieved by the collective effort of a team”</a:t>
            </a:r>
          </a:p>
          <a:p>
            <a:pPr eaLnBrk="1" hangingPunct="1"/>
            <a:r>
              <a:rPr lang="en-GB" altLang="en-US" dirty="0">
                <a:latin typeface="Arial" panose="020B0604020202020204" pitchFamily="34" charset="0"/>
              </a:rPr>
              <a:t>“A combination of set objectives to be accomplished within a fixed period”</a:t>
            </a:r>
          </a:p>
          <a:p>
            <a:pPr eaLnBrk="1" hangingPunct="1"/>
            <a:r>
              <a:rPr lang="en-GB" altLang="en-US" dirty="0">
                <a:latin typeface="Arial" panose="020B0604020202020204" pitchFamily="34" charset="0"/>
              </a:rPr>
              <a:t>www.simplilearn.com</a:t>
            </a:r>
          </a:p>
          <a:p>
            <a:pPr eaLnBrk="1" hangingPunct="1">
              <a:buFontTx/>
              <a:buNone/>
            </a:pPr>
            <a:r>
              <a:rPr lang="en-GB" altLang="en-US" dirty="0">
                <a:latin typeface="Arial" panose="020B0604020202020204" pitchFamily="34"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E105CB2D-94E5-7F83-EFCF-5A0664D7E96C}"/>
              </a:ext>
            </a:extLst>
          </p:cNvPr>
          <p:cNvSpPr>
            <a:spLocks noGrp="1" noChangeArrowheads="1"/>
          </p:cNvSpPr>
          <p:nvPr>
            <p:ph type="title"/>
          </p:nvPr>
        </p:nvSpPr>
        <p:spPr/>
        <p:txBody>
          <a:bodyPr/>
          <a:lstStyle/>
          <a:p>
            <a:pPr eaLnBrk="1" hangingPunct="1"/>
            <a:r>
              <a:rPr lang="en-GB" altLang="en-US" sz="4000">
                <a:latin typeface="Arial" panose="020B0604020202020204" pitchFamily="34" charset="0"/>
              </a:rPr>
              <a:t>Project Management – a Definition ?</a:t>
            </a:r>
          </a:p>
        </p:txBody>
      </p:sp>
      <p:sp>
        <p:nvSpPr>
          <p:cNvPr id="22531" name="Rectangle 3">
            <a:extLst>
              <a:ext uri="{FF2B5EF4-FFF2-40B4-BE49-F238E27FC236}">
                <a16:creationId xmlns:a16="http://schemas.microsoft.com/office/drawing/2014/main" id="{42AE0586-3FEF-D046-E658-407B93976AF3}"/>
              </a:ext>
            </a:extLst>
          </p:cNvPr>
          <p:cNvSpPr>
            <a:spLocks noGrp="1" noChangeArrowheads="1"/>
          </p:cNvSpPr>
          <p:nvPr>
            <p:ph type="body" idx="1"/>
          </p:nvPr>
        </p:nvSpPr>
        <p:spPr/>
        <p:txBody>
          <a:bodyPr/>
          <a:lstStyle/>
          <a:p>
            <a:pPr eaLnBrk="1" hangingPunct="1"/>
            <a:r>
              <a:rPr lang="en-GB" altLang="en-US" dirty="0">
                <a:latin typeface="Arial" panose="020B0604020202020204" pitchFamily="34" charset="0"/>
              </a:rPr>
              <a:t>Project Management might be defined as “the </a:t>
            </a:r>
            <a:r>
              <a:rPr lang="en-GB" altLang="en-US" dirty="0">
                <a:solidFill>
                  <a:srgbClr val="FF0000"/>
                </a:solidFill>
                <a:latin typeface="Arial" panose="020B0604020202020204" pitchFamily="34" charset="0"/>
              </a:rPr>
              <a:t>application</a:t>
            </a:r>
            <a:r>
              <a:rPr lang="en-GB" altLang="en-US" dirty="0">
                <a:latin typeface="Arial" panose="020B0604020202020204" pitchFamily="34" charset="0"/>
              </a:rPr>
              <a:t> of knowledge, skills, tools and techniques to </a:t>
            </a:r>
            <a:r>
              <a:rPr lang="en-GB" altLang="en-US" dirty="0">
                <a:solidFill>
                  <a:srgbClr val="FF0000"/>
                </a:solidFill>
                <a:latin typeface="Arial" panose="020B0604020202020204" pitchFamily="34" charset="0"/>
              </a:rPr>
              <a:t>project activities </a:t>
            </a:r>
            <a:r>
              <a:rPr lang="en-GB" altLang="en-US" dirty="0">
                <a:latin typeface="Arial" panose="020B0604020202020204" pitchFamily="34" charset="0"/>
              </a:rPr>
              <a:t>in order to meet (or exceed?) </a:t>
            </a:r>
            <a:r>
              <a:rPr lang="en-GB" altLang="en-US" dirty="0">
                <a:solidFill>
                  <a:srgbClr val="FF0000"/>
                </a:solidFill>
                <a:latin typeface="Arial" panose="020B0604020202020204" pitchFamily="34" charset="0"/>
              </a:rPr>
              <a:t>stakeholder needs </a:t>
            </a:r>
            <a:r>
              <a:rPr lang="en-GB" altLang="en-US" dirty="0">
                <a:latin typeface="Arial" panose="020B0604020202020204" pitchFamily="34" charset="0"/>
              </a:rPr>
              <a:t>and expectations from the project”</a:t>
            </a:r>
          </a:p>
          <a:p>
            <a:pPr eaLnBrk="1" hangingPunct="1"/>
            <a:r>
              <a:rPr lang="en-GB" altLang="en-US" dirty="0">
                <a:latin typeface="Arial" panose="020B0604020202020204" pitchFamily="34" charset="0"/>
              </a:rPr>
              <a:t>www.scholar.google.com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UcgCvMj50i4">
            <a:extLst>
              <a:ext uri="{FF2B5EF4-FFF2-40B4-BE49-F238E27FC236}">
                <a16:creationId xmlns:a16="http://schemas.microsoft.com/office/drawing/2014/main" id="{185EBD86-84ED-6113-D0B7-44E62690D52D}"/>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1997076" y="835026"/>
            <a:ext cx="8131175" cy="511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55DC9A6-2B0A-D91F-DA06-1219210D3462}"/>
              </a:ext>
            </a:extLst>
          </p:cNvPr>
          <p:cNvSpPr>
            <a:spLocks noGrp="1" noChangeArrowheads="1"/>
          </p:cNvSpPr>
          <p:nvPr>
            <p:ph type="title"/>
          </p:nvPr>
        </p:nvSpPr>
        <p:spPr/>
        <p:txBody>
          <a:bodyPr/>
          <a:lstStyle/>
          <a:p>
            <a:pPr eaLnBrk="1" hangingPunct="1"/>
            <a:r>
              <a:rPr lang="en-GB" altLang="en-US">
                <a:latin typeface="Arial" panose="020B0604020202020204" pitchFamily="34" charset="0"/>
              </a:rPr>
              <a:t>Features of a Project</a:t>
            </a:r>
          </a:p>
        </p:txBody>
      </p:sp>
      <p:sp>
        <p:nvSpPr>
          <p:cNvPr id="51203" name="Rectangle 3">
            <a:extLst>
              <a:ext uri="{FF2B5EF4-FFF2-40B4-BE49-F238E27FC236}">
                <a16:creationId xmlns:a16="http://schemas.microsoft.com/office/drawing/2014/main" id="{CD3BEA1A-BC2D-FC8D-A9AB-9F60309D583E}"/>
              </a:ext>
            </a:extLst>
          </p:cNvPr>
          <p:cNvSpPr>
            <a:spLocks noGrp="1" noChangeArrowheads="1"/>
          </p:cNvSpPr>
          <p:nvPr>
            <p:ph type="body" idx="1"/>
          </p:nvPr>
        </p:nvSpPr>
        <p:spPr/>
        <p:txBody>
          <a:bodyPr>
            <a:normAutofit fontScale="92500" lnSpcReduction="10000"/>
          </a:bodyPr>
          <a:lstStyle/>
          <a:p>
            <a:pPr eaLnBrk="1" hangingPunct="1">
              <a:lnSpc>
                <a:spcPct val="90000"/>
              </a:lnSpc>
            </a:pPr>
            <a:r>
              <a:rPr lang="en-GB" altLang="en-US" sz="2400" dirty="0">
                <a:latin typeface="Arial" panose="020B0604020202020204" pitchFamily="34" charset="0"/>
              </a:rPr>
              <a:t>A start and a finish /Time Bound (Starting point and end point (planning and monitoring the progress)</a:t>
            </a:r>
          </a:p>
          <a:p>
            <a:pPr eaLnBrk="1" hangingPunct="1">
              <a:lnSpc>
                <a:spcPct val="90000"/>
              </a:lnSpc>
            </a:pPr>
            <a:r>
              <a:rPr lang="en-GB" altLang="en-US" sz="2400" dirty="0">
                <a:latin typeface="Arial" panose="020B0604020202020204" pitchFamily="34" charset="0"/>
              </a:rPr>
              <a:t>Is a unique activity with a visible output - Set of complex activities (planning and controlling these activities)</a:t>
            </a:r>
          </a:p>
          <a:p>
            <a:pPr eaLnBrk="1" hangingPunct="1">
              <a:lnSpc>
                <a:spcPct val="90000"/>
              </a:lnSpc>
            </a:pPr>
            <a:r>
              <a:rPr lang="en-GB" altLang="en-US" sz="2400" dirty="0">
                <a:latin typeface="Arial" panose="020B0604020202020204" pitchFamily="34" charset="0"/>
              </a:rPr>
              <a:t>Non repetitive tasks, sequential order</a:t>
            </a:r>
          </a:p>
          <a:p>
            <a:pPr eaLnBrk="1" hangingPunct="1">
              <a:lnSpc>
                <a:spcPct val="90000"/>
              </a:lnSpc>
            </a:pPr>
            <a:r>
              <a:rPr lang="en-GB" altLang="en-US" sz="2400" dirty="0">
                <a:latin typeface="Arial" panose="020B0604020202020204" pitchFamily="34" charset="0"/>
              </a:rPr>
              <a:t>May involve uncertainty and risk</a:t>
            </a:r>
          </a:p>
          <a:p>
            <a:pPr eaLnBrk="1" hangingPunct="1">
              <a:lnSpc>
                <a:spcPct val="90000"/>
              </a:lnSpc>
            </a:pPr>
            <a:r>
              <a:rPr lang="en-GB" altLang="en-US" sz="2400" dirty="0">
                <a:latin typeface="Arial" panose="020B0604020202020204" pitchFamily="34" charset="0"/>
              </a:rPr>
              <a:t>A budget - </a:t>
            </a:r>
            <a:r>
              <a:rPr lang="en-GB" altLang="en-US" sz="2400" dirty="0"/>
              <a:t>Cost (planning resources, make money. Create and Manage budgets)</a:t>
            </a:r>
          </a:p>
          <a:p>
            <a:pPr eaLnBrk="1" hangingPunct="1">
              <a:lnSpc>
                <a:spcPct val="90000"/>
              </a:lnSpc>
            </a:pPr>
            <a:r>
              <a:rPr lang="en-GB" altLang="en-US" sz="2400" dirty="0">
                <a:latin typeface="Arial" panose="020B0604020202020204" pitchFamily="34" charset="0"/>
              </a:rPr>
              <a:t>Use of resources (including human resources)</a:t>
            </a:r>
          </a:p>
          <a:p>
            <a:pPr eaLnBrk="1" hangingPunct="1">
              <a:lnSpc>
                <a:spcPct val="90000"/>
              </a:lnSpc>
            </a:pPr>
            <a:r>
              <a:rPr lang="en-GB" altLang="en-US" sz="2400" dirty="0">
                <a:latin typeface="Arial" panose="020B0604020202020204" pitchFamily="34" charset="0"/>
              </a:rPr>
              <a:t>A single point of ultimate responsibility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 calcmode="lin" valueType="num">
                                      <p:cBhvr additive="base">
                                        <p:cTn id="7" dur="500" fill="hold"/>
                                        <p:tgtEl>
                                          <p:spTgt spid="512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0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1203">
                                            <p:txEl>
                                              <p:pRg st="1" end="1"/>
                                            </p:txEl>
                                          </p:spTgt>
                                        </p:tgtEl>
                                        <p:attrNameLst>
                                          <p:attrName>style.visibility</p:attrName>
                                        </p:attrNameLst>
                                      </p:cBhvr>
                                      <p:to>
                                        <p:strVal val="visible"/>
                                      </p:to>
                                    </p:set>
                                    <p:anim calcmode="lin" valueType="num">
                                      <p:cBhvr additive="base">
                                        <p:cTn id="11" dur="500" fill="hold"/>
                                        <p:tgtEl>
                                          <p:spTgt spid="5120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0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1203">
                                            <p:txEl>
                                              <p:pRg st="2" end="2"/>
                                            </p:txEl>
                                          </p:spTgt>
                                        </p:tgtEl>
                                        <p:attrNameLst>
                                          <p:attrName>style.visibility</p:attrName>
                                        </p:attrNameLst>
                                      </p:cBhvr>
                                      <p:to>
                                        <p:strVal val="visible"/>
                                      </p:to>
                                    </p:set>
                                    <p:anim calcmode="lin" valueType="num">
                                      <p:cBhvr additive="base">
                                        <p:cTn id="15" dur="500" fill="hold"/>
                                        <p:tgtEl>
                                          <p:spTgt spid="5120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120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1203">
                                            <p:txEl>
                                              <p:pRg st="3" end="3"/>
                                            </p:txEl>
                                          </p:spTgt>
                                        </p:tgtEl>
                                        <p:attrNameLst>
                                          <p:attrName>style.visibility</p:attrName>
                                        </p:attrNameLst>
                                      </p:cBhvr>
                                      <p:to>
                                        <p:strVal val="visible"/>
                                      </p:to>
                                    </p:set>
                                    <p:anim calcmode="lin" valueType="num">
                                      <p:cBhvr additive="base">
                                        <p:cTn id="19" dur="500" fill="hold"/>
                                        <p:tgtEl>
                                          <p:spTgt spid="5120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0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1203">
                                            <p:txEl>
                                              <p:pRg st="4" end="4"/>
                                            </p:txEl>
                                          </p:spTgt>
                                        </p:tgtEl>
                                        <p:attrNameLst>
                                          <p:attrName>style.visibility</p:attrName>
                                        </p:attrNameLst>
                                      </p:cBhvr>
                                      <p:to>
                                        <p:strVal val="visible"/>
                                      </p:to>
                                    </p:set>
                                    <p:anim calcmode="lin" valueType="num">
                                      <p:cBhvr additive="base">
                                        <p:cTn id="23" dur="500" fill="hold"/>
                                        <p:tgtEl>
                                          <p:spTgt spid="5120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120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1203">
                                            <p:txEl>
                                              <p:pRg st="5" end="5"/>
                                            </p:txEl>
                                          </p:spTgt>
                                        </p:tgtEl>
                                        <p:attrNameLst>
                                          <p:attrName>style.visibility</p:attrName>
                                        </p:attrNameLst>
                                      </p:cBhvr>
                                      <p:to>
                                        <p:strVal val="visible"/>
                                      </p:to>
                                    </p:set>
                                    <p:anim calcmode="lin" valueType="num">
                                      <p:cBhvr additive="base">
                                        <p:cTn id="27" dur="500" fill="hold"/>
                                        <p:tgtEl>
                                          <p:spTgt spid="5120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120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1203">
                                            <p:txEl>
                                              <p:pRg st="6" end="6"/>
                                            </p:txEl>
                                          </p:spTgt>
                                        </p:tgtEl>
                                        <p:attrNameLst>
                                          <p:attrName>style.visibility</p:attrName>
                                        </p:attrNameLst>
                                      </p:cBhvr>
                                      <p:to>
                                        <p:strVal val="visible"/>
                                      </p:to>
                                    </p:set>
                                    <p:anim calcmode="lin" valueType="num">
                                      <p:cBhvr additive="base">
                                        <p:cTn id="31" dur="500" fill="hold"/>
                                        <p:tgtEl>
                                          <p:spTgt spid="5120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120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DEB6DD9-8D38-CF9C-07EA-BC69D1AB5BFE}"/>
              </a:ext>
            </a:extLst>
          </p:cNvPr>
          <p:cNvSpPr>
            <a:spLocks noGrp="1" noChangeArrowheads="1"/>
          </p:cNvSpPr>
          <p:nvPr>
            <p:ph type="title"/>
          </p:nvPr>
        </p:nvSpPr>
        <p:spPr/>
        <p:txBody>
          <a:bodyPr/>
          <a:lstStyle/>
          <a:p>
            <a:r>
              <a:rPr lang="en-GB" altLang="en-US"/>
              <a:t>Features cont …</a:t>
            </a:r>
          </a:p>
        </p:txBody>
      </p:sp>
      <p:sp>
        <p:nvSpPr>
          <p:cNvPr id="27651" name="TextBox 4">
            <a:extLst>
              <a:ext uri="{FF2B5EF4-FFF2-40B4-BE49-F238E27FC236}">
                <a16:creationId xmlns:a16="http://schemas.microsoft.com/office/drawing/2014/main" id="{21738DAB-CDAB-75E7-D485-C7DD797520B3}"/>
              </a:ext>
            </a:extLst>
          </p:cNvPr>
          <p:cNvSpPr txBox="1">
            <a:spLocks noChangeArrowheads="1"/>
          </p:cNvSpPr>
          <p:nvPr/>
        </p:nvSpPr>
        <p:spPr bwMode="auto">
          <a:xfrm>
            <a:off x="1785938" y="1752601"/>
            <a:ext cx="8856662"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pPr>
            <a:r>
              <a:rPr lang="en-GB" altLang="en-US" sz="2400">
                <a:latin typeface="Arial" panose="020B0604020202020204" pitchFamily="34" charset="0"/>
                <a:cs typeface="Arial" panose="020B0604020202020204" pitchFamily="34" charset="0"/>
              </a:rPr>
              <a:t>Clear aims, objectives, goals - Fixed set of mission/objectives and goals (keeping the focus on meeting those objective and avoid being misguided)</a:t>
            </a:r>
          </a:p>
          <a:p>
            <a:pPr eaLnBrk="1" hangingPunct="1">
              <a:spcBef>
                <a:spcPct val="0"/>
              </a:spcBef>
            </a:pPr>
            <a:r>
              <a:rPr lang="en-GB" altLang="en-US" sz="2400">
                <a:latin typeface="Arial" panose="020B0604020202020204" pitchFamily="34" charset="0"/>
                <a:cs typeface="Arial" panose="020B0604020202020204" pitchFamily="34" charset="0"/>
              </a:rPr>
              <a:t>Stakeholders (customers/ clients)</a:t>
            </a:r>
          </a:p>
          <a:p>
            <a:pPr eaLnBrk="1" hangingPunct="1">
              <a:spcBef>
                <a:spcPct val="0"/>
              </a:spcBef>
            </a:pPr>
            <a:r>
              <a:rPr lang="en-GB" altLang="en-US" sz="2400">
                <a:latin typeface="Arial" panose="020B0604020202020204" pitchFamily="34" charset="0"/>
                <a:cs typeface="Arial" panose="020B0604020202020204" pitchFamily="34" charset="0"/>
              </a:rPr>
              <a:t>Clearly defined team roles - Involves a team coming together specifically for the project</a:t>
            </a:r>
          </a:p>
          <a:p>
            <a:pPr eaLnBrk="1" hangingPunct="1">
              <a:spcBef>
                <a:spcPct val="0"/>
              </a:spcBef>
            </a:pPr>
            <a:r>
              <a:rPr lang="en-GB" altLang="en-US" sz="2400">
                <a:latin typeface="Arial" panose="020B0604020202020204" pitchFamily="34" charset="0"/>
                <a:cs typeface="Arial" panose="020B0604020202020204" pitchFamily="34" charset="0"/>
              </a:rPr>
              <a:t>Team (build, and lead teams to achieve objectives)</a:t>
            </a:r>
          </a:p>
          <a:p>
            <a:pPr eaLnBrk="1" hangingPunct="1">
              <a:spcBef>
                <a:spcPct val="0"/>
              </a:spcBef>
            </a:pPr>
            <a:r>
              <a:rPr lang="en-GB" altLang="en-US" sz="2400">
                <a:latin typeface="Arial" panose="020B0604020202020204" pitchFamily="34" charset="0"/>
                <a:cs typeface="Arial" panose="020B0604020202020204" pitchFamily="34" charset="0"/>
              </a:rPr>
              <a:t>Change (manage  human change)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A8066109-482F-2C9A-F0EF-9BBD9924BB9B}"/>
              </a:ext>
            </a:extLst>
          </p:cNvPr>
          <p:cNvSpPr>
            <a:spLocks noGrp="1" noChangeArrowheads="1"/>
          </p:cNvSpPr>
          <p:nvPr>
            <p:ph type="title"/>
          </p:nvPr>
        </p:nvSpPr>
        <p:spPr/>
        <p:txBody>
          <a:bodyPr/>
          <a:lstStyle/>
          <a:p>
            <a:r>
              <a:rPr lang="en-GB" altLang="en-US"/>
              <a:t>Project different to process</a:t>
            </a:r>
          </a:p>
        </p:txBody>
      </p:sp>
      <p:sp>
        <p:nvSpPr>
          <p:cNvPr id="30723" name="Content Placeholder 2">
            <a:extLst>
              <a:ext uri="{FF2B5EF4-FFF2-40B4-BE49-F238E27FC236}">
                <a16:creationId xmlns:a16="http://schemas.microsoft.com/office/drawing/2014/main" id="{2E2C59E4-29CE-63BD-D547-4563773E7710}"/>
              </a:ext>
            </a:extLst>
          </p:cNvPr>
          <p:cNvSpPr>
            <a:spLocks noGrp="1" noChangeArrowheads="1"/>
          </p:cNvSpPr>
          <p:nvPr>
            <p:ph idx="1"/>
          </p:nvPr>
        </p:nvSpPr>
        <p:spPr>
          <a:xfrm>
            <a:off x="2711450" y="1916113"/>
            <a:ext cx="7772400" cy="4114800"/>
          </a:xfrm>
        </p:spPr>
        <p:txBody>
          <a:bodyPr/>
          <a:lstStyle/>
          <a:p>
            <a:r>
              <a:rPr lang="en-GB" altLang="en-US">
                <a:latin typeface="Arial" panose="020B0604020202020204" pitchFamily="34" charset="0"/>
                <a:cs typeface="Arial" panose="020B0604020202020204" pitchFamily="34" charset="0"/>
              </a:rPr>
              <a:t>Project			Process/ Operation</a:t>
            </a:r>
          </a:p>
          <a:p>
            <a:r>
              <a:rPr lang="en-GB" altLang="en-US">
                <a:latin typeface="Arial" panose="020B0604020202020204" pitchFamily="34" charset="0"/>
                <a:cs typeface="Arial" panose="020B0604020202020204" pitchFamily="34" charset="0"/>
              </a:rPr>
              <a:t>Unique			Repetitive</a:t>
            </a:r>
          </a:p>
          <a:p>
            <a:r>
              <a:rPr lang="en-GB" altLang="en-US">
                <a:latin typeface="Arial" panose="020B0604020202020204" pitchFamily="34" charset="0"/>
                <a:cs typeface="Arial" panose="020B0604020202020204" pitchFamily="34" charset="0"/>
              </a:rPr>
              <a:t>Finite			Eternal</a:t>
            </a:r>
          </a:p>
          <a:p>
            <a:r>
              <a:rPr lang="en-GB" altLang="en-US">
                <a:latin typeface="Arial" panose="020B0604020202020204" pitchFamily="34" charset="0"/>
                <a:cs typeface="Arial" panose="020B0604020202020204" pitchFamily="34" charset="0"/>
              </a:rPr>
              <a:t>Risk &amp; Uncertainty	Experience (build on)</a:t>
            </a:r>
            <a:r>
              <a:rPr lang="en-GB" altLang="en-US"/>
              <a:t>			</a:t>
            </a:r>
          </a:p>
        </p:txBody>
      </p:sp>
      <p:pic>
        <p:nvPicPr>
          <p:cNvPr id="30724" name="Picture 1">
            <a:extLst>
              <a:ext uri="{FF2B5EF4-FFF2-40B4-BE49-F238E27FC236}">
                <a16:creationId xmlns:a16="http://schemas.microsoft.com/office/drawing/2014/main" id="{8F703ED5-27D1-3787-AD80-B5553204141D}"/>
              </a:ext>
            </a:extLst>
          </p:cNvPr>
          <p:cNvPicPr>
            <a:picLocks noChangeAspect="1"/>
          </p:cNvPicPr>
          <p:nvPr/>
        </p:nvPicPr>
        <p:blipFill>
          <a:blip r:embed="rId3">
            <a:extLst>
              <a:ext uri="{28A0092B-C50C-407E-A947-70E740481C1C}">
                <a14:useLocalDpi xmlns:a14="http://schemas.microsoft.com/office/drawing/2010/main" val="0"/>
              </a:ext>
            </a:extLst>
          </a:blip>
          <a:srcRect t="37138"/>
          <a:stretch>
            <a:fillRect/>
          </a:stretch>
        </p:blipFill>
        <p:spPr bwMode="auto">
          <a:xfrm>
            <a:off x="4656139" y="4581525"/>
            <a:ext cx="3240087"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D55D11F-458B-3EE2-83D0-039C5A941651}"/>
              </a:ext>
            </a:extLst>
          </p:cNvPr>
          <p:cNvSpPr>
            <a:spLocks noGrp="1" noChangeArrowheads="1"/>
          </p:cNvSpPr>
          <p:nvPr>
            <p:ph type="title"/>
          </p:nvPr>
        </p:nvSpPr>
        <p:spPr/>
        <p:txBody>
          <a:bodyPr/>
          <a:lstStyle/>
          <a:p>
            <a:r>
              <a:rPr lang="en-GB" altLang="en-US"/>
              <a:t>Examples of project</a:t>
            </a:r>
          </a:p>
        </p:txBody>
      </p:sp>
      <p:pic>
        <p:nvPicPr>
          <p:cNvPr id="34819" name="Picture 3">
            <a:extLst>
              <a:ext uri="{FF2B5EF4-FFF2-40B4-BE49-F238E27FC236}">
                <a16:creationId xmlns:a16="http://schemas.microsoft.com/office/drawing/2014/main" id="{1E26A2A4-8A9E-1631-7DF3-37643082BD3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51089" y="2060576"/>
            <a:ext cx="3621087" cy="319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0" name="TextBox 4">
            <a:extLst>
              <a:ext uri="{FF2B5EF4-FFF2-40B4-BE49-F238E27FC236}">
                <a16:creationId xmlns:a16="http://schemas.microsoft.com/office/drawing/2014/main" id="{5FBE262E-3107-1A37-BE8A-64CBC26A5C76}"/>
              </a:ext>
            </a:extLst>
          </p:cNvPr>
          <p:cNvSpPr txBox="1">
            <a:spLocks noChangeArrowheads="1"/>
          </p:cNvSpPr>
          <p:nvPr/>
        </p:nvSpPr>
        <p:spPr bwMode="auto">
          <a:xfrm>
            <a:off x="6311900" y="2133600"/>
            <a:ext cx="3024188"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2400"/>
              <a:t>London Olympics 2012:</a:t>
            </a:r>
          </a:p>
          <a:p>
            <a:pPr eaLnBrk="1" hangingPunct="1">
              <a:spcBef>
                <a:spcPct val="0"/>
              </a:spcBef>
              <a:buFontTx/>
              <a:buNone/>
            </a:pPr>
            <a:r>
              <a:rPr lang="en-GB" altLang="en-US" sz="2400"/>
              <a:t>Bid project (2007)</a:t>
            </a:r>
          </a:p>
          <a:p>
            <a:pPr eaLnBrk="1" hangingPunct="1">
              <a:spcBef>
                <a:spcPct val="0"/>
              </a:spcBef>
              <a:buFontTx/>
              <a:buNone/>
            </a:pPr>
            <a:r>
              <a:rPr lang="en-GB" altLang="en-US" sz="2400"/>
              <a:t>Construction project</a:t>
            </a:r>
          </a:p>
          <a:p>
            <a:pPr eaLnBrk="1" hangingPunct="1">
              <a:spcBef>
                <a:spcPct val="0"/>
              </a:spcBef>
              <a:buFontTx/>
              <a:buNone/>
            </a:pPr>
            <a:r>
              <a:rPr lang="en-GB" altLang="en-US" sz="2400"/>
              <a:t>Event 2012</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96F2E4F-A4B4-9088-26CF-795F97639D6F}"/>
              </a:ext>
            </a:extLst>
          </p:cNvPr>
          <p:cNvGraphicFramePr>
            <a:graphicFrameLocks noGrp="1"/>
          </p:cNvGraphicFramePr>
          <p:nvPr>
            <p:ph idx="1"/>
          </p:nvPr>
        </p:nvGraphicFramePr>
        <p:xfrm>
          <a:off x="2063552" y="404664"/>
          <a:ext cx="8352928" cy="6120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1B6228C9-CD1B-2AC3-2162-60CFF828F6AE}"/>
              </a:ext>
            </a:extLst>
          </p:cNvPr>
          <p:cNvSpPr>
            <a:spLocks noGrp="1" noChangeArrowheads="1"/>
          </p:cNvSpPr>
          <p:nvPr>
            <p:ph type="title"/>
          </p:nvPr>
        </p:nvSpPr>
        <p:spPr/>
        <p:txBody>
          <a:bodyPr/>
          <a:lstStyle/>
          <a:p>
            <a:r>
              <a:rPr lang="en-GB" altLang="en-US" dirty="0"/>
              <a:t>Project fails</a:t>
            </a:r>
          </a:p>
        </p:txBody>
      </p:sp>
      <p:sp>
        <p:nvSpPr>
          <p:cNvPr id="46083" name="Content Placeholder 2">
            <a:extLst>
              <a:ext uri="{FF2B5EF4-FFF2-40B4-BE49-F238E27FC236}">
                <a16:creationId xmlns:a16="http://schemas.microsoft.com/office/drawing/2014/main" id="{283DE8BC-1029-40B1-D1EC-E8D797E644B8}"/>
              </a:ext>
            </a:extLst>
          </p:cNvPr>
          <p:cNvSpPr>
            <a:spLocks noGrp="1" noChangeArrowheads="1"/>
          </p:cNvSpPr>
          <p:nvPr>
            <p:ph idx="1"/>
          </p:nvPr>
        </p:nvSpPr>
        <p:spPr>
          <a:xfrm>
            <a:off x="2219325" y="1628775"/>
            <a:ext cx="7772400" cy="4114800"/>
          </a:xfrm>
        </p:spPr>
        <p:txBody>
          <a:bodyPr>
            <a:normAutofit lnSpcReduction="10000"/>
          </a:bodyPr>
          <a:lstStyle/>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Not fully defined/ unclear objectives</a:t>
            </a:r>
          </a:p>
          <a:p>
            <a:r>
              <a:rPr lang="en-GB" altLang="en-US" dirty="0">
                <a:latin typeface="Arial" panose="020B0604020202020204" pitchFamily="34" charset="0"/>
                <a:cs typeface="Arial" panose="020B0604020202020204" pitchFamily="34" charset="0"/>
              </a:rPr>
              <a:t>Poor planning</a:t>
            </a:r>
          </a:p>
          <a:p>
            <a:r>
              <a:rPr lang="en-GB" altLang="en-US" dirty="0">
                <a:latin typeface="Arial" panose="020B0604020202020204" pitchFamily="34" charset="0"/>
                <a:cs typeface="Arial" panose="020B0604020202020204" pitchFamily="34" charset="0"/>
              </a:rPr>
              <a:t>Unrealistic time scales</a:t>
            </a:r>
          </a:p>
          <a:p>
            <a:r>
              <a:rPr lang="en-GB" altLang="en-US" dirty="0">
                <a:latin typeface="Arial" panose="020B0604020202020204" pitchFamily="34" charset="0"/>
                <a:cs typeface="Arial" panose="020B0604020202020204" pitchFamily="34" charset="0"/>
              </a:rPr>
              <a:t>Wrong leadership</a:t>
            </a:r>
          </a:p>
          <a:p>
            <a:r>
              <a:rPr lang="en-GB" altLang="en-US" dirty="0">
                <a:latin typeface="Arial" panose="020B0604020202020204" pitchFamily="34" charset="0"/>
                <a:cs typeface="Arial" panose="020B0604020202020204" pitchFamily="34" charset="0"/>
              </a:rPr>
              <a:t>communication</a:t>
            </a:r>
          </a:p>
          <a:p>
            <a:r>
              <a:rPr lang="en-GB" altLang="en-US" dirty="0">
                <a:latin typeface="Arial" panose="020B0604020202020204" pitchFamily="34" charset="0"/>
                <a:cs typeface="Arial" panose="020B0604020202020204" pitchFamily="34" charset="0"/>
              </a:rPr>
              <a:t>Inappropriate teams/ inadequate training</a:t>
            </a:r>
          </a:p>
          <a:p>
            <a:r>
              <a:rPr lang="en-GB" altLang="en-US" dirty="0">
                <a:latin typeface="Arial" panose="020B0604020202020204" pitchFamily="34" charset="0"/>
                <a:cs typeface="Arial" panose="020B0604020202020204" pitchFamily="34" charset="0"/>
              </a:rPr>
              <a:t>Lack of stake holder consultation</a:t>
            </a:r>
          </a:p>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05CFCBF4-816C-2E29-8678-C78EA0D278E2}"/>
              </a:ext>
            </a:extLst>
          </p:cNvPr>
          <p:cNvSpPr>
            <a:spLocks noGrp="1" noChangeArrowheads="1"/>
          </p:cNvSpPr>
          <p:nvPr>
            <p:ph type="title"/>
          </p:nvPr>
        </p:nvSpPr>
        <p:spPr/>
        <p:txBody>
          <a:bodyPr/>
          <a:lstStyle/>
          <a:p>
            <a:pPr eaLnBrk="1" hangingPunct="1"/>
            <a:r>
              <a:rPr lang="en-GB" altLang="en-US">
                <a:latin typeface="Arial" panose="020B0604020202020204" pitchFamily="34" charset="0"/>
              </a:rPr>
              <a:t>Project Life Cycle</a:t>
            </a:r>
          </a:p>
        </p:txBody>
      </p:sp>
      <p:sp>
        <p:nvSpPr>
          <p:cNvPr id="87043" name="Rectangle 3">
            <a:extLst>
              <a:ext uri="{FF2B5EF4-FFF2-40B4-BE49-F238E27FC236}">
                <a16:creationId xmlns:a16="http://schemas.microsoft.com/office/drawing/2014/main" id="{32BB3713-8C8A-95D7-7CD8-971A8D9010BA}"/>
              </a:ext>
            </a:extLst>
          </p:cNvPr>
          <p:cNvSpPr>
            <a:spLocks noGrp="1" noChangeArrowheads="1"/>
          </p:cNvSpPr>
          <p:nvPr>
            <p:ph type="body" idx="1"/>
          </p:nvPr>
        </p:nvSpPr>
        <p:spPr>
          <a:xfrm>
            <a:off x="2209800" y="4348164"/>
            <a:ext cx="7772400" cy="1709737"/>
          </a:xfrm>
        </p:spPr>
        <p:txBody>
          <a:bodyPr/>
          <a:lstStyle/>
          <a:p>
            <a:pPr eaLnBrk="1" hangingPunct="1"/>
            <a:r>
              <a:rPr lang="en-GB" altLang="en-US">
                <a:latin typeface="Arial" panose="020B0604020202020204" pitchFamily="34" charset="0"/>
              </a:rPr>
              <a:t>Evaluation Phase (The Wrap-up)</a:t>
            </a:r>
          </a:p>
          <a:p>
            <a:pPr eaLnBrk="1" hangingPunct="1"/>
            <a:endParaRPr lang="en-GB" altLang="en-US">
              <a:latin typeface="Arial" panose="020B0604020202020204" pitchFamily="34" charset="0"/>
            </a:endParaRPr>
          </a:p>
        </p:txBody>
      </p:sp>
      <p:sp>
        <p:nvSpPr>
          <p:cNvPr id="87044" name="Text Box 4">
            <a:extLst>
              <a:ext uri="{FF2B5EF4-FFF2-40B4-BE49-F238E27FC236}">
                <a16:creationId xmlns:a16="http://schemas.microsoft.com/office/drawing/2014/main" id="{24D6A766-2104-70C9-29B5-9B0020DC0CE7}"/>
              </a:ext>
            </a:extLst>
          </p:cNvPr>
          <p:cNvSpPr txBox="1">
            <a:spLocks noChangeArrowheads="1"/>
          </p:cNvSpPr>
          <p:nvPr/>
        </p:nvSpPr>
        <p:spPr bwMode="auto">
          <a:xfrm>
            <a:off x="8885238" y="3846514"/>
            <a:ext cx="717550" cy="43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80000"/>
              </a:lnSpc>
              <a:spcBef>
                <a:spcPct val="50000"/>
              </a:spcBef>
              <a:buFontTx/>
              <a:buNone/>
            </a:pPr>
            <a:r>
              <a:rPr lang="en-GB" altLang="en-US" sz="2800" b="1">
                <a:solidFill>
                  <a:srgbClr val="800000"/>
                </a:solidFill>
              </a:rPr>
              <a:t>DO</a:t>
            </a:r>
          </a:p>
        </p:txBody>
      </p:sp>
      <p:sp>
        <p:nvSpPr>
          <p:cNvPr id="87045" name="AutoShape 5">
            <a:extLst>
              <a:ext uri="{FF2B5EF4-FFF2-40B4-BE49-F238E27FC236}">
                <a16:creationId xmlns:a16="http://schemas.microsoft.com/office/drawing/2014/main" id="{AF698E09-9938-16D6-196A-EFAAFFB0975F}"/>
              </a:ext>
            </a:extLst>
          </p:cNvPr>
          <p:cNvSpPr>
            <a:spLocks/>
          </p:cNvSpPr>
          <p:nvPr/>
        </p:nvSpPr>
        <p:spPr bwMode="auto">
          <a:xfrm>
            <a:off x="8423275" y="2149475"/>
            <a:ext cx="425450" cy="1531938"/>
          </a:xfrm>
          <a:prstGeom prst="rightBrace">
            <a:avLst>
              <a:gd name="adj1" fmla="val 30006"/>
              <a:gd name="adj2" fmla="val 50000"/>
            </a:avLst>
          </a:prstGeom>
          <a:noFill/>
          <a:ln w="31750">
            <a:solidFill>
              <a:srgbClr val="80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endParaRPr lang="en-US" altLang="en-US" sz="2400" b="1"/>
          </a:p>
        </p:txBody>
      </p:sp>
      <p:sp>
        <p:nvSpPr>
          <p:cNvPr id="87046" name="Text Box 6">
            <a:extLst>
              <a:ext uri="{FF2B5EF4-FFF2-40B4-BE49-F238E27FC236}">
                <a16:creationId xmlns:a16="http://schemas.microsoft.com/office/drawing/2014/main" id="{BD147B5C-A246-703D-9758-6DD24E1996C7}"/>
              </a:ext>
            </a:extLst>
          </p:cNvPr>
          <p:cNvSpPr txBox="1">
            <a:spLocks noChangeArrowheads="1"/>
          </p:cNvSpPr>
          <p:nvPr/>
        </p:nvSpPr>
        <p:spPr bwMode="auto">
          <a:xfrm>
            <a:off x="8904289" y="2684464"/>
            <a:ext cx="1366837" cy="43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80000"/>
              </a:lnSpc>
              <a:spcBef>
                <a:spcPct val="50000"/>
              </a:spcBef>
              <a:buFontTx/>
              <a:buNone/>
            </a:pPr>
            <a:r>
              <a:rPr lang="en-GB" altLang="en-US" sz="2800" b="1">
                <a:solidFill>
                  <a:srgbClr val="800000"/>
                </a:solidFill>
              </a:rPr>
              <a:t>PLAN</a:t>
            </a:r>
          </a:p>
        </p:txBody>
      </p:sp>
      <p:sp>
        <p:nvSpPr>
          <p:cNvPr id="87047" name="Text Box 7">
            <a:extLst>
              <a:ext uri="{FF2B5EF4-FFF2-40B4-BE49-F238E27FC236}">
                <a16:creationId xmlns:a16="http://schemas.microsoft.com/office/drawing/2014/main" id="{F8189EA6-2F5F-06CE-C605-45A707ED7D41}"/>
              </a:ext>
            </a:extLst>
          </p:cNvPr>
          <p:cNvSpPr txBox="1">
            <a:spLocks noChangeArrowheads="1"/>
          </p:cNvSpPr>
          <p:nvPr/>
        </p:nvSpPr>
        <p:spPr bwMode="auto">
          <a:xfrm>
            <a:off x="8885239" y="4506914"/>
            <a:ext cx="1665287" cy="43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80000"/>
              </a:lnSpc>
              <a:spcBef>
                <a:spcPct val="50000"/>
              </a:spcBef>
              <a:buFontTx/>
              <a:buNone/>
            </a:pPr>
            <a:r>
              <a:rPr lang="en-GB" altLang="en-US" sz="2800" b="1">
                <a:solidFill>
                  <a:srgbClr val="800000"/>
                </a:solidFill>
              </a:rPr>
              <a:t>REVIEW</a:t>
            </a:r>
          </a:p>
        </p:txBody>
      </p:sp>
      <p:sp>
        <p:nvSpPr>
          <p:cNvPr id="87048" name="Rectangle 8">
            <a:extLst>
              <a:ext uri="{FF2B5EF4-FFF2-40B4-BE49-F238E27FC236}">
                <a16:creationId xmlns:a16="http://schemas.microsoft.com/office/drawing/2014/main" id="{EABE302D-C8C8-2027-92B7-C54FBA460E68}"/>
              </a:ext>
            </a:extLst>
          </p:cNvPr>
          <p:cNvSpPr>
            <a:spLocks noChangeArrowheads="1"/>
          </p:cNvSpPr>
          <p:nvPr/>
        </p:nvSpPr>
        <p:spPr bwMode="auto">
          <a:xfrm>
            <a:off x="2209800" y="1981200"/>
            <a:ext cx="7772400"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r>
              <a:rPr lang="en-GB" altLang="en-US"/>
              <a:t>Conception Phase (The Idea)</a:t>
            </a:r>
          </a:p>
          <a:p>
            <a:pPr eaLnBrk="1" hangingPunct="1"/>
            <a:r>
              <a:rPr lang="en-GB" altLang="en-US"/>
              <a:t>Definition Phase (The Plan)</a:t>
            </a:r>
          </a:p>
          <a:p>
            <a:pPr eaLnBrk="1" hangingPunct="1"/>
            <a:r>
              <a:rPr lang="en-GB" altLang="en-US"/>
              <a:t>Initiation Phase (The Team) </a:t>
            </a:r>
          </a:p>
        </p:txBody>
      </p:sp>
      <p:sp>
        <p:nvSpPr>
          <p:cNvPr id="87049" name="Rectangle 9">
            <a:extLst>
              <a:ext uri="{FF2B5EF4-FFF2-40B4-BE49-F238E27FC236}">
                <a16:creationId xmlns:a16="http://schemas.microsoft.com/office/drawing/2014/main" id="{D90EA3B9-8CF9-CCC0-276D-59E96B479F6F}"/>
              </a:ext>
            </a:extLst>
          </p:cNvPr>
          <p:cNvSpPr>
            <a:spLocks noChangeArrowheads="1"/>
          </p:cNvSpPr>
          <p:nvPr/>
        </p:nvSpPr>
        <p:spPr bwMode="auto">
          <a:xfrm>
            <a:off x="2209800" y="3756026"/>
            <a:ext cx="7772400" cy="690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r>
              <a:rPr lang="en-GB" altLang="en-US"/>
              <a:t>Implementation Phase (The Work)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7048">
                                            <p:txEl>
                                              <p:pRg st="0" end="0"/>
                                            </p:txEl>
                                          </p:spTgt>
                                        </p:tgtEl>
                                        <p:attrNameLst>
                                          <p:attrName>style.visibility</p:attrName>
                                        </p:attrNameLst>
                                      </p:cBhvr>
                                      <p:to>
                                        <p:strVal val="visible"/>
                                      </p:to>
                                    </p:set>
                                    <p:animEffect transition="in" filter="dissolve">
                                      <p:cBhvr>
                                        <p:cTn id="7" dur="500"/>
                                        <p:tgtEl>
                                          <p:spTgt spid="8704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87048">
                                            <p:txEl>
                                              <p:pRg st="1" end="1"/>
                                            </p:txEl>
                                          </p:spTgt>
                                        </p:tgtEl>
                                        <p:attrNameLst>
                                          <p:attrName>style.visibility</p:attrName>
                                        </p:attrNameLst>
                                      </p:cBhvr>
                                      <p:to>
                                        <p:strVal val="visible"/>
                                      </p:to>
                                    </p:set>
                                    <p:animEffect transition="in" filter="dissolve">
                                      <p:cBhvr>
                                        <p:cTn id="12" dur="500"/>
                                        <p:tgtEl>
                                          <p:spTgt spid="8704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87048">
                                            <p:txEl>
                                              <p:pRg st="2" end="2"/>
                                            </p:txEl>
                                          </p:spTgt>
                                        </p:tgtEl>
                                        <p:attrNameLst>
                                          <p:attrName>style.visibility</p:attrName>
                                        </p:attrNameLst>
                                      </p:cBhvr>
                                      <p:to>
                                        <p:strVal val="visible"/>
                                      </p:to>
                                    </p:set>
                                    <p:animEffect transition="in" filter="dissolve">
                                      <p:cBhvr>
                                        <p:cTn id="17" dur="500"/>
                                        <p:tgtEl>
                                          <p:spTgt spid="8704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87045"/>
                                        </p:tgtEl>
                                        <p:attrNameLst>
                                          <p:attrName>style.visibility</p:attrName>
                                        </p:attrNameLst>
                                      </p:cBhvr>
                                      <p:to>
                                        <p:strVal val="visible"/>
                                      </p:to>
                                    </p:set>
                                    <p:animEffect transition="in" filter="dissolve">
                                      <p:cBhvr>
                                        <p:cTn id="22" dur="500"/>
                                        <p:tgtEl>
                                          <p:spTgt spid="87045"/>
                                        </p:tgtEl>
                                      </p:cBhvr>
                                    </p:animEffect>
                                  </p:childTnLst>
                                </p:cTn>
                              </p:par>
                            </p:childTnLst>
                          </p:cTn>
                        </p:par>
                        <p:par>
                          <p:cTn id="23" fill="hold" nodeType="afterGroup">
                            <p:stCondLst>
                              <p:cond delay="500"/>
                            </p:stCondLst>
                            <p:childTnLst>
                              <p:par>
                                <p:cTn id="24" presetID="9" presetClass="entr" presetSubtype="0" fill="hold" nodeType="afterEffect">
                                  <p:stCondLst>
                                    <p:cond delay="0"/>
                                  </p:stCondLst>
                                  <p:childTnLst>
                                    <p:set>
                                      <p:cBhvr>
                                        <p:cTn id="25" dur="1" fill="hold">
                                          <p:stCondLst>
                                            <p:cond delay="0"/>
                                          </p:stCondLst>
                                        </p:cTn>
                                        <p:tgtEl>
                                          <p:spTgt spid="87046"/>
                                        </p:tgtEl>
                                        <p:attrNameLst>
                                          <p:attrName>style.visibility</p:attrName>
                                        </p:attrNameLst>
                                      </p:cBhvr>
                                      <p:to>
                                        <p:strVal val="visible"/>
                                      </p:to>
                                    </p:set>
                                    <p:animEffect transition="in" filter="dissolve">
                                      <p:cBhvr>
                                        <p:cTn id="26" dur="500"/>
                                        <p:tgtEl>
                                          <p:spTgt spid="87046"/>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9" presetClass="entr" presetSubtype="0" fill="hold" nodeType="clickEffect">
                                  <p:stCondLst>
                                    <p:cond delay="0"/>
                                  </p:stCondLst>
                                  <p:childTnLst>
                                    <p:set>
                                      <p:cBhvr>
                                        <p:cTn id="30" dur="1" fill="hold">
                                          <p:stCondLst>
                                            <p:cond delay="0"/>
                                          </p:stCondLst>
                                        </p:cTn>
                                        <p:tgtEl>
                                          <p:spTgt spid="87049">
                                            <p:txEl>
                                              <p:pRg st="0" end="0"/>
                                            </p:txEl>
                                          </p:spTgt>
                                        </p:tgtEl>
                                        <p:attrNameLst>
                                          <p:attrName>style.visibility</p:attrName>
                                        </p:attrNameLst>
                                      </p:cBhvr>
                                      <p:to>
                                        <p:strVal val="visible"/>
                                      </p:to>
                                    </p:set>
                                    <p:animEffect transition="in" filter="dissolve">
                                      <p:cBhvr>
                                        <p:cTn id="31" dur="500"/>
                                        <p:tgtEl>
                                          <p:spTgt spid="87049">
                                            <p:txEl>
                                              <p:pRg st="0" end="0"/>
                                            </p:txEl>
                                          </p:spTgt>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9" presetClass="entr" presetSubtype="0" fill="hold" nodeType="clickEffect">
                                  <p:stCondLst>
                                    <p:cond delay="0"/>
                                  </p:stCondLst>
                                  <p:childTnLst>
                                    <p:set>
                                      <p:cBhvr>
                                        <p:cTn id="35" dur="1" fill="hold">
                                          <p:stCondLst>
                                            <p:cond delay="0"/>
                                          </p:stCondLst>
                                        </p:cTn>
                                        <p:tgtEl>
                                          <p:spTgt spid="87044"/>
                                        </p:tgtEl>
                                        <p:attrNameLst>
                                          <p:attrName>style.visibility</p:attrName>
                                        </p:attrNameLst>
                                      </p:cBhvr>
                                      <p:to>
                                        <p:strVal val="visible"/>
                                      </p:to>
                                    </p:set>
                                    <p:animEffect transition="in" filter="dissolve">
                                      <p:cBhvr>
                                        <p:cTn id="36" dur="500"/>
                                        <p:tgtEl>
                                          <p:spTgt spid="87044"/>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9" presetClass="entr" presetSubtype="0" fill="hold" nodeType="clickEffect">
                                  <p:stCondLst>
                                    <p:cond delay="0"/>
                                  </p:stCondLst>
                                  <p:childTnLst>
                                    <p:set>
                                      <p:cBhvr>
                                        <p:cTn id="40" dur="1" fill="hold">
                                          <p:stCondLst>
                                            <p:cond delay="0"/>
                                          </p:stCondLst>
                                        </p:cTn>
                                        <p:tgtEl>
                                          <p:spTgt spid="87043">
                                            <p:txEl>
                                              <p:pRg st="0" end="0"/>
                                            </p:txEl>
                                          </p:spTgt>
                                        </p:tgtEl>
                                        <p:attrNameLst>
                                          <p:attrName>style.visibility</p:attrName>
                                        </p:attrNameLst>
                                      </p:cBhvr>
                                      <p:to>
                                        <p:strVal val="visible"/>
                                      </p:to>
                                    </p:set>
                                    <p:animEffect transition="in" filter="dissolve">
                                      <p:cBhvr>
                                        <p:cTn id="41" dur="500"/>
                                        <p:tgtEl>
                                          <p:spTgt spid="87043">
                                            <p:txEl>
                                              <p:pRg st="0" end="0"/>
                                            </p:txEl>
                                          </p:spTgt>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9" presetClass="entr" presetSubtype="0" fill="hold" nodeType="clickEffect">
                                  <p:stCondLst>
                                    <p:cond delay="0"/>
                                  </p:stCondLst>
                                  <p:childTnLst>
                                    <p:set>
                                      <p:cBhvr>
                                        <p:cTn id="45" dur="1" fill="hold">
                                          <p:stCondLst>
                                            <p:cond delay="0"/>
                                          </p:stCondLst>
                                        </p:cTn>
                                        <p:tgtEl>
                                          <p:spTgt spid="87047"/>
                                        </p:tgtEl>
                                        <p:attrNameLst>
                                          <p:attrName>style.visibility</p:attrName>
                                        </p:attrNameLst>
                                      </p:cBhvr>
                                      <p:to>
                                        <p:strVal val="visible"/>
                                      </p:to>
                                    </p:set>
                                    <p:animEffect transition="in" filter="dissolve">
                                      <p:cBhvr>
                                        <p:cTn id="46" dur="500"/>
                                        <p:tgtEl>
                                          <p:spTgt spid="870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P spid="87044" grpId="0" autoUpdateAnimBg="0"/>
      <p:bldP spid="87045" grpId="0" animBg="1" autoUpdateAnimBg="0"/>
      <p:bldP spid="87046" grpId="0" autoUpdateAnimBg="0"/>
      <p:bldP spid="87047" grpId="0" autoUpdateAnimBg="0"/>
      <p:bldP spid="87048" grpId="0" build="p" autoUpdateAnimBg="0"/>
      <p:bldP spid="87049"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B3F333EC-9F8C-15EB-6350-80443044713E}"/>
              </a:ext>
            </a:extLst>
          </p:cNvPr>
          <p:cNvSpPr>
            <a:spLocks noGrp="1" noChangeArrowheads="1"/>
          </p:cNvSpPr>
          <p:nvPr>
            <p:ph type="title"/>
          </p:nvPr>
        </p:nvSpPr>
        <p:spPr/>
        <p:txBody>
          <a:bodyPr/>
          <a:lstStyle/>
          <a:p>
            <a:pPr eaLnBrk="1" hangingPunct="1"/>
            <a:r>
              <a:rPr lang="en-GB" altLang="en-US" sz="4000">
                <a:latin typeface="Arial" panose="020B0604020202020204" pitchFamily="34" charset="0"/>
              </a:rPr>
              <a:t>The </a:t>
            </a:r>
            <a:r>
              <a:rPr lang="en-GB" altLang="en-US" sz="4000" b="1">
                <a:latin typeface="Arial" panose="020B0604020202020204" pitchFamily="34" charset="0"/>
              </a:rPr>
              <a:t>Conception Phase</a:t>
            </a:r>
            <a:r>
              <a:rPr lang="en-GB" altLang="en-US" sz="4000">
                <a:latin typeface="Arial" panose="020B0604020202020204" pitchFamily="34" charset="0"/>
              </a:rPr>
              <a:t> – The Idea</a:t>
            </a:r>
          </a:p>
        </p:txBody>
      </p:sp>
      <p:sp>
        <p:nvSpPr>
          <p:cNvPr id="55299" name="Rectangle 3">
            <a:extLst>
              <a:ext uri="{FF2B5EF4-FFF2-40B4-BE49-F238E27FC236}">
                <a16:creationId xmlns:a16="http://schemas.microsoft.com/office/drawing/2014/main" id="{BA440B96-F636-3792-A82D-CC9EB7F68A03}"/>
              </a:ext>
            </a:extLst>
          </p:cNvPr>
          <p:cNvSpPr>
            <a:spLocks noGrp="1" noChangeArrowheads="1"/>
          </p:cNvSpPr>
          <p:nvPr>
            <p:ph type="body" idx="1"/>
          </p:nvPr>
        </p:nvSpPr>
        <p:spPr/>
        <p:txBody>
          <a:bodyPr>
            <a:normAutofit fontScale="92500" lnSpcReduction="20000"/>
          </a:bodyPr>
          <a:lstStyle/>
          <a:p>
            <a:pPr eaLnBrk="1" hangingPunct="1">
              <a:lnSpc>
                <a:spcPct val="90000"/>
              </a:lnSpc>
            </a:pPr>
            <a:r>
              <a:rPr lang="en-GB" altLang="en-US" sz="2800">
                <a:latin typeface="Arial" panose="020B0604020202020204" pitchFamily="34" charset="0"/>
              </a:rPr>
              <a:t>Essentially - </a:t>
            </a:r>
            <a:r>
              <a:rPr lang="en-GB" altLang="en-US" sz="2800" b="1">
                <a:latin typeface="Arial" panose="020B0604020202020204" pitchFamily="34" charset="0"/>
              </a:rPr>
              <a:t>What are we going to do?</a:t>
            </a:r>
          </a:p>
          <a:p>
            <a:pPr eaLnBrk="1" hangingPunct="1">
              <a:lnSpc>
                <a:spcPct val="90000"/>
              </a:lnSpc>
            </a:pPr>
            <a:r>
              <a:rPr lang="en-GB" altLang="en-US" sz="2800">
                <a:latin typeface="Arial" panose="020B0604020202020204" pitchFamily="34" charset="0"/>
              </a:rPr>
              <a:t>For small projects an informal discussion might adequate</a:t>
            </a:r>
          </a:p>
          <a:p>
            <a:pPr eaLnBrk="1" hangingPunct="1">
              <a:lnSpc>
                <a:spcPct val="90000"/>
              </a:lnSpc>
            </a:pPr>
            <a:r>
              <a:rPr lang="en-GB" altLang="en-US" sz="2800">
                <a:latin typeface="Arial" panose="020B0604020202020204" pitchFamily="34" charset="0"/>
              </a:rPr>
              <a:t>For larger projects, a more formal review and discussion processes required.</a:t>
            </a:r>
          </a:p>
          <a:p>
            <a:pPr eaLnBrk="1" hangingPunct="1">
              <a:lnSpc>
                <a:spcPct val="90000"/>
              </a:lnSpc>
            </a:pPr>
            <a:r>
              <a:rPr lang="en-GB" altLang="en-US" sz="2800">
                <a:latin typeface="Arial" panose="020B0604020202020204" pitchFamily="34" charset="0"/>
              </a:rPr>
              <a:t>Key questions to answer should be:</a:t>
            </a:r>
          </a:p>
          <a:p>
            <a:pPr eaLnBrk="1" hangingPunct="1">
              <a:lnSpc>
                <a:spcPct val="90000"/>
              </a:lnSpc>
            </a:pPr>
            <a:r>
              <a:rPr lang="en-GB" altLang="en-US" sz="2800" b="1">
                <a:latin typeface="Arial" panose="020B0604020202020204" pitchFamily="34" charset="0"/>
              </a:rPr>
              <a:t>Should you do it</a:t>
            </a:r>
            <a:r>
              <a:rPr lang="en-GB" altLang="en-US" sz="2800">
                <a:latin typeface="Arial" panose="020B0604020202020204" pitchFamily="34" charset="0"/>
              </a:rPr>
              <a:t>? What is the benefit and do the benefits outweigh the costs?</a:t>
            </a:r>
          </a:p>
          <a:p>
            <a:pPr eaLnBrk="1" hangingPunct="1">
              <a:lnSpc>
                <a:spcPct val="90000"/>
              </a:lnSpc>
            </a:pPr>
            <a:r>
              <a:rPr lang="en-GB" altLang="en-US" sz="2800" b="1">
                <a:latin typeface="Arial" panose="020B0604020202020204" pitchFamily="34" charset="0"/>
              </a:rPr>
              <a:t>Can you do it?</a:t>
            </a:r>
            <a:r>
              <a:rPr lang="en-GB" altLang="en-US" sz="2800">
                <a:latin typeface="Arial" panose="020B0604020202020204" pitchFamily="34" charset="0"/>
              </a:rPr>
              <a:t> Is it technically feasible and are there enough resources?</a:t>
            </a:r>
          </a:p>
          <a:p>
            <a:pPr eaLnBrk="1" hangingPunct="1">
              <a:lnSpc>
                <a:spcPct val="90000"/>
              </a:lnSpc>
            </a:pPr>
            <a:endParaRPr lang="en-GB" altLang="en-US" sz="2800">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350230E1-7A2D-23EA-13D8-EBE56E989DC7}"/>
              </a:ext>
            </a:extLst>
          </p:cNvPr>
          <p:cNvSpPr>
            <a:spLocks noGrp="1" noChangeArrowheads="1"/>
          </p:cNvSpPr>
          <p:nvPr>
            <p:ph type="title"/>
          </p:nvPr>
        </p:nvSpPr>
        <p:spPr/>
        <p:txBody>
          <a:bodyPr/>
          <a:lstStyle/>
          <a:p>
            <a:pPr eaLnBrk="1" hangingPunct="1"/>
            <a:r>
              <a:rPr lang="en-GB" altLang="en-US">
                <a:latin typeface="Arial" panose="020B0604020202020204" pitchFamily="34" charset="0"/>
              </a:rPr>
              <a:t>The </a:t>
            </a:r>
            <a:r>
              <a:rPr lang="en-GB" altLang="en-US" b="1">
                <a:latin typeface="Arial" panose="020B0604020202020204" pitchFamily="34" charset="0"/>
              </a:rPr>
              <a:t>Definition Phase</a:t>
            </a:r>
            <a:r>
              <a:rPr lang="en-GB" altLang="en-US">
                <a:latin typeface="Arial" panose="020B0604020202020204" pitchFamily="34" charset="0"/>
              </a:rPr>
              <a:t> – the plan</a:t>
            </a:r>
          </a:p>
        </p:txBody>
      </p:sp>
      <p:sp>
        <p:nvSpPr>
          <p:cNvPr id="57347" name="Rectangle 3">
            <a:extLst>
              <a:ext uri="{FF2B5EF4-FFF2-40B4-BE49-F238E27FC236}">
                <a16:creationId xmlns:a16="http://schemas.microsoft.com/office/drawing/2014/main" id="{7EB743A7-8D34-1DAB-2BAB-5161CC8C47B6}"/>
              </a:ext>
            </a:extLst>
          </p:cNvPr>
          <p:cNvSpPr>
            <a:spLocks noGrp="1" noChangeArrowheads="1"/>
          </p:cNvSpPr>
          <p:nvPr>
            <p:ph type="body" idx="1"/>
          </p:nvPr>
        </p:nvSpPr>
        <p:spPr/>
        <p:txBody>
          <a:bodyPr>
            <a:normAutofit fontScale="92500" lnSpcReduction="10000"/>
          </a:bodyPr>
          <a:lstStyle/>
          <a:p>
            <a:pPr eaLnBrk="1" hangingPunct="1">
              <a:lnSpc>
                <a:spcPct val="90000"/>
              </a:lnSpc>
            </a:pPr>
            <a:r>
              <a:rPr lang="en-GB" altLang="en-US" sz="2800">
                <a:latin typeface="Arial" panose="020B0604020202020204" pitchFamily="34" charset="0"/>
              </a:rPr>
              <a:t>Review the reasons for the project.</a:t>
            </a:r>
          </a:p>
          <a:p>
            <a:pPr eaLnBrk="1" hangingPunct="1">
              <a:lnSpc>
                <a:spcPct val="90000"/>
              </a:lnSpc>
            </a:pPr>
            <a:r>
              <a:rPr lang="en-GB" altLang="en-US" sz="2800">
                <a:latin typeface="Arial" panose="020B0604020202020204" pitchFamily="34" charset="0"/>
              </a:rPr>
              <a:t>Describing detail what results are to be produced.</a:t>
            </a:r>
          </a:p>
          <a:p>
            <a:pPr eaLnBrk="1" hangingPunct="1">
              <a:lnSpc>
                <a:spcPct val="90000"/>
              </a:lnSpc>
            </a:pPr>
            <a:r>
              <a:rPr lang="en-GB" altLang="en-US" sz="2800">
                <a:latin typeface="Arial" panose="020B0604020202020204" pitchFamily="34" charset="0"/>
              </a:rPr>
              <a:t>Create a list of all the work to be performed.</a:t>
            </a:r>
          </a:p>
          <a:p>
            <a:pPr eaLnBrk="1" hangingPunct="1">
              <a:lnSpc>
                <a:spcPct val="90000"/>
              </a:lnSpc>
            </a:pPr>
            <a:r>
              <a:rPr lang="en-GB" altLang="en-US" sz="2800">
                <a:latin typeface="Arial" panose="020B0604020202020204" pitchFamily="34" charset="0"/>
              </a:rPr>
              <a:t>Produce a detailed project schedule.</a:t>
            </a:r>
          </a:p>
          <a:p>
            <a:pPr eaLnBrk="1" hangingPunct="1">
              <a:lnSpc>
                <a:spcPct val="90000"/>
              </a:lnSpc>
            </a:pPr>
            <a:r>
              <a:rPr lang="en-GB" altLang="en-US" sz="2800">
                <a:latin typeface="Arial" panose="020B0604020202020204" pitchFamily="34" charset="0"/>
              </a:rPr>
              <a:t>Calculate budgets.</a:t>
            </a:r>
          </a:p>
          <a:p>
            <a:pPr eaLnBrk="1" hangingPunct="1">
              <a:lnSpc>
                <a:spcPct val="90000"/>
              </a:lnSpc>
            </a:pPr>
            <a:r>
              <a:rPr lang="en-GB" altLang="en-US" sz="2800">
                <a:latin typeface="Arial" panose="020B0604020202020204" pitchFamily="34" charset="0"/>
              </a:rPr>
              <a:t>Describe how risk is to be managed.</a:t>
            </a:r>
          </a:p>
          <a:p>
            <a:pPr eaLnBrk="1" hangingPunct="1">
              <a:lnSpc>
                <a:spcPct val="90000"/>
              </a:lnSpc>
            </a:pPr>
            <a:r>
              <a:rPr lang="en-GB" altLang="en-US" sz="2800">
                <a:latin typeface="Arial" panose="020B0604020202020204" pitchFamily="34" charset="0"/>
              </a:rPr>
              <a:t>Identify any assumptions about the project.</a:t>
            </a:r>
          </a:p>
          <a:p>
            <a:pPr eaLnBrk="1" hangingPunct="1">
              <a:lnSpc>
                <a:spcPct val="90000"/>
              </a:lnSpc>
            </a:pPr>
            <a:r>
              <a:rPr lang="en-GB" altLang="en-US" sz="2800">
                <a:latin typeface="Arial" panose="020B0604020202020204" pitchFamily="34" charset="0"/>
              </a:rPr>
              <a:t>Identify and define the roles of the project’s team members.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BD09A91-318F-7658-2890-2FE5C4D73428}"/>
              </a:ext>
            </a:extLst>
          </p:cNvPr>
          <p:cNvSpPr>
            <a:spLocks noGrp="1" noChangeArrowheads="1"/>
          </p:cNvSpPr>
          <p:nvPr>
            <p:ph type="title"/>
          </p:nvPr>
        </p:nvSpPr>
        <p:spPr/>
        <p:txBody>
          <a:bodyPr/>
          <a:lstStyle/>
          <a:p>
            <a:pPr eaLnBrk="1" hangingPunct="1"/>
            <a:r>
              <a:rPr lang="en-GB" altLang="en-US" b="1">
                <a:latin typeface="Arial" panose="020B0604020202020204" pitchFamily="34" charset="0"/>
              </a:rPr>
              <a:t>The Initiation Phase</a:t>
            </a:r>
            <a:r>
              <a:rPr lang="en-GB" altLang="en-US">
                <a:latin typeface="Arial" panose="020B0604020202020204" pitchFamily="34" charset="0"/>
              </a:rPr>
              <a:t> – start up</a:t>
            </a:r>
          </a:p>
        </p:txBody>
      </p:sp>
      <p:sp>
        <p:nvSpPr>
          <p:cNvPr id="59395" name="Rectangle 3">
            <a:extLst>
              <a:ext uri="{FF2B5EF4-FFF2-40B4-BE49-F238E27FC236}">
                <a16:creationId xmlns:a16="http://schemas.microsoft.com/office/drawing/2014/main" id="{5F1FD1E1-773E-845C-7FBB-17527E961242}"/>
              </a:ext>
            </a:extLst>
          </p:cNvPr>
          <p:cNvSpPr>
            <a:spLocks noGrp="1" noChangeArrowheads="1"/>
          </p:cNvSpPr>
          <p:nvPr>
            <p:ph type="body" idx="1"/>
          </p:nvPr>
        </p:nvSpPr>
        <p:spPr/>
        <p:txBody>
          <a:bodyPr>
            <a:normAutofit lnSpcReduction="10000"/>
          </a:bodyPr>
          <a:lstStyle/>
          <a:p>
            <a:pPr eaLnBrk="1" hangingPunct="1"/>
            <a:r>
              <a:rPr lang="en-GB" altLang="en-US" sz="2800">
                <a:latin typeface="Arial" panose="020B0604020202020204" pitchFamily="34" charset="0"/>
              </a:rPr>
              <a:t>Assign people to project roles, ensure they are available when needed. Negotiation may be necessary.</a:t>
            </a:r>
          </a:p>
          <a:p>
            <a:pPr eaLnBrk="1" hangingPunct="1"/>
            <a:r>
              <a:rPr lang="en-GB" altLang="en-US" sz="2800">
                <a:latin typeface="Arial" panose="020B0604020202020204" pitchFamily="34" charset="0"/>
              </a:rPr>
              <a:t>Give and explain all tasks to team members.</a:t>
            </a:r>
          </a:p>
          <a:p>
            <a:pPr eaLnBrk="1" hangingPunct="1"/>
            <a:r>
              <a:rPr lang="en-GB" altLang="en-US" sz="2800">
                <a:latin typeface="Arial" panose="020B0604020202020204" pitchFamily="34" charset="0"/>
              </a:rPr>
              <a:t>Set up systems and accounts to track personnel information and financial expenditure. </a:t>
            </a:r>
          </a:p>
          <a:p>
            <a:pPr eaLnBrk="1" hangingPunct="1"/>
            <a:r>
              <a:rPr lang="en-GB" altLang="en-US" sz="2800">
                <a:latin typeface="Arial" panose="020B0604020202020204" pitchFamily="34" charset="0"/>
              </a:rPr>
              <a:t>Announce the project’s start, what it will produce.  When it will start when it will finish</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5B2C7358-E269-CE0E-DEAF-BCA9755C3A85}"/>
              </a:ext>
            </a:extLst>
          </p:cNvPr>
          <p:cNvSpPr>
            <a:spLocks noGrp="1" noChangeArrowheads="1"/>
          </p:cNvSpPr>
          <p:nvPr>
            <p:ph type="title"/>
          </p:nvPr>
        </p:nvSpPr>
        <p:spPr/>
        <p:txBody>
          <a:bodyPr/>
          <a:lstStyle/>
          <a:p>
            <a:pPr eaLnBrk="1" hangingPunct="1"/>
            <a:r>
              <a:rPr lang="en-GB" altLang="en-US" b="1">
                <a:latin typeface="Arial" panose="020B0604020202020204" pitchFamily="34" charset="0"/>
              </a:rPr>
              <a:t>Implementation Phase</a:t>
            </a:r>
            <a:r>
              <a:rPr lang="en-GB" altLang="en-US">
                <a:latin typeface="Arial" panose="020B0604020202020204" pitchFamily="34" charset="0"/>
              </a:rPr>
              <a:t> – the do</a:t>
            </a:r>
          </a:p>
        </p:txBody>
      </p:sp>
      <p:sp>
        <p:nvSpPr>
          <p:cNvPr id="61443" name="Rectangle 3">
            <a:extLst>
              <a:ext uri="{FF2B5EF4-FFF2-40B4-BE49-F238E27FC236}">
                <a16:creationId xmlns:a16="http://schemas.microsoft.com/office/drawing/2014/main" id="{71970214-2C97-A50A-C075-FBD5FE03F08D}"/>
              </a:ext>
            </a:extLst>
          </p:cNvPr>
          <p:cNvSpPr>
            <a:spLocks noGrp="1" noChangeArrowheads="1"/>
          </p:cNvSpPr>
          <p:nvPr>
            <p:ph type="body" idx="1"/>
          </p:nvPr>
        </p:nvSpPr>
        <p:spPr/>
        <p:txBody>
          <a:bodyPr/>
          <a:lstStyle/>
          <a:p>
            <a:pPr eaLnBrk="1" hangingPunct="1"/>
            <a:r>
              <a:rPr lang="en-GB" altLang="en-US">
                <a:latin typeface="Arial" panose="020B0604020202020204" pitchFamily="34" charset="0"/>
              </a:rPr>
              <a:t>Doing the tasks as laid out in your plan</a:t>
            </a:r>
          </a:p>
          <a:p>
            <a:pPr eaLnBrk="1" hangingPunct="1"/>
            <a:r>
              <a:rPr lang="en-GB" altLang="en-US">
                <a:latin typeface="Arial" panose="020B0604020202020204" pitchFamily="34" charset="0"/>
              </a:rPr>
              <a:t>Regularly comparing the actual performance with the plan, knowing and anticipating when things are not going according to schedule</a:t>
            </a:r>
          </a:p>
          <a:p>
            <a:pPr eaLnBrk="1" hangingPunct="1"/>
            <a:r>
              <a:rPr lang="en-GB" altLang="en-US">
                <a:latin typeface="Arial" panose="020B0604020202020204" pitchFamily="34" charset="0"/>
              </a:rPr>
              <a:t>Fixing problems that arise.</a:t>
            </a:r>
          </a:p>
          <a:p>
            <a:pPr eaLnBrk="1" hangingPunct="1"/>
            <a:r>
              <a:rPr lang="en-GB" altLang="en-US">
                <a:latin typeface="Arial" panose="020B0604020202020204" pitchFamily="34" charset="0"/>
              </a:rPr>
              <a:t>Keeping everyone informed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3AEC2967-88AB-86EB-8657-230BF14E68A4}"/>
              </a:ext>
            </a:extLst>
          </p:cNvPr>
          <p:cNvSpPr>
            <a:spLocks noGrp="1" noChangeArrowheads="1"/>
          </p:cNvSpPr>
          <p:nvPr>
            <p:ph type="title"/>
          </p:nvPr>
        </p:nvSpPr>
        <p:spPr/>
        <p:txBody>
          <a:bodyPr/>
          <a:lstStyle/>
          <a:p>
            <a:pPr eaLnBrk="1" hangingPunct="1"/>
            <a:r>
              <a:rPr lang="en-GB" altLang="en-US">
                <a:latin typeface="Arial" panose="020B0604020202020204" pitchFamily="34" charset="0"/>
              </a:rPr>
              <a:t>The </a:t>
            </a:r>
            <a:r>
              <a:rPr lang="en-GB" altLang="en-US" b="1">
                <a:latin typeface="Arial" panose="020B0604020202020204" pitchFamily="34" charset="0"/>
              </a:rPr>
              <a:t>Evaluation Phase</a:t>
            </a:r>
            <a:r>
              <a:rPr lang="en-GB" altLang="en-US">
                <a:latin typeface="Arial" panose="020B0604020202020204" pitchFamily="34" charset="0"/>
              </a:rPr>
              <a:t> – the wrap up or review</a:t>
            </a:r>
          </a:p>
        </p:txBody>
      </p:sp>
      <p:sp>
        <p:nvSpPr>
          <p:cNvPr id="63491" name="Rectangle 3">
            <a:extLst>
              <a:ext uri="{FF2B5EF4-FFF2-40B4-BE49-F238E27FC236}">
                <a16:creationId xmlns:a16="http://schemas.microsoft.com/office/drawing/2014/main" id="{B93123FA-FED2-F6F3-4C97-BA54E5987672}"/>
              </a:ext>
            </a:extLst>
          </p:cNvPr>
          <p:cNvSpPr>
            <a:spLocks noGrp="1" noChangeArrowheads="1"/>
          </p:cNvSpPr>
          <p:nvPr>
            <p:ph type="body" idx="1"/>
          </p:nvPr>
        </p:nvSpPr>
        <p:spPr/>
        <p:txBody>
          <a:bodyPr/>
          <a:lstStyle/>
          <a:p>
            <a:pPr eaLnBrk="1" hangingPunct="1"/>
            <a:r>
              <a:rPr lang="en-GB" altLang="en-US" dirty="0">
                <a:latin typeface="Arial" panose="020B0604020202020204" pitchFamily="34" charset="0"/>
              </a:rPr>
              <a:t>Get the customer’s approval of final results.</a:t>
            </a:r>
          </a:p>
          <a:p>
            <a:pPr eaLnBrk="1" hangingPunct="1"/>
            <a:r>
              <a:rPr lang="en-GB" altLang="en-US" dirty="0">
                <a:latin typeface="Arial" panose="020B0604020202020204" pitchFamily="34" charset="0"/>
              </a:rPr>
              <a:t>There may be formal project hand over to the client</a:t>
            </a:r>
          </a:p>
          <a:p>
            <a:pPr eaLnBrk="1" hangingPunct="1"/>
            <a:r>
              <a:rPr lang="en-GB" altLang="en-US" dirty="0">
                <a:latin typeface="Arial" panose="020B0604020202020204" pitchFamily="34" charset="0"/>
              </a:rPr>
              <a:t>Complete any paperwork.</a:t>
            </a:r>
          </a:p>
          <a:p>
            <a:pPr eaLnBrk="1" hangingPunct="1"/>
            <a:r>
              <a:rPr lang="en-GB" altLang="en-US" dirty="0">
                <a:latin typeface="Arial" panose="020B0604020202020204" pitchFamily="34" charset="0"/>
              </a:rPr>
              <a:t>Hold a post project evaluation to recognise achievements and discuss lessons learned</a:t>
            </a:r>
          </a:p>
          <a:p>
            <a:pPr eaLnBrk="1" hangingPunct="1"/>
            <a:endParaRPr lang="en-GB" altLang="en-US" dirty="0">
              <a:latin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F0D1E6C-CC19-6E54-2042-64A54DBCAB85}"/>
              </a:ext>
            </a:extLst>
          </p:cNvPr>
          <p:cNvSpPr/>
          <p:nvPr/>
        </p:nvSpPr>
        <p:spPr>
          <a:xfrm>
            <a:off x="2781300" y="971550"/>
            <a:ext cx="6629400" cy="49149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40963" name="Title 1">
            <a:extLst>
              <a:ext uri="{FF2B5EF4-FFF2-40B4-BE49-F238E27FC236}">
                <a16:creationId xmlns:a16="http://schemas.microsoft.com/office/drawing/2014/main" id="{A9890893-650D-2B0F-9F93-EAC9067CB1AF}"/>
              </a:ext>
            </a:extLst>
          </p:cNvPr>
          <p:cNvSpPr>
            <a:spLocks noGrp="1" noChangeArrowheads="1"/>
          </p:cNvSpPr>
          <p:nvPr>
            <p:ph type="title"/>
          </p:nvPr>
        </p:nvSpPr>
        <p:spPr/>
        <p:txBody>
          <a:bodyPr/>
          <a:lstStyle/>
          <a:p>
            <a:pPr eaLnBrk="1" hangingPunct="1"/>
            <a:r>
              <a:rPr lang="en-US" altLang="en-US">
                <a:latin typeface="Calibri" panose="020F0502020204030204" pitchFamily="34" charset="0"/>
                <a:cs typeface="Calibri" panose="020F0502020204030204" pitchFamily="34" charset="0"/>
              </a:rPr>
              <a:t>Team Development</a:t>
            </a:r>
          </a:p>
        </p:txBody>
      </p:sp>
      <p:pic>
        <p:nvPicPr>
          <p:cNvPr id="40964" name="Picture 2" descr="http://www.axosoft.com/blog/wp-content/uploads/2007/11/teamwithpuzzle.jpg">
            <a:extLst>
              <a:ext uri="{FF2B5EF4-FFF2-40B4-BE49-F238E27FC236}">
                <a16:creationId xmlns:a16="http://schemas.microsoft.com/office/drawing/2014/main" id="{C774DDD8-8DE1-731C-7EA4-BD12FDC4C37B}"/>
              </a:ext>
            </a:extLst>
          </p:cNvPr>
          <p:cNvPicPr>
            <a:picLocks noGrp="1" noSelect="1" noRot="1" noMove="1" noResize="1" noEditPoints="1" noAdjustHandles="1" noChangeArrowheads="1" noChangeShapeType="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3059113" y="1689101"/>
            <a:ext cx="28575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 name="Rounded Rectangle 98">
            <a:extLst>
              <a:ext uri="{FF2B5EF4-FFF2-40B4-BE49-F238E27FC236}">
                <a16:creationId xmlns:a16="http://schemas.microsoft.com/office/drawing/2014/main" id="{77CE2235-3621-D1F8-CCC4-16DE894716D3}"/>
              </a:ext>
            </a:extLst>
          </p:cNvPr>
          <p:cNvSpPr/>
          <p:nvPr/>
        </p:nvSpPr>
        <p:spPr>
          <a:xfrm>
            <a:off x="5583238" y="1892301"/>
            <a:ext cx="3752850" cy="1939925"/>
          </a:xfrm>
          <a:prstGeom prst="roundRect">
            <a:avLst>
              <a:gd name="adj" fmla="val 4319"/>
            </a:avLst>
          </a:prstGeom>
          <a:solidFill>
            <a:schemeClr val="bg1">
              <a:lumMod val="95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40966" name="TextBox 99">
            <a:extLst>
              <a:ext uri="{FF2B5EF4-FFF2-40B4-BE49-F238E27FC236}">
                <a16:creationId xmlns:a16="http://schemas.microsoft.com/office/drawing/2014/main" id="{7CC3E073-DC44-FFD9-3BA4-213E32553970}"/>
              </a:ext>
            </a:extLst>
          </p:cNvPr>
          <p:cNvSpPr txBox="1">
            <a:spLocks noChangeArrowheads="1"/>
          </p:cNvSpPr>
          <p:nvPr/>
        </p:nvSpPr>
        <p:spPr bwMode="auto">
          <a:xfrm>
            <a:off x="5643564" y="1892300"/>
            <a:ext cx="3621087"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1800" b="1">
                <a:solidFill>
                  <a:srgbClr val="0D0D0D"/>
                </a:solidFill>
                <a:latin typeface="Calibri" panose="020F0502020204030204" pitchFamily="34" charset="0"/>
                <a:cs typeface="Calibri" panose="020F0502020204030204" pitchFamily="34" charset="0"/>
              </a:rPr>
              <a:t>Teams do not grow into high-performance teams automatically. To assume so is naive on the part of the project manager. Teams must be developed quickly when they are formed to solve complex problems. </a:t>
            </a:r>
            <a:endParaRPr lang="en-US" altLang="en-US" sz="1800" b="1" i="1">
              <a:solidFill>
                <a:srgbClr val="0D0D0D"/>
              </a:solidFill>
              <a:latin typeface="Calibri" panose="020F0502020204030204" pitchFamily="34" charset="0"/>
              <a:cs typeface="Calibri" panose="020F050202020403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CF8C6460-035B-4566-06F2-351CD8F2711E}"/>
              </a:ext>
            </a:extLst>
          </p:cNvPr>
          <p:cNvSpPr>
            <a:spLocks noGrp="1" noChangeArrowheads="1"/>
          </p:cNvSpPr>
          <p:nvPr>
            <p:ph type="title"/>
          </p:nvPr>
        </p:nvSpPr>
        <p:spPr/>
        <p:txBody>
          <a:bodyPr/>
          <a:lstStyle/>
          <a:p>
            <a:r>
              <a:rPr lang="en-GB" altLang="en-US">
                <a:latin typeface="Arial" panose="020B0604020202020204" pitchFamily="34" charset="0"/>
                <a:cs typeface="Arial" panose="020B0604020202020204" pitchFamily="34" charset="0"/>
              </a:rPr>
              <a:t>Project Manager’s Skills set should include</a:t>
            </a:r>
          </a:p>
        </p:txBody>
      </p:sp>
      <p:sp>
        <p:nvSpPr>
          <p:cNvPr id="32771" name="Content Placeholder 4">
            <a:extLst>
              <a:ext uri="{FF2B5EF4-FFF2-40B4-BE49-F238E27FC236}">
                <a16:creationId xmlns:a16="http://schemas.microsoft.com/office/drawing/2014/main" id="{202F0814-4B79-718A-C7AD-8B32E99399B3}"/>
              </a:ext>
            </a:extLst>
          </p:cNvPr>
          <p:cNvSpPr>
            <a:spLocks noGrp="1" noChangeArrowheads="1"/>
          </p:cNvSpPr>
          <p:nvPr>
            <p:ph idx="1"/>
          </p:nvPr>
        </p:nvSpPr>
        <p:spPr>
          <a:xfrm>
            <a:off x="2209800" y="1916113"/>
            <a:ext cx="7772400" cy="3924300"/>
          </a:xfrm>
        </p:spPr>
        <p:txBody>
          <a:bodyPr>
            <a:normAutofit fontScale="55000" lnSpcReduction="20000"/>
          </a:bodyPr>
          <a:lstStyle/>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Leadership qualities</a:t>
            </a:r>
          </a:p>
          <a:p>
            <a:r>
              <a:rPr lang="en-GB" altLang="en-US" dirty="0">
                <a:latin typeface="Arial" panose="020B0604020202020204" pitchFamily="34" charset="0"/>
                <a:cs typeface="Arial" panose="020B0604020202020204" pitchFamily="34" charset="0"/>
              </a:rPr>
              <a:t>Communication skills</a:t>
            </a:r>
          </a:p>
          <a:p>
            <a:r>
              <a:rPr lang="en-GB" altLang="en-US" dirty="0">
                <a:latin typeface="Arial" panose="020B0604020202020204" pitchFamily="34" charset="0"/>
                <a:cs typeface="Arial" panose="020B0604020202020204" pitchFamily="34" charset="0"/>
              </a:rPr>
              <a:t>Team building</a:t>
            </a:r>
          </a:p>
          <a:p>
            <a:r>
              <a:rPr lang="en-GB" altLang="en-US" dirty="0">
                <a:latin typeface="Arial" panose="020B0604020202020204" pitchFamily="34" charset="0"/>
                <a:cs typeface="Arial" panose="020B0604020202020204" pitchFamily="34" charset="0"/>
              </a:rPr>
              <a:t>Time management skills</a:t>
            </a:r>
          </a:p>
          <a:p>
            <a:r>
              <a:rPr lang="en-GB" altLang="en-US" dirty="0">
                <a:latin typeface="Arial" panose="020B0604020202020204" pitchFamily="34" charset="0"/>
                <a:cs typeface="Arial" panose="020B0604020202020204" pitchFamily="34" charset="0"/>
              </a:rPr>
              <a:t>Organised</a:t>
            </a:r>
          </a:p>
          <a:p>
            <a:r>
              <a:rPr lang="en-GB" altLang="en-US" dirty="0">
                <a:latin typeface="Arial" panose="020B0604020202020204" pitchFamily="34" charset="0"/>
                <a:cs typeface="Arial" panose="020B0604020202020204" pitchFamily="34" charset="0"/>
              </a:rPr>
              <a:t>Administration skills</a:t>
            </a:r>
          </a:p>
          <a:p>
            <a:r>
              <a:rPr lang="en-GB" altLang="en-US" dirty="0">
                <a:latin typeface="Arial" panose="020B0604020202020204" pitchFamily="34" charset="0"/>
                <a:cs typeface="Arial" panose="020B0604020202020204" pitchFamily="34" charset="0"/>
              </a:rPr>
              <a:t>Conflict resolution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Decision making</a:t>
            </a:r>
          </a:p>
          <a:p>
            <a:r>
              <a:rPr lang="en-GB" altLang="en-US" dirty="0">
                <a:latin typeface="Arial" panose="020B0604020202020204" pitchFamily="34" charset="0"/>
                <a:cs typeface="Arial" panose="020B0604020202020204" pitchFamily="34" charset="0"/>
              </a:rPr>
              <a:t>Resource allocation</a:t>
            </a:r>
          </a:p>
          <a:p>
            <a:r>
              <a:rPr lang="en-GB" altLang="en-US" dirty="0">
                <a:latin typeface="Arial" panose="020B0604020202020204" pitchFamily="34" charset="0"/>
                <a:cs typeface="Arial" panose="020B0604020202020204" pitchFamily="34" charset="0"/>
              </a:rPr>
              <a:t>Negotiation</a:t>
            </a:r>
          </a:p>
          <a:p>
            <a:r>
              <a:rPr lang="en-GB" altLang="en-US" dirty="0">
                <a:latin typeface="Arial" panose="020B0604020202020204" pitchFamily="34" charset="0"/>
                <a:cs typeface="Arial" panose="020B0604020202020204" pitchFamily="34" charset="0"/>
              </a:rPr>
              <a:t>Fair &amp; respectful to everyone's opinions</a:t>
            </a:r>
          </a:p>
          <a:p>
            <a:r>
              <a:rPr lang="en-GB" altLang="en-US" dirty="0">
                <a:latin typeface="Arial" panose="020B0604020202020204" pitchFamily="34" charset="0"/>
                <a:cs typeface="Arial" panose="020B0604020202020204" pitchFamily="34" charset="0"/>
              </a:rPr>
              <a:t>Adaptable &amp; Flexible</a:t>
            </a:r>
          </a:p>
          <a:p>
            <a:endParaRPr lang="en-GB" altLang="en-US" dirty="0"/>
          </a:p>
        </p:txBody>
      </p:sp>
      <p:sp>
        <p:nvSpPr>
          <p:cNvPr id="32772" name="Rectangle 2">
            <a:extLst>
              <a:ext uri="{FF2B5EF4-FFF2-40B4-BE49-F238E27FC236}">
                <a16:creationId xmlns:a16="http://schemas.microsoft.com/office/drawing/2014/main" id="{F298E56F-1C93-B227-417F-5AF92FB3A8BF}"/>
              </a:ext>
            </a:extLst>
          </p:cNvPr>
          <p:cNvSpPr>
            <a:spLocks noChangeArrowheads="1"/>
          </p:cNvSpPr>
          <p:nvPr/>
        </p:nvSpPr>
        <p:spPr bwMode="auto">
          <a:xfrm>
            <a:off x="1524001" y="-230832"/>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32773" name="Picture 7">
            <a:extLst>
              <a:ext uri="{FF2B5EF4-FFF2-40B4-BE49-F238E27FC236}">
                <a16:creationId xmlns:a16="http://schemas.microsoft.com/office/drawing/2014/main" id="{66907E8E-40EA-7EAB-1D59-35B5B65D67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05601" y="2492376"/>
            <a:ext cx="3603625" cy="255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5834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94918945-7A79-7E0B-DE2E-6AB5FEDE1800}"/>
              </a:ext>
            </a:extLst>
          </p:cNvPr>
          <p:cNvSpPr>
            <a:spLocks noGrp="1"/>
          </p:cNvSpPr>
          <p:nvPr>
            <p:ph type="title"/>
          </p:nvPr>
        </p:nvSpPr>
        <p:spPr/>
        <p:txBody>
          <a:bodyPr>
            <a:norm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Project Scope</a:t>
            </a:r>
          </a:p>
        </p:txBody>
      </p:sp>
      <p:sp>
        <p:nvSpPr>
          <p:cNvPr id="48131" name="Content Placeholder 2">
            <a:extLst>
              <a:ext uri="{FF2B5EF4-FFF2-40B4-BE49-F238E27FC236}">
                <a16:creationId xmlns:a16="http://schemas.microsoft.com/office/drawing/2014/main" id="{FAED13D2-AF04-9B08-A110-A72C715032D9}"/>
              </a:ext>
            </a:extLst>
          </p:cNvPr>
          <p:cNvSpPr>
            <a:spLocks noGrp="1" noChangeArrowheads="1"/>
          </p:cNvSpPr>
          <p:nvPr>
            <p:ph idx="1"/>
          </p:nvPr>
        </p:nvSpPr>
        <p:spPr>
          <a:xfrm>
            <a:off x="3009900" y="2057400"/>
            <a:ext cx="6172200" cy="889000"/>
          </a:xfrm>
        </p:spPr>
        <p:txBody>
          <a:bodyPr>
            <a:normAutofit fontScale="77500" lnSpcReduction="20000"/>
          </a:bodyPr>
          <a:lstStyle/>
          <a:p>
            <a:pPr eaLnBrk="1" hangingPunct="1">
              <a:buFontTx/>
              <a:buNone/>
            </a:pPr>
            <a:r>
              <a:rPr lang="en-GB" altLang="en-US" sz="2100" i="1">
                <a:latin typeface="Arial" panose="020B0604020202020204" pitchFamily="34" charset="0"/>
                <a:cs typeface="Arial" panose="020B0604020202020204" pitchFamily="34" charset="0"/>
              </a:rPr>
              <a:t>    “The </a:t>
            </a:r>
            <a:r>
              <a:rPr lang="en-GB" altLang="en-US" sz="2100" b="1" i="1">
                <a:latin typeface="Arial" panose="020B0604020202020204" pitchFamily="34" charset="0"/>
                <a:cs typeface="Arial" panose="020B0604020202020204" pitchFamily="34" charset="0"/>
              </a:rPr>
              <a:t>work</a:t>
            </a:r>
            <a:r>
              <a:rPr lang="en-GB" altLang="en-US" sz="2100" i="1">
                <a:latin typeface="Arial" panose="020B0604020202020204" pitchFamily="34" charset="0"/>
                <a:cs typeface="Arial" panose="020B0604020202020204" pitchFamily="34" charset="0"/>
              </a:rPr>
              <a:t> that must be performed to deliver a </a:t>
            </a:r>
            <a:r>
              <a:rPr lang="en-GB" altLang="en-US" sz="2100" b="1" i="1">
                <a:latin typeface="Arial" panose="020B0604020202020204" pitchFamily="34" charset="0"/>
                <a:cs typeface="Arial" panose="020B0604020202020204" pitchFamily="34" charset="0"/>
              </a:rPr>
              <a:t>product</a:t>
            </a:r>
            <a:r>
              <a:rPr lang="en-GB" altLang="en-US" sz="2100" i="1">
                <a:latin typeface="Arial" panose="020B0604020202020204" pitchFamily="34" charset="0"/>
                <a:cs typeface="Arial" panose="020B0604020202020204" pitchFamily="34" charset="0"/>
              </a:rPr>
              <a:t>, </a:t>
            </a:r>
            <a:r>
              <a:rPr lang="en-GB" altLang="en-US" sz="2100" b="1" i="1">
                <a:latin typeface="Arial" panose="020B0604020202020204" pitchFamily="34" charset="0"/>
                <a:cs typeface="Arial" panose="020B0604020202020204" pitchFamily="34" charset="0"/>
              </a:rPr>
              <a:t>service</a:t>
            </a:r>
            <a:r>
              <a:rPr lang="en-GB" altLang="en-US" sz="2100" i="1">
                <a:latin typeface="Arial" panose="020B0604020202020204" pitchFamily="34" charset="0"/>
                <a:cs typeface="Arial" panose="020B0604020202020204" pitchFamily="34" charset="0"/>
              </a:rPr>
              <a:t>, </a:t>
            </a:r>
            <a:r>
              <a:rPr lang="en-GB" altLang="en-US" sz="2100" b="1" i="1">
                <a:latin typeface="Arial" panose="020B0604020202020204" pitchFamily="34" charset="0"/>
                <a:cs typeface="Arial" panose="020B0604020202020204" pitchFamily="34" charset="0"/>
              </a:rPr>
              <a:t>or result</a:t>
            </a:r>
            <a:r>
              <a:rPr lang="en-GB" altLang="en-US" sz="2100" i="1">
                <a:latin typeface="Arial" panose="020B0604020202020204" pitchFamily="34" charset="0"/>
                <a:cs typeface="Arial" panose="020B0604020202020204" pitchFamily="34" charset="0"/>
              </a:rPr>
              <a:t> with the </a:t>
            </a:r>
            <a:r>
              <a:rPr lang="en-GB" altLang="en-US" sz="2100" b="1" i="1">
                <a:latin typeface="Arial" panose="020B0604020202020204" pitchFamily="34" charset="0"/>
                <a:cs typeface="Arial" panose="020B0604020202020204" pitchFamily="34" charset="0"/>
              </a:rPr>
              <a:t>specified features</a:t>
            </a:r>
            <a:r>
              <a:rPr lang="en-GB" altLang="en-US" sz="2100" i="1">
                <a:latin typeface="Arial" panose="020B0604020202020204" pitchFamily="34" charset="0"/>
                <a:cs typeface="Arial" panose="020B0604020202020204" pitchFamily="34" charset="0"/>
              </a:rPr>
              <a:t> and </a:t>
            </a:r>
            <a:r>
              <a:rPr lang="en-GB" altLang="en-US" sz="2100" b="1" i="1">
                <a:latin typeface="Arial" panose="020B0604020202020204" pitchFamily="34" charset="0"/>
                <a:cs typeface="Arial" panose="020B0604020202020204" pitchFamily="34" charset="0"/>
              </a:rPr>
              <a:t>functions</a:t>
            </a:r>
            <a:r>
              <a:rPr lang="en-GB" altLang="en-US" sz="2100" i="1">
                <a:latin typeface="Arial" panose="020B0604020202020204" pitchFamily="34" charset="0"/>
                <a:cs typeface="Arial" panose="020B0604020202020204" pitchFamily="34" charset="0"/>
              </a:rPr>
              <a:t>”</a:t>
            </a:r>
          </a:p>
          <a:p>
            <a:pPr algn="r">
              <a:buFontTx/>
              <a:buNone/>
            </a:pPr>
            <a:r>
              <a:rPr lang="en-US" altLang="en-US" sz="1500"/>
              <a:t>PMI, 2006, p. 385</a:t>
            </a:r>
          </a:p>
          <a:p>
            <a:pPr algn="r" eaLnBrk="1" hangingPunct="1">
              <a:buFontTx/>
              <a:buNone/>
            </a:pPr>
            <a:endParaRPr lang="en-GB" altLang="en-US" sz="2100" i="1">
              <a:latin typeface="Arial" panose="020B0604020202020204" pitchFamily="34" charset="0"/>
              <a:cs typeface="Arial" panose="020B0604020202020204" pitchFamily="34" charset="0"/>
            </a:endParaRPr>
          </a:p>
        </p:txBody>
      </p:sp>
      <p:sp>
        <p:nvSpPr>
          <p:cNvPr id="7" name="Content Placeholder 2">
            <a:extLst>
              <a:ext uri="{FF2B5EF4-FFF2-40B4-BE49-F238E27FC236}">
                <a16:creationId xmlns:a16="http://schemas.microsoft.com/office/drawing/2014/main" id="{0BBF1BB1-96BE-B9E3-AFA8-EAFF2272DD1E}"/>
              </a:ext>
            </a:extLst>
          </p:cNvPr>
          <p:cNvSpPr txBox="1">
            <a:spLocks/>
          </p:cNvSpPr>
          <p:nvPr/>
        </p:nvSpPr>
        <p:spPr bwMode="auto">
          <a:xfrm>
            <a:off x="3233738" y="3482976"/>
            <a:ext cx="5980112" cy="1103313"/>
          </a:xfrm>
          <a:prstGeom prst="rect">
            <a:avLst/>
          </a:prstGeom>
          <a:noFill/>
          <a:ln w="9525">
            <a:noFill/>
            <a:miter lim="800000"/>
            <a:headEnd/>
            <a:tailEnd/>
          </a:ln>
        </p:spPr>
        <p:txBody>
          <a:bodyPr/>
          <a:lstStyle/>
          <a:p>
            <a:pPr algn="ctr">
              <a:spcBef>
                <a:spcPct val="20000"/>
              </a:spcBef>
              <a:defRPr/>
            </a:pPr>
            <a:r>
              <a:rPr lang="en-GB" sz="2100" kern="0" dirty="0">
                <a:solidFill>
                  <a:prstClr val="black"/>
                </a:solidFill>
                <a:latin typeface="Arial" panose="020B0604020202020204" pitchFamily="34" charset="0"/>
                <a:cs typeface="Arial" panose="020B0604020202020204" pitchFamily="34" charset="0"/>
              </a:rPr>
              <a:t>Scope provides the link between the project goal and the work which needs to be completed to achieve it</a:t>
            </a:r>
          </a:p>
        </p:txBody>
      </p:sp>
      <p:sp>
        <p:nvSpPr>
          <p:cNvPr id="71685" name="Slide Number Placeholder 7">
            <a:extLst>
              <a:ext uri="{FF2B5EF4-FFF2-40B4-BE49-F238E27FC236}">
                <a16:creationId xmlns:a16="http://schemas.microsoft.com/office/drawing/2014/main" id="{7247B942-4166-6B94-B9CF-152FA0B8B99C}"/>
              </a:ext>
            </a:extLst>
          </p:cNvPr>
          <p:cNvSpPr>
            <a:spLocks noGrp="1"/>
          </p:cNvSpPr>
          <p:nvPr>
            <p:ph type="sldNum" sz="quarter" idx="12"/>
          </p:nvPr>
        </p:nvSpPr>
        <p:spPr>
          <a:xfrm>
            <a:off x="7613650" y="5561013"/>
            <a:ext cx="1600200" cy="273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fld id="{8CA6D923-F255-43A1-BD63-2E83974E38AC}" type="slidenum">
              <a:rPr lang="en-GB" altLang="en-US" sz="1400">
                <a:solidFill>
                  <a:srgbClr val="898989"/>
                </a:solidFill>
              </a:rPr>
              <a:pPr>
                <a:spcBef>
                  <a:spcPct val="0"/>
                </a:spcBef>
                <a:buFontTx/>
                <a:buNone/>
              </a:pPr>
              <a:t>26</a:t>
            </a:fld>
            <a:endParaRPr lang="en-GB" altLang="en-US" sz="14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8131">
                                            <p:txEl>
                                              <p:pRg st="0" end="0"/>
                                            </p:txEl>
                                          </p:spTgt>
                                        </p:tgtEl>
                                        <p:attrNameLst>
                                          <p:attrName>ppt_c</p:attrName>
                                        </p:attrNameLst>
                                      </p:cBhvr>
                                      <p:to>
                                        <a:schemeClr val="tx1"/>
                                      </p:to>
                                    </p:animClr>
                                  </p:subTnLst>
                                </p:cTn>
                              </p:par>
                              <p:par>
                                <p:cTn id="7" presetID="1" presetClass="entr" presetSubtype="0" fill="hold" nodeType="withEffect">
                                  <p:stCondLst>
                                    <p:cond delay="0"/>
                                  </p:stCondLst>
                                  <p:childTnLst>
                                    <p:set>
                                      <p:cBhvr>
                                        <p:cTn id="8" dur="1" fill="hold">
                                          <p:stCondLst>
                                            <p:cond delay="0"/>
                                          </p:stCondLst>
                                        </p:cTn>
                                        <p:tgtEl>
                                          <p:spTgt spid="4813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8131">
                                            <p:txEl>
                                              <p:pRg st="1" end="1"/>
                                            </p:txEl>
                                          </p:spTgt>
                                        </p:tgtEl>
                                        <p:attrNameLst>
                                          <p:attrName>ppt_c</p:attrName>
                                        </p:attrNameLst>
                                      </p:cBhvr>
                                      <p:to>
                                        <a:schemeClr val="tx1"/>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subTnLst>
                                    <p:animClr clrSpc="rgb" dir="cw">
                                      <p:cBhvr override="childStyle">
                                        <p:cTn dur="1" fill="hold" display="0" masterRel="nextClick" afterEffect="1"/>
                                        <p:tgtEl>
                                          <p:spTgt spid="7"/>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C53E56A1-E02C-77F6-20D9-ADD9FD5A0527}"/>
              </a:ext>
            </a:extLst>
          </p:cNvPr>
          <p:cNvSpPr>
            <a:spLocks noGrp="1"/>
          </p:cNvSpPr>
          <p:nvPr>
            <p:ph type="title"/>
          </p:nvPr>
        </p:nvSpPr>
        <p:spPr>
          <a:xfrm>
            <a:off x="2209800" y="260350"/>
            <a:ext cx="7772400" cy="1143000"/>
          </a:xfrm>
        </p:spPr>
        <p:txBody>
          <a:bodyPr>
            <a:norm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 what is Project Delivery, Goals and Objectives</a:t>
            </a:r>
            <a:endParaRPr 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0723" name="Content Placeholder 2">
            <a:extLst>
              <a:ext uri="{FF2B5EF4-FFF2-40B4-BE49-F238E27FC236}">
                <a16:creationId xmlns:a16="http://schemas.microsoft.com/office/drawing/2014/main" id="{9204CEF8-AA92-5013-05B5-BC6B2C366303}"/>
              </a:ext>
            </a:extLst>
          </p:cNvPr>
          <p:cNvSpPr>
            <a:spLocks noGrp="1"/>
          </p:cNvSpPr>
          <p:nvPr>
            <p:ph idx="1"/>
          </p:nvPr>
        </p:nvSpPr>
        <p:spPr>
          <a:xfrm>
            <a:off x="1847850" y="1374776"/>
            <a:ext cx="8496300" cy="3406775"/>
          </a:xfrm>
        </p:spPr>
        <p:txBody>
          <a:bodyPr rtlCol="0">
            <a:noAutofit/>
          </a:bodyPr>
          <a:lstStyle/>
          <a:p>
            <a:pPr marL="89154">
              <a:spcBef>
                <a:spcPts val="0"/>
              </a:spcBef>
              <a:defRPr/>
            </a:pPr>
            <a:r>
              <a:rPr lang="en-GB" dirty="0">
                <a:latin typeface="Arial" panose="020B0604020202020204" pitchFamily="34" charset="0"/>
                <a:cs typeface="Arial" panose="020B0604020202020204" pitchFamily="34" charset="0"/>
              </a:rPr>
              <a:t>All projects seek to deliver ‘something’</a:t>
            </a:r>
          </a:p>
          <a:p>
            <a:pPr marL="89154">
              <a:spcBef>
                <a:spcPts val="0"/>
              </a:spcBef>
              <a:defRPr/>
            </a:pPr>
            <a:endParaRPr lang="en-GB" sz="750" dirty="0">
              <a:latin typeface="Arial" panose="020B0604020202020204" pitchFamily="34" charset="0"/>
              <a:cs typeface="Arial" panose="020B0604020202020204" pitchFamily="34" charset="0"/>
            </a:endParaRPr>
          </a:p>
          <a:p>
            <a:pPr marL="89154">
              <a:spcBef>
                <a:spcPts val="0"/>
              </a:spcBef>
              <a:defRPr/>
            </a:pPr>
            <a:r>
              <a:rPr lang="en-GB" sz="2100" dirty="0">
                <a:latin typeface="Arial" panose="020B0604020202020204" pitchFamily="34" charset="0"/>
                <a:cs typeface="Arial" panose="020B0604020202020204" pitchFamily="34" charset="0"/>
              </a:rPr>
              <a:t>How do we define ‘something’</a:t>
            </a:r>
            <a:r>
              <a:rPr lang="en-GB" sz="21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89154">
              <a:spcBef>
                <a:spcPts val="0"/>
              </a:spcBef>
              <a:defRPr/>
            </a:pPr>
            <a:endParaRPr lang="en-GB" sz="750" dirty="0">
              <a:latin typeface="Arial" panose="020B0604020202020204" pitchFamily="34" charset="0"/>
              <a:cs typeface="Arial" panose="020B0604020202020204" pitchFamily="34" charset="0"/>
            </a:endParaRPr>
          </a:p>
          <a:p>
            <a:pPr marL="89154">
              <a:spcBef>
                <a:spcPts val="0"/>
              </a:spcBef>
              <a:defRPr/>
            </a:pPr>
            <a:r>
              <a:rPr lang="en-GB" dirty="0">
                <a:latin typeface="Arial" panose="020B0604020202020204" pitchFamily="34" charset="0"/>
                <a:cs typeface="Arial" panose="020B0604020202020204" pitchFamily="34" charset="0"/>
              </a:rPr>
              <a:t>Start by defining the project Goals/ Aims and Objectives</a:t>
            </a:r>
          </a:p>
          <a:p>
            <a:pPr marL="342900" lvl="1" indent="0">
              <a:buNone/>
              <a:defRPr/>
            </a:pPr>
            <a:r>
              <a:rPr lang="en-GB" b="1" dirty="0">
                <a:latin typeface="Arial" panose="020B0604020202020204" pitchFamily="34" charset="0"/>
                <a:cs typeface="Arial" panose="020B0604020202020204" pitchFamily="34" charset="0"/>
              </a:rPr>
              <a:t>Goal</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a:buClr>
                <a:schemeClr val="accent3"/>
              </a:buClr>
              <a:defRPr/>
            </a:pPr>
            <a:r>
              <a:rPr lang="en-GB" sz="2100" dirty="0">
                <a:latin typeface="Arial" panose="020B0604020202020204" pitchFamily="34" charset="0"/>
                <a:cs typeface="Arial" panose="020B0604020202020204" pitchFamily="34" charset="0"/>
              </a:rPr>
              <a:t>Defines the final </a:t>
            </a:r>
            <a:r>
              <a:rPr lang="en-GB" sz="2100" dirty="0">
                <a:solidFill>
                  <a:srgbClr val="FF0000"/>
                </a:solidFill>
                <a:latin typeface="Arial" panose="020B0604020202020204" pitchFamily="34" charset="0"/>
                <a:cs typeface="Arial" panose="020B0604020202020204" pitchFamily="34" charset="0"/>
              </a:rPr>
              <a:t>deliverable</a:t>
            </a:r>
            <a:r>
              <a:rPr lang="en-GB" sz="2100" dirty="0">
                <a:latin typeface="Arial" panose="020B0604020202020204" pitchFamily="34" charset="0"/>
                <a:cs typeface="Arial" panose="020B0604020202020204" pitchFamily="34" charset="0"/>
              </a:rPr>
              <a:t>(s), </a:t>
            </a:r>
            <a:r>
              <a:rPr lang="en-GB" sz="2100" dirty="0">
                <a:solidFill>
                  <a:srgbClr val="FF0000"/>
                </a:solidFill>
                <a:latin typeface="Arial" panose="020B0604020202020204" pitchFamily="34" charset="0"/>
                <a:cs typeface="Arial" panose="020B0604020202020204" pitchFamily="34" charset="0"/>
              </a:rPr>
              <a:t>outcome(s</a:t>
            </a:r>
            <a:r>
              <a:rPr lang="en-GB" sz="2100" dirty="0">
                <a:latin typeface="Arial" panose="020B0604020202020204" pitchFamily="34" charset="0"/>
                <a:cs typeface="Arial" panose="020B0604020202020204" pitchFamily="34" charset="0"/>
              </a:rPr>
              <a:t>) or state at completion of the project</a:t>
            </a:r>
          </a:p>
          <a:p>
            <a:pPr marL="342900" lvl="1" indent="0">
              <a:buNone/>
              <a:defRPr/>
            </a:pPr>
            <a:r>
              <a:rPr lang="en-GB" b="1" dirty="0">
                <a:latin typeface="Arial" panose="020B0604020202020204" pitchFamily="34" charset="0"/>
                <a:cs typeface="Arial" panose="020B0604020202020204" pitchFamily="34" charset="0"/>
              </a:rPr>
              <a:t>Objectives</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a:buClr>
                <a:schemeClr val="accent3"/>
              </a:buClr>
              <a:defRPr/>
            </a:pPr>
            <a:r>
              <a:rPr lang="en-GB" sz="2100" dirty="0">
                <a:latin typeface="Arial" panose="020B0604020202020204" pitchFamily="34" charset="0"/>
                <a:cs typeface="Arial" panose="020B0604020202020204" pitchFamily="34" charset="0"/>
              </a:rPr>
              <a:t> Define the </a:t>
            </a:r>
            <a:r>
              <a:rPr lang="en-GB" sz="2100" dirty="0">
                <a:solidFill>
                  <a:srgbClr val="FF0000"/>
                </a:solidFill>
                <a:latin typeface="Arial" panose="020B0604020202020204" pitchFamily="34" charset="0"/>
                <a:cs typeface="Arial" panose="020B0604020202020204" pitchFamily="34" charset="0"/>
              </a:rPr>
              <a:t>boundaries</a:t>
            </a:r>
            <a:r>
              <a:rPr lang="en-GB" sz="2100" dirty="0">
                <a:latin typeface="Arial" panose="020B0604020202020204" pitchFamily="34" charset="0"/>
                <a:cs typeface="Arial" panose="020B0604020202020204" pitchFamily="34" charset="0"/>
              </a:rPr>
              <a:t> of the goal</a:t>
            </a:r>
          </a:p>
          <a:p>
            <a:pPr marL="576072" lvl="2">
              <a:buClr>
                <a:schemeClr val="accent3"/>
              </a:buClr>
              <a:defRPr/>
            </a:pPr>
            <a:r>
              <a:rPr lang="en-GB" dirty="0">
                <a:latin typeface="Arial" panose="020B0604020202020204" pitchFamily="34" charset="0"/>
                <a:cs typeface="Arial" panose="020B0604020202020204" pitchFamily="34" charset="0"/>
              </a:rPr>
              <a:t>specific set of </a:t>
            </a:r>
            <a:r>
              <a:rPr lang="en-GB" dirty="0">
                <a:solidFill>
                  <a:srgbClr val="FF0000"/>
                </a:solidFill>
                <a:latin typeface="Arial" panose="020B0604020202020204" pitchFamily="34" charset="0"/>
                <a:cs typeface="Arial" panose="020B0604020202020204" pitchFamily="34" charset="0"/>
              </a:rPr>
              <a:t>activities</a:t>
            </a:r>
            <a:r>
              <a:rPr lang="en-GB" dirty="0">
                <a:latin typeface="Arial" panose="020B0604020202020204" pitchFamily="34" charset="0"/>
                <a:cs typeface="Arial" panose="020B0604020202020204" pitchFamily="34" charset="0"/>
              </a:rPr>
              <a:t> that an organisation focuses to </a:t>
            </a:r>
            <a:r>
              <a:rPr lang="en-GB" dirty="0">
                <a:solidFill>
                  <a:srgbClr val="FF0000"/>
                </a:solidFill>
                <a:latin typeface="Arial" panose="020B0604020202020204" pitchFamily="34" charset="0"/>
                <a:cs typeface="Arial" panose="020B0604020202020204" pitchFamily="34" charset="0"/>
              </a:rPr>
              <a:t>accomplish</a:t>
            </a:r>
            <a:r>
              <a:rPr lang="en-GB" dirty="0">
                <a:latin typeface="Arial" panose="020B0604020202020204" pitchFamily="34" charset="0"/>
                <a:cs typeface="Arial" panose="020B0604020202020204" pitchFamily="34" charset="0"/>
              </a:rPr>
              <a:t> within a predefined time frame</a:t>
            </a:r>
            <a:endParaRPr lang="en-GB" sz="2100" dirty="0">
              <a:latin typeface="Arial" panose="020B0604020202020204" pitchFamily="34" charset="0"/>
              <a:cs typeface="Arial" panose="020B0604020202020204" pitchFamily="34" charset="0"/>
            </a:endParaRPr>
          </a:p>
        </p:txBody>
      </p:sp>
      <p:sp>
        <p:nvSpPr>
          <p:cNvPr id="59396" name="Slide Number Placeholder 5">
            <a:extLst>
              <a:ext uri="{FF2B5EF4-FFF2-40B4-BE49-F238E27FC236}">
                <a16:creationId xmlns:a16="http://schemas.microsoft.com/office/drawing/2014/main" id="{E44EE9B4-45B6-850C-DBA4-AFDD4DE20514}"/>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5800">
              <a:spcBef>
                <a:spcPct val="20000"/>
              </a:spcBef>
              <a:buChar char="•"/>
              <a:defRPr sz="3200">
                <a:solidFill>
                  <a:schemeClr val="tx1"/>
                </a:solidFill>
                <a:latin typeface="Times New Roman" panose="02020603050405020304" pitchFamily="18" charset="0"/>
              </a:defRPr>
            </a:lvl1pPr>
            <a:lvl2pPr marL="742950" indent="-285750" defTabSz="685800">
              <a:spcBef>
                <a:spcPct val="20000"/>
              </a:spcBef>
              <a:buChar char="–"/>
              <a:defRPr sz="2800">
                <a:solidFill>
                  <a:schemeClr val="tx1"/>
                </a:solidFill>
                <a:latin typeface="Times New Roman" panose="02020603050405020304" pitchFamily="18" charset="0"/>
              </a:defRPr>
            </a:lvl2pPr>
            <a:lvl3pPr marL="1143000" indent="-228600" defTabSz="685800">
              <a:spcBef>
                <a:spcPct val="20000"/>
              </a:spcBef>
              <a:buChar char="•"/>
              <a:defRPr sz="2400">
                <a:solidFill>
                  <a:schemeClr val="tx1"/>
                </a:solidFill>
                <a:latin typeface="Times New Roman" panose="02020603050405020304" pitchFamily="18" charset="0"/>
              </a:defRPr>
            </a:lvl3pPr>
            <a:lvl4pPr marL="1600200" indent="-228600" defTabSz="685800">
              <a:spcBef>
                <a:spcPct val="20000"/>
              </a:spcBef>
              <a:buChar char="–"/>
              <a:defRPr sz="2000">
                <a:solidFill>
                  <a:schemeClr val="tx1"/>
                </a:solidFill>
                <a:latin typeface="Times New Roman" panose="02020603050405020304" pitchFamily="18" charset="0"/>
              </a:defRPr>
            </a:lvl4pPr>
            <a:lvl5pPr marL="2057400" indent="-228600" defTabSz="685800">
              <a:spcBef>
                <a:spcPct val="20000"/>
              </a:spcBef>
              <a:buChar char="»"/>
              <a:defRPr sz="2000">
                <a:solidFill>
                  <a:schemeClr val="tx1"/>
                </a:solidFill>
                <a:latin typeface="Times New Roman" panose="02020603050405020304" pitchFamily="18" charset="0"/>
              </a:defRPr>
            </a:lvl5pPr>
            <a:lvl6pPr marL="2514600" indent="-228600" defTabSz="6858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defTabSz="6858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defTabSz="6858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defTabSz="6858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fld id="{DBE51B37-603C-4D5D-95CE-6C06C212F593}" type="slidenum">
              <a:rPr lang="en-GB" altLang="en-US" sz="900">
                <a:solidFill>
                  <a:srgbClr val="898989"/>
                </a:solidFill>
              </a:rPr>
              <a:pPr>
                <a:spcBef>
                  <a:spcPct val="0"/>
                </a:spcBef>
                <a:buFontTx/>
                <a:buNone/>
              </a:pPr>
              <a:t>27</a:t>
            </a:fld>
            <a:endParaRPr lang="en-GB" altLang="en-US" sz="9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0" end="0"/>
                                            </p:txEl>
                                          </p:spTgt>
                                        </p:tgtEl>
                                        <p:attrNameLst>
                                          <p:attrName>ppt_c</p:attrName>
                                        </p:attrNameLst>
                                      </p:cBhvr>
                                      <p:to>
                                        <a:schemeClr val="tx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2" end="2"/>
                                            </p:txEl>
                                          </p:spTgt>
                                        </p:tgtEl>
                                        <p:attrNameLst>
                                          <p:attrName>ppt_c</p:attrName>
                                        </p:attrNameLst>
                                      </p:cBhvr>
                                      <p:to>
                                        <a:schemeClr val="tx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4" end="4"/>
                                            </p:txEl>
                                          </p:spTgt>
                                        </p:tgtEl>
                                        <p:attrNameLst>
                                          <p:attrName>ppt_c</p:attrName>
                                        </p:attrNameLst>
                                      </p:cBhvr>
                                      <p:to>
                                        <a:schemeClr val="tx1"/>
                                      </p:to>
                                    </p:animClr>
                                  </p:subTnLst>
                                </p:cTn>
                              </p:par>
                              <p:par>
                                <p:cTn id="15" presetID="1" presetClass="entr" presetSubtype="0" fill="hold" nodeType="withEffect">
                                  <p:stCondLst>
                                    <p:cond delay="0"/>
                                  </p:stCondLst>
                                  <p:childTnLst>
                                    <p:set>
                                      <p:cBhvr>
                                        <p:cTn id="16" dur="1" fill="hold">
                                          <p:stCondLst>
                                            <p:cond delay="0"/>
                                          </p:stCondLst>
                                        </p:cTn>
                                        <p:tgtEl>
                                          <p:spTgt spid="3072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5" end="5"/>
                                            </p:txEl>
                                          </p:spTgt>
                                        </p:tgtEl>
                                        <p:attrNameLst>
                                          <p:attrName>ppt_c</p:attrName>
                                        </p:attrNameLst>
                                      </p:cBhvr>
                                      <p:to>
                                        <a:schemeClr val="tx1"/>
                                      </p:to>
                                    </p:animClr>
                                  </p:subTnLst>
                                </p:cTn>
                              </p:par>
                              <p:par>
                                <p:cTn id="17" presetID="1" presetClass="entr" presetSubtype="0" fill="hold" nodeType="withEffect">
                                  <p:stCondLst>
                                    <p:cond delay="0"/>
                                  </p:stCondLst>
                                  <p:childTnLst>
                                    <p:set>
                                      <p:cBhvr>
                                        <p:cTn id="18" dur="1" fill="hold">
                                          <p:stCondLst>
                                            <p:cond delay="0"/>
                                          </p:stCondLst>
                                        </p:cTn>
                                        <p:tgtEl>
                                          <p:spTgt spid="3072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6" end="6"/>
                                            </p:txEl>
                                          </p:spTgt>
                                        </p:tgtEl>
                                        <p:attrNameLst>
                                          <p:attrName>ppt_c</p:attrName>
                                        </p:attrNameLst>
                                      </p:cBhvr>
                                      <p:to>
                                        <a:schemeClr val="tx1"/>
                                      </p:to>
                                    </p:animClr>
                                  </p:subTnLst>
                                </p:cTn>
                              </p:par>
                              <p:par>
                                <p:cTn id="19" presetID="1" presetClass="entr" presetSubtype="0" fill="hold" nodeType="withEffect">
                                  <p:stCondLst>
                                    <p:cond delay="0"/>
                                  </p:stCondLst>
                                  <p:childTnLst>
                                    <p:set>
                                      <p:cBhvr>
                                        <p:cTn id="20" dur="1" fill="hold">
                                          <p:stCondLst>
                                            <p:cond delay="0"/>
                                          </p:stCondLst>
                                        </p:cTn>
                                        <p:tgtEl>
                                          <p:spTgt spid="3072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7" end="7"/>
                                            </p:txEl>
                                          </p:spTgt>
                                        </p:tgtEl>
                                        <p:attrNameLst>
                                          <p:attrName>ppt_c</p:attrName>
                                        </p:attrNameLst>
                                      </p:cBhvr>
                                      <p:to>
                                        <a:schemeClr val="tx1"/>
                                      </p:to>
                                    </p:animClr>
                                  </p:subTnLst>
                                </p:cTn>
                              </p:par>
                              <p:par>
                                <p:cTn id="21" presetID="1" presetClass="entr" presetSubtype="0" fill="hold" nodeType="withEffect">
                                  <p:stCondLst>
                                    <p:cond delay="0"/>
                                  </p:stCondLst>
                                  <p:childTnLst>
                                    <p:set>
                                      <p:cBhvr>
                                        <p:cTn id="22" dur="1" fill="hold">
                                          <p:stCondLst>
                                            <p:cond delay="0"/>
                                          </p:stCondLst>
                                        </p:cTn>
                                        <p:tgtEl>
                                          <p:spTgt spid="3072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8" end="8"/>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8AD0256E-8FC9-7150-AD59-C7E7229B96CA}"/>
              </a:ext>
            </a:extLst>
          </p:cNvPr>
          <p:cNvSpPr>
            <a:spLocks noGrp="1" noChangeArrowheads="1"/>
          </p:cNvSpPr>
          <p:nvPr>
            <p:ph type="title"/>
          </p:nvPr>
        </p:nvSpPr>
        <p:spPr>
          <a:xfrm>
            <a:off x="2209800" y="425450"/>
            <a:ext cx="7772400" cy="1143000"/>
          </a:xfrm>
        </p:spPr>
        <p:txBody>
          <a:bodyPr/>
          <a:lstStyle/>
          <a:p>
            <a:pPr eaLnBrk="1" hangingPunct="1"/>
            <a:r>
              <a:rPr lang="en-US" altLang="en-US">
                <a:latin typeface="Calibri" panose="020F0502020204030204" pitchFamily="34" charset="0"/>
                <a:cs typeface="Calibri" panose="020F0502020204030204" pitchFamily="34" charset="0"/>
              </a:rPr>
              <a:t>The Project ‘SMART’</a:t>
            </a:r>
          </a:p>
        </p:txBody>
      </p:sp>
      <p:sp>
        <p:nvSpPr>
          <p:cNvPr id="16" name="Rectangle 15">
            <a:extLst>
              <a:ext uri="{FF2B5EF4-FFF2-40B4-BE49-F238E27FC236}">
                <a16:creationId xmlns:a16="http://schemas.microsoft.com/office/drawing/2014/main" id="{7B22DBFC-DA1B-F63A-0882-5E96B2D89855}"/>
              </a:ext>
            </a:extLst>
          </p:cNvPr>
          <p:cNvSpPr/>
          <p:nvPr/>
        </p:nvSpPr>
        <p:spPr>
          <a:xfrm>
            <a:off x="3498850" y="1641476"/>
            <a:ext cx="5530850" cy="530225"/>
          </a:xfrm>
          <a:prstGeom prst="rect">
            <a:avLst/>
          </a:prstGeom>
          <a:no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050" dirty="0">
                <a:solidFill>
                  <a:prstClr val="black"/>
                </a:solidFill>
                <a:latin typeface="Calibri" pitchFamily="34" charset="0"/>
                <a:cs typeface="Calibri" pitchFamily="34" charset="0"/>
              </a:rPr>
              <a:t>The objectives must be  so </a:t>
            </a:r>
            <a:r>
              <a:rPr lang="en-US" sz="1050" b="1" dirty="0">
                <a:solidFill>
                  <a:srgbClr val="FF0000"/>
                </a:solidFill>
                <a:latin typeface="Calibri" pitchFamily="34" charset="0"/>
                <a:cs typeface="Calibri" pitchFamily="34" charset="0"/>
              </a:rPr>
              <a:t>clear</a:t>
            </a:r>
            <a:r>
              <a:rPr lang="en-US" sz="1050" dirty="0">
                <a:solidFill>
                  <a:prstClr val="black"/>
                </a:solidFill>
                <a:latin typeface="Calibri" pitchFamily="34" charset="0"/>
                <a:cs typeface="Calibri" pitchFamily="34" charset="0"/>
              </a:rPr>
              <a:t> and </a:t>
            </a:r>
            <a:r>
              <a:rPr lang="en-US" sz="1050" b="1" dirty="0">
                <a:solidFill>
                  <a:prstClr val="black"/>
                </a:solidFill>
                <a:latin typeface="Calibri" pitchFamily="34" charset="0"/>
                <a:cs typeface="Calibri" pitchFamily="34" charset="0"/>
              </a:rPr>
              <a:t>well </a:t>
            </a:r>
            <a:r>
              <a:rPr lang="en-US" sz="1050" b="1" dirty="0">
                <a:solidFill>
                  <a:srgbClr val="FF0000"/>
                </a:solidFill>
                <a:latin typeface="Calibri" pitchFamily="34" charset="0"/>
                <a:cs typeface="Calibri" pitchFamily="34" charset="0"/>
              </a:rPr>
              <a:t>defined</a:t>
            </a:r>
            <a:r>
              <a:rPr lang="en-US" sz="1050" b="1" dirty="0">
                <a:solidFill>
                  <a:prstClr val="black"/>
                </a:solidFill>
                <a:latin typeface="Calibri" pitchFamily="34" charset="0"/>
                <a:cs typeface="Calibri" pitchFamily="34" charset="0"/>
              </a:rPr>
              <a:t> </a:t>
            </a:r>
            <a:r>
              <a:rPr lang="en-US" sz="1050" dirty="0">
                <a:solidFill>
                  <a:prstClr val="black"/>
                </a:solidFill>
                <a:latin typeface="Calibri" pitchFamily="34" charset="0"/>
                <a:cs typeface="Calibri" pitchFamily="34" charset="0"/>
              </a:rPr>
              <a:t>that anyone with a basic knowledge of project area can understand them. They must </a:t>
            </a:r>
            <a:r>
              <a:rPr lang="en-US" sz="1050" b="1" dirty="0">
                <a:solidFill>
                  <a:srgbClr val="FF0000"/>
                </a:solidFill>
                <a:latin typeface="Calibri" pitchFamily="34" charset="0"/>
                <a:cs typeface="Calibri" pitchFamily="34" charset="0"/>
              </a:rPr>
              <a:t>precisely</a:t>
            </a:r>
            <a:r>
              <a:rPr lang="en-US" sz="1050" dirty="0">
                <a:solidFill>
                  <a:prstClr val="black"/>
                </a:solidFill>
                <a:latin typeface="Calibri" pitchFamily="34" charset="0"/>
                <a:cs typeface="Calibri" pitchFamily="34" charset="0"/>
              </a:rPr>
              <a:t> define what the project will do and will </a:t>
            </a:r>
            <a:r>
              <a:rPr lang="en-US" sz="1050" b="1" dirty="0">
                <a:solidFill>
                  <a:prstClr val="black"/>
                </a:solidFill>
                <a:latin typeface="Calibri" pitchFamily="34" charset="0"/>
                <a:cs typeface="Calibri" pitchFamily="34" charset="0"/>
              </a:rPr>
              <a:t>not</a:t>
            </a:r>
            <a:r>
              <a:rPr lang="en-US" sz="1050" dirty="0">
                <a:solidFill>
                  <a:prstClr val="black"/>
                </a:solidFill>
                <a:latin typeface="Calibri" pitchFamily="34" charset="0"/>
                <a:cs typeface="Calibri" pitchFamily="34" charset="0"/>
              </a:rPr>
              <a:t> do</a:t>
            </a:r>
            <a:endParaRPr lang="en-IN" sz="1050" dirty="0">
              <a:solidFill>
                <a:prstClr val="black"/>
              </a:solidFill>
              <a:latin typeface="Calibri" pitchFamily="34" charset="0"/>
              <a:cs typeface="Calibri" pitchFamily="34" charset="0"/>
            </a:endParaRPr>
          </a:p>
        </p:txBody>
      </p:sp>
      <p:sp>
        <p:nvSpPr>
          <p:cNvPr id="17" name="Rectangle 16">
            <a:extLst>
              <a:ext uri="{FF2B5EF4-FFF2-40B4-BE49-F238E27FC236}">
                <a16:creationId xmlns:a16="http://schemas.microsoft.com/office/drawing/2014/main" id="{E253A5E8-7D3B-6C27-6566-47B05C9E6E8D}"/>
              </a:ext>
            </a:extLst>
          </p:cNvPr>
          <p:cNvSpPr/>
          <p:nvPr/>
        </p:nvSpPr>
        <p:spPr>
          <a:xfrm>
            <a:off x="2952751" y="1371600"/>
            <a:ext cx="6092825" cy="2428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050" b="1" dirty="0">
                <a:solidFill>
                  <a:srgbClr val="FF0000"/>
                </a:solidFill>
                <a:latin typeface="Calibri" pitchFamily="34" charset="0"/>
                <a:cs typeface="Calibri" pitchFamily="34" charset="0"/>
              </a:rPr>
              <a:t>S</a:t>
            </a:r>
            <a:r>
              <a:rPr lang="en-IN" sz="1050" b="1" dirty="0">
                <a:solidFill>
                  <a:prstClr val="white"/>
                </a:solidFill>
                <a:latin typeface="Calibri" pitchFamily="34" charset="0"/>
                <a:cs typeface="Calibri" pitchFamily="34" charset="0"/>
              </a:rPr>
              <a:t>PECIFIC</a:t>
            </a:r>
          </a:p>
        </p:txBody>
      </p:sp>
      <p:sp>
        <p:nvSpPr>
          <p:cNvPr id="18" name="Rectangle 17">
            <a:extLst>
              <a:ext uri="{FF2B5EF4-FFF2-40B4-BE49-F238E27FC236}">
                <a16:creationId xmlns:a16="http://schemas.microsoft.com/office/drawing/2014/main" id="{0571A9FF-B19B-0829-5DE3-317B1AA735D0}"/>
              </a:ext>
            </a:extLst>
          </p:cNvPr>
          <p:cNvSpPr/>
          <p:nvPr/>
        </p:nvSpPr>
        <p:spPr>
          <a:xfrm>
            <a:off x="3498850" y="2498726"/>
            <a:ext cx="5530850" cy="530225"/>
          </a:xfrm>
          <a:prstGeom prst="rect">
            <a:avLst/>
          </a:prstGeom>
          <a:noFill/>
          <a:ln w="2857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050" dirty="0">
                <a:solidFill>
                  <a:prstClr val="black"/>
                </a:solidFill>
                <a:latin typeface="Calibri" pitchFamily="34" charset="0"/>
                <a:cs typeface="Calibri" pitchFamily="34" charset="0"/>
              </a:rPr>
              <a:t>Objectives must be defined in </a:t>
            </a:r>
            <a:r>
              <a:rPr lang="en-US" sz="1050" dirty="0">
                <a:solidFill>
                  <a:srgbClr val="FF0000"/>
                </a:solidFill>
                <a:latin typeface="Calibri" pitchFamily="34" charset="0"/>
                <a:cs typeface="Calibri" pitchFamily="34" charset="0"/>
              </a:rPr>
              <a:t>measurable</a:t>
            </a:r>
            <a:r>
              <a:rPr lang="en-US" sz="1050" dirty="0">
                <a:solidFill>
                  <a:prstClr val="black"/>
                </a:solidFill>
                <a:latin typeface="Calibri" pitchFamily="34" charset="0"/>
                <a:cs typeface="Calibri" pitchFamily="34" charset="0"/>
              </a:rPr>
              <a:t> terms. If they cannot be measured, they are too </a:t>
            </a:r>
            <a:r>
              <a:rPr lang="en-US" sz="1050" dirty="0">
                <a:solidFill>
                  <a:srgbClr val="FF0000"/>
                </a:solidFill>
                <a:latin typeface="Calibri" pitchFamily="34" charset="0"/>
                <a:cs typeface="Calibri" pitchFamily="34" charset="0"/>
              </a:rPr>
              <a:t>ambiguous</a:t>
            </a:r>
            <a:r>
              <a:rPr lang="en-US" sz="1050" dirty="0">
                <a:solidFill>
                  <a:prstClr val="black"/>
                </a:solidFill>
                <a:latin typeface="Calibri" pitchFamily="34" charset="0"/>
                <a:cs typeface="Calibri" pitchFamily="34" charset="0"/>
              </a:rPr>
              <a:t> and fuzzy and you need to define them more clearly. To be successful, you must be able to measure and report on the </a:t>
            </a:r>
            <a:r>
              <a:rPr lang="en-US" sz="1050" dirty="0">
                <a:solidFill>
                  <a:srgbClr val="FF0000"/>
                </a:solidFill>
                <a:latin typeface="Calibri" pitchFamily="34" charset="0"/>
                <a:cs typeface="Calibri" pitchFamily="34" charset="0"/>
              </a:rPr>
              <a:t>progress</a:t>
            </a:r>
            <a:endParaRPr lang="en-IN" sz="1050" dirty="0">
              <a:solidFill>
                <a:srgbClr val="FF0000"/>
              </a:solidFill>
              <a:latin typeface="Calibri" pitchFamily="34" charset="0"/>
              <a:cs typeface="Calibri" pitchFamily="34" charset="0"/>
            </a:endParaRPr>
          </a:p>
        </p:txBody>
      </p:sp>
      <p:sp>
        <p:nvSpPr>
          <p:cNvPr id="19" name="Rectangle 18">
            <a:extLst>
              <a:ext uri="{FF2B5EF4-FFF2-40B4-BE49-F238E27FC236}">
                <a16:creationId xmlns:a16="http://schemas.microsoft.com/office/drawing/2014/main" id="{554B8A54-ED56-30D8-3222-14C995106F47}"/>
              </a:ext>
            </a:extLst>
          </p:cNvPr>
          <p:cNvSpPr/>
          <p:nvPr/>
        </p:nvSpPr>
        <p:spPr>
          <a:xfrm>
            <a:off x="2952751" y="2228850"/>
            <a:ext cx="6092825" cy="24288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050" b="1" dirty="0">
                <a:solidFill>
                  <a:srgbClr val="FF0000"/>
                </a:solidFill>
                <a:latin typeface="Calibri" pitchFamily="34" charset="0"/>
                <a:cs typeface="Calibri" pitchFamily="34" charset="0"/>
              </a:rPr>
              <a:t>M</a:t>
            </a:r>
            <a:r>
              <a:rPr lang="en-IN" sz="1050" b="1" dirty="0">
                <a:solidFill>
                  <a:prstClr val="white"/>
                </a:solidFill>
                <a:latin typeface="Calibri" pitchFamily="34" charset="0"/>
                <a:cs typeface="Calibri" pitchFamily="34" charset="0"/>
              </a:rPr>
              <a:t>EASURABLE</a:t>
            </a:r>
          </a:p>
        </p:txBody>
      </p:sp>
      <p:sp>
        <p:nvSpPr>
          <p:cNvPr id="20" name="Rectangle 19">
            <a:extLst>
              <a:ext uri="{FF2B5EF4-FFF2-40B4-BE49-F238E27FC236}">
                <a16:creationId xmlns:a16="http://schemas.microsoft.com/office/drawing/2014/main" id="{895F68CC-B9DA-79C3-0A1F-BD4258EBC5CE}"/>
              </a:ext>
            </a:extLst>
          </p:cNvPr>
          <p:cNvSpPr/>
          <p:nvPr/>
        </p:nvSpPr>
        <p:spPr>
          <a:xfrm>
            <a:off x="3498850" y="3367088"/>
            <a:ext cx="5530850" cy="519112"/>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050" dirty="0">
                <a:solidFill>
                  <a:prstClr val="black"/>
                </a:solidFill>
                <a:latin typeface="Calibri" pitchFamily="34" charset="0"/>
                <a:cs typeface="Calibri" pitchFamily="34" charset="0"/>
              </a:rPr>
              <a:t>The Project </a:t>
            </a:r>
            <a:r>
              <a:rPr lang="en-US" sz="1050" dirty="0">
                <a:solidFill>
                  <a:srgbClr val="FF0000"/>
                </a:solidFill>
                <a:latin typeface="Calibri" pitchFamily="34" charset="0"/>
                <a:cs typeface="Calibri" pitchFamily="34" charset="0"/>
              </a:rPr>
              <a:t>Manager</a:t>
            </a:r>
            <a:r>
              <a:rPr lang="en-US" sz="1050" dirty="0">
                <a:solidFill>
                  <a:prstClr val="black"/>
                </a:solidFill>
                <a:latin typeface="Calibri" pitchFamily="34" charset="0"/>
                <a:cs typeface="Calibri" pitchFamily="34" charset="0"/>
              </a:rPr>
              <a:t>, </a:t>
            </a:r>
            <a:r>
              <a:rPr lang="en-US" sz="1050" dirty="0">
                <a:solidFill>
                  <a:srgbClr val="FF0000"/>
                </a:solidFill>
                <a:latin typeface="Calibri" pitchFamily="34" charset="0"/>
                <a:cs typeface="Calibri" pitchFamily="34" charset="0"/>
              </a:rPr>
              <a:t>clients</a:t>
            </a:r>
            <a:r>
              <a:rPr lang="en-US" sz="1050" dirty="0">
                <a:solidFill>
                  <a:prstClr val="black"/>
                </a:solidFill>
                <a:latin typeface="Calibri" pitchFamily="34" charset="0"/>
                <a:cs typeface="Calibri" pitchFamily="34" charset="0"/>
              </a:rPr>
              <a:t>, and </a:t>
            </a:r>
            <a:r>
              <a:rPr lang="en-US" sz="1050" dirty="0">
                <a:solidFill>
                  <a:srgbClr val="FF0000"/>
                </a:solidFill>
                <a:latin typeface="Calibri" pitchFamily="34" charset="0"/>
                <a:cs typeface="Calibri" pitchFamily="34" charset="0"/>
              </a:rPr>
              <a:t>customers</a:t>
            </a:r>
            <a:r>
              <a:rPr lang="en-US" sz="1050" dirty="0">
                <a:solidFill>
                  <a:prstClr val="black"/>
                </a:solidFill>
                <a:latin typeface="Calibri" pitchFamily="34" charset="0"/>
                <a:cs typeface="Calibri" pitchFamily="34" charset="0"/>
              </a:rPr>
              <a:t> must agree on the project activities/ plan. There must be agreement that the end result will solve the problem or respond to the opportunity defined</a:t>
            </a:r>
            <a:endParaRPr lang="en-IN" sz="1050" dirty="0">
              <a:solidFill>
                <a:prstClr val="black"/>
              </a:solidFill>
              <a:latin typeface="Calibri" pitchFamily="34" charset="0"/>
              <a:cs typeface="Calibri" pitchFamily="34" charset="0"/>
            </a:endParaRPr>
          </a:p>
        </p:txBody>
      </p:sp>
      <p:sp>
        <p:nvSpPr>
          <p:cNvPr id="21" name="Rectangle 20">
            <a:extLst>
              <a:ext uri="{FF2B5EF4-FFF2-40B4-BE49-F238E27FC236}">
                <a16:creationId xmlns:a16="http://schemas.microsoft.com/office/drawing/2014/main" id="{7397D195-767A-032C-CBA5-D4241D666591}"/>
              </a:ext>
            </a:extLst>
          </p:cNvPr>
          <p:cNvSpPr/>
          <p:nvPr/>
        </p:nvSpPr>
        <p:spPr>
          <a:xfrm>
            <a:off x="2952751" y="3097214"/>
            <a:ext cx="6092825" cy="24288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050" b="1" dirty="0">
                <a:solidFill>
                  <a:srgbClr val="FF0000"/>
                </a:solidFill>
                <a:latin typeface="Calibri" pitchFamily="34" charset="0"/>
                <a:cs typeface="Calibri" pitchFamily="34" charset="0"/>
              </a:rPr>
              <a:t>A</a:t>
            </a:r>
            <a:r>
              <a:rPr lang="en-IN" sz="1050" b="1" dirty="0">
                <a:solidFill>
                  <a:prstClr val="white"/>
                </a:solidFill>
                <a:latin typeface="Calibri" pitchFamily="34" charset="0"/>
                <a:cs typeface="Calibri" pitchFamily="34" charset="0"/>
              </a:rPr>
              <a:t>GREED UPON</a:t>
            </a:r>
          </a:p>
        </p:txBody>
      </p:sp>
      <p:sp>
        <p:nvSpPr>
          <p:cNvPr id="22" name="Rectangle 21">
            <a:extLst>
              <a:ext uri="{FF2B5EF4-FFF2-40B4-BE49-F238E27FC236}">
                <a16:creationId xmlns:a16="http://schemas.microsoft.com/office/drawing/2014/main" id="{A9019B2F-C50F-CE30-DD3B-E5B581919814}"/>
              </a:ext>
            </a:extLst>
          </p:cNvPr>
          <p:cNvSpPr/>
          <p:nvPr/>
        </p:nvSpPr>
        <p:spPr>
          <a:xfrm>
            <a:off x="3498850" y="4229100"/>
            <a:ext cx="5530850" cy="566738"/>
          </a:xfrm>
          <a:prstGeom prst="rect">
            <a:avLst/>
          </a:prstGeom>
          <a:no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050" dirty="0">
                <a:solidFill>
                  <a:prstClr val="black"/>
                </a:solidFill>
                <a:latin typeface="Calibri" pitchFamily="34" charset="0"/>
                <a:cs typeface="Calibri" pitchFamily="34" charset="0"/>
              </a:rPr>
              <a:t>The Project objectives must be possible to </a:t>
            </a:r>
            <a:r>
              <a:rPr lang="en-US" sz="1050" dirty="0">
                <a:solidFill>
                  <a:srgbClr val="FF0000"/>
                </a:solidFill>
                <a:latin typeface="Calibri" pitchFamily="34" charset="0"/>
                <a:cs typeface="Calibri" pitchFamily="34" charset="0"/>
              </a:rPr>
              <a:t>achieve</a:t>
            </a:r>
            <a:r>
              <a:rPr lang="en-US" sz="1050" dirty="0">
                <a:solidFill>
                  <a:prstClr val="black"/>
                </a:solidFill>
                <a:latin typeface="Calibri" pitchFamily="34" charset="0"/>
                <a:cs typeface="Calibri" pitchFamily="34" charset="0"/>
              </a:rPr>
              <a:t>, given that </a:t>
            </a:r>
            <a:r>
              <a:rPr lang="en-US" sz="1050" dirty="0">
                <a:solidFill>
                  <a:srgbClr val="FF0000"/>
                </a:solidFill>
                <a:latin typeface="Calibri" pitchFamily="34" charset="0"/>
                <a:cs typeface="Calibri" pitchFamily="34" charset="0"/>
              </a:rPr>
              <a:t>available resources</a:t>
            </a:r>
            <a:r>
              <a:rPr lang="en-US" sz="1050" dirty="0">
                <a:solidFill>
                  <a:prstClr val="black"/>
                </a:solidFill>
                <a:latin typeface="Calibri" pitchFamily="34" charset="0"/>
                <a:cs typeface="Calibri" pitchFamily="34" charset="0"/>
              </a:rPr>
              <a:t>, </a:t>
            </a:r>
            <a:r>
              <a:rPr lang="en-US" sz="1050" dirty="0">
                <a:solidFill>
                  <a:srgbClr val="FF0000"/>
                </a:solidFill>
                <a:latin typeface="Calibri" pitchFamily="34" charset="0"/>
                <a:cs typeface="Calibri" pitchFamily="34" charset="0"/>
              </a:rPr>
              <a:t>knowledge</a:t>
            </a:r>
            <a:r>
              <a:rPr lang="en-US" sz="1050" dirty="0">
                <a:solidFill>
                  <a:prstClr val="black"/>
                </a:solidFill>
                <a:latin typeface="Calibri" pitchFamily="34" charset="0"/>
                <a:cs typeface="Calibri" pitchFamily="34" charset="0"/>
              </a:rPr>
              <a:t>, </a:t>
            </a:r>
            <a:r>
              <a:rPr lang="en-US" sz="1050" dirty="0">
                <a:solidFill>
                  <a:srgbClr val="FF0000"/>
                </a:solidFill>
                <a:latin typeface="Calibri" pitchFamily="34" charset="0"/>
                <a:cs typeface="Calibri" pitchFamily="34" charset="0"/>
              </a:rPr>
              <a:t>skills</a:t>
            </a:r>
            <a:r>
              <a:rPr lang="en-US" sz="1050" dirty="0">
                <a:solidFill>
                  <a:prstClr val="black"/>
                </a:solidFill>
                <a:latin typeface="Calibri" pitchFamily="34" charset="0"/>
                <a:cs typeface="Calibri" pitchFamily="34" charset="0"/>
              </a:rPr>
              <a:t> and </a:t>
            </a:r>
            <a:r>
              <a:rPr lang="en-US" sz="1050" dirty="0">
                <a:solidFill>
                  <a:srgbClr val="FF0000"/>
                </a:solidFill>
                <a:latin typeface="Calibri" pitchFamily="34" charset="0"/>
                <a:cs typeface="Calibri" pitchFamily="34" charset="0"/>
              </a:rPr>
              <a:t>time</a:t>
            </a:r>
            <a:r>
              <a:rPr lang="en-US" sz="1050" dirty="0">
                <a:solidFill>
                  <a:prstClr val="black"/>
                </a:solidFill>
                <a:latin typeface="Calibri" pitchFamily="34" charset="0"/>
                <a:cs typeface="Calibri" pitchFamily="34" charset="0"/>
              </a:rPr>
              <a:t>. It might take some time and energy to negotiate project objectives that are realistic</a:t>
            </a:r>
            <a:endParaRPr lang="en-IN" sz="1050" dirty="0">
              <a:solidFill>
                <a:prstClr val="black"/>
              </a:solidFill>
              <a:latin typeface="Calibri" pitchFamily="34" charset="0"/>
              <a:cs typeface="Calibri" pitchFamily="34" charset="0"/>
            </a:endParaRPr>
          </a:p>
        </p:txBody>
      </p:sp>
      <p:sp>
        <p:nvSpPr>
          <p:cNvPr id="23" name="Rectangle 22">
            <a:extLst>
              <a:ext uri="{FF2B5EF4-FFF2-40B4-BE49-F238E27FC236}">
                <a16:creationId xmlns:a16="http://schemas.microsoft.com/office/drawing/2014/main" id="{01F7DA7D-62E9-5BA7-DE40-556F64E7DEFC}"/>
              </a:ext>
            </a:extLst>
          </p:cNvPr>
          <p:cNvSpPr/>
          <p:nvPr/>
        </p:nvSpPr>
        <p:spPr>
          <a:xfrm>
            <a:off x="2952751" y="3959225"/>
            <a:ext cx="6092825" cy="2428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050" b="1" dirty="0">
                <a:solidFill>
                  <a:srgbClr val="FF0000"/>
                </a:solidFill>
                <a:latin typeface="Calibri" pitchFamily="34" charset="0"/>
                <a:cs typeface="Calibri" pitchFamily="34" charset="0"/>
              </a:rPr>
              <a:t>R</a:t>
            </a:r>
            <a:r>
              <a:rPr lang="en-IN" sz="1050" b="1" dirty="0">
                <a:solidFill>
                  <a:prstClr val="white"/>
                </a:solidFill>
                <a:latin typeface="Calibri" pitchFamily="34" charset="0"/>
                <a:cs typeface="Calibri" pitchFamily="34" charset="0"/>
              </a:rPr>
              <a:t>EALISTIC</a:t>
            </a:r>
          </a:p>
        </p:txBody>
      </p:sp>
      <p:sp>
        <p:nvSpPr>
          <p:cNvPr id="24" name="Rectangle 23">
            <a:extLst>
              <a:ext uri="{FF2B5EF4-FFF2-40B4-BE49-F238E27FC236}">
                <a16:creationId xmlns:a16="http://schemas.microsoft.com/office/drawing/2014/main" id="{47EEE583-7FBE-4AF0-43E9-7C7224B1F020}"/>
              </a:ext>
            </a:extLst>
          </p:cNvPr>
          <p:cNvSpPr/>
          <p:nvPr/>
        </p:nvSpPr>
        <p:spPr>
          <a:xfrm>
            <a:off x="3498850" y="5091114"/>
            <a:ext cx="5530850" cy="566737"/>
          </a:xfrm>
          <a:prstGeom prst="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050" dirty="0">
                <a:solidFill>
                  <a:prstClr val="black"/>
                </a:solidFill>
                <a:latin typeface="Calibri" pitchFamily="34" charset="0"/>
                <a:cs typeface="Calibri" pitchFamily="34" charset="0"/>
              </a:rPr>
              <a:t>The objectives need to be </a:t>
            </a:r>
            <a:r>
              <a:rPr lang="en-US" sz="1050" dirty="0">
                <a:solidFill>
                  <a:srgbClr val="FF0000"/>
                </a:solidFill>
                <a:latin typeface="Calibri" pitchFamily="34" charset="0"/>
                <a:cs typeface="Calibri" pitchFamily="34" charset="0"/>
              </a:rPr>
              <a:t>framed within clear time </a:t>
            </a:r>
            <a:r>
              <a:rPr lang="en-US" sz="1050" dirty="0">
                <a:solidFill>
                  <a:prstClr val="black"/>
                </a:solidFill>
                <a:latin typeface="Calibri" pitchFamily="34" charset="0"/>
                <a:cs typeface="Calibri" pitchFamily="34" charset="0"/>
              </a:rPr>
              <a:t>(cost) goals. Define how much time (budget) is available and if there is any flexibility</a:t>
            </a:r>
            <a:endParaRPr lang="en-IN" sz="1050" dirty="0">
              <a:solidFill>
                <a:prstClr val="black"/>
              </a:solidFill>
              <a:latin typeface="Calibri" pitchFamily="34" charset="0"/>
              <a:cs typeface="Calibri" pitchFamily="34" charset="0"/>
            </a:endParaRPr>
          </a:p>
        </p:txBody>
      </p:sp>
      <p:sp>
        <p:nvSpPr>
          <p:cNvPr id="25" name="Rectangle 24">
            <a:extLst>
              <a:ext uri="{FF2B5EF4-FFF2-40B4-BE49-F238E27FC236}">
                <a16:creationId xmlns:a16="http://schemas.microsoft.com/office/drawing/2014/main" id="{D45FFC10-6007-2982-5CC8-9B86A1223F4B}"/>
              </a:ext>
            </a:extLst>
          </p:cNvPr>
          <p:cNvSpPr/>
          <p:nvPr/>
        </p:nvSpPr>
        <p:spPr>
          <a:xfrm>
            <a:off x="2952751" y="4821239"/>
            <a:ext cx="6092825" cy="242887"/>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050" b="1" dirty="0">
                <a:solidFill>
                  <a:srgbClr val="FF0000"/>
                </a:solidFill>
                <a:latin typeface="Calibri" pitchFamily="34" charset="0"/>
                <a:cs typeface="Calibri" pitchFamily="34" charset="0"/>
              </a:rPr>
              <a:t>T</a:t>
            </a:r>
            <a:r>
              <a:rPr lang="en-IN" sz="1050" b="1" dirty="0">
                <a:solidFill>
                  <a:prstClr val="black"/>
                </a:solidFill>
                <a:latin typeface="Calibri" pitchFamily="34" charset="0"/>
                <a:cs typeface="Calibri" pitchFamily="34" charset="0"/>
              </a:rPr>
              <a:t>IME (COST) LIMITED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0030886">
            <a:off x="955554" y="1439532"/>
            <a:ext cx="10363200" cy="1143000"/>
          </a:xfrm>
        </p:spPr>
        <p:txBody>
          <a:bodyPr>
            <a:normAutofit fontScale="90000"/>
          </a:bodyPr>
          <a:lstStyle/>
          <a:p>
            <a:r>
              <a:rPr lang="en-GB" sz="8000" dirty="0">
                <a:solidFill>
                  <a:srgbClr val="C00000"/>
                </a:solidFill>
                <a:latin typeface="Arial" panose="020B0604020202020204" pitchFamily="34" charset="0"/>
                <a:cs typeface="Arial" panose="020B0604020202020204" pitchFamily="34" charset="0"/>
              </a:rPr>
              <a:t>Gantt Charts </a:t>
            </a:r>
          </a:p>
        </p:txBody>
      </p:sp>
      <p:pic>
        <p:nvPicPr>
          <p:cNvPr id="4" name="Picture 3"/>
          <p:cNvPicPr>
            <a:picLocks noChangeAspect="1"/>
          </p:cNvPicPr>
          <p:nvPr/>
        </p:nvPicPr>
        <p:blipFill>
          <a:blip r:embed="rId3"/>
          <a:stretch>
            <a:fillRect/>
          </a:stretch>
        </p:blipFill>
        <p:spPr>
          <a:xfrm>
            <a:off x="1421557" y="1851577"/>
            <a:ext cx="1247775" cy="1247775"/>
          </a:xfrm>
          <a:prstGeom prst="rect">
            <a:avLst/>
          </a:prstGeom>
        </p:spPr>
      </p:pic>
      <p:pic>
        <p:nvPicPr>
          <p:cNvPr id="5" name="Picture 4"/>
          <p:cNvPicPr>
            <a:picLocks noChangeAspect="1"/>
          </p:cNvPicPr>
          <p:nvPr/>
        </p:nvPicPr>
        <p:blipFill>
          <a:blip r:embed="rId4"/>
          <a:stretch>
            <a:fillRect/>
          </a:stretch>
        </p:blipFill>
        <p:spPr>
          <a:xfrm>
            <a:off x="9696243" y="1771442"/>
            <a:ext cx="1247775" cy="1247775"/>
          </a:xfrm>
          <a:prstGeom prst="rect">
            <a:avLst/>
          </a:prstGeom>
        </p:spPr>
      </p:pic>
      <p:sp>
        <p:nvSpPr>
          <p:cNvPr id="6" name="Rectangle 5"/>
          <p:cNvSpPr/>
          <p:nvPr/>
        </p:nvSpPr>
        <p:spPr>
          <a:xfrm>
            <a:off x="1161195" y="3363604"/>
            <a:ext cx="1839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Karol </a:t>
            </a:r>
            <a:r>
              <a:rPr lang="en-GB" dirty="0" err="1">
                <a:latin typeface="Arial" panose="020B0604020202020204" pitchFamily="34" charset="0"/>
                <a:cs typeface="Arial" panose="020B0604020202020204" pitchFamily="34" charset="0"/>
              </a:rPr>
              <a:t>Adamiecki</a:t>
            </a:r>
            <a:endParaRPr lang="en-GB" dirty="0">
              <a:latin typeface="Arial" panose="020B0604020202020204" pitchFamily="34" charset="0"/>
              <a:cs typeface="Arial" panose="020B0604020202020204" pitchFamily="34" charset="0"/>
            </a:endParaRPr>
          </a:p>
        </p:txBody>
      </p:sp>
      <p:sp>
        <p:nvSpPr>
          <p:cNvPr id="7" name="Rectangle 6"/>
          <p:cNvSpPr/>
          <p:nvPr/>
        </p:nvSpPr>
        <p:spPr>
          <a:xfrm>
            <a:off x="9611602" y="3284091"/>
            <a:ext cx="1428596"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Henry Gantt</a:t>
            </a:r>
          </a:p>
        </p:txBody>
      </p:sp>
      <p:sp>
        <p:nvSpPr>
          <p:cNvPr id="3" name="Rounded Rectangle 2"/>
          <p:cNvSpPr/>
          <p:nvPr/>
        </p:nvSpPr>
        <p:spPr>
          <a:xfrm>
            <a:off x="1840522" y="4019715"/>
            <a:ext cx="8956431" cy="2212821"/>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sz="2400" b="1" dirty="0">
                <a:solidFill>
                  <a:srgbClr val="C00000"/>
                </a:solidFill>
                <a:latin typeface="Arial" panose="020B0604020202020204" pitchFamily="34" charset="0"/>
                <a:cs typeface="Arial" panose="020B0604020202020204" pitchFamily="34" charset="0"/>
              </a:rPr>
              <a:t>Provides team with a visualisation of the tasks through planning period. Gantt chart is visualisation of project plan and progress chart with milestones and activities specified against the time axis.</a:t>
            </a:r>
          </a:p>
        </p:txBody>
      </p:sp>
    </p:spTree>
    <p:extLst>
      <p:ext uri="{BB962C8B-B14F-4D97-AF65-F5344CB8AC3E}">
        <p14:creationId xmlns:p14="http://schemas.microsoft.com/office/powerpoint/2010/main" val="2173628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ltLang="en-US">
                <a:latin typeface="Arial" panose="020B0604020202020204" pitchFamily="34" charset="0"/>
              </a:rPr>
              <a:t>Gantt Chart</a:t>
            </a:r>
          </a:p>
        </p:txBody>
      </p:sp>
      <p:sp>
        <p:nvSpPr>
          <p:cNvPr id="40963" name="Rectangle 3"/>
          <p:cNvSpPr>
            <a:spLocks noGrp="1" noChangeArrowheads="1"/>
          </p:cNvSpPr>
          <p:nvPr>
            <p:ph idx="1"/>
          </p:nvPr>
        </p:nvSpPr>
        <p:spPr/>
        <p:txBody>
          <a:bodyPr/>
          <a:lstStyle/>
          <a:p>
            <a:pPr>
              <a:lnSpc>
                <a:spcPct val="90000"/>
              </a:lnSpc>
            </a:pPr>
            <a:r>
              <a:rPr lang="en-GB" altLang="en-US" sz="2800" dirty="0">
                <a:latin typeface="Arial" panose="020B0604020202020204" pitchFamily="34" charset="0"/>
              </a:rPr>
              <a:t>A Gantt chart is a bar graph which illustrates on a timeline when each activity will start, finish and end. </a:t>
            </a:r>
          </a:p>
          <a:p>
            <a:pPr>
              <a:lnSpc>
                <a:spcPct val="90000"/>
              </a:lnSpc>
            </a:pPr>
            <a:r>
              <a:rPr lang="en-GB" altLang="en-US" sz="2800" dirty="0">
                <a:latin typeface="Arial" panose="020B0604020202020204" pitchFamily="34" charset="0"/>
              </a:rPr>
              <a:t>It’s a pictorial representation of each stage of the project showing individual tasks subdivided into work units according to the length of time they will take.</a:t>
            </a:r>
          </a:p>
        </p:txBody>
      </p:sp>
      <p:pic>
        <p:nvPicPr>
          <p:cNvPr id="2" name="Picture 1"/>
          <p:cNvPicPr>
            <a:picLocks noChangeAspect="1"/>
          </p:cNvPicPr>
          <p:nvPr/>
        </p:nvPicPr>
        <p:blipFill>
          <a:blip r:embed="rId3"/>
          <a:stretch>
            <a:fillRect/>
          </a:stretch>
        </p:blipFill>
        <p:spPr>
          <a:xfrm>
            <a:off x="4681291" y="4505739"/>
            <a:ext cx="2358915" cy="1818861"/>
          </a:xfrm>
          <a:prstGeom prst="rect">
            <a:avLst/>
          </a:prstGeom>
        </p:spPr>
      </p:pic>
    </p:spTree>
    <p:extLst>
      <p:ext uri="{BB962C8B-B14F-4D97-AF65-F5344CB8AC3E}">
        <p14:creationId xmlns:p14="http://schemas.microsoft.com/office/powerpoint/2010/main" val="29557865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ltLang="en-US" dirty="0">
                <a:latin typeface="Arial" panose="020B0604020202020204" pitchFamily="34" charset="0"/>
              </a:rPr>
              <a:t>Gantt Chart </a:t>
            </a:r>
          </a:p>
        </p:txBody>
      </p:sp>
      <p:sp>
        <p:nvSpPr>
          <p:cNvPr id="41987" name="Rectangle 3"/>
          <p:cNvSpPr>
            <a:spLocks noGrp="1" noChangeArrowheads="1"/>
          </p:cNvSpPr>
          <p:nvPr>
            <p:ph idx="1"/>
          </p:nvPr>
        </p:nvSpPr>
        <p:spPr>
          <a:xfrm>
            <a:off x="525716" y="1465384"/>
            <a:ext cx="11896321" cy="5763552"/>
          </a:xfrm>
        </p:spPr>
        <p:txBody>
          <a:bodyPr/>
          <a:lstStyle/>
          <a:p>
            <a:pPr>
              <a:lnSpc>
                <a:spcPct val="90000"/>
              </a:lnSpc>
            </a:pPr>
            <a:r>
              <a:rPr lang="en-GB" altLang="en-US" dirty="0">
                <a:latin typeface="Arial" panose="020B0604020202020204" pitchFamily="34" charset="0"/>
              </a:rPr>
              <a:t>A bar graph</a:t>
            </a:r>
          </a:p>
          <a:p>
            <a:pPr>
              <a:lnSpc>
                <a:spcPct val="90000"/>
              </a:lnSpc>
            </a:pPr>
            <a:r>
              <a:rPr lang="en-GB" altLang="en-US" dirty="0">
                <a:latin typeface="Arial" panose="020B0604020202020204" pitchFamily="34" charset="0"/>
              </a:rPr>
              <a:t>Time on the horizontal axis</a:t>
            </a:r>
          </a:p>
          <a:p>
            <a:pPr>
              <a:lnSpc>
                <a:spcPct val="90000"/>
              </a:lnSpc>
            </a:pPr>
            <a:r>
              <a:rPr lang="en-GB" altLang="en-US" dirty="0">
                <a:latin typeface="Arial" panose="020B0604020202020204" pitchFamily="34" charset="0"/>
              </a:rPr>
              <a:t>Each task (preferably in sequence) is listed on the vertical axis</a:t>
            </a:r>
          </a:p>
          <a:p>
            <a:pPr marL="0" indent="0">
              <a:lnSpc>
                <a:spcPct val="90000"/>
              </a:lnSpc>
              <a:buNone/>
            </a:pPr>
            <a:endParaRPr lang="en-GB" altLang="en-US" dirty="0">
              <a:latin typeface="Arial" panose="020B0604020202020204" pitchFamily="34" charset="0"/>
            </a:endParaRPr>
          </a:p>
        </p:txBody>
      </p:sp>
      <p:pic>
        <p:nvPicPr>
          <p:cNvPr id="102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5846" y="3305955"/>
            <a:ext cx="6028835" cy="3391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1809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96AE8-6BDB-E38F-0B5C-7BD2A6BF4FA7}"/>
              </a:ext>
            </a:extLst>
          </p:cNvPr>
          <p:cNvSpPr>
            <a:spLocks noGrp="1"/>
          </p:cNvSpPr>
          <p:nvPr>
            <p:ph type="title"/>
          </p:nvPr>
        </p:nvSpPr>
        <p:spPr/>
        <p:txBody>
          <a:bodyPr/>
          <a:lstStyle/>
          <a:p>
            <a:r>
              <a:rPr lang="en-GB" dirty="0"/>
              <a:t>Team Activity</a:t>
            </a:r>
          </a:p>
        </p:txBody>
      </p:sp>
      <p:sp>
        <p:nvSpPr>
          <p:cNvPr id="3" name="Content Placeholder 2">
            <a:extLst>
              <a:ext uri="{FF2B5EF4-FFF2-40B4-BE49-F238E27FC236}">
                <a16:creationId xmlns:a16="http://schemas.microsoft.com/office/drawing/2014/main" id="{64C10CBD-E4A7-DE53-F93F-315DE9110327}"/>
              </a:ext>
            </a:extLst>
          </p:cNvPr>
          <p:cNvSpPr>
            <a:spLocks noGrp="1"/>
          </p:cNvSpPr>
          <p:nvPr>
            <p:ph idx="1"/>
          </p:nvPr>
        </p:nvSpPr>
        <p:spPr/>
        <p:txBody>
          <a:bodyPr/>
          <a:lstStyle/>
          <a:p>
            <a:r>
              <a:rPr lang="en-GB" dirty="0"/>
              <a:t>Formation of Teams for Project</a:t>
            </a:r>
          </a:p>
          <a:p>
            <a:r>
              <a:rPr lang="en-GB" dirty="0"/>
              <a:t>Complete Belbin Questionnaire- What team role do you have</a:t>
            </a:r>
          </a:p>
          <a:p>
            <a:r>
              <a:rPr lang="en-GB" dirty="0"/>
              <a:t>Undertake a Skills Matrix- Match individuals skills to project needs- Communication, Resources, IT etc.</a:t>
            </a:r>
          </a:p>
          <a:p>
            <a:r>
              <a:rPr lang="en-GB" dirty="0"/>
              <a:t>Prepare an initial Gantt chart</a:t>
            </a:r>
          </a:p>
          <a:p>
            <a:r>
              <a:rPr lang="en-GB" dirty="0"/>
              <a:t>Write the projects Aim and SMART objectives.</a:t>
            </a:r>
          </a:p>
          <a:p>
            <a:r>
              <a:rPr lang="en-GB" dirty="0"/>
              <a:t>You will also use this information in your initial and final presentation.</a:t>
            </a:r>
          </a:p>
          <a:p>
            <a:r>
              <a:rPr lang="en-GB" dirty="0"/>
              <a:t>It would be a good idea to also write your first blog on these activity.</a:t>
            </a:r>
          </a:p>
          <a:p>
            <a:endParaRPr lang="en-GB" dirty="0"/>
          </a:p>
        </p:txBody>
      </p:sp>
    </p:spTree>
    <p:extLst>
      <p:ext uri="{BB962C8B-B14F-4D97-AF65-F5344CB8AC3E}">
        <p14:creationId xmlns:p14="http://schemas.microsoft.com/office/powerpoint/2010/main" val="139399598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HAPE_LOCKS" val="1983"/>
</p:tagLst>
</file>

<file path=ppt/theme/theme1.xml><?xml version="1.0" encoding="utf-8"?>
<a:theme xmlns:a="http://schemas.openxmlformats.org/drawingml/2006/main" name="RocaVTI">
  <a:themeElements>
    <a:clrScheme name="AnalogousFromLightSeedRightStep">
      <a:dk1>
        <a:srgbClr val="000000"/>
      </a:dk1>
      <a:lt1>
        <a:srgbClr val="FFFFFF"/>
      </a:lt1>
      <a:dk2>
        <a:srgbClr val="412440"/>
      </a:dk2>
      <a:lt2>
        <a:srgbClr val="E8E4E2"/>
      </a:lt2>
      <a:accent1>
        <a:srgbClr val="81A7BB"/>
      </a:accent1>
      <a:accent2>
        <a:srgbClr val="7F8DBA"/>
      </a:accent2>
      <a:accent3>
        <a:srgbClr val="9F96C6"/>
      </a:accent3>
      <a:accent4>
        <a:srgbClr val="A27FBA"/>
      </a:accent4>
      <a:accent5>
        <a:srgbClr val="C492C3"/>
      </a:accent5>
      <a:accent6>
        <a:srgbClr val="BA7FA0"/>
      </a:accent6>
      <a:hlink>
        <a:srgbClr val="A7775C"/>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2211</Words>
  <Application>Microsoft Office PowerPoint</Application>
  <PresentationFormat>Widescreen</PresentationFormat>
  <Paragraphs>235</Paragraphs>
  <Slides>32</Slides>
  <Notes>20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Arial</vt:lpstr>
      <vt:lpstr>Avenir Next LT Pro</vt:lpstr>
      <vt:lpstr>Avenir Next LT Pro Light</vt:lpstr>
      <vt:lpstr>Calibri</vt:lpstr>
      <vt:lpstr>Georgia Pro Semibold</vt:lpstr>
      <vt:lpstr>Segoe UI</vt:lpstr>
      <vt:lpstr>Symbol</vt:lpstr>
      <vt:lpstr>Times New Roman</vt:lpstr>
      <vt:lpstr>RocaVTI</vt:lpstr>
      <vt:lpstr>Introduction to Module</vt:lpstr>
      <vt:lpstr>PowerPoint Presentation</vt:lpstr>
      <vt:lpstr>MODULE AIM(S) </vt:lpstr>
      <vt:lpstr>Learning Outcomes</vt:lpstr>
      <vt:lpstr>Indicative Content</vt:lpstr>
      <vt:lpstr>Assessment</vt:lpstr>
      <vt:lpstr>Assessment</vt:lpstr>
      <vt:lpstr>Why do we need Project Management Tools &amp; Techniques?</vt:lpstr>
      <vt:lpstr>Definition of Project</vt:lpstr>
      <vt:lpstr>Project Management – a Definition ?</vt:lpstr>
      <vt:lpstr>PowerPoint Presentation</vt:lpstr>
      <vt:lpstr>Features of a Project</vt:lpstr>
      <vt:lpstr>Features cont …</vt:lpstr>
      <vt:lpstr>Project different to process</vt:lpstr>
      <vt:lpstr>Examples of project</vt:lpstr>
      <vt:lpstr>PowerPoint Presentation</vt:lpstr>
      <vt:lpstr>Project fails</vt:lpstr>
      <vt:lpstr>Project Life Cycle</vt:lpstr>
      <vt:lpstr>The Conception Phase – The Idea</vt:lpstr>
      <vt:lpstr>The Definition Phase – the plan</vt:lpstr>
      <vt:lpstr>The Initiation Phase – start up</vt:lpstr>
      <vt:lpstr>Implementation Phase – the do</vt:lpstr>
      <vt:lpstr>The Evaluation Phase – the wrap up or review</vt:lpstr>
      <vt:lpstr>Team Development</vt:lpstr>
      <vt:lpstr>Project Manager’s Skills set should include</vt:lpstr>
      <vt:lpstr>What is Project Scope</vt:lpstr>
      <vt:lpstr>So what is Project Delivery, Goals and Objectives</vt:lpstr>
      <vt:lpstr>The Project ‘SMART’</vt:lpstr>
      <vt:lpstr>Gantt Charts </vt:lpstr>
      <vt:lpstr>Gantt Chart</vt:lpstr>
      <vt:lpstr>Gantt Chart </vt:lpstr>
      <vt:lpstr>Team 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Maria Heffernan</dc:creator>
  <cp:lastModifiedBy>Maria Heffernan</cp:lastModifiedBy>
  <cp:revision>7</cp:revision>
  <dcterms:created xsi:type="dcterms:W3CDTF">2023-04-23T13:37:16Z</dcterms:created>
  <dcterms:modified xsi:type="dcterms:W3CDTF">2024-04-18T09:41:01Z</dcterms:modified>
</cp:coreProperties>
</file>