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2.xml"/>
  <Override ContentType="application/vnd.openxmlformats-officedocument.presentationml.slideLayout+xml" PartName="/ppt/slideLayouts/slideLayout1.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0"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Lst>
  <p:sldSz cy="6858000" cx="12191675"/>
  <p:notesSz cx="6858000" cy="12191675"/>
  <p:embeddedFontLst>
    <p:embeddedFont>
      <p:font typeface="Quattrocento"/>
      <p:regular r:id="rId15"/>
      <p:bold r:id="rId1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font" Target="fonts/Quattrocento-regular.fntdata"/><Relationship Id="rId14" Type="http://schemas.openxmlformats.org/officeDocument/2006/relationships/slide" Target="slides/slide10.xml"/><Relationship Id="rId16" Type="http://schemas.openxmlformats.org/officeDocument/2006/relationships/font" Target="fonts/Quattrocento-bold.fnt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 name="Shape 15"/>
        <p:cNvGrpSpPr/>
        <p:nvPr/>
      </p:nvGrpSpPr>
      <p:grpSpPr>
        <a:xfrm>
          <a:off x="0" y="0"/>
          <a:ext cx="0" cy="0"/>
          <a:chOff x="0" y="0"/>
          <a:chExt cx="0" cy="0"/>
        </a:xfrm>
      </p:grpSpPr>
      <p:sp>
        <p:nvSpPr>
          <p:cNvPr id="16" name="Google Shape;1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 name="Google Shape;17;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 name="Google Shape;18;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 name="Shape 25"/>
        <p:cNvGrpSpPr/>
        <p:nvPr/>
      </p:nvGrpSpPr>
      <p:grpSpPr>
        <a:xfrm>
          <a:off x="0" y="0"/>
          <a:ext cx="0" cy="0"/>
          <a:chOff x="0" y="0"/>
          <a:chExt cx="0" cy="0"/>
        </a:xfrm>
      </p:grpSpPr>
      <p:sp>
        <p:nvSpPr>
          <p:cNvPr id="26" name="Google Shape;26;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 name="Google Shape;27;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 name="Google Shape;28;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 name="Shape 39"/>
        <p:cNvGrpSpPr/>
        <p:nvPr/>
      </p:nvGrpSpPr>
      <p:grpSpPr>
        <a:xfrm>
          <a:off x="0" y="0"/>
          <a:ext cx="0" cy="0"/>
          <a:chOff x="0" y="0"/>
          <a:chExt cx="0" cy="0"/>
        </a:xfrm>
      </p:grpSpPr>
      <p:sp>
        <p:nvSpPr>
          <p:cNvPr id="40" name="Google Shape;40;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1" name="Google Shape;41;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2" name="Google Shape;42;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 name="Shape 55"/>
        <p:cNvGrpSpPr/>
        <p:nvPr/>
      </p:nvGrpSpPr>
      <p:grpSpPr>
        <a:xfrm>
          <a:off x="0" y="0"/>
          <a:ext cx="0" cy="0"/>
          <a:chOff x="0" y="0"/>
          <a:chExt cx="0" cy="0"/>
        </a:xfrm>
      </p:grpSpPr>
      <p:sp>
        <p:nvSpPr>
          <p:cNvPr id="56" name="Google Shape;56;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7" name="Google Shape;57;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8" name="Google Shape;58;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 name="Shape 67"/>
        <p:cNvGrpSpPr/>
        <p:nvPr/>
      </p:nvGrpSpPr>
      <p:grpSpPr>
        <a:xfrm>
          <a:off x="0" y="0"/>
          <a:ext cx="0" cy="0"/>
          <a:chOff x="0" y="0"/>
          <a:chExt cx="0" cy="0"/>
        </a:xfrm>
      </p:grpSpPr>
      <p:sp>
        <p:nvSpPr>
          <p:cNvPr id="68" name="Google Shape;68;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9" name="Google Shape;69;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0" name="Google Shape;70;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3" name="Google Shape;83;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4" name="Google Shape;84;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5" name="Google Shape;95;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6" name="Google Shape;96;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9" name="Google Shape;109;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0" name="Google Shape;110;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8" name="Google Shape;118;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9" name="Google Shape;119;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8" name="Google Shape;138;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9" name="Google Shape;139;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hyperlink" Target="https://gamma.app/?utm_source=made-with-gamma" TargetMode="External"/><Relationship Id="rId3"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master 1">
  <p:cSld name="Slide master 1">
    <p:bg>
      <p:bgPr>
        <a:solidFill>
          <a:srgbClr val="000000"/>
        </a:solidFill>
      </p:bgPr>
    </p:bg>
    <p:spTree>
      <p:nvGrpSpPr>
        <p:cNvPr id="10" name="Shape 10"/>
        <p:cNvGrpSpPr/>
        <p:nvPr/>
      </p:nvGrpSpPr>
      <p:grpSpPr>
        <a:xfrm>
          <a:off x="0" y="0"/>
          <a:ext cx="0" cy="0"/>
          <a:chOff x="0" y="0"/>
          <a:chExt cx="0" cy="0"/>
        </a:xfrm>
      </p:grpSpPr>
      <p:sp>
        <p:nvSpPr>
          <p:cNvPr id="11" name="Google Shape;11;p2"/>
          <p:cNvSpPr/>
          <p:nvPr/>
        </p:nvSpPr>
        <p:spPr>
          <a:xfrm>
            <a:off x="0" y="0"/>
            <a:ext cx="12191695" cy="6858000"/>
          </a:xfrm>
          <a:prstGeom prst="rect">
            <a:avLst/>
          </a:prstGeom>
          <a:solidFill>
            <a:srgbClr val="1C424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p:nvPr/>
        </p:nvSpPr>
        <p:spPr>
          <a:xfrm>
            <a:off x="0" y="0"/>
            <a:ext cx="12191695" cy="6858000"/>
          </a:xfrm>
          <a:prstGeom prst="rect">
            <a:avLst/>
          </a:prstGeom>
          <a:solidFill>
            <a:srgbClr val="12333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13" name="Google Shape;13;p2">
            <a:hlinkClick r:id="rId2"/>
          </p:cNvPr>
          <p:cNvPicPr preferRelativeResize="0"/>
          <p:nvPr/>
        </p:nvPicPr>
        <p:blipFill rotWithShape="1">
          <a:blip r:embed="rId3">
            <a:alphaModFix/>
          </a:blip>
          <a:srcRect b="0" l="0" r="0" t="0"/>
          <a:stretch/>
        </p:blipFill>
        <p:spPr>
          <a:xfrm>
            <a:off x="11076875" y="6558991"/>
            <a:ext cx="1071843" cy="256032"/>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bg>
      <p:bgPr>
        <a:solidFill>
          <a:schemeClr val="lt1"/>
        </a:solidFill>
      </p:bgPr>
    </p:bg>
    <p:spTree>
      <p:nvGrpSpPr>
        <p:cNvPr id="14" name="Shape 14"/>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 name="Shape 9"/>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8" r:id="rId1"/>
    <p:sldLayoutId id="2147483649" r:id="rId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8.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9.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5.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 name="Shape 19"/>
        <p:cNvGrpSpPr/>
        <p:nvPr/>
      </p:nvGrpSpPr>
      <p:grpSpPr>
        <a:xfrm>
          <a:off x="0" y="0"/>
          <a:ext cx="0" cy="0"/>
          <a:chOff x="0" y="0"/>
          <a:chExt cx="0" cy="0"/>
        </a:xfrm>
      </p:grpSpPr>
      <p:pic>
        <p:nvPicPr>
          <p:cNvPr descr="preencoded.png" id="20" name="Google Shape;20;p4"/>
          <p:cNvPicPr preferRelativeResize="0"/>
          <p:nvPr/>
        </p:nvPicPr>
        <p:blipFill rotWithShape="1">
          <a:blip r:embed="rId3">
            <a:alphaModFix/>
          </a:blip>
          <a:srcRect b="0" l="0" r="0" t="0"/>
          <a:stretch/>
        </p:blipFill>
        <p:spPr>
          <a:xfrm>
            <a:off x="0" y="0"/>
            <a:ext cx="4571886" cy="6858000"/>
          </a:xfrm>
          <a:prstGeom prst="rect">
            <a:avLst/>
          </a:prstGeom>
          <a:noFill/>
          <a:ln>
            <a:noFill/>
          </a:ln>
        </p:spPr>
      </p:pic>
      <p:sp>
        <p:nvSpPr>
          <p:cNvPr id="21" name="Google Shape;21;p4"/>
          <p:cNvSpPr/>
          <p:nvPr/>
        </p:nvSpPr>
        <p:spPr>
          <a:xfrm>
            <a:off x="5269971" y="2006501"/>
            <a:ext cx="6223638" cy="1026517"/>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3200"/>
              <a:buFont typeface="Quattrocento"/>
              <a:buNone/>
            </a:pPr>
            <a:r>
              <a:rPr b="0" i="0" lang="en-US" sz="3200" u="none" cap="none" strike="noStrike">
                <a:solidFill>
                  <a:srgbClr val="FFD9BE"/>
                </a:solidFill>
                <a:latin typeface="Quattrocento"/>
                <a:ea typeface="Quattrocento"/>
                <a:cs typeface="Quattrocento"/>
                <a:sym typeface="Quattrocento"/>
              </a:rPr>
              <a:t>Digital Transformation in the Health and Care Professions</a:t>
            </a:r>
            <a:endParaRPr b="0" i="0" sz="3200" u="none" cap="none" strike="noStrike">
              <a:solidFill>
                <a:schemeClr val="dk1"/>
              </a:solidFill>
              <a:latin typeface="Calibri"/>
              <a:ea typeface="Calibri"/>
              <a:cs typeface="Calibri"/>
              <a:sym typeface="Calibri"/>
            </a:endParaRPr>
          </a:p>
        </p:txBody>
      </p:sp>
      <p:sp>
        <p:nvSpPr>
          <p:cNvPr id="22" name="Google Shape;22;p4"/>
          <p:cNvSpPr/>
          <p:nvPr/>
        </p:nvSpPr>
        <p:spPr>
          <a:xfrm>
            <a:off x="5269971" y="3102769"/>
            <a:ext cx="2897909" cy="256679"/>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1600"/>
              <a:buFont typeface="Quattrocento"/>
              <a:buNone/>
            </a:pPr>
            <a:r>
              <a:rPr b="0" i="0" lang="en-US" sz="1600" u="none" cap="none" strike="noStrike">
                <a:solidFill>
                  <a:srgbClr val="FFD9BE"/>
                </a:solidFill>
                <a:latin typeface="Quattrocento"/>
                <a:ea typeface="Quattrocento"/>
                <a:cs typeface="Quattrocento"/>
                <a:sym typeface="Quattrocento"/>
              </a:rPr>
              <a:t>Student: Majida Waseem</a:t>
            </a:r>
            <a:endParaRPr b="0" i="0" sz="1600" u="none" cap="none" strike="noStrike">
              <a:solidFill>
                <a:schemeClr val="dk1"/>
              </a:solidFill>
              <a:latin typeface="Calibri"/>
              <a:ea typeface="Calibri"/>
              <a:cs typeface="Calibri"/>
              <a:sym typeface="Calibri"/>
            </a:endParaRPr>
          </a:p>
        </p:txBody>
      </p:sp>
      <p:sp>
        <p:nvSpPr>
          <p:cNvPr id="23" name="Google Shape;23;p4"/>
          <p:cNvSpPr/>
          <p:nvPr/>
        </p:nvSpPr>
        <p:spPr>
          <a:xfrm>
            <a:off x="5269971" y="3621187"/>
            <a:ext cx="6223638" cy="1230313"/>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i="0" lang="en-US" sz="1350" u="none" cap="none" strike="noStrike">
                <a:solidFill>
                  <a:srgbClr val="F9EEE7"/>
                </a:solidFill>
              </a:rPr>
              <a:t>Student number: 2321115</a:t>
            </a:r>
            <a:endParaRPr i="0" sz="1350" u="none" cap="none" strike="noStrike">
              <a:solidFill>
                <a:schemeClr val="dk1"/>
              </a:solidFill>
            </a:endParaRPr>
          </a:p>
          <a:p>
            <a:pPr indent="0" lvl="0" marL="0" marR="0" rtl="0" algn="l">
              <a:lnSpc>
                <a:spcPct val="133000"/>
              </a:lnSpc>
              <a:spcBef>
                <a:spcPts val="1500"/>
              </a:spcBef>
              <a:spcAft>
                <a:spcPts val="0"/>
              </a:spcAft>
              <a:buClr>
                <a:srgbClr val="F9EEE7"/>
              </a:buClr>
              <a:buSzPts val="1350"/>
              <a:buFont typeface="Quattrocento"/>
              <a:buNone/>
            </a:pPr>
            <a:r>
              <a:rPr i="0" lang="en-US" sz="1350" u="none" cap="none" strike="noStrike">
                <a:solidFill>
                  <a:srgbClr val="F9EEE7"/>
                </a:solidFill>
              </a:rPr>
              <a:t>Programme: BSc (Hons) Health and Social Care</a:t>
            </a:r>
            <a:endParaRPr i="0" sz="1350" u="none" cap="none" strike="noStrike">
              <a:solidFill>
                <a:schemeClr val="dk1"/>
              </a:solidFill>
            </a:endParaRPr>
          </a:p>
          <a:p>
            <a:pPr indent="0" lvl="0" marL="0" marR="0" rtl="0" algn="l">
              <a:lnSpc>
                <a:spcPct val="133000"/>
              </a:lnSpc>
              <a:spcBef>
                <a:spcPts val="1500"/>
              </a:spcBef>
              <a:spcAft>
                <a:spcPts val="0"/>
              </a:spcAft>
              <a:buClr>
                <a:srgbClr val="F9EEE7"/>
              </a:buClr>
              <a:buSzPts val="1350"/>
              <a:buFont typeface="Quattrocento"/>
              <a:buNone/>
            </a:pPr>
            <a:r>
              <a:rPr i="0" lang="en-US" sz="1350" u="none" cap="none" strike="noStrike">
                <a:solidFill>
                  <a:srgbClr val="F9EEE7"/>
                </a:solidFill>
              </a:rPr>
              <a:t>Module: BMHP6026</a:t>
            </a:r>
            <a:endParaRPr i="0" sz="1350" u="none" cap="none" strike="noStrike">
              <a:solidFill>
                <a:schemeClr val="dk1"/>
              </a:solidFill>
            </a:endParaRPr>
          </a:p>
        </p:txBody>
      </p:sp>
      <p:sp>
        <p:nvSpPr>
          <p:cNvPr id="24" name="Google Shape;24;p4"/>
          <p:cNvSpPr/>
          <p:nvPr/>
        </p:nvSpPr>
        <p:spPr>
          <a:xfrm>
            <a:off x="10870175" y="6088225"/>
            <a:ext cx="1321500" cy="7698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 name="Shape 29"/>
        <p:cNvGrpSpPr/>
        <p:nvPr/>
      </p:nvGrpSpPr>
      <p:grpSpPr>
        <a:xfrm>
          <a:off x="0" y="0"/>
          <a:ext cx="0" cy="0"/>
          <a:chOff x="0" y="0"/>
          <a:chExt cx="0" cy="0"/>
        </a:xfrm>
      </p:grpSpPr>
      <p:sp>
        <p:nvSpPr>
          <p:cNvPr id="30" name="Google Shape;30;p5"/>
          <p:cNvSpPr/>
          <p:nvPr/>
        </p:nvSpPr>
        <p:spPr>
          <a:xfrm>
            <a:off x="698086" y="1513880"/>
            <a:ext cx="6698189" cy="410567"/>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2550"/>
              <a:buFont typeface="Quattrocento"/>
              <a:buNone/>
            </a:pPr>
            <a:r>
              <a:rPr b="0" i="0" lang="en-US" sz="2550" u="none" cap="none" strike="noStrike">
                <a:solidFill>
                  <a:srgbClr val="FFD9BE"/>
                </a:solidFill>
                <a:latin typeface="Quattrocento"/>
                <a:ea typeface="Quattrocento"/>
                <a:cs typeface="Quattrocento"/>
                <a:sym typeface="Quattrocento"/>
              </a:rPr>
              <a:t>What is Digital Transformation in Health?</a:t>
            </a:r>
            <a:endParaRPr b="0" i="0" sz="2550" u="none" cap="none" strike="noStrike">
              <a:solidFill>
                <a:schemeClr val="dk1"/>
              </a:solidFill>
              <a:latin typeface="Calibri"/>
              <a:ea typeface="Calibri"/>
              <a:cs typeface="Calibri"/>
              <a:sym typeface="Calibri"/>
            </a:endParaRPr>
          </a:p>
        </p:txBody>
      </p:sp>
      <p:sp>
        <p:nvSpPr>
          <p:cNvPr id="31" name="Google Shape;31;p5"/>
          <p:cNvSpPr/>
          <p:nvPr/>
        </p:nvSpPr>
        <p:spPr>
          <a:xfrm>
            <a:off x="698086" y="2273498"/>
            <a:ext cx="10795524" cy="837605"/>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lang="en-US" sz="1350">
                <a:solidFill>
                  <a:srgbClr val="F9EEE7"/>
                </a:solidFill>
                <a:latin typeface="Quattrocento"/>
                <a:ea typeface="Quattrocento"/>
                <a:cs typeface="Quattrocento"/>
                <a:sym typeface="Quattrocento"/>
              </a:rPr>
              <a:t>Digital health is not just the digitisation of old paper processes. Rather, it is a radical reimagining of services, roles and organisational culture. The overall objective is to use digital technology to truly reform the way care is delivered, and not just use it to automate for the sake of automation, but instead contribute to offering an integrated, personalised and efficient service to all citizens. </a:t>
            </a:r>
            <a:endParaRPr b="0" i="0" sz="1350" u="none" cap="none" strike="noStrike">
              <a:solidFill>
                <a:schemeClr val="dk1"/>
              </a:solidFill>
              <a:latin typeface="Calibri"/>
              <a:ea typeface="Calibri"/>
              <a:cs typeface="Calibri"/>
              <a:sym typeface="Calibri"/>
            </a:endParaRPr>
          </a:p>
        </p:txBody>
      </p:sp>
      <p:pic>
        <p:nvPicPr>
          <p:cNvPr descr="preencoded.png" id="32" name="Google Shape;32;p5"/>
          <p:cNvPicPr preferRelativeResize="0"/>
          <p:nvPr/>
        </p:nvPicPr>
        <p:blipFill rotWithShape="1">
          <a:blip r:embed="rId3">
            <a:alphaModFix/>
          </a:blip>
          <a:srcRect b="0" l="0" r="0" t="0"/>
          <a:stretch/>
        </p:blipFill>
        <p:spPr>
          <a:xfrm>
            <a:off x="679036" y="3288407"/>
            <a:ext cx="5307673" cy="2074664"/>
          </a:xfrm>
          <a:prstGeom prst="rect">
            <a:avLst/>
          </a:prstGeom>
          <a:noFill/>
          <a:ln>
            <a:noFill/>
          </a:ln>
        </p:spPr>
      </p:pic>
      <p:sp>
        <p:nvSpPr>
          <p:cNvPr id="33" name="Google Shape;33;p5"/>
          <p:cNvSpPr/>
          <p:nvPr/>
        </p:nvSpPr>
        <p:spPr>
          <a:xfrm>
            <a:off x="910706" y="3307457"/>
            <a:ext cx="2053380" cy="256679"/>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9EEE7"/>
              </a:buClr>
              <a:buSzPts val="1600"/>
              <a:buFont typeface="Quattrocento"/>
              <a:buNone/>
            </a:pPr>
            <a:r>
              <a:rPr b="0" i="0" lang="en-US" sz="1600" u="none" cap="none" strike="noStrike">
                <a:solidFill>
                  <a:srgbClr val="F9EEE7"/>
                </a:solidFill>
                <a:latin typeface="Quattrocento"/>
                <a:ea typeface="Quattrocento"/>
                <a:cs typeface="Quattrocento"/>
                <a:sym typeface="Quattrocento"/>
              </a:rPr>
              <a:t>Policy Context</a:t>
            </a:r>
            <a:endParaRPr b="0" i="0" sz="1600" u="none" cap="none" strike="noStrike">
              <a:solidFill>
                <a:schemeClr val="dk1"/>
              </a:solidFill>
              <a:latin typeface="Calibri"/>
              <a:ea typeface="Calibri"/>
              <a:cs typeface="Calibri"/>
              <a:sym typeface="Calibri"/>
            </a:endParaRPr>
          </a:p>
        </p:txBody>
      </p:sp>
      <p:sp>
        <p:nvSpPr>
          <p:cNvPr id="34" name="Google Shape;34;p5"/>
          <p:cNvSpPr/>
          <p:nvPr/>
        </p:nvSpPr>
        <p:spPr>
          <a:xfrm>
            <a:off x="910706" y="3668812"/>
            <a:ext cx="5076003" cy="1396008"/>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lang="en-US" sz="1350">
                <a:solidFill>
                  <a:srgbClr val="F9EEE7"/>
                </a:solidFill>
                <a:latin typeface="Quattrocento"/>
                <a:ea typeface="Quattrocento"/>
                <a:cs typeface="Quattrocento"/>
                <a:sym typeface="Quattrocento"/>
              </a:rPr>
              <a:t>Present UK health policy is unambiguously in favour of analogue/digital service delivery. It is a strategic decision aimed at increasing patients’ access to care, promoting cooperation between different health and social care providers, and simplifying administrative procedures at NHS level. </a:t>
            </a:r>
            <a:endParaRPr b="0" i="0" sz="1350" u="none" cap="none" strike="noStrike">
              <a:solidFill>
                <a:schemeClr val="dk1"/>
              </a:solidFill>
              <a:latin typeface="Calibri"/>
              <a:ea typeface="Calibri"/>
              <a:cs typeface="Calibri"/>
              <a:sym typeface="Calibri"/>
            </a:endParaRPr>
          </a:p>
        </p:txBody>
      </p:sp>
      <p:pic>
        <p:nvPicPr>
          <p:cNvPr descr="preencoded.png" id="35" name="Google Shape;35;p5"/>
          <p:cNvPicPr preferRelativeResize="0"/>
          <p:nvPr/>
        </p:nvPicPr>
        <p:blipFill rotWithShape="1">
          <a:blip r:embed="rId3">
            <a:alphaModFix/>
          </a:blip>
          <a:srcRect b="0" l="0" r="0" t="0"/>
          <a:stretch/>
        </p:blipFill>
        <p:spPr>
          <a:xfrm>
            <a:off x="6185837" y="3288407"/>
            <a:ext cx="5307773" cy="2074664"/>
          </a:xfrm>
          <a:prstGeom prst="rect">
            <a:avLst/>
          </a:prstGeom>
          <a:noFill/>
          <a:ln>
            <a:noFill/>
          </a:ln>
        </p:spPr>
      </p:pic>
      <p:sp>
        <p:nvSpPr>
          <p:cNvPr id="36" name="Google Shape;36;p5"/>
          <p:cNvSpPr/>
          <p:nvPr/>
        </p:nvSpPr>
        <p:spPr>
          <a:xfrm>
            <a:off x="6417507" y="3307457"/>
            <a:ext cx="2053380" cy="256679"/>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9EEE7"/>
              </a:buClr>
              <a:buSzPts val="1600"/>
              <a:buFont typeface="Quattrocento"/>
              <a:buNone/>
            </a:pPr>
            <a:r>
              <a:rPr b="0" i="0" lang="en-US" sz="1600" u="none" cap="none" strike="noStrike">
                <a:solidFill>
                  <a:srgbClr val="F9EEE7"/>
                </a:solidFill>
                <a:latin typeface="Quattrocento"/>
                <a:ea typeface="Quattrocento"/>
                <a:cs typeface="Quattrocento"/>
                <a:sym typeface="Quattrocento"/>
              </a:rPr>
              <a:t>Practical Change</a:t>
            </a:r>
            <a:endParaRPr b="0" i="0" sz="1600" u="none" cap="none" strike="noStrike">
              <a:solidFill>
                <a:schemeClr val="dk1"/>
              </a:solidFill>
              <a:latin typeface="Calibri"/>
              <a:ea typeface="Calibri"/>
              <a:cs typeface="Calibri"/>
              <a:sym typeface="Calibri"/>
            </a:endParaRPr>
          </a:p>
        </p:txBody>
      </p:sp>
      <p:sp>
        <p:nvSpPr>
          <p:cNvPr id="37" name="Google Shape;37;p5"/>
          <p:cNvSpPr/>
          <p:nvPr/>
        </p:nvSpPr>
        <p:spPr>
          <a:xfrm>
            <a:off x="6417507" y="3668812"/>
            <a:ext cx="5076103" cy="1675209"/>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lang="en-US" sz="1350">
                <a:solidFill>
                  <a:srgbClr val="F9EEE7"/>
                </a:solidFill>
                <a:latin typeface="Quattrocento"/>
                <a:ea typeface="Quattrocento"/>
                <a:cs typeface="Quattrocento"/>
                <a:sym typeface="Quattrocento"/>
              </a:rPr>
              <a:t>Digital transformation is a real-world process and far from virtual. This means full staff training, and lots of investment in solid digital infrastructure, as well as quite some changes in existing procedures. It is a complex process and cannot be achieved simply by replacing traditional software applications. </a:t>
            </a:r>
            <a:endParaRPr b="0" i="0" sz="1350" u="none" cap="none" strike="noStrike">
              <a:solidFill>
                <a:schemeClr val="dk1"/>
              </a:solidFill>
              <a:latin typeface="Calibri"/>
              <a:ea typeface="Calibri"/>
              <a:cs typeface="Calibri"/>
              <a:sym typeface="Calibri"/>
            </a:endParaRPr>
          </a:p>
        </p:txBody>
      </p:sp>
      <p:sp>
        <p:nvSpPr>
          <p:cNvPr id="38" name="Google Shape;38;p5"/>
          <p:cNvSpPr/>
          <p:nvPr/>
        </p:nvSpPr>
        <p:spPr>
          <a:xfrm>
            <a:off x="10636900" y="6228175"/>
            <a:ext cx="1554900" cy="6297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 name="Shape 43"/>
        <p:cNvGrpSpPr/>
        <p:nvPr/>
      </p:nvGrpSpPr>
      <p:grpSpPr>
        <a:xfrm>
          <a:off x="0" y="0"/>
          <a:ext cx="0" cy="0"/>
          <a:chOff x="0" y="0"/>
          <a:chExt cx="0" cy="0"/>
        </a:xfrm>
      </p:grpSpPr>
      <p:sp>
        <p:nvSpPr>
          <p:cNvPr id="44" name="Google Shape;44;p6"/>
          <p:cNvSpPr/>
          <p:nvPr/>
        </p:nvSpPr>
        <p:spPr>
          <a:xfrm>
            <a:off x="698086" y="1198166"/>
            <a:ext cx="4392403" cy="410567"/>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2550"/>
              <a:buFont typeface="Quattrocento"/>
              <a:buNone/>
            </a:pPr>
            <a:r>
              <a:rPr b="0" i="0" lang="en-US" sz="2550" u="none" cap="none" strike="noStrike">
                <a:solidFill>
                  <a:srgbClr val="FFD9BE"/>
                </a:solidFill>
                <a:latin typeface="Quattrocento"/>
                <a:ea typeface="Quattrocento"/>
                <a:cs typeface="Quattrocento"/>
                <a:sym typeface="Quattrocento"/>
              </a:rPr>
              <a:t>Overview of the NHS App</a:t>
            </a:r>
            <a:endParaRPr b="0" i="0" sz="2550" u="none" cap="none" strike="noStrike">
              <a:solidFill>
                <a:schemeClr val="dk1"/>
              </a:solidFill>
              <a:latin typeface="Calibri"/>
              <a:ea typeface="Calibri"/>
              <a:cs typeface="Calibri"/>
              <a:sym typeface="Calibri"/>
            </a:endParaRPr>
          </a:p>
        </p:txBody>
      </p:sp>
      <p:sp>
        <p:nvSpPr>
          <p:cNvPr id="45" name="Google Shape;45;p6"/>
          <p:cNvSpPr/>
          <p:nvPr/>
        </p:nvSpPr>
        <p:spPr>
          <a:xfrm>
            <a:off x="698086" y="1957784"/>
            <a:ext cx="10795524" cy="837605"/>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lang="en-US" sz="1350">
                <a:solidFill>
                  <a:srgbClr val="F9EEE7"/>
                </a:solidFill>
                <a:latin typeface="Quattrocento"/>
                <a:ea typeface="Quattrocento"/>
                <a:cs typeface="Quattrocento"/>
                <a:sym typeface="Quattrocento"/>
              </a:rPr>
              <a:t>Introduced in 2019, the NHS App is a cornerstone of the UK’s digital health agenda. It gives them more control over their health care, letting them see their medical records, request repeat prescriptions, book GP appointments and access online health advice. The COVID-19 pandemic greatly expedited its uptake and established it as a ‘digital front door’ to NHS services. </a:t>
            </a:r>
            <a:endParaRPr b="0" i="0" sz="1350" u="none" cap="none" strike="noStrike">
              <a:solidFill>
                <a:schemeClr val="dk1"/>
              </a:solidFill>
              <a:latin typeface="Calibri"/>
              <a:ea typeface="Calibri"/>
              <a:cs typeface="Calibri"/>
              <a:sym typeface="Calibri"/>
            </a:endParaRPr>
          </a:p>
        </p:txBody>
      </p:sp>
      <p:pic>
        <p:nvPicPr>
          <p:cNvPr descr="preencoded.png" id="46" name="Google Shape;46;p6"/>
          <p:cNvPicPr preferRelativeResize="0"/>
          <p:nvPr/>
        </p:nvPicPr>
        <p:blipFill rotWithShape="1">
          <a:blip r:embed="rId3">
            <a:alphaModFix/>
          </a:blip>
          <a:srcRect b="0" l="0" r="0" t="0"/>
          <a:stretch/>
        </p:blipFill>
        <p:spPr>
          <a:xfrm>
            <a:off x="698086" y="2991743"/>
            <a:ext cx="5310452" cy="2668091"/>
          </a:xfrm>
          <a:prstGeom prst="rect">
            <a:avLst/>
          </a:prstGeom>
          <a:noFill/>
          <a:ln>
            <a:noFill/>
          </a:ln>
        </p:spPr>
      </p:pic>
      <p:sp>
        <p:nvSpPr>
          <p:cNvPr id="47" name="Google Shape;47;p6"/>
          <p:cNvSpPr/>
          <p:nvPr/>
        </p:nvSpPr>
        <p:spPr>
          <a:xfrm>
            <a:off x="3222445" y="3108920"/>
            <a:ext cx="261733" cy="327223"/>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9EEE7"/>
              </a:buClr>
              <a:buSzPts val="2050"/>
              <a:buFont typeface="Quattrocento"/>
              <a:buNone/>
            </a:pPr>
            <a:r>
              <a:rPr b="0" i="0" lang="en-US" sz="2050" u="none" cap="none" strike="noStrike">
                <a:solidFill>
                  <a:srgbClr val="F9EEE7"/>
                </a:solidFill>
                <a:latin typeface="Quattrocento"/>
                <a:ea typeface="Quattrocento"/>
                <a:cs typeface="Quattrocento"/>
                <a:sym typeface="Quattrocento"/>
              </a:rPr>
              <a:t>1</a:t>
            </a:r>
            <a:endParaRPr b="0" i="0" sz="2050" u="none" cap="none" strike="noStrike">
              <a:solidFill>
                <a:schemeClr val="dk1"/>
              </a:solidFill>
              <a:latin typeface="Calibri"/>
              <a:ea typeface="Calibri"/>
              <a:cs typeface="Calibri"/>
              <a:sym typeface="Calibri"/>
            </a:endParaRPr>
          </a:p>
        </p:txBody>
      </p:sp>
      <p:sp>
        <p:nvSpPr>
          <p:cNvPr id="48" name="Google Shape;48;p6"/>
          <p:cNvSpPr/>
          <p:nvPr/>
        </p:nvSpPr>
        <p:spPr>
          <a:xfrm>
            <a:off x="891657" y="3708896"/>
            <a:ext cx="2053380" cy="256679"/>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9EEE7"/>
              </a:buClr>
              <a:buSzPts val="1600"/>
              <a:buFont typeface="Quattrocento"/>
              <a:buNone/>
            </a:pPr>
            <a:r>
              <a:rPr b="0" i="0" lang="en-US" sz="1600" u="none" cap="none" strike="noStrike">
                <a:solidFill>
                  <a:srgbClr val="F9EEE7"/>
                </a:solidFill>
                <a:latin typeface="Quattrocento"/>
                <a:ea typeface="Quattrocento"/>
                <a:cs typeface="Quattrocento"/>
                <a:sym typeface="Quattrocento"/>
              </a:rPr>
              <a:t>Core Features</a:t>
            </a:r>
            <a:endParaRPr b="0" i="0" sz="1600" u="none" cap="none" strike="noStrike">
              <a:solidFill>
                <a:schemeClr val="dk1"/>
              </a:solidFill>
              <a:latin typeface="Calibri"/>
              <a:ea typeface="Calibri"/>
              <a:cs typeface="Calibri"/>
              <a:sym typeface="Calibri"/>
            </a:endParaRPr>
          </a:p>
        </p:txBody>
      </p:sp>
      <p:sp>
        <p:nvSpPr>
          <p:cNvPr id="49" name="Google Shape;49;p6"/>
          <p:cNvSpPr/>
          <p:nvPr/>
        </p:nvSpPr>
        <p:spPr>
          <a:xfrm>
            <a:off x="891657" y="4070251"/>
            <a:ext cx="4923310" cy="1396008"/>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lang="en-US" sz="1350">
                <a:solidFill>
                  <a:srgbClr val="F9EEE7"/>
                </a:solidFill>
                <a:latin typeface="Quattrocento"/>
                <a:ea typeface="Quattrocento"/>
                <a:cs typeface="Quattrocento"/>
                <a:sym typeface="Quattrocento"/>
              </a:rPr>
              <a:t>The App offers a range of core features such as secure access to your own medical record, the ability to order repeat prescriptions, the option to make appointments online and now also gives you access to NHS 111 online for urgent medical advice. </a:t>
            </a:r>
            <a:endParaRPr b="0" i="0" sz="1350" u="none" cap="none" strike="noStrike">
              <a:solidFill>
                <a:schemeClr val="dk1"/>
              </a:solidFill>
              <a:latin typeface="Calibri"/>
              <a:ea typeface="Calibri"/>
              <a:cs typeface="Calibri"/>
              <a:sym typeface="Calibri"/>
            </a:endParaRPr>
          </a:p>
        </p:txBody>
      </p:sp>
      <p:pic>
        <p:nvPicPr>
          <p:cNvPr descr="preencoded.png" id="50" name="Google Shape;50;p6"/>
          <p:cNvPicPr preferRelativeResize="0"/>
          <p:nvPr/>
        </p:nvPicPr>
        <p:blipFill rotWithShape="1">
          <a:blip r:embed="rId3">
            <a:alphaModFix/>
          </a:blip>
          <a:srcRect b="0" l="0" r="0" t="0"/>
          <a:stretch/>
        </p:blipFill>
        <p:spPr>
          <a:xfrm>
            <a:off x="6183059" y="2991743"/>
            <a:ext cx="5310551" cy="2668091"/>
          </a:xfrm>
          <a:prstGeom prst="rect">
            <a:avLst/>
          </a:prstGeom>
          <a:noFill/>
          <a:ln>
            <a:noFill/>
          </a:ln>
        </p:spPr>
      </p:pic>
      <p:sp>
        <p:nvSpPr>
          <p:cNvPr id="51" name="Google Shape;51;p6"/>
          <p:cNvSpPr/>
          <p:nvPr/>
        </p:nvSpPr>
        <p:spPr>
          <a:xfrm>
            <a:off x="8707418" y="3108920"/>
            <a:ext cx="261733" cy="327223"/>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9EEE7"/>
              </a:buClr>
              <a:buSzPts val="2050"/>
              <a:buFont typeface="Quattrocento"/>
              <a:buNone/>
            </a:pPr>
            <a:r>
              <a:rPr b="0" i="0" lang="en-US" sz="2050" u="none" cap="none" strike="noStrike">
                <a:solidFill>
                  <a:srgbClr val="F9EEE7"/>
                </a:solidFill>
                <a:latin typeface="Quattrocento"/>
                <a:ea typeface="Quattrocento"/>
                <a:cs typeface="Quattrocento"/>
                <a:sym typeface="Quattrocento"/>
              </a:rPr>
              <a:t>2</a:t>
            </a:r>
            <a:endParaRPr b="0" i="0" sz="2050" u="none" cap="none" strike="noStrike">
              <a:solidFill>
                <a:schemeClr val="dk1"/>
              </a:solidFill>
              <a:latin typeface="Calibri"/>
              <a:ea typeface="Calibri"/>
              <a:cs typeface="Calibri"/>
              <a:sym typeface="Calibri"/>
            </a:endParaRPr>
          </a:p>
        </p:txBody>
      </p:sp>
      <p:sp>
        <p:nvSpPr>
          <p:cNvPr id="52" name="Google Shape;52;p6"/>
          <p:cNvSpPr/>
          <p:nvPr/>
        </p:nvSpPr>
        <p:spPr>
          <a:xfrm>
            <a:off x="6376630" y="3708896"/>
            <a:ext cx="2053380" cy="256679"/>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9EEE7"/>
              </a:buClr>
              <a:buSzPts val="1600"/>
              <a:buFont typeface="Quattrocento"/>
              <a:buNone/>
            </a:pPr>
            <a:r>
              <a:rPr b="0" i="0" lang="en-US" sz="1600" u="none" cap="none" strike="noStrike">
                <a:solidFill>
                  <a:srgbClr val="F9EEE7"/>
                </a:solidFill>
                <a:latin typeface="Quattrocento"/>
                <a:ea typeface="Quattrocento"/>
                <a:cs typeface="Quattrocento"/>
                <a:sym typeface="Quattrocento"/>
              </a:rPr>
              <a:t>Implementation Note</a:t>
            </a:r>
            <a:endParaRPr b="0" i="0" sz="1600" u="none" cap="none" strike="noStrike">
              <a:solidFill>
                <a:schemeClr val="dk1"/>
              </a:solidFill>
              <a:latin typeface="Calibri"/>
              <a:ea typeface="Calibri"/>
              <a:cs typeface="Calibri"/>
              <a:sym typeface="Calibri"/>
            </a:endParaRPr>
          </a:p>
        </p:txBody>
      </p:sp>
      <p:sp>
        <p:nvSpPr>
          <p:cNvPr id="53" name="Google Shape;53;p6"/>
          <p:cNvSpPr/>
          <p:nvPr/>
        </p:nvSpPr>
        <p:spPr>
          <a:xfrm>
            <a:off x="6376630" y="4070251"/>
            <a:ext cx="4923409" cy="1396008"/>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lang="en-US" sz="1350">
                <a:solidFill>
                  <a:srgbClr val="F9EEE7"/>
                </a:solidFill>
                <a:latin typeface="Quattrocento"/>
                <a:ea typeface="Quattrocento"/>
                <a:cs typeface="Quattrocento"/>
                <a:sym typeface="Quattrocento"/>
              </a:rPr>
              <a:t>The national implementation of the NHS App can only be successful if local areas are ready. This means ensuring that GP systems are compatible, staff are sufficiently trained in the new digital workflows, and there is solid interoperability across different healthcare IT systems. </a:t>
            </a:r>
            <a:endParaRPr b="0" i="0" sz="1350" u="none" cap="none" strike="noStrike">
              <a:solidFill>
                <a:schemeClr val="dk1"/>
              </a:solidFill>
              <a:latin typeface="Calibri"/>
              <a:ea typeface="Calibri"/>
              <a:cs typeface="Calibri"/>
              <a:sym typeface="Calibri"/>
            </a:endParaRPr>
          </a:p>
        </p:txBody>
      </p:sp>
      <p:sp>
        <p:nvSpPr>
          <p:cNvPr id="54" name="Google Shape;54;p6"/>
          <p:cNvSpPr/>
          <p:nvPr/>
        </p:nvSpPr>
        <p:spPr>
          <a:xfrm>
            <a:off x="10916825" y="6321500"/>
            <a:ext cx="1275000" cy="5364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7"/>
          <p:cNvSpPr/>
          <p:nvPr/>
        </p:nvSpPr>
        <p:spPr>
          <a:xfrm>
            <a:off x="698086" y="1452761"/>
            <a:ext cx="5116385" cy="410567"/>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2550"/>
              <a:buFont typeface="Quattrocento"/>
              <a:buNone/>
            </a:pPr>
            <a:r>
              <a:rPr b="0" i="0" lang="en-US" sz="2550" u="none" cap="none" strike="noStrike">
                <a:solidFill>
                  <a:srgbClr val="FFD9BE"/>
                </a:solidFill>
                <a:latin typeface="Quattrocento"/>
                <a:ea typeface="Quattrocento"/>
                <a:cs typeface="Quattrocento"/>
                <a:sym typeface="Quattrocento"/>
              </a:rPr>
              <a:t>NHS App: Scale and Utilisation</a:t>
            </a:r>
            <a:endParaRPr b="0" i="0" sz="2550" u="none" cap="none" strike="noStrike">
              <a:solidFill>
                <a:schemeClr val="dk1"/>
              </a:solidFill>
              <a:latin typeface="Calibri"/>
              <a:ea typeface="Calibri"/>
              <a:cs typeface="Calibri"/>
              <a:sym typeface="Calibri"/>
            </a:endParaRPr>
          </a:p>
        </p:txBody>
      </p:sp>
      <p:sp>
        <p:nvSpPr>
          <p:cNvPr id="61" name="Google Shape;61;p7"/>
          <p:cNvSpPr/>
          <p:nvPr/>
        </p:nvSpPr>
        <p:spPr>
          <a:xfrm>
            <a:off x="698086" y="2212380"/>
            <a:ext cx="10795524" cy="837605"/>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lang="en-US" sz="1350">
                <a:solidFill>
                  <a:srgbClr val="F9EEE7"/>
                </a:solidFill>
                <a:latin typeface="Quattrocento"/>
                <a:ea typeface="Quattrocento"/>
                <a:cs typeface="Quattrocento"/>
                <a:sym typeface="Quattrocento"/>
              </a:rPr>
              <a:t>The NHS App has shown exceptional take up. As of end-Dec 2023, more than 33.6 million people had registered, suggesting mass public participation. In addition, during the 12 months to November 2025, users also used the App to order 67.8 million repeat prescriptions and book 6.6 million hospital appointments. </a:t>
            </a:r>
            <a:endParaRPr b="0" i="0" sz="1350" u="none" cap="none" strike="noStrike">
              <a:solidFill>
                <a:schemeClr val="dk1"/>
              </a:solidFill>
              <a:latin typeface="Calibri"/>
              <a:ea typeface="Calibri"/>
              <a:cs typeface="Calibri"/>
              <a:sym typeface="Calibri"/>
            </a:endParaRPr>
          </a:p>
        </p:txBody>
      </p:sp>
      <p:sp>
        <p:nvSpPr>
          <p:cNvPr id="62" name="Google Shape;62;p7"/>
          <p:cNvSpPr/>
          <p:nvPr/>
        </p:nvSpPr>
        <p:spPr>
          <a:xfrm>
            <a:off x="698086" y="3420864"/>
            <a:ext cx="2662965" cy="256679"/>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1600"/>
              <a:buFont typeface="Quattrocento"/>
              <a:buNone/>
            </a:pPr>
            <a:r>
              <a:rPr b="0" i="0" lang="en-US" sz="1600" u="none" cap="none" strike="noStrike">
                <a:solidFill>
                  <a:srgbClr val="FFD9BE"/>
                </a:solidFill>
                <a:latin typeface="Quattrocento"/>
                <a:ea typeface="Quattrocento"/>
                <a:cs typeface="Quattrocento"/>
                <a:sym typeface="Quattrocento"/>
              </a:rPr>
              <a:t>Interpretation</a:t>
            </a:r>
            <a:endParaRPr b="0" i="0" sz="1600" u="none" cap="none" strike="noStrike">
              <a:solidFill>
                <a:schemeClr val="dk1"/>
              </a:solidFill>
              <a:latin typeface="Calibri"/>
              <a:ea typeface="Calibri"/>
              <a:cs typeface="Calibri"/>
              <a:sym typeface="Calibri"/>
            </a:endParaRPr>
          </a:p>
        </p:txBody>
      </p:sp>
      <p:sp>
        <p:nvSpPr>
          <p:cNvPr id="63" name="Google Shape;63;p7"/>
          <p:cNvSpPr/>
          <p:nvPr/>
        </p:nvSpPr>
        <p:spPr>
          <a:xfrm>
            <a:off x="698086" y="3852069"/>
            <a:ext cx="5184844" cy="1396008"/>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lang="en-US" sz="1350">
                <a:solidFill>
                  <a:srgbClr val="F9EEE7"/>
                </a:solidFill>
                <a:latin typeface="Quattrocento"/>
                <a:ea typeface="Quattrocento"/>
                <a:cs typeface="Quattrocento"/>
                <a:sym typeface="Quattrocento"/>
              </a:rPr>
              <a:t>Although these very high levels of transaction obviously represent a great deal of successful uptake and convenience, they do not necessarily mean better health outcomes or better equity within the population. A further processing is needed in order to find out what actually happens to the patients. </a:t>
            </a:r>
            <a:endParaRPr b="0" i="0" sz="1350" u="none" cap="none" strike="noStrike">
              <a:solidFill>
                <a:schemeClr val="dk1"/>
              </a:solidFill>
              <a:latin typeface="Calibri"/>
              <a:ea typeface="Calibri"/>
              <a:cs typeface="Calibri"/>
              <a:sym typeface="Calibri"/>
            </a:endParaRPr>
          </a:p>
        </p:txBody>
      </p:sp>
      <p:sp>
        <p:nvSpPr>
          <p:cNvPr id="64" name="Google Shape;64;p7"/>
          <p:cNvSpPr/>
          <p:nvPr/>
        </p:nvSpPr>
        <p:spPr>
          <a:xfrm>
            <a:off x="6315115" y="3420864"/>
            <a:ext cx="2662965" cy="256679"/>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1600"/>
              <a:buFont typeface="Quattrocento"/>
              <a:buNone/>
            </a:pPr>
            <a:r>
              <a:rPr b="0" i="0" lang="en-US" sz="1600" u="none" cap="none" strike="noStrike">
                <a:solidFill>
                  <a:srgbClr val="FFD9BE"/>
                </a:solidFill>
                <a:latin typeface="Quattrocento"/>
                <a:ea typeface="Quattrocento"/>
                <a:cs typeface="Quattrocento"/>
                <a:sym typeface="Quattrocento"/>
              </a:rPr>
              <a:t>System Risks</a:t>
            </a:r>
            <a:endParaRPr b="0" i="0" sz="1600" u="none" cap="none" strike="noStrike">
              <a:solidFill>
                <a:schemeClr val="dk1"/>
              </a:solidFill>
              <a:latin typeface="Calibri"/>
              <a:ea typeface="Calibri"/>
              <a:cs typeface="Calibri"/>
              <a:sym typeface="Calibri"/>
            </a:endParaRPr>
          </a:p>
        </p:txBody>
      </p:sp>
      <p:sp>
        <p:nvSpPr>
          <p:cNvPr id="65" name="Google Shape;65;p7"/>
          <p:cNvSpPr/>
          <p:nvPr/>
        </p:nvSpPr>
        <p:spPr>
          <a:xfrm>
            <a:off x="6315115" y="3852069"/>
            <a:ext cx="5184844" cy="1396008"/>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lang="en-US" sz="1350">
                <a:solidFill>
                  <a:srgbClr val="F9EEE7"/>
                </a:solidFill>
                <a:latin typeface="Quattrocento"/>
                <a:ea typeface="Quattrocento"/>
                <a:cs typeface="Quattrocento"/>
                <a:sym typeface="Quattrocento"/>
              </a:rPr>
              <a:t>The disparate local GP and hospital IT systems is a big risk. While there is universal registration, users may have trouble booking appointments with their particular local system if it is not fully integrated or set up for online booking, which can cause frustration and gaps in service. </a:t>
            </a:r>
            <a:endParaRPr b="0" i="0" sz="1350" u="none" cap="none" strike="noStrike">
              <a:solidFill>
                <a:schemeClr val="dk1"/>
              </a:solidFill>
              <a:latin typeface="Calibri"/>
              <a:ea typeface="Calibri"/>
              <a:cs typeface="Calibri"/>
              <a:sym typeface="Calibri"/>
            </a:endParaRPr>
          </a:p>
        </p:txBody>
      </p:sp>
      <p:sp>
        <p:nvSpPr>
          <p:cNvPr id="66" name="Google Shape;66;p7"/>
          <p:cNvSpPr/>
          <p:nvPr/>
        </p:nvSpPr>
        <p:spPr>
          <a:xfrm>
            <a:off x="10823500" y="6321500"/>
            <a:ext cx="1368300" cy="5364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8"/>
          <p:cNvSpPr/>
          <p:nvPr/>
        </p:nvSpPr>
        <p:spPr>
          <a:xfrm>
            <a:off x="698086" y="1180703"/>
            <a:ext cx="4351328" cy="410567"/>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2550"/>
              <a:buFont typeface="Quattrocento"/>
              <a:buNone/>
            </a:pPr>
            <a:r>
              <a:rPr b="0" i="0" lang="en-US" sz="2550" u="none" cap="none" strike="noStrike">
                <a:solidFill>
                  <a:srgbClr val="FFD9BE"/>
                </a:solidFill>
                <a:latin typeface="Quattrocento"/>
                <a:ea typeface="Quattrocento"/>
                <a:cs typeface="Quattrocento"/>
                <a:sym typeface="Quattrocento"/>
              </a:rPr>
              <a:t>Impact on the Workforce</a:t>
            </a:r>
            <a:endParaRPr b="0" i="0" sz="2550" u="none" cap="none" strike="noStrike">
              <a:solidFill>
                <a:schemeClr val="dk1"/>
              </a:solidFill>
              <a:latin typeface="Calibri"/>
              <a:ea typeface="Calibri"/>
              <a:cs typeface="Calibri"/>
              <a:sym typeface="Calibri"/>
            </a:endParaRPr>
          </a:p>
        </p:txBody>
      </p:sp>
      <p:sp>
        <p:nvSpPr>
          <p:cNvPr id="73" name="Google Shape;73;p8"/>
          <p:cNvSpPr/>
          <p:nvPr/>
        </p:nvSpPr>
        <p:spPr>
          <a:xfrm>
            <a:off x="698086" y="1940322"/>
            <a:ext cx="10795524" cy="1116806"/>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lang="en-US" sz="1350">
                <a:solidFill>
                  <a:srgbClr val="F9EEE7"/>
                </a:solidFill>
                <a:latin typeface="Quattrocento"/>
                <a:ea typeface="Quattrocento"/>
                <a:cs typeface="Quattrocento"/>
                <a:sym typeface="Quattrocento"/>
              </a:rPr>
              <a:t>The rollout of the NHS App is designed to reduce routine administration, in theory allowing healthcare staff to focus on more complex clinical matters. But this shift to digital also brings with it a new set of labor responsibilities such as identity verification, handling proxy access for carers, offering technical assistance, and answering patients’ questions about their digital records. </a:t>
            </a:r>
            <a:endParaRPr b="0" i="0" sz="1350" u="none" cap="none" strike="noStrike">
              <a:solidFill>
                <a:schemeClr val="dk1"/>
              </a:solidFill>
              <a:latin typeface="Calibri"/>
              <a:ea typeface="Calibri"/>
              <a:cs typeface="Calibri"/>
              <a:sym typeface="Calibri"/>
            </a:endParaRPr>
          </a:p>
        </p:txBody>
      </p:sp>
      <p:sp>
        <p:nvSpPr>
          <p:cNvPr id="74" name="Google Shape;74;p8"/>
          <p:cNvSpPr/>
          <p:nvPr/>
        </p:nvSpPr>
        <p:spPr>
          <a:xfrm>
            <a:off x="698086" y="3253482"/>
            <a:ext cx="5310452" cy="2423716"/>
          </a:xfrm>
          <a:prstGeom prst="roundRect">
            <a:avLst>
              <a:gd fmla="val 1080" name="adj"/>
            </a:avLst>
          </a:prstGeom>
          <a:solidFill>
            <a:srgbClr val="123332"/>
          </a:solidFill>
          <a:ln cap="flat" cmpd="sng" w="19050">
            <a:solidFill>
              <a:srgbClr val="4A6B6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8"/>
          <p:cNvSpPr/>
          <p:nvPr/>
        </p:nvSpPr>
        <p:spPr>
          <a:xfrm>
            <a:off x="891657" y="3447058"/>
            <a:ext cx="2053380" cy="256679"/>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9EEE7"/>
              </a:buClr>
              <a:buSzPts val="1600"/>
              <a:buFont typeface="Quattrocento"/>
              <a:buNone/>
            </a:pPr>
            <a:r>
              <a:rPr b="0" i="0" lang="en-US" sz="1600" u="none" cap="none" strike="noStrike">
                <a:solidFill>
                  <a:srgbClr val="F9EEE7"/>
                </a:solidFill>
                <a:latin typeface="Quattrocento"/>
                <a:ea typeface="Quattrocento"/>
                <a:cs typeface="Quattrocento"/>
                <a:sym typeface="Quattrocento"/>
              </a:rPr>
              <a:t>New Skills Needed</a:t>
            </a:r>
            <a:endParaRPr b="0" i="0" sz="1600" u="none" cap="none" strike="noStrike">
              <a:solidFill>
                <a:schemeClr val="dk1"/>
              </a:solidFill>
              <a:latin typeface="Calibri"/>
              <a:ea typeface="Calibri"/>
              <a:cs typeface="Calibri"/>
              <a:sym typeface="Calibri"/>
            </a:endParaRPr>
          </a:p>
        </p:txBody>
      </p:sp>
      <p:sp>
        <p:nvSpPr>
          <p:cNvPr id="76" name="Google Shape;76;p8"/>
          <p:cNvSpPr/>
          <p:nvPr/>
        </p:nvSpPr>
        <p:spPr>
          <a:xfrm>
            <a:off x="891657" y="3808412"/>
            <a:ext cx="4923310" cy="1675209"/>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lang="en-US" sz="1350">
                <a:solidFill>
                  <a:srgbClr val="F9EEE7"/>
                </a:solidFill>
                <a:latin typeface="Quattrocento"/>
                <a:ea typeface="Quattrocento"/>
                <a:cs typeface="Quattrocento"/>
                <a:sym typeface="Quattrocento"/>
              </a:rPr>
              <a:t>Today, healthcare providers need to have good digital communication skills, know how to document information clearly and concisely so it can be read easily digitally, have a solid understanding of information security best practices, and understand the types of barriers that could affect accessibility for different users. </a:t>
            </a:r>
            <a:endParaRPr b="0" i="0" sz="1350" u="none" cap="none" strike="noStrike">
              <a:solidFill>
                <a:schemeClr val="dk1"/>
              </a:solidFill>
              <a:latin typeface="Calibri"/>
              <a:ea typeface="Calibri"/>
              <a:cs typeface="Calibri"/>
              <a:sym typeface="Calibri"/>
            </a:endParaRPr>
          </a:p>
        </p:txBody>
      </p:sp>
      <p:sp>
        <p:nvSpPr>
          <p:cNvPr id="77" name="Google Shape;77;p8"/>
          <p:cNvSpPr/>
          <p:nvPr/>
        </p:nvSpPr>
        <p:spPr>
          <a:xfrm>
            <a:off x="6183059" y="3253482"/>
            <a:ext cx="5310551" cy="2423716"/>
          </a:xfrm>
          <a:prstGeom prst="roundRect">
            <a:avLst>
              <a:gd fmla="val 1080" name="adj"/>
            </a:avLst>
          </a:prstGeom>
          <a:solidFill>
            <a:srgbClr val="123332"/>
          </a:solidFill>
          <a:ln cap="flat" cmpd="sng" w="19050">
            <a:solidFill>
              <a:srgbClr val="4A6B6A"/>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8"/>
          <p:cNvSpPr/>
          <p:nvPr/>
        </p:nvSpPr>
        <p:spPr>
          <a:xfrm>
            <a:off x="6376630" y="3447058"/>
            <a:ext cx="2053380" cy="256679"/>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9EEE7"/>
              </a:buClr>
              <a:buSzPts val="1600"/>
              <a:buFont typeface="Quattrocento"/>
              <a:buNone/>
            </a:pPr>
            <a:r>
              <a:rPr b="0" i="0" lang="en-US" sz="1600" u="none" cap="none" strike="noStrike">
                <a:solidFill>
                  <a:srgbClr val="F9EEE7"/>
                </a:solidFill>
                <a:latin typeface="Quattrocento"/>
                <a:ea typeface="Quattrocento"/>
                <a:cs typeface="Quattrocento"/>
                <a:sym typeface="Quattrocento"/>
              </a:rPr>
              <a:t>Workload Effects</a:t>
            </a:r>
            <a:endParaRPr b="0" i="0" sz="1600" u="none" cap="none" strike="noStrike">
              <a:solidFill>
                <a:schemeClr val="dk1"/>
              </a:solidFill>
              <a:latin typeface="Calibri"/>
              <a:ea typeface="Calibri"/>
              <a:cs typeface="Calibri"/>
              <a:sym typeface="Calibri"/>
            </a:endParaRPr>
          </a:p>
        </p:txBody>
      </p:sp>
      <p:sp>
        <p:nvSpPr>
          <p:cNvPr id="79" name="Google Shape;79;p8"/>
          <p:cNvSpPr/>
          <p:nvPr/>
        </p:nvSpPr>
        <p:spPr>
          <a:xfrm>
            <a:off x="6376630" y="3808412"/>
            <a:ext cx="4923409" cy="1396008"/>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lang="en-US" sz="1350">
                <a:solidFill>
                  <a:srgbClr val="F9EEE7"/>
                </a:solidFill>
                <a:latin typeface="Quattrocento"/>
                <a:ea typeface="Quattrocento"/>
                <a:cs typeface="Quattrocento"/>
                <a:sym typeface="Quattrocento"/>
              </a:rPr>
              <a:t>In several practices, initial observations are that total workload had increased. Digital duties tend to be added to the mix rather than replacing traditional responsibilities, which can leave staff feeling overstretched, and potentially affecting their ability to deliver the best care. </a:t>
            </a:r>
            <a:endParaRPr b="0" i="0" sz="1350" u="none" cap="none" strike="noStrike">
              <a:solidFill>
                <a:schemeClr val="dk1"/>
              </a:solidFill>
              <a:latin typeface="Calibri"/>
              <a:ea typeface="Calibri"/>
              <a:cs typeface="Calibri"/>
              <a:sym typeface="Calibri"/>
            </a:endParaRPr>
          </a:p>
        </p:txBody>
      </p:sp>
      <p:sp>
        <p:nvSpPr>
          <p:cNvPr id="80" name="Google Shape;80;p8"/>
          <p:cNvSpPr/>
          <p:nvPr/>
        </p:nvSpPr>
        <p:spPr>
          <a:xfrm>
            <a:off x="10916825" y="6447325"/>
            <a:ext cx="1275000" cy="4107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 name="Shape 85"/>
        <p:cNvGrpSpPr/>
        <p:nvPr/>
      </p:nvGrpSpPr>
      <p:grpSpPr>
        <a:xfrm>
          <a:off x="0" y="0"/>
          <a:ext cx="0" cy="0"/>
          <a:chOff x="0" y="0"/>
          <a:chExt cx="0" cy="0"/>
        </a:xfrm>
      </p:grpSpPr>
      <p:pic>
        <p:nvPicPr>
          <p:cNvPr descr="preencoded.png" id="86" name="Google Shape;86;p9"/>
          <p:cNvPicPr preferRelativeResize="0"/>
          <p:nvPr/>
        </p:nvPicPr>
        <p:blipFill rotWithShape="1">
          <a:blip r:embed="rId3">
            <a:alphaModFix/>
          </a:blip>
          <a:srcRect b="0" l="0" r="0" t="0"/>
          <a:stretch/>
        </p:blipFill>
        <p:spPr>
          <a:xfrm>
            <a:off x="0" y="0"/>
            <a:ext cx="4571886" cy="6858000"/>
          </a:xfrm>
          <a:prstGeom prst="rect">
            <a:avLst/>
          </a:prstGeom>
          <a:noFill/>
          <a:ln>
            <a:noFill/>
          </a:ln>
        </p:spPr>
      </p:pic>
      <p:sp>
        <p:nvSpPr>
          <p:cNvPr id="87" name="Google Shape;87;p9"/>
          <p:cNvSpPr/>
          <p:nvPr/>
        </p:nvSpPr>
        <p:spPr>
          <a:xfrm>
            <a:off x="5269971" y="1249660"/>
            <a:ext cx="4604230" cy="410567"/>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2550"/>
              <a:buFont typeface="Quattrocento"/>
              <a:buNone/>
            </a:pPr>
            <a:r>
              <a:rPr b="0" i="0" lang="en-US" sz="2550" u="none" cap="none" strike="noStrike">
                <a:solidFill>
                  <a:srgbClr val="FFD9BE"/>
                </a:solidFill>
                <a:latin typeface="Quattrocento"/>
                <a:ea typeface="Quattrocento"/>
                <a:cs typeface="Quattrocento"/>
                <a:sym typeface="Quattrocento"/>
              </a:rPr>
              <a:t>Impact on Service Delivery</a:t>
            </a:r>
            <a:endParaRPr b="0" i="0" sz="2550" u="none" cap="none" strike="noStrike">
              <a:solidFill>
                <a:schemeClr val="dk1"/>
              </a:solidFill>
              <a:latin typeface="Calibri"/>
              <a:ea typeface="Calibri"/>
              <a:cs typeface="Calibri"/>
              <a:sym typeface="Calibri"/>
            </a:endParaRPr>
          </a:p>
        </p:txBody>
      </p:sp>
      <p:sp>
        <p:nvSpPr>
          <p:cNvPr id="88" name="Google Shape;88;p9"/>
          <p:cNvSpPr/>
          <p:nvPr/>
        </p:nvSpPr>
        <p:spPr>
          <a:xfrm>
            <a:off x="5269971" y="1921966"/>
            <a:ext cx="6223638" cy="1675209"/>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lang="en-US" sz="1350">
                <a:solidFill>
                  <a:srgbClr val="F9EEE7"/>
                </a:solidFill>
                <a:latin typeface="Quattrocento"/>
                <a:ea typeface="Quattrocento"/>
                <a:cs typeface="Quattrocento"/>
                <a:sym typeface="Quattrocento"/>
              </a:rPr>
              <a:t>The convenience has been greatly improved with the NHS App, which provides 24/7 access to a limited number of services. This 24 hour access is for a large number of users and is really helpful to many. In addition, the app may enable for improved prevention and increased integration of care, if adequate system interoperability and clinical capacity exists. </a:t>
            </a:r>
            <a:endParaRPr b="0" i="0" sz="1350" u="none" cap="none" strike="noStrike">
              <a:solidFill>
                <a:schemeClr val="dk1"/>
              </a:solidFill>
              <a:latin typeface="Calibri"/>
              <a:ea typeface="Calibri"/>
              <a:cs typeface="Calibri"/>
              <a:sym typeface="Calibri"/>
            </a:endParaRPr>
          </a:p>
        </p:txBody>
      </p:sp>
      <p:sp>
        <p:nvSpPr>
          <p:cNvPr id="89" name="Google Shape;89;p9"/>
          <p:cNvSpPr/>
          <p:nvPr/>
        </p:nvSpPr>
        <p:spPr>
          <a:xfrm>
            <a:off x="5269971" y="3793530"/>
            <a:ext cx="6223638" cy="1814711"/>
          </a:xfrm>
          <a:prstGeom prst="roundRect">
            <a:avLst>
              <a:gd fmla="val 1443" name="adj"/>
            </a:avLst>
          </a:prstGeom>
          <a:solidFill>
            <a:srgbClr val="71260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preencoded.png" id="90" name="Google Shape;90;p9"/>
          <p:cNvPicPr preferRelativeResize="0"/>
          <p:nvPr/>
        </p:nvPicPr>
        <p:blipFill rotWithShape="1">
          <a:blip r:embed="rId4">
            <a:alphaModFix/>
          </a:blip>
          <a:srcRect b="0" l="0" r="0" t="0"/>
          <a:stretch/>
        </p:blipFill>
        <p:spPr>
          <a:xfrm>
            <a:off x="5444493" y="4042966"/>
            <a:ext cx="218177" cy="174526"/>
          </a:xfrm>
          <a:prstGeom prst="rect">
            <a:avLst/>
          </a:prstGeom>
          <a:noFill/>
          <a:ln>
            <a:noFill/>
          </a:ln>
        </p:spPr>
      </p:pic>
      <p:sp>
        <p:nvSpPr>
          <p:cNvPr id="91" name="Google Shape;91;p9"/>
          <p:cNvSpPr/>
          <p:nvPr/>
        </p:nvSpPr>
        <p:spPr>
          <a:xfrm>
            <a:off x="5837191" y="4011613"/>
            <a:ext cx="5481897" cy="1396008"/>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FFFFF"/>
              </a:buClr>
              <a:buSzPts val="1350"/>
              <a:buFont typeface="Quattrocento"/>
              <a:buNone/>
            </a:pPr>
            <a:r>
              <a:rPr b="1" lang="en-US" sz="1350">
                <a:solidFill>
                  <a:srgbClr val="FFFFFF"/>
                </a:solidFill>
                <a:latin typeface="Quattrocento"/>
                <a:ea typeface="Quattrocento"/>
                <a:cs typeface="Quattrocento"/>
                <a:sym typeface="Quattrocento"/>
              </a:rPr>
              <a:t>Important note: The App’s online appointment booking system does not automatically generate new appointments. Appointment availability is still subject to local release patterns and the clinical capacity of individual GP practices and hospitals. </a:t>
            </a:r>
            <a:endParaRPr i="0" sz="1350" u="none" cap="none" strike="noStrike">
              <a:solidFill>
                <a:schemeClr val="dk1"/>
              </a:solidFill>
              <a:latin typeface="Quattrocento"/>
              <a:ea typeface="Quattrocento"/>
              <a:cs typeface="Quattrocento"/>
              <a:sym typeface="Quattrocento"/>
            </a:endParaRPr>
          </a:p>
        </p:txBody>
      </p:sp>
      <p:sp>
        <p:nvSpPr>
          <p:cNvPr id="92" name="Google Shape;92;p9"/>
          <p:cNvSpPr/>
          <p:nvPr/>
        </p:nvSpPr>
        <p:spPr>
          <a:xfrm>
            <a:off x="10963475" y="6368150"/>
            <a:ext cx="1228200" cy="4899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 name="Shape 97"/>
        <p:cNvGrpSpPr/>
        <p:nvPr/>
      </p:nvGrpSpPr>
      <p:grpSpPr>
        <a:xfrm>
          <a:off x="0" y="0"/>
          <a:ext cx="0" cy="0"/>
          <a:chOff x="0" y="0"/>
          <a:chExt cx="0" cy="0"/>
        </a:xfrm>
      </p:grpSpPr>
      <p:sp>
        <p:nvSpPr>
          <p:cNvPr id="98" name="Google Shape;98;p10"/>
          <p:cNvSpPr/>
          <p:nvPr/>
        </p:nvSpPr>
        <p:spPr>
          <a:xfrm>
            <a:off x="698086" y="1513880"/>
            <a:ext cx="6072036" cy="410567"/>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2550"/>
              <a:buFont typeface="Quattrocento"/>
              <a:buNone/>
            </a:pPr>
            <a:r>
              <a:rPr b="0" i="0" lang="en-US" sz="2550" u="none" cap="none" strike="noStrike">
                <a:solidFill>
                  <a:srgbClr val="FFD9BE"/>
                </a:solidFill>
                <a:latin typeface="Quattrocento"/>
                <a:ea typeface="Quattrocento"/>
                <a:cs typeface="Quattrocento"/>
                <a:sym typeface="Quattrocento"/>
              </a:rPr>
              <a:t>Impact on Patients and Service Users</a:t>
            </a:r>
            <a:endParaRPr b="0" i="0" sz="2550" u="none" cap="none" strike="noStrike">
              <a:solidFill>
                <a:schemeClr val="dk1"/>
              </a:solidFill>
              <a:latin typeface="Calibri"/>
              <a:ea typeface="Calibri"/>
              <a:cs typeface="Calibri"/>
              <a:sym typeface="Calibri"/>
            </a:endParaRPr>
          </a:p>
        </p:txBody>
      </p:sp>
      <p:sp>
        <p:nvSpPr>
          <p:cNvPr id="99" name="Google Shape;99;p10"/>
          <p:cNvSpPr/>
          <p:nvPr/>
        </p:nvSpPr>
        <p:spPr>
          <a:xfrm>
            <a:off x="698086" y="2273498"/>
            <a:ext cx="10795524" cy="1116806"/>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lang="en-US" sz="1350">
                <a:solidFill>
                  <a:srgbClr val="F9EEE7"/>
                </a:solidFill>
                <a:latin typeface="Quattrocento"/>
                <a:ea typeface="Quattrocento"/>
                <a:cs typeface="Quattrocento"/>
                <a:sym typeface="Quattrocento"/>
              </a:rPr>
              <a:t>The NHS App enables patients to play a greater role in managing their own care, by viewing their medications, keeping an eye on their health records, and getting prepared for appointments. But medical records hold complex information that can misinterpreted and may cause anxiety in patients. The privacy and secure processing of sensitive health information is critical. </a:t>
            </a:r>
            <a:endParaRPr b="0" i="0" sz="1350" u="none" cap="none" strike="noStrike">
              <a:solidFill>
                <a:schemeClr val="dk1"/>
              </a:solidFill>
              <a:latin typeface="Calibri"/>
              <a:ea typeface="Calibri"/>
              <a:cs typeface="Calibri"/>
              <a:sym typeface="Calibri"/>
            </a:endParaRPr>
          </a:p>
        </p:txBody>
      </p:sp>
      <p:pic>
        <p:nvPicPr>
          <p:cNvPr descr="preencoded.png" id="100" name="Google Shape;100;p10"/>
          <p:cNvPicPr preferRelativeResize="0"/>
          <p:nvPr/>
        </p:nvPicPr>
        <p:blipFill rotWithShape="1">
          <a:blip r:embed="rId3">
            <a:alphaModFix/>
          </a:blip>
          <a:srcRect b="0" l="0" r="0" t="0"/>
          <a:stretch/>
        </p:blipFill>
        <p:spPr>
          <a:xfrm>
            <a:off x="698086" y="3586659"/>
            <a:ext cx="436353" cy="436364"/>
          </a:xfrm>
          <a:prstGeom prst="rect">
            <a:avLst/>
          </a:prstGeom>
          <a:noFill/>
          <a:ln>
            <a:noFill/>
          </a:ln>
        </p:spPr>
      </p:pic>
      <p:sp>
        <p:nvSpPr>
          <p:cNvPr id="101" name="Google Shape;101;p10"/>
          <p:cNvSpPr/>
          <p:nvPr/>
        </p:nvSpPr>
        <p:spPr>
          <a:xfrm>
            <a:off x="1352615" y="3586659"/>
            <a:ext cx="2053380" cy="256679"/>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9EEE7"/>
              </a:buClr>
              <a:buSzPts val="1600"/>
              <a:buFont typeface="Quattrocento"/>
              <a:buNone/>
            </a:pPr>
            <a:r>
              <a:rPr b="0" i="0" lang="en-US" sz="1600" u="none" cap="none" strike="noStrike">
                <a:solidFill>
                  <a:srgbClr val="F9EEE7"/>
                </a:solidFill>
                <a:latin typeface="Quattrocento"/>
                <a:ea typeface="Quattrocento"/>
                <a:cs typeface="Quattrocento"/>
                <a:sym typeface="Quattrocento"/>
              </a:rPr>
              <a:t>Privacy</a:t>
            </a:r>
            <a:endParaRPr b="0" i="0" sz="1600" u="none" cap="none" strike="noStrike">
              <a:solidFill>
                <a:schemeClr val="dk1"/>
              </a:solidFill>
              <a:latin typeface="Calibri"/>
              <a:ea typeface="Calibri"/>
              <a:cs typeface="Calibri"/>
              <a:sym typeface="Calibri"/>
            </a:endParaRPr>
          </a:p>
        </p:txBody>
      </p:sp>
      <p:sp>
        <p:nvSpPr>
          <p:cNvPr id="102" name="Google Shape;102;p10"/>
          <p:cNvSpPr/>
          <p:nvPr/>
        </p:nvSpPr>
        <p:spPr>
          <a:xfrm>
            <a:off x="1352625" y="4152125"/>
            <a:ext cx="4634100" cy="1516200"/>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lang="en-US" sz="1350">
                <a:solidFill>
                  <a:srgbClr val="F9EEE7"/>
                </a:solidFill>
                <a:latin typeface="Quattrocento"/>
                <a:ea typeface="Quattrocento"/>
                <a:cs typeface="Quattrocento"/>
                <a:sym typeface="Quattrocento"/>
              </a:rPr>
              <a:t>Health information is a special category of data under the UK GDPR and Data Protection Act 2018 and therefore is subject to enhanced protection and privacy rules. </a:t>
            </a:r>
            <a:endParaRPr b="0" i="0" sz="1350" u="none" cap="none" strike="noStrike">
              <a:solidFill>
                <a:schemeClr val="dk1"/>
              </a:solidFill>
              <a:latin typeface="Calibri"/>
              <a:ea typeface="Calibri"/>
              <a:cs typeface="Calibri"/>
              <a:sym typeface="Calibri"/>
            </a:endParaRPr>
          </a:p>
        </p:txBody>
      </p:sp>
      <p:pic>
        <p:nvPicPr>
          <p:cNvPr descr="preencoded.png" id="103" name="Google Shape;103;p10"/>
          <p:cNvPicPr preferRelativeResize="0"/>
          <p:nvPr/>
        </p:nvPicPr>
        <p:blipFill rotWithShape="1">
          <a:blip r:embed="rId4">
            <a:alphaModFix/>
          </a:blip>
          <a:srcRect b="0" l="0" r="0" t="0"/>
          <a:stretch/>
        </p:blipFill>
        <p:spPr>
          <a:xfrm>
            <a:off x="6204886" y="3586659"/>
            <a:ext cx="436353" cy="436364"/>
          </a:xfrm>
          <a:prstGeom prst="rect">
            <a:avLst/>
          </a:prstGeom>
          <a:noFill/>
          <a:ln>
            <a:noFill/>
          </a:ln>
        </p:spPr>
      </p:pic>
      <p:sp>
        <p:nvSpPr>
          <p:cNvPr id="104" name="Google Shape;104;p10"/>
          <p:cNvSpPr/>
          <p:nvPr/>
        </p:nvSpPr>
        <p:spPr>
          <a:xfrm>
            <a:off x="6859416" y="3586659"/>
            <a:ext cx="2053380" cy="256679"/>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9EEE7"/>
              </a:buClr>
              <a:buSzPts val="1600"/>
              <a:buFont typeface="Quattrocento"/>
              <a:buNone/>
            </a:pPr>
            <a:r>
              <a:rPr b="0" i="0" lang="en-US" sz="1600" u="none" cap="none" strike="noStrike">
                <a:solidFill>
                  <a:srgbClr val="F9EEE7"/>
                </a:solidFill>
                <a:latin typeface="Quattrocento"/>
                <a:ea typeface="Quattrocento"/>
                <a:cs typeface="Quattrocento"/>
                <a:sym typeface="Quattrocento"/>
              </a:rPr>
              <a:t>Proxy Access</a:t>
            </a:r>
            <a:endParaRPr b="0" i="0" sz="1600" u="none" cap="none" strike="noStrike">
              <a:solidFill>
                <a:schemeClr val="dk1"/>
              </a:solidFill>
              <a:latin typeface="Calibri"/>
              <a:ea typeface="Calibri"/>
              <a:cs typeface="Calibri"/>
              <a:sym typeface="Calibri"/>
            </a:endParaRPr>
          </a:p>
        </p:txBody>
      </p:sp>
      <p:sp>
        <p:nvSpPr>
          <p:cNvPr id="105" name="Google Shape;105;p10"/>
          <p:cNvSpPr/>
          <p:nvPr/>
        </p:nvSpPr>
        <p:spPr>
          <a:xfrm>
            <a:off x="6859416" y="3948013"/>
            <a:ext cx="4634193" cy="1396008"/>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lang="en-US" sz="1350">
                <a:solidFill>
                  <a:srgbClr val="F9EEE7"/>
                </a:solidFill>
                <a:latin typeface="Quattrocento"/>
                <a:ea typeface="Quattrocento"/>
                <a:cs typeface="Quattrocento"/>
                <a:sym typeface="Quattrocento"/>
              </a:rPr>
              <a:t>Proxy access—enabling designated individuals, for example carers, to access and manage another person's health information—is very useful, but it should be introduced in a way that respects the independence and privacy of the person being cared for. </a:t>
            </a:r>
            <a:endParaRPr b="0" i="0" sz="1350" u="none" cap="none" strike="noStrike">
              <a:solidFill>
                <a:schemeClr val="dk1"/>
              </a:solidFill>
              <a:latin typeface="Calibri"/>
              <a:ea typeface="Calibri"/>
              <a:cs typeface="Calibri"/>
              <a:sym typeface="Calibri"/>
            </a:endParaRPr>
          </a:p>
        </p:txBody>
      </p:sp>
      <p:sp>
        <p:nvSpPr>
          <p:cNvPr id="106" name="Google Shape;106;p10"/>
          <p:cNvSpPr/>
          <p:nvPr/>
        </p:nvSpPr>
        <p:spPr>
          <a:xfrm>
            <a:off x="10870175" y="6134875"/>
            <a:ext cx="1321500" cy="7230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 name="Shape 111"/>
        <p:cNvGrpSpPr/>
        <p:nvPr/>
      </p:nvGrpSpPr>
      <p:grpSpPr>
        <a:xfrm>
          <a:off x="0" y="0"/>
          <a:ext cx="0" cy="0"/>
          <a:chOff x="0" y="0"/>
          <a:chExt cx="0" cy="0"/>
        </a:xfrm>
      </p:grpSpPr>
      <p:sp>
        <p:nvSpPr>
          <p:cNvPr id="112" name="Google Shape;112;p11"/>
          <p:cNvSpPr/>
          <p:nvPr/>
        </p:nvSpPr>
        <p:spPr>
          <a:xfrm>
            <a:off x="698086" y="1633538"/>
            <a:ext cx="7515136" cy="410567"/>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2550"/>
              <a:buFont typeface="Quattrocento"/>
              <a:buNone/>
            </a:pPr>
            <a:r>
              <a:rPr b="0" i="0" lang="en-US" sz="2550" u="none" cap="none" strike="noStrike">
                <a:solidFill>
                  <a:srgbClr val="FFD9BE"/>
                </a:solidFill>
                <a:latin typeface="Quattrocento"/>
                <a:ea typeface="Quattrocento"/>
                <a:cs typeface="Quattrocento"/>
                <a:sym typeface="Quattrocento"/>
              </a:rPr>
              <a:t>Communities and Inequalities in Digital Health</a:t>
            </a:r>
            <a:endParaRPr b="0" i="0" sz="2550" u="none" cap="none" strike="noStrike">
              <a:solidFill>
                <a:schemeClr val="dk1"/>
              </a:solidFill>
              <a:latin typeface="Calibri"/>
              <a:ea typeface="Calibri"/>
              <a:cs typeface="Calibri"/>
              <a:sym typeface="Calibri"/>
            </a:endParaRPr>
          </a:p>
        </p:txBody>
      </p:sp>
      <p:sp>
        <p:nvSpPr>
          <p:cNvPr id="113" name="Google Shape;113;p11"/>
          <p:cNvSpPr/>
          <p:nvPr/>
        </p:nvSpPr>
        <p:spPr>
          <a:xfrm>
            <a:off x="698086" y="2393156"/>
            <a:ext cx="10795524" cy="837605"/>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lang="en-US" sz="1350">
                <a:solidFill>
                  <a:srgbClr val="F9EEE7"/>
                </a:solidFill>
                <a:latin typeface="Quattrocento"/>
                <a:ea typeface="Quattrocento"/>
                <a:cs typeface="Quattrocento"/>
                <a:sym typeface="Quattrocento"/>
              </a:rPr>
              <a:t>Adoption of digital health resources, including the NHS App, differ markedly between groups in the population and are associated with deprivation, age, ethnicity and certain health conditions. Digital exclusion is multi-dimensional, resulting from inequalities in access to devices and the internet, skills to use these technologies, language barriers, and confidence and trust in digital platforms. </a:t>
            </a:r>
            <a:endParaRPr b="0" i="0" sz="1350" u="none" cap="none" strike="noStrike">
              <a:solidFill>
                <a:schemeClr val="dk1"/>
              </a:solidFill>
              <a:latin typeface="Calibri"/>
              <a:ea typeface="Calibri"/>
              <a:cs typeface="Calibri"/>
              <a:sym typeface="Calibri"/>
            </a:endParaRPr>
          </a:p>
        </p:txBody>
      </p:sp>
      <p:sp>
        <p:nvSpPr>
          <p:cNvPr id="114" name="Google Shape;114;p11"/>
          <p:cNvSpPr/>
          <p:nvPr/>
        </p:nvSpPr>
        <p:spPr>
          <a:xfrm>
            <a:off x="698075" y="3427129"/>
            <a:ext cx="10795500" cy="2497800"/>
          </a:xfrm>
          <a:prstGeom prst="rect">
            <a:avLst/>
          </a:prstGeom>
          <a:noFill/>
          <a:ln>
            <a:noFill/>
          </a:ln>
        </p:spPr>
        <p:txBody>
          <a:bodyPr anchorCtr="0" anchor="t" bIns="0" lIns="0" spcFirstLastPara="1" rIns="0" wrap="square" tIns="0">
            <a:noAutofit/>
          </a:bodyPr>
          <a:lstStyle/>
          <a:p>
            <a:pPr indent="-314325" lvl="0" marL="457200" rtl="0" algn="l">
              <a:lnSpc>
                <a:spcPct val="133000"/>
              </a:lnSpc>
              <a:spcBef>
                <a:spcPts val="0"/>
              </a:spcBef>
              <a:spcAft>
                <a:spcPts val="0"/>
              </a:spcAft>
              <a:buClr>
                <a:srgbClr val="F9EEE7"/>
              </a:buClr>
              <a:buSzPts val="1350"/>
              <a:buFont typeface="Quattrocento"/>
              <a:buChar char="•"/>
            </a:pPr>
            <a:r>
              <a:rPr lang="en-US" sz="1350">
                <a:solidFill>
                  <a:srgbClr val="F9EEE7"/>
                </a:solidFill>
                <a:latin typeface="Quattrocento"/>
                <a:ea typeface="Quattrocento"/>
                <a:cs typeface="Quattrocento"/>
                <a:sym typeface="Quattrocento"/>
              </a:rPr>
              <a:t>Tackling digital isolation requires localised responses with a strong community focus, based on tailored training and making appropriate resources available.</a:t>
            </a:r>
            <a:endParaRPr sz="1350">
              <a:solidFill>
                <a:srgbClr val="F9EEE7"/>
              </a:solidFill>
              <a:latin typeface="Quattrocento"/>
              <a:ea typeface="Quattrocento"/>
              <a:cs typeface="Quattrocento"/>
              <a:sym typeface="Quattrocento"/>
            </a:endParaRPr>
          </a:p>
          <a:p>
            <a:pPr indent="-314325" lvl="0" marL="457200" rtl="0" algn="l">
              <a:lnSpc>
                <a:spcPct val="133000"/>
              </a:lnSpc>
              <a:spcBef>
                <a:spcPts val="0"/>
              </a:spcBef>
              <a:spcAft>
                <a:spcPts val="0"/>
              </a:spcAft>
              <a:buClr>
                <a:srgbClr val="F9EEE7"/>
              </a:buClr>
              <a:buSzPts val="1350"/>
              <a:buFont typeface="Quattrocento"/>
              <a:buChar char="•"/>
            </a:pPr>
            <a:r>
              <a:rPr lang="en-US" sz="1350">
                <a:solidFill>
                  <a:srgbClr val="F9EEE7"/>
                </a:solidFill>
                <a:latin typeface="Quattrocento"/>
                <a:ea typeface="Quattrocento"/>
                <a:cs typeface="Quattrocento"/>
                <a:sym typeface="Quattrocento"/>
              </a:rPr>
              <a:t>Non-digital options must be retained as well as digital services. This twin-track strategy means that those who are not able or do not want to access digital tools are not left behind, and will not exacerbate existing health inequalities.</a:t>
            </a:r>
            <a:endParaRPr sz="1350">
              <a:solidFill>
                <a:srgbClr val="F9EEE7"/>
              </a:solidFill>
              <a:latin typeface="Quattrocento"/>
              <a:ea typeface="Quattrocento"/>
              <a:cs typeface="Quattrocento"/>
              <a:sym typeface="Quattrocento"/>
            </a:endParaRPr>
          </a:p>
          <a:p>
            <a:pPr indent="-314325" lvl="0" marL="457200" rtl="0" algn="l">
              <a:lnSpc>
                <a:spcPct val="133000"/>
              </a:lnSpc>
              <a:spcBef>
                <a:spcPts val="0"/>
              </a:spcBef>
              <a:spcAft>
                <a:spcPts val="0"/>
              </a:spcAft>
              <a:buClr>
                <a:srgbClr val="F9EEE7"/>
              </a:buClr>
              <a:buSzPts val="1350"/>
              <a:buFont typeface="Quattrocento"/>
              <a:buChar char="•"/>
            </a:pPr>
            <a:r>
              <a:rPr lang="en-US" sz="1350">
                <a:solidFill>
                  <a:srgbClr val="F9EEE7"/>
                </a:solidFill>
                <a:latin typeface="Quattrocento"/>
                <a:ea typeface="Quattrocento"/>
                <a:cs typeface="Quattrocento"/>
                <a:sym typeface="Quattrocento"/>
              </a:rPr>
              <a:t>In order to monitor disparities in digital health engagement and outcomes and to inform interventions, data must be disaggregated on the basis of a range of socio-economic and demographic indicators. This should help to identify actionable equity gaps and the ways to close them. </a:t>
            </a:r>
            <a:endParaRPr sz="1350">
              <a:solidFill>
                <a:srgbClr val="F9EEE7"/>
              </a:solidFill>
              <a:latin typeface="Quattrocento"/>
              <a:ea typeface="Quattrocento"/>
              <a:cs typeface="Quattrocento"/>
              <a:sym typeface="Quattrocento"/>
            </a:endParaRPr>
          </a:p>
          <a:p>
            <a:pPr indent="0" lvl="0" marL="0" marR="0" rtl="0" algn="l">
              <a:lnSpc>
                <a:spcPct val="133000"/>
              </a:lnSpc>
              <a:spcBef>
                <a:spcPts val="0"/>
              </a:spcBef>
              <a:spcAft>
                <a:spcPts val="0"/>
              </a:spcAft>
              <a:buNone/>
            </a:pPr>
            <a:r>
              <a:t/>
            </a:r>
            <a:endParaRPr sz="1350">
              <a:solidFill>
                <a:srgbClr val="F9EEE7"/>
              </a:solidFill>
              <a:latin typeface="Quattrocento"/>
              <a:ea typeface="Quattrocento"/>
              <a:cs typeface="Quattrocento"/>
              <a:sym typeface="Quattrocento"/>
            </a:endParaRPr>
          </a:p>
        </p:txBody>
      </p:sp>
      <p:sp>
        <p:nvSpPr>
          <p:cNvPr id="115" name="Google Shape;115;p11"/>
          <p:cNvSpPr/>
          <p:nvPr/>
        </p:nvSpPr>
        <p:spPr>
          <a:xfrm>
            <a:off x="10800175" y="6251500"/>
            <a:ext cx="1391400" cy="6066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 name="Shape 120"/>
        <p:cNvGrpSpPr/>
        <p:nvPr/>
      </p:nvGrpSpPr>
      <p:grpSpPr>
        <a:xfrm>
          <a:off x="0" y="0"/>
          <a:ext cx="0" cy="0"/>
          <a:chOff x="0" y="0"/>
          <a:chExt cx="0" cy="0"/>
        </a:xfrm>
      </p:grpSpPr>
      <p:sp>
        <p:nvSpPr>
          <p:cNvPr id="121" name="Google Shape;121;p12"/>
          <p:cNvSpPr/>
          <p:nvPr/>
        </p:nvSpPr>
        <p:spPr>
          <a:xfrm>
            <a:off x="698086" y="1116905"/>
            <a:ext cx="5693922" cy="390128"/>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2450"/>
              <a:buFont typeface="Quattrocento"/>
              <a:buNone/>
            </a:pPr>
            <a:r>
              <a:rPr b="0" i="0" lang="en-US" sz="2450" u="none" cap="none" strike="noStrike">
                <a:solidFill>
                  <a:srgbClr val="FFD9BE"/>
                </a:solidFill>
                <a:latin typeface="Quattrocento"/>
                <a:ea typeface="Quattrocento"/>
                <a:cs typeface="Quattrocento"/>
                <a:sym typeface="Quattrocento"/>
              </a:rPr>
              <a:t>Conclusions and Recommendations</a:t>
            </a:r>
            <a:endParaRPr b="0" i="0" sz="2450" u="none" cap="none" strike="noStrike">
              <a:solidFill>
                <a:schemeClr val="dk1"/>
              </a:solidFill>
              <a:latin typeface="Calibri"/>
              <a:ea typeface="Calibri"/>
              <a:cs typeface="Calibri"/>
              <a:sym typeface="Calibri"/>
            </a:endParaRPr>
          </a:p>
        </p:txBody>
      </p:sp>
      <p:sp>
        <p:nvSpPr>
          <p:cNvPr id="122" name="Google Shape;122;p12"/>
          <p:cNvSpPr/>
          <p:nvPr/>
        </p:nvSpPr>
        <p:spPr>
          <a:xfrm>
            <a:off x="698086" y="1822053"/>
            <a:ext cx="10795524" cy="775692"/>
          </a:xfrm>
          <a:prstGeom prst="rect">
            <a:avLst/>
          </a:prstGeom>
          <a:noFill/>
          <a:ln>
            <a:noFill/>
          </a:ln>
        </p:spPr>
        <p:txBody>
          <a:bodyPr anchorCtr="0" anchor="t" bIns="0" lIns="0" spcFirstLastPara="1" rIns="0" wrap="square" tIns="0">
            <a:noAutofit/>
          </a:bodyPr>
          <a:lstStyle/>
          <a:p>
            <a:pPr indent="0" lvl="0" marL="0" marR="0" rtl="0" algn="l">
              <a:lnSpc>
                <a:spcPct val="130000"/>
              </a:lnSpc>
              <a:spcBef>
                <a:spcPts val="0"/>
              </a:spcBef>
              <a:spcAft>
                <a:spcPts val="0"/>
              </a:spcAft>
              <a:buClr>
                <a:srgbClr val="F9EEE7"/>
              </a:buClr>
              <a:buSzPts val="1300"/>
              <a:buFont typeface="Quattrocento"/>
              <a:buNone/>
            </a:pPr>
            <a:r>
              <a:rPr lang="en-US" sz="1300">
                <a:solidFill>
                  <a:srgbClr val="F9EEE7"/>
                </a:solidFill>
                <a:latin typeface="Quattrocento"/>
                <a:ea typeface="Quattrocento"/>
                <a:cs typeface="Quattrocento"/>
                <a:sym typeface="Quattrocento"/>
              </a:rPr>
              <a:t>The potential of the digitalisation of health and care is enormous, but realising and fairly distributing it will require thought and planning.Considering the current situation and the aims of policy, the following </a:t>
            </a:r>
            <a:r>
              <a:rPr lang="en-US" sz="1300">
                <a:solidFill>
                  <a:srgbClr val="F9EEE7"/>
                </a:solidFill>
                <a:latin typeface="Quattrocento"/>
                <a:ea typeface="Quattrocento"/>
                <a:cs typeface="Quattrocento"/>
                <a:sym typeface="Quattrocento"/>
              </a:rPr>
              <a:t>recommendations</a:t>
            </a:r>
            <a:r>
              <a:rPr lang="en-US" sz="1300">
                <a:solidFill>
                  <a:srgbClr val="F9EEE7"/>
                </a:solidFill>
                <a:latin typeface="Quattrocento"/>
                <a:ea typeface="Quattrocento"/>
                <a:cs typeface="Quattrocento"/>
                <a:sym typeface="Quattrocento"/>
              </a:rPr>
              <a:t> are vital for the responsible advancement of digital health: </a:t>
            </a:r>
            <a:endParaRPr b="0" i="0" sz="1300" u="none" cap="none" strike="noStrike">
              <a:solidFill>
                <a:schemeClr val="dk1"/>
              </a:solidFill>
              <a:latin typeface="Calibri"/>
              <a:ea typeface="Calibri"/>
              <a:cs typeface="Calibri"/>
              <a:sym typeface="Calibri"/>
            </a:endParaRPr>
          </a:p>
        </p:txBody>
      </p:sp>
      <p:sp>
        <p:nvSpPr>
          <p:cNvPr id="123" name="Google Shape;123;p12"/>
          <p:cNvSpPr/>
          <p:nvPr/>
        </p:nvSpPr>
        <p:spPr>
          <a:xfrm>
            <a:off x="698086" y="2774950"/>
            <a:ext cx="373053" cy="373063"/>
          </a:xfrm>
          <a:prstGeom prst="roundRect">
            <a:avLst>
              <a:gd fmla="val 6667" name="adj"/>
            </a:avLst>
          </a:prstGeom>
          <a:solidFill>
            <a:srgbClr val="3152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12"/>
          <p:cNvSpPr/>
          <p:nvPr/>
        </p:nvSpPr>
        <p:spPr>
          <a:xfrm>
            <a:off x="767587" y="2815183"/>
            <a:ext cx="234051" cy="292596"/>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9EEE7"/>
              </a:buClr>
              <a:buSzPts val="1800"/>
              <a:buFont typeface="Quattrocento"/>
              <a:buNone/>
            </a:pPr>
            <a:r>
              <a:rPr b="0" i="0" lang="en-US" sz="1800" u="none" cap="none" strike="noStrike">
                <a:solidFill>
                  <a:srgbClr val="F9EEE7"/>
                </a:solidFill>
                <a:latin typeface="Quattrocento"/>
                <a:ea typeface="Quattrocento"/>
                <a:cs typeface="Quattrocento"/>
                <a:sym typeface="Quattrocento"/>
              </a:rPr>
              <a:t>1</a:t>
            </a:r>
            <a:endParaRPr b="0" i="0" sz="1800" u="none" cap="none" strike="noStrike">
              <a:solidFill>
                <a:schemeClr val="dk1"/>
              </a:solidFill>
              <a:latin typeface="Calibri"/>
              <a:ea typeface="Calibri"/>
              <a:cs typeface="Calibri"/>
              <a:sym typeface="Calibri"/>
            </a:endParaRPr>
          </a:p>
        </p:txBody>
      </p:sp>
      <p:sp>
        <p:nvSpPr>
          <p:cNvPr id="125" name="Google Shape;125;p12"/>
          <p:cNvSpPr/>
          <p:nvPr/>
        </p:nvSpPr>
        <p:spPr>
          <a:xfrm>
            <a:off x="1228595" y="2831902"/>
            <a:ext cx="2053876" cy="243780"/>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9EEE7"/>
              </a:buClr>
              <a:buSzPts val="1500"/>
              <a:buFont typeface="Quattrocento"/>
              <a:buNone/>
            </a:pPr>
            <a:r>
              <a:rPr b="0" i="0" lang="en-US" sz="1500" u="none" cap="none" strike="noStrike">
                <a:solidFill>
                  <a:srgbClr val="F9EEE7"/>
                </a:solidFill>
                <a:latin typeface="Quattrocento"/>
                <a:ea typeface="Quattrocento"/>
                <a:cs typeface="Quattrocento"/>
                <a:sym typeface="Quattrocento"/>
              </a:rPr>
              <a:t>Preserve Hybrid Access</a:t>
            </a:r>
            <a:endParaRPr b="0" i="0" sz="1500" u="none" cap="none" strike="noStrike">
              <a:solidFill>
                <a:schemeClr val="dk1"/>
              </a:solidFill>
              <a:latin typeface="Calibri"/>
              <a:ea typeface="Calibri"/>
              <a:cs typeface="Calibri"/>
              <a:sym typeface="Calibri"/>
            </a:endParaRPr>
          </a:p>
        </p:txBody>
      </p:sp>
      <p:sp>
        <p:nvSpPr>
          <p:cNvPr id="126" name="Google Shape;126;p12"/>
          <p:cNvSpPr/>
          <p:nvPr/>
        </p:nvSpPr>
        <p:spPr>
          <a:xfrm>
            <a:off x="1228600" y="3428750"/>
            <a:ext cx="2936700" cy="1809900"/>
          </a:xfrm>
          <a:prstGeom prst="rect">
            <a:avLst/>
          </a:prstGeom>
          <a:noFill/>
          <a:ln>
            <a:noFill/>
          </a:ln>
        </p:spPr>
        <p:txBody>
          <a:bodyPr anchorCtr="0" anchor="t" bIns="0" lIns="0" spcFirstLastPara="1" rIns="0" wrap="square" tIns="0">
            <a:noAutofit/>
          </a:bodyPr>
          <a:lstStyle/>
          <a:p>
            <a:pPr indent="0" lvl="0" marL="0" marR="0" rtl="0" algn="l">
              <a:lnSpc>
                <a:spcPct val="130000"/>
              </a:lnSpc>
              <a:spcBef>
                <a:spcPts val="0"/>
              </a:spcBef>
              <a:spcAft>
                <a:spcPts val="0"/>
              </a:spcAft>
              <a:buClr>
                <a:srgbClr val="F9EEE7"/>
              </a:buClr>
              <a:buSzPts val="1300"/>
              <a:buFont typeface="Quattrocento"/>
              <a:buNone/>
            </a:pPr>
            <a:r>
              <a:rPr lang="en-US" sz="1300">
                <a:solidFill>
                  <a:srgbClr val="F9EEE7"/>
                </a:solidFill>
                <a:latin typeface="Quattrocento"/>
                <a:ea typeface="Quattrocento"/>
                <a:cs typeface="Quattrocento"/>
                <a:sym typeface="Quattrocento"/>
              </a:rPr>
              <a:t>We must ensure that we maintain an equal mix of traditional telephone and in-person services with the new online platforms. This means that all patient populations, including those who may be digitally excluded, continue to have equal access to care. </a:t>
            </a:r>
            <a:endParaRPr b="0" i="0" sz="1300" u="none" cap="none" strike="noStrike">
              <a:solidFill>
                <a:schemeClr val="dk1"/>
              </a:solidFill>
              <a:latin typeface="Calibri"/>
              <a:ea typeface="Calibri"/>
              <a:cs typeface="Calibri"/>
              <a:sym typeface="Calibri"/>
            </a:endParaRPr>
          </a:p>
        </p:txBody>
      </p:sp>
      <p:sp>
        <p:nvSpPr>
          <p:cNvPr id="127" name="Google Shape;127;p12"/>
          <p:cNvSpPr/>
          <p:nvPr/>
        </p:nvSpPr>
        <p:spPr>
          <a:xfrm>
            <a:off x="4362142" y="2774950"/>
            <a:ext cx="373053" cy="373063"/>
          </a:xfrm>
          <a:prstGeom prst="roundRect">
            <a:avLst>
              <a:gd fmla="val 6667" name="adj"/>
            </a:avLst>
          </a:prstGeom>
          <a:solidFill>
            <a:srgbClr val="3152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 name="Google Shape;128;p12"/>
          <p:cNvSpPr/>
          <p:nvPr/>
        </p:nvSpPr>
        <p:spPr>
          <a:xfrm>
            <a:off x="4431643" y="2815183"/>
            <a:ext cx="234051" cy="292596"/>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9EEE7"/>
              </a:buClr>
              <a:buSzPts val="1800"/>
              <a:buFont typeface="Quattrocento"/>
              <a:buNone/>
            </a:pPr>
            <a:r>
              <a:rPr b="0" i="0" lang="en-US" sz="1800" u="none" cap="none" strike="noStrike">
                <a:solidFill>
                  <a:srgbClr val="F9EEE7"/>
                </a:solidFill>
                <a:latin typeface="Quattrocento"/>
                <a:ea typeface="Quattrocento"/>
                <a:cs typeface="Quattrocento"/>
                <a:sym typeface="Quattrocento"/>
              </a:rPr>
              <a:t>2</a:t>
            </a:r>
            <a:endParaRPr b="0" i="0" sz="1800" u="none" cap="none" strike="noStrike">
              <a:solidFill>
                <a:schemeClr val="dk1"/>
              </a:solidFill>
              <a:latin typeface="Calibri"/>
              <a:ea typeface="Calibri"/>
              <a:cs typeface="Calibri"/>
              <a:sym typeface="Calibri"/>
            </a:endParaRPr>
          </a:p>
        </p:txBody>
      </p:sp>
      <p:sp>
        <p:nvSpPr>
          <p:cNvPr id="129" name="Google Shape;129;p12"/>
          <p:cNvSpPr/>
          <p:nvPr/>
        </p:nvSpPr>
        <p:spPr>
          <a:xfrm>
            <a:off x="4892652" y="2831902"/>
            <a:ext cx="2936802" cy="487561"/>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9EEE7"/>
              </a:buClr>
              <a:buSzPts val="1500"/>
              <a:buFont typeface="Quattrocento"/>
              <a:buNone/>
            </a:pPr>
            <a:r>
              <a:rPr b="0" i="0" lang="en-US" sz="1500" u="none" cap="none" strike="noStrike">
                <a:solidFill>
                  <a:srgbClr val="F9EEE7"/>
                </a:solidFill>
                <a:latin typeface="Quattrocento"/>
                <a:ea typeface="Quattrocento"/>
                <a:cs typeface="Quattrocento"/>
                <a:sym typeface="Quattrocento"/>
              </a:rPr>
              <a:t>Fund Workforce Education &amp; Patient Support</a:t>
            </a:r>
            <a:endParaRPr b="0" i="0" sz="1500" u="none" cap="none" strike="noStrike">
              <a:solidFill>
                <a:schemeClr val="dk1"/>
              </a:solidFill>
              <a:latin typeface="Calibri"/>
              <a:ea typeface="Calibri"/>
              <a:cs typeface="Calibri"/>
              <a:sym typeface="Calibri"/>
            </a:endParaRPr>
          </a:p>
        </p:txBody>
      </p:sp>
      <p:sp>
        <p:nvSpPr>
          <p:cNvPr id="130" name="Google Shape;130;p12"/>
          <p:cNvSpPr/>
          <p:nvPr/>
        </p:nvSpPr>
        <p:spPr>
          <a:xfrm>
            <a:off x="4892652" y="3413919"/>
            <a:ext cx="2936802" cy="2327077"/>
          </a:xfrm>
          <a:prstGeom prst="rect">
            <a:avLst/>
          </a:prstGeom>
          <a:noFill/>
          <a:ln>
            <a:noFill/>
          </a:ln>
        </p:spPr>
        <p:txBody>
          <a:bodyPr anchorCtr="0" anchor="t" bIns="0" lIns="0" spcFirstLastPara="1" rIns="0" wrap="square" tIns="0">
            <a:noAutofit/>
          </a:bodyPr>
          <a:lstStyle/>
          <a:p>
            <a:pPr indent="0" lvl="0" marL="0" marR="0" rtl="0" algn="l">
              <a:lnSpc>
                <a:spcPct val="130000"/>
              </a:lnSpc>
              <a:spcBef>
                <a:spcPts val="0"/>
              </a:spcBef>
              <a:spcAft>
                <a:spcPts val="0"/>
              </a:spcAft>
              <a:buClr>
                <a:srgbClr val="F9EEE7"/>
              </a:buClr>
              <a:buSzPts val="1300"/>
              <a:buFont typeface="Quattrocento"/>
              <a:buNone/>
            </a:pPr>
            <a:r>
              <a:rPr lang="en-US" sz="1300">
                <a:solidFill>
                  <a:srgbClr val="F9EEE7"/>
                </a:solidFill>
                <a:latin typeface="Quattrocento"/>
                <a:ea typeface="Quattrocento"/>
                <a:cs typeface="Quattrocento"/>
                <a:sym typeface="Quattrocento"/>
              </a:rPr>
              <a:t>Suitable funding should be made available for training for staff, including payment for time used for training. Moreover, local co-production models should be adopted and strong support systems for users with difficulties using digital interfaces should be put in place to minimize the risk of exclusion. </a:t>
            </a:r>
            <a:endParaRPr b="0" i="0" sz="1300" u="none" cap="none" strike="noStrike">
              <a:solidFill>
                <a:schemeClr val="dk1"/>
              </a:solidFill>
              <a:latin typeface="Calibri"/>
              <a:ea typeface="Calibri"/>
              <a:cs typeface="Calibri"/>
              <a:sym typeface="Calibri"/>
            </a:endParaRPr>
          </a:p>
        </p:txBody>
      </p:sp>
      <p:sp>
        <p:nvSpPr>
          <p:cNvPr id="131" name="Google Shape;131;p12"/>
          <p:cNvSpPr/>
          <p:nvPr/>
        </p:nvSpPr>
        <p:spPr>
          <a:xfrm>
            <a:off x="8026298" y="2774950"/>
            <a:ext cx="373053" cy="373063"/>
          </a:xfrm>
          <a:prstGeom prst="roundRect">
            <a:avLst>
              <a:gd fmla="val 6667" name="adj"/>
            </a:avLst>
          </a:prstGeom>
          <a:solidFill>
            <a:srgbClr val="31525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 name="Google Shape;132;p12"/>
          <p:cNvSpPr/>
          <p:nvPr/>
        </p:nvSpPr>
        <p:spPr>
          <a:xfrm>
            <a:off x="8095799" y="2815183"/>
            <a:ext cx="234051" cy="292596"/>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9EEE7"/>
              </a:buClr>
              <a:buSzPts val="1800"/>
              <a:buFont typeface="Quattrocento"/>
              <a:buNone/>
            </a:pPr>
            <a:r>
              <a:rPr b="0" i="0" lang="en-US" sz="1800" u="none" cap="none" strike="noStrike">
                <a:solidFill>
                  <a:srgbClr val="F9EEE7"/>
                </a:solidFill>
                <a:latin typeface="Quattrocento"/>
                <a:ea typeface="Quattrocento"/>
                <a:cs typeface="Quattrocento"/>
                <a:sym typeface="Quattrocento"/>
              </a:rPr>
              <a:t>3</a:t>
            </a:r>
            <a:endParaRPr b="0" i="0" sz="1800" u="none" cap="none" strike="noStrike">
              <a:solidFill>
                <a:schemeClr val="dk1"/>
              </a:solidFill>
              <a:latin typeface="Calibri"/>
              <a:ea typeface="Calibri"/>
              <a:cs typeface="Calibri"/>
              <a:sym typeface="Calibri"/>
            </a:endParaRPr>
          </a:p>
        </p:txBody>
      </p:sp>
      <p:sp>
        <p:nvSpPr>
          <p:cNvPr id="133" name="Google Shape;133;p12"/>
          <p:cNvSpPr/>
          <p:nvPr/>
        </p:nvSpPr>
        <p:spPr>
          <a:xfrm>
            <a:off x="8556808" y="2831902"/>
            <a:ext cx="2737079" cy="243780"/>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9EEE7"/>
              </a:buClr>
              <a:buSzPts val="1500"/>
              <a:buFont typeface="Quattrocento"/>
              <a:buNone/>
            </a:pPr>
            <a:r>
              <a:rPr b="0" i="0" lang="en-US" sz="1500" u="none" cap="none" strike="noStrike">
                <a:solidFill>
                  <a:srgbClr val="F9EEE7"/>
                </a:solidFill>
                <a:latin typeface="Quattrocento"/>
                <a:ea typeface="Quattrocento"/>
                <a:cs typeface="Quattrocento"/>
                <a:sym typeface="Quattrocento"/>
              </a:rPr>
              <a:t>Evaluate Meaningful Outcomes</a:t>
            </a:r>
            <a:endParaRPr b="0" i="0" sz="1500" u="none" cap="none" strike="noStrike">
              <a:solidFill>
                <a:schemeClr val="dk1"/>
              </a:solidFill>
              <a:latin typeface="Calibri"/>
              <a:ea typeface="Calibri"/>
              <a:cs typeface="Calibri"/>
              <a:sym typeface="Calibri"/>
            </a:endParaRPr>
          </a:p>
        </p:txBody>
      </p:sp>
      <p:sp>
        <p:nvSpPr>
          <p:cNvPr id="134" name="Google Shape;134;p12"/>
          <p:cNvSpPr/>
          <p:nvPr/>
        </p:nvSpPr>
        <p:spPr>
          <a:xfrm>
            <a:off x="8556800" y="3428750"/>
            <a:ext cx="2936700" cy="2068500"/>
          </a:xfrm>
          <a:prstGeom prst="rect">
            <a:avLst/>
          </a:prstGeom>
          <a:noFill/>
          <a:ln>
            <a:noFill/>
          </a:ln>
        </p:spPr>
        <p:txBody>
          <a:bodyPr anchorCtr="0" anchor="t" bIns="0" lIns="0" spcFirstLastPara="1" rIns="0" wrap="square" tIns="0">
            <a:noAutofit/>
          </a:bodyPr>
          <a:lstStyle/>
          <a:p>
            <a:pPr indent="0" lvl="0" marL="0" marR="0" rtl="0" algn="l">
              <a:lnSpc>
                <a:spcPct val="130000"/>
              </a:lnSpc>
              <a:spcBef>
                <a:spcPts val="0"/>
              </a:spcBef>
              <a:spcAft>
                <a:spcPts val="0"/>
              </a:spcAft>
              <a:buClr>
                <a:srgbClr val="F9EEE7"/>
              </a:buClr>
              <a:buSzPts val="1300"/>
              <a:buFont typeface="Quattrocento"/>
              <a:buNone/>
            </a:pPr>
            <a:r>
              <a:rPr lang="en-US" sz="1300">
                <a:solidFill>
                  <a:srgbClr val="F9EEE7"/>
                </a:solidFill>
                <a:latin typeface="Quattrocento"/>
                <a:ea typeface="Quattrocento"/>
                <a:cs typeface="Quattrocento"/>
                <a:sym typeface="Quattrocento"/>
              </a:rPr>
              <a:t>Measuring success should not end with counting registrations. Core metrics should be real-world benefits such as time saved for patients and staff, improvements in medication safety, better informed patients, and progress on health equity. </a:t>
            </a:r>
            <a:endParaRPr b="0" i="0" sz="1300" u="none" cap="none" strike="noStrike">
              <a:solidFill>
                <a:schemeClr val="dk1"/>
              </a:solidFill>
              <a:latin typeface="Calibri"/>
              <a:ea typeface="Calibri"/>
              <a:cs typeface="Calibri"/>
              <a:sym typeface="Calibri"/>
            </a:endParaRPr>
          </a:p>
        </p:txBody>
      </p:sp>
      <p:sp>
        <p:nvSpPr>
          <p:cNvPr id="135" name="Google Shape;135;p12"/>
          <p:cNvSpPr/>
          <p:nvPr/>
        </p:nvSpPr>
        <p:spPr>
          <a:xfrm>
            <a:off x="10916825" y="6251500"/>
            <a:ext cx="1275000" cy="6066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pic>
        <p:nvPicPr>
          <p:cNvPr descr="preencoded.png" id="141" name="Google Shape;141;p13"/>
          <p:cNvPicPr preferRelativeResize="0"/>
          <p:nvPr/>
        </p:nvPicPr>
        <p:blipFill rotWithShape="1">
          <a:blip r:embed="rId3">
            <a:alphaModFix/>
          </a:blip>
          <a:srcRect b="0" l="0" r="0" t="0"/>
          <a:stretch/>
        </p:blipFill>
        <p:spPr>
          <a:xfrm>
            <a:off x="0" y="0"/>
            <a:ext cx="4571886" cy="6858000"/>
          </a:xfrm>
          <a:prstGeom prst="rect">
            <a:avLst/>
          </a:prstGeom>
          <a:noFill/>
          <a:ln>
            <a:noFill/>
          </a:ln>
        </p:spPr>
      </p:pic>
      <p:sp>
        <p:nvSpPr>
          <p:cNvPr id="142" name="Google Shape;142;p13"/>
          <p:cNvSpPr/>
          <p:nvPr/>
        </p:nvSpPr>
        <p:spPr>
          <a:xfrm>
            <a:off x="5269971" y="807343"/>
            <a:ext cx="5040484" cy="410567"/>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2550"/>
              <a:buFont typeface="Quattrocento"/>
              <a:buNone/>
            </a:pPr>
            <a:r>
              <a:rPr b="0" i="0" lang="en-US" sz="2550" u="none" cap="none" strike="noStrike">
                <a:solidFill>
                  <a:srgbClr val="FFD9BE"/>
                </a:solidFill>
                <a:latin typeface="Quattrocento"/>
                <a:ea typeface="Quattrocento"/>
                <a:cs typeface="Quattrocento"/>
                <a:sym typeface="Quattrocento"/>
              </a:rPr>
              <a:t>References &amp; Further Reading</a:t>
            </a:r>
            <a:endParaRPr b="0" i="0" sz="2550" u="none" cap="none" strike="noStrike">
              <a:solidFill>
                <a:schemeClr val="dk1"/>
              </a:solidFill>
              <a:latin typeface="Calibri"/>
              <a:ea typeface="Calibri"/>
              <a:cs typeface="Calibri"/>
              <a:sym typeface="Calibri"/>
            </a:endParaRPr>
          </a:p>
        </p:txBody>
      </p:sp>
      <p:sp>
        <p:nvSpPr>
          <p:cNvPr id="143" name="Google Shape;143;p13"/>
          <p:cNvSpPr/>
          <p:nvPr/>
        </p:nvSpPr>
        <p:spPr>
          <a:xfrm>
            <a:off x="5269971" y="1479649"/>
            <a:ext cx="6223638" cy="837605"/>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b="0" i="0" lang="en-US" sz="1350" u="none" cap="none" strike="noStrike">
                <a:solidFill>
                  <a:srgbClr val="F9EEE7"/>
                </a:solidFill>
                <a:latin typeface="Quattrocento"/>
                <a:ea typeface="Quattrocento"/>
                <a:cs typeface="Quattrocento"/>
                <a:sym typeface="Quattrocento"/>
              </a:rPr>
              <a:t>This presentation has drawn upon a range of authoritative sources to explore the multifaceted aspects of digital transformation within the health and care professions.</a:t>
            </a:r>
            <a:endParaRPr b="0" i="0" sz="1350" u="none" cap="none" strike="noStrike">
              <a:solidFill>
                <a:schemeClr val="dk1"/>
              </a:solidFill>
              <a:latin typeface="Calibri"/>
              <a:ea typeface="Calibri"/>
              <a:cs typeface="Calibri"/>
              <a:sym typeface="Calibri"/>
            </a:endParaRPr>
          </a:p>
        </p:txBody>
      </p:sp>
      <p:sp>
        <p:nvSpPr>
          <p:cNvPr id="144" name="Google Shape;144;p13"/>
          <p:cNvSpPr/>
          <p:nvPr/>
        </p:nvSpPr>
        <p:spPr>
          <a:xfrm>
            <a:off x="5269971" y="2578993"/>
            <a:ext cx="3262032" cy="256679"/>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1600"/>
              <a:buFont typeface="Quattrocento"/>
              <a:buNone/>
            </a:pPr>
            <a:r>
              <a:rPr b="0" i="0" lang="en-US" sz="1600" u="none" cap="none" strike="noStrike">
                <a:solidFill>
                  <a:srgbClr val="FFD9BE"/>
                </a:solidFill>
                <a:latin typeface="Quattrocento"/>
                <a:ea typeface="Quattrocento"/>
                <a:cs typeface="Quattrocento"/>
                <a:sym typeface="Quattrocento"/>
              </a:rPr>
              <a:t>Key Sources Cited (Selected):</a:t>
            </a:r>
            <a:endParaRPr b="0" i="0" sz="1600" u="none" cap="none" strike="noStrike">
              <a:solidFill>
                <a:schemeClr val="dk1"/>
              </a:solidFill>
              <a:latin typeface="Calibri"/>
              <a:ea typeface="Calibri"/>
              <a:cs typeface="Calibri"/>
              <a:sym typeface="Calibri"/>
            </a:endParaRPr>
          </a:p>
        </p:txBody>
      </p:sp>
      <p:sp>
        <p:nvSpPr>
          <p:cNvPr id="145" name="Google Shape;145;p13"/>
          <p:cNvSpPr/>
          <p:nvPr/>
        </p:nvSpPr>
        <p:spPr>
          <a:xfrm>
            <a:off x="5269971" y="3097411"/>
            <a:ext cx="6223638" cy="1640086"/>
          </a:xfrm>
          <a:prstGeom prst="rect">
            <a:avLst/>
          </a:prstGeom>
          <a:noFill/>
          <a:ln>
            <a:noFill/>
          </a:ln>
        </p:spPr>
        <p:txBody>
          <a:bodyPr anchorCtr="0" anchor="t" bIns="0" lIns="0" spcFirstLastPara="1" rIns="0" wrap="square" tIns="0">
            <a:noAutofit/>
          </a:bodyPr>
          <a:lstStyle/>
          <a:p>
            <a:pPr indent="-274320" lvl="0" marL="274320" marR="0" rtl="0" algn="l">
              <a:lnSpc>
                <a:spcPct val="133000"/>
              </a:lnSpc>
              <a:spcBef>
                <a:spcPts val="0"/>
              </a:spcBef>
              <a:spcAft>
                <a:spcPts val="0"/>
              </a:spcAft>
              <a:buClr>
                <a:srgbClr val="F9EEE7"/>
              </a:buClr>
              <a:buSzPts val="1350"/>
              <a:buFont typeface="Quattrocento"/>
              <a:buChar char="•"/>
            </a:pPr>
            <a:r>
              <a:rPr b="0" i="0" lang="en-US" sz="1350" u="none" cap="none" strike="noStrike">
                <a:solidFill>
                  <a:srgbClr val="F9EEE7"/>
                </a:solidFill>
                <a:latin typeface="Quattrocento"/>
                <a:ea typeface="Quattrocento"/>
                <a:cs typeface="Quattrocento"/>
                <a:sym typeface="Quattrocento"/>
              </a:rPr>
              <a:t>Department of Health and Social Care (2022, 2025)</a:t>
            </a:r>
            <a:endParaRPr b="0" i="0" sz="1350" u="none" cap="none" strike="noStrike">
              <a:solidFill>
                <a:schemeClr val="dk1"/>
              </a:solidFill>
              <a:latin typeface="Calibri"/>
              <a:ea typeface="Calibri"/>
              <a:cs typeface="Calibri"/>
              <a:sym typeface="Calibri"/>
            </a:endParaRPr>
          </a:p>
          <a:p>
            <a:pPr indent="-274320" lvl="0" marL="274320" marR="0" rtl="0" algn="l">
              <a:lnSpc>
                <a:spcPct val="133000"/>
              </a:lnSpc>
              <a:spcBef>
                <a:spcPts val="0"/>
              </a:spcBef>
              <a:spcAft>
                <a:spcPts val="0"/>
              </a:spcAft>
              <a:buClr>
                <a:srgbClr val="F9EEE7"/>
              </a:buClr>
              <a:buSzPts val="1350"/>
              <a:buFont typeface="Quattrocento"/>
              <a:buChar char="•"/>
            </a:pPr>
            <a:r>
              <a:rPr b="0" i="0" lang="en-US" sz="1350" u="none" cap="none" strike="noStrike">
                <a:solidFill>
                  <a:srgbClr val="F9EEE7"/>
                </a:solidFill>
                <a:latin typeface="Quattrocento"/>
                <a:ea typeface="Quattrocento"/>
                <a:cs typeface="Quattrocento"/>
                <a:sym typeface="Quattrocento"/>
              </a:rPr>
              <a:t>NHS England (2021, 2023, 2024, 2025a, 2026)</a:t>
            </a:r>
            <a:endParaRPr b="0" i="0" sz="1350" u="none" cap="none" strike="noStrike">
              <a:solidFill>
                <a:schemeClr val="dk1"/>
              </a:solidFill>
              <a:latin typeface="Calibri"/>
              <a:ea typeface="Calibri"/>
              <a:cs typeface="Calibri"/>
              <a:sym typeface="Calibri"/>
            </a:endParaRPr>
          </a:p>
          <a:p>
            <a:pPr indent="-274320" lvl="0" marL="274320" marR="0" rtl="0" algn="l">
              <a:lnSpc>
                <a:spcPct val="133000"/>
              </a:lnSpc>
              <a:spcBef>
                <a:spcPts val="0"/>
              </a:spcBef>
              <a:spcAft>
                <a:spcPts val="0"/>
              </a:spcAft>
              <a:buClr>
                <a:srgbClr val="F9EEE7"/>
              </a:buClr>
              <a:buSzPts val="1350"/>
              <a:buFont typeface="Quattrocento"/>
              <a:buChar char="•"/>
            </a:pPr>
            <a:r>
              <a:rPr b="0" i="0" lang="en-US" sz="1350" u="none" cap="none" strike="noStrike">
                <a:solidFill>
                  <a:srgbClr val="F9EEE7"/>
                </a:solidFill>
                <a:latin typeface="Quattrocento"/>
                <a:ea typeface="Quattrocento"/>
                <a:cs typeface="Quattrocento"/>
                <a:sym typeface="Quattrocento"/>
              </a:rPr>
              <a:t>Information Commissioner's Office (2023)</a:t>
            </a:r>
            <a:endParaRPr b="0" i="0" sz="1350" u="none" cap="none" strike="noStrike">
              <a:solidFill>
                <a:schemeClr val="dk1"/>
              </a:solidFill>
              <a:latin typeface="Calibri"/>
              <a:ea typeface="Calibri"/>
              <a:cs typeface="Calibri"/>
              <a:sym typeface="Calibri"/>
            </a:endParaRPr>
          </a:p>
          <a:p>
            <a:pPr indent="-274320" lvl="0" marL="274320" marR="0" rtl="0" algn="l">
              <a:lnSpc>
                <a:spcPct val="133000"/>
              </a:lnSpc>
              <a:spcBef>
                <a:spcPts val="0"/>
              </a:spcBef>
              <a:spcAft>
                <a:spcPts val="0"/>
              </a:spcAft>
              <a:buClr>
                <a:srgbClr val="F9EEE7"/>
              </a:buClr>
              <a:buSzPts val="1350"/>
              <a:buFont typeface="Quattrocento"/>
              <a:buChar char="•"/>
            </a:pPr>
            <a:r>
              <a:rPr b="0" i="0" lang="en-US" sz="1350" u="none" cap="none" strike="noStrike">
                <a:solidFill>
                  <a:srgbClr val="F9EEE7"/>
                </a:solidFill>
                <a:latin typeface="Quattrocento"/>
                <a:ea typeface="Quattrocento"/>
                <a:cs typeface="Quattrocento"/>
                <a:sym typeface="Quattrocento"/>
              </a:rPr>
              <a:t>Greaves et al. (2026)</a:t>
            </a:r>
            <a:endParaRPr b="0" i="0" sz="1350" u="none" cap="none" strike="noStrike">
              <a:solidFill>
                <a:schemeClr val="dk1"/>
              </a:solidFill>
              <a:latin typeface="Calibri"/>
              <a:ea typeface="Calibri"/>
              <a:cs typeface="Calibri"/>
              <a:sym typeface="Calibri"/>
            </a:endParaRPr>
          </a:p>
          <a:p>
            <a:pPr indent="-274320" lvl="0" marL="274320" marR="0" rtl="0" algn="l">
              <a:lnSpc>
                <a:spcPct val="133000"/>
              </a:lnSpc>
              <a:spcBef>
                <a:spcPts val="0"/>
              </a:spcBef>
              <a:spcAft>
                <a:spcPts val="0"/>
              </a:spcAft>
              <a:buClr>
                <a:srgbClr val="F9EEE7"/>
              </a:buClr>
              <a:buSzPts val="1350"/>
              <a:buFont typeface="Quattrocento"/>
              <a:buChar char="•"/>
            </a:pPr>
            <a:r>
              <a:rPr b="0" i="0" lang="en-US" sz="1350" u="none" cap="none" strike="noStrike">
                <a:solidFill>
                  <a:srgbClr val="F9EEE7"/>
                </a:solidFill>
                <a:latin typeface="Quattrocento"/>
                <a:ea typeface="Quattrocento"/>
                <a:cs typeface="Quattrocento"/>
                <a:sym typeface="Quattrocento"/>
              </a:rPr>
              <a:t>Reidy et al. (2025)</a:t>
            </a:r>
            <a:endParaRPr b="0" i="0" sz="1350" u="none" cap="none" strike="noStrike">
              <a:solidFill>
                <a:schemeClr val="dk1"/>
              </a:solidFill>
              <a:latin typeface="Calibri"/>
              <a:ea typeface="Calibri"/>
              <a:cs typeface="Calibri"/>
              <a:sym typeface="Calibri"/>
            </a:endParaRPr>
          </a:p>
        </p:txBody>
      </p:sp>
      <p:sp>
        <p:nvSpPr>
          <p:cNvPr id="146" name="Google Shape;146;p13"/>
          <p:cNvSpPr/>
          <p:nvPr/>
        </p:nvSpPr>
        <p:spPr>
          <a:xfrm>
            <a:off x="5269971" y="4933851"/>
            <a:ext cx="6223638" cy="1116806"/>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b="0" i="0" lang="en-US" sz="1350" u="none" cap="none" strike="noStrike">
                <a:solidFill>
                  <a:srgbClr val="F9EEE7"/>
                </a:solidFill>
                <a:latin typeface="Quattrocento"/>
                <a:ea typeface="Quattrocento"/>
                <a:cs typeface="Quattrocento"/>
                <a:sym typeface="Quattrocento"/>
              </a:rPr>
              <a:t>These references offer a foundational understanding of current policies, implementation strategies, and impact assessments related to digital health initiatives in the UK. For a more comprehensive exploration, further reading into these documents is highly recommended.</a:t>
            </a:r>
            <a:endParaRPr b="0" i="0" sz="1350" u="none" cap="none" strike="noStrike">
              <a:solidFill>
                <a:schemeClr val="dk1"/>
              </a:solidFill>
              <a:latin typeface="Calibri"/>
              <a:ea typeface="Calibri"/>
              <a:cs typeface="Calibri"/>
              <a:sym typeface="Calibri"/>
            </a:endParaRPr>
          </a:p>
        </p:txBody>
      </p:sp>
      <p:sp>
        <p:nvSpPr>
          <p:cNvPr id="147" name="Google Shape;147;p13"/>
          <p:cNvSpPr/>
          <p:nvPr/>
        </p:nvSpPr>
        <p:spPr>
          <a:xfrm>
            <a:off x="10940150" y="6204850"/>
            <a:ext cx="1251600" cy="6531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