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8" r:id="rId4"/>
    <p:sldId id="257" r:id="rId5"/>
    <p:sldId id="259" r:id="rId6"/>
    <p:sldId id="260" r:id="rId7"/>
    <p:sldId id="261" r:id="rId8"/>
    <p:sldId id="262" r:id="rId9"/>
    <p:sldId id="267" r:id="rId10"/>
    <p:sldId id="264"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09684-F470-729E-5EB7-4C97BD26BFA2}"/>
              </a:ext>
            </a:extLst>
          </p:cNvPr>
          <p:cNvSpPr txBox="1">
            <a:spLocks noGrp="1"/>
          </p:cNvSpPr>
          <p:nvPr>
            <p:ph type="ctrTitle"/>
          </p:nvPr>
        </p:nvSpPr>
        <p:spPr>
          <a:xfrm>
            <a:off x="704088" y="889820"/>
            <a:ext cx="9989573" cy="3598602"/>
          </a:xfrm>
        </p:spPr>
        <p:txBody>
          <a:bodyPr/>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FBD7FCEC-31DC-2FA3-906E-058F4847911B}"/>
              </a:ext>
            </a:extLst>
          </p:cNvPr>
          <p:cNvSpPr txBox="1">
            <a:spLocks noGrp="1"/>
          </p:cNvSpPr>
          <p:nvPr>
            <p:ph type="subTitle" idx="1"/>
          </p:nvPr>
        </p:nvSpPr>
        <p:spPr>
          <a:xfrm>
            <a:off x="704088" y="4488423"/>
            <a:ext cx="6991776" cy="1302773"/>
          </a:xfrm>
        </p:spPr>
        <p:txBody>
          <a:bodyPr anchor="b"/>
          <a:lstStyle>
            <a:lvl1pPr marL="0" indent="0">
              <a:buNone/>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3FC2B9A8-69C6-8F58-CC4A-A2C3AE0F36DC}"/>
              </a:ext>
            </a:extLst>
          </p:cNvPr>
          <p:cNvSpPr txBox="1">
            <a:spLocks noGrp="1"/>
          </p:cNvSpPr>
          <p:nvPr>
            <p:ph type="dt" sz="half" idx="7"/>
          </p:nvPr>
        </p:nvSpPr>
        <p:spPr/>
        <p:txBody>
          <a:bodyPr/>
          <a:lstStyle>
            <a:lvl1pPr>
              <a:defRPr/>
            </a:lvl1pPr>
          </a:lstStyle>
          <a:p>
            <a:pPr lvl="0"/>
            <a:fld id="{65305612-F981-4D79-B118-3DAD8E9660C3}" type="datetime1">
              <a:rPr lang="en-US"/>
              <a:pPr lvl="0"/>
              <a:t>11/14/2025</a:t>
            </a:fld>
            <a:endParaRPr lang="en-US"/>
          </a:p>
        </p:txBody>
      </p:sp>
      <p:sp>
        <p:nvSpPr>
          <p:cNvPr id="5" name="Footer Placeholder 4">
            <a:extLst>
              <a:ext uri="{FF2B5EF4-FFF2-40B4-BE49-F238E27FC236}">
                <a16:creationId xmlns:a16="http://schemas.microsoft.com/office/drawing/2014/main" id="{8AA25D80-E7D8-B8AC-12F9-4FAE2C16070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E82DEA3-F275-2473-CCC3-04F4C14D3F2E}"/>
              </a:ext>
            </a:extLst>
          </p:cNvPr>
          <p:cNvSpPr txBox="1">
            <a:spLocks noGrp="1"/>
          </p:cNvSpPr>
          <p:nvPr>
            <p:ph type="sldNum" sz="quarter" idx="8"/>
          </p:nvPr>
        </p:nvSpPr>
        <p:spPr/>
        <p:txBody>
          <a:bodyPr/>
          <a:lstStyle>
            <a:lvl1pPr>
              <a:defRPr/>
            </a:lvl1pPr>
          </a:lstStyle>
          <a:p>
            <a:pPr lvl="0"/>
            <a:fld id="{1329036F-220C-47DC-8E09-459B42A39885}" type="slidenum">
              <a:t>‹#›</a:t>
            </a:fld>
            <a:endParaRPr lang="en-US"/>
          </a:p>
        </p:txBody>
      </p:sp>
    </p:spTree>
    <p:extLst>
      <p:ext uri="{BB962C8B-B14F-4D97-AF65-F5344CB8AC3E}">
        <p14:creationId xmlns:p14="http://schemas.microsoft.com/office/powerpoint/2010/main" val="176852807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9E0F4-3E57-EDD7-D13C-CBF0E336DA4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B011360-B3A4-05EE-EFF3-A748D1B4029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17FB67-9E9C-CAD4-236B-FBBAA60AB190}"/>
              </a:ext>
            </a:extLst>
          </p:cNvPr>
          <p:cNvSpPr txBox="1">
            <a:spLocks noGrp="1"/>
          </p:cNvSpPr>
          <p:nvPr>
            <p:ph type="dt" sz="half" idx="7"/>
          </p:nvPr>
        </p:nvSpPr>
        <p:spPr/>
        <p:txBody>
          <a:bodyPr/>
          <a:lstStyle>
            <a:lvl1pPr>
              <a:defRPr/>
            </a:lvl1pPr>
          </a:lstStyle>
          <a:p>
            <a:pPr lvl="0"/>
            <a:fld id="{7CE49BE2-B3B2-45A1-83DA-9ADC1CFB5353}" type="datetime1">
              <a:rPr lang="en-US"/>
              <a:pPr lvl="0"/>
              <a:t>11/14/2025</a:t>
            </a:fld>
            <a:endParaRPr lang="en-US"/>
          </a:p>
        </p:txBody>
      </p:sp>
      <p:sp>
        <p:nvSpPr>
          <p:cNvPr id="5" name="Footer Placeholder 4">
            <a:extLst>
              <a:ext uri="{FF2B5EF4-FFF2-40B4-BE49-F238E27FC236}">
                <a16:creationId xmlns:a16="http://schemas.microsoft.com/office/drawing/2014/main" id="{1BD275B5-85E8-53E5-C4A1-8B2F92D5230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ABB3505-B835-0534-FE97-DCCC4698FB58}"/>
              </a:ext>
            </a:extLst>
          </p:cNvPr>
          <p:cNvSpPr txBox="1">
            <a:spLocks noGrp="1"/>
          </p:cNvSpPr>
          <p:nvPr>
            <p:ph type="sldNum" sz="quarter" idx="8"/>
          </p:nvPr>
        </p:nvSpPr>
        <p:spPr/>
        <p:txBody>
          <a:bodyPr/>
          <a:lstStyle>
            <a:lvl1pPr>
              <a:defRPr/>
            </a:lvl1pPr>
          </a:lstStyle>
          <a:p>
            <a:pPr lvl="0"/>
            <a:fld id="{E27AB640-7598-48DB-9191-861DEBFF41DE}" type="slidenum">
              <a:t>‹#›</a:t>
            </a:fld>
            <a:endParaRPr lang="en-US"/>
          </a:p>
        </p:txBody>
      </p:sp>
    </p:spTree>
    <p:extLst>
      <p:ext uri="{BB962C8B-B14F-4D97-AF65-F5344CB8AC3E}">
        <p14:creationId xmlns:p14="http://schemas.microsoft.com/office/powerpoint/2010/main" val="385097613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0BE2-8925-7851-A161-B6AA9FB88BD5}"/>
              </a:ext>
            </a:extLst>
          </p:cNvPr>
          <p:cNvSpPr txBox="1">
            <a:spLocks noGrp="1"/>
          </p:cNvSpPr>
          <p:nvPr>
            <p:ph type="title"/>
          </p:nvPr>
        </p:nvSpPr>
        <p:spPr>
          <a:xfrm>
            <a:off x="715380" y="1709735"/>
            <a:ext cx="10632067"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E706CFB5-44B3-0C93-BB5A-F3B0038B101E}"/>
              </a:ext>
            </a:extLst>
          </p:cNvPr>
          <p:cNvSpPr txBox="1">
            <a:spLocks noGrp="1"/>
          </p:cNvSpPr>
          <p:nvPr>
            <p:ph type="body" idx="1"/>
          </p:nvPr>
        </p:nvSpPr>
        <p:spPr>
          <a:xfrm>
            <a:off x="715380" y="4589465"/>
            <a:ext cx="10632067"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C1BC6D6-8695-40C1-8EE9-AC9970539707}"/>
              </a:ext>
            </a:extLst>
          </p:cNvPr>
          <p:cNvSpPr txBox="1">
            <a:spLocks noGrp="1"/>
          </p:cNvSpPr>
          <p:nvPr>
            <p:ph type="dt" sz="half" idx="7"/>
          </p:nvPr>
        </p:nvSpPr>
        <p:spPr/>
        <p:txBody>
          <a:bodyPr/>
          <a:lstStyle>
            <a:lvl1pPr>
              <a:defRPr/>
            </a:lvl1pPr>
          </a:lstStyle>
          <a:p>
            <a:pPr lvl="0"/>
            <a:fld id="{FFC26508-19DD-40AC-82FA-CBD128AD6C5E}" type="datetime1">
              <a:rPr lang="en-US"/>
              <a:pPr lvl="0"/>
              <a:t>11/14/2025</a:t>
            </a:fld>
            <a:endParaRPr lang="en-US"/>
          </a:p>
        </p:txBody>
      </p:sp>
      <p:sp>
        <p:nvSpPr>
          <p:cNvPr id="5" name="Footer Placeholder 4">
            <a:extLst>
              <a:ext uri="{FF2B5EF4-FFF2-40B4-BE49-F238E27FC236}">
                <a16:creationId xmlns:a16="http://schemas.microsoft.com/office/drawing/2014/main" id="{88BB2226-86E2-11EA-99CF-18ED76E0C0B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851E8F1-FF4A-61C7-AAF5-282876FAB5A1}"/>
              </a:ext>
            </a:extLst>
          </p:cNvPr>
          <p:cNvSpPr txBox="1">
            <a:spLocks noGrp="1"/>
          </p:cNvSpPr>
          <p:nvPr>
            <p:ph type="sldNum" sz="quarter" idx="8"/>
          </p:nvPr>
        </p:nvSpPr>
        <p:spPr/>
        <p:txBody>
          <a:bodyPr/>
          <a:lstStyle>
            <a:lvl1pPr>
              <a:defRPr/>
            </a:lvl1pPr>
          </a:lstStyle>
          <a:p>
            <a:pPr lvl="0"/>
            <a:fld id="{3C5000D0-D11A-4D64-8980-7CA415E1D672}" type="slidenum">
              <a:t>‹#›</a:t>
            </a:fld>
            <a:endParaRPr lang="en-US"/>
          </a:p>
        </p:txBody>
      </p:sp>
    </p:spTree>
    <p:extLst>
      <p:ext uri="{BB962C8B-B14F-4D97-AF65-F5344CB8AC3E}">
        <p14:creationId xmlns:p14="http://schemas.microsoft.com/office/powerpoint/2010/main" val="2425175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EDF23-DC7F-954D-34BE-561B50FF9CA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ED36A1E-E2AF-D551-D7FE-19256AC20445}"/>
              </a:ext>
            </a:extLst>
          </p:cNvPr>
          <p:cNvSpPr txBox="1">
            <a:spLocks noGrp="1"/>
          </p:cNvSpPr>
          <p:nvPr>
            <p:ph idx="1"/>
          </p:nvPr>
        </p:nvSpPr>
        <p:spPr>
          <a:xfrm>
            <a:off x="704088" y="2221991"/>
            <a:ext cx="5212080" cy="37398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9DEBA05-4FCA-195A-509D-A956E9E5FBD0}"/>
              </a:ext>
            </a:extLst>
          </p:cNvPr>
          <p:cNvSpPr txBox="1">
            <a:spLocks noGrp="1"/>
          </p:cNvSpPr>
          <p:nvPr>
            <p:ph idx="2"/>
          </p:nvPr>
        </p:nvSpPr>
        <p:spPr>
          <a:xfrm>
            <a:off x="6181344" y="2221991"/>
            <a:ext cx="5212080" cy="37398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55E5155-A219-9B03-B86B-B1B649F3DD0F}"/>
              </a:ext>
            </a:extLst>
          </p:cNvPr>
          <p:cNvSpPr txBox="1">
            <a:spLocks noGrp="1"/>
          </p:cNvSpPr>
          <p:nvPr>
            <p:ph type="dt" sz="half" idx="7"/>
          </p:nvPr>
        </p:nvSpPr>
        <p:spPr/>
        <p:txBody>
          <a:bodyPr/>
          <a:lstStyle>
            <a:lvl1pPr>
              <a:defRPr/>
            </a:lvl1pPr>
          </a:lstStyle>
          <a:p>
            <a:pPr lvl="0"/>
            <a:fld id="{E967AC6E-63D2-42EA-8C8A-02478D3A3860}" type="datetime1">
              <a:rPr lang="en-US"/>
              <a:pPr lvl="0"/>
              <a:t>11/14/2025</a:t>
            </a:fld>
            <a:endParaRPr lang="en-US"/>
          </a:p>
        </p:txBody>
      </p:sp>
      <p:sp>
        <p:nvSpPr>
          <p:cNvPr id="6" name="Footer Placeholder 5">
            <a:extLst>
              <a:ext uri="{FF2B5EF4-FFF2-40B4-BE49-F238E27FC236}">
                <a16:creationId xmlns:a16="http://schemas.microsoft.com/office/drawing/2014/main" id="{DA6C6C3F-D98C-1AEA-CC0D-0F3F2224278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0D3E94F-91F2-A281-A22C-BFB537FC2D82}"/>
              </a:ext>
            </a:extLst>
          </p:cNvPr>
          <p:cNvSpPr txBox="1">
            <a:spLocks noGrp="1"/>
          </p:cNvSpPr>
          <p:nvPr>
            <p:ph type="sldNum" sz="quarter" idx="8"/>
          </p:nvPr>
        </p:nvSpPr>
        <p:spPr/>
        <p:txBody>
          <a:bodyPr/>
          <a:lstStyle>
            <a:lvl1pPr>
              <a:defRPr/>
            </a:lvl1pPr>
          </a:lstStyle>
          <a:p>
            <a:pPr lvl="0"/>
            <a:fld id="{697215BF-4A07-422C-8401-6494A9247E6A}" type="slidenum">
              <a:t>‹#›</a:t>
            </a:fld>
            <a:endParaRPr lang="en-US"/>
          </a:p>
        </p:txBody>
      </p:sp>
    </p:spTree>
    <p:extLst>
      <p:ext uri="{BB962C8B-B14F-4D97-AF65-F5344CB8AC3E}">
        <p14:creationId xmlns:p14="http://schemas.microsoft.com/office/powerpoint/2010/main" val="2644212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64361-4F3D-FC45-911E-490C2E0D4E76}"/>
              </a:ext>
            </a:extLst>
          </p:cNvPr>
          <p:cNvSpPr txBox="1">
            <a:spLocks noGrp="1"/>
          </p:cNvSpPr>
          <p:nvPr>
            <p:ph type="title"/>
          </p:nvPr>
        </p:nvSpPr>
        <p:spPr>
          <a:xfrm>
            <a:off x="704088" y="929149"/>
            <a:ext cx="10689336" cy="79845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931C560-F717-6A7F-0F7D-49E47A8C9F8F}"/>
              </a:ext>
            </a:extLst>
          </p:cNvPr>
          <p:cNvSpPr txBox="1">
            <a:spLocks noGrp="1"/>
          </p:cNvSpPr>
          <p:nvPr>
            <p:ph type="body" idx="1"/>
          </p:nvPr>
        </p:nvSpPr>
        <p:spPr>
          <a:xfrm>
            <a:off x="704088" y="1756534"/>
            <a:ext cx="5212080" cy="657225"/>
          </a:xfrm>
        </p:spPr>
        <p:txBody>
          <a:bodyPr anchor="b"/>
          <a:lstStyle>
            <a:lvl1pPr marL="0" indent="0">
              <a:buNone/>
              <a:defRPr sz="1600" b="1">
                <a:latin typeface="Univers Condensed"/>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C4DA5BB9-FC02-8507-0CBA-472CD89AC6EF}"/>
              </a:ext>
            </a:extLst>
          </p:cNvPr>
          <p:cNvSpPr txBox="1">
            <a:spLocks noGrp="1"/>
          </p:cNvSpPr>
          <p:nvPr>
            <p:ph idx="2"/>
          </p:nvPr>
        </p:nvSpPr>
        <p:spPr>
          <a:xfrm>
            <a:off x="704088" y="2442700"/>
            <a:ext cx="5212080" cy="35191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8DC4AAF-2DFC-59AB-2C73-45138DAD0639}"/>
              </a:ext>
            </a:extLst>
          </p:cNvPr>
          <p:cNvSpPr txBox="1">
            <a:spLocks noGrp="1"/>
          </p:cNvSpPr>
          <p:nvPr>
            <p:ph type="body" idx="3"/>
          </p:nvPr>
        </p:nvSpPr>
        <p:spPr>
          <a:xfrm>
            <a:off x="6181344" y="1756534"/>
            <a:ext cx="5212080" cy="657225"/>
          </a:xfrm>
        </p:spPr>
        <p:txBody>
          <a:bodyPr anchor="b"/>
          <a:lstStyle>
            <a:lvl1pPr marL="0" indent="0">
              <a:buNone/>
              <a:defRPr sz="1600" b="1">
                <a:latin typeface="Univers Condensed"/>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FC60DB14-C417-0BD5-45F0-6B050A5271B9}"/>
              </a:ext>
            </a:extLst>
          </p:cNvPr>
          <p:cNvSpPr txBox="1">
            <a:spLocks noGrp="1"/>
          </p:cNvSpPr>
          <p:nvPr>
            <p:ph idx="4"/>
          </p:nvPr>
        </p:nvSpPr>
        <p:spPr>
          <a:xfrm>
            <a:off x="6181344" y="2442700"/>
            <a:ext cx="5212080" cy="35191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4AB1690-1738-4186-BFC0-14DC45981EAD}"/>
              </a:ext>
            </a:extLst>
          </p:cNvPr>
          <p:cNvSpPr txBox="1">
            <a:spLocks noGrp="1"/>
          </p:cNvSpPr>
          <p:nvPr>
            <p:ph type="dt" sz="half" idx="7"/>
          </p:nvPr>
        </p:nvSpPr>
        <p:spPr/>
        <p:txBody>
          <a:bodyPr/>
          <a:lstStyle>
            <a:lvl1pPr>
              <a:defRPr/>
            </a:lvl1pPr>
          </a:lstStyle>
          <a:p>
            <a:pPr lvl="0"/>
            <a:fld id="{A3959D4F-54E5-4172-953F-25CBE3EBC7EE}" type="datetime1">
              <a:rPr lang="en-US"/>
              <a:pPr lvl="0"/>
              <a:t>11/14/2025</a:t>
            </a:fld>
            <a:endParaRPr lang="en-US"/>
          </a:p>
        </p:txBody>
      </p:sp>
      <p:sp>
        <p:nvSpPr>
          <p:cNvPr id="8" name="Footer Placeholder 7">
            <a:extLst>
              <a:ext uri="{FF2B5EF4-FFF2-40B4-BE49-F238E27FC236}">
                <a16:creationId xmlns:a16="http://schemas.microsoft.com/office/drawing/2014/main" id="{F5FF2453-909E-3E2F-5173-AA53F4D73A6A}"/>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DDCFC97-2EAB-DD75-E786-E7B25C3B1915}"/>
              </a:ext>
            </a:extLst>
          </p:cNvPr>
          <p:cNvSpPr txBox="1">
            <a:spLocks noGrp="1"/>
          </p:cNvSpPr>
          <p:nvPr>
            <p:ph type="sldNum" sz="quarter" idx="8"/>
          </p:nvPr>
        </p:nvSpPr>
        <p:spPr/>
        <p:txBody>
          <a:bodyPr/>
          <a:lstStyle>
            <a:lvl1pPr>
              <a:defRPr/>
            </a:lvl1pPr>
          </a:lstStyle>
          <a:p>
            <a:pPr lvl="0"/>
            <a:fld id="{BB1CC95D-5A3C-4869-88C8-35341450A66A}" type="slidenum">
              <a:t>‹#›</a:t>
            </a:fld>
            <a:endParaRPr lang="en-US"/>
          </a:p>
        </p:txBody>
      </p:sp>
    </p:spTree>
    <p:extLst>
      <p:ext uri="{BB962C8B-B14F-4D97-AF65-F5344CB8AC3E}">
        <p14:creationId xmlns:p14="http://schemas.microsoft.com/office/powerpoint/2010/main" val="401143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FCFD0-5146-9313-3B16-44034B28AFC2}"/>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9D3DC47-CB19-8ADA-4071-7D2C3490B5A8}"/>
              </a:ext>
            </a:extLst>
          </p:cNvPr>
          <p:cNvSpPr txBox="1">
            <a:spLocks noGrp="1"/>
          </p:cNvSpPr>
          <p:nvPr>
            <p:ph type="dt" sz="half" idx="7"/>
          </p:nvPr>
        </p:nvSpPr>
        <p:spPr/>
        <p:txBody>
          <a:bodyPr/>
          <a:lstStyle>
            <a:lvl1pPr>
              <a:defRPr/>
            </a:lvl1pPr>
          </a:lstStyle>
          <a:p>
            <a:pPr lvl="0"/>
            <a:fld id="{4F8311F2-817E-421A-BC2C-2571794A05C1}" type="datetime1">
              <a:rPr lang="en-US"/>
              <a:pPr lvl="0"/>
              <a:t>11/14/2025</a:t>
            </a:fld>
            <a:endParaRPr lang="en-US"/>
          </a:p>
        </p:txBody>
      </p:sp>
      <p:sp>
        <p:nvSpPr>
          <p:cNvPr id="4" name="Footer Placeholder 3">
            <a:extLst>
              <a:ext uri="{FF2B5EF4-FFF2-40B4-BE49-F238E27FC236}">
                <a16:creationId xmlns:a16="http://schemas.microsoft.com/office/drawing/2014/main" id="{3680B02F-7DCB-2222-B1F6-D59F0E3EA1CE}"/>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6EB8C72-656A-37AC-1D8B-D914AD72E09E}"/>
              </a:ext>
            </a:extLst>
          </p:cNvPr>
          <p:cNvSpPr txBox="1">
            <a:spLocks noGrp="1"/>
          </p:cNvSpPr>
          <p:nvPr>
            <p:ph type="sldNum" sz="quarter" idx="8"/>
          </p:nvPr>
        </p:nvSpPr>
        <p:spPr/>
        <p:txBody>
          <a:bodyPr/>
          <a:lstStyle>
            <a:lvl1pPr>
              <a:defRPr/>
            </a:lvl1pPr>
          </a:lstStyle>
          <a:p>
            <a:pPr lvl="0"/>
            <a:fld id="{9437D2F6-9FE3-476C-8328-2E4CCB020FD0}" type="slidenum">
              <a:t>‹#›</a:t>
            </a:fld>
            <a:endParaRPr lang="en-US"/>
          </a:p>
        </p:txBody>
      </p:sp>
    </p:spTree>
    <p:extLst>
      <p:ext uri="{BB962C8B-B14F-4D97-AF65-F5344CB8AC3E}">
        <p14:creationId xmlns:p14="http://schemas.microsoft.com/office/powerpoint/2010/main" val="3703258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6CF005-7AB1-3AEE-08C1-55FEECD8B090}"/>
              </a:ext>
            </a:extLst>
          </p:cNvPr>
          <p:cNvSpPr txBox="1">
            <a:spLocks noGrp="1"/>
          </p:cNvSpPr>
          <p:nvPr>
            <p:ph type="dt" sz="half" idx="7"/>
          </p:nvPr>
        </p:nvSpPr>
        <p:spPr/>
        <p:txBody>
          <a:bodyPr/>
          <a:lstStyle>
            <a:lvl1pPr>
              <a:defRPr/>
            </a:lvl1pPr>
          </a:lstStyle>
          <a:p>
            <a:pPr lvl="0"/>
            <a:fld id="{59C7E44D-7588-4222-9B8D-FFDB119BFC36}" type="datetime1">
              <a:rPr lang="en-US"/>
              <a:pPr lvl="0"/>
              <a:t>11/14/2025</a:t>
            </a:fld>
            <a:endParaRPr lang="en-US"/>
          </a:p>
        </p:txBody>
      </p:sp>
      <p:sp>
        <p:nvSpPr>
          <p:cNvPr id="3" name="Footer Placeholder 2">
            <a:extLst>
              <a:ext uri="{FF2B5EF4-FFF2-40B4-BE49-F238E27FC236}">
                <a16:creationId xmlns:a16="http://schemas.microsoft.com/office/drawing/2014/main" id="{FB1010AA-7E32-812A-E364-BCA4F0D0992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7876A04D-9FFA-587B-6599-9CB078199932}"/>
              </a:ext>
            </a:extLst>
          </p:cNvPr>
          <p:cNvSpPr txBox="1">
            <a:spLocks noGrp="1"/>
          </p:cNvSpPr>
          <p:nvPr>
            <p:ph type="sldNum" sz="quarter" idx="8"/>
          </p:nvPr>
        </p:nvSpPr>
        <p:spPr/>
        <p:txBody>
          <a:bodyPr/>
          <a:lstStyle>
            <a:lvl1pPr>
              <a:defRPr/>
            </a:lvl1pPr>
          </a:lstStyle>
          <a:p>
            <a:pPr lvl="0"/>
            <a:fld id="{2EEC2387-CD2C-4DC9-BBDD-1EFEE3AB0B59}" type="slidenum">
              <a:t>‹#›</a:t>
            </a:fld>
            <a:endParaRPr lang="en-US"/>
          </a:p>
        </p:txBody>
      </p:sp>
    </p:spTree>
    <p:extLst>
      <p:ext uri="{BB962C8B-B14F-4D97-AF65-F5344CB8AC3E}">
        <p14:creationId xmlns:p14="http://schemas.microsoft.com/office/powerpoint/2010/main" val="3124310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0B032-615A-2883-A8FE-8E668A1359CB}"/>
              </a:ext>
            </a:extLst>
          </p:cNvPr>
          <p:cNvSpPr txBox="1">
            <a:spLocks noGrp="1"/>
          </p:cNvSpPr>
          <p:nvPr>
            <p:ph type="title"/>
          </p:nvPr>
        </p:nvSpPr>
        <p:spPr>
          <a:xfrm>
            <a:off x="704088" y="1069848"/>
            <a:ext cx="4093595" cy="1316736"/>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22EABE70-1E1F-3192-5549-918A3DCB8E22}"/>
              </a:ext>
            </a:extLst>
          </p:cNvPr>
          <p:cNvSpPr txBox="1">
            <a:spLocks noGrp="1"/>
          </p:cNvSpPr>
          <p:nvPr>
            <p:ph idx="1"/>
          </p:nvPr>
        </p:nvSpPr>
        <p:spPr>
          <a:xfrm>
            <a:off x="5183184" y="1069848"/>
            <a:ext cx="6172200" cy="4791199"/>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0C1354B-6C46-B58B-5325-9F0635F671F0}"/>
              </a:ext>
            </a:extLst>
          </p:cNvPr>
          <p:cNvSpPr txBox="1">
            <a:spLocks noGrp="1"/>
          </p:cNvSpPr>
          <p:nvPr>
            <p:ph type="body" idx="2"/>
          </p:nvPr>
        </p:nvSpPr>
        <p:spPr>
          <a:xfrm>
            <a:off x="704088" y="2551176"/>
            <a:ext cx="4093595" cy="3319272"/>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A2945FC-DD0A-CF4E-3262-CFECC8A403E0}"/>
              </a:ext>
            </a:extLst>
          </p:cNvPr>
          <p:cNvSpPr txBox="1">
            <a:spLocks noGrp="1"/>
          </p:cNvSpPr>
          <p:nvPr>
            <p:ph type="dt" sz="half" idx="7"/>
          </p:nvPr>
        </p:nvSpPr>
        <p:spPr/>
        <p:txBody>
          <a:bodyPr/>
          <a:lstStyle>
            <a:lvl1pPr>
              <a:defRPr/>
            </a:lvl1pPr>
          </a:lstStyle>
          <a:p>
            <a:pPr lvl="0"/>
            <a:fld id="{1F0D3D16-F486-4EB8-92A3-499A7E7918FE}" type="datetime1">
              <a:rPr lang="en-US"/>
              <a:pPr lvl="0"/>
              <a:t>11/14/2025</a:t>
            </a:fld>
            <a:endParaRPr lang="en-US"/>
          </a:p>
        </p:txBody>
      </p:sp>
      <p:sp>
        <p:nvSpPr>
          <p:cNvPr id="6" name="Footer Placeholder 5">
            <a:extLst>
              <a:ext uri="{FF2B5EF4-FFF2-40B4-BE49-F238E27FC236}">
                <a16:creationId xmlns:a16="http://schemas.microsoft.com/office/drawing/2014/main" id="{F6648BEA-6582-FB75-F61A-06F7A8486DE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33FE183-3B0B-04A9-D165-E91D7FD203B6}"/>
              </a:ext>
            </a:extLst>
          </p:cNvPr>
          <p:cNvSpPr txBox="1">
            <a:spLocks noGrp="1"/>
          </p:cNvSpPr>
          <p:nvPr>
            <p:ph type="sldNum" sz="quarter" idx="8"/>
          </p:nvPr>
        </p:nvSpPr>
        <p:spPr/>
        <p:txBody>
          <a:bodyPr/>
          <a:lstStyle>
            <a:lvl1pPr>
              <a:defRPr/>
            </a:lvl1pPr>
          </a:lstStyle>
          <a:p>
            <a:pPr lvl="0"/>
            <a:fld id="{0BF727E3-48D4-4E28-9BB9-800A396EEEEE}" type="slidenum">
              <a:t>‹#›</a:t>
            </a:fld>
            <a:endParaRPr lang="en-US"/>
          </a:p>
        </p:txBody>
      </p:sp>
    </p:spTree>
    <p:extLst>
      <p:ext uri="{BB962C8B-B14F-4D97-AF65-F5344CB8AC3E}">
        <p14:creationId xmlns:p14="http://schemas.microsoft.com/office/powerpoint/2010/main" val="1545869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43A7C-3B0D-6E96-182B-FC0BC1621B59}"/>
              </a:ext>
            </a:extLst>
          </p:cNvPr>
          <p:cNvSpPr txBox="1">
            <a:spLocks noGrp="1"/>
          </p:cNvSpPr>
          <p:nvPr>
            <p:ph type="title"/>
          </p:nvPr>
        </p:nvSpPr>
        <p:spPr>
          <a:xfrm>
            <a:off x="704088" y="1066803"/>
            <a:ext cx="4103434" cy="1317522"/>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35DC778B-0FD8-7AF3-B86E-F314782A2474}"/>
              </a:ext>
            </a:extLst>
          </p:cNvPr>
          <p:cNvSpPr txBox="1">
            <a:spLocks noGrp="1"/>
          </p:cNvSpPr>
          <p:nvPr>
            <p:ph type="pic" idx="1"/>
          </p:nvPr>
        </p:nvSpPr>
        <p:spPr>
          <a:xfrm>
            <a:off x="5183184" y="1066803"/>
            <a:ext cx="6172200" cy="479425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9AB3007-65A7-A69F-5B5A-5600D3B56D95}"/>
              </a:ext>
            </a:extLst>
          </p:cNvPr>
          <p:cNvSpPr txBox="1">
            <a:spLocks noGrp="1"/>
          </p:cNvSpPr>
          <p:nvPr>
            <p:ph type="body" idx="2"/>
          </p:nvPr>
        </p:nvSpPr>
        <p:spPr>
          <a:xfrm>
            <a:off x="704088" y="2552703"/>
            <a:ext cx="4103434" cy="331629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2766BCA-8849-E6A5-9647-65A971D1D354}"/>
              </a:ext>
            </a:extLst>
          </p:cNvPr>
          <p:cNvSpPr txBox="1">
            <a:spLocks noGrp="1"/>
          </p:cNvSpPr>
          <p:nvPr>
            <p:ph type="dt" sz="half" idx="7"/>
          </p:nvPr>
        </p:nvSpPr>
        <p:spPr/>
        <p:txBody>
          <a:bodyPr/>
          <a:lstStyle>
            <a:lvl1pPr>
              <a:defRPr/>
            </a:lvl1pPr>
          </a:lstStyle>
          <a:p>
            <a:pPr lvl="0"/>
            <a:fld id="{3179C2F3-3B64-4500-BAA8-88E56EE1641A}" type="datetime1">
              <a:rPr lang="en-US"/>
              <a:pPr lvl="0"/>
              <a:t>11/14/2025</a:t>
            </a:fld>
            <a:endParaRPr lang="en-US"/>
          </a:p>
        </p:txBody>
      </p:sp>
      <p:sp>
        <p:nvSpPr>
          <p:cNvPr id="6" name="Footer Placeholder 5">
            <a:extLst>
              <a:ext uri="{FF2B5EF4-FFF2-40B4-BE49-F238E27FC236}">
                <a16:creationId xmlns:a16="http://schemas.microsoft.com/office/drawing/2014/main" id="{9D255A78-C51C-90D1-E9CF-60050AFC15A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97C2A43-6816-FACC-1185-A0AFBC604993}"/>
              </a:ext>
            </a:extLst>
          </p:cNvPr>
          <p:cNvSpPr txBox="1">
            <a:spLocks noGrp="1"/>
          </p:cNvSpPr>
          <p:nvPr>
            <p:ph type="sldNum" sz="quarter" idx="8"/>
          </p:nvPr>
        </p:nvSpPr>
        <p:spPr/>
        <p:txBody>
          <a:bodyPr/>
          <a:lstStyle>
            <a:lvl1pPr>
              <a:defRPr/>
            </a:lvl1pPr>
          </a:lstStyle>
          <a:p>
            <a:pPr lvl="0"/>
            <a:fld id="{F1C76552-135E-4088-8ADB-D9006960B35F}" type="slidenum">
              <a:t>‹#›</a:t>
            </a:fld>
            <a:endParaRPr lang="en-US"/>
          </a:p>
        </p:txBody>
      </p:sp>
    </p:spTree>
    <p:extLst>
      <p:ext uri="{BB962C8B-B14F-4D97-AF65-F5344CB8AC3E}">
        <p14:creationId xmlns:p14="http://schemas.microsoft.com/office/powerpoint/2010/main" val="423589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3CE4B-BC9A-E465-5FC6-97FEC8C2E78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99D91DF-C445-A1BF-FCAB-53F74255D4D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2BDFEB-4366-750B-1D6E-5668F5C801A4}"/>
              </a:ext>
            </a:extLst>
          </p:cNvPr>
          <p:cNvSpPr txBox="1">
            <a:spLocks noGrp="1"/>
          </p:cNvSpPr>
          <p:nvPr>
            <p:ph type="dt" sz="half" idx="7"/>
          </p:nvPr>
        </p:nvSpPr>
        <p:spPr/>
        <p:txBody>
          <a:bodyPr/>
          <a:lstStyle>
            <a:lvl1pPr>
              <a:defRPr/>
            </a:lvl1pPr>
          </a:lstStyle>
          <a:p>
            <a:pPr lvl="0"/>
            <a:fld id="{E0C643AA-EB98-4CAF-9C31-BB3147C89F1C}" type="datetime1">
              <a:rPr lang="en-US"/>
              <a:pPr lvl="0"/>
              <a:t>11/14/2025</a:t>
            </a:fld>
            <a:endParaRPr lang="en-US"/>
          </a:p>
        </p:txBody>
      </p:sp>
      <p:sp>
        <p:nvSpPr>
          <p:cNvPr id="5" name="Footer Placeholder 4">
            <a:extLst>
              <a:ext uri="{FF2B5EF4-FFF2-40B4-BE49-F238E27FC236}">
                <a16:creationId xmlns:a16="http://schemas.microsoft.com/office/drawing/2014/main" id="{F51287F7-E6ED-CA6B-C36A-43D2328CD42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E1759D7-D9F1-BBA7-4785-5AF88FF652E9}"/>
              </a:ext>
            </a:extLst>
          </p:cNvPr>
          <p:cNvSpPr txBox="1">
            <a:spLocks noGrp="1"/>
          </p:cNvSpPr>
          <p:nvPr>
            <p:ph type="sldNum" sz="quarter" idx="8"/>
          </p:nvPr>
        </p:nvSpPr>
        <p:spPr/>
        <p:txBody>
          <a:bodyPr/>
          <a:lstStyle>
            <a:lvl1pPr>
              <a:defRPr/>
            </a:lvl1pPr>
          </a:lstStyle>
          <a:p>
            <a:pPr lvl="0"/>
            <a:fld id="{E6B06E1F-FE35-43C7-87E6-230199E5F370}" type="slidenum">
              <a:t>‹#›</a:t>
            </a:fld>
            <a:endParaRPr lang="en-US"/>
          </a:p>
        </p:txBody>
      </p:sp>
    </p:spTree>
    <p:extLst>
      <p:ext uri="{BB962C8B-B14F-4D97-AF65-F5344CB8AC3E}">
        <p14:creationId xmlns:p14="http://schemas.microsoft.com/office/powerpoint/2010/main" val="2399415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EB5F88-DD61-BA90-921F-793010D63B42}"/>
              </a:ext>
            </a:extLst>
          </p:cNvPr>
          <p:cNvSpPr txBox="1">
            <a:spLocks noGrp="1"/>
          </p:cNvSpPr>
          <p:nvPr>
            <p:ph type="title" orient="vert"/>
          </p:nvPr>
        </p:nvSpPr>
        <p:spPr>
          <a:xfrm>
            <a:off x="9242325" y="997976"/>
            <a:ext cx="2349038" cy="498495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8A533D1-6E1D-E848-C9D3-173859A1990D}"/>
              </a:ext>
            </a:extLst>
          </p:cNvPr>
          <p:cNvSpPr txBox="1">
            <a:spLocks noGrp="1"/>
          </p:cNvSpPr>
          <p:nvPr>
            <p:ph type="body" orient="vert" idx="1"/>
          </p:nvPr>
        </p:nvSpPr>
        <p:spPr>
          <a:xfrm>
            <a:off x="768928" y="997976"/>
            <a:ext cx="8473397" cy="498495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CF0011-694F-6FFF-B6EA-E64352DC9A86}"/>
              </a:ext>
            </a:extLst>
          </p:cNvPr>
          <p:cNvSpPr txBox="1">
            <a:spLocks noGrp="1"/>
          </p:cNvSpPr>
          <p:nvPr>
            <p:ph type="dt" sz="half" idx="7"/>
          </p:nvPr>
        </p:nvSpPr>
        <p:spPr/>
        <p:txBody>
          <a:bodyPr/>
          <a:lstStyle>
            <a:lvl1pPr>
              <a:defRPr/>
            </a:lvl1pPr>
          </a:lstStyle>
          <a:p>
            <a:pPr lvl="0"/>
            <a:fld id="{AAB1BA44-FD2C-4C4C-BF6A-62341BF1EFCE}" type="datetime1">
              <a:rPr lang="en-US"/>
              <a:pPr lvl="0"/>
              <a:t>11/14/2025</a:t>
            </a:fld>
            <a:endParaRPr lang="en-US"/>
          </a:p>
        </p:txBody>
      </p:sp>
      <p:sp>
        <p:nvSpPr>
          <p:cNvPr id="5" name="Footer Placeholder 4">
            <a:extLst>
              <a:ext uri="{FF2B5EF4-FFF2-40B4-BE49-F238E27FC236}">
                <a16:creationId xmlns:a16="http://schemas.microsoft.com/office/drawing/2014/main" id="{3009CCB0-E82D-8C96-8227-7F42D42F8FE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F0C03B0-756C-E988-3A2E-4FC88FEC2BC9}"/>
              </a:ext>
            </a:extLst>
          </p:cNvPr>
          <p:cNvSpPr txBox="1">
            <a:spLocks noGrp="1"/>
          </p:cNvSpPr>
          <p:nvPr>
            <p:ph type="sldNum" sz="quarter" idx="8"/>
          </p:nvPr>
        </p:nvSpPr>
        <p:spPr/>
        <p:txBody>
          <a:bodyPr/>
          <a:lstStyle>
            <a:lvl1pPr>
              <a:defRPr/>
            </a:lvl1pPr>
          </a:lstStyle>
          <a:p>
            <a:pPr lvl="0"/>
            <a:fld id="{2403F0BE-D50C-4D7A-8E3F-C0FA6851A5EA}" type="slidenum">
              <a:t>‹#›</a:t>
            </a:fld>
            <a:endParaRPr lang="en-US"/>
          </a:p>
        </p:txBody>
      </p:sp>
    </p:spTree>
    <p:extLst>
      <p:ext uri="{BB962C8B-B14F-4D97-AF65-F5344CB8AC3E}">
        <p14:creationId xmlns:p14="http://schemas.microsoft.com/office/powerpoint/2010/main" val="3562713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60FA75-1AD5-A79F-396C-BE7023E55539}"/>
              </a:ext>
            </a:extLst>
          </p:cNvPr>
          <p:cNvSpPr txBox="1">
            <a:spLocks noGrp="1"/>
          </p:cNvSpPr>
          <p:nvPr>
            <p:ph type="title"/>
          </p:nvPr>
        </p:nvSpPr>
        <p:spPr>
          <a:xfrm>
            <a:off x="700631" y="914400"/>
            <a:ext cx="10691265" cy="1307592"/>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6B300C04-152B-0288-DBB9-D8BD5C0F3612}"/>
              </a:ext>
            </a:extLst>
          </p:cNvPr>
          <p:cNvSpPr txBox="1">
            <a:spLocks noGrp="1"/>
          </p:cNvSpPr>
          <p:nvPr>
            <p:ph type="body" idx="1"/>
          </p:nvPr>
        </p:nvSpPr>
        <p:spPr>
          <a:xfrm>
            <a:off x="700631" y="2221991"/>
            <a:ext cx="10691265" cy="373989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FC0B2A-B154-B898-4257-7D35FEB011F4}"/>
              </a:ext>
            </a:extLst>
          </p:cNvPr>
          <p:cNvSpPr txBox="1">
            <a:spLocks noGrp="1"/>
          </p:cNvSpPr>
          <p:nvPr>
            <p:ph type="dt" sz="half" idx="2"/>
          </p:nvPr>
        </p:nvSpPr>
        <p:spPr>
          <a:xfrm>
            <a:off x="8369448" y="6356351"/>
            <a:ext cx="254956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Univers Condensed"/>
              </a:defRPr>
            </a:lvl1pPr>
          </a:lstStyle>
          <a:p>
            <a:pPr lvl="0"/>
            <a:fld id="{7855FB3D-C264-4049-A7C4-2FAD07036432}" type="datetime1">
              <a:rPr lang="en-US"/>
              <a:pPr lvl="0"/>
              <a:t>11/14/2025</a:t>
            </a:fld>
            <a:endParaRPr lang="en-US"/>
          </a:p>
        </p:txBody>
      </p:sp>
      <p:sp>
        <p:nvSpPr>
          <p:cNvPr id="5" name="Footer Placeholder 4">
            <a:extLst>
              <a:ext uri="{FF2B5EF4-FFF2-40B4-BE49-F238E27FC236}">
                <a16:creationId xmlns:a16="http://schemas.microsoft.com/office/drawing/2014/main" id="{EF170559-B394-4028-0216-E0ED7AA81817}"/>
              </a:ext>
            </a:extLst>
          </p:cNvPr>
          <p:cNvSpPr txBox="1">
            <a:spLocks noGrp="1"/>
          </p:cNvSpPr>
          <p:nvPr>
            <p:ph type="ftr" sz="quarter" idx="3"/>
          </p:nvPr>
        </p:nvSpPr>
        <p:spPr>
          <a:xfrm>
            <a:off x="704088" y="6356351"/>
            <a:ext cx="453973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none" spc="0" baseline="0">
                <a:solidFill>
                  <a:srgbClr val="000000"/>
                </a:solidFill>
                <a:uFillTx/>
                <a:latin typeface="Univers Condensed"/>
              </a:defRPr>
            </a:lvl1pPr>
          </a:lstStyle>
          <a:p>
            <a:pPr lvl="0"/>
            <a:endParaRPr lang="en-US"/>
          </a:p>
        </p:txBody>
      </p:sp>
      <p:sp>
        <p:nvSpPr>
          <p:cNvPr id="6" name="Slide Number Placeholder 5">
            <a:extLst>
              <a:ext uri="{FF2B5EF4-FFF2-40B4-BE49-F238E27FC236}">
                <a16:creationId xmlns:a16="http://schemas.microsoft.com/office/drawing/2014/main" id="{F5E62765-2B98-9214-0F40-76214881FAF8}"/>
              </a:ext>
            </a:extLst>
          </p:cNvPr>
          <p:cNvSpPr txBox="1">
            <a:spLocks noGrp="1"/>
          </p:cNvSpPr>
          <p:nvPr>
            <p:ph type="sldNum" sz="quarter" idx="4"/>
          </p:nvPr>
        </p:nvSpPr>
        <p:spPr>
          <a:xfrm>
            <a:off x="10919014" y="6356351"/>
            <a:ext cx="67235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800" b="0" i="0" u="none" strike="noStrike" kern="1200" cap="none" spc="0" baseline="0">
                <a:solidFill>
                  <a:srgbClr val="000000"/>
                </a:solidFill>
                <a:uFillTx/>
                <a:latin typeface="Calisto MT"/>
              </a:defRPr>
            </a:lvl1pPr>
          </a:lstStyle>
          <a:p>
            <a:pPr lvl="0"/>
            <a:fld id="{F88B167D-30C1-422D-AFAE-C79681F1ED13}" type="slidenum">
              <a:t>‹#›</a:t>
            </a:fld>
            <a:endParaRPr lang="en-US"/>
          </a:p>
        </p:txBody>
      </p:sp>
      <p:cxnSp>
        <p:nvCxnSpPr>
          <p:cNvPr id="7" name="Straight Connector 6">
            <a:extLst>
              <a:ext uri="{FF2B5EF4-FFF2-40B4-BE49-F238E27FC236}">
                <a16:creationId xmlns:a16="http://schemas.microsoft.com/office/drawing/2014/main" id="{11D7435A-64BE-C001-5428-EB632DF3F840}"/>
              </a:ext>
            </a:extLst>
          </p:cNvPr>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7">
            <a:extLst>
              <a:ext uri="{FF2B5EF4-FFF2-40B4-BE49-F238E27FC236}">
                <a16:creationId xmlns:a16="http://schemas.microsoft.com/office/drawing/2014/main" id="{FC1E9FA0-51DB-2194-F6A2-5AAA634CA63E}"/>
              </a:ext>
            </a:extLst>
          </p:cNvPr>
          <p:cNvCxnSpPr/>
          <p:nvPr/>
        </p:nvCxnSpPr>
        <p:spPr>
          <a:xfrm>
            <a:off x="800100" y="6142783"/>
            <a:ext cx="10591796" cy="0"/>
          </a:xfrm>
          <a:prstGeom prst="straightConnector1">
            <a:avLst/>
          </a:prstGeom>
          <a:noFill/>
          <a:ln w="12701" cap="flat">
            <a:solidFill>
              <a:srgbClr val="000000"/>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4000" b="0" i="0" u="none" strike="noStrike" kern="1200" cap="all" spc="30" baseline="0">
          <a:solidFill>
            <a:srgbClr val="000000"/>
          </a:solidFill>
          <a:uFillTx/>
          <a:latin typeface="Univers Condensed"/>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2000" b="0" i="0" u="none" strike="noStrike" kern="1200" cap="none" spc="0" baseline="0">
          <a:solidFill>
            <a:srgbClr val="000000"/>
          </a:solidFill>
          <a:uFillTx/>
          <a:latin typeface="Calisto M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sto M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Calisto M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Calisto M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Calisto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cienceoxygen.com/what-are-the-biological-and-environmental-factors-that-influence-child-develop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52B02B4-8A6E-664A-5CBD-B0B258AEFFA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3" name="Title 1">
            <a:extLst>
              <a:ext uri="{FF2B5EF4-FFF2-40B4-BE49-F238E27FC236}">
                <a16:creationId xmlns:a16="http://schemas.microsoft.com/office/drawing/2014/main" id="{4E146C09-99BB-2A96-C4A7-E406CFB2F3EC}"/>
              </a:ext>
            </a:extLst>
          </p:cNvPr>
          <p:cNvSpPr txBox="1">
            <a:spLocks noGrp="1"/>
          </p:cNvSpPr>
          <p:nvPr>
            <p:ph type="ctrTitle"/>
          </p:nvPr>
        </p:nvSpPr>
        <p:spPr>
          <a:xfrm>
            <a:off x="703402" y="871761"/>
            <a:ext cx="5227167" cy="3871139"/>
          </a:xfrm>
        </p:spPr>
        <p:txBody>
          <a:bodyPr>
            <a:noAutofit/>
          </a:bodyPr>
          <a:lstStyle/>
          <a:p>
            <a:pPr lvl="0"/>
            <a:r>
              <a:rPr lang="en-GB" sz="2000">
                <a:latin typeface="Arial" pitchFamily="34"/>
                <a:cs typeface="Arial" pitchFamily="34"/>
              </a:rPr>
              <a:t>Programme: Certificate Higher education in health and social care</a:t>
            </a:r>
            <a:br>
              <a:rPr lang="en-GB" sz="2000">
                <a:latin typeface="Arial" pitchFamily="34"/>
                <a:cs typeface="Arial" pitchFamily="34"/>
              </a:rPr>
            </a:br>
            <a:r>
              <a:rPr lang="en-GB" sz="2000">
                <a:latin typeface="Arial" pitchFamily="34"/>
                <a:cs typeface="Arial" pitchFamily="34"/>
              </a:rPr>
              <a:t>module: Psychology in health and social care</a:t>
            </a:r>
            <a:br>
              <a:rPr lang="en-GB" sz="2000">
                <a:latin typeface="Arial" pitchFamily="34"/>
                <a:cs typeface="Arial" pitchFamily="34"/>
              </a:rPr>
            </a:br>
            <a:r>
              <a:rPr lang="en-GB" sz="2000">
                <a:latin typeface="Arial" pitchFamily="34"/>
                <a:cs typeface="Arial" pitchFamily="34"/>
              </a:rPr>
              <a:t>module code: lchs4010</a:t>
            </a:r>
            <a:br>
              <a:rPr lang="en-GB" sz="2000">
                <a:latin typeface="Arial" pitchFamily="34"/>
                <a:cs typeface="Arial" pitchFamily="34"/>
              </a:rPr>
            </a:br>
            <a:r>
              <a:rPr lang="en-GB" sz="2000">
                <a:latin typeface="Arial" pitchFamily="34"/>
                <a:cs typeface="Arial" pitchFamily="34"/>
              </a:rPr>
              <a:t>assignment title : individual presentation</a:t>
            </a:r>
            <a:br>
              <a:rPr lang="en-GB" sz="2000">
                <a:latin typeface="Arial" pitchFamily="34"/>
                <a:cs typeface="Arial" pitchFamily="34"/>
              </a:rPr>
            </a:br>
            <a:r>
              <a:rPr lang="en-GB" sz="2000">
                <a:latin typeface="Arial" pitchFamily="34"/>
                <a:cs typeface="Arial" pitchFamily="34"/>
              </a:rPr>
              <a:t>student name: Cila Cristiana Guadalupe Capela Gonçalves Carvalho</a:t>
            </a:r>
            <a:br>
              <a:rPr lang="en-GB" sz="2000">
                <a:latin typeface="Arial" pitchFamily="34"/>
                <a:cs typeface="Arial" pitchFamily="34"/>
              </a:rPr>
            </a:br>
            <a:r>
              <a:rPr lang="en-GB" sz="2000">
                <a:latin typeface="Arial" pitchFamily="34"/>
                <a:cs typeface="Arial" pitchFamily="34"/>
              </a:rPr>
              <a:t>student number:2430982</a:t>
            </a:r>
            <a:br>
              <a:rPr lang="en-GB" sz="2000">
                <a:latin typeface="Arial" pitchFamily="34"/>
                <a:cs typeface="Arial" pitchFamily="34"/>
              </a:rPr>
            </a:br>
            <a:r>
              <a:rPr lang="en-GB" sz="2000">
                <a:latin typeface="Arial" pitchFamily="34"/>
                <a:cs typeface="Arial" pitchFamily="34"/>
              </a:rPr>
              <a:t>lecturer : dr peace ukachukwu</a:t>
            </a:r>
            <a:br>
              <a:rPr lang="en-GB" sz="2000">
                <a:latin typeface="Arial" pitchFamily="34"/>
                <a:cs typeface="Arial" pitchFamily="34"/>
              </a:rPr>
            </a:br>
            <a:r>
              <a:rPr lang="en-GB" sz="2000">
                <a:latin typeface="Arial" pitchFamily="34"/>
                <a:cs typeface="Arial" pitchFamily="34"/>
              </a:rPr>
              <a:t>submission deadline:17</a:t>
            </a:r>
            <a:r>
              <a:rPr lang="en-GB" sz="2000" baseline="30000">
                <a:latin typeface="Arial" pitchFamily="34"/>
                <a:cs typeface="Arial" pitchFamily="34"/>
              </a:rPr>
              <a:t>th</a:t>
            </a:r>
            <a:r>
              <a:rPr lang="en-GB" sz="2000">
                <a:latin typeface="Arial" pitchFamily="34"/>
                <a:cs typeface="Arial" pitchFamily="34"/>
              </a:rPr>
              <a:t> NOV 2025</a:t>
            </a:r>
          </a:p>
        </p:txBody>
      </p:sp>
      <p:cxnSp>
        <p:nvCxnSpPr>
          <p:cNvPr id="4" name="Straight Connector 10">
            <a:extLst>
              <a:ext uri="{FF2B5EF4-FFF2-40B4-BE49-F238E27FC236}">
                <a16:creationId xmlns:a16="http://schemas.microsoft.com/office/drawing/2014/main" id="{AF0B0DA9-4080-8A5E-6D48-EA630CD2EDF3}"/>
              </a:ext>
              <a:ext uri="{C183D7F6-B498-43B3-948B-1728B52AA6E4}">
                <adec:decorative xmlns:adec="http://schemas.microsoft.com/office/drawing/2017/decorative" val="1"/>
              </a:ext>
            </a:extLst>
          </p:cNvPr>
          <p:cNvCxnSpPr>
            <a:cxnSpLocks noMove="1" noResize="1"/>
          </p:cNvCxnSpPr>
          <p:nvPr/>
        </p:nvCxnSpPr>
        <p:spPr>
          <a:xfrm>
            <a:off x="800100" y="723903"/>
            <a:ext cx="4914900" cy="0"/>
          </a:xfrm>
          <a:prstGeom prst="straightConnector1">
            <a:avLst/>
          </a:prstGeom>
          <a:noFill/>
          <a:ln w="44448" cap="flat">
            <a:solidFill>
              <a:srgbClr val="000000"/>
            </a:solidFill>
            <a:prstDash val="solid"/>
            <a:miter/>
          </a:ln>
        </p:spPr>
      </p:cxnSp>
      <p:cxnSp>
        <p:nvCxnSpPr>
          <p:cNvPr id="5" name="Straight Connector 12">
            <a:extLst>
              <a:ext uri="{FF2B5EF4-FFF2-40B4-BE49-F238E27FC236}">
                <a16:creationId xmlns:a16="http://schemas.microsoft.com/office/drawing/2014/main" id="{755359AF-91B1-31E6-9983-1BED79C8CF7D}"/>
              </a:ext>
              <a:ext uri="{C183D7F6-B498-43B3-948B-1728B52AA6E4}">
                <adec:decorative xmlns:adec="http://schemas.microsoft.com/office/drawing/2017/decorative" val="1"/>
              </a:ext>
            </a:extLst>
          </p:cNvPr>
          <p:cNvCxnSpPr>
            <a:cxnSpLocks noMove="1" noResize="1"/>
          </p:cNvCxnSpPr>
          <p:nvPr/>
        </p:nvCxnSpPr>
        <p:spPr>
          <a:xfrm>
            <a:off x="800100" y="6134096"/>
            <a:ext cx="4914900" cy="0"/>
          </a:xfrm>
          <a:prstGeom prst="straightConnector1">
            <a:avLst/>
          </a:prstGeom>
          <a:noFill/>
          <a:ln w="12701" cap="flat">
            <a:solidFill>
              <a:srgbClr val="000000"/>
            </a:solidFill>
            <a:prstDash val="solid"/>
            <a:miter/>
          </a:ln>
        </p:spPr>
      </p:cxnSp>
      <p:pic>
        <p:nvPicPr>
          <p:cNvPr id="6" name="Picture 3" descr="Triangular abstract background">
            <a:extLst>
              <a:ext uri="{FF2B5EF4-FFF2-40B4-BE49-F238E27FC236}">
                <a16:creationId xmlns:a16="http://schemas.microsoft.com/office/drawing/2014/main" id="{C2EA4E82-C5A4-BDFF-A33D-6C46113FA1D9}"/>
              </a:ext>
            </a:extLst>
          </p:cNvPr>
          <p:cNvPicPr>
            <a:picLocks noChangeAspect="1"/>
          </p:cNvPicPr>
          <p:nvPr/>
        </p:nvPicPr>
        <p:blipFill>
          <a:blip r:embed="rId2"/>
          <a:srcRect l="18992" r="25753" b="-1"/>
          <a:stretch>
            <a:fillRect/>
          </a:stretch>
        </p:blipFill>
        <p:spPr>
          <a:xfrm>
            <a:off x="6515099" y="9"/>
            <a:ext cx="5676896" cy="6857990"/>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F98E-D33C-3BF4-71B7-E1BC4B369D41}"/>
              </a:ext>
            </a:extLst>
          </p:cNvPr>
          <p:cNvSpPr txBox="1">
            <a:spLocks noGrp="1"/>
          </p:cNvSpPr>
          <p:nvPr>
            <p:ph type="title"/>
          </p:nvPr>
        </p:nvSpPr>
        <p:spPr>
          <a:xfrm>
            <a:off x="700631" y="914400"/>
            <a:ext cx="10691265" cy="461241"/>
          </a:xfrm>
        </p:spPr>
        <p:txBody>
          <a:bodyPr anchorCtr="1"/>
          <a:lstStyle/>
          <a:p>
            <a:pPr lvl="0" algn="ctr"/>
            <a:r>
              <a:rPr lang="en-GB" sz="2000" b="1">
                <a:latin typeface="Arial" pitchFamily="34"/>
                <a:cs typeface="Arial" pitchFamily="34"/>
              </a:rPr>
              <a:t>Brief </a:t>
            </a:r>
          </a:p>
        </p:txBody>
      </p:sp>
      <p:sp>
        <p:nvSpPr>
          <p:cNvPr id="3" name="Content Placeholder 2">
            <a:extLst>
              <a:ext uri="{FF2B5EF4-FFF2-40B4-BE49-F238E27FC236}">
                <a16:creationId xmlns:a16="http://schemas.microsoft.com/office/drawing/2014/main" id="{505926C6-808E-EA68-B6AD-03A17FD7ADFE}"/>
              </a:ext>
            </a:extLst>
          </p:cNvPr>
          <p:cNvSpPr txBox="1">
            <a:spLocks noGrp="1"/>
          </p:cNvSpPr>
          <p:nvPr>
            <p:ph idx="1"/>
          </p:nvPr>
        </p:nvSpPr>
        <p:spPr>
          <a:xfrm>
            <a:off x="679610" y="1375641"/>
            <a:ext cx="10898285" cy="4464859"/>
          </a:xfrm>
        </p:spPr>
        <p:txBody>
          <a:bodyPr/>
          <a:lstStyle/>
          <a:p>
            <a:pPr lvl="0"/>
            <a:r>
              <a:rPr lang="en-GB" sz="1800" dirty="0">
                <a:latin typeface="Arial" pitchFamily="34"/>
                <a:cs typeface="Arial" pitchFamily="34"/>
              </a:rPr>
              <a:t>To present and demonstrate an understanding of concepts and theoretical perspectives related to lifespan development.</a:t>
            </a:r>
          </a:p>
          <a:p>
            <a:pPr lvl="0"/>
            <a:r>
              <a:rPr lang="en-GB" sz="1800" dirty="0">
                <a:latin typeface="Arial" pitchFamily="34"/>
                <a:cs typeface="Arial" pitchFamily="34"/>
              </a:rPr>
              <a:t>Show an understanding of the chosen theory and how it can be applied to the given scenario</a:t>
            </a:r>
          </a:p>
          <a:p>
            <a:pPr lvl="0"/>
            <a:r>
              <a:rPr lang="en-GB" sz="1800" dirty="0">
                <a:latin typeface="Arial" pitchFamily="34"/>
                <a:cs typeface="Arial" pitchFamily="34"/>
              </a:rPr>
              <a:t>Understand how the theory strategy or intervention  be beneficial to the patient</a:t>
            </a:r>
          </a:p>
          <a:p>
            <a:pPr marL="0" lvl="0" indent="0">
              <a:buNone/>
            </a:pPr>
            <a:r>
              <a:rPr lang="en-GB" sz="1800" dirty="0">
                <a:latin typeface="Arial" pitchFamily="34"/>
                <a:cs typeface="Arial" pitchFamily="34"/>
              </a:rPr>
              <a:t>Liam (2024).</a:t>
            </a:r>
          </a:p>
          <a:p>
            <a:pPr lvl="0"/>
            <a:endParaRPr lang="en-GB" sz="1800" dirty="0">
              <a:latin typeface="Arial" pitchFamily="34"/>
              <a:cs typeface="Arial" pitchFamily="34"/>
            </a:endParaRPr>
          </a:p>
          <a:p>
            <a:pPr lvl="0"/>
            <a:endParaRPr lang="en-GB" sz="1800" dirty="0">
              <a:latin typeface="Arial" pitchFamily="34"/>
              <a:cs typeface="Arial" pitchFamily="34"/>
            </a:endParaRPr>
          </a:p>
        </p:txBody>
      </p:sp>
      <p:pic>
        <p:nvPicPr>
          <p:cNvPr id="1026" name="Picture 2" descr="Stages for Caregivers and Educators ...">
            <a:extLst>
              <a:ext uri="{FF2B5EF4-FFF2-40B4-BE49-F238E27FC236}">
                <a16:creationId xmlns:a16="http://schemas.microsoft.com/office/drawing/2014/main" id="{84A8AE83-959E-F3E6-E884-CD1B273347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8476" y="3160986"/>
            <a:ext cx="6306207" cy="203013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26C1E8C-4E22-60EB-0EC7-79B97B0E86F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(Lim,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A7A7B-BF21-61AF-1542-A060BBF7758C}"/>
              </a:ext>
            </a:extLst>
          </p:cNvPr>
          <p:cNvSpPr txBox="1">
            <a:spLocks noGrp="1"/>
          </p:cNvSpPr>
          <p:nvPr>
            <p:ph type="title"/>
          </p:nvPr>
        </p:nvSpPr>
        <p:spPr/>
        <p:txBody>
          <a:bodyPr anchorCtr="1"/>
          <a:lstStyle/>
          <a:p>
            <a:pPr lvl="0" algn="ctr"/>
            <a:r>
              <a:rPr lang="en-GB" sz="2000" b="1">
                <a:latin typeface="Arial" pitchFamily="34"/>
                <a:cs typeface="Arial" pitchFamily="34"/>
              </a:rPr>
              <a:t>Type of psychological theory of development relevant to early childhood</a:t>
            </a:r>
          </a:p>
        </p:txBody>
      </p:sp>
      <p:sp>
        <p:nvSpPr>
          <p:cNvPr id="3" name="Content Placeholder 2">
            <a:extLst>
              <a:ext uri="{FF2B5EF4-FFF2-40B4-BE49-F238E27FC236}">
                <a16:creationId xmlns:a16="http://schemas.microsoft.com/office/drawing/2014/main" id="{67CED5D7-CD50-283A-00FD-DA2391A75948}"/>
              </a:ext>
            </a:extLst>
          </p:cNvPr>
          <p:cNvSpPr txBox="1">
            <a:spLocks noGrp="1"/>
          </p:cNvSpPr>
          <p:nvPr>
            <p:ph idx="1"/>
          </p:nvPr>
        </p:nvSpPr>
        <p:spPr/>
        <p:txBody>
          <a:bodyPr/>
          <a:lstStyle/>
          <a:p>
            <a:pPr marL="0" lvl="0" indent="0">
              <a:buNone/>
            </a:pPr>
            <a:r>
              <a:rPr lang="en-GB">
                <a:latin typeface="Arial" pitchFamily="34"/>
                <a:cs typeface="Arial" pitchFamily="34"/>
              </a:rPr>
              <a:t>When it comes to child development theories there are many and they are all essential to a child growth with some examples being:</a:t>
            </a:r>
          </a:p>
          <a:p>
            <a:pPr lvl="0"/>
            <a:r>
              <a:rPr lang="en-GB">
                <a:latin typeface="Arial" pitchFamily="34"/>
                <a:cs typeface="Arial" pitchFamily="34"/>
              </a:rPr>
              <a:t>Piaget's Theory : it focuses on cognitive development, that can be broken down in four stages with each stage involving ways to understand and help solving the problem.</a:t>
            </a:r>
          </a:p>
          <a:p>
            <a:pPr lvl="0"/>
            <a:r>
              <a:rPr lang="en-GB">
                <a:latin typeface="Arial" pitchFamily="34"/>
                <a:cs typeface="Arial" pitchFamily="34"/>
              </a:rPr>
              <a:t>Erikson’s Theory: it covers psychosocial development from infancy to latte adulthood.</a:t>
            </a:r>
          </a:p>
          <a:p>
            <a:pPr lvl="0"/>
            <a:r>
              <a:rPr lang="en-GB">
                <a:latin typeface="Arial" pitchFamily="34"/>
                <a:cs typeface="Arial" pitchFamily="34"/>
              </a:rPr>
              <a:t>Vygotsky’s theory : it emphasizes the role of social interaction and that they learn through social interaction.</a:t>
            </a:r>
          </a:p>
          <a:p>
            <a:pPr lvl="0"/>
            <a:r>
              <a:rPr lang="en-GB">
                <a:latin typeface="Arial" pitchFamily="34"/>
                <a:cs typeface="Arial" pitchFamily="34"/>
              </a:rPr>
              <a:t>Bowlby’s Theory: it suggests that the early emotional bond that a child receives will be curial to how their interaction and future relationship will be.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7F61A-04E6-0A20-DB5F-8AAEB4B9CFEC}"/>
              </a:ext>
            </a:extLst>
          </p:cNvPr>
          <p:cNvSpPr txBox="1">
            <a:spLocks noGrp="1"/>
          </p:cNvSpPr>
          <p:nvPr>
            <p:ph type="title"/>
          </p:nvPr>
        </p:nvSpPr>
        <p:spPr/>
        <p:txBody>
          <a:bodyPr anchorCtr="1"/>
          <a:lstStyle/>
          <a:p>
            <a:pPr lvl="0" algn="ctr"/>
            <a:r>
              <a:rPr lang="en-GB" sz="2000" b="1" dirty="0">
                <a:latin typeface="Arial" pitchFamily="34"/>
                <a:cs typeface="Arial" pitchFamily="34"/>
              </a:rPr>
              <a:t>Vysotsky's theory of sociocultural cognitive development</a:t>
            </a:r>
          </a:p>
        </p:txBody>
      </p:sp>
      <p:sp>
        <p:nvSpPr>
          <p:cNvPr id="3" name="Content Placeholder 2">
            <a:extLst>
              <a:ext uri="{FF2B5EF4-FFF2-40B4-BE49-F238E27FC236}">
                <a16:creationId xmlns:a16="http://schemas.microsoft.com/office/drawing/2014/main" id="{809CBF28-20F5-74DE-7E7A-99C9D25BF717}"/>
              </a:ext>
            </a:extLst>
          </p:cNvPr>
          <p:cNvSpPr txBox="1">
            <a:spLocks noGrp="1"/>
          </p:cNvSpPr>
          <p:nvPr>
            <p:ph idx="1"/>
          </p:nvPr>
        </p:nvSpPr>
        <p:spPr>
          <a:xfrm>
            <a:off x="932706" y="2221991"/>
            <a:ext cx="10326593" cy="3837388"/>
          </a:xfrm>
        </p:spPr>
        <p:txBody>
          <a:bodyPr/>
          <a:lstStyle/>
          <a:p>
            <a:pPr lvl="0">
              <a:buFont typeface="Arial" panose="020B0604020202020204" pitchFamily="34" charset="0"/>
              <a:buChar char="•"/>
            </a:pPr>
            <a:r>
              <a:rPr lang="en-GB" dirty="0">
                <a:latin typeface="Arial" pitchFamily="34"/>
                <a:cs typeface="Arial" pitchFamily="34"/>
              </a:rPr>
              <a:t>Vygotsky's theory of cognitive development emphasizes the role of social interaction and culture in learning.</a:t>
            </a:r>
          </a:p>
          <a:p>
            <a:pPr lvl="0">
              <a:buFont typeface="Arial" panose="020B0604020202020204" pitchFamily="34" charset="0"/>
              <a:buChar char="•"/>
            </a:pPr>
            <a:r>
              <a:rPr lang="en-GB" dirty="0">
                <a:latin typeface="Arial" pitchFamily="34"/>
                <a:cs typeface="Arial" pitchFamily="34"/>
              </a:rPr>
              <a:t>This theory suggests that their learning ability can be guided and  social interaction, it opposes to an independent journey of discovery to expands on this by stating that a child greatly benefits  from being guided by a  community member; parent or teacher and that  with a greater understanding of the task or concept that the child is trying to  learn.</a:t>
            </a:r>
          </a:p>
        </p:txBody>
      </p:sp>
      <p:pic>
        <p:nvPicPr>
          <p:cNvPr id="2050" name="Picture 2" descr="Vygotsky's Language Acquisition Theory">
            <a:extLst>
              <a:ext uri="{FF2B5EF4-FFF2-40B4-BE49-F238E27FC236}">
                <a16:creationId xmlns:a16="http://schemas.microsoft.com/office/drawing/2014/main" id="{5ACC87A2-EBD1-24C2-641C-6DD1EB1BBF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3666" y="4487754"/>
            <a:ext cx="3538865" cy="15716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E4A39-C433-99D6-D654-DA0E644E06CD}"/>
              </a:ext>
            </a:extLst>
          </p:cNvPr>
          <p:cNvSpPr txBox="1">
            <a:spLocks noGrp="1"/>
          </p:cNvSpPr>
          <p:nvPr>
            <p:ph type="title"/>
          </p:nvPr>
        </p:nvSpPr>
        <p:spPr/>
        <p:txBody>
          <a:bodyPr anchorCtr="1"/>
          <a:lstStyle/>
          <a:p>
            <a:pPr lvl="0" algn="ctr"/>
            <a:r>
              <a:rPr lang="en-GB" sz="2000" b="1" dirty="0">
                <a:latin typeface="Arial" pitchFamily="34"/>
                <a:cs typeface="Arial" pitchFamily="34"/>
              </a:rPr>
              <a:t>How can it be applied TO </a:t>
            </a:r>
            <a:r>
              <a:rPr lang="en-GB" sz="2000" b="1" dirty="0" err="1">
                <a:latin typeface="Arial" pitchFamily="34"/>
                <a:cs typeface="Arial" pitchFamily="34"/>
              </a:rPr>
              <a:t>amira’s</a:t>
            </a:r>
            <a:r>
              <a:rPr lang="en-GB" sz="2000" b="1" dirty="0">
                <a:latin typeface="Arial" pitchFamily="34"/>
                <a:cs typeface="Arial" pitchFamily="34"/>
              </a:rPr>
              <a:t> case</a:t>
            </a:r>
          </a:p>
        </p:txBody>
      </p:sp>
      <p:sp>
        <p:nvSpPr>
          <p:cNvPr id="3" name="Content Placeholder 2">
            <a:extLst>
              <a:ext uri="{FF2B5EF4-FFF2-40B4-BE49-F238E27FC236}">
                <a16:creationId xmlns:a16="http://schemas.microsoft.com/office/drawing/2014/main" id="{C711BEAE-6E46-C590-F7D1-D0AA67FF805B}"/>
              </a:ext>
            </a:extLst>
          </p:cNvPr>
          <p:cNvSpPr txBox="1">
            <a:spLocks noGrp="1"/>
          </p:cNvSpPr>
          <p:nvPr>
            <p:ph idx="1"/>
          </p:nvPr>
        </p:nvSpPr>
        <p:spPr>
          <a:xfrm>
            <a:off x="1702676" y="2221991"/>
            <a:ext cx="9689220" cy="3739896"/>
          </a:xfrm>
        </p:spPr>
        <p:txBody>
          <a:bodyPr/>
          <a:lstStyle/>
          <a:p>
            <a:pPr lvl="0">
              <a:buFont typeface="Wingdings" panose="05000000000000000000" pitchFamily="2" charset="2"/>
              <a:buChar char="§"/>
            </a:pPr>
            <a:r>
              <a:rPr lang="en-GB" dirty="0">
                <a:latin typeface="Arial" pitchFamily="34"/>
                <a:cs typeface="Arial" pitchFamily="34"/>
              </a:rPr>
              <a:t>In case of Amira the best way that this can be applied to best support her is trough a scaffolding step in Vygotsky methods  where a child is given only the temporary supports that is necessary early on and is removed once the structure is complete.</a:t>
            </a:r>
          </a:p>
          <a:p>
            <a:pPr lvl="0">
              <a:buFont typeface="Wingdings" panose="05000000000000000000" pitchFamily="2" charset="2"/>
              <a:buChar char="§"/>
            </a:pPr>
            <a:r>
              <a:rPr lang="en-GB" dirty="0">
                <a:latin typeface="Arial" pitchFamily="34"/>
                <a:cs typeface="Arial" pitchFamily="34"/>
              </a:rPr>
              <a:t>This would be archived through given her some task that would involve social interaction while at the same time being sure that  she does not feel to overwhelmed by it.</a:t>
            </a:r>
          </a:p>
          <a:p>
            <a:pPr lvl="0">
              <a:buFont typeface="Wingdings" panose="05000000000000000000" pitchFamily="2" charset="2"/>
              <a:buChar char="§"/>
            </a:pPr>
            <a:r>
              <a:rPr lang="en-GB" dirty="0">
                <a:latin typeface="Arial" pitchFamily="34"/>
                <a:cs typeface="Arial" pitchFamily="34"/>
              </a:rPr>
              <a:t> The support can be added as she progresses.</a:t>
            </a:r>
          </a:p>
          <a:p>
            <a:pPr marL="0" lvl="0" indent="0">
              <a:buNone/>
            </a:pPr>
            <a:r>
              <a:rPr lang="en-GB" dirty="0">
                <a:latin typeface="Arial" pitchFamily="34"/>
                <a:cs typeface="Arial" pitchFamily="34"/>
              </a:rPr>
              <a:t> </a:t>
            </a:r>
            <a:r>
              <a:rPr lang="en-GB" dirty="0" err="1">
                <a:latin typeface="Arial" pitchFamily="34"/>
                <a:cs typeface="Arial" pitchFamily="34"/>
              </a:rPr>
              <a:t>uPSYs</a:t>
            </a:r>
            <a:r>
              <a:rPr lang="en-GB" dirty="0">
                <a:latin typeface="Arial" pitchFamily="34"/>
                <a:cs typeface="Arial" pitchFamily="34"/>
              </a:rPr>
              <a:t> Education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2FBC0-174A-8A91-CF2B-D82A1F23EAAC}"/>
              </a:ext>
            </a:extLst>
          </p:cNvPr>
          <p:cNvSpPr txBox="1">
            <a:spLocks noGrp="1"/>
          </p:cNvSpPr>
          <p:nvPr>
            <p:ph type="title"/>
          </p:nvPr>
        </p:nvSpPr>
        <p:spPr/>
        <p:txBody>
          <a:bodyPr anchorCtr="1"/>
          <a:lstStyle/>
          <a:p>
            <a:pPr lvl="0" algn="ctr"/>
            <a:r>
              <a:rPr lang="en-GB" sz="2000" b="1">
                <a:latin typeface="Arial" pitchFamily="34"/>
                <a:cs typeface="Arial" pitchFamily="34"/>
              </a:rPr>
              <a:t>How to implement those strategies of interventions</a:t>
            </a:r>
          </a:p>
        </p:txBody>
      </p:sp>
      <p:sp>
        <p:nvSpPr>
          <p:cNvPr id="3" name="Content Placeholder 2">
            <a:extLst>
              <a:ext uri="{FF2B5EF4-FFF2-40B4-BE49-F238E27FC236}">
                <a16:creationId xmlns:a16="http://schemas.microsoft.com/office/drawing/2014/main" id="{5686D82A-5F96-47DE-A3BD-D791F3098BF7}"/>
              </a:ext>
            </a:extLst>
          </p:cNvPr>
          <p:cNvSpPr txBox="1">
            <a:spLocks noGrp="1"/>
          </p:cNvSpPr>
          <p:nvPr>
            <p:ph idx="1"/>
          </p:nvPr>
        </p:nvSpPr>
        <p:spPr/>
        <p:txBody>
          <a:bodyPr>
            <a:normAutofit lnSpcReduction="10000"/>
          </a:bodyPr>
          <a:lstStyle/>
          <a:p>
            <a:r>
              <a:rPr lang="en-GB" b="1" dirty="0">
                <a:latin typeface="Arial" pitchFamily="34"/>
                <a:cs typeface="Arial" pitchFamily="34"/>
              </a:rPr>
              <a:t>Ways to implement Vygotsky’s theory would be through:</a:t>
            </a:r>
          </a:p>
          <a:p>
            <a:r>
              <a:rPr lang="en-GB" dirty="0">
                <a:latin typeface="Arial" pitchFamily="34"/>
                <a:cs typeface="Arial" pitchFamily="34"/>
              </a:rPr>
              <a:t>Creating a collaborative environment, with the case of Amira it can be implemented by  promoting peer-to-peer learning where she would have to partner up with someone and this would help her be more at easy in the classroom as she would start to know the people in there.</a:t>
            </a:r>
          </a:p>
          <a:p>
            <a:r>
              <a:rPr lang="en-GB" dirty="0">
                <a:latin typeface="Arial" pitchFamily="34"/>
                <a:cs typeface="Arial" pitchFamily="34"/>
              </a:rPr>
              <a:t>Give them task that are required to work in small groups this way students can learn how to solve more complex problems  and eventually gain some skills that they can use independently </a:t>
            </a:r>
          </a:p>
          <a:p>
            <a:r>
              <a:rPr lang="en-GB" dirty="0">
                <a:latin typeface="Arial" pitchFamily="34"/>
                <a:cs typeface="Arial" pitchFamily="34"/>
              </a:rPr>
              <a:t>Provide cognitive tools so that they can learn visually.</a:t>
            </a:r>
          </a:p>
          <a:p>
            <a:r>
              <a:rPr lang="en-GB" dirty="0">
                <a:latin typeface="Arial" pitchFamily="34"/>
                <a:cs typeface="Arial" pitchFamily="34"/>
              </a:rPr>
              <a:t> Shabani, Khatib and Ebadi (2010).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D77EF-F182-21C7-06C9-D629CB5EB4DF}"/>
              </a:ext>
            </a:extLst>
          </p:cNvPr>
          <p:cNvSpPr txBox="1">
            <a:spLocks noGrp="1"/>
          </p:cNvSpPr>
          <p:nvPr>
            <p:ph type="title"/>
          </p:nvPr>
        </p:nvSpPr>
        <p:spPr/>
        <p:txBody>
          <a:bodyPr anchorCtr="1"/>
          <a:lstStyle/>
          <a:p>
            <a:pPr lvl="0" algn="ctr"/>
            <a:r>
              <a:rPr lang="en-GB" sz="2000" b="1">
                <a:latin typeface="Arial" pitchFamily="34"/>
                <a:cs typeface="Arial" pitchFamily="34"/>
              </a:rPr>
              <a:t>How can biological  and environment affect a child growth</a:t>
            </a:r>
          </a:p>
        </p:txBody>
      </p:sp>
      <p:sp>
        <p:nvSpPr>
          <p:cNvPr id="3" name="Content Placeholder 2">
            <a:extLst>
              <a:ext uri="{FF2B5EF4-FFF2-40B4-BE49-F238E27FC236}">
                <a16:creationId xmlns:a16="http://schemas.microsoft.com/office/drawing/2014/main" id="{FE75C85A-F994-D035-646D-3E11B204299C}"/>
              </a:ext>
            </a:extLst>
          </p:cNvPr>
          <p:cNvSpPr txBox="1">
            <a:spLocks noGrp="1"/>
          </p:cNvSpPr>
          <p:nvPr>
            <p:ph idx="1"/>
          </p:nvPr>
        </p:nvSpPr>
        <p:spPr/>
        <p:txBody>
          <a:bodyPr/>
          <a:lstStyle/>
          <a:p>
            <a:r>
              <a:rPr lang="en-GB" dirty="0">
                <a:latin typeface="Arial" pitchFamily="34"/>
                <a:cs typeface="Arial" pitchFamily="34"/>
              </a:rPr>
              <a:t>Environment and biological factors heavily affect how a child growth will be and depending on those factors the way that they learn, behave and engage with others varies.</a:t>
            </a:r>
          </a:p>
          <a:p>
            <a:r>
              <a:rPr lang="en-GB" dirty="0">
                <a:latin typeface="Arial" pitchFamily="34"/>
                <a:cs typeface="Arial" pitchFamily="34"/>
              </a:rPr>
              <a:t>The environment  plays a direct influence in a child growth in their well-being as it plays a big role in their food and nutrition, sanitation, disease and immunity, physical and mental health, and hope and security.</a:t>
            </a:r>
          </a:p>
          <a:p>
            <a:r>
              <a:rPr lang="en-GB" dirty="0">
                <a:latin typeface="Arial" pitchFamily="34"/>
                <a:cs typeface="Arial" pitchFamily="34"/>
              </a:rPr>
              <a:t>The biological influences in a child growth usually affects  their overall behaviour in humans' life some of then being genetic, physical, neurological condition associated with psychological disturbances.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B90B1-8D03-5A4C-C4B3-7E5E4D261155}"/>
              </a:ext>
            </a:extLst>
          </p:cNvPr>
          <p:cNvSpPr txBox="1">
            <a:spLocks noGrp="1"/>
          </p:cNvSpPr>
          <p:nvPr>
            <p:ph type="title"/>
          </p:nvPr>
        </p:nvSpPr>
        <p:spPr/>
        <p:txBody>
          <a:bodyPr anchorCtr="1"/>
          <a:lstStyle/>
          <a:p>
            <a:pPr lvl="0" algn="ctr"/>
            <a:r>
              <a:rPr lang="en-GB" sz="2000" b="1">
                <a:latin typeface="Arial" pitchFamily="34"/>
                <a:cs typeface="Arial" pitchFamily="34"/>
              </a:rPr>
              <a:t>What are the usefulness and limitation of this theory</a:t>
            </a:r>
          </a:p>
        </p:txBody>
      </p:sp>
      <p:sp>
        <p:nvSpPr>
          <p:cNvPr id="3" name="Content Placeholder 2">
            <a:extLst>
              <a:ext uri="{FF2B5EF4-FFF2-40B4-BE49-F238E27FC236}">
                <a16:creationId xmlns:a16="http://schemas.microsoft.com/office/drawing/2014/main" id="{F879F2FC-AA46-81E1-87FD-BD74B9BA1851}"/>
              </a:ext>
            </a:extLst>
          </p:cNvPr>
          <p:cNvSpPr txBox="1">
            <a:spLocks noGrp="1"/>
          </p:cNvSpPr>
          <p:nvPr>
            <p:ph idx="1"/>
          </p:nvPr>
        </p:nvSpPr>
        <p:spPr>
          <a:xfrm>
            <a:off x="457200" y="1551215"/>
            <a:ext cx="11034165" cy="4410672"/>
          </a:xfrm>
        </p:spPr>
        <p:txBody>
          <a:bodyPr/>
          <a:lstStyle/>
          <a:p>
            <a:pPr marL="0" lvl="0" indent="0">
              <a:buNone/>
            </a:pPr>
            <a:r>
              <a:rPr lang="en-GB" dirty="0">
                <a:latin typeface="Arial" pitchFamily="34"/>
                <a:cs typeface="Arial" pitchFamily="34"/>
              </a:rPr>
              <a:t>Usefulness:</a:t>
            </a:r>
          </a:p>
          <a:p>
            <a:pPr lvl="0"/>
            <a:r>
              <a:rPr lang="en-GB" dirty="0">
                <a:latin typeface="Arial" pitchFamily="34"/>
                <a:cs typeface="Arial" pitchFamily="34"/>
              </a:rPr>
              <a:t>It offers insights into role of scaffolding in learning in which can be easily applied in educational settings</a:t>
            </a:r>
          </a:p>
          <a:p>
            <a:pPr lvl="0"/>
            <a:r>
              <a:rPr lang="en-GB" dirty="0">
                <a:latin typeface="Arial" pitchFamily="34"/>
                <a:cs typeface="Arial" pitchFamily="34"/>
              </a:rPr>
              <a:t>Highlights the need of cultural sensitivity in educational approaches</a:t>
            </a:r>
          </a:p>
          <a:p>
            <a:pPr lvl="0"/>
            <a:r>
              <a:rPr lang="en-GB" dirty="0">
                <a:latin typeface="Arial" pitchFamily="34"/>
                <a:cs typeface="Arial" pitchFamily="34"/>
              </a:rPr>
              <a:t>It provides an understanding of cognitive development through social interaction and cultural context.</a:t>
            </a:r>
          </a:p>
          <a:p>
            <a:pPr marL="0" lvl="0" indent="0">
              <a:buNone/>
            </a:pPr>
            <a:r>
              <a:rPr lang="en-GB" dirty="0">
                <a:latin typeface="Arial" pitchFamily="34"/>
                <a:cs typeface="Arial" pitchFamily="34"/>
              </a:rPr>
              <a:t>Limitations:</a:t>
            </a:r>
          </a:p>
          <a:p>
            <a:pPr lvl="0"/>
            <a:r>
              <a:rPr lang="en-GB" dirty="0">
                <a:latin typeface="Arial" pitchFamily="34"/>
                <a:cs typeface="Arial" pitchFamily="34"/>
              </a:rPr>
              <a:t>It overlooks factures like genetics and biological influences</a:t>
            </a:r>
          </a:p>
          <a:p>
            <a:pPr lvl="0"/>
            <a:r>
              <a:rPr lang="en-GB" dirty="0">
                <a:latin typeface="Arial" pitchFamily="34"/>
                <a:cs typeface="Arial" pitchFamily="34"/>
              </a:rPr>
              <a:t>Does not address the  role of emotions in their learning development</a:t>
            </a:r>
          </a:p>
          <a:p>
            <a:pPr lvl="0"/>
            <a:r>
              <a:rPr lang="en-GB" dirty="0">
                <a:latin typeface="Arial" pitchFamily="34"/>
                <a:cs typeface="Arial" pitchFamily="34"/>
              </a:rPr>
              <a:t>Some key concepts are vague and hard  to apply with the example: ZPD. Brodie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732C1-FC68-B87E-7D40-4F47078456B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E051E7F-1D48-3D58-A242-2FC55F6EE99D}"/>
              </a:ext>
            </a:extLst>
          </p:cNvPr>
          <p:cNvSpPr>
            <a:spLocks noGrp="1"/>
          </p:cNvSpPr>
          <p:nvPr>
            <p:ph idx="1"/>
          </p:nvPr>
        </p:nvSpPr>
        <p:spPr/>
        <p:txBody>
          <a:bodyPr/>
          <a:lstStyle/>
          <a:p>
            <a:r>
              <a:rPr lang="en-GB" dirty="0"/>
              <a:t>In conclusion supporting children in their development involves to understanding their individual needs and providing a safe, encouraging environment.</a:t>
            </a:r>
          </a:p>
          <a:p>
            <a:endParaRPr lang="en-GB" dirty="0"/>
          </a:p>
          <a:p>
            <a:r>
              <a:rPr lang="en-GB" dirty="0"/>
              <a:t>Allowing children to try task independently helps them gain confidence and important life skills.</a:t>
            </a:r>
          </a:p>
          <a:p>
            <a:endParaRPr lang="en-GB" dirty="0"/>
          </a:p>
          <a:p>
            <a:endParaRPr lang="en-GB" dirty="0"/>
          </a:p>
        </p:txBody>
      </p:sp>
    </p:spTree>
    <p:extLst>
      <p:ext uri="{BB962C8B-B14F-4D97-AF65-F5344CB8AC3E}">
        <p14:creationId xmlns:p14="http://schemas.microsoft.com/office/powerpoint/2010/main" val="4233557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8491D-878E-6779-3AEB-8D21CB2C651A}"/>
              </a:ext>
            </a:extLst>
          </p:cNvPr>
          <p:cNvSpPr txBox="1">
            <a:spLocks noGrp="1"/>
          </p:cNvSpPr>
          <p:nvPr>
            <p:ph type="title"/>
          </p:nvPr>
        </p:nvSpPr>
        <p:spPr/>
        <p:txBody>
          <a:bodyPr anchorCtr="1"/>
          <a:lstStyle/>
          <a:p>
            <a:pPr lvl="0" algn="ctr"/>
            <a:r>
              <a:rPr lang="en-GB" sz="2000" b="1" dirty="0">
                <a:latin typeface="Arial" pitchFamily="34"/>
                <a:cs typeface="Arial" pitchFamily="34"/>
              </a:rPr>
              <a:t>Reference</a:t>
            </a:r>
            <a:r>
              <a:rPr lang="en-GB" dirty="0"/>
              <a:t> </a:t>
            </a:r>
            <a:r>
              <a:rPr lang="en-GB" sz="2000" b="1" dirty="0">
                <a:latin typeface="Arial" pitchFamily="34"/>
                <a:cs typeface="Arial" pitchFamily="34"/>
              </a:rPr>
              <a:t>list</a:t>
            </a:r>
          </a:p>
        </p:txBody>
      </p:sp>
      <p:sp>
        <p:nvSpPr>
          <p:cNvPr id="11" name="Rectangle 4">
            <a:extLst>
              <a:ext uri="{FF2B5EF4-FFF2-40B4-BE49-F238E27FC236}">
                <a16:creationId xmlns:a16="http://schemas.microsoft.com/office/drawing/2014/main" id="{45A2F327-FE19-AFA9-6CBB-6518F5A3833F}"/>
              </a:ext>
            </a:extLst>
          </p:cNvPr>
          <p:cNvSpPr>
            <a:spLocks noChangeArrowheads="1"/>
          </p:cNvSpPr>
          <p:nvPr/>
        </p:nvSpPr>
        <p:spPr bwMode="auto">
          <a:xfrm>
            <a:off x="1927897" y="1568196"/>
            <a:ext cx="7882005" cy="38779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Brodie, K. (2024).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Lev Vygotsky’s Sociocultural Theory of Cognitive Development – and the Zone of Proximal Development</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Early Years TV. Available at: https://www.earlyyears.tv/vygotsky-sociocultural-cognitive-development-zpd.</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Kumar Samanta, T. and Mudi, S. (2024). Applying Vygotsky’s Zone of Proximal Development in Modern Classroom Settings: A Call for Social Learning in the Digital Age.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IJFMR240424233</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6(4). Available at: https://www.ijfmr.com/papers/2024/4/24233.pdf.</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Lim, J. (2024).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Understanding Erik Erikson’s Stages for Caregivers and Educators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Dyslexia Association of Singapore. Available at: https://das.org.sg/understanding-erik-eriksons-stages-for-caregivers-and-educators.</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Palm, M. (2023).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10.3 Vygotsky’s Sociocultural Theory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Baylor.edu. Available at: https://openbooks.library.baylor.edu/lifespanhumandevelopment/chapter/chapter-9-3-vygotskys-sociocultural-theory.</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Shabani, K., Khatib, M. and Ebadi, S. (2010). Vygotsky’s zone of proximal development: Instructional implications and teachers’ professional development.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English Language Teaching</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3(4), p.238. Available at: https://files.eric.ed.gov/fulltext/EJ1081990.pdf.</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uPSYs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Education (2025).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Vygotsky’s Language Acquisition Theory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Psychology for everyone - Making Psychology easy for you! Available at: https://upseducation.com/vygotskys-language-acquisition-theory [Accessed 16 Nov. 2025].</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8EBC9C61-6E26-1B8B-0333-342C613D24F7}"/>
              </a:ext>
            </a:extLst>
          </p:cNvPr>
          <p:cNvSpPr txBox="1"/>
          <p:nvPr/>
        </p:nvSpPr>
        <p:spPr>
          <a:xfrm>
            <a:off x="1926771" y="5437414"/>
            <a:ext cx="7756072" cy="1015663"/>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Alexander J.(2025). Science Oxygen What are the biological and environmental factors that influences child development? Available at: </a:t>
            </a:r>
            <a:r>
              <a:rPr lang="en-US" sz="14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What are the biological and environmental factors that influence child development?</a:t>
            </a:r>
            <a:r>
              <a:rPr lang="en-US" sz="1400" dirty="0">
                <a:latin typeface="Times New Roman" panose="02020603050405020304" pitchFamily="18" charset="0"/>
                <a:cs typeface="Times New Roman" panose="02020603050405020304" pitchFamily="18" charset="0"/>
              </a:rPr>
              <a:t> (Assessed b y 14 Nov 2025)</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62413-5521-3C55-EBCD-A76F236EC1B3}"/>
              </a:ext>
            </a:extLst>
          </p:cNvPr>
          <p:cNvSpPr txBox="1">
            <a:spLocks noGrp="1"/>
          </p:cNvSpPr>
          <p:nvPr>
            <p:ph type="title"/>
          </p:nvPr>
        </p:nvSpPr>
        <p:spPr>
          <a:xfrm>
            <a:off x="750365" y="2775203"/>
            <a:ext cx="10691265" cy="1307592"/>
          </a:xfrm>
        </p:spPr>
        <p:txBody>
          <a:bodyPr anchorCtr="1"/>
          <a:lstStyle/>
          <a:p>
            <a:pPr lvl="0" algn="ctr"/>
            <a:r>
              <a:rPr lang="en-GB">
                <a:latin typeface="Arial" pitchFamily="34"/>
                <a:cs typeface="Arial" pitchFamily="34"/>
              </a:rPr>
              <a:t>Thank you for viewing </a:t>
            </a:r>
          </a:p>
        </p:txBody>
      </p:sp>
    </p:spTree>
  </p:cSld>
  <p:clrMapOvr>
    <a:masterClrMapping/>
  </p:clrMapOvr>
</p:sld>
</file>

<file path=ppt/theme/theme1.xml><?xml version="1.0" encoding="utf-8"?>
<a:theme xmlns:a="http://schemas.openxmlformats.org/drawingml/2006/main" name="Chronicle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1104</Words>
  <Application>Microsoft Office PowerPoint</Application>
  <PresentationFormat>Widescreen</PresentationFormat>
  <Paragraphs>53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Calisto MT</vt:lpstr>
      <vt:lpstr>Times New Roman</vt:lpstr>
      <vt:lpstr>Univers Condensed</vt:lpstr>
      <vt:lpstr>Wingdings</vt:lpstr>
      <vt:lpstr>ChronicleVTI</vt:lpstr>
      <vt:lpstr>Programme: Certificate Higher education in health and social care module: Psychology in health and social care module code: lchs4010 assignment title : individual presentation student name: Cila Cristiana Guadalupe Capela Gonçalves Carvalho student number:2430982 lecturer : dr peace ukachukwu submission deadline:17th NOV 2025</vt:lpstr>
      <vt:lpstr>Brief </vt:lpstr>
      <vt:lpstr>Type of psychological theory of development relevant to early childhood</vt:lpstr>
      <vt:lpstr>Vysotsky's theory of sociocultural cognitive development</vt:lpstr>
      <vt:lpstr>How can it be applied TO amira’s case</vt:lpstr>
      <vt:lpstr>How to implement those strategies of interventions</vt:lpstr>
      <vt:lpstr>How can biological  and environment affect a child growth</vt:lpstr>
      <vt:lpstr>What are the usefulness and limitation of this theory</vt:lpstr>
      <vt:lpstr>CONCLUSION</vt:lpstr>
      <vt:lpstr>Reference list</vt:lpstr>
      <vt:lpstr>Thank you for viewing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Cila Cristiana Guadalupe Capela Gonçalves Carvalho (2430982)</dc:creator>
  <cp:lastModifiedBy>Cila Cristiana Guadalupe Capela Gonçalves Carvalho (2430982)</cp:lastModifiedBy>
  <cp:revision>36</cp:revision>
  <dcterms:created xsi:type="dcterms:W3CDTF">2025-11-07T11:42:06Z</dcterms:created>
  <dcterms:modified xsi:type="dcterms:W3CDTF">2025-11-17T10:04:51Z</dcterms:modified>
</cp:coreProperties>
</file>