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notesMasterIdLst>
    <p:notesMasterId r:id="rId11"/>
  </p:notesMasterIdLst>
  <p:sldIdLst>
    <p:sldId id="256" r:id="rId2"/>
    <p:sldId id="257" r:id="rId3"/>
    <p:sldId id="263" r:id="rId4"/>
    <p:sldId id="259" r:id="rId5"/>
    <p:sldId id="258" r:id="rId6"/>
    <p:sldId id="262" r:id="rId7"/>
    <p:sldId id="264"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3581C7-9238-4476-9214-8CBA7880086B}" v="5" dt="2023-05-14T12:11:45.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094" autoAdjust="0"/>
  </p:normalViewPr>
  <p:slideViewPr>
    <p:cSldViewPr snapToGrid="0">
      <p:cViewPr varScale="1">
        <p:scale>
          <a:sx n="49" d="100"/>
          <a:sy n="49" d="100"/>
        </p:scale>
        <p:origin x="13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Rivers" userId="27512b4746e9df27" providerId="LiveId" clId="{3C3581C7-9238-4476-9214-8CBA7880086B}"/>
    <pc:docChg chg="custSel addSld modSld">
      <pc:chgData name="William Rivers" userId="27512b4746e9df27" providerId="LiveId" clId="{3C3581C7-9238-4476-9214-8CBA7880086B}" dt="2023-05-14T12:11:45.965" v="801" actId="14100"/>
      <pc:docMkLst>
        <pc:docMk/>
      </pc:docMkLst>
      <pc:sldChg chg="addSp delSp modSp mod">
        <pc:chgData name="William Rivers" userId="27512b4746e9df27" providerId="LiveId" clId="{3C3581C7-9238-4476-9214-8CBA7880086B}" dt="2023-05-14T12:11:45.965" v="801" actId="14100"/>
        <pc:sldMkLst>
          <pc:docMk/>
          <pc:sldMk cId="1138559553" sldId="261"/>
        </pc:sldMkLst>
        <pc:spChg chg="mod">
          <ac:chgData name="William Rivers" userId="27512b4746e9df27" providerId="LiveId" clId="{3C3581C7-9238-4476-9214-8CBA7880086B}" dt="2023-05-14T12:09:05.882" v="796" actId="5793"/>
          <ac:spMkLst>
            <pc:docMk/>
            <pc:sldMk cId="1138559553" sldId="261"/>
            <ac:spMk id="2" creationId="{1B3AE17D-484C-E7C9-A57F-B87033898387}"/>
          </ac:spMkLst>
        </pc:spChg>
        <pc:spChg chg="del">
          <ac:chgData name="William Rivers" userId="27512b4746e9df27" providerId="LiveId" clId="{3C3581C7-9238-4476-9214-8CBA7880086B}" dt="2023-05-14T12:11:01.038" v="797"/>
          <ac:spMkLst>
            <pc:docMk/>
            <pc:sldMk cId="1138559553" sldId="261"/>
            <ac:spMk id="3" creationId="{217E4040-B406-D718-792B-576BF2B044BD}"/>
          </ac:spMkLst>
        </pc:spChg>
        <pc:spChg chg="add del mod">
          <ac:chgData name="William Rivers" userId="27512b4746e9df27" providerId="LiveId" clId="{3C3581C7-9238-4476-9214-8CBA7880086B}" dt="2023-05-14T12:11:20.860" v="798" actId="478"/>
          <ac:spMkLst>
            <pc:docMk/>
            <pc:sldMk cId="1138559553" sldId="261"/>
            <ac:spMk id="4" creationId="{52317152-D68B-17C3-9E4E-B99ED1129E74}"/>
          </ac:spMkLst>
        </pc:spChg>
        <pc:spChg chg="add del mod">
          <ac:chgData name="William Rivers" userId="27512b4746e9df27" providerId="LiveId" clId="{3C3581C7-9238-4476-9214-8CBA7880086B}" dt="2023-05-14T12:11:24.529" v="799"/>
          <ac:spMkLst>
            <pc:docMk/>
            <pc:sldMk cId="1138559553" sldId="261"/>
            <ac:spMk id="5" creationId="{022C509F-5CE7-0358-60B7-17B03190EAB3}"/>
          </ac:spMkLst>
        </pc:spChg>
        <pc:spChg chg="add mod">
          <ac:chgData name="William Rivers" userId="27512b4746e9df27" providerId="LiveId" clId="{3C3581C7-9238-4476-9214-8CBA7880086B}" dt="2023-05-14T12:11:45.965" v="801" actId="14100"/>
          <ac:spMkLst>
            <pc:docMk/>
            <pc:sldMk cId="1138559553" sldId="261"/>
            <ac:spMk id="6" creationId="{536F5E4C-DEE6-86EB-0C43-77F67A357FDF}"/>
          </ac:spMkLst>
        </pc:spChg>
      </pc:sldChg>
      <pc:sldChg chg="addSp modSp new mod setBg modNotesTx">
        <pc:chgData name="William Rivers" userId="27512b4746e9df27" providerId="LiveId" clId="{3C3581C7-9238-4476-9214-8CBA7880086B}" dt="2023-05-14T12:07:58.364" v="782" actId="26606"/>
        <pc:sldMkLst>
          <pc:docMk/>
          <pc:sldMk cId="1980630478" sldId="264"/>
        </pc:sldMkLst>
        <pc:spChg chg="mod">
          <ac:chgData name="William Rivers" userId="27512b4746e9df27" providerId="LiveId" clId="{3C3581C7-9238-4476-9214-8CBA7880086B}" dt="2023-05-14T12:07:58.364" v="782" actId="26606"/>
          <ac:spMkLst>
            <pc:docMk/>
            <pc:sldMk cId="1980630478" sldId="264"/>
            <ac:spMk id="2" creationId="{B3DBD0EB-8B48-22A8-6CD6-8B2B7BD5B173}"/>
          </ac:spMkLst>
        </pc:spChg>
        <pc:spChg chg="mod">
          <ac:chgData name="William Rivers" userId="27512b4746e9df27" providerId="LiveId" clId="{3C3581C7-9238-4476-9214-8CBA7880086B}" dt="2023-05-14T12:07:58.364" v="782" actId="26606"/>
          <ac:spMkLst>
            <pc:docMk/>
            <pc:sldMk cId="1980630478" sldId="264"/>
            <ac:spMk id="3" creationId="{7FEF0600-D3E1-2B90-01FB-D58A2B8F7248}"/>
          </ac:spMkLst>
        </pc:spChg>
        <pc:spChg chg="add mod">
          <ac:chgData name="William Rivers" userId="27512b4746e9df27" providerId="LiveId" clId="{3C3581C7-9238-4476-9214-8CBA7880086B}" dt="2023-05-14T12:07:58.364" v="782" actId="26606"/>
          <ac:spMkLst>
            <pc:docMk/>
            <pc:sldMk cId="1980630478" sldId="264"/>
            <ac:spMk id="6" creationId="{12BB8A29-AB7B-44B6-1E56-00EDA60F7890}"/>
          </ac:spMkLst>
        </pc:spChg>
        <pc:spChg chg="add">
          <ac:chgData name="William Rivers" userId="27512b4746e9df27" providerId="LiveId" clId="{3C3581C7-9238-4476-9214-8CBA7880086B}" dt="2023-05-14T12:07:58.364" v="782" actId="26606"/>
          <ac:spMkLst>
            <pc:docMk/>
            <pc:sldMk cId="1980630478" sldId="264"/>
            <ac:spMk id="11" creationId="{5A0118C5-4F8D-4CF4-BADD-53FEACC6C42A}"/>
          </ac:spMkLst>
        </pc:spChg>
        <pc:spChg chg="add">
          <ac:chgData name="William Rivers" userId="27512b4746e9df27" providerId="LiveId" clId="{3C3581C7-9238-4476-9214-8CBA7880086B}" dt="2023-05-14T12:07:58.364" v="782" actId="26606"/>
          <ac:spMkLst>
            <pc:docMk/>
            <pc:sldMk cId="1980630478" sldId="264"/>
            <ac:spMk id="17" creationId="{CAEBFCD5-5356-4326-8D39-8235A46CD7B2}"/>
          </ac:spMkLst>
        </pc:spChg>
        <pc:grpChg chg="add">
          <ac:chgData name="William Rivers" userId="27512b4746e9df27" providerId="LiveId" clId="{3C3581C7-9238-4476-9214-8CBA7880086B}" dt="2023-05-14T12:07:58.364" v="782" actId="26606"/>
          <ac:grpSpMkLst>
            <pc:docMk/>
            <pc:sldMk cId="1980630478" sldId="264"/>
            <ac:grpSpMk id="13" creationId="{89C6B508-0B2C-4D80-99F6-BC8C9C69341A}"/>
          </ac:grpSpMkLst>
        </pc:grpChg>
        <pc:grpChg chg="add">
          <ac:chgData name="William Rivers" userId="27512b4746e9df27" providerId="LiveId" clId="{3C3581C7-9238-4476-9214-8CBA7880086B}" dt="2023-05-14T12:07:58.364" v="782" actId="26606"/>
          <ac:grpSpMkLst>
            <pc:docMk/>
            <pc:sldMk cId="1980630478" sldId="264"/>
            <ac:grpSpMk id="19" creationId="{6B67BE95-96EF-433C-9F29-B0732AA6B6AC}"/>
          </ac:grpSpMkLst>
        </pc:grpChg>
        <pc:grpChg chg="add">
          <ac:chgData name="William Rivers" userId="27512b4746e9df27" providerId="LiveId" clId="{3C3581C7-9238-4476-9214-8CBA7880086B}" dt="2023-05-14T12:07:58.364" v="782" actId="26606"/>
          <ac:grpSpMkLst>
            <pc:docMk/>
            <pc:sldMk cId="1980630478" sldId="264"/>
            <ac:grpSpMk id="23" creationId="{36C5CE76-F42E-4B75-84C4-A9B2C8CE8379}"/>
          </ac:grpSpMkLst>
        </pc:grpChg>
        <pc:grpChg chg="add">
          <ac:chgData name="William Rivers" userId="27512b4746e9df27" providerId="LiveId" clId="{3C3581C7-9238-4476-9214-8CBA7880086B}" dt="2023-05-14T12:07:58.364" v="782" actId="26606"/>
          <ac:grpSpMkLst>
            <pc:docMk/>
            <pc:sldMk cId="1980630478" sldId="264"/>
            <ac:grpSpMk id="27" creationId="{D6E8B984-55B9-4A62-A043-997D00F0AE09}"/>
          </ac:grpSpMkLst>
        </pc:grpChg>
        <pc:grpChg chg="add">
          <ac:chgData name="William Rivers" userId="27512b4746e9df27" providerId="LiveId" clId="{3C3581C7-9238-4476-9214-8CBA7880086B}" dt="2023-05-14T12:07:58.364" v="782" actId="26606"/>
          <ac:grpSpMkLst>
            <pc:docMk/>
            <pc:sldMk cId="1980630478" sldId="264"/>
            <ac:grpSpMk id="42" creationId="{DDFA5A3F-B050-4826-ACB4-F634DD12C7BC}"/>
          </ac:grpSpMkLst>
        </pc:grpChg>
        <pc:picChg chg="add mod ord">
          <ac:chgData name="William Rivers" userId="27512b4746e9df27" providerId="LiveId" clId="{3C3581C7-9238-4476-9214-8CBA7880086B}" dt="2023-05-14T12:07:58.364" v="782" actId="26606"/>
          <ac:picMkLst>
            <pc:docMk/>
            <pc:sldMk cId="1980630478" sldId="264"/>
            <ac:picMk id="5" creationId="{C4D7BF6F-0F83-8D6D-E0ED-5ED64436F7B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EE1C29-03D8-4A6E-8E11-296485D60F7E}" type="datetimeFigureOut">
              <a:rPr lang="en-GB" smtClean="0"/>
              <a:t>14/05/2023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8D8397-7D1C-417C-BF11-4EFF5008488B}" type="slidenum">
              <a:rPr lang="en-GB" smtClean="0"/>
              <a:t>‹#›</a:t>
            </a:fld>
            <a:endParaRPr lang="en-GB"/>
          </a:p>
        </p:txBody>
      </p:sp>
    </p:spTree>
    <p:extLst>
      <p:ext uri="{BB962C8B-B14F-4D97-AF65-F5344CB8AC3E}">
        <p14:creationId xmlns:p14="http://schemas.microsoft.com/office/powerpoint/2010/main" val="2258282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Unfortunately, Samsung has the highest e-waste of any of its  competitors, in modern times with climate change and people taking measures to reduce their impact on the environment something needs to change.</a:t>
            </a:r>
          </a:p>
        </p:txBody>
      </p:sp>
      <p:sp>
        <p:nvSpPr>
          <p:cNvPr id="4" name="Slide Number Placeholder 3"/>
          <p:cNvSpPr>
            <a:spLocks noGrp="1"/>
          </p:cNvSpPr>
          <p:nvPr>
            <p:ph type="sldNum" sz="quarter" idx="5"/>
          </p:nvPr>
        </p:nvSpPr>
        <p:spPr/>
        <p:txBody>
          <a:bodyPr/>
          <a:lstStyle/>
          <a:p>
            <a:fld id="{5C8D8397-7D1C-417C-BF11-4EFF5008488B}" type="slidenum">
              <a:rPr lang="en-GB" smtClean="0"/>
              <a:t>2</a:t>
            </a:fld>
            <a:endParaRPr lang="en-GB"/>
          </a:p>
        </p:txBody>
      </p:sp>
    </p:spTree>
    <p:extLst>
      <p:ext uri="{BB962C8B-B14F-4D97-AF65-F5344CB8AC3E}">
        <p14:creationId xmlns:p14="http://schemas.microsoft.com/office/powerpoint/2010/main" val="255905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Circular business models modify the way that materials are used throughout the lifecycle of a product especially the end where they would otherwise become waste and not recycled. This is important as major companies like Samsung have an ethical right to change their ways to help with climate change.</a:t>
            </a:r>
          </a:p>
        </p:txBody>
      </p:sp>
      <p:sp>
        <p:nvSpPr>
          <p:cNvPr id="4" name="Slide Number Placeholder 3"/>
          <p:cNvSpPr>
            <a:spLocks noGrp="1"/>
          </p:cNvSpPr>
          <p:nvPr>
            <p:ph type="sldNum" sz="quarter" idx="5"/>
          </p:nvPr>
        </p:nvSpPr>
        <p:spPr/>
        <p:txBody>
          <a:bodyPr/>
          <a:lstStyle/>
          <a:p>
            <a:fld id="{5C8D8397-7D1C-417C-BF11-4EFF5008488B}" type="slidenum">
              <a:rPr lang="en-GB" smtClean="0"/>
              <a:t>3</a:t>
            </a:fld>
            <a:endParaRPr lang="en-GB"/>
          </a:p>
        </p:txBody>
      </p:sp>
    </p:spTree>
    <p:extLst>
      <p:ext uri="{BB962C8B-B14F-4D97-AF65-F5344CB8AC3E}">
        <p14:creationId xmlns:p14="http://schemas.microsoft.com/office/powerpoint/2010/main" val="1208283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using unwanted, broken or old appliances such as washing machines Samsung could break these down for parts and offer a service where customers can purchase approved use parts and have a third party fit them directly through Samsung.</a:t>
            </a:r>
          </a:p>
          <a:p>
            <a:r>
              <a:rPr lang="en-GB" dirty="0"/>
              <a:t>These will be a cheaper option to buying a new appliance</a:t>
            </a:r>
          </a:p>
          <a:p>
            <a:r>
              <a:rPr lang="en-GB" dirty="0"/>
              <a:t>It will be more environmentally friendly </a:t>
            </a:r>
          </a:p>
          <a:p>
            <a:r>
              <a:rPr lang="en-GB" dirty="0"/>
              <a:t>And will allow Samsung to become a more circular business.</a:t>
            </a:r>
          </a:p>
        </p:txBody>
      </p:sp>
      <p:sp>
        <p:nvSpPr>
          <p:cNvPr id="4" name="Slide Number Placeholder 3"/>
          <p:cNvSpPr>
            <a:spLocks noGrp="1"/>
          </p:cNvSpPr>
          <p:nvPr>
            <p:ph type="sldNum" sz="quarter" idx="5"/>
          </p:nvPr>
        </p:nvSpPr>
        <p:spPr/>
        <p:txBody>
          <a:bodyPr/>
          <a:lstStyle/>
          <a:p>
            <a:fld id="{5C8D8397-7D1C-417C-BF11-4EFF5008488B}" type="slidenum">
              <a:rPr lang="en-GB" smtClean="0"/>
              <a:t>4</a:t>
            </a:fld>
            <a:endParaRPr lang="en-GB"/>
          </a:p>
        </p:txBody>
      </p:sp>
    </p:spTree>
    <p:extLst>
      <p:ext uri="{BB962C8B-B14F-4D97-AF65-F5344CB8AC3E}">
        <p14:creationId xmlns:p14="http://schemas.microsoft.com/office/powerpoint/2010/main" val="1427202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favourable circumstances that Samsung can take advantage of are </a:t>
            </a:r>
          </a:p>
          <a:p>
            <a:r>
              <a:rPr lang="en-GB" dirty="0"/>
              <a:t>Economic forces- offering a cheaper solution during a cost of living crisis</a:t>
            </a:r>
          </a:p>
          <a:p>
            <a:r>
              <a:rPr lang="en-GB" dirty="0"/>
              <a:t>Social factors- people are becoming more conscious about their environmental impact more people are expecting a business to be more eco-friendly. </a:t>
            </a:r>
          </a:p>
          <a:p>
            <a:r>
              <a:rPr lang="en-GB" dirty="0"/>
              <a:t>If a government puts legislation through for recycling </a:t>
            </a:r>
            <a:r>
              <a:rPr lang="en-GB" dirty="0" err="1"/>
              <a:t>ect</a:t>
            </a:r>
            <a:r>
              <a:rPr lang="en-GB" dirty="0"/>
              <a:t> Samsung will already be ahead.</a:t>
            </a:r>
          </a:p>
        </p:txBody>
      </p:sp>
      <p:sp>
        <p:nvSpPr>
          <p:cNvPr id="4" name="Slide Number Placeholder 3"/>
          <p:cNvSpPr>
            <a:spLocks noGrp="1"/>
          </p:cNvSpPr>
          <p:nvPr>
            <p:ph type="sldNum" sz="quarter" idx="5"/>
          </p:nvPr>
        </p:nvSpPr>
        <p:spPr/>
        <p:txBody>
          <a:bodyPr/>
          <a:lstStyle/>
          <a:p>
            <a:fld id="{5C8D8397-7D1C-417C-BF11-4EFF5008488B}" type="slidenum">
              <a:rPr lang="en-GB" smtClean="0"/>
              <a:t>5</a:t>
            </a:fld>
            <a:endParaRPr lang="en-GB"/>
          </a:p>
        </p:txBody>
      </p:sp>
    </p:spTree>
    <p:extLst>
      <p:ext uri="{BB962C8B-B14F-4D97-AF65-F5344CB8AC3E}">
        <p14:creationId xmlns:p14="http://schemas.microsoft.com/office/powerpoint/2010/main" val="4277903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collecting the broken or unwanted appliances Samsung can then ship the to a warehouse where they will be broken down in to useable parts and then stored accordingly.</a:t>
            </a:r>
          </a:p>
          <a:p>
            <a:r>
              <a:rPr lang="en-GB" dirty="0"/>
              <a:t>The parts that were useable from the broken machines can then be shipped either directly to the customer implementing a direct-to-consumer strategy to cut costs or they are shipped to a third party to carry out the repairs</a:t>
            </a:r>
          </a:p>
          <a:p>
            <a:r>
              <a:rPr lang="en-GB" dirty="0"/>
              <a:t>As the parts are used this comes at a lower to the customer meaning they save money by not having to buy a new appliance</a:t>
            </a:r>
          </a:p>
        </p:txBody>
      </p:sp>
      <p:sp>
        <p:nvSpPr>
          <p:cNvPr id="4" name="Slide Number Placeholder 3"/>
          <p:cNvSpPr>
            <a:spLocks noGrp="1"/>
          </p:cNvSpPr>
          <p:nvPr>
            <p:ph type="sldNum" sz="quarter" idx="5"/>
          </p:nvPr>
        </p:nvSpPr>
        <p:spPr/>
        <p:txBody>
          <a:bodyPr/>
          <a:lstStyle/>
          <a:p>
            <a:fld id="{5C8D8397-7D1C-417C-BF11-4EFF5008488B}" type="slidenum">
              <a:rPr lang="en-GB" smtClean="0"/>
              <a:t>6</a:t>
            </a:fld>
            <a:endParaRPr lang="en-GB"/>
          </a:p>
        </p:txBody>
      </p:sp>
    </p:spTree>
    <p:extLst>
      <p:ext uri="{BB962C8B-B14F-4D97-AF65-F5344CB8AC3E}">
        <p14:creationId xmlns:p14="http://schemas.microsoft.com/office/powerpoint/2010/main" val="657600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makes Phillips a more circular business because they can then refurbish the machines that are being traded against new ones. This reduces the amount of waste made by the company and allows a longer life for the equipment. This is very similar to the model I’m portraying to Samsung as it involves the repair or refurbishment of older machines.</a:t>
            </a:r>
          </a:p>
        </p:txBody>
      </p:sp>
      <p:sp>
        <p:nvSpPr>
          <p:cNvPr id="4" name="Slide Number Placeholder 3"/>
          <p:cNvSpPr>
            <a:spLocks noGrp="1"/>
          </p:cNvSpPr>
          <p:nvPr>
            <p:ph type="sldNum" sz="quarter" idx="5"/>
          </p:nvPr>
        </p:nvSpPr>
        <p:spPr/>
        <p:txBody>
          <a:bodyPr/>
          <a:lstStyle/>
          <a:p>
            <a:fld id="{5C8D8397-7D1C-417C-BF11-4EFF5008488B}" type="slidenum">
              <a:rPr lang="en-GB" smtClean="0"/>
              <a:t>7</a:t>
            </a:fld>
            <a:endParaRPr lang="en-GB"/>
          </a:p>
        </p:txBody>
      </p:sp>
    </p:spTree>
    <p:extLst>
      <p:ext uri="{BB962C8B-B14F-4D97-AF65-F5344CB8AC3E}">
        <p14:creationId xmlns:p14="http://schemas.microsoft.com/office/powerpoint/2010/main" val="262706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Competitive advantage is important to set Samsung apart from competitors like LG. By implementing this plan an advantage could form from  consumers choosing Samsung appliances over competitors from either an environmental standpoint or a cost of maintenance one.</a:t>
            </a:r>
          </a:p>
        </p:txBody>
      </p:sp>
      <p:sp>
        <p:nvSpPr>
          <p:cNvPr id="4" name="Slide Number Placeholder 3"/>
          <p:cNvSpPr>
            <a:spLocks noGrp="1"/>
          </p:cNvSpPr>
          <p:nvPr>
            <p:ph type="sldNum" sz="quarter" idx="5"/>
          </p:nvPr>
        </p:nvSpPr>
        <p:spPr/>
        <p:txBody>
          <a:bodyPr/>
          <a:lstStyle/>
          <a:p>
            <a:fld id="{5C8D8397-7D1C-417C-BF11-4EFF5008488B}" type="slidenum">
              <a:rPr lang="en-GB" smtClean="0"/>
              <a:t>8</a:t>
            </a:fld>
            <a:endParaRPr lang="en-GB"/>
          </a:p>
        </p:txBody>
      </p:sp>
    </p:spTree>
    <p:extLst>
      <p:ext uri="{BB962C8B-B14F-4D97-AF65-F5344CB8AC3E}">
        <p14:creationId xmlns:p14="http://schemas.microsoft.com/office/powerpoint/2010/main" val="69965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5/14/2023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88457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5/14/2023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29669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5/14/2023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19634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5/14/2023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88509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5/14/2023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29822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5/14/2023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58221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5/14/2023</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30233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5/14/2023</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85219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5/14/2023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6747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5/14/2023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76709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5/14/2023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94016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5/14/2023</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407835311"/>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26" r:id="rId4"/>
    <p:sldLayoutId id="2147483827" r:id="rId5"/>
    <p:sldLayoutId id="2147483832" r:id="rId6"/>
    <p:sldLayoutId id="2147483828" r:id="rId7"/>
    <p:sldLayoutId id="2147483829" r:id="rId8"/>
    <p:sldLayoutId id="2147483830" r:id="rId9"/>
    <p:sldLayoutId id="2147483831" r:id="rId10"/>
    <p:sldLayoutId id="214748383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ourworld.unu.edu/en/study-helps-italy-at-solving-the-e-waste-proble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creativesolvibrations.com/solutions-to-you-become-environmentally-friendl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openpress.usask.ca/undergradimaging/chapter/mammograph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radar.brookes.ac.uk/radar/items/cf75da0b-280a-4fb7-8e0b-9a3bfb3bf16e/1/"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4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7" name="TextBox 16">
            <a:extLst>
              <a:ext uri="{FF2B5EF4-FFF2-40B4-BE49-F238E27FC236}">
                <a16:creationId xmlns:a16="http://schemas.microsoft.com/office/drawing/2014/main" id="{49875BDC-9D6B-4F18-A37A-A74F7D83660A}"/>
              </a:ext>
            </a:extLst>
          </p:cNvPr>
          <p:cNvSpPr txBox="1"/>
          <p:nvPr/>
        </p:nvSpPr>
        <p:spPr>
          <a:xfrm>
            <a:off x="219493" y="209691"/>
            <a:ext cx="4616184" cy="384589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400" b="1" cap="all" spc="1500" dirty="0">
                <a:latin typeface="+mj-lt"/>
                <a:ea typeface="Source Sans Pro SemiBold" panose="020B0603030403020204" pitchFamily="34" charset="0"/>
                <a:cs typeface="+mj-cs"/>
              </a:rPr>
              <a:t>Making Samsung a Circular </a:t>
            </a:r>
            <a:r>
              <a:rPr lang="en-US" sz="2400" b="1" cap="all" spc="1500" dirty="0" err="1">
                <a:latin typeface="+mj-lt"/>
                <a:ea typeface="Source Sans Pro SemiBold" panose="020B0603030403020204" pitchFamily="34" charset="0"/>
                <a:cs typeface="+mj-cs"/>
              </a:rPr>
              <a:t>Organisation</a:t>
            </a:r>
            <a:endParaRPr lang="en-US" sz="2400" b="1" cap="all" spc="1500" dirty="0">
              <a:latin typeface="+mj-lt"/>
              <a:ea typeface="Source Sans Pro SemiBold" panose="020B0603030403020204" pitchFamily="34" charset="0"/>
              <a:cs typeface="+mj-cs"/>
            </a:endParaRPr>
          </a:p>
          <a:p>
            <a:pPr defTabSz="914400">
              <a:lnSpc>
                <a:spcPct val="90000"/>
              </a:lnSpc>
              <a:spcBef>
                <a:spcPct val="0"/>
              </a:spcBef>
              <a:spcAft>
                <a:spcPts val="600"/>
              </a:spcAft>
            </a:pPr>
            <a:endParaRPr lang="en-US" sz="2400" b="1" cap="all" spc="1500" dirty="0">
              <a:latin typeface="+mj-lt"/>
              <a:ea typeface="Source Sans Pro SemiBold" panose="020B0603030403020204" pitchFamily="34" charset="0"/>
              <a:cs typeface="+mj-cs"/>
            </a:endParaRPr>
          </a:p>
          <a:p>
            <a:pPr defTabSz="914400">
              <a:lnSpc>
                <a:spcPct val="90000"/>
              </a:lnSpc>
              <a:spcBef>
                <a:spcPct val="0"/>
              </a:spcBef>
              <a:spcAft>
                <a:spcPts val="600"/>
              </a:spcAft>
            </a:pPr>
            <a:endParaRPr lang="en-US" sz="2400" b="1" cap="all" spc="1500" dirty="0">
              <a:latin typeface="+mj-lt"/>
              <a:ea typeface="Source Sans Pro SemiBold" panose="020B0603030403020204" pitchFamily="34" charset="0"/>
              <a:cs typeface="+mj-cs"/>
            </a:endParaRPr>
          </a:p>
          <a:p>
            <a:pPr defTabSz="914400">
              <a:lnSpc>
                <a:spcPct val="90000"/>
              </a:lnSpc>
              <a:spcBef>
                <a:spcPct val="0"/>
              </a:spcBef>
              <a:spcAft>
                <a:spcPts val="600"/>
              </a:spcAft>
            </a:pPr>
            <a:r>
              <a:rPr lang="en-US" sz="2400" b="1" cap="all" spc="1500" dirty="0">
                <a:latin typeface="+mj-lt"/>
                <a:ea typeface="Source Sans Pro SemiBold" panose="020B0603030403020204" pitchFamily="34" charset="0"/>
                <a:cs typeface="+mj-cs"/>
              </a:rPr>
              <a:t>By Will Rivers </a:t>
            </a:r>
          </a:p>
          <a:p>
            <a:pPr defTabSz="914400">
              <a:lnSpc>
                <a:spcPct val="90000"/>
              </a:lnSpc>
              <a:spcBef>
                <a:spcPct val="0"/>
              </a:spcBef>
              <a:spcAft>
                <a:spcPts val="600"/>
              </a:spcAft>
            </a:pPr>
            <a:r>
              <a:rPr lang="en-US" sz="2400" b="1" cap="all" spc="1500" dirty="0">
                <a:latin typeface="+mj-lt"/>
                <a:ea typeface="Source Sans Pro SemiBold" panose="020B0603030403020204" pitchFamily="34" charset="0"/>
                <a:cs typeface="+mj-cs"/>
              </a:rPr>
              <a:t>(2104200)</a:t>
            </a:r>
          </a:p>
          <a:p>
            <a:pPr defTabSz="914400">
              <a:lnSpc>
                <a:spcPct val="90000"/>
              </a:lnSpc>
              <a:spcBef>
                <a:spcPct val="0"/>
              </a:spcBef>
              <a:spcAft>
                <a:spcPts val="600"/>
              </a:spcAft>
            </a:pPr>
            <a:endParaRPr lang="en-US" sz="2400" b="1" cap="all" spc="1500" dirty="0">
              <a:latin typeface="+mj-lt"/>
              <a:ea typeface="Source Sans Pro SemiBold" panose="020B0603030403020204" pitchFamily="34" charset="0"/>
              <a:cs typeface="+mj-cs"/>
            </a:endParaRPr>
          </a:p>
        </p:txBody>
      </p:sp>
      <p:pic>
        <p:nvPicPr>
          <p:cNvPr id="23" name="Picture 1" descr="A colorful light bulb with business icons">
            <a:extLst>
              <a:ext uri="{FF2B5EF4-FFF2-40B4-BE49-F238E27FC236}">
                <a16:creationId xmlns:a16="http://schemas.microsoft.com/office/drawing/2014/main" id="{5A3DE963-D100-DB00-D465-397DE16A5A63}"/>
              </a:ext>
            </a:extLst>
          </p:cNvPr>
          <p:cNvPicPr>
            <a:picLocks noChangeAspect="1"/>
          </p:cNvPicPr>
          <p:nvPr/>
        </p:nvPicPr>
        <p:blipFill rotWithShape="1">
          <a:blip r:embed="rId2"/>
          <a:srcRect l="9193" r="20805" b="-2"/>
          <a:stretch/>
        </p:blipFill>
        <p:spPr>
          <a:xfrm>
            <a:off x="5467894" y="590861"/>
            <a:ext cx="5290998" cy="5290998"/>
          </a:xfrm>
          <a:custGeom>
            <a:avLst/>
            <a:gdLst/>
            <a:ahLst/>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a:ln w="25400">
            <a:noFill/>
          </a:ln>
        </p:spPr>
      </p:pic>
      <p:sp>
        <p:nvSpPr>
          <p:cNvPr id="44"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58925" y="823301"/>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6" name="Graphic 212">
            <a:extLst>
              <a:ext uri="{FF2B5EF4-FFF2-40B4-BE49-F238E27FC236}">
                <a16:creationId xmlns:a16="http://schemas.microsoft.com/office/drawing/2014/main" id="{A499C65A-9B02-4D7F-BD68-CD38D8805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58925" y="823301"/>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8"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0622" y="1755501"/>
            <a:ext cx="1598829" cy="531293"/>
            <a:chOff x="2504802" y="1755501"/>
            <a:chExt cx="1598829" cy="531293"/>
          </a:xfrm>
          <a:solidFill>
            <a:schemeClr val="tx1"/>
          </a:solidFill>
        </p:grpSpPr>
        <p:sp>
          <p:nvSpPr>
            <p:cNvPr id="49" name="Freeform: Shape 48">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52" name="Graphic 4">
            <a:extLst>
              <a:ext uri="{FF2B5EF4-FFF2-40B4-BE49-F238E27FC236}">
                <a16:creationId xmlns:a16="http://schemas.microsoft.com/office/drawing/2014/main" id="{1F4896D7-5AD0-4505-BCCD-82262CFEE2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035286" y="3429061"/>
            <a:ext cx="1861484" cy="1861513"/>
            <a:chOff x="5734037" y="3067039"/>
            <a:chExt cx="724483" cy="724489"/>
          </a:xfrm>
          <a:solidFill>
            <a:schemeClr val="tx1"/>
          </a:solidFill>
        </p:grpSpPr>
        <p:sp>
          <p:nvSpPr>
            <p:cNvPr id="53" name="Freeform: Shape 52">
              <a:extLst>
                <a:ext uri="{FF2B5EF4-FFF2-40B4-BE49-F238E27FC236}">
                  <a16:creationId xmlns:a16="http://schemas.microsoft.com/office/drawing/2014/main" id="{83C04C31-4BBB-4AC5-A222-4E79BDDF6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90890F0-A440-4A5F-89E2-860A60425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F9BA7632-2294-4740-BB61-DFA5017B7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25C556-497E-4B62-9131-98448B5A7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C467884A-CD29-4BCE-A1A4-1E629953FC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73A1BC11-A782-4A26-87D0-76C92BAB7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787142E-1022-4109-9141-85FF9C22E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763BCB7E-36CC-4105-9CDA-BFB80F3FF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6EF2588-350F-4CCE-9BF8-799EC7196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A696712-7E60-48CD-A6F8-91754B090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244E95B-2BBF-4335-BEFC-BA135EF94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D692242-534C-4A58-90D7-43A781D23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C72B2EF-E5D1-46BF-B7FE-A9D174508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48805B31-6BA4-45FA-8180-436B2EC41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B376A0-4543-4AE3-8071-5C746BADE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0824AEB4-F797-4131-AD1A-BCB807B08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399A867-568D-43D3-8F17-6644C8D09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9953DBA6-7A8F-4369-8F18-DC19A21B43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D9167760-8210-45B7-96C9-462EB82D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B578C99-7B91-480A-B8CA-B9FB3AF17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CDF91670-E084-4B4B-9F86-75DD43CBE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8FC99F2F-C73F-444D-B4BB-C02E463AB2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7F3FF604-A6A9-4EDC-868C-696B92122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38D6C5BB-BF17-4FE8-B611-578E8EBE9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A80A8D66-3FA7-4C04-AEDC-D8F94AA43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DE9B826-6E87-4EF5-AA9D-F55BB3A21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BAEEC53-BED0-4ACB-94B4-818158D7E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0709FE3-3633-4C01-AAD6-75ADD93953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0D68B00-260E-4EFC-A1FE-8B04EB5A7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360AF8DD-D1D2-43F3-83E5-ECF20A091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7B3F103-7F53-4D5E-B9A2-DE4F0B78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BBECD20-3735-4F14-8816-26D648091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00687DC-38D4-44B7-BA7D-D8A0BA155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3AFC6B0-2B60-47B1-B854-A02279C70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9963332-7F58-48B9-9BAB-87C986F39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342BD313-0F6E-4DC3-B8A8-861289801F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253CE00-9D58-4821-B362-2552C433B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E89086E-98CE-4697-8CE7-B2E7DB2E8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2CE9357F-710D-4D3B-90C1-CF19E73F2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170ED7F2-AD38-47BC-B6A1-FF7E20AFD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02600E9C-0B0F-45ED-A2CF-DE0240B2B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B07D2066-6599-4BD0-9CD5-7289EB1B8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BF96C0D-1DEE-47F2-A950-16BC0896F5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FD254ABE-505D-4C6A-9267-BFB78FBB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822BBE38-BC6F-4DDE-BD6D-2B496CE42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1046D1FA-C431-4F16-8BDD-71C614D79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CF387987-DEF1-447C-BC86-281AC0B3D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808DF01-2715-4215-81F1-B8C178304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AED7F897-8A4F-4F3D-BFB1-738BCDCA9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B51B8B7-D508-44C3-AFC5-820557A94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FBC6B94-2A13-4303-AE51-334E386DA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27897959-2F8E-4A05-9EA8-5B0329B574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522AB50-D351-40F4-8A88-E856C1F27F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221AFD52-C13F-4A20-B1DB-13C1A9A3D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8E789B3B-F514-4E02-8C1A-2F85817AA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E473BAC-3DA1-4D63-9D6C-2B993665F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F385DCF4-8F59-4838-B86C-2B3EF0BCE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EC5A02E-609A-4C39-A35D-E8D038F7C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AB67B18-1821-4367-A7B6-CC2FFF66D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FCAC56E-4767-4984-9FE7-2C3CA57D0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0A1929ED-CEB2-4C49-B2ED-A206D3793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01D632F9-2F59-4C8D-B1BC-1CB0D15C3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3B9F80B-CAEF-442C-A218-E2B069545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26A626E-CC14-4106-8AD4-DB3D81CD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CD710B8-B5DF-495F-ACEA-CFB9308CB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E550C81D-B0B8-4DB8-A12C-B62944D07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4EB82E53-B337-43EB-BFF8-1466F10E8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1DCEF3A-2B54-4AA2-9BFD-57EA4A246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F122967-34EF-4575-8E59-75D77FCD0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D87EBF9D-3949-4CCE-BB87-978466834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58A1183F-B28F-4BAD-A14B-3940A6E92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A81851B7-6D8F-454C-BBAA-498426069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99759A7A-483F-4DB0-8677-C6AB61E19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BDD1E55B-DE82-4811-BB33-1468396D2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F4B0251C-DACC-4A24-83BA-3D95F8D19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3647EF9B-D99D-48C1-B61E-19B85F471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EB55DF3C-DDF0-4B01-849E-46A663465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09149238-5A44-4264-84E6-DD25E7C0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E6925C1-B440-4C1C-8829-2E6D9EE14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37B5BDB-32A7-4C47-A984-AF2316600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9B5A7D9C-91C9-49A3-8AD5-DB49632FD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C64B015D-AFCF-4AB2-AE58-A069B06DB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A4407931-9375-400F-88AC-C63D4E9E9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54278B7-45C8-46E4-885A-69208D598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3A806AB0-FBD6-41CD-997C-A76266D37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19E2D6D-6D96-4348-954B-3657A0B0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9794AABE-9C3E-4A8C-820F-0FDF65213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DBEC39D-5464-46CA-B62B-24826F1F4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41807973-667B-4780-B3AA-4ADC32DB3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70D793C-C9EE-467B-8385-42B6905A00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94695A53-78EB-4811-8BBC-4707F3016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0576416F-0C2E-4D01-9357-5C73ADF8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091FE22-8667-4F89-A333-BA9A0917E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CB779008-969D-4FA8-BB6C-3BBBCF919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CDAF3B96-0DFB-44BA-959D-BF9643FFE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5F66F5FF-98B2-4453-8175-EB602A6A0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51D9683-9D41-4058-B90B-99146FC2F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0907098D-1005-4522-BA21-F1534CBAC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BFEF082-7E02-4ED8-B9D1-F0FC47FEC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4429C269-222E-4EFB-97B9-08FA243CE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FC460F7F-5702-4281-850B-59E4182A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A329057C-293F-4933-9DEA-2463E66D4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7274CBA8-6253-4229-AC37-1D7126639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7ABAAD2-23FD-4AF4-8506-3CDDC5607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7A85620-3B33-477A-949C-3F221DCC2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247316E-E815-4CE3-9EC0-8DC8391EB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3D047E26-5A98-4B49-A453-C71D894500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940C95BF-A85B-4251-A817-35A7B4F71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A4FDA2F-E340-40E6-8678-8F4F9EB3D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D94A3796-87FD-436D-8309-857F9B489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B20BE68-41F5-4E59-87CD-A8654B123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7FD87938-B42E-45E5-ABB8-936E00A244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EA46A837-6AA3-4099-8055-251ED6D7D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9D871B1-B4D0-4667-B5FA-21AE12E50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477E102A-1E9D-44C8-9DA0-1B4B61444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2DB4921-ECFC-42CD-B91B-56AB1FE26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3156177C-2880-4AAF-BFC7-C3EA4AD09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7C807E0-34AB-4AC3-A674-D7E438C60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93AD80AB-575A-4D50-A561-CE310E06BF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E4C11A99-7E93-4B54-B1CE-D90D45325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25A3E814-2D04-4881-B9E9-81ADDC0C9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073D9FB4-F4AF-4974-A734-C9300D210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081A1414-A8F5-43F1-BA51-B058EF2C0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E41588DC-3C7F-4695-A42A-B5ABEA8B5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3884DF6D-4C87-4B4A-A918-B3F3C8BE35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CF26F2A0-B8D0-48D4-A9A9-BEB75CFF1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A9177E1-A6DC-4200-9D85-31A348E027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7DA218E3-83A8-45E8-B2E3-4B693606C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1E51433-E260-493C-8A94-FCE7FD9BA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3A74FFD3-BE5F-435D-AC22-825B6E049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3420F88-93EB-4790-A2BD-EFF61E77B0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3875302B-159F-4E81-AD49-154BAA8F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BE9966CE-BC06-4CEB-877D-34D9D1C2E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89924EA-8A9B-4ED5-8CF2-E184EE89D2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300C1FB1-E227-40EE-A773-071D080B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4F26B5D-6E35-40E8-90DF-FD65CB33F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059D8F05-F701-45A6-9377-454642C21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F57ACF8-D510-4715-B964-20D980558C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51053CDD-687F-481B-86FB-56DA74C55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6B24CA5-1578-43AE-8ED8-CB9F7EA62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3208550-AB5B-4E2B-914A-270D30163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D4120D7E-20EE-4413-A541-781EA4350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C0CC66E-BFF1-47FD-8C37-092016FBE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09D9AD44-3983-44A2-9DBA-6C5FF3C47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71915592-B946-43D1-AE24-B72B17FC5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3AC48622-C7DC-416F-B14F-AB0C6A3EF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C122E9A7-0590-453C-AC3A-88265131C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8246847-0B72-46B3-9243-7A7B92E21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07FF669-6E9C-47DF-A1A0-66766927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06905CAD-DCDC-4965-969E-3BA793FCA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7E82B7F4-81C1-4A48-A3C9-B9DE741C9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53D306B7-0050-4206-8020-D3F81BC4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BE50823B-85BA-4734-A0E5-99F2D027C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1F26CEA8-889B-4F33-AE59-91F66E1602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E64E5726-D6A2-4541-9EB4-0D455BFB19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5A9478C-31E8-4C23-856A-5B4D6936B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D4D55AFD-7163-47DF-8918-6BCF397B5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20C5BF88-D776-4C9B-89BD-85EE0DCE8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0A0347C6-25EE-4289-B805-750B30ABB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C83C9E0-7820-4EA4-B9AA-AD6E0719F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E1B6DEA-553D-4733-9A45-3A28D118B6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BE647149-B885-4A7D-B57E-A9762FF95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3FFCDDD6-EA47-4BA4-914F-B4AD52A7D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18C5FC42-4A56-48D7-9C6F-EE6973256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E58746BA-672F-48B8-BA1D-E317498C1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75C60814-753C-4243-BD88-443E240D6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174EB8C9-709B-42D9-9948-434CAA5E0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786AB5B1-D0D7-4FE2-9A7D-BF9C01F7D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718E7606-3FC9-4354-BCF8-A980AE6DF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309340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building, waste container, computer, outdoor&#10;&#10;Description automatically generated">
            <a:extLst>
              <a:ext uri="{FF2B5EF4-FFF2-40B4-BE49-F238E27FC236}">
                <a16:creationId xmlns:a16="http://schemas.microsoft.com/office/drawing/2014/main" id="{7C258A31-90D7-B117-ED11-150C0A088EA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920" r="17532" b="-2"/>
          <a:stretch/>
        </p:blipFill>
        <p:spPr>
          <a:xfrm>
            <a:off x="2511713" y="3104705"/>
            <a:ext cx="3634674" cy="3217333"/>
          </a:xfrm>
          <a:prstGeom prst="rect">
            <a:avLst/>
          </a:prstGeom>
        </p:spPr>
      </p:pic>
      <p:grpSp>
        <p:nvGrpSpPr>
          <p:cNvPr id="13" name="Group 12">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3EC6A-1BFC-A39F-5AD8-9484ACE7C77A}"/>
              </a:ext>
            </a:extLst>
          </p:cNvPr>
          <p:cNvSpPr>
            <a:spLocks noGrp="1"/>
          </p:cNvSpPr>
          <p:nvPr>
            <p:ph type="title"/>
          </p:nvPr>
        </p:nvSpPr>
        <p:spPr>
          <a:xfrm>
            <a:off x="740584" y="859808"/>
            <a:ext cx="3543197" cy="2878986"/>
          </a:xfrm>
        </p:spPr>
        <p:txBody>
          <a:bodyPr>
            <a:normAutofit/>
          </a:bodyPr>
          <a:lstStyle/>
          <a:p>
            <a:pPr algn="ctr"/>
            <a:r>
              <a:rPr lang="en-GB" dirty="0"/>
              <a:t>E-waste figures 2021</a:t>
            </a:r>
            <a:endParaRPr lang="en-GB"/>
          </a:p>
        </p:txBody>
      </p:sp>
      <p:grpSp>
        <p:nvGrpSpPr>
          <p:cNvPr id="1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0" name="Freeform: Shape 1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3"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4" name="Freeform: Shape 23">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7"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8" name="Freeform: Shape 27">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3" name="Freeform: Shape 42">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EC20622-491C-B44D-5308-EC5B7FF54F46}"/>
              </a:ext>
            </a:extLst>
          </p:cNvPr>
          <p:cNvSpPr>
            <a:spLocks noGrp="1"/>
          </p:cNvSpPr>
          <p:nvPr>
            <p:ph idx="1"/>
          </p:nvPr>
        </p:nvSpPr>
        <p:spPr>
          <a:xfrm>
            <a:off x="6477270" y="1130846"/>
            <a:ext cx="4974771" cy="4351338"/>
          </a:xfrm>
        </p:spPr>
        <p:txBody>
          <a:bodyPr>
            <a:normAutofit/>
          </a:bodyPr>
          <a:lstStyle/>
          <a:p>
            <a:r>
              <a:rPr lang="en-GB" dirty="0"/>
              <a:t>Samsung unfortunately had the highest e-wastage of any of it’s competitors at 1.3 million metric tonnes in 2021 (</a:t>
            </a:r>
            <a:r>
              <a:rPr lang="en-GB" dirty="0" err="1"/>
              <a:t>Laricchia</a:t>
            </a:r>
            <a:r>
              <a:rPr lang="en-GB" dirty="0"/>
              <a:t> 2022)</a:t>
            </a:r>
          </a:p>
        </p:txBody>
      </p:sp>
      <p:sp>
        <p:nvSpPr>
          <p:cNvPr id="6" name="TextBox 5">
            <a:extLst>
              <a:ext uri="{FF2B5EF4-FFF2-40B4-BE49-F238E27FC236}">
                <a16:creationId xmlns:a16="http://schemas.microsoft.com/office/drawing/2014/main" id="{3126E01E-5283-6E2F-40F4-7244A7854963}"/>
              </a:ext>
            </a:extLst>
          </p:cNvPr>
          <p:cNvSpPr txBox="1"/>
          <p:nvPr/>
        </p:nvSpPr>
        <p:spPr>
          <a:xfrm>
            <a:off x="3659809" y="6121983"/>
            <a:ext cx="24865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ourworld.unu.edu/en/study-helps-italy-at-solving-the-e-waste-proble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16207663"/>
      </p:ext>
    </p:extLst>
  </p:cSld>
  <p:clrMapOvr>
    <a:masterClrMapping/>
  </p:clrMapOvr>
  <mc:AlternateContent xmlns:mc="http://schemas.openxmlformats.org/markup-compatibility/2006" xmlns:p14="http://schemas.microsoft.com/office/powerpoint/2010/main">
    <mc:Choice Requires="p14">
      <p:transition spd="slow" p14:dur="2000" advTm="23039"/>
    </mc:Choice>
    <mc:Fallback xmlns="">
      <p:transition spd="slow" advTm="2303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digital spiral image in blue background">
            <a:extLst>
              <a:ext uri="{FF2B5EF4-FFF2-40B4-BE49-F238E27FC236}">
                <a16:creationId xmlns:a16="http://schemas.microsoft.com/office/drawing/2014/main" id="{55C35312-AD34-2D28-AC30-AFE0BC9F884E}"/>
              </a:ext>
            </a:extLst>
          </p:cNvPr>
          <p:cNvPicPr>
            <a:picLocks noChangeAspect="1"/>
          </p:cNvPicPr>
          <p:nvPr/>
        </p:nvPicPr>
        <p:blipFill rotWithShape="1">
          <a:blip r:embed="rId3"/>
          <a:srcRect r="36452" b="-2"/>
          <a:stretch/>
        </p:blipFill>
        <p:spPr>
          <a:xfrm>
            <a:off x="2511713" y="3104705"/>
            <a:ext cx="3634674" cy="3217333"/>
          </a:xfrm>
          <a:prstGeom prst="rect">
            <a:avLst/>
          </a:prstGeom>
        </p:spPr>
      </p:pic>
      <p:grpSp>
        <p:nvGrpSpPr>
          <p:cNvPr id="11" name="Group 10">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2" name="Rectangle 11">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 name="Rectangle 1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28AA7-A81E-E247-DA8D-35251F1CAC53}"/>
              </a:ext>
            </a:extLst>
          </p:cNvPr>
          <p:cNvSpPr>
            <a:spLocks noGrp="1"/>
          </p:cNvSpPr>
          <p:nvPr>
            <p:ph type="title"/>
          </p:nvPr>
        </p:nvSpPr>
        <p:spPr>
          <a:xfrm>
            <a:off x="740584" y="859808"/>
            <a:ext cx="3543197" cy="2878986"/>
          </a:xfrm>
        </p:spPr>
        <p:txBody>
          <a:bodyPr>
            <a:normAutofit/>
          </a:bodyPr>
          <a:lstStyle/>
          <a:p>
            <a:pPr algn="ctr"/>
            <a:r>
              <a:rPr lang="en-GB" dirty="0"/>
              <a:t>Circular Business Model</a:t>
            </a:r>
            <a:endParaRPr lang="en-GB"/>
          </a:p>
        </p:txBody>
      </p:sp>
      <p:grpSp>
        <p:nvGrpSpPr>
          <p:cNvPr id="17"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18" name="Freeform: Shape 17">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1"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2" name="Freeform: Shape 21">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5"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6" name="Freeform: Shape 25">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0"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1" name="Freeform: Shape 40">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241B9C9-0A06-774D-42C1-4B176BA11F85}"/>
              </a:ext>
            </a:extLst>
          </p:cNvPr>
          <p:cNvSpPr>
            <a:spLocks noGrp="1"/>
          </p:cNvSpPr>
          <p:nvPr>
            <p:ph idx="1"/>
          </p:nvPr>
        </p:nvSpPr>
        <p:spPr>
          <a:xfrm>
            <a:off x="6477270" y="1130846"/>
            <a:ext cx="4974771" cy="4351338"/>
          </a:xfrm>
        </p:spPr>
        <p:txBody>
          <a:bodyPr>
            <a:normAutofit/>
          </a:bodyPr>
          <a:lstStyle/>
          <a:p>
            <a:r>
              <a:rPr lang="en-GB" sz="2600" dirty="0"/>
              <a:t>Becoming a circular business is more important than ever with the current climate crisis.</a:t>
            </a:r>
          </a:p>
          <a:p>
            <a:r>
              <a:rPr lang="en-GB" sz="2600" dirty="0"/>
              <a:t>Circular business models are more eco-friendly as they change the way materials flow through the economy, doing this can reduce the adverse effects of these materials on the environment. (</a:t>
            </a:r>
            <a:r>
              <a:rPr lang="en-GB" sz="2600" dirty="0" err="1"/>
              <a:t>B</a:t>
            </a:r>
            <a:r>
              <a:rPr lang="en-GB" sz="2600" b="0" i="0" dirty="0" err="1">
                <a:effectLst/>
                <a:latin typeface="Lucida Sans Unicode" panose="020B0602030504020204" pitchFamily="34" charset="0"/>
              </a:rPr>
              <a:t>ö</a:t>
            </a:r>
            <a:r>
              <a:rPr lang="en-GB" sz="2600" dirty="0" err="1">
                <a:latin typeface="Lucida Sans Unicode" panose="020B0602030504020204" pitchFamily="34" charset="0"/>
              </a:rPr>
              <a:t>rkey</a:t>
            </a:r>
            <a:r>
              <a:rPr lang="en-GB" sz="2600" dirty="0">
                <a:latin typeface="Lucida Sans Unicode" panose="020B0602030504020204" pitchFamily="34" charset="0"/>
              </a:rPr>
              <a:t> 2018)</a:t>
            </a:r>
            <a:endParaRPr lang="en-GB" sz="2600" dirty="0"/>
          </a:p>
        </p:txBody>
      </p:sp>
    </p:spTree>
    <p:extLst>
      <p:ext uri="{BB962C8B-B14F-4D97-AF65-F5344CB8AC3E}">
        <p14:creationId xmlns:p14="http://schemas.microsoft.com/office/powerpoint/2010/main" val="1610364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other Board">
            <a:extLst>
              <a:ext uri="{FF2B5EF4-FFF2-40B4-BE49-F238E27FC236}">
                <a16:creationId xmlns:a16="http://schemas.microsoft.com/office/drawing/2014/main" id="{5B1226AB-197B-1CE6-058B-FBA1629293E6}"/>
              </a:ext>
            </a:extLst>
          </p:cNvPr>
          <p:cNvPicPr>
            <a:picLocks noChangeAspect="1"/>
          </p:cNvPicPr>
          <p:nvPr/>
        </p:nvPicPr>
        <p:blipFill rotWithShape="1">
          <a:blip r:embed="rId3"/>
          <a:srcRect l="10322" r="14270" b="1"/>
          <a:stretch/>
        </p:blipFill>
        <p:spPr>
          <a:xfrm>
            <a:off x="2511713" y="3104705"/>
            <a:ext cx="3634674" cy="3217333"/>
          </a:xfrm>
          <a:prstGeom prst="rect">
            <a:avLst/>
          </a:prstGeom>
        </p:spPr>
      </p:pic>
      <p:grpSp>
        <p:nvGrpSpPr>
          <p:cNvPr id="58" name="Group 57">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59" name="Rectangle 58">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62" name="Rectangle 61">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B3A5E-031E-E49A-D148-4695D56510F7}"/>
              </a:ext>
            </a:extLst>
          </p:cNvPr>
          <p:cNvSpPr>
            <a:spLocks noGrp="1"/>
          </p:cNvSpPr>
          <p:nvPr>
            <p:ph type="title"/>
          </p:nvPr>
        </p:nvSpPr>
        <p:spPr>
          <a:xfrm>
            <a:off x="740584" y="859808"/>
            <a:ext cx="3543197" cy="2878986"/>
          </a:xfrm>
        </p:spPr>
        <p:txBody>
          <a:bodyPr>
            <a:normAutofit/>
          </a:bodyPr>
          <a:lstStyle/>
          <a:p>
            <a:pPr algn="ctr"/>
            <a:r>
              <a:rPr lang="en-GB"/>
              <a:t>The proposed solution</a:t>
            </a:r>
          </a:p>
        </p:txBody>
      </p:sp>
      <p:grpSp>
        <p:nvGrpSpPr>
          <p:cNvPr id="64"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65" name="Freeform: Shape 64">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68"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69" name="Freeform: Shape 68">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72"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73" name="Freeform: Shape 7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87"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88" name="Freeform: Shape 8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4DBE3C0-5815-A23D-0891-4ABAAFFDBB35}"/>
              </a:ext>
            </a:extLst>
          </p:cNvPr>
          <p:cNvSpPr>
            <a:spLocks noGrp="1"/>
          </p:cNvSpPr>
          <p:nvPr>
            <p:ph idx="1"/>
          </p:nvPr>
        </p:nvSpPr>
        <p:spPr>
          <a:xfrm>
            <a:off x="6477270" y="1130846"/>
            <a:ext cx="4974771" cy="4351338"/>
          </a:xfrm>
        </p:spPr>
        <p:txBody>
          <a:bodyPr>
            <a:normAutofit/>
          </a:bodyPr>
          <a:lstStyle/>
          <a:p>
            <a:r>
              <a:rPr lang="en-GB" dirty="0"/>
              <a:t>The proposed solution is for Samsung to offer approved used parts for fixing domestic appliances.</a:t>
            </a:r>
          </a:p>
          <a:p>
            <a:pPr>
              <a:buFont typeface="Wingdings" panose="05000000000000000000" pitchFamily="2" charset="2"/>
              <a:buChar char="v"/>
            </a:pPr>
            <a:r>
              <a:rPr lang="en-GB" dirty="0"/>
              <a:t>More cost-effective</a:t>
            </a:r>
          </a:p>
          <a:p>
            <a:pPr>
              <a:buFont typeface="Wingdings" panose="05000000000000000000" pitchFamily="2" charset="2"/>
              <a:buChar char="v"/>
            </a:pPr>
            <a:r>
              <a:rPr lang="en-GB" dirty="0"/>
              <a:t>Eco friendly </a:t>
            </a:r>
          </a:p>
          <a:p>
            <a:pPr>
              <a:buFont typeface="Wingdings" panose="05000000000000000000" pitchFamily="2" charset="2"/>
              <a:buChar char="v"/>
            </a:pPr>
            <a:r>
              <a:rPr lang="en-GB" dirty="0"/>
              <a:t>Become a more circular business</a:t>
            </a:r>
          </a:p>
        </p:txBody>
      </p:sp>
    </p:spTree>
    <p:extLst>
      <p:ext uri="{BB962C8B-B14F-4D97-AF65-F5344CB8AC3E}">
        <p14:creationId xmlns:p14="http://schemas.microsoft.com/office/powerpoint/2010/main" val="3662097789"/>
      </p:ext>
    </p:extLst>
  </p:cSld>
  <p:clrMapOvr>
    <a:masterClrMapping/>
  </p:clrMapOvr>
  <mc:AlternateContent xmlns:mc="http://schemas.openxmlformats.org/markup-compatibility/2006" xmlns:p14="http://schemas.microsoft.com/office/powerpoint/2010/main">
    <mc:Choice Requires="p14">
      <p:transition spd="slow" p14:dur="2000" advTm="27283"/>
    </mc:Choice>
    <mc:Fallback xmlns="">
      <p:transition spd="slow" advTm="2728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grass, ball, green, sphere&#10;&#10;Description automatically generated">
            <a:extLst>
              <a:ext uri="{FF2B5EF4-FFF2-40B4-BE49-F238E27FC236}">
                <a16:creationId xmlns:a16="http://schemas.microsoft.com/office/drawing/2014/main" id="{8541CA9B-C68A-762C-DFC1-2F992D59358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1483"/>
          <a:stretch/>
        </p:blipFill>
        <p:spPr>
          <a:xfrm>
            <a:off x="2511713" y="3104705"/>
            <a:ext cx="3634674" cy="3217333"/>
          </a:xfrm>
          <a:prstGeom prst="rect">
            <a:avLst/>
          </a:prstGeom>
        </p:spPr>
      </p:pic>
      <p:grpSp>
        <p:nvGrpSpPr>
          <p:cNvPr id="13" name="Group 12">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A8ED9-11E3-F0B3-8BED-7031D012385C}"/>
              </a:ext>
            </a:extLst>
          </p:cNvPr>
          <p:cNvSpPr>
            <a:spLocks noGrp="1"/>
          </p:cNvSpPr>
          <p:nvPr>
            <p:ph type="title"/>
          </p:nvPr>
        </p:nvSpPr>
        <p:spPr>
          <a:xfrm>
            <a:off x="740584" y="859808"/>
            <a:ext cx="3543197" cy="2878986"/>
          </a:xfrm>
        </p:spPr>
        <p:txBody>
          <a:bodyPr>
            <a:normAutofit/>
          </a:bodyPr>
          <a:lstStyle/>
          <a:p>
            <a:pPr algn="ctr"/>
            <a:r>
              <a:rPr lang="en-GB" dirty="0"/>
              <a:t>Idea or opportunity?</a:t>
            </a:r>
            <a:endParaRPr lang="en-GB"/>
          </a:p>
        </p:txBody>
      </p:sp>
      <p:grpSp>
        <p:nvGrpSpPr>
          <p:cNvPr id="1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0" name="Freeform: Shape 1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3"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4" name="Freeform: Shape 23">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7"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8" name="Freeform: Shape 27">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3" name="Freeform: Shape 42">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52D78FF-173D-8BEF-19CA-02964AC4623E}"/>
              </a:ext>
            </a:extLst>
          </p:cNvPr>
          <p:cNvSpPr>
            <a:spLocks noGrp="1"/>
          </p:cNvSpPr>
          <p:nvPr>
            <p:ph idx="1"/>
          </p:nvPr>
        </p:nvSpPr>
        <p:spPr>
          <a:xfrm>
            <a:off x="6477270" y="1130846"/>
            <a:ext cx="4974771" cy="4351338"/>
          </a:xfrm>
        </p:spPr>
        <p:txBody>
          <a:bodyPr>
            <a:normAutofit/>
          </a:bodyPr>
          <a:lstStyle/>
          <a:p>
            <a:r>
              <a:rPr lang="en-GB" dirty="0"/>
              <a:t>This is an opportunity for Samsung to take advantage of favourable circumstances. </a:t>
            </a:r>
          </a:p>
          <a:p>
            <a:r>
              <a:rPr lang="en-GB" dirty="0"/>
              <a:t>Economic and social factors</a:t>
            </a:r>
          </a:p>
          <a:p>
            <a:r>
              <a:rPr lang="en-GB" dirty="0"/>
              <a:t>Political and regulatory changes</a:t>
            </a:r>
          </a:p>
          <a:p>
            <a:r>
              <a:rPr lang="en-GB" sz="2400" dirty="0"/>
              <a:t>81% of consumers polled said they expect a company to be environmentally conscious in advertising (Emmert 2021)</a:t>
            </a:r>
          </a:p>
        </p:txBody>
      </p:sp>
      <p:sp>
        <p:nvSpPr>
          <p:cNvPr id="6" name="TextBox 5">
            <a:extLst>
              <a:ext uri="{FF2B5EF4-FFF2-40B4-BE49-F238E27FC236}">
                <a16:creationId xmlns:a16="http://schemas.microsoft.com/office/drawing/2014/main" id="{BED77F99-650F-979D-4C02-2DAB03E73EAA}"/>
              </a:ext>
            </a:extLst>
          </p:cNvPr>
          <p:cNvSpPr txBox="1"/>
          <p:nvPr/>
        </p:nvSpPr>
        <p:spPr>
          <a:xfrm>
            <a:off x="3796065" y="6121983"/>
            <a:ext cx="235032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creativesolvibrations.com/solutions-to-you-become-environmentally-friend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742519045"/>
      </p:ext>
    </p:extLst>
  </p:cSld>
  <p:clrMapOvr>
    <a:masterClrMapping/>
  </p:clrMapOvr>
  <mc:AlternateContent xmlns:mc="http://schemas.openxmlformats.org/markup-compatibility/2006" xmlns:p14="http://schemas.microsoft.com/office/powerpoint/2010/main">
    <mc:Choice Requires="p14">
      <p:transition spd="slow" p14:dur="2000" advTm="39415"/>
    </mc:Choice>
    <mc:Fallback xmlns="">
      <p:transition spd="slow" advTm="3941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onstruction work tools">
            <a:extLst>
              <a:ext uri="{FF2B5EF4-FFF2-40B4-BE49-F238E27FC236}">
                <a16:creationId xmlns:a16="http://schemas.microsoft.com/office/drawing/2014/main" id="{B5FDE453-B522-99AB-45FA-6AC889BE217A}"/>
              </a:ext>
            </a:extLst>
          </p:cNvPr>
          <p:cNvPicPr>
            <a:picLocks noChangeAspect="1"/>
          </p:cNvPicPr>
          <p:nvPr/>
        </p:nvPicPr>
        <p:blipFill rotWithShape="1">
          <a:blip r:embed="rId3"/>
          <a:srcRect l="15576" r="9016" b="1"/>
          <a:stretch/>
        </p:blipFill>
        <p:spPr>
          <a:xfrm>
            <a:off x="2511713" y="3104705"/>
            <a:ext cx="3634674" cy="3217333"/>
          </a:xfrm>
          <a:prstGeom prst="rect">
            <a:avLst/>
          </a:prstGeom>
        </p:spPr>
      </p:pic>
      <p:grpSp>
        <p:nvGrpSpPr>
          <p:cNvPr id="11" name="Group 10">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2" name="Rectangle 11">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 name="Rectangle 1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48CA1-7D0F-80BB-340B-BA769B2AB773}"/>
              </a:ext>
            </a:extLst>
          </p:cNvPr>
          <p:cNvSpPr>
            <a:spLocks noGrp="1"/>
          </p:cNvSpPr>
          <p:nvPr>
            <p:ph type="title"/>
          </p:nvPr>
        </p:nvSpPr>
        <p:spPr>
          <a:xfrm>
            <a:off x="740584" y="859808"/>
            <a:ext cx="3543197" cy="2878986"/>
          </a:xfrm>
        </p:spPr>
        <p:txBody>
          <a:bodyPr>
            <a:normAutofit/>
          </a:bodyPr>
          <a:lstStyle/>
          <a:p>
            <a:pPr algn="ctr"/>
            <a:r>
              <a:rPr lang="en-GB" dirty="0"/>
              <a:t>How Will This Work?</a:t>
            </a:r>
            <a:endParaRPr lang="en-GB"/>
          </a:p>
        </p:txBody>
      </p:sp>
      <p:grpSp>
        <p:nvGrpSpPr>
          <p:cNvPr id="17"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18" name="Freeform: Shape 17">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1"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2" name="Freeform: Shape 21">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5"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6" name="Freeform: Shape 25">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0"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1" name="Freeform: Shape 40">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ADC607C-2536-F946-27E6-7C103403039A}"/>
              </a:ext>
            </a:extLst>
          </p:cNvPr>
          <p:cNvSpPr>
            <a:spLocks noGrp="1"/>
          </p:cNvSpPr>
          <p:nvPr>
            <p:ph idx="1"/>
          </p:nvPr>
        </p:nvSpPr>
        <p:spPr>
          <a:xfrm>
            <a:off x="6477270" y="1130846"/>
            <a:ext cx="4974771" cy="4351338"/>
          </a:xfrm>
        </p:spPr>
        <p:txBody>
          <a:bodyPr>
            <a:normAutofit/>
          </a:bodyPr>
          <a:lstStyle/>
          <a:p>
            <a:r>
              <a:rPr lang="en-GB" dirty="0"/>
              <a:t>Collection of broken/unwanted appliance</a:t>
            </a:r>
          </a:p>
          <a:p>
            <a:r>
              <a:rPr lang="en-GB" dirty="0"/>
              <a:t>The appliance getting broken down for parts</a:t>
            </a:r>
          </a:p>
          <a:p>
            <a:r>
              <a:rPr lang="en-GB" dirty="0"/>
              <a:t>Approved used parts being shipped either directly to the customer or to a third-party repair team</a:t>
            </a:r>
          </a:p>
          <a:p>
            <a:r>
              <a:rPr lang="en-GB" dirty="0"/>
              <a:t> Cost-effective repairs for existing appliances</a:t>
            </a:r>
          </a:p>
        </p:txBody>
      </p:sp>
    </p:spTree>
    <p:extLst>
      <p:ext uri="{BB962C8B-B14F-4D97-AF65-F5344CB8AC3E}">
        <p14:creationId xmlns:p14="http://schemas.microsoft.com/office/powerpoint/2010/main" val="3594455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indoor, wall, home appliance, scientific instrument&#10;&#10;Description automatically generated">
            <a:extLst>
              <a:ext uri="{FF2B5EF4-FFF2-40B4-BE49-F238E27FC236}">
                <a16:creationId xmlns:a16="http://schemas.microsoft.com/office/drawing/2014/main" id="{C4D7BF6F-0F83-8D6D-E0ED-5ED64436F7B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035" r="3" b="25579"/>
          <a:stretch/>
        </p:blipFill>
        <p:spPr>
          <a:xfrm>
            <a:off x="2511713" y="3104705"/>
            <a:ext cx="3634674" cy="3217333"/>
          </a:xfrm>
          <a:prstGeom prst="rect">
            <a:avLst/>
          </a:prstGeom>
        </p:spPr>
      </p:pic>
      <p:grpSp>
        <p:nvGrpSpPr>
          <p:cNvPr id="13" name="Group 12">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BD0EB-8B48-22A8-6CD6-8B2B7BD5B173}"/>
              </a:ext>
            </a:extLst>
          </p:cNvPr>
          <p:cNvSpPr>
            <a:spLocks noGrp="1"/>
          </p:cNvSpPr>
          <p:nvPr>
            <p:ph type="title"/>
          </p:nvPr>
        </p:nvSpPr>
        <p:spPr>
          <a:xfrm>
            <a:off x="740584" y="859808"/>
            <a:ext cx="3543197" cy="2878986"/>
          </a:xfrm>
        </p:spPr>
        <p:txBody>
          <a:bodyPr>
            <a:normAutofit/>
          </a:bodyPr>
          <a:lstStyle/>
          <a:p>
            <a:pPr algn="ctr"/>
            <a:r>
              <a:rPr lang="en-GB" dirty="0"/>
              <a:t>Example- Phillips</a:t>
            </a:r>
            <a:endParaRPr lang="en-GB"/>
          </a:p>
        </p:txBody>
      </p:sp>
      <p:grpSp>
        <p:nvGrpSpPr>
          <p:cNvPr id="1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0" name="Freeform: Shape 1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3"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4" name="Freeform: Shape 23">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7"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8" name="Freeform: Shape 27">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3" name="Freeform: Shape 42">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FEF0600-D3E1-2B90-01FB-D58A2B8F7248}"/>
              </a:ext>
            </a:extLst>
          </p:cNvPr>
          <p:cNvSpPr>
            <a:spLocks noGrp="1"/>
          </p:cNvSpPr>
          <p:nvPr>
            <p:ph idx="1"/>
          </p:nvPr>
        </p:nvSpPr>
        <p:spPr>
          <a:xfrm>
            <a:off x="6477270" y="1130846"/>
            <a:ext cx="4974771" cy="4351338"/>
          </a:xfrm>
        </p:spPr>
        <p:txBody>
          <a:bodyPr>
            <a:normAutofit/>
          </a:bodyPr>
          <a:lstStyle/>
          <a:p>
            <a:r>
              <a:rPr lang="en-GB" dirty="0"/>
              <a:t>Phillips currently offers refurbished items, mainly medical equipment. They allow hospitals to upgrade their equipment such as MRI machines by trading them back to Phillips for a discount. (Board of Innovation, no date)</a:t>
            </a:r>
          </a:p>
        </p:txBody>
      </p:sp>
      <p:sp>
        <p:nvSpPr>
          <p:cNvPr id="6" name="TextBox 5">
            <a:extLst>
              <a:ext uri="{FF2B5EF4-FFF2-40B4-BE49-F238E27FC236}">
                <a16:creationId xmlns:a16="http://schemas.microsoft.com/office/drawing/2014/main" id="{12BB8A29-AB7B-44B6-1E56-00EDA60F7890}"/>
              </a:ext>
            </a:extLst>
          </p:cNvPr>
          <p:cNvSpPr txBox="1"/>
          <p:nvPr/>
        </p:nvSpPr>
        <p:spPr>
          <a:xfrm>
            <a:off x="3659809" y="6121983"/>
            <a:ext cx="24865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penpress.usask.ca/undergradimaging/chapter/mammograph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980630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building, outdoor, sky, moat&#10;&#10;Description automatically generated">
            <a:extLst>
              <a:ext uri="{FF2B5EF4-FFF2-40B4-BE49-F238E27FC236}">
                <a16:creationId xmlns:a16="http://schemas.microsoft.com/office/drawing/2014/main" id="{1F050D7B-BA42-0E92-BFBC-25271756075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500" r="14765" b="3"/>
          <a:stretch/>
        </p:blipFill>
        <p:spPr>
          <a:xfrm>
            <a:off x="2511713" y="3104705"/>
            <a:ext cx="3634674" cy="3217333"/>
          </a:xfrm>
          <a:prstGeom prst="rect">
            <a:avLst/>
          </a:prstGeom>
        </p:spPr>
      </p:pic>
      <p:grpSp>
        <p:nvGrpSpPr>
          <p:cNvPr id="13" name="Group 12">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4" name="Rectangle 13">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Rectangle 16">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593F4-2A98-1D86-9BB7-C6217C178BE3}"/>
              </a:ext>
            </a:extLst>
          </p:cNvPr>
          <p:cNvSpPr>
            <a:spLocks noGrp="1"/>
          </p:cNvSpPr>
          <p:nvPr>
            <p:ph type="title"/>
          </p:nvPr>
        </p:nvSpPr>
        <p:spPr>
          <a:xfrm>
            <a:off x="740584" y="859808"/>
            <a:ext cx="3543197" cy="2878986"/>
          </a:xfrm>
        </p:spPr>
        <p:txBody>
          <a:bodyPr>
            <a:normAutofit/>
          </a:bodyPr>
          <a:lstStyle/>
          <a:p>
            <a:pPr algn="ctr"/>
            <a:r>
              <a:rPr lang="en-GB" dirty="0"/>
              <a:t>Competitive Advantage</a:t>
            </a:r>
            <a:endParaRPr lang="en-GB"/>
          </a:p>
        </p:txBody>
      </p:sp>
      <p:grpSp>
        <p:nvGrpSpPr>
          <p:cNvPr id="19"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20" name="Freeform: Shape 19">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3"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4" name="Freeform: Shape 23">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7"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8" name="Freeform: Shape 27">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3" name="Freeform: Shape 42">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538432F-605E-FA06-A266-33246757BD6D}"/>
              </a:ext>
            </a:extLst>
          </p:cNvPr>
          <p:cNvSpPr>
            <a:spLocks noGrp="1"/>
          </p:cNvSpPr>
          <p:nvPr>
            <p:ph idx="1"/>
          </p:nvPr>
        </p:nvSpPr>
        <p:spPr>
          <a:xfrm>
            <a:off x="6477270" y="1130846"/>
            <a:ext cx="4974771" cy="4351338"/>
          </a:xfrm>
        </p:spPr>
        <p:txBody>
          <a:bodyPr>
            <a:normAutofit/>
          </a:bodyPr>
          <a:lstStyle/>
          <a:p>
            <a:r>
              <a:rPr lang="en-GB" dirty="0"/>
              <a:t>Competitive advantage is described as something that sets an organisation apart from a competitor. And can be referred to as an effective moat. (</a:t>
            </a:r>
            <a:r>
              <a:rPr lang="en-GB" dirty="0" err="1"/>
              <a:t>Peterdy</a:t>
            </a:r>
            <a:r>
              <a:rPr lang="en-GB" dirty="0"/>
              <a:t> 2023)</a:t>
            </a:r>
          </a:p>
        </p:txBody>
      </p:sp>
      <p:sp>
        <p:nvSpPr>
          <p:cNvPr id="6" name="TextBox 5">
            <a:extLst>
              <a:ext uri="{FF2B5EF4-FFF2-40B4-BE49-F238E27FC236}">
                <a16:creationId xmlns:a16="http://schemas.microsoft.com/office/drawing/2014/main" id="{77F14435-C8F3-F77F-056B-9AA450283BB8}"/>
              </a:ext>
            </a:extLst>
          </p:cNvPr>
          <p:cNvSpPr txBox="1"/>
          <p:nvPr/>
        </p:nvSpPr>
        <p:spPr>
          <a:xfrm>
            <a:off x="3643779" y="6121983"/>
            <a:ext cx="25026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adar.brookes.ac.uk/radar/items/cf75da0b-280a-4fb7-8e0b-9a3bfb3bf16e/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374794405"/>
      </p:ext>
    </p:extLst>
  </p:cSld>
  <p:clrMapOvr>
    <a:masterClrMapping/>
  </p:clrMapOvr>
  <mc:AlternateContent xmlns:mc="http://schemas.openxmlformats.org/markup-compatibility/2006" xmlns:p14="http://schemas.microsoft.com/office/powerpoint/2010/main">
    <mc:Choice Requires="p14">
      <p:transition spd="slow" p14:dur="2000" advTm="24152"/>
    </mc:Choice>
    <mc:Fallback xmlns="">
      <p:transition spd="slow" advTm="2415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AE17D-484C-E7C9-A57F-B87033898387}"/>
              </a:ext>
            </a:extLst>
          </p:cNvPr>
          <p:cNvSpPr>
            <a:spLocks noGrp="1"/>
          </p:cNvSpPr>
          <p:nvPr>
            <p:ph type="title"/>
          </p:nvPr>
        </p:nvSpPr>
        <p:spPr/>
        <p:txBody>
          <a:bodyPr/>
          <a:lstStyle/>
          <a:p>
            <a:r>
              <a:rPr lang="en-GB" dirty="0"/>
              <a:t>References </a:t>
            </a:r>
          </a:p>
        </p:txBody>
      </p:sp>
      <p:sp>
        <p:nvSpPr>
          <p:cNvPr id="6" name="Rectangle 2">
            <a:extLst>
              <a:ext uri="{FF2B5EF4-FFF2-40B4-BE49-F238E27FC236}">
                <a16:creationId xmlns:a16="http://schemas.microsoft.com/office/drawing/2014/main" id="{536F5E4C-DEE6-86EB-0C43-77F67A357FDF}"/>
              </a:ext>
            </a:extLst>
          </p:cNvPr>
          <p:cNvSpPr>
            <a:spLocks noGrp="1" noChangeArrowheads="1"/>
          </p:cNvSpPr>
          <p:nvPr>
            <p:ph idx="1"/>
          </p:nvPr>
        </p:nvSpPr>
        <p:spPr bwMode="auto">
          <a:xfrm>
            <a:off x="838200" y="1869941"/>
            <a:ext cx="10189191" cy="4262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Board of Innovation (no date) </a:t>
            </a:r>
            <a:r>
              <a:rPr kumimoji="0" lang="en-GB" altLang="en-US" sz="2000" b="0"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10 Circular Business Model Examples - Board of Innovation</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Available at: https://www.boardofinnovation.com/blog/circular-business-model-examples/ (Accessed: 14 May 2023).</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Börkey</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P. (2018) ‘Business Models for the Circular Economy Opportunities and Challenges from a Policy Perspective RE-CIRCLE Resource Efficiency &amp; Circular Economy Project’.</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Emmert, A. (2021) </a:t>
            </a:r>
            <a:r>
              <a:rPr kumimoji="0" lang="en-GB" altLang="en-US" sz="2000" b="0"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The rise of the eco-friendly consumer</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Available at: https://www.strategy-business.com/article/The-rise-of-the-eco-friendly-consumer (Accessed: 13 May 2023).</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Laricchia</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F. (2022) </a:t>
            </a:r>
            <a:r>
              <a:rPr kumimoji="0" lang="en-GB" altLang="en-US" sz="2000" b="0"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Waste generated: Top 10 global tech companies 2021 | Statista</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Available at: https://www.statista.com/statistics/1250749/generated-waste-top-tech-companies-worldwide/ (Accessed: 13 May 2023).</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Peterdy</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K. (2023) </a:t>
            </a:r>
            <a:r>
              <a:rPr kumimoji="0" lang="en-GB" altLang="en-US" sz="2000" b="0"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What is Competitive Advantage?</a:t>
            </a:r>
            <a:r>
              <a:rPr kumimoji="0" lang="en-GB" altLang="en-US" sz="20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Available at: https://corporatefinanceinstitute.com/resources/management/competitive-advantage/ (Accessed: 13 May 2023).</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8559553"/>
      </p:ext>
    </p:extLst>
  </p:cSld>
  <p:clrMapOvr>
    <a:masterClrMapping/>
  </p:clrMapOvr>
  <mc:AlternateContent xmlns:mc="http://schemas.openxmlformats.org/markup-compatibility/2006" xmlns:p14="http://schemas.microsoft.com/office/powerpoint/2010/main">
    <mc:Choice Requires="p14">
      <p:transition spd="slow" p14:dur="2000" advTm="76"/>
    </mc:Choice>
    <mc:Fallback xmlns="">
      <p:transition spd="slow" advTm="76"/>
    </mc:Fallback>
  </mc:AlternateContent>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121</TotalTime>
  <Words>913</Words>
  <Application>Microsoft Office PowerPoint</Application>
  <PresentationFormat>Widescreen</PresentationFormat>
  <Paragraphs>62</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Lucida Sans Unicode</vt:lpstr>
      <vt:lpstr>Source Sans Pro</vt:lpstr>
      <vt:lpstr>Wingdings</vt:lpstr>
      <vt:lpstr>FunkyShapesDarkVTI</vt:lpstr>
      <vt:lpstr>PowerPoint Presentation</vt:lpstr>
      <vt:lpstr>E-waste figures 2021</vt:lpstr>
      <vt:lpstr>Circular Business Model</vt:lpstr>
      <vt:lpstr>The proposed solution</vt:lpstr>
      <vt:lpstr>Idea or opportunity?</vt:lpstr>
      <vt:lpstr>How Will This Work?</vt:lpstr>
      <vt:lpstr>Example- Phillips</vt:lpstr>
      <vt:lpstr>Competitive Advantage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 Rivers (2104200)</dc:creator>
  <cp:lastModifiedBy>Will Rivers (2104200)</cp:lastModifiedBy>
  <cp:revision>1</cp:revision>
  <dcterms:created xsi:type="dcterms:W3CDTF">2023-05-13T16:13:08Z</dcterms:created>
  <dcterms:modified xsi:type="dcterms:W3CDTF">2023-05-14T12:11:50Z</dcterms:modified>
</cp:coreProperties>
</file>