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57" r:id="rId4"/>
    <p:sldId id="258" r:id="rId5"/>
    <p:sldId id="259" r:id="rId6"/>
    <p:sldId id="261" r:id="rId7"/>
    <p:sldId id="263"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2/16/26</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6736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673785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2/16/26</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43554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151601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84857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07623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2/16/26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22041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2/16/26</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3578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62688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25377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2/16/26</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99681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2/16/26</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6596552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58622-E169-6C6D-8CFD-D82B603463A9}"/>
              </a:ext>
            </a:extLst>
          </p:cNvPr>
          <p:cNvSpPr>
            <a:spLocks noGrp="1"/>
          </p:cNvSpPr>
          <p:nvPr>
            <p:ph type="ctrTitle"/>
          </p:nvPr>
        </p:nvSpPr>
        <p:spPr>
          <a:xfrm>
            <a:off x="581191" y="1020431"/>
            <a:ext cx="8308809" cy="1747032"/>
          </a:xfrm>
        </p:spPr>
        <p:txBody>
          <a:bodyPr/>
          <a:lstStyle/>
          <a:p>
            <a:r>
              <a:rPr lang="en-GB" dirty="0"/>
              <a:t>Digital skills and research methods using </a:t>
            </a:r>
            <a:r>
              <a:rPr lang="en-GB" dirty="0" err="1"/>
              <a:t>microsoft</a:t>
            </a:r>
            <a:r>
              <a:rPr lang="en-GB" dirty="0"/>
              <a:t> teams</a:t>
            </a:r>
            <a:endParaRPr lang="en-US" dirty="0"/>
          </a:p>
        </p:txBody>
      </p:sp>
      <p:sp>
        <p:nvSpPr>
          <p:cNvPr id="3" name="Subtitle 2">
            <a:extLst>
              <a:ext uri="{FF2B5EF4-FFF2-40B4-BE49-F238E27FC236}">
                <a16:creationId xmlns:a16="http://schemas.microsoft.com/office/drawing/2014/main" id="{1F916863-D8D9-0E56-0D89-935521AE09FD}"/>
              </a:ext>
            </a:extLst>
          </p:cNvPr>
          <p:cNvSpPr>
            <a:spLocks noGrp="1"/>
          </p:cNvSpPr>
          <p:nvPr>
            <p:ph type="subTitle" idx="1"/>
          </p:nvPr>
        </p:nvSpPr>
        <p:spPr>
          <a:xfrm>
            <a:off x="9885498" y="1020431"/>
            <a:ext cx="10679093" cy="2408569"/>
          </a:xfrm>
        </p:spPr>
        <p:txBody>
          <a:bodyPr>
            <a:normAutofit/>
          </a:bodyPr>
          <a:lstStyle/>
          <a:p>
            <a:r>
              <a:rPr lang="en-GB" sz="1000" dirty="0"/>
              <a:t>LCHS42007</a:t>
            </a:r>
          </a:p>
          <a:p>
            <a:r>
              <a:rPr lang="en-GB" sz="1000" dirty="0"/>
              <a:t>2522886 Aleisha </a:t>
            </a:r>
            <a:r>
              <a:rPr lang="en-GB" sz="1000" dirty="0" err="1"/>
              <a:t>Mapfirakupa</a:t>
            </a:r>
            <a:r>
              <a:rPr lang="en-GB" sz="1000" dirty="0"/>
              <a:t> </a:t>
            </a:r>
          </a:p>
          <a:p>
            <a:r>
              <a:rPr lang="en-GB" sz="1000" dirty="0"/>
              <a:t>Ropa</a:t>
            </a:r>
          </a:p>
          <a:p>
            <a:r>
              <a:rPr lang="en-GB" sz="1000" dirty="0"/>
              <a:t>Mahvish</a:t>
            </a:r>
          </a:p>
          <a:p>
            <a:r>
              <a:rPr lang="en-GB" sz="1000" dirty="0"/>
              <a:t>Lecturer- </a:t>
            </a:r>
            <a:r>
              <a:rPr lang="en-GB" sz="1000" dirty="0" err="1"/>
              <a:t>Hajra</a:t>
            </a:r>
            <a:r>
              <a:rPr lang="en-GB" sz="1000" dirty="0"/>
              <a:t> </a:t>
            </a:r>
            <a:r>
              <a:rPr lang="en-GB" sz="1000" dirty="0" err="1"/>
              <a:t>Mustasim</a:t>
            </a:r>
            <a:endParaRPr lang="en-GB" sz="1000" dirty="0"/>
          </a:p>
          <a:p>
            <a:endParaRPr lang="en-GB" dirty="0"/>
          </a:p>
        </p:txBody>
      </p:sp>
    </p:spTree>
    <p:extLst>
      <p:ext uri="{BB962C8B-B14F-4D97-AF65-F5344CB8AC3E}">
        <p14:creationId xmlns:p14="http://schemas.microsoft.com/office/powerpoint/2010/main" val="37742904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312A2-733C-5E65-F280-C1D351D4E5BA}"/>
              </a:ext>
            </a:extLst>
          </p:cNvPr>
          <p:cNvSpPr>
            <a:spLocks noGrp="1"/>
          </p:cNvSpPr>
          <p:nvPr>
            <p:ph type="title"/>
          </p:nvPr>
        </p:nvSpPr>
        <p:spPr/>
        <p:txBody>
          <a:bodyPr/>
          <a:lstStyle/>
          <a:p>
            <a:r>
              <a:rPr lang="en-GB" dirty="0"/>
              <a:t>What is Microsoft Teams?</a:t>
            </a:r>
            <a:endParaRPr lang="en-US" dirty="0"/>
          </a:p>
        </p:txBody>
      </p:sp>
      <p:sp>
        <p:nvSpPr>
          <p:cNvPr id="3" name="Content Placeholder 2">
            <a:extLst>
              <a:ext uri="{FF2B5EF4-FFF2-40B4-BE49-F238E27FC236}">
                <a16:creationId xmlns:a16="http://schemas.microsoft.com/office/drawing/2014/main" id="{4372EADB-0134-E8EC-2A18-2BD83C486239}"/>
              </a:ext>
            </a:extLst>
          </p:cNvPr>
          <p:cNvSpPr>
            <a:spLocks noGrp="1"/>
          </p:cNvSpPr>
          <p:nvPr>
            <p:ph idx="1"/>
          </p:nvPr>
        </p:nvSpPr>
        <p:spPr/>
        <p:txBody>
          <a:bodyPr/>
          <a:lstStyle/>
          <a:p>
            <a:r>
              <a:rPr lang="en-GB" b="0" i="0" dirty="0">
                <a:effectLst/>
                <a:latin typeface="UICTFontTextStyleBody"/>
              </a:rPr>
              <a:t>Microsoft Teams is a collaboration platform within Microsoft 365, it allows you to do the following :</a:t>
            </a:r>
            <a:endParaRPr lang="en-GB" dirty="0">
              <a:effectLst/>
              <a:latin typeface=".AppleSystemUIFont"/>
            </a:endParaRPr>
          </a:p>
          <a:p>
            <a:r>
              <a:rPr lang="en-GB" b="0" i="0" dirty="0">
                <a:effectLst/>
                <a:latin typeface="UICTFontTextStyleBody"/>
              </a:rPr>
              <a:t>• Instant messaging </a:t>
            </a:r>
            <a:endParaRPr lang="en-GB" dirty="0">
              <a:effectLst/>
              <a:latin typeface=".AppleSystemUIFont"/>
            </a:endParaRPr>
          </a:p>
          <a:p>
            <a:r>
              <a:rPr lang="en-GB" b="0" i="0" dirty="0">
                <a:effectLst/>
                <a:latin typeface="UICTFontTextStyleBody"/>
              </a:rPr>
              <a:t>• Video and voice calls</a:t>
            </a:r>
            <a:endParaRPr lang="en-GB" dirty="0">
              <a:effectLst/>
              <a:latin typeface=".AppleSystemUIFont"/>
            </a:endParaRPr>
          </a:p>
          <a:p>
            <a:r>
              <a:rPr lang="en-GB" b="0" i="0" dirty="0">
                <a:effectLst/>
                <a:latin typeface="UICTFontTextStyleBody"/>
              </a:rPr>
              <a:t>• Sharing files</a:t>
            </a:r>
            <a:endParaRPr lang="en-GB" dirty="0">
              <a:effectLst/>
              <a:latin typeface=".AppleSystemUIFont"/>
            </a:endParaRPr>
          </a:p>
          <a:p>
            <a:r>
              <a:rPr lang="en-GB" b="0" i="0" dirty="0">
                <a:effectLst/>
                <a:latin typeface="UICTFontTextStyleBody"/>
              </a:rPr>
              <a:t>• Task management</a:t>
            </a:r>
            <a:endParaRPr lang="en-GB" dirty="0">
              <a:effectLst/>
              <a:latin typeface=".AppleSystemUIFont"/>
            </a:endParaRPr>
          </a:p>
          <a:p>
            <a:r>
              <a:rPr lang="en-GB" b="0" i="0" dirty="0">
                <a:effectLst/>
                <a:latin typeface="UICTFontTextStyleBody"/>
              </a:rPr>
              <a:t>• Team collaboration </a:t>
            </a:r>
            <a:endParaRPr lang="en-GB" dirty="0">
              <a:effectLst/>
              <a:latin typeface=".AppleSystemUIFont"/>
            </a:endParaRPr>
          </a:p>
          <a:p>
            <a:endParaRPr lang="en-US" dirty="0"/>
          </a:p>
        </p:txBody>
      </p:sp>
    </p:spTree>
    <p:extLst>
      <p:ext uri="{BB962C8B-B14F-4D97-AF65-F5344CB8AC3E}">
        <p14:creationId xmlns:p14="http://schemas.microsoft.com/office/powerpoint/2010/main" val="1694033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D5FC1-B6C7-0C7A-A31E-9180C7EEA6A2}"/>
              </a:ext>
            </a:extLst>
          </p:cNvPr>
          <p:cNvSpPr>
            <a:spLocks noGrp="1"/>
          </p:cNvSpPr>
          <p:nvPr>
            <p:ph type="title"/>
          </p:nvPr>
        </p:nvSpPr>
        <p:spPr/>
        <p:txBody>
          <a:bodyPr/>
          <a:lstStyle/>
          <a:p>
            <a:r>
              <a:rPr lang="en-GB" dirty="0"/>
              <a:t>Improving efficiency </a:t>
            </a:r>
            <a:endParaRPr lang="en-US" dirty="0"/>
          </a:p>
        </p:txBody>
      </p:sp>
      <p:sp>
        <p:nvSpPr>
          <p:cNvPr id="3" name="Content Placeholder 2">
            <a:extLst>
              <a:ext uri="{FF2B5EF4-FFF2-40B4-BE49-F238E27FC236}">
                <a16:creationId xmlns:a16="http://schemas.microsoft.com/office/drawing/2014/main" id="{260EE73E-327C-BB45-DCC5-DED0CE40CF4A}"/>
              </a:ext>
            </a:extLst>
          </p:cNvPr>
          <p:cNvSpPr>
            <a:spLocks noGrp="1"/>
          </p:cNvSpPr>
          <p:nvPr>
            <p:ph idx="1"/>
          </p:nvPr>
        </p:nvSpPr>
        <p:spPr/>
        <p:txBody>
          <a:bodyPr/>
          <a:lstStyle/>
          <a:p>
            <a:r>
              <a:rPr lang="en-GB" dirty="0"/>
              <a:t>The  Greenfield home care agency provides support that is person centred to the adults living in  the community.</a:t>
            </a:r>
          </a:p>
          <a:p>
            <a:r>
              <a:rPr lang="en-GB" dirty="0"/>
              <a:t>Recently adopting Microsoft 365 helps drastically improve communication , scheduling and documentation , except not all staff are heavily experienced  in regards to digital applications.</a:t>
            </a:r>
          </a:p>
          <a:p>
            <a:r>
              <a:rPr lang="en-GB" dirty="0"/>
              <a:t>Digital transformation within health and social care plays a crucial role in advancing service quality , the safety of patients.
Staff may lack confidence using Microsoft 365 but it’s important that they’re taught how it is used so it’s used to the best ability.</a:t>
            </a:r>
          </a:p>
        </p:txBody>
      </p:sp>
    </p:spTree>
    <p:extLst>
      <p:ext uri="{BB962C8B-B14F-4D97-AF65-F5344CB8AC3E}">
        <p14:creationId xmlns:p14="http://schemas.microsoft.com/office/powerpoint/2010/main" val="2665120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E4FA4-950A-D46E-345A-D0CF9793D1CE}"/>
              </a:ext>
            </a:extLst>
          </p:cNvPr>
          <p:cNvSpPr>
            <a:spLocks noGrp="1"/>
          </p:cNvSpPr>
          <p:nvPr>
            <p:ph type="title"/>
          </p:nvPr>
        </p:nvSpPr>
        <p:spPr/>
        <p:txBody>
          <a:bodyPr/>
          <a:lstStyle/>
          <a:p>
            <a:r>
              <a:rPr lang="en-GB" dirty="0"/>
              <a:t>Communication and coordination</a:t>
            </a:r>
            <a:endParaRPr lang="en-US" dirty="0"/>
          </a:p>
        </p:txBody>
      </p:sp>
      <p:sp>
        <p:nvSpPr>
          <p:cNvPr id="3" name="Content Placeholder 2">
            <a:extLst>
              <a:ext uri="{FF2B5EF4-FFF2-40B4-BE49-F238E27FC236}">
                <a16:creationId xmlns:a16="http://schemas.microsoft.com/office/drawing/2014/main" id="{FDE9A2F9-08DB-1932-2111-013CED0ED6E3}"/>
              </a:ext>
            </a:extLst>
          </p:cNvPr>
          <p:cNvSpPr>
            <a:spLocks noGrp="1"/>
          </p:cNvSpPr>
          <p:nvPr>
            <p:ph idx="1"/>
          </p:nvPr>
        </p:nvSpPr>
        <p:spPr>
          <a:xfrm>
            <a:off x="493172" y="2167920"/>
            <a:ext cx="11029615" cy="3678303"/>
          </a:xfrm>
        </p:spPr>
        <p:txBody>
          <a:bodyPr/>
          <a:lstStyle/>
          <a:p>
            <a:r>
              <a:rPr lang="en-GB" dirty="0"/>
              <a:t>Care coordinators are able to prove immediate updates to carers regarding schedule or care plan changes.
Nurses can conduct virtual case reviews which eliminates unnecessary travel and enables more use of time.</a:t>
            </a:r>
          </a:p>
          <a:p>
            <a:r>
              <a:rPr lang="en-GB" dirty="0"/>
              <a:t>Microsoft teams enables communication through a number of digital functions.</a:t>
            </a:r>
          </a:p>
          <a:p>
            <a:r>
              <a:rPr lang="en-GB" dirty="0"/>
              <a:t>Instant messaging, conference calls and real time file collaborations can be used</a:t>
            </a:r>
          </a:p>
          <a:p>
            <a:r>
              <a:rPr lang="en-GB" dirty="0"/>
              <a:t>These all help the coordination of care as well as reducing the amount of inefficiencies in regards to administration </a:t>
            </a:r>
            <a:endParaRPr lang="en-US" dirty="0"/>
          </a:p>
        </p:txBody>
      </p:sp>
    </p:spTree>
    <p:extLst>
      <p:ext uri="{BB962C8B-B14F-4D97-AF65-F5344CB8AC3E}">
        <p14:creationId xmlns:p14="http://schemas.microsoft.com/office/powerpoint/2010/main" val="1515453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D7F79-1AED-9206-58F7-EBC1C5615523}"/>
              </a:ext>
            </a:extLst>
          </p:cNvPr>
          <p:cNvSpPr>
            <a:spLocks noGrp="1"/>
          </p:cNvSpPr>
          <p:nvPr>
            <p:ph type="title"/>
          </p:nvPr>
        </p:nvSpPr>
        <p:spPr/>
        <p:txBody>
          <a:bodyPr/>
          <a:lstStyle/>
          <a:p>
            <a:r>
              <a:rPr lang="en-GB" dirty="0"/>
              <a:t>Improving communication </a:t>
            </a:r>
            <a:endParaRPr lang="en-US" dirty="0"/>
          </a:p>
        </p:txBody>
      </p:sp>
      <p:sp>
        <p:nvSpPr>
          <p:cNvPr id="3" name="Content Placeholder 2">
            <a:extLst>
              <a:ext uri="{FF2B5EF4-FFF2-40B4-BE49-F238E27FC236}">
                <a16:creationId xmlns:a16="http://schemas.microsoft.com/office/drawing/2014/main" id="{D8470C07-9963-3364-B53D-5DD17BB081F9}"/>
              </a:ext>
            </a:extLst>
          </p:cNvPr>
          <p:cNvSpPr>
            <a:spLocks noGrp="1"/>
          </p:cNvSpPr>
          <p:nvPr>
            <p:ph idx="1"/>
          </p:nvPr>
        </p:nvSpPr>
        <p:spPr/>
        <p:txBody>
          <a:bodyPr/>
          <a:lstStyle/>
          <a:p>
            <a:r>
              <a:rPr lang="en-GB" b="0" i="0" dirty="0">
                <a:effectLst/>
                <a:latin typeface="UICTFontTextStyleBody"/>
              </a:rPr>
              <a:t>• Instant messaging for quick updates</a:t>
            </a:r>
            <a:endParaRPr lang="en-GB" dirty="0">
              <a:effectLst/>
              <a:latin typeface=".AppleSystemUIFont"/>
            </a:endParaRPr>
          </a:p>
          <a:p>
            <a:r>
              <a:rPr lang="en-GB" b="0" i="0" dirty="0">
                <a:effectLst/>
                <a:latin typeface="UICTFontTextStyleBody"/>
              </a:rPr>
              <a:t>• Group chats for care teams</a:t>
            </a:r>
            <a:endParaRPr lang="en-GB" dirty="0">
              <a:effectLst/>
              <a:latin typeface=".AppleSystemUIFont"/>
            </a:endParaRPr>
          </a:p>
          <a:p>
            <a:r>
              <a:rPr lang="en-GB" b="0" i="0" dirty="0">
                <a:effectLst/>
                <a:latin typeface="UICTFontTextStyleBody"/>
              </a:rPr>
              <a:t>• Video meetings for team briefings</a:t>
            </a:r>
            <a:endParaRPr lang="en-GB" dirty="0">
              <a:effectLst/>
              <a:latin typeface=".AppleSystemUIFont"/>
            </a:endParaRPr>
          </a:p>
          <a:p>
            <a:r>
              <a:rPr lang="en-GB" b="0" i="0" dirty="0">
                <a:effectLst/>
                <a:latin typeface="UICTFontTextStyleBody"/>
              </a:rPr>
              <a:t>• Status update e.g busy, available </a:t>
            </a:r>
          </a:p>
          <a:p>
            <a:r>
              <a:rPr lang="en-GB" dirty="0">
                <a:latin typeface="UICTFontTextStyleBody"/>
              </a:rPr>
              <a:t>Staff members</a:t>
            </a:r>
            <a:r>
              <a:rPr lang="en-GB" b="0" i="0" dirty="0">
                <a:effectLst/>
                <a:latin typeface="UICTFontTextStyleBody"/>
              </a:rPr>
              <a:t> can instantly notify carers about schedule changes without multiple phone calls.</a:t>
            </a:r>
            <a:endParaRPr lang="en-GB" dirty="0">
              <a:effectLst/>
              <a:latin typeface=".AppleSystemUIFont"/>
            </a:endParaRPr>
          </a:p>
          <a:p>
            <a:endParaRPr lang="en-GB" dirty="0">
              <a:effectLst/>
              <a:latin typeface=".AppleSystemUIFont"/>
            </a:endParaRPr>
          </a:p>
          <a:p>
            <a:endParaRPr lang="en-US" dirty="0"/>
          </a:p>
        </p:txBody>
      </p:sp>
    </p:spTree>
    <p:extLst>
      <p:ext uri="{BB962C8B-B14F-4D97-AF65-F5344CB8AC3E}">
        <p14:creationId xmlns:p14="http://schemas.microsoft.com/office/powerpoint/2010/main" val="27307422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04A45-8116-7BDB-EA4C-B49BAD8D611D}"/>
              </a:ext>
            </a:extLst>
          </p:cNvPr>
          <p:cNvSpPr>
            <a:spLocks noGrp="1"/>
          </p:cNvSpPr>
          <p:nvPr>
            <p:ph type="title"/>
          </p:nvPr>
        </p:nvSpPr>
        <p:spPr/>
        <p:txBody>
          <a:bodyPr/>
          <a:lstStyle/>
          <a:p>
            <a:r>
              <a:rPr lang="en-GB" dirty="0"/>
              <a:t>Transforming care delivery with </a:t>
            </a:r>
            <a:r>
              <a:rPr lang="en-GB" dirty="0" err="1"/>
              <a:t>microsoft</a:t>
            </a:r>
            <a:r>
              <a:rPr lang="en-GB" dirty="0"/>
              <a:t> teams </a:t>
            </a:r>
            <a:endParaRPr lang="en-US" dirty="0"/>
          </a:p>
        </p:txBody>
      </p:sp>
      <p:sp>
        <p:nvSpPr>
          <p:cNvPr id="3" name="Content Placeholder 2">
            <a:extLst>
              <a:ext uri="{FF2B5EF4-FFF2-40B4-BE49-F238E27FC236}">
                <a16:creationId xmlns:a16="http://schemas.microsoft.com/office/drawing/2014/main" id="{91A8B9FB-4468-2977-AC80-810E2D8F6ACE}"/>
              </a:ext>
            </a:extLst>
          </p:cNvPr>
          <p:cNvSpPr>
            <a:spLocks noGrp="1"/>
          </p:cNvSpPr>
          <p:nvPr>
            <p:ph idx="1"/>
          </p:nvPr>
        </p:nvSpPr>
        <p:spPr/>
        <p:txBody>
          <a:bodyPr>
            <a:normAutofit/>
          </a:bodyPr>
          <a:lstStyle/>
          <a:p>
            <a:r>
              <a:rPr lang="en-GB" b="0" i="0" dirty="0">
                <a:effectLst/>
                <a:latin typeface="UICTFontTextStyleBody"/>
              </a:rPr>
              <a:t>Microsoft Teams has the potential to greatly increase efficiency within Greenfield Home Care Agency by:</a:t>
            </a:r>
            <a:endParaRPr lang="en-GB" dirty="0">
              <a:effectLst/>
              <a:latin typeface=".AppleSystemUIFont"/>
            </a:endParaRPr>
          </a:p>
          <a:p>
            <a:r>
              <a:rPr lang="en-GB" b="0" i="0" dirty="0">
                <a:effectLst/>
                <a:latin typeface="UICTFontTextStyleBody"/>
              </a:rPr>
              <a:t>Strengthening communication across all staff roles</a:t>
            </a:r>
            <a:endParaRPr lang="en-GB" dirty="0">
              <a:effectLst/>
              <a:latin typeface=".AppleSystemUIFont"/>
            </a:endParaRPr>
          </a:p>
          <a:p>
            <a:r>
              <a:rPr lang="en-GB" b="0" i="0" dirty="0">
                <a:effectLst/>
                <a:latin typeface="UICTFontTextStyleBody"/>
              </a:rPr>
              <a:t>Simplifying schedules and task coordination</a:t>
            </a:r>
            <a:endParaRPr lang="en-GB" dirty="0">
              <a:effectLst/>
              <a:latin typeface=".AppleSystemUIFont"/>
            </a:endParaRPr>
          </a:p>
          <a:p>
            <a:r>
              <a:rPr lang="en-GB" b="0" i="0" dirty="0">
                <a:effectLst/>
                <a:latin typeface="UICTFontTextStyleBody"/>
              </a:rPr>
              <a:t>Safeguarding client information</a:t>
            </a:r>
            <a:endParaRPr lang="en-GB" dirty="0">
              <a:effectLst/>
              <a:latin typeface=".AppleSystemUIFont"/>
            </a:endParaRPr>
          </a:p>
          <a:p>
            <a:r>
              <a:rPr lang="en-GB" b="0" i="0" dirty="0">
                <a:effectLst/>
                <a:latin typeface="UICTFontTextStyleBody"/>
              </a:rPr>
              <a:t>Promoting effective teamwork </a:t>
            </a:r>
            <a:endParaRPr lang="en-GB" dirty="0">
              <a:effectLst/>
              <a:latin typeface=".AppleSystemUIFont"/>
            </a:endParaRPr>
          </a:p>
          <a:p>
            <a:r>
              <a:rPr lang="en-GB" b="0" i="0" dirty="0">
                <a:effectLst/>
                <a:latin typeface="UICTFontTextStyleBody"/>
              </a:rPr>
              <a:t>Building staff confidence in digital working practices</a:t>
            </a:r>
            <a:endParaRPr lang="en-GB" dirty="0">
              <a:latin typeface=".AppleSystemUIFont"/>
            </a:endParaRPr>
          </a:p>
          <a:p>
            <a:r>
              <a:rPr lang="en-GB" b="0" i="0" dirty="0">
                <a:effectLst/>
                <a:latin typeface="UICTFontTextStyleBody"/>
              </a:rPr>
              <a:t>Microsoft Teams can become an essential platform for delivering safe, efficient, and high-quality person-centred care.</a:t>
            </a:r>
            <a:endParaRPr lang="en-GB" dirty="0">
              <a:effectLst/>
              <a:latin typeface=".AppleSystemUIFont"/>
            </a:endParaRPr>
          </a:p>
          <a:p>
            <a:endParaRPr lang="en-US" dirty="0"/>
          </a:p>
        </p:txBody>
      </p:sp>
    </p:spTree>
    <p:extLst>
      <p:ext uri="{BB962C8B-B14F-4D97-AF65-F5344CB8AC3E}">
        <p14:creationId xmlns:p14="http://schemas.microsoft.com/office/powerpoint/2010/main" val="3489233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7CB16-10E2-5407-1098-6320D51888F8}"/>
              </a:ext>
            </a:extLst>
          </p:cNvPr>
          <p:cNvSpPr>
            <a:spLocks noGrp="1"/>
          </p:cNvSpPr>
          <p:nvPr>
            <p:ph type="title"/>
          </p:nvPr>
        </p:nvSpPr>
        <p:spPr/>
        <p:txBody>
          <a:bodyPr/>
          <a:lstStyle/>
          <a:p>
            <a:r>
              <a:rPr lang="en-GB" dirty="0"/>
              <a:t>Securing documentation and staff training </a:t>
            </a:r>
            <a:endParaRPr lang="en-US" dirty="0"/>
          </a:p>
        </p:txBody>
      </p:sp>
      <p:sp>
        <p:nvSpPr>
          <p:cNvPr id="3" name="Content Placeholder 2">
            <a:extLst>
              <a:ext uri="{FF2B5EF4-FFF2-40B4-BE49-F238E27FC236}">
                <a16:creationId xmlns:a16="http://schemas.microsoft.com/office/drawing/2014/main" id="{8E1D584C-F53C-1E21-D2F9-2281E1703380}"/>
              </a:ext>
            </a:extLst>
          </p:cNvPr>
          <p:cNvSpPr>
            <a:spLocks noGrp="1"/>
          </p:cNvSpPr>
          <p:nvPr>
            <p:ph idx="1"/>
          </p:nvPr>
        </p:nvSpPr>
        <p:spPr/>
        <p:txBody>
          <a:bodyPr>
            <a:normAutofit fontScale="40000" lnSpcReduction="20000"/>
          </a:bodyPr>
          <a:lstStyle/>
          <a:p>
            <a:r>
              <a:rPr lang="en-GB" b="1" dirty="0">
                <a:latin typeface="UICTFontTextStyleEmphasizedBody"/>
              </a:rPr>
              <a:t>Solutions</a:t>
            </a:r>
            <a:endParaRPr lang="en-GB" dirty="0">
              <a:effectLst/>
              <a:latin typeface=".AppleSystemUIFont"/>
            </a:endParaRPr>
          </a:p>
          <a:p>
            <a:r>
              <a:rPr lang="en-GB" b="0" i="0" dirty="0">
                <a:effectLst/>
                <a:latin typeface="UICTFontTextStyleBody"/>
              </a:rPr>
              <a:t> Short training sessions</a:t>
            </a:r>
            <a:endParaRPr lang="en-GB" dirty="0">
              <a:effectLst/>
              <a:latin typeface=".AppleSystemUIFont"/>
            </a:endParaRPr>
          </a:p>
          <a:p>
            <a:r>
              <a:rPr lang="en-GB" b="0" i="0" dirty="0">
                <a:effectLst/>
                <a:latin typeface="UICTFontTextStyleBody"/>
              </a:rPr>
              <a:t>Step-by-step guides</a:t>
            </a:r>
            <a:endParaRPr lang="en-GB" dirty="0">
              <a:effectLst/>
              <a:latin typeface=".AppleSystemUIFont"/>
            </a:endParaRPr>
          </a:p>
          <a:p>
            <a:r>
              <a:rPr lang="en-GB" b="0" i="0" dirty="0">
                <a:effectLst/>
                <a:latin typeface="UICTFontTextStyleBody"/>
              </a:rPr>
              <a:t>Peer mentoring</a:t>
            </a:r>
            <a:endParaRPr lang="en-GB" dirty="0">
              <a:effectLst/>
              <a:latin typeface=".AppleSystemUIFont"/>
            </a:endParaRPr>
          </a:p>
          <a:p>
            <a:r>
              <a:rPr lang="en-GB" b="0" i="0" dirty="0">
                <a:effectLst/>
                <a:latin typeface="UICTFontTextStyleBody"/>
              </a:rPr>
              <a:t> Recorded training meetings in Teams</a:t>
            </a:r>
            <a:endParaRPr lang="en-GB" dirty="0">
              <a:effectLst/>
              <a:latin typeface=".AppleSystemUIFont"/>
            </a:endParaRPr>
          </a:p>
          <a:p>
            <a:r>
              <a:rPr lang="en-GB" b="1" i="0" dirty="0">
                <a:effectLst/>
                <a:latin typeface="UICTFontTextStyleEmphasizedBody"/>
              </a:rPr>
              <a:t>Benefit:</a:t>
            </a:r>
            <a:endParaRPr lang="en-GB" dirty="0">
              <a:effectLst/>
              <a:latin typeface=".AppleSystemUIFont"/>
            </a:endParaRPr>
          </a:p>
          <a:p>
            <a:r>
              <a:rPr lang="en-GB" b="0" i="0" dirty="0">
                <a:effectLst/>
                <a:latin typeface="UICTFontTextStyleBody"/>
              </a:rPr>
              <a:t>Gradual improvement in digital skills and reduced resistance to change</a:t>
            </a:r>
          </a:p>
          <a:p>
            <a:r>
              <a:rPr lang="en-GB" b="1" i="0" dirty="0">
                <a:effectLst/>
                <a:latin typeface="UICTFontTextStyleEmphasizedBody"/>
              </a:rPr>
              <a:t>Current Issue:</a:t>
            </a:r>
            <a:endParaRPr lang="en-GB" dirty="0">
              <a:effectLst/>
              <a:latin typeface=".AppleSystemUIFont"/>
            </a:endParaRPr>
          </a:p>
          <a:p>
            <a:r>
              <a:rPr lang="en-GB" b="0" i="0" dirty="0">
                <a:effectLst/>
                <a:latin typeface="UICTFontTextStyleBody"/>
              </a:rPr>
              <a:t>Paper documents and emails increase risk of lost information and data breaches.</a:t>
            </a:r>
            <a:endParaRPr lang="en-GB" dirty="0">
              <a:effectLst/>
              <a:latin typeface=".AppleSystemUIFont"/>
            </a:endParaRPr>
          </a:p>
          <a:p>
            <a:r>
              <a:rPr lang="en-GB" b="1" i="0" dirty="0">
                <a:effectLst/>
                <a:latin typeface="UICTFontTextStyleEmphasizedBody"/>
              </a:rPr>
              <a:t>Teams Solution:</a:t>
            </a:r>
            <a:endParaRPr lang="en-GB" dirty="0">
              <a:effectLst/>
              <a:latin typeface=".AppleSystemUIFont"/>
            </a:endParaRPr>
          </a:p>
          <a:p>
            <a:r>
              <a:rPr lang="en-GB" b="0" i="0" dirty="0">
                <a:effectLst/>
                <a:latin typeface="UICTFontTextStyleBody"/>
              </a:rPr>
              <a:t>Secure cloud storage (SharePoint integration)</a:t>
            </a:r>
            <a:endParaRPr lang="en-GB" dirty="0">
              <a:effectLst/>
              <a:latin typeface=".AppleSystemUIFont"/>
            </a:endParaRPr>
          </a:p>
          <a:p>
            <a:r>
              <a:rPr lang="en-GB" b="0" i="0" dirty="0">
                <a:effectLst/>
                <a:latin typeface="UICTFontTextStyleBody"/>
              </a:rPr>
              <a:t>Controlled access permissions</a:t>
            </a:r>
            <a:endParaRPr lang="en-GB" dirty="0">
              <a:effectLst/>
              <a:latin typeface=".AppleSystemUIFont"/>
            </a:endParaRPr>
          </a:p>
          <a:p>
            <a:r>
              <a:rPr lang="en-GB" b="0" i="0" dirty="0">
                <a:effectLst/>
                <a:latin typeface="UICTFontTextStyleBody"/>
              </a:rPr>
              <a:t>Encrypted communication</a:t>
            </a:r>
            <a:endParaRPr lang="en-GB" dirty="0">
              <a:effectLst/>
              <a:latin typeface=".AppleSystemUIFont"/>
            </a:endParaRPr>
          </a:p>
          <a:p>
            <a:r>
              <a:rPr lang="en-GB" b="1" i="0" dirty="0">
                <a:effectLst/>
                <a:latin typeface="UICTFontTextStyleEmphasizedBody"/>
              </a:rPr>
              <a:t>Impact:</a:t>
            </a:r>
            <a:endParaRPr lang="en-GB" dirty="0">
              <a:effectLst/>
              <a:latin typeface=".AppleSystemUIFont"/>
            </a:endParaRPr>
          </a:p>
          <a:p>
            <a:r>
              <a:rPr lang="en-GB" b="0" i="0" dirty="0">
                <a:effectLst/>
                <a:latin typeface="UICTFontTextStyleBody"/>
              </a:rPr>
              <a:t>Protects sensitive patient information</a:t>
            </a:r>
            <a:endParaRPr lang="en-GB" dirty="0">
              <a:latin typeface=".AppleSystemUIFont"/>
            </a:endParaRPr>
          </a:p>
          <a:p>
            <a:r>
              <a:rPr lang="en-GB" b="0" i="0" dirty="0">
                <a:effectLst/>
                <a:latin typeface="UICTFontTextStyleBody"/>
              </a:rPr>
              <a:t>Support</a:t>
            </a:r>
            <a:endParaRPr lang="en-GB" dirty="0">
              <a:effectLst/>
              <a:latin typeface=".AppleSystemUIFont"/>
            </a:endParaRPr>
          </a:p>
          <a:p>
            <a:r>
              <a:rPr lang="en-GB" b="0" i="0" dirty="0">
                <a:effectLst/>
                <a:latin typeface="UICTFontTextStyleBody"/>
              </a:rPr>
              <a:t>Reduces paperwork</a:t>
            </a:r>
            <a:endParaRPr lang="en-GB" dirty="0">
              <a:effectLst/>
              <a:latin typeface=".AppleSystemUIFont"/>
            </a:endParaRPr>
          </a:p>
          <a:p>
            <a:endParaRPr lang="en-GB" dirty="0">
              <a:effectLst/>
              <a:latin typeface=".AppleSystemUIFont"/>
            </a:endParaRPr>
          </a:p>
          <a:p>
            <a:endParaRPr lang="en-US" dirty="0"/>
          </a:p>
        </p:txBody>
      </p:sp>
    </p:spTree>
    <p:extLst>
      <p:ext uri="{BB962C8B-B14F-4D97-AF65-F5344CB8AC3E}">
        <p14:creationId xmlns:p14="http://schemas.microsoft.com/office/powerpoint/2010/main" val="3294403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C0489-0227-D516-E430-597A55644D2C}"/>
              </a:ext>
            </a:extLst>
          </p:cNvPr>
          <p:cNvSpPr>
            <a:spLocks noGrp="1"/>
          </p:cNvSpPr>
          <p:nvPr>
            <p:ph type="title"/>
          </p:nvPr>
        </p:nvSpPr>
        <p:spPr/>
        <p:txBody>
          <a:bodyPr/>
          <a:lstStyle/>
          <a:p>
            <a:r>
              <a:rPr lang="en-GB" dirty="0"/>
              <a:t>Reference </a:t>
            </a:r>
            <a:endParaRPr lang="en-US" dirty="0"/>
          </a:p>
        </p:txBody>
      </p:sp>
      <p:sp>
        <p:nvSpPr>
          <p:cNvPr id="3" name="Content Placeholder 2">
            <a:extLst>
              <a:ext uri="{FF2B5EF4-FFF2-40B4-BE49-F238E27FC236}">
                <a16:creationId xmlns:a16="http://schemas.microsoft.com/office/drawing/2014/main" id="{030DBE3E-DF78-44A5-52F1-63F2D3E6EBF5}"/>
              </a:ext>
            </a:extLst>
          </p:cNvPr>
          <p:cNvSpPr>
            <a:spLocks noGrp="1"/>
          </p:cNvSpPr>
          <p:nvPr>
            <p:ph idx="1"/>
          </p:nvPr>
        </p:nvSpPr>
        <p:spPr/>
        <p:txBody>
          <a:bodyPr>
            <a:normAutofit lnSpcReduction="10000"/>
          </a:bodyPr>
          <a:lstStyle/>
          <a:p>
            <a:endParaRPr lang="en-GB" dirty="0"/>
          </a:p>
          <a:p>
            <a:r>
              <a:rPr lang="en-GB" dirty="0" err="1"/>
              <a:t>Dimitrova-Grajzl</a:t>
            </a:r>
            <a:r>
              <a:rPr lang="en-GB" dirty="0"/>
              <a:t>, V., et al. (2018)This study examines how information and communication technologies improve performance in social service settings. It supports the argument that Microsoft 365 can enhance efficiency.</a:t>
            </a:r>
          </a:p>
          <a:p>
            <a:r>
              <a:rPr lang="en-GB" dirty="0" err="1"/>
              <a:t>Majchrzak</a:t>
            </a:r>
            <a:r>
              <a:rPr lang="en-GB" dirty="0"/>
              <a:t>, A., et al. (2016)This research focuses on digital collaboration tools during organisational change. It reinforces the importance of leadership, training, and structured implementation — key factors for Greenfield’s success.</a:t>
            </a:r>
          </a:p>
          <a:p>
            <a:r>
              <a:rPr lang="en-GB" dirty="0" err="1"/>
              <a:t>Venkatesh</a:t>
            </a:r>
            <a:r>
              <a:rPr lang="en-GB" dirty="0"/>
              <a:t>, V., et al. (2003)The Unified Theory of Acceptance and Use of Technology explains how user confidence and organisational support influence technology adoption. This directly relates to staff adapting to Microsoft 365</a:t>
            </a:r>
            <a:r>
              <a:rPr lang="en-GB" dirty="0">
                <a:effectLst/>
                <a:latin typeface=".AppleSystemUIFont"/>
              </a:rPr>
              <a:t> </a:t>
            </a:r>
          </a:p>
          <a:p>
            <a:r>
              <a:rPr lang="en-GB" dirty="0">
                <a:latin typeface="UICTFontTextStyleBody"/>
              </a:rPr>
              <a:t>A</a:t>
            </a:r>
            <a:r>
              <a:rPr lang="en-GB" b="0" i="0" dirty="0">
                <a:effectLst/>
                <a:latin typeface="UICTFontTextStyleBody"/>
              </a:rPr>
              <a:t>ssumptions that all staff are confident with technology, referred to as the “digital natives” argument , have been challenged in research (Bennett, </a:t>
            </a:r>
            <a:r>
              <a:rPr lang="en-GB" b="0" i="0" dirty="0" err="1">
                <a:effectLst/>
                <a:latin typeface="UICTFontTextStyleBody"/>
              </a:rPr>
              <a:t>Maton</a:t>
            </a:r>
            <a:r>
              <a:rPr lang="en-GB" b="0" i="0" dirty="0">
                <a:effectLst/>
                <a:latin typeface="UICTFontTextStyleBody"/>
              </a:rPr>
              <a:t> &amp; </a:t>
            </a:r>
            <a:r>
              <a:rPr lang="en-GB" b="0" i="0" dirty="0" err="1">
                <a:effectLst/>
                <a:latin typeface="UICTFontTextStyleBody"/>
              </a:rPr>
              <a:t>Kervin</a:t>
            </a:r>
            <a:r>
              <a:rPr lang="en-GB" b="0" i="0" dirty="0">
                <a:effectLst/>
                <a:latin typeface="UICTFontTextStyleBody"/>
              </a:rPr>
              <a:t>, 2008). This suggests Greenfield must provide structured support rather than assume employees will automatically adapt.</a:t>
            </a:r>
            <a:endParaRPr lang="en-GB" dirty="0">
              <a:effectLst/>
              <a:latin typeface=".AppleSystemUIFont"/>
            </a:endParaRPr>
          </a:p>
          <a:p>
            <a:endParaRPr lang="en-GB" dirty="0">
              <a:effectLst/>
              <a:latin typeface=".AppleSystemUIFont"/>
            </a:endParaRPr>
          </a:p>
        </p:txBody>
      </p:sp>
    </p:spTree>
    <p:extLst>
      <p:ext uri="{BB962C8B-B14F-4D97-AF65-F5344CB8AC3E}">
        <p14:creationId xmlns:p14="http://schemas.microsoft.com/office/powerpoint/2010/main" val="403559852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Dividend</vt:lpstr>
      <vt:lpstr>Digital skills and research methods using microsoft teams</vt:lpstr>
      <vt:lpstr>What is Microsoft Teams?</vt:lpstr>
      <vt:lpstr>Improving efficiency </vt:lpstr>
      <vt:lpstr>Communication and coordination</vt:lpstr>
      <vt:lpstr>Improving communication </vt:lpstr>
      <vt:lpstr>Transforming care delivery with microsoft teams </vt:lpstr>
      <vt:lpstr>Securing documentation and staff training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dc:title>
  <dc:creator>Aleisha Mapfirakupa (2522886)</dc:creator>
  <cp:lastModifiedBy>Aleisha Mapfirakupa (2522886)</cp:lastModifiedBy>
  <cp:revision>3</cp:revision>
  <dcterms:created xsi:type="dcterms:W3CDTF">2026-02-13T23:42:34Z</dcterms:created>
  <dcterms:modified xsi:type="dcterms:W3CDTF">2026-02-16T04:30:12Z</dcterms:modified>
</cp:coreProperties>
</file>