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xml" ContentType="application/vnd.openxmlformats-officedocument.presentationml.tags+xml"/>
  <Override PartName="/ppt/notesSlides/notesSlide21.xml" ContentType="application/vnd.openxmlformats-officedocument.presentationml.notesSlide+xml"/>
  <Override PartName="/ppt/tags/tag2.xml" ContentType="application/vnd.openxmlformats-officedocument.presentationml.tags+xml"/>
  <Override PartName="/ppt/notesSlides/notesSlide22.xml" ContentType="application/vnd.openxmlformats-officedocument.presentationml.notesSlide+xml"/>
  <Override PartName="/ppt/tags/tag3.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4.xml" ContentType="application/vnd.openxmlformats-officedocument.presentationml.tags+xml"/>
  <Override PartName="/ppt/notesSlides/notesSlide34.xml" ContentType="application/vnd.openxmlformats-officedocument.presentationml.notesSlide+xml"/>
  <Override PartName="/ppt/tags/tag5.xml" ContentType="application/vnd.openxmlformats-officedocument.presentationml.tag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50"/>
  </p:notesMasterIdLst>
  <p:sldIdLst>
    <p:sldId id="256" r:id="rId2"/>
    <p:sldId id="257" r:id="rId3"/>
    <p:sldId id="258" r:id="rId4"/>
    <p:sldId id="259" r:id="rId5"/>
    <p:sldId id="260" r:id="rId6"/>
    <p:sldId id="264" r:id="rId7"/>
    <p:sldId id="312" r:id="rId8"/>
    <p:sldId id="261" r:id="rId9"/>
    <p:sldId id="262" r:id="rId10"/>
    <p:sldId id="265" r:id="rId11"/>
    <p:sldId id="266" r:id="rId12"/>
    <p:sldId id="267" r:id="rId13"/>
    <p:sldId id="268" r:id="rId14"/>
    <p:sldId id="273" r:id="rId15"/>
    <p:sldId id="280" r:id="rId16"/>
    <p:sldId id="276" r:id="rId17"/>
    <p:sldId id="274" r:id="rId18"/>
    <p:sldId id="275" r:id="rId19"/>
    <p:sldId id="277" r:id="rId20"/>
    <p:sldId id="278" r:id="rId21"/>
    <p:sldId id="281" r:id="rId22"/>
    <p:sldId id="282" r:id="rId23"/>
    <p:sldId id="285" r:id="rId24"/>
    <p:sldId id="283" r:id="rId25"/>
    <p:sldId id="314" r:id="rId26"/>
    <p:sldId id="284" r:id="rId27"/>
    <p:sldId id="299" r:id="rId28"/>
    <p:sldId id="279" r:id="rId29"/>
    <p:sldId id="286" r:id="rId30"/>
    <p:sldId id="308" r:id="rId31"/>
    <p:sldId id="287" r:id="rId32"/>
    <p:sldId id="288" r:id="rId33"/>
    <p:sldId id="289" r:id="rId34"/>
    <p:sldId id="290" r:id="rId35"/>
    <p:sldId id="291" r:id="rId36"/>
    <p:sldId id="292" r:id="rId37"/>
    <p:sldId id="293" r:id="rId38"/>
    <p:sldId id="294" r:id="rId39"/>
    <p:sldId id="313" r:id="rId40"/>
    <p:sldId id="315" r:id="rId41"/>
    <p:sldId id="316" r:id="rId42"/>
    <p:sldId id="296" r:id="rId43"/>
    <p:sldId id="309" r:id="rId44"/>
    <p:sldId id="310" r:id="rId45"/>
    <p:sldId id="297" r:id="rId46"/>
    <p:sldId id="300" r:id="rId47"/>
    <p:sldId id="311" r:id="rId48"/>
    <p:sldId id="301" r:id="rId49"/>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EF79"/>
    <a:srgbClr val="F0FDB1"/>
    <a:srgbClr val="FBC1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51679" autoAdjust="0"/>
  </p:normalViewPr>
  <p:slideViewPr>
    <p:cSldViewPr snapToGrid="0">
      <p:cViewPr>
        <p:scale>
          <a:sx n="60" d="100"/>
          <a:sy n="60" d="100"/>
        </p:scale>
        <p:origin x="24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5254AD-709A-4175-B74A-1E02F78C36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E3D361-980D-411E-A622-29ACD4727125}">
      <dgm:prSet/>
      <dgm:spPr/>
      <dgm:t>
        <a:bodyPr/>
        <a:lstStyle/>
        <a:p>
          <a:r>
            <a:rPr lang="en-GB" u="sng"/>
            <a:t>Historic approach </a:t>
          </a:r>
          <a:endParaRPr lang="en-US"/>
        </a:p>
      </dgm:t>
    </dgm:pt>
    <dgm:pt modelId="{CF231E5E-4301-4190-B933-873E8B54F473}" type="parTrans" cxnId="{EC49EBFC-7030-465E-947F-86794252FB5E}">
      <dgm:prSet/>
      <dgm:spPr/>
      <dgm:t>
        <a:bodyPr/>
        <a:lstStyle/>
        <a:p>
          <a:endParaRPr lang="en-US"/>
        </a:p>
      </dgm:t>
    </dgm:pt>
    <dgm:pt modelId="{B333BCA5-D447-481B-BE5E-8F617D05E0B2}" type="sibTrans" cxnId="{EC49EBFC-7030-465E-947F-86794252FB5E}">
      <dgm:prSet/>
      <dgm:spPr/>
      <dgm:t>
        <a:bodyPr/>
        <a:lstStyle/>
        <a:p>
          <a:endParaRPr lang="en-US"/>
        </a:p>
      </dgm:t>
    </dgm:pt>
    <dgm:pt modelId="{A5DCF7FD-1C25-4156-81B6-E3A9F88E5912}">
      <dgm:prSet/>
      <dgm:spPr/>
      <dgm:t>
        <a:bodyPr/>
        <a:lstStyle/>
        <a:p>
          <a:r>
            <a:rPr lang="en-GB"/>
            <a:t>– </a:t>
          </a:r>
          <a:r>
            <a:rPr lang="en-GB" i="1"/>
            <a:t>consensus ad idium </a:t>
          </a:r>
          <a:r>
            <a:rPr lang="en-GB"/>
            <a:t>(a meeting of minds)</a:t>
          </a:r>
          <a:endParaRPr lang="en-US"/>
        </a:p>
      </dgm:t>
    </dgm:pt>
    <dgm:pt modelId="{975E8D8D-9A18-47E1-9704-6ED3ACA62E25}" type="parTrans" cxnId="{971FACEC-C6A7-4A34-BC5E-E711FDA57AFB}">
      <dgm:prSet/>
      <dgm:spPr/>
      <dgm:t>
        <a:bodyPr/>
        <a:lstStyle/>
        <a:p>
          <a:endParaRPr lang="en-US"/>
        </a:p>
      </dgm:t>
    </dgm:pt>
    <dgm:pt modelId="{0042A2C4-0C87-4D8F-AEE7-966C31118B17}" type="sibTrans" cxnId="{971FACEC-C6A7-4A34-BC5E-E711FDA57AFB}">
      <dgm:prSet/>
      <dgm:spPr/>
      <dgm:t>
        <a:bodyPr/>
        <a:lstStyle/>
        <a:p>
          <a:endParaRPr lang="en-US"/>
        </a:p>
      </dgm:t>
    </dgm:pt>
    <dgm:pt modelId="{DB1A7B91-F6BE-4F05-89DA-DED5E685B732}">
      <dgm:prSet/>
      <dgm:spPr/>
      <dgm:t>
        <a:bodyPr/>
        <a:lstStyle/>
        <a:p>
          <a:r>
            <a:rPr lang="en-GB" b="1"/>
            <a:t>Subjective approach</a:t>
          </a:r>
          <a:r>
            <a:rPr lang="en-GB"/>
            <a:t>: What did the parties actually think at the time of entering into the contract?</a:t>
          </a:r>
          <a:endParaRPr lang="en-US"/>
        </a:p>
      </dgm:t>
    </dgm:pt>
    <dgm:pt modelId="{851014EC-8051-4796-82BA-F370CB330EC6}" type="parTrans" cxnId="{50D59FC3-C057-4465-AF11-65EAFDE98749}">
      <dgm:prSet/>
      <dgm:spPr/>
      <dgm:t>
        <a:bodyPr/>
        <a:lstStyle/>
        <a:p>
          <a:endParaRPr lang="en-US"/>
        </a:p>
      </dgm:t>
    </dgm:pt>
    <dgm:pt modelId="{32D0C39B-E9E9-49B2-8FD6-1E0C0686FF13}" type="sibTrans" cxnId="{50D59FC3-C057-4465-AF11-65EAFDE98749}">
      <dgm:prSet/>
      <dgm:spPr/>
      <dgm:t>
        <a:bodyPr/>
        <a:lstStyle/>
        <a:p>
          <a:endParaRPr lang="en-US"/>
        </a:p>
      </dgm:t>
    </dgm:pt>
    <dgm:pt modelId="{26964003-59E5-41A5-A21A-CFF9347E3B25}">
      <dgm:prSet/>
      <dgm:spPr/>
      <dgm:t>
        <a:bodyPr/>
        <a:lstStyle/>
        <a:p>
          <a:r>
            <a:rPr lang="en-GB"/>
            <a:t>X Difficult to implement, since the Courts are neither mind readers or time travellers</a:t>
          </a:r>
          <a:endParaRPr lang="en-US"/>
        </a:p>
      </dgm:t>
    </dgm:pt>
    <dgm:pt modelId="{06975149-38BB-4D8A-A18D-7EAAD445A28D}" type="parTrans" cxnId="{A10BEEF9-1C48-424A-9255-AB623E1C0BAD}">
      <dgm:prSet/>
      <dgm:spPr/>
      <dgm:t>
        <a:bodyPr/>
        <a:lstStyle/>
        <a:p>
          <a:endParaRPr lang="en-US"/>
        </a:p>
      </dgm:t>
    </dgm:pt>
    <dgm:pt modelId="{79D83510-F9AE-4944-9E5D-5ABF0408FB5D}" type="sibTrans" cxnId="{A10BEEF9-1C48-424A-9255-AB623E1C0BAD}">
      <dgm:prSet/>
      <dgm:spPr/>
      <dgm:t>
        <a:bodyPr/>
        <a:lstStyle/>
        <a:p>
          <a:endParaRPr lang="en-US"/>
        </a:p>
      </dgm:t>
    </dgm:pt>
    <dgm:pt modelId="{097B25C3-B88B-4044-AD14-B0BA41BB6802}" type="pres">
      <dgm:prSet presAssocID="{525254AD-709A-4175-B74A-1E02F78C3626}" presName="linear" presStyleCnt="0">
        <dgm:presLayoutVars>
          <dgm:animLvl val="lvl"/>
          <dgm:resizeHandles val="exact"/>
        </dgm:presLayoutVars>
      </dgm:prSet>
      <dgm:spPr/>
    </dgm:pt>
    <dgm:pt modelId="{9514ED1E-EBFD-41BA-9B18-70875DEF40EC}" type="pres">
      <dgm:prSet presAssocID="{21E3D361-980D-411E-A622-29ACD4727125}" presName="parentText" presStyleLbl="node1" presStyleIdx="0" presStyleCnt="4">
        <dgm:presLayoutVars>
          <dgm:chMax val="0"/>
          <dgm:bulletEnabled val="1"/>
        </dgm:presLayoutVars>
      </dgm:prSet>
      <dgm:spPr/>
    </dgm:pt>
    <dgm:pt modelId="{00F00BB2-6413-4F7C-A62F-C9EA2E2F4E3E}" type="pres">
      <dgm:prSet presAssocID="{B333BCA5-D447-481B-BE5E-8F617D05E0B2}" presName="spacer" presStyleCnt="0"/>
      <dgm:spPr/>
    </dgm:pt>
    <dgm:pt modelId="{4AE47331-3D92-4BF8-8D2C-0C5DD6A732EA}" type="pres">
      <dgm:prSet presAssocID="{A5DCF7FD-1C25-4156-81B6-E3A9F88E5912}" presName="parentText" presStyleLbl="node1" presStyleIdx="1" presStyleCnt="4">
        <dgm:presLayoutVars>
          <dgm:chMax val="0"/>
          <dgm:bulletEnabled val="1"/>
        </dgm:presLayoutVars>
      </dgm:prSet>
      <dgm:spPr/>
    </dgm:pt>
    <dgm:pt modelId="{7B7ED600-DC8E-4901-98D2-81D7FD981764}" type="pres">
      <dgm:prSet presAssocID="{0042A2C4-0C87-4D8F-AEE7-966C31118B17}" presName="spacer" presStyleCnt="0"/>
      <dgm:spPr/>
    </dgm:pt>
    <dgm:pt modelId="{963A4A9A-FF8C-4E33-9010-D8998727C604}" type="pres">
      <dgm:prSet presAssocID="{DB1A7B91-F6BE-4F05-89DA-DED5E685B732}" presName="parentText" presStyleLbl="node1" presStyleIdx="2" presStyleCnt="4">
        <dgm:presLayoutVars>
          <dgm:chMax val="0"/>
          <dgm:bulletEnabled val="1"/>
        </dgm:presLayoutVars>
      </dgm:prSet>
      <dgm:spPr/>
    </dgm:pt>
    <dgm:pt modelId="{86F169D9-307D-4D5F-92FB-A39B323CD0BC}" type="pres">
      <dgm:prSet presAssocID="{32D0C39B-E9E9-49B2-8FD6-1E0C0686FF13}" presName="spacer" presStyleCnt="0"/>
      <dgm:spPr/>
    </dgm:pt>
    <dgm:pt modelId="{3AC67648-02A8-4A4E-B571-890AB56B61B2}" type="pres">
      <dgm:prSet presAssocID="{26964003-59E5-41A5-A21A-CFF9347E3B25}" presName="parentText" presStyleLbl="node1" presStyleIdx="3" presStyleCnt="4">
        <dgm:presLayoutVars>
          <dgm:chMax val="0"/>
          <dgm:bulletEnabled val="1"/>
        </dgm:presLayoutVars>
      </dgm:prSet>
      <dgm:spPr/>
    </dgm:pt>
  </dgm:ptLst>
  <dgm:cxnLst>
    <dgm:cxn modelId="{395D2C05-E5F1-4971-B3C0-0A828667B6EC}" type="presOf" srcId="{26964003-59E5-41A5-A21A-CFF9347E3B25}" destId="{3AC67648-02A8-4A4E-B571-890AB56B61B2}" srcOrd="0" destOrd="0" presId="urn:microsoft.com/office/officeart/2005/8/layout/vList2"/>
    <dgm:cxn modelId="{2610EC1F-8D49-4998-84C0-15016B119065}" type="presOf" srcId="{525254AD-709A-4175-B74A-1E02F78C3626}" destId="{097B25C3-B88B-4044-AD14-B0BA41BB6802}" srcOrd="0" destOrd="0" presId="urn:microsoft.com/office/officeart/2005/8/layout/vList2"/>
    <dgm:cxn modelId="{2481E259-50FD-4928-ABB2-F245EC047B1F}" type="presOf" srcId="{A5DCF7FD-1C25-4156-81B6-E3A9F88E5912}" destId="{4AE47331-3D92-4BF8-8D2C-0C5DD6A732EA}" srcOrd="0" destOrd="0" presId="urn:microsoft.com/office/officeart/2005/8/layout/vList2"/>
    <dgm:cxn modelId="{646BE37F-D48E-4BF6-8231-518C97371BDD}" type="presOf" srcId="{21E3D361-980D-411E-A622-29ACD4727125}" destId="{9514ED1E-EBFD-41BA-9B18-70875DEF40EC}" srcOrd="0" destOrd="0" presId="urn:microsoft.com/office/officeart/2005/8/layout/vList2"/>
    <dgm:cxn modelId="{CAD25E83-424A-40A4-AFDC-D22E0C317827}" type="presOf" srcId="{DB1A7B91-F6BE-4F05-89DA-DED5E685B732}" destId="{963A4A9A-FF8C-4E33-9010-D8998727C604}" srcOrd="0" destOrd="0" presId="urn:microsoft.com/office/officeart/2005/8/layout/vList2"/>
    <dgm:cxn modelId="{50D59FC3-C057-4465-AF11-65EAFDE98749}" srcId="{525254AD-709A-4175-B74A-1E02F78C3626}" destId="{DB1A7B91-F6BE-4F05-89DA-DED5E685B732}" srcOrd="2" destOrd="0" parTransId="{851014EC-8051-4796-82BA-F370CB330EC6}" sibTransId="{32D0C39B-E9E9-49B2-8FD6-1E0C0686FF13}"/>
    <dgm:cxn modelId="{971FACEC-C6A7-4A34-BC5E-E711FDA57AFB}" srcId="{525254AD-709A-4175-B74A-1E02F78C3626}" destId="{A5DCF7FD-1C25-4156-81B6-E3A9F88E5912}" srcOrd="1" destOrd="0" parTransId="{975E8D8D-9A18-47E1-9704-6ED3ACA62E25}" sibTransId="{0042A2C4-0C87-4D8F-AEE7-966C31118B17}"/>
    <dgm:cxn modelId="{A10BEEF9-1C48-424A-9255-AB623E1C0BAD}" srcId="{525254AD-709A-4175-B74A-1E02F78C3626}" destId="{26964003-59E5-41A5-A21A-CFF9347E3B25}" srcOrd="3" destOrd="0" parTransId="{06975149-38BB-4D8A-A18D-7EAAD445A28D}" sibTransId="{79D83510-F9AE-4944-9E5D-5ABF0408FB5D}"/>
    <dgm:cxn modelId="{EC49EBFC-7030-465E-947F-86794252FB5E}" srcId="{525254AD-709A-4175-B74A-1E02F78C3626}" destId="{21E3D361-980D-411E-A622-29ACD4727125}" srcOrd="0" destOrd="0" parTransId="{CF231E5E-4301-4190-B933-873E8B54F473}" sibTransId="{B333BCA5-D447-481B-BE5E-8F617D05E0B2}"/>
    <dgm:cxn modelId="{BEEE72DF-61B4-4CFB-A0E8-444146BDD54F}" type="presParOf" srcId="{097B25C3-B88B-4044-AD14-B0BA41BB6802}" destId="{9514ED1E-EBFD-41BA-9B18-70875DEF40EC}" srcOrd="0" destOrd="0" presId="urn:microsoft.com/office/officeart/2005/8/layout/vList2"/>
    <dgm:cxn modelId="{E0D9B142-02F6-4442-87EA-5043EC309739}" type="presParOf" srcId="{097B25C3-B88B-4044-AD14-B0BA41BB6802}" destId="{00F00BB2-6413-4F7C-A62F-C9EA2E2F4E3E}" srcOrd="1" destOrd="0" presId="urn:microsoft.com/office/officeart/2005/8/layout/vList2"/>
    <dgm:cxn modelId="{E1DAFE3F-1E47-46AA-90A2-AE8E17626A54}" type="presParOf" srcId="{097B25C3-B88B-4044-AD14-B0BA41BB6802}" destId="{4AE47331-3D92-4BF8-8D2C-0C5DD6A732EA}" srcOrd="2" destOrd="0" presId="urn:microsoft.com/office/officeart/2005/8/layout/vList2"/>
    <dgm:cxn modelId="{483639B7-D3A3-4655-BCF4-8D24AC8D1044}" type="presParOf" srcId="{097B25C3-B88B-4044-AD14-B0BA41BB6802}" destId="{7B7ED600-DC8E-4901-98D2-81D7FD981764}" srcOrd="3" destOrd="0" presId="urn:microsoft.com/office/officeart/2005/8/layout/vList2"/>
    <dgm:cxn modelId="{4E1EE9CC-C65E-46A3-91FF-ED3BB67F7B1F}" type="presParOf" srcId="{097B25C3-B88B-4044-AD14-B0BA41BB6802}" destId="{963A4A9A-FF8C-4E33-9010-D8998727C604}" srcOrd="4" destOrd="0" presId="urn:microsoft.com/office/officeart/2005/8/layout/vList2"/>
    <dgm:cxn modelId="{45EB0461-A464-499F-B40C-DA515B5C2E59}" type="presParOf" srcId="{097B25C3-B88B-4044-AD14-B0BA41BB6802}" destId="{86F169D9-307D-4D5F-92FB-A39B323CD0BC}" srcOrd="5" destOrd="0" presId="urn:microsoft.com/office/officeart/2005/8/layout/vList2"/>
    <dgm:cxn modelId="{FAB0FAC2-B62A-4FE8-8A71-BB930469317B}" type="presParOf" srcId="{097B25C3-B88B-4044-AD14-B0BA41BB6802}" destId="{3AC67648-02A8-4A4E-B571-890AB56B61B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E66B2D3-A5B3-4D1A-908A-9338552EC532}"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056660C1-6FE9-420D-A0C7-0066A83D13D4}">
      <dgm:prSet/>
      <dgm:spPr/>
      <dgm:t>
        <a:bodyPr/>
        <a:lstStyle/>
        <a:p>
          <a:r>
            <a:rPr lang="en-GB"/>
            <a:t>The main circumstances in which an offer will end are when:</a:t>
          </a:r>
          <a:endParaRPr lang="en-US"/>
        </a:p>
      </dgm:t>
    </dgm:pt>
    <dgm:pt modelId="{1F1680D7-F0AC-4E83-B155-F57EE61BAED6}" type="parTrans" cxnId="{35BF0280-DD8E-4F1C-8123-375435D2FA80}">
      <dgm:prSet/>
      <dgm:spPr/>
      <dgm:t>
        <a:bodyPr/>
        <a:lstStyle/>
        <a:p>
          <a:endParaRPr lang="en-US"/>
        </a:p>
      </dgm:t>
    </dgm:pt>
    <dgm:pt modelId="{50495DC5-B8B6-47D1-B6A8-FE4B3F60F1B5}" type="sibTrans" cxnId="{35BF0280-DD8E-4F1C-8123-375435D2FA80}">
      <dgm:prSet/>
      <dgm:spPr/>
      <dgm:t>
        <a:bodyPr/>
        <a:lstStyle/>
        <a:p>
          <a:endParaRPr lang="en-US"/>
        </a:p>
      </dgm:t>
    </dgm:pt>
    <dgm:pt modelId="{8625CE8E-534C-4C58-8AE7-DA32E1067D27}">
      <dgm:prSet/>
      <dgm:spPr/>
      <dgm:t>
        <a:bodyPr/>
        <a:lstStyle/>
        <a:p>
          <a:r>
            <a:rPr lang="en-GB"/>
            <a:t>1. Acceptance</a:t>
          </a:r>
          <a:endParaRPr lang="en-US"/>
        </a:p>
      </dgm:t>
    </dgm:pt>
    <dgm:pt modelId="{3642DAE3-81FE-49D4-8840-4FAB6DF35AD2}" type="parTrans" cxnId="{04B366AB-231F-4ABA-99F5-AC0EDAC6B087}">
      <dgm:prSet/>
      <dgm:spPr/>
      <dgm:t>
        <a:bodyPr/>
        <a:lstStyle/>
        <a:p>
          <a:endParaRPr lang="en-US"/>
        </a:p>
      </dgm:t>
    </dgm:pt>
    <dgm:pt modelId="{FF2F797E-608C-4198-A56B-285683D8C022}" type="sibTrans" cxnId="{04B366AB-231F-4ABA-99F5-AC0EDAC6B087}">
      <dgm:prSet/>
      <dgm:spPr/>
      <dgm:t>
        <a:bodyPr/>
        <a:lstStyle/>
        <a:p>
          <a:endParaRPr lang="en-US"/>
        </a:p>
      </dgm:t>
    </dgm:pt>
    <dgm:pt modelId="{FE92C20B-6F7D-4E7A-903A-18658B55E1DE}">
      <dgm:prSet/>
      <dgm:spPr/>
      <dgm:t>
        <a:bodyPr/>
        <a:lstStyle/>
        <a:p>
          <a:r>
            <a:rPr lang="en-GB"/>
            <a:t>2. Revocation</a:t>
          </a:r>
          <a:endParaRPr lang="en-US"/>
        </a:p>
      </dgm:t>
    </dgm:pt>
    <dgm:pt modelId="{0426B8F7-7B4B-4E7F-8AAA-B709E2207B47}" type="parTrans" cxnId="{18AAFB22-E506-4DBF-9144-562B62466EDA}">
      <dgm:prSet/>
      <dgm:spPr/>
      <dgm:t>
        <a:bodyPr/>
        <a:lstStyle/>
        <a:p>
          <a:endParaRPr lang="en-US"/>
        </a:p>
      </dgm:t>
    </dgm:pt>
    <dgm:pt modelId="{7BE3F901-3A06-451C-B5A8-9908DBCD5285}" type="sibTrans" cxnId="{18AAFB22-E506-4DBF-9144-562B62466EDA}">
      <dgm:prSet/>
      <dgm:spPr/>
      <dgm:t>
        <a:bodyPr/>
        <a:lstStyle/>
        <a:p>
          <a:endParaRPr lang="en-US"/>
        </a:p>
      </dgm:t>
    </dgm:pt>
    <dgm:pt modelId="{E6CCA5AD-D7ED-45EA-87C0-65F8577CE602}">
      <dgm:prSet/>
      <dgm:spPr/>
      <dgm:t>
        <a:bodyPr/>
        <a:lstStyle/>
        <a:p>
          <a:r>
            <a:rPr lang="en-GB"/>
            <a:t>3. Lapse of time</a:t>
          </a:r>
          <a:endParaRPr lang="en-US"/>
        </a:p>
      </dgm:t>
    </dgm:pt>
    <dgm:pt modelId="{E3416B5B-F561-4C42-98FF-388BC4BCE765}" type="parTrans" cxnId="{A3E79E71-0B5F-415D-8063-CE4449ED4F20}">
      <dgm:prSet/>
      <dgm:spPr/>
      <dgm:t>
        <a:bodyPr/>
        <a:lstStyle/>
        <a:p>
          <a:endParaRPr lang="en-US"/>
        </a:p>
      </dgm:t>
    </dgm:pt>
    <dgm:pt modelId="{54624A7C-D7E8-4267-BFBA-B7E5F8B77C7E}" type="sibTrans" cxnId="{A3E79E71-0B5F-415D-8063-CE4449ED4F20}">
      <dgm:prSet/>
      <dgm:spPr/>
      <dgm:t>
        <a:bodyPr/>
        <a:lstStyle/>
        <a:p>
          <a:endParaRPr lang="en-US"/>
        </a:p>
      </dgm:t>
    </dgm:pt>
    <dgm:pt modelId="{41A80B51-D5F0-42C1-B530-C2E45069114E}">
      <dgm:prSet/>
      <dgm:spPr/>
      <dgm:t>
        <a:bodyPr/>
        <a:lstStyle/>
        <a:p>
          <a:r>
            <a:rPr lang="en-GB"/>
            <a:t>4. Death</a:t>
          </a:r>
          <a:endParaRPr lang="en-US"/>
        </a:p>
      </dgm:t>
    </dgm:pt>
    <dgm:pt modelId="{1B34552B-F700-49D1-A13B-B5B5D16C881A}" type="parTrans" cxnId="{1FC99C00-F31E-4B03-A1BE-22F65BA9281A}">
      <dgm:prSet/>
      <dgm:spPr/>
      <dgm:t>
        <a:bodyPr/>
        <a:lstStyle/>
        <a:p>
          <a:endParaRPr lang="en-US"/>
        </a:p>
      </dgm:t>
    </dgm:pt>
    <dgm:pt modelId="{0F1DE05C-4EF5-4820-9810-CDA056DC39DD}" type="sibTrans" cxnId="{1FC99C00-F31E-4B03-A1BE-22F65BA9281A}">
      <dgm:prSet/>
      <dgm:spPr/>
      <dgm:t>
        <a:bodyPr/>
        <a:lstStyle/>
        <a:p>
          <a:endParaRPr lang="en-US"/>
        </a:p>
      </dgm:t>
    </dgm:pt>
    <dgm:pt modelId="{D00163A8-5C55-45E8-8097-FADF5B9A82A6}">
      <dgm:prSet/>
      <dgm:spPr/>
      <dgm:t>
        <a:bodyPr/>
        <a:lstStyle/>
        <a:p>
          <a:r>
            <a:rPr lang="en-GB"/>
            <a:t>5. Rejection</a:t>
          </a:r>
          <a:endParaRPr lang="en-US"/>
        </a:p>
      </dgm:t>
    </dgm:pt>
    <dgm:pt modelId="{D8835E2E-988A-46D8-BF48-96F286EBDF3D}" type="parTrans" cxnId="{4E4A2AD0-D10A-49EB-8464-D6205B8B4BAE}">
      <dgm:prSet/>
      <dgm:spPr/>
      <dgm:t>
        <a:bodyPr/>
        <a:lstStyle/>
        <a:p>
          <a:endParaRPr lang="en-US"/>
        </a:p>
      </dgm:t>
    </dgm:pt>
    <dgm:pt modelId="{24103FCA-D10A-4BB1-A4B1-E7510105100C}" type="sibTrans" cxnId="{4E4A2AD0-D10A-49EB-8464-D6205B8B4BAE}">
      <dgm:prSet/>
      <dgm:spPr/>
      <dgm:t>
        <a:bodyPr/>
        <a:lstStyle/>
        <a:p>
          <a:endParaRPr lang="en-US"/>
        </a:p>
      </dgm:t>
    </dgm:pt>
    <dgm:pt modelId="{95B5417C-991C-4FB5-B7F0-5806E45B552A}" type="pres">
      <dgm:prSet presAssocID="{DE66B2D3-A5B3-4D1A-908A-9338552EC532}" presName="Name0" presStyleCnt="0">
        <dgm:presLayoutVars>
          <dgm:dir/>
          <dgm:animLvl val="lvl"/>
          <dgm:resizeHandles val="exact"/>
        </dgm:presLayoutVars>
      </dgm:prSet>
      <dgm:spPr/>
    </dgm:pt>
    <dgm:pt modelId="{81650AFD-8101-4331-B515-14E7852303A6}" type="pres">
      <dgm:prSet presAssocID="{056660C1-6FE9-420D-A0C7-0066A83D13D4}" presName="linNode" presStyleCnt="0"/>
      <dgm:spPr/>
    </dgm:pt>
    <dgm:pt modelId="{C3AA62A0-7F51-4043-86D3-AF85285A7BC2}" type="pres">
      <dgm:prSet presAssocID="{056660C1-6FE9-420D-A0C7-0066A83D13D4}" presName="parentText" presStyleLbl="node1" presStyleIdx="0" presStyleCnt="1">
        <dgm:presLayoutVars>
          <dgm:chMax val="1"/>
          <dgm:bulletEnabled val="1"/>
        </dgm:presLayoutVars>
      </dgm:prSet>
      <dgm:spPr/>
    </dgm:pt>
    <dgm:pt modelId="{81A4B77E-E522-4711-9DE8-DCE5779566AA}" type="pres">
      <dgm:prSet presAssocID="{056660C1-6FE9-420D-A0C7-0066A83D13D4}" presName="descendantText" presStyleLbl="alignAccFollowNode1" presStyleIdx="0" presStyleCnt="1">
        <dgm:presLayoutVars>
          <dgm:bulletEnabled val="1"/>
        </dgm:presLayoutVars>
      </dgm:prSet>
      <dgm:spPr/>
    </dgm:pt>
  </dgm:ptLst>
  <dgm:cxnLst>
    <dgm:cxn modelId="{8E575E00-C5AA-4BE7-A3E0-95905E3F2537}" type="presOf" srcId="{E6CCA5AD-D7ED-45EA-87C0-65F8577CE602}" destId="{81A4B77E-E522-4711-9DE8-DCE5779566AA}" srcOrd="0" destOrd="2" presId="urn:microsoft.com/office/officeart/2005/8/layout/vList5"/>
    <dgm:cxn modelId="{1FC99C00-F31E-4B03-A1BE-22F65BA9281A}" srcId="{056660C1-6FE9-420D-A0C7-0066A83D13D4}" destId="{41A80B51-D5F0-42C1-B530-C2E45069114E}" srcOrd="3" destOrd="0" parTransId="{1B34552B-F700-49D1-A13B-B5B5D16C881A}" sibTransId="{0F1DE05C-4EF5-4820-9810-CDA056DC39DD}"/>
    <dgm:cxn modelId="{18AAFB22-E506-4DBF-9144-562B62466EDA}" srcId="{056660C1-6FE9-420D-A0C7-0066A83D13D4}" destId="{FE92C20B-6F7D-4E7A-903A-18658B55E1DE}" srcOrd="1" destOrd="0" parTransId="{0426B8F7-7B4B-4E7F-8AAA-B709E2207B47}" sibTransId="{7BE3F901-3A06-451C-B5A8-9908DBCD5285}"/>
    <dgm:cxn modelId="{2D527B68-CEBB-4B25-873C-3373E0902559}" type="presOf" srcId="{DE66B2D3-A5B3-4D1A-908A-9338552EC532}" destId="{95B5417C-991C-4FB5-B7F0-5806E45B552A}" srcOrd="0" destOrd="0" presId="urn:microsoft.com/office/officeart/2005/8/layout/vList5"/>
    <dgm:cxn modelId="{A3E79E71-0B5F-415D-8063-CE4449ED4F20}" srcId="{056660C1-6FE9-420D-A0C7-0066A83D13D4}" destId="{E6CCA5AD-D7ED-45EA-87C0-65F8577CE602}" srcOrd="2" destOrd="0" parTransId="{E3416B5B-F561-4C42-98FF-388BC4BCE765}" sibTransId="{54624A7C-D7E8-4267-BFBA-B7E5F8B77C7E}"/>
    <dgm:cxn modelId="{35BF0280-DD8E-4F1C-8123-375435D2FA80}" srcId="{DE66B2D3-A5B3-4D1A-908A-9338552EC532}" destId="{056660C1-6FE9-420D-A0C7-0066A83D13D4}" srcOrd="0" destOrd="0" parTransId="{1F1680D7-F0AC-4E83-B155-F57EE61BAED6}" sibTransId="{50495DC5-B8B6-47D1-B6A8-FE4B3F60F1B5}"/>
    <dgm:cxn modelId="{46396597-E6DC-4E21-B47D-39625CC3B7C8}" type="presOf" srcId="{8625CE8E-534C-4C58-8AE7-DA32E1067D27}" destId="{81A4B77E-E522-4711-9DE8-DCE5779566AA}" srcOrd="0" destOrd="0" presId="urn:microsoft.com/office/officeart/2005/8/layout/vList5"/>
    <dgm:cxn modelId="{185E2B99-BE5C-42E8-A523-32E2423DE570}" type="presOf" srcId="{D00163A8-5C55-45E8-8097-FADF5B9A82A6}" destId="{81A4B77E-E522-4711-9DE8-DCE5779566AA}" srcOrd="0" destOrd="4" presId="urn:microsoft.com/office/officeart/2005/8/layout/vList5"/>
    <dgm:cxn modelId="{04B366AB-231F-4ABA-99F5-AC0EDAC6B087}" srcId="{056660C1-6FE9-420D-A0C7-0066A83D13D4}" destId="{8625CE8E-534C-4C58-8AE7-DA32E1067D27}" srcOrd="0" destOrd="0" parTransId="{3642DAE3-81FE-49D4-8840-4FAB6DF35AD2}" sibTransId="{FF2F797E-608C-4198-A56B-285683D8C022}"/>
    <dgm:cxn modelId="{6DBCE6B4-5B60-4F7B-B78C-EA946A63EBF2}" type="presOf" srcId="{FE92C20B-6F7D-4E7A-903A-18658B55E1DE}" destId="{81A4B77E-E522-4711-9DE8-DCE5779566AA}" srcOrd="0" destOrd="1" presId="urn:microsoft.com/office/officeart/2005/8/layout/vList5"/>
    <dgm:cxn modelId="{048906CF-E799-4802-9776-480C7CCFA02E}" type="presOf" srcId="{056660C1-6FE9-420D-A0C7-0066A83D13D4}" destId="{C3AA62A0-7F51-4043-86D3-AF85285A7BC2}" srcOrd="0" destOrd="0" presId="urn:microsoft.com/office/officeart/2005/8/layout/vList5"/>
    <dgm:cxn modelId="{4E4A2AD0-D10A-49EB-8464-D6205B8B4BAE}" srcId="{056660C1-6FE9-420D-A0C7-0066A83D13D4}" destId="{D00163A8-5C55-45E8-8097-FADF5B9A82A6}" srcOrd="4" destOrd="0" parTransId="{D8835E2E-988A-46D8-BF48-96F286EBDF3D}" sibTransId="{24103FCA-D10A-4BB1-A4B1-E7510105100C}"/>
    <dgm:cxn modelId="{1CEF0CDF-9F5F-4378-BC25-04B053F328AE}" type="presOf" srcId="{41A80B51-D5F0-42C1-B530-C2E45069114E}" destId="{81A4B77E-E522-4711-9DE8-DCE5779566AA}" srcOrd="0" destOrd="3" presId="urn:microsoft.com/office/officeart/2005/8/layout/vList5"/>
    <dgm:cxn modelId="{D1B94F86-8C35-4CF8-BE20-9E8E1C78A501}" type="presParOf" srcId="{95B5417C-991C-4FB5-B7F0-5806E45B552A}" destId="{81650AFD-8101-4331-B515-14E7852303A6}" srcOrd="0" destOrd="0" presId="urn:microsoft.com/office/officeart/2005/8/layout/vList5"/>
    <dgm:cxn modelId="{A91C0090-C450-477C-82C9-C8997BFD722D}" type="presParOf" srcId="{81650AFD-8101-4331-B515-14E7852303A6}" destId="{C3AA62A0-7F51-4043-86D3-AF85285A7BC2}" srcOrd="0" destOrd="0" presId="urn:microsoft.com/office/officeart/2005/8/layout/vList5"/>
    <dgm:cxn modelId="{CAED5F97-6A04-4A95-88D8-301A449F0B89}" type="presParOf" srcId="{81650AFD-8101-4331-B515-14E7852303A6}" destId="{81A4B77E-E522-4711-9DE8-DCE5779566AA}"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6C0A51-5EB0-4145-BC6D-2F11F5688A4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34E4C9B-669E-46BC-9AFD-F8994609A6A1}">
      <dgm:prSet/>
      <dgm:spPr/>
      <dgm:t>
        <a:bodyPr/>
        <a:lstStyle/>
        <a:p>
          <a:r>
            <a:rPr lang="en-GB"/>
            <a:t>What distinguishes an offer from an invitation to treat?</a:t>
          </a:r>
          <a:endParaRPr lang="en-US"/>
        </a:p>
      </dgm:t>
    </dgm:pt>
    <dgm:pt modelId="{ED47D527-E407-4F54-8BFD-359EC23AB23F}" type="parTrans" cxnId="{69767ED1-BCE1-4E78-9A9D-8167FD8D20D4}">
      <dgm:prSet/>
      <dgm:spPr/>
      <dgm:t>
        <a:bodyPr/>
        <a:lstStyle/>
        <a:p>
          <a:endParaRPr lang="en-US"/>
        </a:p>
      </dgm:t>
    </dgm:pt>
    <dgm:pt modelId="{8B5532BC-7EBC-4DC6-B9F6-641668A5C07D}" type="sibTrans" cxnId="{69767ED1-BCE1-4E78-9A9D-8167FD8D20D4}">
      <dgm:prSet/>
      <dgm:spPr/>
      <dgm:t>
        <a:bodyPr/>
        <a:lstStyle/>
        <a:p>
          <a:endParaRPr lang="en-US"/>
        </a:p>
      </dgm:t>
    </dgm:pt>
    <dgm:pt modelId="{17C494EA-22C6-44AE-9149-CCDEC6EBAADF}">
      <dgm:prSet/>
      <dgm:spPr/>
      <dgm:t>
        <a:bodyPr/>
        <a:lstStyle/>
        <a:p>
          <a:r>
            <a:rPr lang="en-GB"/>
            <a:t>What are the ways in which an offer can come to an end?</a:t>
          </a:r>
          <a:endParaRPr lang="en-US"/>
        </a:p>
      </dgm:t>
    </dgm:pt>
    <dgm:pt modelId="{8A53D994-2EE3-43F3-B502-7CE7DE57731F}" type="parTrans" cxnId="{524CE8A9-89C1-4E2A-A235-27478BCB0BD5}">
      <dgm:prSet/>
      <dgm:spPr/>
      <dgm:t>
        <a:bodyPr/>
        <a:lstStyle/>
        <a:p>
          <a:endParaRPr lang="en-US"/>
        </a:p>
      </dgm:t>
    </dgm:pt>
    <dgm:pt modelId="{940FBD81-AFA0-4037-A15C-962C3CD1FBA9}" type="sibTrans" cxnId="{524CE8A9-89C1-4E2A-A235-27478BCB0BD5}">
      <dgm:prSet/>
      <dgm:spPr/>
      <dgm:t>
        <a:bodyPr/>
        <a:lstStyle/>
        <a:p>
          <a:endParaRPr lang="en-US"/>
        </a:p>
      </dgm:t>
    </dgm:pt>
    <dgm:pt modelId="{F0FBBF34-5B51-4730-9B22-EEE98E6327BA}">
      <dgm:prSet/>
      <dgm:spPr/>
      <dgm:t>
        <a:bodyPr/>
        <a:lstStyle/>
        <a:p>
          <a:r>
            <a:rPr lang="en-GB"/>
            <a:t>What is the postal rule and what does it apply to?</a:t>
          </a:r>
          <a:endParaRPr lang="en-US"/>
        </a:p>
      </dgm:t>
    </dgm:pt>
    <dgm:pt modelId="{643ABFEA-4EED-41ED-A5D4-347AACF0BD47}" type="parTrans" cxnId="{93920F7F-0EF7-4FAC-89A6-4A599FCF871F}">
      <dgm:prSet/>
      <dgm:spPr/>
      <dgm:t>
        <a:bodyPr/>
        <a:lstStyle/>
        <a:p>
          <a:endParaRPr lang="en-US"/>
        </a:p>
      </dgm:t>
    </dgm:pt>
    <dgm:pt modelId="{8D9180F5-628B-4249-B805-7035BA672AFA}" type="sibTrans" cxnId="{93920F7F-0EF7-4FAC-89A6-4A599FCF871F}">
      <dgm:prSet/>
      <dgm:spPr/>
      <dgm:t>
        <a:bodyPr/>
        <a:lstStyle/>
        <a:p>
          <a:endParaRPr lang="en-US"/>
        </a:p>
      </dgm:t>
    </dgm:pt>
    <dgm:pt modelId="{6629876A-A118-450B-BA20-5C59D126D912}" type="pres">
      <dgm:prSet presAssocID="{D46C0A51-5EB0-4145-BC6D-2F11F5688A4B}" presName="linear" presStyleCnt="0">
        <dgm:presLayoutVars>
          <dgm:animLvl val="lvl"/>
          <dgm:resizeHandles val="exact"/>
        </dgm:presLayoutVars>
      </dgm:prSet>
      <dgm:spPr/>
    </dgm:pt>
    <dgm:pt modelId="{2B5601DD-05E8-4EED-828A-3F85AB0C714C}" type="pres">
      <dgm:prSet presAssocID="{634E4C9B-669E-46BC-9AFD-F8994609A6A1}" presName="parentText" presStyleLbl="node1" presStyleIdx="0" presStyleCnt="3">
        <dgm:presLayoutVars>
          <dgm:chMax val="0"/>
          <dgm:bulletEnabled val="1"/>
        </dgm:presLayoutVars>
      </dgm:prSet>
      <dgm:spPr/>
    </dgm:pt>
    <dgm:pt modelId="{12F22CAE-5ADB-428A-9EB6-805F0DDA2F42}" type="pres">
      <dgm:prSet presAssocID="{8B5532BC-7EBC-4DC6-B9F6-641668A5C07D}" presName="spacer" presStyleCnt="0"/>
      <dgm:spPr/>
    </dgm:pt>
    <dgm:pt modelId="{2E69BEFD-BBE1-4E12-913D-9A41A06D1485}" type="pres">
      <dgm:prSet presAssocID="{17C494EA-22C6-44AE-9149-CCDEC6EBAADF}" presName="parentText" presStyleLbl="node1" presStyleIdx="1" presStyleCnt="3">
        <dgm:presLayoutVars>
          <dgm:chMax val="0"/>
          <dgm:bulletEnabled val="1"/>
        </dgm:presLayoutVars>
      </dgm:prSet>
      <dgm:spPr/>
    </dgm:pt>
    <dgm:pt modelId="{D88D8B7A-E513-41CB-A720-EBDBAF87D86A}" type="pres">
      <dgm:prSet presAssocID="{940FBD81-AFA0-4037-A15C-962C3CD1FBA9}" presName="spacer" presStyleCnt="0"/>
      <dgm:spPr/>
    </dgm:pt>
    <dgm:pt modelId="{4A57BE11-B7C7-4307-B0FD-A7BC97AA43C4}" type="pres">
      <dgm:prSet presAssocID="{F0FBBF34-5B51-4730-9B22-EEE98E6327BA}" presName="parentText" presStyleLbl="node1" presStyleIdx="2" presStyleCnt="3">
        <dgm:presLayoutVars>
          <dgm:chMax val="0"/>
          <dgm:bulletEnabled val="1"/>
        </dgm:presLayoutVars>
      </dgm:prSet>
      <dgm:spPr/>
    </dgm:pt>
  </dgm:ptLst>
  <dgm:cxnLst>
    <dgm:cxn modelId="{3DBF1637-EB60-44EF-AAC4-97D1D35CB326}" type="presOf" srcId="{F0FBBF34-5B51-4730-9B22-EEE98E6327BA}" destId="{4A57BE11-B7C7-4307-B0FD-A7BC97AA43C4}" srcOrd="0" destOrd="0" presId="urn:microsoft.com/office/officeart/2005/8/layout/vList2"/>
    <dgm:cxn modelId="{B3B4CF4B-D2C9-4DAD-858A-F0F630A83E44}" type="presOf" srcId="{17C494EA-22C6-44AE-9149-CCDEC6EBAADF}" destId="{2E69BEFD-BBE1-4E12-913D-9A41A06D1485}" srcOrd="0" destOrd="0" presId="urn:microsoft.com/office/officeart/2005/8/layout/vList2"/>
    <dgm:cxn modelId="{93920F7F-0EF7-4FAC-89A6-4A599FCF871F}" srcId="{D46C0A51-5EB0-4145-BC6D-2F11F5688A4B}" destId="{F0FBBF34-5B51-4730-9B22-EEE98E6327BA}" srcOrd="2" destOrd="0" parTransId="{643ABFEA-4EED-41ED-A5D4-347AACF0BD47}" sibTransId="{8D9180F5-628B-4249-B805-7035BA672AFA}"/>
    <dgm:cxn modelId="{BAB87DA3-0CDB-4F81-818F-D4F155B86669}" type="presOf" srcId="{634E4C9B-669E-46BC-9AFD-F8994609A6A1}" destId="{2B5601DD-05E8-4EED-828A-3F85AB0C714C}" srcOrd="0" destOrd="0" presId="urn:microsoft.com/office/officeart/2005/8/layout/vList2"/>
    <dgm:cxn modelId="{524CE8A9-89C1-4E2A-A235-27478BCB0BD5}" srcId="{D46C0A51-5EB0-4145-BC6D-2F11F5688A4B}" destId="{17C494EA-22C6-44AE-9149-CCDEC6EBAADF}" srcOrd="1" destOrd="0" parTransId="{8A53D994-2EE3-43F3-B502-7CE7DE57731F}" sibTransId="{940FBD81-AFA0-4037-A15C-962C3CD1FBA9}"/>
    <dgm:cxn modelId="{942B5AB8-5239-4E5C-985D-2237A7D82C3F}" type="presOf" srcId="{D46C0A51-5EB0-4145-BC6D-2F11F5688A4B}" destId="{6629876A-A118-450B-BA20-5C59D126D912}" srcOrd="0" destOrd="0" presId="urn:microsoft.com/office/officeart/2005/8/layout/vList2"/>
    <dgm:cxn modelId="{69767ED1-BCE1-4E78-9A9D-8167FD8D20D4}" srcId="{D46C0A51-5EB0-4145-BC6D-2F11F5688A4B}" destId="{634E4C9B-669E-46BC-9AFD-F8994609A6A1}" srcOrd="0" destOrd="0" parTransId="{ED47D527-E407-4F54-8BFD-359EC23AB23F}" sibTransId="{8B5532BC-7EBC-4DC6-B9F6-641668A5C07D}"/>
    <dgm:cxn modelId="{8BDD0565-1811-45F3-96A0-164CBE869FE8}" type="presParOf" srcId="{6629876A-A118-450B-BA20-5C59D126D912}" destId="{2B5601DD-05E8-4EED-828A-3F85AB0C714C}" srcOrd="0" destOrd="0" presId="urn:microsoft.com/office/officeart/2005/8/layout/vList2"/>
    <dgm:cxn modelId="{CC43CE24-C7AA-4B7E-A765-1CB09701C8FD}" type="presParOf" srcId="{6629876A-A118-450B-BA20-5C59D126D912}" destId="{12F22CAE-5ADB-428A-9EB6-805F0DDA2F42}" srcOrd="1" destOrd="0" presId="urn:microsoft.com/office/officeart/2005/8/layout/vList2"/>
    <dgm:cxn modelId="{5D8C05F6-1941-4173-B0DD-1F02CF779AFA}" type="presParOf" srcId="{6629876A-A118-450B-BA20-5C59D126D912}" destId="{2E69BEFD-BBE1-4E12-913D-9A41A06D1485}" srcOrd="2" destOrd="0" presId="urn:microsoft.com/office/officeart/2005/8/layout/vList2"/>
    <dgm:cxn modelId="{D8F28AA9-B3B0-4A52-BCF3-55F003A7C4F7}" type="presParOf" srcId="{6629876A-A118-450B-BA20-5C59D126D912}" destId="{D88D8B7A-E513-41CB-A720-EBDBAF87D86A}" srcOrd="3" destOrd="0" presId="urn:microsoft.com/office/officeart/2005/8/layout/vList2"/>
    <dgm:cxn modelId="{38B12104-45F7-4945-8FFF-01C4834778F9}" type="presParOf" srcId="{6629876A-A118-450B-BA20-5C59D126D912}" destId="{4A57BE11-B7C7-4307-B0FD-A7BC97AA43C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70D857-2356-4F2A-80A8-D55562CE6AA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820E827-0134-4FCE-B107-D649F34C2F07}">
      <dgm:prSet/>
      <dgm:spPr/>
      <dgm:t>
        <a:bodyPr/>
        <a:lstStyle/>
        <a:p>
          <a:r>
            <a:rPr lang="en-GB"/>
            <a:t>Stevenson Jacques v McLean [1880]</a:t>
          </a:r>
          <a:endParaRPr lang="en-US"/>
        </a:p>
      </dgm:t>
    </dgm:pt>
    <dgm:pt modelId="{5D426E32-A483-4AC1-99DC-47E83A69239C}" type="parTrans" cxnId="{4C211C31-7CF1-4D3E-95F5-2E0515FD265E}">
      <dgm:prSet/>
      <dgm:spPr/>
      <dgm:t>
        <a:bodyPr/>
        <a:lstStyle/>
        <a:p>
          <a:endParaRPr lang="en-US"/>
        </a:p>
      </dgm:t>
    </dgm:pt>
    <dgm:pt modelId="{51575DB1-DEFA-4F3D-B0C5-0B94FAF603A4}" type="sibTrans" cxnId="{4C211C31-7CF1-4D3E-95F5-2E0515FD265E}">
      <dgm:prSet/>
      <dgm:spPr/>
      <dgm:t>
        <a:bodyPr/>
        <a:lstStyle/>
        <a:p>
          <a:endParaRPr lang="en-US"/>
        </a:p>
      </dgm:t>
    </dgm:pt>
    <dgm:pt modelId="{6F6921A1-E3D5-4C0F-AC6B-C78AD26D2716}">
      <dgm:prSet/>
      <dgm:spPr/>
      <dgm:t>
        <a:bodyPr/>
        <a:lstStyle/>
        <a:p>
          <a:r>
            <a:rPr lang="en-US" dirty="0" err="1"/>
            <a:t>Brinkibon</a:t>
          </a:r>
          <a:r>
            <a:rPr lang="en-US" dirty="0"/>
            <a:t> v </a:t>
          </a:r>
          <a:r>
            <a:rPr lang="en-US" dirty="0" err="1"/>
            <a:t>Stahag</a:t>
          </a:r>
          <a:r>
            <a:rPr lang="en-US" dirty="0"/>
            <a:t> Stahl [1983]</a:t>
          </a:r>
        </a:p>
      </dgm:t>
    </dgm:pt>
    <dgm:pt modelId="{085A2183-CBF4-4874-8906-785D50331BC8}" type="parTrans" cxnId="{A2D2F88C-C339-47F2-AB36-A5E34B5EB729}">
      <dgm:prSet/>
      <dgm:spPr/>
      <dgm:t>
        <a:bodyPr/>
        <a:lstStyle/>
        <a:p>
          <a:endParaRPr lang="en-US"/>
        </a:p>
      </dgm:t>
    </dgm:pt>
    <dgm:pt modelId="{DC406219-A077-442B-93FA-A37DCBDE415F}" type="sibTrans" cxnId="{A2D2F88C-C339-47F2-AB36-A5E34B5EB729}">
      <dgm:prSet/>
      <dgm:spPr/>
      <dgm:t>
        <a:bodyPr/>
        <a:lstStyle/>
        <a:p>
          <a:endParaRPr lang="en-US"/>
        </a:p>
      </dgm:t>
    </dgm:pt>
    <dgm:pt modelId="{D804BCDB-85B3-4C52-8D2C-DB2C9196D6B4}">
      <dgm:prSet/>
      <dgm:spPr/>
      <dgm:t>
        <a:bodyPr/>
        <a:lstStyle/>
        <a:p>
          <a:r>
            <a:rPr lang="en-GB" dirty="0"/>
            <a:t>Thomas v BPE Solicitors [2010]</a:t>
          </a:r>
          <a:endParaRPr lang="en-US" dirty="0"/>
        </a:p>
      </dgm:t>
    </dgm:pt>
    <dgm:pt modelId="{C9619216-7D12-44E1-B50A-BE55028F81FD}" type="parTrans" cxnId="{71D31185-96F5-4B44-8DAA-5BAFAE5CCD29}">
      <dgm:prSet/>
      <dgm:spPr/>
      <dgm:t>
        <a:bodyPr/>
        <a:lstStyle/>
        <a:p>
          <a:endParaRPr lang="en-US"/>
        </a:p>
      </dgm:t>
    </dgm:pt>
    <dgm:pt modelId="{F65E437F-FB0A-4238-B66E-6ED606ADF419}" type="sibTrans" cxnId="{71D31185-96F5-4B44-8DAA-5BAFAE5CCD29}">
      <dgm:prSet/>
      <dgm:spPr/>
      <dgm:t>
        <a:bodyPr/>
        <a:lstStyle/>
        <a:p>
          <a:endParaRPr lang="en-US"/>
        </a:p>
      </dgm:t>
    </dgm:pt>
    <dgm:pt modelId="{D3015657-440E-4E4D-B31B-C6201BFE6D61}">
      <dgm:prSet/>
      <dgm:spPr/>
      <dgm:t>
        <a:bodyPr/>
        <a:lstStyle/>
        <a:p>
          <a:r>
            <a:rPr lang="en-GB"/>
            <a:t>Dickinson v Dodds [1876]</a:t>
          </a:r>
          <a:endParaRPr lang="en-US"/>
        </a:p>
      </dgm:t>
    </dgm:pt>
    <dgm:pt modelId="{092C0CBC-89A3-498B-9511-E8FD31F99904}" type="parTrans" cxnId="{593D6089-F552-41B0-A16C-70A2BC4CBF67}">
      <dgm:prSet/>
      <dgm:spPr/>
      <dgm:t>
        <a:bodyPr/>
        <a:lstStyle/>
        <a:p>
          <a:endParaRPr lang="en-US"/>
        </a:p>
      </dgm:t>
    </dgm:pt>
    <dgm:pt modelId="{8BF33FD1-3236-4BB2-9543-15B99608E0C3}" type="sibTrans" cxnId="{593D6089-F552-41B0-A16C-70A2BC4CBF67}">
      <dgm:prSet/>
      <dgm:spPr/>
      <dgm:t>
        <a:bodyPr/>
        <a:lstStyle/>
        <a:p>
          <a:endParaRPr lang="en-US"/>
        </a:p>
      </dgm:t>
    </dgm:pt>
    <dgm:pt modelId="{F2931955-D0A5-431A-B9E6-E5EDBBBD88AA}">
      <dgm:prSet/>
      <dgm:spPr/>
      <dgm:t>
        <a:bodyPr/>
        <a:lstStyle/>
        <a:p>
          <a:r>
            <a:rPr lang="en-GB"/>
            <a:t>Hyde v Wrench [1840]</a:t>
          </a:r>
          <a:endParaRPr lang="en-US"/>
        </a:p>
      </dgm:t>
    </dgm:pt>
    <dgm:pt modelId="{ED23DF8D-A5E5-4F7C-875E-9E21EB0E3901}" type="parTrans" cxnId="{0B79020A-1DEC-4230-A184-7CB9F49FD284}">
      <dgm:prSet/>
      <dgm:spPr/>
      <dgm:t>
        <a:bodyPr/>
        <a:lstStyle/>
        <a:p>
          <a:endParaRPr lang="en-US"/>
        </a:p>
      </dgm:t>
    </dgm:pt>
    <dgm:pt modelId="{60337023-272A-4212-A852-3B42F0666B4A}" type="sibTrans" cxnId="{0B79020A-1DEC-4230-A184-7CB9F49FD284}">
      <dgm:prSet/>
      <dgm:spPr/>
      <dgm:t>
        <a:bodyPr/>
        <a:lstStyle/>
        <a:p>
          <a:endParaRPr lang="en-US"/>
        </a:p>
      </dgm:t>
    </dgm:pt>
    <dgm:pt modelId="{BE39FC2A-0AF0-4E69-93B9-3B52DE2AD138}">
      <dgm:prSet/>
      <dgm:spPr/>
      <dgm:t>
        <a:bodyPr/>
        <a:lstStyle/>
        <a:p>
          <a:r>
            <a:rPr lang="en-GB"/>
            <a:t>Adams v Lindsell [1818]</a:t>
          </a:r>
          <a:endParaRPr lang="en-US"/>
        </a:p>
      </dgm:t>
    </dgm:pt>
    <dgm:pt modelId="{39D4BC76-65A7-4506-A748-C704B6209E5C}" type="parTrans" cxnId="{C11962F4-7E2C-46DB-B3FE-4DD7D31ED6A4}">
      <dgm:prSet/>
      <dgm:spPr/>
      <dgm:t>
        <a:bodyPr/>
        <a:lstStyle/>
        <a:p>
          <a:endParaRPr lang="en-US"/>
        </a:p>
      </dgm:t>
    </dgm:pt>
    <dgm:pt modelId="{FD2D97A7-CB03-4A51-898C-19E747100B17}" type="sibTrans" cxnId="{C11962F4-7E2C-46DB-B3FE-4DD7D31ED6A4}">
      <dgm:prSet/>
      <dgm:spPr/>
      <dgm:t>
        <a:bodyPr/>
        <a:lstStyle/>
        <a:p>
          <a:endParaRPr lang="en-US"/>
        </a:p>
      </dgm:t>
    </dgm:pt>
    <dgm:pt modelId="{4D43648B-9688-4FBD-BAD7-B1409F27009B}" type="pres">
      <dgm:prSet presAssocID="{B370D857-2356-4F2A-80A8-D55562CE6AA9}" presName="diagram" presStyleCnt="0">
        <dgm:presLayoutVars>
          <dgm:dir/>
          <dgm:resizeHandles val="exact"/>
        </dgm:presLayoutVars>
      </dgm:prSet>
      <dgm:spPr/>
    </dgm:pt>
    <dgm:pt modelId="{2A52711F-0FCA-4F19-83E7-775BFE809270}" type="pres">
      <dgm:prSet presAssocID="{9820E827-0134-4FCE-B107-D649F34C2F07}" presName="node" presStyleLbl="node1" presStyleIdx="0" presStyleCnt="6">
        <dgm:presLayoutVars>
          <dgm:bulletEnabled val="1"/>
        </dgm:presLayoutVars>
      </dgm:prSet>
      <dgm:spPr/>
    </dgm:pt>
    <dgm:pt modelId="{CE7FCAB3-8CBB-48C0-8494-91A9E1CC5DB9}" type="pres">
      <dgm:prSet presAssocID="{51575DB1-DEFA-4F3D-B0C5-0B94FAF603A4}" presName="sibTrans" presStyleCnt="0"/>
      <dgm:spPr/>
    </dgm:pt>
    <dgm:pt modelId="{CCEDF950-E5AA-47DE-9188-A219353F5B12}" type="pres">
      <dgm:prSet presAssocID="{6F6921A1-E3D5-4C0F-AC6B-C78AD26D2716}" presName="node" presStyleLbl="node1" presStyleIdx="1" presStyleCnt="6">
        <dgm:presLayoutVars>
          <dgm:bulletEnabled val="1"/>
        </dgm:presLayoutVars>
      </dgm:prSet>
      <dgm:spPr/>
    </dgm:pt>
    <dgm:pt modelId="{8579A64E-4CBF-4FC7-8AED-E2585D3E4A60}" type="pres">
      <dgm:prSet presAssocID="{DC406219-A077-442B-93FA-A37DCBDE415F}" presName="sibTrans" presStyleCnt="0"/>
      <dgm:spPr/>
    </dgm:pt>
    <dgm:pt modelId="{BBFD78B0-8D70-481A-8C88-2E0B4588690A}" type="pres">
      <dgm:prSet presAssocID="{D804BCDB-85B3-4C52-8D2C-DB2C9196D6B4}" presName="node" presStyleLbl="node1" presStyleIdx="2" presStyleCnt="6">
        <dgm:presLayoutVars>
          <dgm:bulletEnabled val="1"/>
        </dgm:presLayoutVars>
      </dgm:prSet>
      <dgm:spPr/>
    </dgm:pt>
    <dgm:pt modelId="{1DAA15ED-FEE4-4262-94BA-2FA3E41E79A6}" type="pres">
      <dgm:prSet presAssocID="{F65E437F-FB0A-4238-B66E-6ED606ADF419}" presName="sibTrans" presStyleCnt="0"/>
      <dgm:spPr/>
    </dgm:pt>
    <dgm:pt modelId="{13C6D7C4-DEC8-4E41-BCC8-87AD259D3374}" type="pres">
      <dgm:prSet presAssocID="{D3015657-440E-4E4D-B31B-C6201BFE6D61}" presName="node" presStyleLbl="node1" presStyleIdx="3" presStyleCnt="6">
        <dgm:presLayoutVars>
          <dgm:bulletEnabled val="1"/>
        </dgm:presLayoutVars>
      </dgm:prSet>
      <dgm:spPr/>
    </dgm:pt>
    <dgm:pt modelId="{FD0C0B79-0F55-461A-AB68-406000443D58}" type="pres">
      <dgm:prSet presAssocID="{8BF33FD1-3236-4BB2-9543-15B99608E0C3}" presName="sibTrans" presStyleCnt="0"/>
      <dgm:spPr/>
    </dgm:pt>
    <dgm:pt modelId="{44380ED4-FE4A-4493-AFFC-C267D3D4B68A}" type="pres">
      <dgm:prSet presAssocID="{F2931955-D0A5-431A-B9E6-E5EDBBBD88AA}" presName="node" presStyleLbl="node1" presStyleIdx="4" presStyleCnt="6">
        <dgm:presLayoutVars>
          <dgm:bulletEnabled val="1"/>
        </dgm:presLayoutVars>
      </dgm:prSet>
      <dgm:spPr/>
    </dgm:pt>
    <dgm:pt modelId="{4CFD3D10-9D9C-496D-AF42-9B25ACE940D5}" type="pres">
      <dgm:prSet presAssocID="{60337023-272A-4212-A852-3B42F0666B4A}" presName="sibTrans" presStyleCnt="0"/>
      <dgm:spPr/>
    </dgm:pt>
    <dgm:pt modelId="{74F33713-8AED-4483-81D2-2319B8ABE4C6}" type="pres">
      <dgm:prSet presAssocID="{BE39FC2A-0AF0-4E69-93B9-3B52DE2AD138}" presName="node" presStyleLbl="node1" presStyleIdx="5" presStyleCnt="6">
        <dgm:presLayoutVars>
          <dgm:bulletEnabled val="1"/>
        </dgm:presLayoutVars>
      </dgm:prSet>
      <dgm:spPr/>
    </dgm:pt>
  </dgm:ptLst>
  <dgm:cxnLst>
    <dgm:cxn modelId="{73FDA100-9F21-400F-832C-3A6D1846201B}" type="presOf" srcId="{9820E827-0134-4FCE-B107-D649F34C2F07}" destId="{2A52711F-0FCA-4F19-83E7-775BFE809270}" srcOrd="0" destOrd="0" presId="urn:microsoft.com/office/officeart/2005/8/layout/default"/>
    <dgm:cxn modelId="{87F63202-6CB0-4383-9B59-70828E864FD2}" type="presOf" srcId="{D804BCDB-85B3-4C52-8D2C-DB2C9196D6B4}" destId="{BBFD78B0-8D70-481A-8C88-2E0B4588690A}" srcOrd="0" destOrd="0" presId="urn:microsoft.com/office/officeart/2005/8/layout/default"/>
    <dgm:cxn modelId="{0B79020A-1DEC-4230-A184-7CB9F49FD284}" srcId="{B370D857-2356-4F2A-80A8-D55562CE6AA9}" destId="{F2931955-D0A5-431A-B9E6-E5EDBBBD88AA}" srcOrd="4" destOrd="0" parTransId="{ED23DF8D-A5E5-4F7C-875E-9E21EB0E3901}" sibTransId="{60337023-272A-4212-A852-3B42F0666B4A}"/>
    <dgm:cxn modelId="{14823B17-0D42-42AD-BA72-122EF52A79B2}" type="presOf" srcId="{6F6921A1-E3D5-4C0F-AC6B-C78AD26D2716}" destId="{CCEDF950-E5AA-47DE-9188-A219353F5B12}" srcOrd="0" destOrd="0" presId="urn:microsoft.com/office/officeart/2005/8/layout/default"/>
    <dgm:cxn modelId="{9BA82C1C-BBB8-4CFC-8EE1-30B1613FBA2F}" type="presOf" srcId="{F2931955-D0A5-431A-B9E6-E5EDBBBD88AA}" destId="{44380ED4-FE4A-4493-AFFC-C267D3D4B68A}" srcOrd="0" destOrd="0" presId="urn:microsoft.com/office/officeart/2005/8/layout/default"/>
    <dgm:cxn modelId="{4C211C31-7CF1-4D3E-95F5-2E0515FD265E}" srcId="{B370D857-2356-4F2A-80A8-D55562CE6AA9}" destId="{9820E827-0134-4FCE-B107-D649F34C2F07}" srcOrd="0" destOrd="0" parTransId="{5D426E32-A483-4AC1-99DC-47E83A69239C}" sibTransId="{51575DB1-DEFA-4F3D-B0C5-0B94FAF603A4}"/>
    <dgm:cxn modelId="{964D9F3F-421B-4262-A210-660ED2B5683F}" type="presOf" srcId="{BE39FC2A-0AF0-4E69-93B9-3B52DE2AD138}" destId="{74F33713-8AED-4483-81D2-2319B8ABE4C6}" srcOrd="0" destOrd="0" presId="urn:microsoft.com/office/officeart/2005/8/layout/default"/>
    <dgm:cxn modelId="{71D31185-96F5-4B44-8DAA-5BAFAE5CCD29}" srcId="{B370D857-2356-4F2A-80A8-D55562CE6AA9}" destId="{D804BCDB-85B3-4C52-8D2C-DB2C9196D6B4}" srcOrd="2" destOrd="0" parTransId="{C9619216-7D12-44E1-B50A-BE55028F81FD}" sibTransId="{F65E437F-FB0A-4238-B66E-6ED606ADF419}"/>
    <dgm:cxn modelId="{593D6089-F552-41B0-A16C-70A2BC4CBF67}" srcId="{B370D857-2356-4F2A-80A8-D55562CE6AA9}" destId="{D3015657-440E-4E4D-B31B-C6201BFE6D61}" srcOrd="3" destOrd="0" parTransId="{092C0CBC-89A3-498B-9511-E8FD31F99904}" sibTransId="{8BF33FD1-3236-4BB2-9543-15B99608E0C3}"/>
    <dgm:cxn modelId="{A2D2F88C-C339-47F2-AB36-A5E34B5EB729}" srcId="{B370D857-2356-4F2A-80A8-D55562CE6AA9}" destId="{6F6921A1-E3D5-4C0F-AC6B-C78AD26D2716}" srcOrd="1" destOrd="0" parTransId="{085A2183-CBF4-4874-8906-785D50331BC8}" sibTransId="{DC406219-A077-442B-93FA-A37DCBDE415F}"/>
    <dgm:cxn modelId="{7E117391-87A0-45E1-AD29-0DF30352CF2F}" type="presOf" srcId="{B370D857-2356-4F2A-80A8-D55562CE6AA9}" destId="{4D43648B-9688-4FBD-BAD7-B1409F27009B}" srcOrd="0" destOrd="0" presId="urn:microsoft.com/office/officeart/2005/8/layout/default"/>
    <dgm:cxn modelId="{D37754E0-E570-4CDA-B08C-D861F420E23B}" type="presOf" srcId="{D3015657-440E-4E4D-B31B-C6201BFE6D61}" destId="{13C6D7C4-DEC8-4E41-BCC8-87AD259D3374}" srcOrd="0" destOrd="0" presId="urn:microsoft.com/office/officeart/2005/8/layout/default"/>
    <dgm:cxn modelId="{C11962F4-7E2C-46DB-B3FE-4DD7D31ED6A4}" srcId="{B370D857-2356-4F2A-80A8-D55562CE6AA9}" destId="{BE39FC2A-0AF0-4E69-93B9-3B52DE2AD138}" srcOrd="5" destOrd="0" parTransId="{39D4BC76-65A7-4506-A748-C704B6209E5C}" sibTransId="{FD2D97A7-CB03-4A51-898C-19E747100B17}"/>
    <dgm:cxn modelId="{64DC3F19-1ABF-426C-BAA1-861F990C54F4}" type="presParOf" srcId="{4D43648B-9688-4FBD-BAD7-B1409F27009B}" destId="{2A52711F-0FCA-4F19-83E7-775BFE809270}" srcOrd="0" destOrd="0" presId="urn:microsoft.com/office/officeart/2005/8/layout/default"/>
    <dgm:cxn modelId="{0440C6DA-E2B2-451E-80E4-ACDCFEA8EAA2}" type="presParOf" srcId="{4D43648B-9688-4FBD-BAD7-B1409F27009B}" destId="{CE7FCAB3-8CBB-48C0-8494-91A9E1CC5DB9}" srcOrd="1" destOrd="0" presId="urn:microsoft.com/office/officeart/2005/8/layout/default"/>
    <dgm:cxn modelId="{52AF5628-78FA-4947-87F7-8753184BA6FB}" type="presParOf" srcId="{4D43648B-9688-4FBD-BAD7-B1409F27009B}" destId="{CCEDF950-E5AA-47DE-9188-A219353F5B12}" srcOrd="2" destOrd="0" presId="urn:microsoft.com/office/officeart/2005/8/layout/default"/>
    <dgm:cxn modelId="{4F5357FB-E06B-41C5-BE0A-A8D966709038}" type="presParOf" srcId="{4D43648B-9688-4FBD-BAD7-B1409F27009B}" destId="{8579A64E-4CBF-4FC7-8AED-E2585D3E4A60}" srcOrd="3" destOrd="0" presId="urn:microsoft.com/office/officeart/2005/8/layout/default"/>
    <dgm:cxn modelId="{5D8D8DDA-8E46-4908-90C2-B48C556A7696}" type="presParOf" srcId="{4D43648B-9688-4FBD-BAD7-B1409F27009B}" destId="{BBFD78B0-8D70-481A-8C88-2E0B4588690A}" srcOrd="4" destOrd="0" presId="urn:microsoft.com/office/officeart/2005/8/layout/default"/>
    <dgm:cxn modelId="{4708107B-8FE4-4C03-8C13-43936E9F98F9}" type="presParOf" srcId="{4D43648B-9688-4FBD-BAD7-B1409F27009B}" destId="{1DAA15ED-FEE4-4262-94BA-2FA3E41E79A6}" srcOrd="5" destOrd="0" presId="urn:microsoft.com/office/officeart/2005/8/layout/default"/>
    <dgm:cxn modelId="{C982CEB1-12D7-49E5-BBEB-411F5E0C8336}" type="presParOf" srcId="{4D43648B-9688-4FBD-BAD7-B1409F27009B}" destId="{13C6D7C4-DEC8-4E41-BCC8-87AD259D3374}" srcOrd="6" destOrd="0" presId="urn:microsoft.com/office/officeart/2005/8/layout/default"/>
    <dgm:cxn modelId="{505DBC9A-D57B-432D-99E3-2D481B9485DF}" type="presParOf" srcId="{4D43648B-9688-4FBD-BAD7-B1409F27009B}" destId="{FD0C0B79-0F55-461A-AB68-406000443D58}" srcOrd="7" destOrd="0" presId="urn:microsoft.com/office/officeart/2005/8/layout/default"/>
    <dgm:cxn modelId="{F573C23C-7871-4A3E-B456-8B85B52B0C55}" type="presParOf" srcId="{4D43648B-9688-4FBD-BAD7-B1409F27009B}" destId="{44380ED4-FE4A-4493-AFFC-C267D3D4B68A}" srcOrd="8" destOrd="0" presId="urn:microsoft.com/office/officeart/2005/8/layout/default"/>
    <dgm:cxn modelId="{0126FE89-45E6-49BE-A5EC-E82C686BBA45}" type="presParOf" srcId="{4D43648B-9688-4FBD-BAD7-B1409F27009B}" destId="{4CFD3D10-9D9C-496D-AF42-9B25ACE940D5}" srcOrd="9" destOrd="0" presId="urn:microsoft.com/office/officeart/2005/8/layout/default"/>
    <dgm:cxn modelId="{2436ADE2-F528-41AD-BD8F-A71F9CD4E30D}" type="presParOf" srcId="{4D43648B-9688-4FBD-BAD7-B1409F27009B}" destId="{74F33713-8AED-4483-81D2-2319B8ABE4C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4ED1E-EBFD-41BA-9B18-70875DEF40EC}">
      <dsp:nvSpPr>
        <dsp:cNvPr id="0" name=""/>
        <dsp:cNvSpPr/>
      </dsp:nvSpPr>
      <dsp:spPr>
        <a:xfrm>
          <a:off x="0" y="723825"/>
          <a:ext cx="6692813" cy="79852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u="sng" kern="1200"/>
            <a:t>Historic approach </a:t>
          </a:r>
          <a:endParaRPr lang="en-US" sz="2100" kern="1200"/>
        </a:p>
      </dsp:txBody>
      <dsp:txXfrm>
        <a:off x="38981" y="762806"/>
        <a:ext cx="6614851" cy="720562"/>
      </dsp:txXfrm>
    </dsp:sp>
    <dsp:sp modelId="{4AE47331-3D92-4BF8-8D2C-0C5DD6A732EA}">
      <dsp:nvSpPr>
        <dsp:cNvPr id="0" name=""/>
        <dsp:cNvSpPr/>
      </dsp:nvSpPr>
      <dsp:spPr>
        <a:xfrm>
          <a:off x="0" y="1582830"/>
          <a:ext cx="6692813" cy="798524"/>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a:t>
          </a:r>
          <a:r>
            <a:rPr lang="en-GB" sz="2100" i="1" kern="1200"/>
            <a:t>consensus ad idium </a:t>
          </a:r>
          <a:r>
            <a:rPr lang="en-GB" sz="2100" kern="1200"/>
            <a:t>(a meeting of minds)</a:t>
          </a:r>
          <a:endParaRPr lang="en-US" sz="2100" kern="1200"/>
        </a:p>
      </dsp:txBody>
      <dsp:txXfrm>
        <a:off x="38981" y="1621811"/>
        <a:ext cx="6614851" cy="720562"/>
      </dsp:txXfrm>
    </dsp:sp>
    <dsp:sp modelId="{963A4A9A-FF8C-4E33-9010-D8998727C604}">
      <dsp:nvSpPr>
        <dsp:cNvPr id="0" name=""/>
        <dsp:cNvSpPr/>
      </dsp:nvSpPr>
      <dsp:spPr>
        <a:xfrm>
          <a:off x="0" y="2441834"/>
          <a:ext cx="6692813" cy="798524"/>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Subjective approach</a:t>
          </a:r>
          <a:r>
            <a:rPr lang="en-GB" sz="2100" kern="1200"/>
            <a:t>: What did the parties actually think at the time of entering into the contract?</a:t>
          </a:r>
          <a:endParaRPr lang="en-US" sz="2100" kern="1200"/>
        </a:p>
      </dsp:txBody>
      <dsp:txXfrm>
        <a:off x="38981" y="2480815"/>
        <a:ext cx="6614851" cy="720562"/>
      </dsp:txXfrm>
    </dsp:sp>
    <dsp:sp modelId="{3AC67648-02A8-4A4E-B571-890AB56B61B2}">
      <dsp:nvSpPr>
        <dsp:cNvPr id="0" name=""/>
        <dsp:cNvSpPr/>
      </dsp:nvSpPr>
      <dsp:spPr>
        <a:xfrm>
          <a:off x="0" y="3300840"/>
          <a:ext cx="6692813" cy="798524"/>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X Difficult to implement, since the Courts are neither mind readers or time travellers</a:t>
          </a:r>
          <a:endParaRPr lang="en-US" sz="2100" kern="1200"/>
        </a:p>
      </dsp:txBody>
      <dsp:txXfrm>
        <a:off x="38981" y="3339821"/>
        <a:ext cx="6614851" cy="720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A4B77E-E522-4711-9DE8-DCE5779566AA}">
      <dsp:nvSpPr>
        <dsp:cNvPr id="0" name=""/>
        <dsp:cNvSpPr/>
      </dsp:nvSpPr>
      <dsp:spPr>
        <a:xfrm rot="5400000">
          <a:off x="4293425" y="-810547"/>
          <a:ext cx="3104618" cy="5501867"/>
        </a:xfrm>
        <a:prstGeom prst="round2SameRect">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66675" rIns="133350" bIns="66675" numCol="1" spcCol="1270" anchor="ctr" anchorCtr="0">
          <a:noAutofit/>
        </a:bodyPr>
        <a:lstStyle/>
        <a:p>
          <a:pPr marL="285750" lvl="1" indent="-285750" algn="l" defTabSz="1555750">
            <a:lnSpc>
              <a:spcPct val="90000"/>
            </a:lnSpc>
            <a:spcBef>
              <a:spcPct val="0"/>
            </a:spcBef>
            <a:spcAft>
              <a:spcPct val="15000"/>
            </a:spcAft>
            <a:buChar char="•"/>
          </a:pPr>
          <a:r>
            <a:rPr lang="en-GB" sz="3500" kern="1200"/>
            <a:t>1. Acceptance</a:t>
          </a:r>
          <a:endParaRPr lang="en-US" sz="3500" kern="1200"/>
        </a:p>
        <a:p>
          <a:pPr marL="285750" lvl="1" indent="-285750" algn="l" defTabSz="1555750">
            <a:lnSpc>
              <a:spcPct val="90000"/>
            </a:lnSpc>
            <a:spcBef>
              <a:spcPct val="0"/>
            </a:spcBef>
            <a:spcAft>
              <a:spcPct val="15000"/>
            </a:spcAft>
            <a:buChar char="•"/>
          </a:pPr>
          <a:r>
            <a:rPr lang="en-GB" sz="3500" kern="1200"/>
            <a:t>2. Revocation</a:t>
          </a:r>
          <a:endParaRPr lang="en-US" sz="3500" kern="1200"/>
        </a:p>
        <a:p>
          <a:pPr marL="285750" lvl="1" indent="-285750" algn="l" defTabSz="1555750">
            <a:lnSpc>
              <a:spcPct val="90000"/>
            </a:lnSpc>
            <a:spcBef>
              <a:spcPct val="0"/>
            </a:spcBef>
            <a:spcAft>
              <a:spcPct val="15000"/>
            </a:spcAft>
            <a:buChar char="•"/>
          </a:pPr>
          <a:r>
            <a:rPr lang="en-GB" sz="3500" kern="1200"/>
            <a:t>3. Lapse of time</a:t>
          </a:r>
          <a:endParaRPr lang="en-US" sz="3500" kern="1200"/>
        </a:p>
        <a:p>
          <a:pPr marL="285750" lvl="1" indent="-285750" algn="l" defTabSz="1555750">
            <a:lnSpc>
              <a:spcPct val="90000"/>
            </a:lnSpc>
            <a:spcBef>
              <a:spcPct val="0"/>
            </a:spcBef>
            <a:spcAft>
              <a:spcPct val="15000"/>
            </a:spcAft>
            <a:buChar char="•"/>
          </a:pPr>
          <a:r>
            <a:rPr lang="en-GB" sz="3500" kern="1200"/>
            <a:t>4. Death</a:t>
          </a:r>
          <a:endParaRPr lang="en-US" sz="3500" kern="1200"/>
        </a:p>
        <a:p>
          <a:pPr marL="285750" lvl="1" indent="-285750" algn="l" defTabSz="1555750">
            <a:lnSpc>
              <a:spcPct val="90000"/>
            </a:lnSpc>
            <a:spcBef>
              <a:spcPct val="0"/>
            </a:spcBef>
            <a:spcAft>
              <a:spcPct val="15000"/>
            </a:spcAft>
            <a:buChar char="•"/>
          </a:pPr>
          <a:r>
            <a:rPr lang="en-GB" sz="3500" kern="1200"/>
            <a:t>5. Rejection</a:t>
          </a:r>
          <a:endParaRPr lang="en-US" sz="3500" kern="1200"/>
        </a:p>
      </dsp:txBody>
      <dsp:txXfrm rot="-5400000">
        <a:off x="3094801" y="539632"/>
        <a:ext cx="5350312" cy="2801508"/>
      </dsp:txXfrm>
    </dsp:sp>
    <dsp:sp modelId="{C3AA62A0-7F51-4043-86D3-AF85285A7BC2}">
      <dsp:nvSpPr>
        <dsp:cNvPr id="0" name=""/>
        <dsp:cNvSpPr/>
      </dsp:nvSpPr>
      <dsp:spPr>
        <a:xfrm>
          <a:off x="0" y="0"/>
          <a:ext cx="3094800" cy="388077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59055" rIns="118110" bIns="59055" numCol="1" spcCol="1270" anchor="ctr" anchorCtr="0">
          <a:noAutofit/>
        </a:bodyPr>
        <a:lstStyle/>
        <a:p>
          <a:pPr marL="0" lvl="0" indent="0" algn="ctr" defTabSz="1377950">
            <a:lnSpc>
              <a:spcPct val="90000"/>
            </a:lnSpc>
            <a:spcBef>
              <a:spcPct val="0"/>
            </a:spcBef>
            <a:spcAft>
              <a:spcPct val="35000"/>
            </a:spcAft>
            <a:buNone/>
          </a:pPr>
          <a:r>
            <a:rPr lang="en-GB" sz="3100" kern="1200"/>
            <a:t>The main circumstances in which an offer will end are when:</a:t>
          </a:r>
          <a:endParaRPr lang="en-US" sz="3100" kern="1200"/>
        </a:p>
      </dsp:txBody>
      <dsp:txXfrm>
        <a:off x="151076" y="151076"/>
        <a:ext cx="2792648" cy="35786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601DD-05E8-4EED-828A-3F85AB0C714C}">
      <dsp:nvSpPr>
        <dsp:cNvPr id="0" name=""/>
        <dsp:cNvSpPr/>
      </dsp:nvSpPr>
      <dsp:spPr>
        <a:xfrm>
          <a:off x="0" y="400260"/>
          <a:ext cx="6253721" cy="135134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distinguishes an offer from an invitation to treat?</a:t>
          </a:r>
          <a:endParaRPr lang="en-US" sz="3500" kern="1200"/>
        </a:p>
      </dsp:txBody>
      <dsp:txXfrm>
        <a:off x="65967" y="466227"/>
        <a:ext cx="6121787" cy="1219415"/>
      </dsp:txXfrm>
    </dsp:sp>
    <dsp:sp modelId="{2E69BEFD-BBE1-4E12-913D-9A41A06D1485}">
      <dsp:nvSpPr>
        <dsp:cNvPr id="0" name=""/>
        <dsp:cNvSpPr/>
      </dsp:nvSpPr>
      <dsp:spPr>
        <a:xfrm>
          <a:off x="0" y="1852410"/>
          <a:ext cx="6253721" cy="1351349"/>
        </a:xfrm>
        <a:prstGeom prst="roundRect">
          <a:avLst/>
        </a:prstGeom>
        <a:solidFill>
          <a:schemeClr val="accent5">
            <a:hueOff val="-1307943"/>
            <a:satOff val="7781"/>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are the ways in which an offer can come to an end?</a:t>
          </a:r>
          <a:endParaRPr lang="en-US" sz="3500" kern="1200"/>
        </a:p>
      </dsp:txBody>
      <dsp:txXfrm>
        <a:off x="65967" y="1918377"/>
        <a:ext cx="6121787" cy="1219415"/>
      </dsp:txXfrm>
    </dsp:sp>
    <dsp:sp modelId="{4A57BE11-B7C7-4307-B0FD-A7BC97AA43C4}">
      <dsp:nvSpPr>
        <dsp:cNvPr id="0" name=""/>
        <dsp:cNvSpPr/>
      </dsp:nvSpPr>
      <dsp:spPr>
        <a:xfrm>
          <a:off x="0" y="3304559"/>
          <a:ext cx="6253721" cy="1351349"/>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is the postal rule and what does it apply to?</a:t>
          </a:r>
          <a:endParaRPr lang="en-US" sz="3500" kern="1200"/>
        </a:p>
      </dsp:txBody>
      <dsp:txXfrm>
        <a:off x="65967" y="3370526"/>
        <a:ext cx="6121787" cy="12194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711F-0FCA-4F19-83E7-775BFE809270}">
      <dsp:nvSpPr>
        <dsp:cNvPr id="0" name=""/>
        <dsp:cNvSpPr/>
      </dsp:nvSpPr>
      <dsp:spPr>
        <a:xfrm>
          <a:off x="307345" y="1546"/>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Stevenson Jacques v McLean [1880]</a:t>
          </a:r>
          <a:endParaRPr lang="en-US" sz="3500" kern="1200"/>
        </a:p>
      </dsp:txBody>
      <dsp:txXfrm>
        <a:off x="307345" y="1546"/>
        <a:ext cx="3222855" cy="1933713"/>
      </dsp:txXfrm>
    </dsp:sp>
    <dsp:sp modelId="{CCEDF950-E5AA-47DE-9188-A219353F5B12}">
      <dsp:nvSpPr>
        <dsp:cNvPr id="0" name=""/>
        <dsp:cNvSpPr/>
      </dsp:nvSpPr>
      <dsp:spPr>
        <a:xfrm>
          <a:off x="3852486" y="1546"/>
          <a:ext cx="3222855" cy="193371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err="1"/>
            <a:t>Brinkibon</a:t>
          </a:r>
          <a:r>
            <a:rPr lang="en-US" sz="3500" kern="1200" dirty="0"/>
            <a:t> v </a:t>
          </a:r>
          <a:r>
            <a:rPr lang="en-US" sz="3500" kern="1200" dirty="0" err="1"/>
            <a:t>Stahag</a:t>
          </a:r>
          <a:r>
            <a:rPr lang="en-US" sz="3500" kern="1200" dirty="0"/>
            <a:t> Stahl [1983]</a:t>
          </a:r>
        </a:p>
      </dsp:txBody>
      <dsp:txXfrm>
        <a:off x="3852486" y="1546"/>
        <a:ext cx="3222855" cy="1933713"/>
      </dsp:txXfrm>
    </dsp:sp>
    <dsp:sp modelId="{BBFD78B0-8D70-481A-8C88-2E0B4588690A}">
      <dsp:nvSpPr>
        <dsp:cNvPr id="0" name=""/>
        <dsp:cNvSpPr/>
      </dsp:nvSpPr>
      <dsp:spPr>
        <a:xfrm>
          <a:off x="7397627" y="1546"/>
          <a:ext cx="3222855" cy="1933713"/>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Thomas v BPE Solicitors [2010]</a:t>
          </a:r>
          <a:endParaRPr lang="en-US" sz="3500" kern="1200" dirty="0"/>
        </a:p>
      </dsp:txBody>
      <dsp:txXfrm>
        <a:off x="7397627" y="1546"/>
        <a:ext cx="3222855" cy="1933713"/>
      </dsp:txXfrm>
    </dsp:sp>
    <dsp:sp modelId="{13C6D7C4-DEC8-4E41-BCC8-87AD259D3374}">
      <dsp:nvSpPr>
        <dsp:cNvPr id="0" name=""/>
        <dsp:cNvSpPr/>
      </dsp:nvSpPr>
      <dsp:spPr>
        <a:xfrm>
          <a:off x="307345" y="2257545"/>
          <a:ext cx="3222855" cy="193371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Dickinson v Dodds [1876]</a:t>
          </a:r>
          <a:endParaRPr lang="en-US" sz="3500" kern="1200"/>
        </a:p>
      </dsp:txBody>
      <dsp:txXfrm>
        <a:off x="307345" y="2257545"/>
        <a:ext cx="3222855" cy="1933713"/>
      </dsp:txXfrm>
    </dsp:sp>
    <dsp:sp modelId="{44380ED4-FE4A-4493-AFFC-C267D3D4B68A}">
      <dsp:nvSpPr>
        <dsp:cNvPr id="0" name=""/>
        <dsp:cNvSpPr/>
      </dsp:nvSpPr>
      <dsp:spPr>
        <a:xfrm>
          <a:off x="3852486" y="2257545"/>
          <a:ext cx="3222855" cy="1933713"/>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Hyde v Wrench [1840]</a:t>
          </a:r>
          <a:endParaRPr lang="en-US" sz="3500" kern="1200"/>
        </a:p>
      </dsp:txBody>
      <dsp:txXfrm>
        <a:off x="3852486" y="2257545"/>
        <a:ext cx="3222855" cy="1933713"/>
      </dsp:txXfrm>
    </dsp:sp>
    <dsp:sp modelId="{74F33713-8AED-4483-81D2-2319B8ABE4C6}">
      <dsp:nvSpPr>
        <dsp:cNvPr id="0" name=""/>
        <dsp:cNvSpPr/>
      </dsp:nvSpPr>
      <dsp:spPr>
        <a:xfrm>
          <a:off x="7397627" y="2257545"/>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Adams v Lindsell [1818]</a:t>
          </a:r>
          <a:endParaRPr lang="en-US" sz="3500" kern="1200"/>
        </a:p>
      </dsp:txBody>
      <dsp:txXfrm>
        <a:off x="739762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587D88B-2DA0-4BC5-BCCB-DFACC10B9B30}" type="datetimeFigureOut">
              <a:rPr lang="en-GB" smtClean="0"/>
              <a:t>27/01/2025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FB933AF-EFBA-428B-9E6F-2C2056A3795E}" type="slidenum">
              <a:rPr lang="en-GB" smtClean="0"/>
              <a:t>‹#›</a:t>
            </a:fld>
            <a:endParaRPr lang="en-GB"/>
          </a:p>
        </p:txBody>
      </p:sp>
    </p:spTree>
    <p:extLst>
      <p:ext uri="{BB962C8B-B14F-4D97-AF65-F5344CB8AC3E}">
        <p14:creationId xmlns:p14="http://schemas.microsoft.com/office/powerpoint/2010/main" val="318473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8" Type="http://schemas.openxmlformats.org/officeDocument/2006/relationships/hyperlink" Target="https://ipsaloquitur.com/tort-law/causation/" TargetMode="External"/><Relationship Id="rId3" Type="http://schemas.openxmlformats.org/officeDocument/2006/relationships/hyperlink" Target="https://ipsaloquitur.com/contract-law/acceptance/" TargetMode="External"/><Relationship Id="rId7" Type="http://schemas.openxmlformats.org/officeDocument/2006/relationships/hyperlink" Target="https://ipsaloquitur.com/tort-law/breach-of-duty/" TargetMode="External"/><Relationship Id="rId2" Type="http://schemas.openxmlformats.org/officeDocument/2006/relationships/slide" Target="../slides/slide46.xml"/><Relationship Id="rId1" Type="http://schemas.openxmlformats.org/officeDocument/2006/relationships/notesMaster" Target="../notesMasters/notesMaster1.xml"/><Relationship Id="rId6" Type="http://schemas.openxmlformats.org/officeDocument/2006/relationships/hyperlink" Target="https://ipsaloquitur.com/contract-law/breach-of-contract/" TargetMode="External"/><Relationship Id="rId5" Type="http://schemas.openxmlformats.org/officeDocument/2006/relationships/hyperlink" Target="https://ipsaloquitur.com/contract-law/monetary-remedies/" TargetMode="External"/><Relationship Id="rId4" Type="http://schemas.openxmlformats.org/officeDocument/2006/relationships/hyperlink" Target="https://ipsaloquitur.com/contract-law/offer/" TargetMode="Externa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a:t>
            </a:fld>
            <a:endParaRPr lang="en-GB"/>
          </a:p>
        </p:txBody>
      </p:sp>
    </p:spTree>
    <p:extLst>
      <p:ext uri="{BB962C8B-B14F-4D97-AF65-F5344CB8AC3E}">
        <p14:creationId xmlns:p14="http://schemas.microsoft.com/office/powerpoint/2010/main" val="3884777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2</a:t>
            </a:fld>
            <a:endParaRPr lang="en-GB"/>
          </a:p>
        </p:txBody>
      </p:sp>
    </p:spTree>
    <p:extLst>
      <p:ext uri="{BB962C8B-B14F-4D97-AF65-F5344CB8AC3E}">
        <p14:creationId xmlns:p14="http://schemas.microsoft.com/office/powerpoint/2010/main" val="423939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a:t>
            </a:fld>
            <a:endParaRPr lang="en-GB"/>
          </a:p>
        </p:txBody>
      </p:sp>
    </p:spTree>
    <p:extLst>
      <p:ext uri="{BB962C8B-B14F-4D97-AF65-F5344CB8AC3E}">
        <p14:creationId xmlns:p14="http://schemas.microsoft.com/office/powerpoint/2010/main" val="1035052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a:t>
            </a:fld>
            <a:endParaRPr lang="en-GB"/>
          </a:p>
        </p:txBody>
      </p:sp>
    </p:spTree>
    <p:extLst>
      <p:ext uri="{BB962C8B-B14F-4D97-AF65-F5344CB8AC3E}">
        <p14:creationId xmlns:p14="http://schemas.microsoft.com/office/powerpoint/2010/main" val="2550917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5</a:t>
            </a:fld>
            <a:endParaRPr lang="en-GB"/>
          </a:p>
        </p:txBody>
      </p:sp>
    </p:spTree>
    <p:extLst>
      <p:ext uri="{BB962C8B-B14F-4D97-AF65-F5344CB8AC3E}">
        <p14:creationId xmlns:p14="http://schemas.microsoft.com/office/powerpoint/2010/main" val="801616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6</a:t>
            </a:fld>
            <a:endParaRPr lang="en-GB"/>
          </a:p>
        </p:txBody>
      </p:sp>
    </p:spTree>
    <p:extLst>
      <p:ext uri="{BB962C8B-B14F-4D97-AF65-F5344CB8AC3E}">
        <p14:creationId xmlns:p14="http://schemas.microsoft.com/office/powerpoint/2010/main" val="3699717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7</a:t>
            </a:fld>
            <a:endParaRPr lang="en-GB"/>
          </a:p>
        </p:txBody>
      </p:sp>
    </p:spTree>
    <p:extLst>
      <p:ext uri="{BB962C8B-B14F-4D97-AF65-F5344CB8AC3E}">
        <p14:creationId xmlns:p14="http://schemas.microsoft.com/office/powerpoint/2010/main" val="2719557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8</a:t>
            </a:fld>
            <a:endParaRPr lang="en-GB"/>
          </a:p>
        </p:txBody>
      </p:sp>
    </p:spTree>
    <p:extLst>
      <p:ext uri="{BB962C8B-B14F-4D97-AF65-F5344CB8AC3E}">
        <p14:creationId xmlns:p14="http://schemas.microsoft.com/office/powerpoint/2010/main" val="2812593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9</a:t>
            </a:fld>
            <a:endParaRPr lang="en-GB"/>
          </a:p>
        </p:txBody>
      </p:sp>
    </p:spTree>
    <p:extLst>
      <p:ext uri="{BB962C8B-B14F-4D97-AF65-F5344CB8AC3E}">
        <p14:creationId xmlns:p14="http://schemas.microsoft.com/office/powerpoint/2010/main" val="1146631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FB933AF-EFBA-428B-9E6F-2C2056A3795E}" type="slidenum">
              <a:rPr lang="en-GB" smtClean="0"/>
              <a:t>10</a:t>
            </a:fld>
            <a:endParaRPr lang="en-GB"/>
          </a:p>
        </p:txBody>
      </p:sp>
    </p:spTree>
    <p:extLst>
      <p:ext uri="{BB962C8B-B14F-4D97-AF65-F5344CB8AC3E}">
        <p14:creationId xmlns:p14="http://schemas.microsoft.com/office/powerpoint/2010/main" val="45669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8FB933AF-EFBA-428B-9E6F-2C2056A3795E}" type="slidenum">
              <a:rPr lang="en-GB" smtClean="0"/>
              <a:t>11</a:t>
            </a:fld>
            <a:endParaRPr lang="en-GB"/>
          </a:p>
        </p:txBody>
      </p:sp>
    </p:spTree>
    <p:extLst>
      <p:ext uri="{BB962C8B-B14F-4D97-AF65-F5344CB8AC3E}">
        <p14:creationId xmlns:p14="http://schemas.microsoft.com/office/powerpoint/2010/main" val="2999551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12</a:t>
            </a:fld>
            <a:endParaRPr lang="en-GB"/>
          </a:p>
        </p:txBody>
      </p:sp>
    </p:spTree>
    <p:extLst>
      <p:ext uri="{BB962C8B-B14F-4D97-AF65-F5344CB8AC3E}">
        <p14:creationId xmlns:p14="http://schemas.microsoft.com/office/powerpoint/2010/main" val="914183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13</a:t>
            </a:fld>
            <a:endParaRPr lang="en-GB"/>
          </a:p>
        </p:txBody>
      </p:sp>
    </p:spTree>
    <p:extLst>
      <p:ext uri="{BB962C8B-B14F-4D97-AF65-F5344CB8AC3E}">
        <p14:creationId xmlns:p14="http://schemas.microsoft.com/office/powerpoint/2010/main" val="2868871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
        <p:nvSpPr>
          <p:cNvPr id="4" name="Slide Number Placeholder 3"/>
          <p:cNvSpPr>
            <a:spLocks noGrp="1"/>
          </p:cNvSpPr>
          <p:nvPr>
            <p:ph type="sldNum" sz="quarter" idx="10"/>
          </p:nvPr>
        </p:nvSpPr>
        <p:spPr/>
        <p:txBody>
          <a:bodyPr/>
          <a:lstStyle/>
          <a:p>
            <a:fld id="{8FB933AF-EFBA-428B-9E6F-2C2056A3795E}" type="slidenum">
              <a:rPr lang="en-GB" smtClean="0"/>
              <a:t>14</a:t>
            </a:fld>
            <a:endParaRPr lang="en-GB"/>
          </a:p>
        </p:txBody>
      </p:sp>
    </p:spTree>
    <p:extLst>
      <p:ext uri="{BB962C8B-B14F-4D97-AF65-F5344CB8AC3E}">
        <p14:creationId xmlns:p14="http://schemas.microsoft.com/office/powerpoint/2010/main" val="665669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15</a:t>
            </a:fld>
            <a:endParaRPr lang="en-GB"/>
          </a:p>
        </p:txBody>
      </p:sp>
    </p:spTree>
    <p:extLst>
      <p:ext uri="{BB962C8B-B14F-4D97-AF65-F5344CB8AC3E}">
        <p14:creationId xmlns:p14="http://schemas.microsoft.com/office/powerpoint/2010/main" val="27919223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16</a:t>
            </a:fld>
            <a:endParaRPr lang="en-GB"/>
          </a:p>
        </p:txBody>
      </p:sp>
    </p:spTree>
    <p:extLst>
      <p:ext uri="{BB962C8B-B14F-4D97-AF65-F5344CB8AC3E}">
        <p14:creationId xmlns:p14="http://schemas.microsoft.com/office/powerpoint/2010/main" val="561133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17</a:t>
            </a:fld>
            <a:endParaRPr lang="en-GB"/>
          </a:p>
        </p:txBody>
      </p:sp>
    </p:spTree>
    <p:extLst>
      <p:ext uri="{BB962C8B-B14F-4D97-AF65-F5344CB8AC3E}">
        <p14:creationId xmlns:p14="http://schemas.microsoft.com/office/powerpoint/2010/main" val="1015751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18</a:t>
            </a:fld>
            <a:endParaRPr lang="en-GB"/>
          </a:p>
        </p:txBody>
      </p:sp>
    </p:spTree>
    <p:extLst>
      <p:ext uri="{BB962C8B-B14F-4D97-AF65-F5344CB8AC3E}">
        <p14:creationId xmlns:p14="http://schemas.microsoft.com/office/powerpoint/2010/main" val="1207744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19</a:t>
            </a:fld>
            <a:endParaRPr lang="en-GB"/>
          </a:p>
        </p:txBody>
      </p:sp>
    </p:spTree>
    <p:extLst>
      <p:ext uri="{BB962C8B-B14F-4D97-AF65-F5344CB8AC3E}">
        <p14:creationId xmlns:p14="http://schemas.microsoft.com/office/powerpoint/2010/main" val="46970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20</a:t>
            </a:fld>
            <a:endParaRPr lang="en-GB"/>
          </a:p>
        </p:txBody>
      </p:sp>
    </p:spTree>
    <p:extLst>
      <p:ext uri="{BB962C8B-B14F-4D97-AF65-F5344CB8AC3E}">
        <p14:creationId xmlns:p14="http://schemas.microsoft.com/office/powerpoint/2010/main" val="13407962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21</a:t>
            </a:fld>
            <a:endParaRPr lang="en-GB"/>
          </a:p>
        </p:txBody>
      </p:sp>
    </p:spTree>
    <p:extLst>
      <p:ext uri="{BB962C8B-B14F-4D97-AF65-F5344CB8AC3E}">
        <p14:creationId xmlns:p14="http://schemas.microsoft.com/office/powerpoint/2010/main" val="30248593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22</a:t>
            </a:fld>
            <a:endParaRPr lang="en-GB"/>
          </a:p>
        </p:txBody>
      </p:sp>
    </p:spTree>
    <p:extLst>
      <p:ext uri="{BB962C8B-B14F-4D97-AF65-F5344CB8AC3E}">
        <p14:creationId xmlns:p14="http://schemas.microsoft.com/office/powerpoint/2010/main" val="10154455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23</a:t>
            </a:fld>
            <a:endParaRPr lang="en-GB"/>
          </a:p>
        </p:txBody>
      </p:sp>
    </p:spTree>
    <p:extLst>
      <p:ext uri="{BB962C8B-B14F-4D97-AF65-F5344CB8AC3E}">
        <p14:creationId xmlns:p14="http://schemas.microsoft.com/office/powerpoint/2010/main" val="26485986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24</a:t>
            </a:fld>
            <a:endParaRPr lang="en-GB"/>
          </a:p>
        </p:txBody>
      </p:sp>
    </p:spTree>
    <p:extLst>
      <p:ext uri="{BB962C8B-B14F-4D97-AF65-F5344CB8AC3E}">
        <p14:creationId xmlns:p14="http://schemas.microsoft.com/office/powerpoint/2010/main" val="33529044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25</a:t>
            </a:fld>
            <a:endParaRPr lang="en-GB"/>
          </a:p>
        </p:txBody>
      </p:sp>
    </p:spTree>
    <p:extLst>
      <p:ext uri="{BB962C8B-B14F-4D97-AF65-F5344CB8AC3E}">
        <p14:creationId xmlns:p14="http://schemas.microsoft.com/office/powerpoint/2010/main" val="32541660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have been reasonable to give the offeree a longer time to accept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26</a:t>
            </a:fld>
            <a:endParaRPr lang="en-GB"/>
          </a:p>
        </p:txBody>
      </p:sp>
    </p:spTree>
    <p:extLst>
      <p:ext uri="{BB962C8B-B14F-4D97-AF65-F5344CB8AC3E}">
        <p14:creationId xmlns:p14="http://schemas.microsoft.com/office/powerpoint/2010/main" val="6325505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27</a:t>
            </a:fld>
            <a:endParaRPr lang="en-GB"/>
          </a:p>
        </p:txBody>
      </p:sp>
    </p:spTree>
    <p:extLst>
      <p:ext uri="{BB962C8B-B14F-4D97-AF65-F5344CB8AC3E}">
        <p14:creationId xmlns:p14="http://schemas.microsoft.com/office/powerpoint/2010/main" val="31686921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28</a:t>
            </a:fld>
            <a:endParaRPr lang="en-GB"/>
          </a:p>
        </p:txBody>
      </p:sp>
    </p:spTree>
    <p:extLst>
      <p:ext uri="{BB962C8B-B14F-4D97-AF65-F5344CB8AC3E}">
        <p14:creationId xmlns:p14="http://schemas.microsoft.com/office/powerpoint/2010/main" val="8547721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29</a:t>
            </a:fld>
            <a:endParaRPr lang="en-GB"/>
          </a:p>
        </p:txBody>
      </p:sp>
    </p:spTree>
    <p:extLst>
      <p:ext uri="{BB962C8B-B14F-4D97-AF65-F5344CB8AC3E}">
        <p14:creationId xmlns:p14="http://schemas.microsoft.com/office/powerpoint/2010/main" val="185782138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31</a:t>
            </a:fld>
            <a:endParaRPr lang="en-GB"/>
          </a:p>
        </p:txBody>
      </p:sp>
    </p:spTree>
    <p:extLst>
      <p:ext uri="{BB962C8B-B14F-4D97-AF65-F5344CB8AC3E}">
        <p14:creationId xmlns:p14="http://schemas.microsoft.com/office/powerpoint/2010/main" val="31957461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32</a:t>
            </a:fld>
            <a:endParaRPr lang="en-GB"/>
          </a:p>
        </p:txBody>
      </p:sp>
    </p:spTree>
    <p:extLst>
      <p:ext uri="{BB962C8B-B14F-4D97-AF65-F5344CB8AC3E}">
        <p14:creationId xmlns:p14="http://schemas.microsoft.com/office/powerpoint/2010/main" val="15979438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33</a:t>
            </a:fld>
            <a:endParaRPr lang="en-GB"/>
          </a:p>
        </p:txBody>
      </p:sp>
    </p:spTree>
    <p:extLst>
      <p:ext uri="{BB962C8B-B14F-4D97-AF65-F5344CB8AC3E}">
        <p14:creationId xmlns:p14="http://schemas.microsoft.com/office/powerpoint/2010/main" val="40849705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34</a:t>
            </a:fld>
            <a:endParaRPr lang="en-GB"/>
          </a:p>
        </p:txBody>
      </p:sp>
    </p:spTree>
    <p:extLst>
      <p:ext uri="{BB962C8B-B14F-4D97-AF65-F5344CB8AC3E}">
        <p14:creationId xmlns:p14="http://schemas.microsoft.com/office/powerpoint/2010/main" val="1884411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35</a:t>
            </a:fld>
            <a:endParaRPr lang="en-GB"/>
          </a:p>
        </p:txBody>
      </p:sp>
    </p:spTree>
    <p:extLst>
      <p:ext uri="{BB962C8B-B14F-4D97-AF65-F5344CB8AC3E}">
        <p14:creationId xmlns:p14="http://schemas.microsoft.com/office/powerpoint/2010/main" val="11750411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36</a:t>
            </a:fld>
            <a:endParaRPr lang="en-GB"/>
          </a:p>
        </p:txBody>
      </p:sp>
    </p:spTree>
    <p:extLst>
      <p:ext uri="{BB962C8B-B14F-4D97-AF65-F5344CB8AC3E}">
        <p14:creationId xmlns:p14="http://schemas.microsoft.com/office/powerpoint/2010/main" val="40642835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37</a:t>
            </a:fld>
            <a:endParaRPr lang="en-GB"/>
          </a:p>
        </p:txBody>
      </p:sp>
    </p:spTree>
    <p:extLst>
      <p:ext uri="{BB962C8B-B14F-4D97-AF65-F5344CB8AC3E}">
        <p14:creationId xmlns:p14="http://schemas.microsoft.com/office/powerpoint/2010/main" val="24294323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38</a:t>
            </a:fld>
            <a:endParaRPr lang="en-GB"/>
          </a:p>
        </p:txBody>
      </p:sp>
    </p:spTree>
    <p:extLst>
      <p:ext uri="{BB962C8B-B14F-4D97-AF65-F5344CB8AC3E}">
        <p14:creationId xmlns:p14="http://schemas.microsoft.com/office/powerpoint/2010/main" val="5413859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40</a:t>
            </a:fld>
            <a:endParaRPr lang="en-GB"/>
          </a:p>
        </p:txBody>
      </p:sp>
    </p:spTree>
    <p:extLst>
      <p:ext uri="{BB962C8B-B14F-4D97-AF65-F5344CB8AC3E}">
        <p14:creationId xmlns:p14="http://schemas.microsoft.com/office/powerpoint/2010/main" val="41002203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41</a:t>
            </a:fld>
            <a:endParaRPr lang="en-GB"/>
          </a:p>
        </p:txBody>
      </p:sp>
    </p:spTree>
    <p:extLst>
      <p:ext uri="{BB962C8B-B14F-4D97-AF65-F5344CB8AC3E}">
        <p14:creationId xmlns:p14="http://schemas.microsoft.com/office/powerpoint/2010/main" val="15709407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36/37</a:t>
            </a:r>
          </a:p>
        </p:txBody>
      </p:sp>
      <p:sp>
        <p:nvSpPr>
          <p:cNvPr id="4" name="Slide Number Placeholder 3"/>
          <p:cNvSpPr>
            <a:spLocks noGrp="1"/>
          </p:cNvSpPr>
          <p:nvPr>
            <p:ph type="sldNum" sz="quarter" idx="10"/>
          </p:nvPr>
        </p:nvSpPr>
        <p:spPr/>
        <p:txBody>
          <a:bodyPr/>
          <a:lstStyle/>
          <a:p>
            <a:fld id="{8FB933AF-EFBA-428B-9E6F-2C2056A3795E}" type="slidenum">
              <a:rPr lang="en-GB" smtClean="0"/>
              <a:t>42</a:t>
            </a:fld>
            <a:endParaRPr lang="en-GB"/>
          </a:p>
        </p:txBody>
      </p:sp>
    </p:spTree>
    <p:extLst>
      <p:ext uri="{BB962C8B-B14F-4D97-AF65-F5344CB8AC3E}">
        <p14:creationId xmlns:p14="http://schemas.microsoft.com/office/powerpoint/2010/main" val="10797426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45</a:t>
            </a:fld>
            <a:endParaRPr lang="en-GB"/>
          </a:p>
        </p:txBody>
      </p:sp>
    </p:spTree>
    <p:extLst>
      <p:ext uri="{BB962C8B-B14F-4D97-AF65-F5344CB8AC3E}">
        <p14:creationId xmlns:p14="http://schemas.microsoft.com/office/powerpoint/2010/main" val="188629383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Stevenson Jacques v McLean [1880]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possessed several warrants for iron. He wrote the claimant in London asking them if they could find him a buyer. After negotiations, the defendant stated that 40s per ton was the lowest price he was willing to sell for. He told the claimant that this offer was open until the following Monday.</a:t>
            </a:r>
          </a:p>
          <a:p>
            <a:pPr algn="l" fontAlgn="base"/>
            <a:r>
              <a:rPr lang="en-GB" b="0" i="0" dirty="0">
                <a:solidFill>
                  <a:srgbClr val="1A1A1A"/>
                </a:solidFill>
                <a:effectLst/>
                <a:latin typeface="Noticia Text"/>
              </a:rPr>
              <a:t>The claimants sent a telegram on Monday morning asking if the defendant agreed to delivery over two months, and if not, how long he could give. The defendant did not respond, and sold the warrants to a third-party later that day. Before he informed the claimant of this, they sent another telegram in the afternoon </a:t>
            </a:r>
            <a:r>
              <a:rPr lang="en-GB" b="0" i="0" u="sng" dirty="0">
                <a:solidFill>
                  <a:srgbClr val="000000"/>
                </a:solidFill>
                <a:effectLst/>
                <a:latin typeface="Noticia Text"/>
                <a:hlinkClick r:id="rId3"/>
              </a:rPr>
              <a:t>accepting</a:t>
            </a:r>
            <a:r>
              <a:rPr lang="en-GB" b="0" i="0" dirty="0">
                <a:solidFill>
                  <a:srgbClr val="1A1A1A"/>
                </a:solidFill>
                <a:effectLst/>
                <a:latin typeface="Noticia Text"/>
              </a:rPr>
              <a:t> the defendant’s </a:t>
            </a:r>
            <a:r>
              <a:rPr lang="en-GB" b="0" i="0" u="sng" dirty="0">
                <a:solidFill>
                  <a:srgbClr val="000000"/>
                </a:solidFill>
                <a:effectLst/>
                <a:latin typeface="Noticia Text"/>
                <a:hlinkClick r:id="rId4"/>
              </a:rPr>
              <a:t>offer</a:t>
            </a:r>
            <a:r>
              <a:rPr lang="en-GB" b="0" i="0" dirty="0">
                <a:solidFill>
                  <a:srgbClr val="1A1A1A"/>
                </a:solidFill>
                <a:effectLst/>
                <a:latin typeface="Noticia Text"/>
              </a:rPr>
              <a:t>.</a:t>
            </a:r>
          </a:p>
          <a:p>
            <a:pPr algn="l" fontAlgn="base"/>
            <a:r>
              <a:rPr lang="en-GB" b="0" i="0" dirty="0">
                <a:solidFill>
                  <a:srgbClr val="1A1A1A"/>
                </a:solidFill>
                <a:effectLst/>
                <a:latin typeface="Noticia Text"/>
              </a:rPr>
              <a:t>The claimant sued the defendant for </a:t>
            </a:r>
            <a:r>
              <a:rPr lang="en-GB" b="0" i="0" u="sng" dirty="0">
                <a:solidFill>
                  <a:srgbClr val="000000"/>
                </a:solidFill>
                <a:effectLst/>
                <a:latin typeface="Noticia Text"/>
                <a:hlinkClick r:id="rId5"/>
              </a:rPr>
              <a:t>damages</a:t>
            </a:r>
            <a:r>
              <a:rPr lang="en-GB" b="0" i="0" dirty="0">
                <a:solidFill>
                  <a:srgbClr val="1A1A1A"/>
                </a:solidFill>
                <a:effectLst/>
                <a:latin typeface="Noticia Text"/>
              </a:rPr>
              <a:t> for non-delivery of the iron. The defendant argued that the claimant’s first telegram was a counter-offer, and therefore that his original offer had been revoked.</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What was the nature of the claimant’s first telegram?</a:t>
            </a:r>
          </a:p>
          <a:p>
            <a:pPr algn="l" fontAlgn="base">
              <a:buFont typeface="+mj-lt"/>
              <a:buAutoNum type="arabicPeriod"/>
            </a:pPr>
            <a:r>
              <a:rPr lang="en-GB" b="0" i="0" dirty="0">
                <a:solidFill>
                  <a:srgbClr val="1A1A1A"/>
                </a:solidFill>
                <a:effectLst/>
                <a:latin typeface="Noticia Text"/>
              </a:rPr>
              <a:t>Was the offer still capable of being accepted on Monday afternoon?</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claimant. The first telegram was merely an inquiry for information, not a counter-offer. While the defendant could have revoked his offer at any time on Monday, he failed to do so before the offer was accepted. There was therefore a completed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Requests for information are not counter-offers or acceptances. They have no legal effect.</a:t>
            </a:r>
          </a:p>
          <a:p>
            <a:endParaRPr lang="en-GB" b="0" i="0" dirty="0">
              <a:solidFill>
                <a:srgbClr val="1A1A1A"/>
              </a:solidFill>
              <a:effectLst/>
              <a:latin typeface="Noticia Text"/>
            </a:endParaRPr>
          </a:p>
          <a:p>
            <a:endParaRPr lang="en-GB" b="0" i="0" dirty="0">
              <a:solidFill>
                <a:srgbClr val="1A1A1A"/>
              </a:solidFill>
              <a:effectLst/>
              <a:latin typeface="Noticia Text"/>
            </a:endParaRPr>
          </a:p>
          <a:p>
            <a:r>
              <a:rPr lang="en-GB" b="0" i="0" dirty="0" err="1">
                <a:solidFill>
                  <a:srgbClr val="1A1A1A"/>
                </a:solidFill>
                <a:effectLst/>
                <a:latin typeface="Noticia Text"/>
              </a:rPr>
              <a:t>Brinkibon</a:t>
            </a:r>
            <a:r>
              <a:rPr lang="en-GB" b="0" i="0" dirty="0">
                <a:solidFill>
                  <a:srgbClr val="1A1A1A"/>
                </a:solidFill>
                <a:effectLst/>
                <a:latin typeface="Noticia Text"/>
              </a:rPr>
              <a:t> v </a:t>
            </a:r>
            <a:r>
              <a:rPr lang="en-GB" b="0" i="0" dirty="0" err="1">
                <a:solidFill>
                  <a:srgbClr val="1A1A1A"/>
                </a:solidFill>
                <a:effectLst/>
                <a:latin typeface="Noticia Text"/>
              </a:rPr>
              <a:t>Stahag</a:t>
            </a:r>
            <a:r>
              <a:rPr lang="en-GB" b="0" i="0" dirty="0">
                <a:solidFill>
                  <a:srgbClr val="1A1A1A"/>
                </a:solidFill>
                <a:effectLst/>
                <a:latin typeface="Noticia Text"/>
              </a:rPr>
              <a:t> Stahl [1983]</a:t>
            </a:r>
          </a:p>
          <a:p>
            <a:pPr algn="l" fontAlgn="base"/>
            <a:r>
              <a:rPr lang="en-GB" b="0" i="0" dirty="0">
                <a:solidFill>
                  <a:srgbClr val="1A1A1A"/>
                </a:solidFill>
                <a:effectLst/>
                <a:latin typeface="Montserrat" panose="020B0604020202020204" pitchFamily="2" charset="0"/>
              </a:rPr>
              <a:t>Facts</a:t>
            </a:r>
          </a:p>
          <a:p>
            <a:pPr algn="l" fontAlgn="base"/>
            <a:r>
              <a:rPr lang="en-GB" b="0" i="0" dirty="0">
                <a:solidFill>
                  <a:srgbClr val="1A1A1A"/>
                </a:solidFill>
                <a:effectLst/>
                <a:latin typeface="Noticia Text"/>
              </a:rPr>
              <a:t>The parties were in negotiations over the sale of steel bars. The sellers, an Austrian company, sent the buyers, an English company, a finalised set of terms. The buyers accepted those terms using telex (an electronic network which sent messages to be printed by the user’s telex machine).</a:t>
            </a:r>
          </a:p>
          <a:p>
            <a:pPr algn="l" fontAlgn="base"/>
            <a:r>
              <a:rPr lang="en-GB" b="0" i="0" dirty="0">
                <a:solidFill>
                  <a:srgbClr val="1A1A1A"/>
                </a:solidFill>
                <a:effectLst/>
                <a:latin typeface="Noticia Text"/>
              </a:rPr>
              <a:t>The sellers did not delivery, and the buyers wanted to sue for </a:t>
            </a:r>
            <a:r>
              <a:rPr lang="en-GB" b="0" i="0" u="sng" dirty="0">
                <a:solidFill>
                  <a:srgbClr val="000000"/>
                </a:solidFill>
                <a:effectLst/>
                <a:latin typeface="Noticia Text"/>
                <a:hlinkClick r:id="rId6"/>
              </a:rPr>
              <a:t>breach</a:t>
            </a:r>
            <a:r>
              <a:rPr lang="en-GB" b="0" i="0" dirty="0">
                <a:solidFill>
                  <a:srgbClr val="1A1A1A"/>
                </a:solidFill>
                <a:effectLst/>
                <a:latin typeface="Noticia Text"/>
              </a:rPr>
              <a:t> of contract. Since the sellers were a foreign company, the buyers needed the court’s permission to serve the claim outside of the jurisdiction. To get that permission, they needed to show that the contract was formed within the UK. This would only be the case if acceptance took place in the UK.</a:t>
            </a:r>
          </a:p>
          <a:p>
            <a:pPr algn="l" fontAlgn="base"/>
            <a:r>
              <a:rPr lang="en-GB" b="0" i="0" dirty="0">
                <a:solidFill>
                  <a:srgbClr val="1A1A1A"/>
                </a:solidFill>
                <a:effectLst/>
                <a:latin typeface="Montserrat" panose="020B0604020202020204" pitchFamily="2" charset="0"/>
              </a:rPr>
              <a:t>Issue(s)</a:t>
            </a:r>
          </a:p>
          <a:p>
            <a:pPr algn="l" fontAlgn="base">
              <a:buFont typeface="+mj-lt"/>
              <a:buAutoNum type="arabicPeriod"/>
            </a:pPr>
            <a:r>
              <a:rPr lang="en-GB" b="0" i="0" dirty="0">
                <a:solidFill>
                  <a:srgbClr val="1A1A1A"/>
                </a:solidFill>
                <a:effectLst/>
                <a:latin typeface="Noticia Text"/>
              </a:rPr>
              <a:t>When and where does </a:t>
            </a:r>
            <a:r>
              <a:rPr lang="en-GB" b="0" i="0" u="sng" dirty="0">
                <a:solidFill>
                  <a:srgbClr val="000000"/>
                </a:solidFill>
                <a:effectLst/>
                <a:latin typeface="Noticia Text"/>
                <a:hlinkClick r:id="rId3"/>
              </a:rPr>
              <a:t>acceptance</a:t>
            </a:r>
            <a:r>
              <a:rPr lang="en-GB" b="0" i="0" dirty="0">
                <a:solidFill>
                  <a:srgbClr val="1A1A1A"/>
                </a:solidFill>
                <a:effectLst/>
                <a:latin typeface="Noticia Text"/>
              </a:rPr>
              <a:t> of a contract by telex take place?</a:t>
            </a:r>
          </a:p>
          <a:p>
            <a:pPr algn="l" fontAlgn="base"/>
            <a:r>
              <a:rPr lang="en-GB" b="0" i="0" dirty="0">
                <a:solidFill>
                  <a:srgbClr val="1A1A1A"/>
                </a:solidFill>
                <a:effectLst/>
                <a:latin typeface="Montserrat" panose="020B0604020202020204" pitchFamily="2" charset="0"/>
              </a:rPr>
              <a:t>Decision</a:t>
            </a:r>
          </a:p>
          <a:p>
            <a:pPr algn="l" fontAlgn="base"/>
            <a:r>
              <a:rPr lang="en-GB" b="0" i="0" dirty="0">
                <a:solidFill>
                  <a:srgbClr val="1A1A1A"/>
                </a:solidFill>
                <a:effectLst/>
                <a:latin typeface="Noticia Text"/>
              </a:rPr>
              <a:t>The House of Lords ruled against the buyers. The acceptance had taken place at the time and in the place where the offeror received the telex. Since that was in Austria, the contract was not formed in the UK.</a:t>
            </a:r>
          </a:p>
          <a:p>
            <a:pPr algn="l" fontAlgn="base"/>
            <a:r>
              <a:rPr lang="en-GB" b="0" i="0" dirty="0">
                <a:solidFill>
                  <a:srgbClr val="1A1A1A"/>
                </a:solidFill>
                <a:effectLst/>
                <a:latin typeface="Montserrat" panose="020B0604020202020204" pitchFamily="2" charset="0"/>
              </a:rPr>
              <a:t>This Case is Authority For…</a:t>
            </a:r>
          </a:p>
          <a:p>
            <a:pPr algn="l" fontAlgn="base"/>
            <a:r>
              <a:rPr lang="en-GB" b="0" i="0" dirty="0">
                <a:solidFill>
                  <a:srgbClr val="1A1A1A"/>
                </a:solidFill>
                <a:effectLst/>
                <a:latin typeface="Noticia Text"/>
              </a:rPr>
              <a:t>Acceptance of an offer by instantaneous means of communication happens at the place and time it is received by the offeror. The postal rule does not apply to instantaneous methods of communication.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Thomas v BPE Solicitors [2010]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was a firm of solicitors. The claimants were two of their former clients. The claimants sued the defendant over the way they handled the sale of the claimants’ shares in a company.</a:t>
            </a:r>
          </a:p>
          <a:p>
            <a:pPr algn="ctr" fontAlgn="base"/>
            <a:r>
              <a:rPr lang="en-GB" b="0" i="0" dirty="0">
                <a:solidFill>
                  <a:srgbClr val="1A1A1A"/>
                </a:solidFill>
                <a:effectLst/>
                <a:latin typeface="Noticia Text"/>
              </a:rPr>
              <a:t>To complete the sale, the claimants had to deliver specific documents. The parties envisaged that this would occur after the buyer’s solicitors had undertook to provide the purchase money, at a completion meeting scheduled by phone for a particular date. On that date, a Friday, the buyer’s solicitors sent the defendant an undertaking to send the purchase price by electronic transfer the next working day (Monday). The defendant stated that it would require interest for the period between the undertaking being given and the money being sent (i.e., over the weekend). The buyer pulled out of the deal the next day after learning that the company’s business was suffering.</a:t>
            </a:r>
          </a:p>
          <a:p>
            <a:pPr algn="l" fontAlgn="base"/>
            <a:r>
              <a:rPr lang="en-GB" b="0" i="0" dirty="0">
                <a:solidFill>
                  <a:srgbClr val="1A1A1A"/>
                </a:solidFill>
                <a:effectLst/>
                <a:latin typeface="Noticia Text"/>
              </a:rPr>
              <a:t>The claimants argued that the transaction was complete. Since, the defendant had failed to advise them of this, the claimants thought they had lost the opportunity to insist that the sale be given full effect.</a:t>
            </a:r>
          </a:p>
          <a:p>
            <a:pPr algn="l" fontAlgn="base"/>
            <a:r>
              <a:rPr lang="en-GB" b="0" i="0" dirty="0">
                <a:solidFill>
                  <a:srgbClr val="1A1A1A"/>
                </a:solidFill>
                <a:effectLst/>
                <a:latin typeface="Noticia Text"/>
              </a:rPr>
              <a:t>The defendant responded that when the buyer pulled out, the transaction was incomplete. They were therefore not </a:t>
            </a:r>
            <a:r>
              <a:rPr lang="en-GB" b="0" i="0" u="sng" dirty="0">
                <a:solidFill>
                  <a:srgbClr val="000000"/>
                </a:solidFill>
                <a:effectLst/>
                <a:latin typeface="Noticia Text"/>
                <a:hlinkClick r:id="rId7"/>
              </a:rPr>
              <a:t>negligent</a:t>
            </a:r>
            <a:r>
              <a:rPr lang="en-GB" b="0" i="0" dirty="0">
                <a:solidFill>
                  <a:srgbClr val="1A1A1A"/>
                </a:solidFill>
                <a:effectLst/>
                <a:latin typeface="Noticia Text"/>
              </a:rPr>
              <a:t> in failing to advise the claimants of this. Alternatively, the defendant argued that even if the transaction had been completed the claimant would have agreed to the sale being called off as the financial circumstances had changed. Any breach had not </a:t>
            </a:r>
            <a:r>
              <a:rPr lang="en-GB" b="0" i="0" u="sng" dirty="0">
                <a:solidFill>
                  <a:srgbClr val="000000"/>
                </a:solidFill>
                <a:effectLst/>
                <a:latin typeface="Noticia Text"/>
                <a:hlinkClick r:id="rId8"/>
              </a:rPr>
              <a:t>caused</a:t>
            </a:r>
            <a:r>
              <a:rPr lang="en-GB" b="0" i="0" dirty="0">
                <a:solidFill>
                  <a:srgbClr val="1A1A1A"/>
                </a:solidFill>
                <a:effectLst/>
                <a:latin typeface="Noticia Text"/>
              </a:rPr>
              <a:t> any loss.</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Had a completed contract arisen between the claimant and the buyer?</a:t>
            </a:r>
          </a:p>
          <a:p>
            <a:pPr algn="l" fontAlgn="base">
              <a:buFont typeface="+mj-lt"/>
              <a:buAutoNum type="arabicPeriod"/>
            </a:pPr>
            <a:r>
              <a:rPr lang="en-GB" b="0" i="0" dirty="0">
                <a:solidFill>
                  <a:srgbClr val="1A1A1A"/>
                </a:solidFill>
                <a:effectLst/>
                <a:latin typeface="Noticia Text"/>
              </a:rPr>
              <a:t>Would the claimant have agreed to cancel the sale in any event?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High Court held in favour of the defendant. The circumstances indicated that completing the sale required a) the buyer’s solicitors to give a satisfactory undertaking; b) the defendant to accept that undertaking; and c) a completion call between the two solicitors’ firms.</a:t>
            </a:r>
          </a:p>
          <a:p>
            <a:pPr algn="l" fontAlgn="base"/>
            <a:r>
              <a:rPr lang="en-GB" b="0" i="0" dirty="0">
                <a:solidFill>
                  <a:srgbClr val="1A1A1A"/>
                </a:solidFill>
                <a:effectLst/>
                <a:latin typeface="Noticia Text"/>
              </a:rPr>
              <a:t>The defendant had not thought that the undertaking was adequate, because it did not include interest accrued over the weekend. Their response to the buyer’s solicitors indicated that they did not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undertaking. Additionally, no completion call had taken place. The sale was therefore incomplete and there was no contract. The defendant was therefore correct not to advise the claimant that the sale was complete, and not negligent. In any case, the court found that the claimants would not have proceeded with the sale even if they had been advised that they could. They had therefore suffered no loss.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Whether a contract has been completed is assessed objectively from the perspective of a reasonable bystander. The subjective understandings of the parties or their lawyers are irrelevant.</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Dickinson v </a:t>
            </a:r>
            <a:r>
              <a:rPr lang="en-GB" b="0" i="0" dirty="0" err="1">
                <a:solidFill>
                  <a:srgbClr val="1A1A1A"/>
                </a:solidFill>
                <a:effectLst/>
                <a:latin typeface="Noticia Text"/>
              </a:rPr>
              <a:t>Dodds</a:t>
            </a:r>
            <a:r>
              <a:rPr lang="en-GB" b="0" i="0" dirty="0">
                <a:solidFill>
                  <a:srgbClr val="1A1A1A"/>
                </a:solidFill>
                <a:effectLst/>
                <a:latin typeface="Noticia Text"/>
              </a:rPr>
              <a:t> [1876]</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sent the claimant a signed letter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land. The letter stated that the offer would remain open under 9am the next Friday. On Thursday afternoon, a friend informed the claimant that the defendant was arranging to sell the house to a third-party. Later that day, the claimant left a note at the defendant’s residence purporting to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defendant’s offer.</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it still possible to accept the defendant’s offer?</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of Appeal held in favour of the defendant. The offer was withdrawn when the claimant learned that the defendant was arranging to sell the property to another.</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There is no need for the offeror to give the offeree any formal notice that the offer is withdrawn. If the offeree becomes aware that the offeror has acted in a way which is inconsistent with the offer still being open, it is withdrawn.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Hyde v Wrench [1840]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wrote to the claimant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farm for £1000. The claimant wrote back saying that he would buy the farm for £950. The defendant responded that he would not sell for that price. Later, the claimant wrote again saying that he would pay £1000 for the farm. By this time, the defendant had decided not to sell his farm at all. The claimant sued, claiming that the defendant was contractually bound to sell the farm for £1000.</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the defendant’s original offer still capable of being </a:t>
            </a:r>
            <a:r>
              <a:rPr lang="en-GB" b="0" i="0" u="sng" dirty="0">
                <a:solidFill>
                  <a:srgbClr val="000000"/>
                </a:solidFill>
                <a:effectLst/>
                <a:latin typeface="Noticia Text"/>
                <a:hlinkClick r:id="rId3"/>
              </a:rPr>
              <a:t>accepted</a:t>
            </a:r>
            <a:r>
              <a:rPr lang="en-GB" b="0" i="0" dirty="0">
                <a:solidFill>
                  <a:srgbClr val="1A1A1A"/>
                </a:solidFill>
                <a:effectLst/>
                <a:latin typeface="Noticia Text"/>
              </a:rPr>
              <a: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defendant. The original offer had been revoked by the claimant’s counter-offer. Therefore, there was no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If a person makes a counter-offer, this has the effect of terminating the first offer. That offer can no longer be accepted.</a:t>
            </a:r>
          </a:p>
          <a:p>
            <a:pPr algn="l" fontAlgn="base"/>
            <a:endParaRPr lang="en-GB" b="0" i="0" dirty="0">
              <a:solidFill>
                <a:srgbClr val="1A1A1A"/>
              </a:solidFill>
              <a:effectLst/>
              <a:latin typeface="Noticia Text"/>
            </a:endParaRPr>
          </a:p>
          <a:p>
            <a:pPr algn="l" fontAlgn="base"/>
            <a:endParaRPr lang="en-GB" b="0" i="0" dirty="0">
              <a:solidFill>
                <a:srgbClr val="1A1A1A"/>
              </a:solidFill>
              <a:effectLst/>
              <a:latin typeface="Montserrat" panose="00000500000000000000" pitchFamily="2" charset="0"/>
            </a:endParaRPr>
          </a:p>
          <a:p>
            <a:pPr algn="l" fontAlgn="base"/>
            <a:r>
              <a:rPr lang="en-GB" b="0" i="0" dirty="0">
                <a:solidFill>
                  <a:srgbClr val="1A1A1A"/>
                </a:solidFill>
                <a:effectLst/>
                <a:latin typeface="Montserrat" panose="00000500000000000000" pitchFamily="2" charset="0"/>
              </a:rPr>
              <a:t>Adams v Lindsell [1818]</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Adams wrote to Lindsell offering to sell him 800 tods of wool. Adams asked for a response within two weeks. A few days later, Lindsell wrote back agreeing to the offer. However, the letter was misdirected. As a result, it arrived two days after the deadline. In the meantime, Adams had already sold the wool to a third-party. Lindsell sued Adams for breach of contract.</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When did Lindsell’s posted acceptance of the offer become valid?</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Lindsell. The acceptance became valid from the moment the letter was posted. There was therefore a contract between Adams and Lindsell.</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A posted acceptance is validly communicated to the offeror as soon as it is posted, even if it arrives late. This is now known as the ‘postal rule’.</a:t>
            </a:r>
          </a:p>
          <a:p>
            <a:pPr algn="l" fontAlgn="base"/>
            <a:endParaRPr lang="en-GB" b="0" i="0" dirty="0">
              <a:solidFill>
                <a:srgbClr val="1A1A1A"/>
              </a:solidFill>
              <a:effectLst/>
              <a:latin typeface="Noticia Text"/>
            </a:endParaRP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46</a:t>
            </a:fld>
            <a:endParaRPr lang="en-GB"/>
          </a:p>
        </p:txBody>
      </p:sp>
    </p:spTree>
    <p:extLst>
      <p:ext uri="{BB962C8B-B14F-4D97-AF65-F5344CB8AC3E}">
        <p14:creationId xmlns:p14="http://schemas.microsoft.com/office/powerpoint/2010/main" val="18182792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47</a:t>
            </a:fld>
            <a:endParaRPr lang="en-GB"/>
          </a:p>
        </p:txBody>
      </p:sp>
    </p:spTree>
    <p:extLst>
      <p:ext uri="{BB962C8B-B14F-4D97-AF65-F5344CB8AC3E}">
        <p14:creationId xmlns:p14="http://schemas.microsoft.com/office/powerpoint/2010/main" val="231078370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Elliott &amp; Quinn (2017)</a:t>
            </a: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48</a:t>
            </a:fld>
            <a:endParaRPr lang="en-GB"/>
          </a:p>
        </p:txBody>
      </p:sp>
    </p:spTree>
    <p:extLst>
      <p:ext uri="{BB962C8B-B14F-4D97-AF65-F5344CB8AC3E}">
        <p14:creationId xmlns:p14="http://schemas.microsoft.com/office/powerpoint/2010/main" val="28323622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99343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964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760727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7FD6ED-96E2-4B0C-B0FD-C914FF4DA876}" type="datetimeFigureOut">
              <a:rPr lang="en-GB" smtClean="0"/>
              <a:t>27/01/2025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588814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7FD6ED-96E2-4B0C-B0FD-C914FF4DA876}" type="datetimeFigureOut">
              <a:rPr lang="en-GB" smtClean="0"/>
              <a:t>27/01/2025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7044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FD6ED-96E2-4B0C-B0FD-C914FF4DA876}" type="datetimeFigureOut">
              <a:rPr lang="en-GB" smtClean="0"/>
              <a:t>27/01/2025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146556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7FD6ED-96E2-4B0C-B0FD-C914FF4DA876}" type="datetimeFigureOut">
              <a:rPr lang="en-GB" smtClean="0"/>
              <a:t>27/01/2025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30026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7FD6ED-96E2-4B0C-B0FD-C914FF4DA876}" type="datetimeFigureOut">
              <a:rPr lang="en-GB" smtClean="0"/>
              <a:t>27/01/2025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67590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
        <p:nvSpPr>
          <p:cNvPr id="5" name="Date Placeholder 4"/>
          <p:cNvSpPr>
            <a:spLocks noGrp="1"/>
          </p:cNvSpPr>
          <p:nvPr>
            <p:ph type="dt" sz="half" idx="10"/>
          </p:nvPr>
        </p:nvSpPr>
        <p:spPr/>
        <p:txBody>
          <a:bodyPr/>
          <a:lstStyle/>
          <a:p>
            <a:fld id="{177FD6ED-96E2-4B0C-B0FD-C914FF4DA876}" type="datetimeFigureOut">
              <a:rPr lang="en-GB" smtClean="0"/>
              <a:t>27/01/2025</a:t>
            </a:fld>
            <a:endParaRPr lang="en-GB"/>
          </a:p>
        </p:txBody>
      </p:sp>
    </p:spTree>
    <p:extLst>
      <p:ext uri="{BB962C8B-B14F-4D97-AF65-F5344CB8AC3E}">
        <p14:creationId xmlns:p14="http://schemas.microsoft.com/office/powerpoint/2010/main" val="206582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468240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87551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659615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5338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54221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8068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27/01/2025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3872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7FD6ED-96E2-4B0C-B0FD-C914FF4DA876}" type="datetimeFigureOut">
              <a:rPr lang="en-GB" smtClean="0"/>
              <a:t>27/01/2025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96CFB0-F720-4981-902F-27659A088C2D}" type="slidenum">
              <a:rPr lang="en-GB" smtClean="0"/>
              <a:t>‹#›</a:t>
            </a:fld>
            <a:endParaRPr lang="en-GB"/>
          </a:p>
        </p:txBody>
      </p:sp>
    </p:spTree>
    <p:extLst>
      <p:ext uri="{BB962C8B-B14F-4D97-AF65-F5344CB8AC3E}">
        <p14:creationId xmlns:p14="http://schemas.microsoft.com/office/powerpoint/2010/main" val="5587857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6.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6.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6.png"/><Relationship Id="rId5" Type="http://schemas.openxmlformats.org/officeDocument/2006/relationships/image" Target="../media/image16.png"/><Relationship Id="rId4" Type="http://schemas.openxmlformats.org/officeDocument/2006/relationships/notesSlide" Target="../notesSlides/notesSlide3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2.xml"/><Relationship Id="rId1" Type="http://schemas.openxmlformats.org/officeDocument/2006/relationships/tags" Target="../tags/tag4.xml"/><Relationship Id="rId5" Type="http://schemas.openxmlformats.org/officeDocument/2006/relationships/image" Target="../media/image20.png"/><Relationship Id="rId4" Type="http://schemas.openxmlformats.org/officeDocument/2006/relationships/image" Target="../media/image19.pn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tags" Target="../tags/tag5.xml"/><Relationship Id="rId4" Type="http://schemas.openxmlformats.org/officeDocument/2006/relationships/image" Target="../media/image18.png"/></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8.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4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7.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5E9F796B-EC35-4C1E-B76D-ECD5DA91CDF5}"/>
              </a:ext>
            </a:extLst>
          </p:cNvPr>
          <p:cNvPicPr>
            <a:picLocks noChangeAspect="1"/>
          </p:cNvPicPr>
          <p:nvPr/>
        </p:nvPicPr>
        <p:blipFill rotWithShape="1">
          <a:blip r:embed="rId3"/>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r>
              <a:rPr lang="en-GB" sz="4800"/>
              <a:t>Agreement</a:t>
            </a:r>
          </a:p>
        </p:txBody>
      </p:sp>
      <p:sp>
        <p:nvSpPr>
          <p:cNvPr id="3" name="Subtitle 2"/>
          <p:cNvSpPr>
            <a:spLocks noGrp="1"/>
          </p:cNvSpPr>
          <p:nvPr>
            <p:ph type="subTitle" idx="1"/>
          </p:nvPr>
        </p:nvSpPr>
        <p:spPr>
          <a:xfrm>
            <a:off x="677335" y="4050831"/>
            <a:ext cx="4079721" cy="1096901"/>
          </a:xfrm>
        </p:spPr>
        <p:txBody>
          <a:bodyPr>
            <a:normAutofit/>
          </a:bodyPr>
          <a:lstStyle/>
          <a:p>
            <a:r>
              <a:rPr lang="en-GB" sz="1600"/>
              <a:t>Laura Knight</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165296500"/>
      </p:ext>
    </p:extLst>
  </p:cSld>
  <p:clrMapOvr>
    <a:masterClrMapping/>
  </p:clrMapOvr>
  <mc:AlternateContent xmlns:mc="http://schemas.openxmlformats.org/markup-compatibility/2006" xmlns:p14="http://schemas.microsoft.com/office/powerpoint/2010/main">
    <mc:Choice Requires="p14">
      <p:transition spd="slow" p14:dur="2000" advTm="19319"/>
    </mc:Choice>
    <mc:Fallback xmlns="">
      <p:transition spd="slow" advTm="1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20000"/>
              <a:lumOff val="80000"/>
            </a:schemeClr>
          </a:solidFill>
        </p:spPr>
        <p:txBody>
          <a:bodyPr/>
          <a:lstStyle/>
          <a:p>
            <a:br>
              <a:rPr lang="en-GB" dirty="0"/>
            </a:br>
            <a:r>
              <a:rPr lang="en-GB" dirty="0"/>
              <a:t>Learning objectives</a:t>
            </a:r>
          </a:p>
        </p:txBody>
      </p:sp>
      <p:sp>
        <p:nvSpPr>
          <p:cNvPr id="3" name="Content Placeholder 2"/>
          <p:cNvSpPr>
            <a:spLocks noGrp="1"/>
          </p:cNvSpPr>
          <p:nvPr>
            <p:ph idx="1"/>
          </p:nvPr>
        </p:nvSpPr>
        <p:spPr>
          <a:solidFill>
            <a:schemeClr val="bg1"/>
          </a:solidFill>
        </p:spPr>
        <p:txBody>
          <a:bodyPr>
            <a:normAutofit lnSpcReduction="10000"/>
          </a:bodyPr>
          <a:lstStyle/>
          <a:p>
            <a:pPr marL="0" indent="0">
              <a:buNone/>
            </a:pPr>
            <a:r>
              <a:rPr lang="en-GB" sz="4000" dirty="0"/>
              <a:t>By the end of this session, you should be able to…..</a:t>
            </a:r>
          </a:p>
          <a:p>
            <a:pPr>
              <a:buFontTx/>
              <a:buChar char="-"/>
            </a:pPr>
            <a:r>
              <a:rPr lang="en-GB" sz="4000" dirty="0"/>
              <a:t>Explain the concept of contract</a:t>
            </a:r>
          </a:p>
          <a:p>
            <a:pPr>
              <a:buFontTx/>
              <a:buChar char="-"/>
            </a:pPr>
            <a:r>
              <a:rPr lang="en-GB" sz="4000" dirty="0"/>
              <a:t>Describe the rules for establishing whether a valid offer and acceptance have taken place</a:t>
            </a:r>
          </a:p>
        </p:txBody>
      </p:sp>
    </p:spTree>
    <p:extLst>
      <p:ext uri="{BB962C8B-B14F-4D97-AF65-F5344CB8AC3E}">
        <p14:creationId xmlns:p14="http://schemas.microsoft.com/office/powerpoint/2010/main" val="862764895"/>
      </p:ext>
    </p:extLst>
  </p:cSld>
  <p:clrMapOvr>
    <a:masterClrMapping/>
  </p:clrMapOvr>
  <mc:AlternateContent xmlns:mc="http://schemas.openxmlformats.org/markup-compatibility/2006" xmlns:p14="http://schemas.microsoft.com/office/powerpoint/2010/main">
    <mc:Choice Requires="p14">
      <p:transition spd="slow" p14:dur="2000" advTm="13792"/>
    </mc:Choice>
    <mc:Fallback xmlns="">
      <p:transition spd="slow" advTm="13792"/>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332510" y="692727"/>
            <a:ext cx="4315188" cy="4907973"/>
          </a:xfrm>
        </p:spPr>
        <p:txBody>
          <a:bodyPr>
            <a:normAutofit fontScale="92500" lnSpcReduction="10000"/>
          </a:bodyPr>
          <a:lstStyle/>
          <a:p>
            <a:pPr marL="0" indent="0">
              <a:lnSpc>
                <a:spcPct val="90000"/>
              </a:lnSpc>
              <a:buNone/>
            </a:pPr>
            <a:r>
              <a:rPr lang="en-GB" u="sng" dirty="0">
                <a:solidFill>
                  <a:schemeClr val="bg1"/>
                </a:solidFill>
              </a:rPr>
              <a:t>“Fifty-five-snakes alive!”</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“It is regrettable that I lost my best friend as a result of this quarrel”, said Mrs Robertson. The quarrel that Mrs Robertson was referring to turned on a verbal agreement between her and her bingo partner, Mrs Anderson. The two ladies were neighbours, and had agreed on the way to the bingo hall that they would share their winnings, should they be lucky.</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On scooping the main prize of £108,000, Mrs Anderson denied that there had been any agreement with Mrs Robertson, but the courts view of this evidence in 2003 case was that an agreement did exist and that Mrs Anderson was forced to share her prize money. </a:t>
            </a:r>
          </a:p>
        </p:txBody>
      </p:sp>
      <p:pic>
        <p:nvPicPr>
          <p:cNvPr id="4" name="Picture 3"/>
          <p:cNvPicPr>
            <a:picLocks noChangeAspect="1"/>
          </p:cNvPicPr>
          <p:nvPr/>
        </p:nvPicPr>
        <p:blipFill>
          <a:blip r:embed="rId3"/>
          <a:stretch>
            <a:fillRect/>
          </a:stretch>
        </p:blipFill>
        <p:spPr>
          <a:xfrm>
            <a:off x="6217616" y="972608"/>
            <a:ext cx="4900269"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88652BE8-17D2-95A1-35C0-D4038FC4B15B}"/>
              </a:ext>
            </a:extLst>
          </p:cNvPr>
          <p:cNvSpPr txBox="1"/>
          <p:nvPr/>
        </p:nvSpPr>
        <p:spPr>
          <a:xfrm>
            <a:off x="6674069" y="157655"/>
            <a:ext cx="4204138" cy="369332"/>
          </a:xfrm>
          <a:prstGeom prst="rect">
            <a:avLst/>
          </a:prstGeom>
          <a:noFill/>
        </p:spPr>
        <p:txBody>
          <a:bodyPr wrap="square" rtlCol="0">
            <a:spAutoFit/>
          </a:bodyPr>
          <a:lstStyle/>
          <a:p>
            <a:r>
              <a:rPr lang="en-GB" b="1" i="1" dirty="0">
                <a:solidFill>
                  <a:srgbClr val="002060"/>
                </a:solidFill>
              </a:rPr>
              <a:t>Robertson v Anderson [2003]</a:t>
            </a:r>
          </a:p>
        </p:txBody>
      </p:sp>
    </p:spTree>
    <p:extLst>
      <p:ext uri="{BB962C8B-B14F-4D97-AF65-F5344CB8AC3E}">
        <p14:creationId xmlns:p14="http://schemas.microsoft.com/office/powerpoint/2010/main" val="431358891"/>
      </p:ext>
    </p:extLst>
  </p:cSld>
  <p:clrMapOvr>
    <a:masterClrMapping/>
  </p:clrMapOvr>
  <mc:AlternateContent xmlns:mc="http://schemas.openxmlformats.org/markup-compatibility/2006" xmlns:p14="http://schemas.microsoft.com/office/powerpoint/2010/main">
    <mc:Choice Requires="p14">
      <p:transition spd="slow" p14:dur="2000" advTm="82245"/>
    </mc:Choice>
    <mc:Fallback xmlns="">
      <p:transition spd="slow" advTm="8224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“Bingo! £100,000 win is all mine”</a:t>
            </a:r>
          </a:p>
        </p:txBody>
      </p:sp>
      <p:sp>
        <p:nvSpPr>
          <p:cNvPr id="3" name="Content Placeholder 2"/>
          <p:cNvSpPr>
            <a:spLocks noGrp="1"/>
          </p:cNvSpPr>
          <p:nvPr>
            <p:ph idx="1"/>
          </p:nvPr>
        </p:nvSpPr>
        <p:spPr>
          <a:xfrm>
            <a:off x="673754" y="2160590"/>
            <a:ext cx="3973943" cy="3440110"/>
          </a:xfrm>
        </p:spPr>
        <p:txBody>
          <a:bodyPr>
            <a:normAutofit/>
          </a:bodyPr>
          <a:lstStyle/>
          <a:p>
            <a:pPr marL="0" indent="0">
              <a:lnSpc>
                <a:spcPct val="90000"/>
              </a:lnSpc>
              <a:buNone/>
            </a:pPr>
            <a:r>
              <a:rPr lang="en-GB" sz="1500">
                <a:solidFill>
                  <a:schemeClr val="bg1"/>
                </a:solidFill>
              </a:rPr>
              <a:t>In 2005, Tania Burnett won £100,000 at her local bingo hall, but two of her colleagues claimed that the three of them had earlier agreed to share any winnings. Ms Burnett denied that this happened, and the Court of Appeal agreed, identifying that there had been only a ‘casual conversation’ which was insufficient for a legally binding agreement.</a:t>
            </a:r>
          </a:p>
          <a:p>
            <a:pPr marL="0" indent="0">
              <a:lnSpc>
                <a:spcPct val="90000"/>
              </a:lnSpc>
              <a:buNone/>
            </a:pPr>
            <a:r>
              <a:rPr lang="en-GB" sz="1500">
                <a:solidFill>
                  <a:schemeClr val="bg1"/>
                </a:solidFill>
              </a:rPr>
              <a:t>And what was Ms Burnett’s reaction to the news that she had succeeded in defending the claim of her colleagues? “They can get stuffed!”</a:t>
            </a:r>
          </a:p>
          <a:p>
            <a:pPr marL="0" indent="0">
              <a:lnSpc>
                <a:spcPct val="90000"/>
              </a:lnSpc>
              <a:buNone/>
            </a:pPr>
            <a:endParaRPr lang="en-GB" sz="1500">
              <a:solidFill>
                <a:schemeClr val="bg1"/>
              </a:solidFill>
            </a:endParaRPr>
          </a:p>
          <a:p>
            <a:pPr marL="0" indent="0">
              <a:lnSpc>
                <a:spcPct val="90000"/>
              </a:lnSpc>
              <a:buNone/>
            </a:pPr>
            <a:r>
              <a:rPr lang="en-GB" sz="1500" i="1">
                <a:solidFill>
                  <a:schemeClr val="bg1"/>
                </a:solidFill>
              </a:rPr>
              <a:t>Metro online</a:t>
            </a:r>
          </a:p>
        </p:txBody>
      </p:sp>
      <p:pic>
        <p:nvPicPr>
          <p:cNvPr id="4" name="Picture 3"/>
          <p:cNvPicPr>
            <a:picLocks noChangeAspect="1"/>
          </p:cNvPicPr>
          <p:nvPr/>
        </p:nvPicPr>
        <p:blipFill>
          <a:blip r:embed="rId3"/>
          <a:stretch>
            <a:fillRect/>
          </a:stretch>
        </p:blipFill>
        <p:spPr>
          <a:xfrm>
            <a:off x="6250140" y="972608"/>
            <a:ext cx="4835221"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6" name="TextBox 5">
            <a:extLst>
              <a:ext uri="{FF2B5EF4-FFF2-40B4-BE49-F238E27FC236}">
                <a16:creationId xmlns:a16="http://schemas.microsoft.com/office/drawing/2014/main" id="{FDA2CDB3-5BC9-8FC6-ED6E-6AFB1D2D6004}"/>
              </a:ext>
            </a:extLst>
          </p:cNvPr>
          <p:cNvSpPr txBox="1"/>
          <p:nvPr/>
        </p:nvSpPr>
        <p:spPr>
          <a:xfrm>
            <a:off x="8539137" y="303436"/>
            <a:ext cx="3440925" cy="830997"/>
          </a:xfrm>
          <a:prstGeom prst="rect">
            <a:avLst/>
          </a:prstGeom>
          <a:noFill/>
        </p:spPr>
        <p:txBody>
          <a:bodyPr wrap="square" rtlCol="0">
            <a:spAutoFit/>
          </a:bodyPr>
          <a:lstStyle/>
          <a:p>
            <a:pPr algn="ctr"/>
            <a:r>
              <a:rPr lang="en-GB" sz="2400" b="1" i="1" dirty="0">
                <a:solidFill>
                  <a:srgbClr val="002060"/>
                </a:solidFill>
              </a:rPr>
              <a:t>Wilson &amp; Anor v Burnett [2007]</a:t>
            </a:r>
          </a:p>
        </p:txBody>
      </p:sp>
    </p:spTree>
    <p:extLst>
      <p:ext uri="{BB962C8B-B14F-4D97-AF65-F5344CB8AC3E}">
        <p14:creationId xmlns:p14="http://schemas.microsoft.com/office/powerpoint/2010/main" val="4180592706"/>
      </p:ext>
    </p:extLst>
  </p:cSld>
  <p:clrMapOvr>
    <a:masterClrMapping/>
  </p:clrMapOvr>
  <mc:AlternateContent xmlns:mc="http://schemas.openxmlformats.org/markup-compatibility/2006" xmlns:p14="http://schemas.microsoft.com/office/powerpoint/2010/main">
    <mc:Choice Requires="p14">
      <p:transition spd="slow" p14:dur="2000" advTm="72400"/>
    </mc:Choice>
    <mc:Fallback xmlns="">
      <p:transition spd="slow" advTm="72400"/>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652481" y="1382486"/>
            <a:ext cx="3547581" cy="4093028"/>
          </a:xfrm>
        </p:spPr>
        <p:txBody>
          <a:bodyPr anchor="ctr">
            <a:normAutofit/>
          </a:bodyPr>
          <a:lstStyle/>
          <a:p>
            <a:r>
              <a:rPr lang="en-GB" sz="4400" u="sng">
                <a:solidFill>
                  <a:schemeClr val="accent1">
                    <a:lumMod val="75000"/>
                  </a:schemeClr>
                </a:solidFill>
              </a:rPr>
              <a:t>FACTS OF AGREEMENT</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03C921-5D39-43BE-B57D-5E270DCAE93A}"/>
              </a:ext>
            </a:extLst>
          </p:cNvPr>
          <p:cNvGraphicFramePr>
            <a:graphicFrameLocks noGrp="1"/>
          </p:cNvGraphicFramePr>
          <p:nvPr>
            <p:ph idx="1"/>
            <p:extLst>
              <p:ext uri="{D42A27DB-BD31-4B8C-83A1-F6EECF244321}">
                <p14:modId xmlns:p14="http://schemas.microsoft.com/office/powerpoint/2010/main" val="401431790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91810185"/>
      </p:ext>
    </p:extLst>
  </p:cSld>
  <p:clrMapOvr>
    <a:masterClrMapping/>
  </p:clrMapOvr>
  <mc:AlternateContent xmlns:mc="http://schemas.openxmlformats.org/markup-compatibility/2006" xmlns:p14="http://schemas.microsoft.com/office/powerpoint/2010/main">
    <mc:Choice Requires="p14">
      <p:transition spd="slow" p14:dur="2000" advTm="75047"/>
    </mc:Choice>
    <mc:Fallback xmlns="">
      <p:transition spd="slow" advTm="7504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 test: AGREEMENT</a:t>
            </a:r>
          </a:p>
        </p:txBody>
      </p:sp>
      <p:sp>
        <p:nvSpPr>
          <p:cNvPr id="3" name="TextBox 2"/>
          <p:cNvSpPr txBox="1"/>
          <p:nvPr/>
        </p:nvSpPr>
        <p:spPr>
          <a:xfrm>
            <a:off x="998376" y="1782147"/>
            <a:ext cx="4422710" cy="2031325"/>
          </a:xfrm>
          <a:prstGeom prst="rect">
            <a:avLst/>
          </a:prstGeom>
          <a:solidFill>
            <a:schemeClr val="accent5">
              <a:lumMod val="40000"/>
              <a:lumOff val="60000"/>
            </a:schemeClr>
          </a:solidFill>
        </p:spPr>
        <p:txBody>
          <a:bodyPr wrap="square" rtlCol="0">
            <a:spAutoFit/>
          </a:bodyPr>
          <a:lstStyle/>
          <a:p>
            <a:r>
              <a:rPr lang="en-GB" dirty="0">
                <a:solidFill>
                  <a:srgbClr val="FF0000"/>
                </a:solidFill>
              </a:rPr>
              <a:t>Gibson v Manchester City Council: </a:t>
            </a:r>
            <a:r>
              <a:rPr lang="en-GB" dirty="0"/>
              <a:t>Even though Gibson thought the council was offering to sell a house to him, the House of Lords decided that, from an objective stand point, the words ‘may be prepared to sell’ did not amount to an offer. </a:t>
            </a:r>
          </a:p>
        </p:txBody>
      </p:sp>
      <p:sp>
        <p:nvSpPr>
          <p:cNvPr id="4" name="TextBox 3"/>
          <p:cNvSpPr txBox="1"/>
          <p:nvPr/>
        </p:nvSpPr>
        <p:spPr>
          <a:xfrm>
            <a:off x="2043404" y="4469364"/>
            <a:ext cx="8565502" cy="1938992"/>
          </a:xfrm>
          <a:prstGeom prst="rect">
            <a:avLst/>
          </a:prstGeom>
          <a:solidFill>
            <a:schemeClr val="accent1">
              <a:lumMod val="20000"/>
              <a:lumOff val="80000"/>
            </a:schemeClr>
          </a:solidFill>
        </p:spPr>
        <p:txBody>
          <a:bodyPr wrap="square" rtlCol="0">
            <a:spAutoFit/>
          </a:bodyPr>
          <a:lstStyle/>
          <a:p>
            <a:r>
              <a:rPr lang="en-GB" sz="2000" dirty="0">
                <a:solidFill>
                  <a:srgbClr val="FF0000"/>
                </a:solidFill>
              </a:rPr>
              <a:t>RTS Flexible Systems Ltd v </a:t>
            </a:r>
            <a:r>
              <a:rPr lang="en-GB" sz="2000" dirty="0" err="1">
                <a:solidFill>
                  <a:srgbClr val="FF0000"/>
                </a:solidFill>
              </a:rPr>
              <a:t>Molkerei</a:t>
            </a:r>
            <a:r>
              <a:rPr lang="en-GB" sz="2000" dirty="0">
                <a:solidFill>
                  <a:srgbClr val="FF0000"/>
                </a:solidFill>
              </a:rPr>
              <a:t> </a:t>
            </a:r>
            <a:r>
              <a:rPr lang="en-GB" sz="2000" dirty="0" err="1">
                <a:solidFill>
                  <a:srgbClr val="FF0000"/>
                </a:solidFill>
              </a:rPr>
              <a:t>Alois</a:t>
            </a:r>
            <a:r>
              <a:rPr lang="en-GB" sz="2000" dirty="0">
                <a:solidFill>
                  <a:srgbClr val="FF0000"/>
                </a:solidFill>
              </a:rPr>
              <a:t> Muller GmbH &amp; Co KG [2010]</a:t>
            </a:r>
          </a:p>
          <a:p>
            <a:r>
              <a:rPr lang="en-GB" sz="2000" dirty="0"/>
              <a:t>“Whether there is a binding contract between the parties…depends not upon their subjective state of mind, but upon a consideration of what was communicated between them by words or conduct, and whether that leads objectively to a conclusion that they intended to create legal relations.”</a:t>
            </a:r>
          </a:p>
        </p:txBody>
      </p:sp>
      <p:sp>
        <p:nvSpPr>
          <p:cNvPr id="5" name="Down Arrow Callout 4"/>
          <p:cNvSpPr/>
          <p:nvPr/>
        </p:nvSpPr>
        <p:spPr>
          <a:xfrm>
            <a:off x="7305868" y="2586292"/>
            <a:ext cx="3303037" cy="1752443"/>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774732" y="2701750"/>
            <a:ext cx="2365308" cy="923330"/>
          </a:xfrm>
          <a:prstGeom prst="rect">
            <a:avLst/>
          </a:prstGeom>
          <a:noFill/>
        </p:spPr>
        <p:txBody>
          <a:bodyPr wrap="square" rtlCol="0">
            <a:spAutoFit/>
          </a:bodyPr>
          <a:lstStyle/>
          <a:p>
            <a:pPr algn="ctr"/>
            <a:r>
              <a:rPr lang="en-GB" dirty="0">
                <a:latin typeface="Aparajita" panose="020B0604020202020204" pitchFamily="34" charset="0"/>
                <a:cs typeface="Aparajita" panose="020B0604020202020204" pitchFamily="34" charset="0"/>
              </a:rPr>
              <a:t>This shows that the objective test for agreement is still relevant</a:t>
            </a:r>
          </a:p>
        </p:txBody>
      </p:sp>
      <p:pic>
        <p:nvPicPr>
          <p:cNvPr id="8" name="Picture 7"/>
          <p:cNvPicPr>
            <a:picLocks noChangeAspect="1"/>
          </p:cNvPicPr>
          <p:nvPr/>
        </p:nvPicPr>
        <p:blipFill>
          <a:blip r:embed="rId3"/>
          <a:stretch>
            <a:fillRect/>
          </a:stretch>
        </p:blipFill>
        <p:spPr>
          <a:xfrm>
            <a:off x="5571077" y="1398224"/>
            <a:ext cx="3469581" cy="662805"/>
          </a:xfrm>
          <a:prstGeom prst="rect">
            <a:avLst/>
          </a:prstGeom>
        </p:spPr>
      </p:pic>
    </p:spTree>
    <p:extLst>
      <p:ext uri="{BB962C8B-B14F-4D97-AF65-F5344CB8AC3E}">
        <p14:creationId xmlns:p14="http://schemas.microsoft.com/office/powerpoint/2010/main" val="3051884226"/>
      </p:ext>
    </p:extLst>
  </p:cSld>
  <p:clrMapOvr>
    <a:masterClrMapping/>
  </p:clrMapOvr>
  <mc:AlternateContent xmlns:mc="http://schemas.openxmlformats.org/markup-compatibility/2006" xmlns:p14="http://schemas.microsoft.com/office/powerpoint/2010/main">
    <mc:Choice Requires="p14">
      <p:transition spd="slow" p14:dur="2000" advTm="78228"/>
    </mc:Choice>
    <mc:Fallback xmlns="">
      <p:transition spd="slow" advTm="7822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1EF87-3E00-B5A6-E75F-B434CEF38D12}"/>
              </a:ext>
            </a:extLst>
          </p:cNvPr>
          <p:cNvSpPr>
            <a:spLocks noGrp="1"/>
          </p:cNvSpPr>
          <p:nvPr>
            <p:ph type="title"/>
          </p:nvPr>
        </p:nvSpPr>
        <p:spPr/>
        <p:txBody>
          <a:bodyPr>
            <a:normAutofit fontScale="90000"/>
          </a:bodyPr>
          <a:lstStyle/>
          <a:p>
            <a:r>
              <a:rPr lang="en-GB" dirty="0"/>
              <a:t>Why is an objective approach important?</a:t>
            </a:r>
            <a:br>
              <a:rPr lang="en-GB" dirty="0"/>
            </a:br>
            <a:br>
              <a:rPr lang="en-GB" dirty="0"/>
            </a:br>
            <a:r>
              <a:rPr lang="en-GB" dirty="0"/>
              <a:t>- </a:t>
            </a:r>
            <a:r>
              <a:rPr lang="en-GB" b="1" i="1" dirty="0">
                <a:solidFill>
                  <a:schemeClr val="tx1"/>
                </a:solidFill>
              </a:rPr>
              <a:t>Goodwood Investments Holdings Ltd v Thyssenkrupp Industrial Solutions AG [2018] </a:t>
            </a:r>
            <a:br>
              <a:rPr lang="en-GB" b="1" i="1" dirty="0">
                <a:solidFill>
                  <a:schemeClr val="tx1"/>
                </a:solidFill>
              </a:rPr>
            </a:br>
            <a:br>
              <a:rPr lang="en-GB" b="1" i="1" dirty="0">
                <a:solidFill>
                  <a:schemeClr val="tx1"/>
                </a:solidFill>
              </a:rPr>
            </a:br>
            <a:r>
              <a:rPr lang="en-GB" b="1" i="1" dirty="0">
                <a:solidFill>
                  <a:schemeClr val="tx1"/>
                </a:solidFill>
              </a:rPr>
              <a:t>- Blue v Ashley [2017]</a:t>
            </a:r>
            <a:br>
              <a:rPr lang="en-GB" b="1" i="1" dirty="0">
                <a:solidFill>
                  <a:schemeClr val="tx1"/>
                </a:solidFill>
              </a:rPr>
            </a:br>
            <a:br>
              <a:rPr lang="en-GB" b="1" i="1" dirty="0">
                <a:solidFill>
                  <a:schemeClr val="tx1"/>
                </a:solidFill>
              </a:rPr>
            </a:br>
            <a:r>
              <a:rPr lang="en-GB" b="1" i="1" dirty="0">
                <a:solidFill>
                  <a:schemeClr val="tx1"/>
                </a:solidFill>
              </a:rPr>
              <a:t>- Wright v Rowland [2017]</a:t>
            </a:r>
          </a:p>
        </p:txBody>
      </p:sp>
      <p:pic>
        <p:nvPicPr>
          <p:cNvPr id="3" name="Picture 2">
            <a:extLst>
              <a:ext uri="{FF2B5EF4-FFF2-40B4-BE49-F238E27FC236}">
                <a16:creationId xmlns:a16="http://schemas.microsoft.com/office/drawing/2014/main" id="{AE882B5D-F700-E370-1FC5-E551C855A2BA}"/>
              </a:ext>
            </a:extLst>
          </p:cNvPr>
          <p:cNvPicPr>
            <a:picLocks noChangeAspect="1"/>
          </p:cNvPicPr>
          <p:nvPr/>
        </p:nvPicPr>
        <p:blipFill>
          <a:blip r:embed="rId3"/>
          <a:stretch>
            <a:fillRect/>
          </a:stretch>
        </p:blipFill>
        <p:spPr>
          <a:xfrm>
            <a:off x="6971744" y="3557259"/>
            <a:ext cx="4413471" cy="2691141"/>
          </a:xfrm>
          <a:prstGeom prst="rect">
            <a:avLst/>
          </a:prstGeom>
        </p:spPr>
      </p:pic>
    </p:spTree>
    <p:extLst>
      <p:ext uri="{BB962C8B-B14F-4D97-AF65-F5344CB8AC3E}">
        <p14:creationId xmlns:p14="http://schemas.microsoft.com/office/powerpoint/2010/main" val="3688550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1944" y="1427584"/>
            <a:ext cx="7175240" cy="2646878"/>
          </a:xfrm>
          <a:prstGeom prst="rect">
            <a:avLst/>
          </a:prstGeom>
          <a:noFill/>
        </p:spPr>
        <p:txBody>
          <a:bodyPr wrap="square" rtlCol="0">
            <a:spAutoFit/>
          </a:bodyPr>
          <a:lstStyle/>
          <a:p>
            <a:pPr algn="ctr"/>
            <a:r>
              <a:rPr lang="en-GB" sz="16600" dirty="0"/>
              <a:t>OFFER</a:t>
            </a:r>
          </a:p>
        </p:txBody>
      </p:sp>
      <p:pic>
        <p:nvPicPr>
          <p:cNvPr id="3" name="Audio 2">
            <a:hlinkClick r:id="" action="ppaction://media"/>
            <a:extLst>
              <a:ext uri="{FF2B5EF4-FFF2-40B4-BE49-F238E27FC236}">
                <a16:creationId xmlns:a16="http://schemas.microsoft.com/office/drawing/2014/main" id="{D4A4D3EA-C383-4A1D-A6D7-32A63ACA1A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6125664"/>
      </p:ext>
    </p:extLst>
  </p:cSld>
  <p:clrMapOvr>
    <a:masterClrMapping/>
  </p:clrMapOvr>
  <mc:AlternateContent xmlns:mc="http://schemas.openxmlformats.org/markup-compatibility/2006" xmlns:p14="http://schemas.microsoft.com/office/powerpoint/2010/main">
    <mc:Choice Requires="p14">
      <p:transition spd="slow" p14:dur="2000" advTm="10472"/>
    </mc:Choice>
    <mc:Fallback xmlns="">
      <p:transition spd="slow" advTm="10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536734" y="609600"/>
            <a:ext cx="3737268" cy="1320800"/>
          </a:xfrm>
        </p:spPr>
        <p:txBody>
          <a:bodyPr>
            <a:normAutofit/>
          </a:bodyPr>
          <a:lstStyle/>
          <a:p>
            <a:r>
              <a:rPr lang="en-GB" dirty="0"/>
              <a:t>Key words</a:t>
            </a:r>
          </a:p>
        </p:txBody>
      </p:sp>
      <p:sp>
        <p:nvSpPr>
          <p:cNvPr id="3" name="Content Placeholder 2"/>
          <p:cNvSpPr>
            <a:spLocks noGrp="1"/>
          </p:cNvSpPr>
          <p:nvPr>
            <p:ph idx="1"/>
          </p:nvPr>
        </p:nvSpPr>
        <p:spPr>
          <a:xfrm>
            <a:off x="5220074" y="1640327"/>
            <a:ext cx="5899871" cy="4608073"/>
          </a:xfrm>
          <a:solidFill>
            <a:schemeClr val="bg1"/>
          </a:solidFill>
        </p:spPr>
        <p:txBody>
          <a:bodyPr>
            <a:normAutofit fontScale="92500" lnSpcReduction="20000"/>
          </a:bodyPr>
          <a:lstStyle/>
          <a:p>
            <a:pPr marL="0" indent="0">
              <a:lnSpc>
                <a:spcPct val="90000"/>
              </a:lnSpc>
              <a:buNone/>
            </a:pPr>
            <a:r>
              <a:rPr lang="en-GB" sz="2400" dirty="0"/>
              <a:t>- The party making the offer: OFFEROR</a:t>
            </a:r>
          </a:p>
          <a:p>
            <a:pPr marL="0" indent="0">
              <a:lnSpc>
                <a:spcPct val="90000"/>
              </a:lnSpc>
              <a:buNone/>
            </a:pPr>
            <a:r>
              <a:rPr lang="en-GB" sz="2400" dirty="0"/>
              <a:t>- The party to whom the offer is made: OFFEREE</a:t>
            </a:r>
          </a:p>
          <a:p>
            <a:pPr>
              <a:lnSpc>
                <a:spcPct val="90000"/>
              </a:lnSpc>
              <a:buFontTx/>
              <a:buChar char="-"/>
            </a:pPr>
            <a:r>
              <a:rPr lang="en-GB" sz="2400" dirty="0"/>
              <a:t>OFFER – An expression of willingness to contract on certain terms on which the offeror is prepared to be legally bound following acceptance.</a:t>
            </a:r>
          </a:p>
          <a:p>
            <a:pPr>
              <a:lnSpc>
                <a:spcPct val="90000"/>
              </a:lnSpc>
              <a:buFontTx/>
              <a:buChar char="-"/>
            </a:pPr>
            <a:endParaRPr lang="en-GB" sz="2400" dirty="0"/>
          </a:p>
          <a:p>
            <a:pPr marL="0" indent="0">
              <a:lnSpc>
                <a:spcPct val="90000"/>
              </a:lnSpc>
              <a:buNone/>
            </a:pPr>
            <a:r>
              <a:rPr lang="en-GB" sz="2400" dirty="0"/>
              <a:t>The terms of an offer must be </a:t>
            </a:r>
            <a:r>
              <a:rPr lang="en-GB" sz="2400" b="1" dirty="0"/>
              <a:t>sufficiently certain </a:t>
            </a:r>
          </a:p>
          <a:p>
            <a:pPr marL="0" indent="0">
              <a:lnSpc>
                <a:spcPct val="90000"/>
              </a:lnSpc>
              <a:buNone/>
            </a:pPr>
            <a:endParaRPr lang="en-GB" sz="2400" b="1" i="1" dirty="0"/>
          </a:p>
          <a:p>
            <a:pPr marL="0" indent="0">
              <a:lnSpc>
                <a:spcPct val="90000"/>
              </a:lnSpc>
              <a:buNone/>
            </a:pPr>
            <a:r>
              <a:rPr lang="en-GB" sz="2400" b="1" i="1" dirty="0"/>
              <a:t>Scammell &amp; Nephew Ltd v Ouston [1941]</a:t>
            </a:r>
          </a:p>
          <a:p>
            <a:pPr marL="0" indent="0">
              <a:lnSpc>
                <a:spcPct val="90000"/>
              </a:lnSpc>
              <a:buNone/>
            </a:pPr>
            <a:endParaRPr lang="en-GB" sz="2400" b="1" i="1" dirty="0"/>
          </a:p>
          <a:p>
            <a:pPr marL="0" indent="0">
              <a:lnSpc>
                <a:spcPct val="90000"/>
              </a:lnSpc>
              <a:buNone/>
            </a:pPr>
            <a:r>
              <a:rPr lang="en-GB" sz="2400" b="1" i="1" dirty="0"/>
              <a:t>Nicolene Ltd v Simmonds [1953]</a:t>
            </a:r>
          </a:p>
          <a:p>
            <a:pPr marL="0" indent="0">
              <a:lnSpc>
                <a:spcPct val="90000"/>
              </a:lnSpc>
              <a:buNone/>
            </a:pPr>
            <a:endParaRPr lang="en-GB" sz="2400" b="1" i="1" dirty="0"/>
          </a:p>
        </p:txBody>
      </p:sp>
      <p:pic>
        <p:nvPicPr>
          <p:cNvPr id="7" name="Picture 6">
            <a:extLst>
              <a:ext uri="{FF2B5EF4-FFF2-40B4-BE49-F238E27FC236}">
                <a16:creationId xmlns:a16="http://schemas.microsoft.com/office/drawing/2014/main" id="{52FD9556-44CF-7398-0411-F31AA1B91014}"/>
              </a:ext>
            </a:extLst>
          </p:cNvPr>
          <p:cNvPicPr>
            <a:picLocks noChangeAspect="1"/>
          </p:cNvPicPr>
          <p:nvPr/>
        </p:nvPicPr>
        <p:blipFill>
          <a:blip r:embed="rId3"/>
          <a:srcRect l="16896" r="3885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700274074"/>
      </p:ext>
    </p:extLst>
  </p:cSld>
  <p:clrMapOvr>
    <a:masterClrMapping/>
  </p:clrMapOvr>
  <mc:AlternateContent xmlns:mc="http://schemas.openxmlformats.org/markup-compatibility/2006" xmlns:p14="http://schemas.microsoft.com/office/powerpoint/2010/main">
    <mc:Choice Requires="p14">
      <p:transition spd="slow" p14:dur="2000" advTm="114544"/>
    </mc:Choice>
    <mc:Fallback xmlns="">
      <p:transition spd="slow" advTm="11454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898466" cy="1320800"/>
          </a:xfrm>
        </p:spPr>
        <p:txBody>
          <a:bodyPr/>
          <a:lstStyle/>
          <a:p>
            <a:r>
              <a:rPr lang="en-GB" dirty="0"/>
              <a:t>Offers in unilateral and bilateral contracts</a:t>
            </a:r>
          </a:p>
        </p:txBody>
      </p:sp>
      <p:pic>
        <p:nvPicPr>
          <p:cNvPr id="1026" name="Picture 2" descr="Image result for unilateral contra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6114" y="2898775"/>
            <a:ext cx="5250787" cy="25454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77334" y="2420421"/>
            <a:ext cx="2321984" cy="954107"/>
          </a:xfrm>
          <a:prstGeom prst="rect">
            <a:avLst/>
          </a:prstGeom>
          <a:noFill/>
        </p:spPr>
        <p:txBody>
          <a:bodyPr wrap="square" rtlCol="0">
            <a:spAutoFit/>
          </a:bodyPr>
          <a:lstStyle/>
          <a:p>
            <a:r>
              <a:rPr lang="en-GB" sz="2800" b="1" u="sng" dirty="0">
                <a:solidFill>
                  <a:srgbClr val="FF0000"/>
                </a:solidFill>
                <a:latin typeface="Arial Black" panose="020B0A04020102020204" pitchFamily="34" charset="0"/>
              </a:rPr>
              <a:t>Unilateral contract</a:t>
            </a:r>
          </a:p>
        </p:txBody>
      </p:sp>
      <p:sp>
        <p:nvSpPr>
          <p:cNvPr id="6" name="TextBox 5"/>
          <p:cNvSpPr txBox="1"/>
          <p:nvPr/>
        </p:nvSpPr>
        <p:spPr>
          <a:xfrm>
            <a:off x="8039100" y="1698357"/>
            <a:ext cx="2311400" cy="954107"/>
          </a:xfrm>
          <a:prstGeom prst="rect">
            <a:avLst/>
          </a:prstGeom>
          <a:noFill/>
        </p:spPr>
        <p:txBody>
          <a:bodyPr wrap="square" rtlCol="0">
            <a:spAutoFit/>
          </a:bodyPr>
          <a:lstStyle/>
          <a:p>
            <a:r>
              <a:rPr lang="en-GB" sz="2800" b="1" u="sng" dirty="0">
                <a:solidFill>
                  <a:srgbClr val="FF0000"/>
                </a:solidFill>
                <a:latin typeface="Arial Narrow" panose="020B0606020202030204" pitchFamily="34" charset="0"/>
              </a:rPr>
              <a:t>Bilateral contract</a:t>
            </a:r>
          </a:p>
        </p:txBody>
      </p:sp>
      <p:pic>
        <p:nvPicPr>
          <p:cNvPr id="7" name="Picture 6"/>
          <p:cNvPicPr>
            <a:picLocks noChangeAspect="1"/>
          </p:cNvPicPr>
          <p:nvPr/>
        </p:nvPicPr>
        <p:blipFill>
          <a:blip r:embed="rId4"/>
          <a:stretch>
            <a:fillRect/>
          </a:stretch>
        </p:blipFill>
        <p:spPr>
          <a:xfrm>
            <a:off x="6515100" y="2789753"/>
            <a:ext cx="4724400" cy="2654512"/>
          </a:xfrm>
          <a:prstGeom prst="rect">
            <a:avLst/>
          </a:prstGeom>
        </p:spPr>
      </p:pic>
      <p:sp>
        <p:nvSpPr>
          <p:cNvPr id="4" name="TextBox 3">
            <a:extLst>
              <a:ext uri="{FF2B5EF4-FFF2-40B4-BE49-F238E27FC236}">
                <a16:creationId xmlns:a16="http://schemas.microsoft.com/office/drawing/2014/main" id="{E9ED3D51-24A3-4F3A-A94E-4ECCE7C6ABBD}"/>
              </a:ext>
            </a:extLst>
          </p:cNvPr>
          <p:cNvSpPr txBox="1"/>
          <p:nvPr/>
        </p:nvSpPr>
        <p:spPr>
          <a:xfrm>
            <a:off x="846667" y="5621867"/>
            <a:ext cx="3437466" cy="646331"/>
          </a:xfrm>
          <a:prstGeom prst="rect">
            <a:avLst/>
          </a:prstGeom>
          <a:noFill/>
        </p:spPr>
        <p:txBody>
          <a:bodyPr wrap="square" rtlCol="0">
            <a:spAutoFit/>
          </a:bodyPr>
          <a:lstStyle/>
          <a:p>
            <a:pPr algn="ctr"/>
            <a:r>
              <a:rPr lang="en-GB" b="1" i="1" baseline="0" dirty="0">
                <a:solidFill>
                  <a:srgbClr val="002060"/>
                </a:solidFill>
              </a:rPr>
              <a:t>Errington v Errington and Woods [1952]</a:t>
            </a:r>
            <a:endParaRPr lang="en-GB" b="1" i="1" dirty="0">
              <a:solidFill>
                <a:srgbClr val="002060"/>
              </a:solidFill>
            </a:endParaRPr>
          </a:p>
        </p:txBody>
      </p:sp>
    </p:spTree>
    <p:extLst>
      <p:ext uri="{BB962C8B-B14F-4D97-AF65-F5344CB8AC3E}">
        <p14:creationId xmlns:p14="http://schemas.microsoft.com/office/powerpoint/2010/main" val="3424640952"/>
      </p:ext>
    </p:extLst>
  </p:cSld>
  <p:clrMapOvr>
    <a:masterClrMapping/>
  </p:clrMapOvr>
  <mc:AlternateContent xmlns:mc="http://schemas.openxmlformats.org/markup-compatibility/2006" xmlns:p14="http://schemas.microsoft.com/office/powerpoint/2010/main">
    <mc:Choice Requires="p14">
      <p:transition spd="slow" p14:dur="2000" advTm="51061"/>
    </mc:Choice>
    <mc:Fallback xmlns="">
      <p:transition spd="slow" advTm="51061"/>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0" y="3001617"/>
            <a:ext cx="10316817" cy="303974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47717" y="152400"/>
            <a:ext cx="8596668" cy="1320800"/>
          </a:xfrm>
        </p:spPr>
        <p:txBody>
          <a:bodyPr/>
          <a:lstStyle/>
          <a:p>
            <a:r>
              <a:rPr lang="en-GB" b="1" u="sng" dirty="0">
                <a:solidFill>
                  <a:schemeClr val="tx1"/>
                </a:solidFill>
              </a:rPr>
              <a:t>MAKING AN OFFER</a:t>
            </a:r>
            <a:br>
              <a:rPr lang="en-GB" dirty="0"/>
            </a:br>
            <a:endParaRPr lang="en-GB" dirty="0"/>
          </a:p>
        </p:txBody>
      </p:sp>
      <p:sp>
        <p:nvSpPr>
          <p:cNvPr id="3" name="Content Placeholder 2"/>
          <p:cNvSpPr>
            <a:spLocks noGrp="1"/>
          </p:cNvSpPr>
          <p:nvPr>
            <p:ph idx="1"/>
          </p:nvPr>
        </p:nvSpPr>
        <p:spPr>
          <a:xfrm>
            <a:off x="198783" y="1212575"/>
            <a:ext cx="10118034" cy="4828788"/>
          </a:xfrm>
        </p:spPr>
        <p:txBody>
          <a:bodyPr>
            <a:normAutofit fontScale="92500"/>
          </a:bodyPr>
          <a:lstStyle/>
          <a:p>
            <a:pPr marL="0" indent="0">
              <a:buNone/>
            </a:pPr>
            <a:r>
              <a:rPr lang="en-GB" sz="2800" b="1" dirty="0">
                <a:solidFill>
                  <a:srgbClr val="00B0F0"/>
                </a:solidFill>
              </a:rPr>
              <a:t>Offer can be made ORALLY, IN WRITING or even BY CONDUCT</a:t>
            </a:r>
          </a:p>
          <a:p>
            <a:pPr marL="0" indent="0">
              <a:buNone/>
            </a:pPr>
            <a:r>
              <a:rPr lang="en-GB" sz="2200" dirty="0"/>
              <a:t>E.g. When Emma went shopping in her lunch break, she did not actually exchange words with the cashier but it was clear from her actions that she was making an offer to buy (i.e. selecting the goods and taking them to the till).</a:t>
            </a:r>
          </a:p>
          <a:p>
            <a:pPr marL="0" indent="0">
              <a:buNone/>
            </a:pPr>
            <a:endParaRPr lang="en-GB" dirty="0"/>
          </a:p>
          <a:p>
            <a:pPr marL="0" indent="0">
              <a:buNone/>
            </a:pPr>
            <a:r>
              <a:rPr lang="en-GB" sz="2800" b="1" dirty="0">
                <a:solidFill>
                  <a:srgbClr val="00B0F0"/>
                </a:solidFill>
              </a:rPr>
              <a:t>The offeree must have KNOWLEDGE of the offer</a:t>
            </a:r>
          </a:p>
          <a:p>
            <a:pPr marL="0" indent="0">
              <a:buNone/>
            </a:pPr>
            <a:r>
              <a:rPr lang="en-GB" sz="2800" b="1" dirty="0">
                <a:solidFill>
                  <a:srgbClr val="00B0F0"/>
                </a:solidFill>
              </a:rPr>
              <a:t>E.g. </a:t>
            </a:r>
            <a:r>
              <a:rPr lang="en-GB" sz="2200" dirty="0">
                <a:solidFill>
                  <a:schemeClr val="tx1"/>
                </a:solidFill>
              </a:rPr>
              <a:t>if Emma had found a cat, recognised it as belonging to her work colleague, and returned it to him without having seen the postern and being aware the reward was available, she could not claim that reward.</a:t>
            </a:r>
          </a:p>
          <a:p>
            <a:pPr marL="0" indent="0">
              <a:buNone/>
            </a:pPr>
            <a:r>
              <a:rPr lang="en-GB" sz="2800" b="1" dirty="0">
                <a:solidFill>
                  <a:srgbClr val="92D050"/>
                </a:solidFill>
              </a:rPr>
              <a:t>RULE = The offer must be successfully COMMUNICATED to the offeree. </a:t>
            </a:r>
            <a:r>
              <a:rPr lang="en-GB" sz="2800" b="1" i="1" dirty="0">
                <a:solidFill>
                  <a:srgbClr val="002060"/>
                </a:solidFill>
              </a:rPr>
              <a:t>Taylor v Laird [1856]</a:t>
            </a:r>
          </a:p>
        </p:txBody>
      </p:sp>
    </p:spTree>
    <p:extLst>
      <p:ext uri="{BB962C8B-B14F-4D97-AF65-F5344CB8AC3E}">
        <p14:creationId xmlns:p14="http://schemas.microsoft.com/office/powerpoint/2010/main" val="2014761555"/>
      </p:ext>
    </p:extLst>
  </p:cSld>
  <p:clrMapOvr>
    <a:masterClrMapping/>
  </p:clrMapOvr>
  <mc:AlternateContent xmlns:mc="http://schemas.openxmlformats.org/markup-compatibility/2006" xmlns:p14="http://schemas.microsoft.com/office/powerpoint/2010/main">
    <mc:Choice Requires="p14">
      <p:transition spd="slow" p14:dur="2000" advTm="94552"/>
    </mc:Choice>
    <mc:Fallback xmlns="">
      <p:transition spd="slow" advTm="9455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2122"/>
          </a:xfrm>
        </p:spPr>
        <p:txBody>
          <a:bodyPr>
            <a:normAutofit/>
          </a:bodyPr>
          <a:lstStyle/>
          <a:p>
            <a:r>
              <a:rPr lang="en-GB" b="1" u="sng" dirty="0">
                <a:solidFill>
                  <a:schemeClr val="tx1"/>
                </a:solidFill>
              </a:rPr>
              <a:t>MAKING AN OFFER</a:t>
            </a:r>
          </a:p>
        </p:txBody>
      </p:sp>
      <p:sp>
        <p:nvSpPr>
          <p:cNvPr id="3" name="Content Placeholder 2"/>
          <p:cNvSpPr>
            <a:spLocks noGrp="1"/>
          </p:cNvSpPr>
          <p:nvPr>
            <p:ph idx="1"/>
          </p:nvPr>
        </p:nvSpPr>
        <p:spPr>
          <a:xfrm>
            <a:off x="434311" y="1588531"/>
            <a:ext cx="8596668" cy="3880773"/>
          </a:xfrm>
        </p:spPr>
        <p:txBody>
          <a:bodyPr>
            <a:normAutofit/>
          </a:bodyPr>
          <a:lstStyle/>
          <a:p>
            <a:r>
              <a:rPr lang="en-GB" sz="2400" dirty="0"/>
              <a:t>An offer is a statement of terms upon which we are willing to be bound</a:t>
            </a:r>
          </a:p>
          <a:p>
            <a:r>
              <a:rPr lang="en-GB" sz="2400" dirty="0"/>
              <a:t>An offer can be made to one person or a group of people</a:t>
            </a:r>
          </a:p>
          <a:p>
            <a:r>
              <a:rPr lang="en-GB" sz="2400" dirty="0"/>
              <a:t>“world in general” – </a:t>
            </a:r>
            <a:r>
              <a:rPr lang="en-GB" sz="2400" i="1" dirty="0" err="1">
                <a:solidFill>
                  <a:srgbClr val="002060"/>
                </a:solidFill>
              </a:rPr>
              <a:t>Carlill</a:t>
            </a:r>
            <a:r>
              <a:rPr lang="en-GB" sz="2400" i="1" dirty="0">
                <a:solidFill>
                  <a:srgbClr val="002060"/>
                </a:solidFill>
              </a:rPr>
              <a:t> v Carbolic Smoke Ball Co Ltd [1893]</a:t>
            </a:r>
          </a:p>
        </p:txBody>
      </p:sp>
      <p:pic>
        <p:nvPicPr>
          <p:cNvPr id="4" name="Picture 3"/>
          <p:cNvPicPr>
            <a:picLocks noChangeAspect="1"/>
          </p:cNvPicPr>
          <p:nvPr/>
        </p:nvPicPr>
        <p:blipFill>
          <a:blip r:embed="rId3"/>
          <a:stretch>
            <a:fillRect/>
          </a:stretch>
        </p:blipFill>
        <p:spPr>
          <a:xfrm>
            <a:off x="477491" y="3761961"/>
            <a:ext cx="5084073" cy="2837622"/>
          </a:xfrm>
          <a:prstGeom prst="rect">
            <a:avLst/>
          </a:prstGeom>
        </p:spPr>
      </p:pic>
      <p:sp>
        <p:nvSpPr>
          <p:cNvPr id="6" name="Left Arrow Callout 5"/>
          <p:cNvSpPr/>
          <p:nvPr/>
        </p:nvSpPr>
        <p:spPr>
          <a:xfrm>
            <a:off x="5761407" y="3720575"/>
            <a:ext cx="6185428" cy="2719982"/>
          </a:xfrm>
          <a:prstGeom prst="leftArrow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8130209" y="3861353"/>
            <a:ext cx="3558209" cy="2246769"/>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Bowen LJ: “An advert is not a </a:t>
            </a:r>
            <a:r>
              <a:rPr lang="en-GB" sz="2800" b="1" dirty="0">
                <a:latin typeface="Times New Roman" panose="02020603050405020304" pitchFamily="18" charset="0"/>
                <a:cs typeface="Times New Roman" panose="02020603050405020304" pitchFamily="18" charset="0"/>
              </a:rPr>
              <a:t>contract</a:t>
            </a:r>
            <a:r>
              <a:rPr lang="en-GB" sz="2800" dirty="0">
                <a:latin typeface="Times New Roman" panose="02020603050405020304" pitchFamily="18" charset="0"/>
                <a:cs typeface="Times New Roman" panose="02020603050405020304" pitchFamily="18" charset="0"/>
              </a:rPr>
              <a:t> made with the whole world… it is an </a:t>
            </a:r>
            <a:r>
              <a:rPr lang="en-GB" sz="2800" b="1" dirty="0">
                <a:latin typeface="Times New Roman" panose="02020603050405020304" pitchFamily="18" charset="0"/>
                <a:cs typeface="Times New Roman" panose="02020603050405020304" pitchFamily="18" charset="0"/>
              </a:rPr>
              <a:t>offer</a:t>
            </a:r>
            <a:r>
              <a:rPr lang="en-GB" sz="2800" dirty="0">
                <a:latin typeface="Times New Roman" panose="02020603050405020304" pitchFamily="18" charset="0"/>
                <a:cs typeface="Times New Roman" panose="02020603050405020304" pitchFamily="18" charset="0"/>
              </a:rPr>
              <a:t> made to all the world”</a:t>
            </a:r>
          </a:p>
        </p:txBody>
      </p:sp>
    </p:spTree>
    <p:extLst>
      <p:ext uri="{BB962C8B-B14F-4D97-AF65-F5344CB8AC3E}">
        <p14:creationId xmlns:p14="http://schemas.microsoft.com/office/powerpoint/2010/main" val="415860758"/>
      </p:ext>
    </p:extLst>
  </p:cSld>
  <p:clrMapOvr>
    <a:masterClrMapping/>
  </p:clrMapOvr>
  <mc:AlternateContent xmlns:mc="http://schemas.openxmlformats.org/markup-compatibility/2006" xmlns:p14="http://schemas.microsoft.com/office/powerpoint/2010/main">
    <mc:Choice Requires="p14">
      <p:transition spd="slow" p14:dur="2000" advTm="98151"/>
    </mc:Choice>
    <mc:Fallback xmlns="">
      <p:transition spd="slow" advTm="98151"/>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a:t>OFFER DISTINGUISHED FROM INVITATION TO TREAT</a:t>
            </a:r>
          </a:p>
        </p:txBody>
      </p:sp>
      <p:sp>
        <p:nvSpPr>
          <p:cNvPr id="3" name="Content Placeholder 2"/>
          <p:cNvSpPr>
            <a:spLocks noGrp="1"/>
          </p:cNvSpPr>
          <p:nvPr>
            <p:ph idx="1"/>
          </p:nvPr>
        </p:nvSpPr>
        <p:spPr>
          <a:xfrm>
            <a:off x="677334" y="1320800"/>
            <a:ext cx="8596668" cy="3880773"/>
          </a:xfrm>
        </p:spPr>
        <p:txBody>
          <a:bodyPr/>
          <a:lstStyle/>
          <a:p>
            <a:pPr marL="0" indent="0">
              <a:buNone/>
            </a:pPr>
            <a:r>
              <a:rPr lang="en-GB" dirty="0"/>
              <a:t>Invitation to treat: mere request to others to make an offer, or to open negotiations.</a:t>
            </a:r>
          </a:p>
          <a:p>
            <a:pPr marL="0" indent="0">
              <a:buNone/>
            </a:pPr>
            <a:r>
              <a:rPr lang="en-GB" dirty="0"/>
              <a:t>Unlike an offer an ITT cannot be validly accepted.</a:t>
            </a:r>
          </a:p>
          <a:p>
            <a:pPr marL="0" indent="0">
              <a:buNone/>
            </a:pPr>
            <a:endParaRPr lang="en-GB" dirty="0"/>
          </a:p>
        </p:txBody>
      </p:sp>
      <p:sp>
        <p:nvSpPr>
          <p:cNvPr id="4" name="Rectangle 3"/>
          <p:cNvSpPr/>
          <p:nvPr/>
        </p:nvSpPr>
        <p:spPr>
          <a:xfrm>
            <a:off x="337930" y="2663687"/>
            <a:ext cx="10495722" cy="39756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17715" y="2782955"/>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017715" y="5446642"/>
            <a:ext cx="1451113" cy="10535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302922" y="27829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302921" y="41037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57191" y="5456582"/>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162293" y="5456582"/>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8162293" y="4143511"/>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8162293" y="2815080"/>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6396" y="4072831"/>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66396" y="5496335"/>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2564296" y="5993293"/>
            <a:ext cx="4534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Plus 18"/>
          <p:cNvSpPr/>
          <p:nvPr/>
        </p:nvSpPr>
        <p:spPr>
          <a:xfrm>
            <a:off x="4622880" y="5759888"/>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Equal 20"/>
          <p:cNvSpPr/>
          <p:nvPr/>
        </p:nvSpPr>
        <p:spPr>
          <a:xfrm>
            <a:off x="7286175" y="2983467"/>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Equal 21"/>
          <p:cNvSpPr/>
          <p:nvPr/>
        </p:nvSpPr>
        <p:spPr>
          <a:xfrm>
            <a:off x="7301424" y="5685758"/>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Equal 22"/>
          <p:cNvSpPr/>
          <p:nvPr/>
        </p:nvSpPr>
        <p:spPr>
          <a:xfrm>
            <a:off x="7286175" y="4342871"/>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Plus 23"/>
          <p:cNvSpPr/>
          <p:nvPr/>
        </p:nvSpPr>
        <p:spPr>
          <a:xfrm>
            <a:off x="4567041" y="3108734"/>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Plus 24"/>
          <p:cNvSpPr/>
          <p:nvPr/>
        </p:nvSpPr>
        <p:spPr>
          <a:xfrm>
            <a:off x="4573112" y="4417001"/>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677333" y="4342871"/>
            <a:ext cx="1648423" cy="646331"/>
          </a:xfrm>
          <a:prstGeom prst="rect">
            <a:avLst/>
          </a:prstGeom>
          <a:noFill/>
        </p:spPr>
        <p:txBody>
          <a:bodyPr wrap="square" rtlCol="0">
            <a:spAutoFit/>
          </a:bodyPr>
          <a:lstStyle/>
          <a:p>
            <a:r>
              <a:rPr lang="en-GB" dirty="0"/>
              <a:t>INVITATION TO TREAT</a:t>
            </a:r>
          </a:p>
        </p:txBody>
      </p:sp>
      <p:sp>
        <p:nvSpPr>
          <p:cNvPr id="27" name="TextBox 26"/>
          <p:cNvSpPr txBox="1"/>
          <p:nvPr/>
        </p:nvSpPr>
        <p:spPr>
          <a:xfrm>
            <a:off x="677333" y="5759888"/>
            <a:ext cx="1648423" cy="646331"/>
          </a:xfrm>
          <a:prstGeom prst="rect">
            <a:avLst/>
          </a:prstGeom>
          <a:noFill/>
        </p:spPr>
        <p:txBody>
          <a:bodyPr wrap="square" rtlCol="0">
            <a:spAutoFit/>
          </a:bodyPr>
          <a:lstStyle/>
          <a:p>
            <a:r>
              <a:rPr lang="en-GB" dirty="0"/>
              <a:t>INVITATION TO TREAT</a:t>
            </a:r>
          </a:p>
        </p:txBody>
      </p:sp>
      <p:sp>
        <p:nvSpPr>
          <p:cNvPr id="28" name="TextBox 27"/>
          <p:cNvSpPr txBox="1"/>
          <p:nvPr/>
        </p:nvSpPr>
        <p:spPr>
          <a:xfrm>
            <a:off x="3171767" y="3108734"/>
            <a:ext cx="1027566" cy="369332"/>
          </a:xfrm>
          <a:prstGeom prst="rect">
            <a:avLst/>
          </a:prstGeom>
          <a:noFill/>
        </p:spPr>
        <p:txBody>
          <a:bodyPr wrap="square" rtlCol="0">
            <a:spAutoFit/>
          </a:bodyPr>
          <a:lstStyle/>
          <a:p>
            <a:r>
              <a:rPr lang="en-GB" dirty="0"/>
              <a:t>OFFER</a:t>
            </a:r>
          </a:p>
        </p:txBody>
      </p:sp>
      <p:sp>
        <p:nvSpPr>
          <p:cNvPr id="29" name="TextBox 28"/>
          <p:cNvSpPr txBox="1"/>
          <p:nvPr/>
        </p:nvSpPr>
        <p:spPr>
          <a:xfrm>
            <a:off x="3158783" y="5685758"/>
            <a:ext cx="1068854" cy="369332"/>
          </a:xfrm>
          <a:prstGeom prst="rect">
            <a:avLst/>
          </a:prstGeom>
          <a:noFill/>
        </p:spPr>
        <p:txBody>
          <a:bodyPr wrap="square" rtlCol="0">
            <a:spAutoFit/>
          </a:bodyPr>
          <a:lstStyle/>
          <a:p>
            <a:r>
              <a:rPr lang="en-GB" dirty="0"/>
              <a:t>OFFER</a:t>
            </a:r>
          </a:p>
        </p:txBody>
      </p:sp>
      <p:sp>
        <p:nvSpPr>
          <p:cNvPr id="30" name="TextBox 29"/>
          <p:cNvSpPr txBox="1"/>
          <p:nvPr/>
        </p:nvSpPr>
        <p:spPr>
          <a:xfrm>
            <a:off x="5302922" y="2983467"/>
            <a:ext cx="1451112" cy="338554"/>
          </a:xfrm>
          <a:prstGeom prst="rect">
            <a:avLst/>
          </a:prstGeom>
          <a:noFill/>
        </p:spPr>
        <p:txBody>
          <a:bodyPr wrap="square" rtlCol="0">
            <a:spAutoFit/>
          </a:bodyPr>
          <a:lstStyle/>
          <a:p>
            <a:r>
              <a:rPr lang="en-GB" sz="1600" dirty="0"/>
              <a:t>ACCEPTANCE</a:t>
            </a:r>
          </a:p>
        </p:txBody>
      </p:sp>
      <p:sp>
        <p:nvSpPr>
          <p:cNvPr id="31" name="TextBox 30"/>
          <p:cNvSpPr txBox="1"/>
          <p:nvPr/>
        </p:nvSpPr>
        <p:spPr>
          <a:xfrm>
            <a:off x="5357191" y="4417001"/>
            <a:ext cx="1396843" cy="338554"/>
          </a:xfrm>
          <a:prstGeom prst="rect">
            <a:avLst/>
          </a:prstGeom>
          <a:noFill/>
        </p:spPr>
        <p:txBody>
          <a:bodyPr wrap="square" rtlCol="0">
            <a:spAutoFit/>
          </a:bodyPr>
          <a:lstStyle/>
          <a:p>
            <a:r>
              <a:rPr lang="en-GB" sz="1600" dirty="0"/>
              <a:t>ACCEPTANCE</a:t>
            </a:r>
          </a:p>
        </p:txBody>
      </p:sp>
      <p:sp>
        <p:nvSpPr>
          <p:cNvPr id="32" name="TextBox 31"/>
          <p:cNvSpPr txBox="1"/>
          <p:nvPr/>
        </p:nvSpPr>
        <p:spPr>
          <a:xfrm>
            <a:off x="5357191" y="5759888"/>
            <a:ext cx="1396843" cy="338554"/>
          </a:xfrm>
          <a:prstGeom prst="rect">
            <a:avLst/>
          </a:prstGeom>
          <a:noFill/>
        </p:spPr>
        <p:txBody>
          <a:bodyPr wrap="square" rtlCol="0">
            <a:spAutoFit/>
          </a:bodyPr>
          <a:lstStyle/>
          <a:p>
            <a:r>
              <a:rPr lang="en-GB" sz="1600" dirty="0"/>
              <a:t>ACCEPTANCE</a:t>
            </a:r>
          </a:p>
        </p:txBody>
      </p:sp>
      <p:sp>
        <p:nvSpPr>
          <p:cNvPr id="33" name="TextBox 32"/>
          <p:cNvSpPr txBox="1"/>
          <p:nvPr/>
        </p:nvSpPr>
        <p:spPr>
          <a:xfrm>
            <a:off x="8255637" y="3108734"/>
            <a:ext cx="1852459" cy="369332"/>
          </a:xfrm>
          <a:prstGeom prst="rect">
            <a:avLst/>
          </a:prstGeom>
          <a:noFill/>
        </p:spPr>
        <p:txBody>
          <a:bodyPr wrap="square" rtlCol="0">
            <a:spAutoFit/>
          </a:bodyPr>
          <a:lstStyle/>
          <a:p>
            <a:r>
              <a:rPr lang="en-GB" dirty="0"/>
              <a:t>AGREEMENT</a:t>
            </a:r>
          </a:p>
        </p:txBody>
      </p:sp>
      <p:sp>
        <p:nvSpPr>
          <p:cNvPr id="34" name="TextBox 33"/>
          <p:cNvSpPr txBox="1"/>
          <p:nvPr/>
        </p:nvSpPr>
        <p:spPr>
          <a:xfrm>
            <a:off x="8255637" y="4342871"/>
            <a:ext cx="1703372" cy="646331"/>
          </a:xfrm>
          <a:prstGeom prst="rect">
            <a:avLst/>
          </a:prstGeom>
          <a:noFill/>
        </p:spPr>
        <p:txBody>
          <a:bodyPr wrap="square" rtlCol="0">
            <a:spAutoFit/>
          </a:bodyPr>
          <a:lstStyle/>
          <a:p>
            <a:r>
              <a:rPr lang="en-GB" dirty="0"/>
              <a:t>NO</a:t>
            </a:r>
          </a:p>
          <a:p>
            <a:r>
              <a:rPr lang="en-GB" dirty="0"/>
              <a:t>AGREEMENT</a:t>
            </a:r>
          </a:p>
        </p:txBody>
      </p:sp>
      <p:sp>
        <p:nvSpPr>
          <p:cNvPr id="35" name="TextBox 34"/>
          <p:cNvSpPr txBox="1"/>
          <p:nvPr/>
        </p:nvSpPr>
        <p:spPr>
          <a:xfrm>
            <a:off x="8408504" y="5685758"/>
            <a:ext cx="1699592" cy="369332"/>
          </a:xfrm>
          <a:prstGeom prst="rect">
            <a:avLst/>
          </a:prstGeom>
          <a:noFill/>
        </p:spPr>
        <p:txBody>
          <a:bodyPr wrap="square" rtlCol="0">
            <a:spAutoFit/>
          </a:bodyPr>
          <a:lstStyle/>
          <a:p>
            <a:r>
              <a:rPr lang="en-GB" dirty="0"/>
              <a:t>AGREEMENT</a:t>
            </a:r>
          </a:p>
        </p:txBody>
      </p:sp>
      <p:sp>
        <p:nvSpPr>
          <p:cNvPr id="16" name="TextBox 15">
            <a:extLst>
              <a:ext uri="{FF2B5EF4-FFF2-40B4-BE49-F238E27FC236}">
                <a16:creationId xmlns:a16="http://schemas.microsoft.com/office/drawing/2014/main" id="{D9A123C9-1761-D04F-70C5-B76E4A84303B}"/>
              </a:ext>
            </a:extLst>
          </p:cNvPr>
          <p:cNvSpPr txBox="1"/>
          <p:nvPr/>
        </p:nvSpPr>
        <p:spPr>
          <a:xfrm>
            <a:off x="6959600" y="1930400"/>
            <a:ext cx="2827867" cy="369332"/>
          </a:xfrm>
          <a:prstGeom prst="rect">
            <a:avLst/>
          </a:prstGeom>
          <a:noFill/>
        </p:spPr>
        <p:txBody>
          <a:bodyPr wrap="square" rtlCol="0">
            <a:spAutoFit/>
          </a:bodyPr>
          <a:lstStyle/>
          <a:p>
            <a:r>
              <a:rPr lang="en-GB" b="1" i="1" dirty="0">
                <a:solidFill>
                  <a:srgbClr val="002060"/>
                </a:solidFill>
              </a:rPr>
              <a:t>Harvey v Facey [1893]</a:t>
            </a:r>
          </a:p>
        </p:txBody>
      </p:sp>
    </p:spTree>
    <p:extLst>
      <p:ext uri="{BB962C8B-B14F-4D97-AF65-F5344CB8AC3E}">
        <p14:creationId xmlns:p14="http://schemas.microsoft.com/office/powerpoint/2010/main" val="2496856743"/>
      </p:ext>
    </p:extLst>
  </p:cSld>
  <p:clrMapOvr>
    <a:masterClrMapping/>
  </p:clrMapOvr>
  <mc:AlternateContent xmlns:mc="http://schemas.openxmlformats.org/markup-compatibility/2006" xmlns:p14="http://schemas.microsoft.com/office/powerpoint/2010/main">
    <mc:Choice Requires="p14">
      <p:transition spd="slow" p14:dur="2000" advTm="118840"/>
    </mc:Choice>
    <mc:Fallback xmlns="">
      <p:transition spd="slow" advTm="11884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Advertisements</a:t>
            </a:r>
          </a:p>
        </p:txBody>
      </p:sp>
      <p:sp>
        <p:nvSpPr>
          <p:cNvPr id="3" name="Content Placeholder 2"/>
          <p:cNvSpPr>
            <a:spLocks noGrp="1"/>
          </p:cNvSpPr>
          <p:nvPr>
            <p:ph idx="1"/>
          </p:nvPr>
        </p:nvSpPr>
        <p:spPr>
          <a:xfrm>
            <a:off x="677334" y="1599480"/>
            <a:ext cx="8596668" cy="3880773"/>
          </a:xfrm>
        </p:spPr>
        <p:txBody>
          <a:bodyPr>
            <a:noAutofit/>
          </a:bodyPr>
          <a:lstStyle/>
          <a:p>
            <a:pPr>
              <a:buFontTx/>
              <a:buChar char="-"/>
            </a:pPr>
            <a:r>
              <a:rPr lang="en-GB" sz="2400" dirty="0"/>
              <a:t>Advertisements are generally considered to be invitations to treat, with the potential purchaser making the offer to buy.</a:t>
            </a:r>
          </a:p>
          <a:p>
            <a:pPr>
              <a:buFontTx/>
              <a:buChar char="-"/>
            </a:pPr>
            <a:r>
              <a:rPr lang="en-GB" sz="2800" b="1" dirty="0">
                <a:solidFill>
                  <a:srgbClr val="002060"/>
                </a:solidFill>
              </a:rPr>
              <a:t>Partridge v Crittenden [1968]</a:t>
            </a:r>
          </a:p>
          <a:p>
            <a:pPr marL="0" indent="0">
              <a:buNone/>
            </a:pPr>
            <a:endParaRPr lang="en-GB" sz="2400" dirty="0"/>
          </a:p>
          <a:p>
            <a:pPr marL="0" indent="0">
              <a:buNone/>
            </a:pPr>
            <a:r>
              <a:rPr lang="en-GB" sz="2400" b="1" u="sng" dirty="0">
                <a:solidFill>
                  <a:schemeClr val="accent6">
                    <a:lumMod val="75000"/>
                  </a:schemeClr>
                </a:solidFill>
              </a:rPr>
              <a:t>General rule:  </a:t>
            </a:r>
            <a:r>
              <a:rPr lang="en-GB" sz="2400" dirty="0"/>
              <a:t>Advertisements of a </a:t>
            </a:r>
            <a:r>
              <a:rPr lang="en-GB" sz="2400" dirty="0">
                <a:solidFill>
                  <a:schemeClr val="accent6">
                    <a:lumMod val="75000"/>
                  </a:schemeClr>
                </a:solidFill>
              </a:rPr>
              <a:t>unilateral</a:t>
            </a:r>
            <a:r>
              <a:rPr lang="en-GB" sz="2400" dirty="0"/>
              <a:t> contract 			                 (</a:t>
            </a:r>
            <a:r>
              <a:rPr lang="en-GB" sz="2400" dirty="0" err="1"/>
              <a:t>Carlill</a:t>
            </a:r>
            <a:r>
              <a:rPr lang="en-GB" sz="2400" dirty="0"/>
              <a:t>) = </a:t>
            </a:r>
            <a:r>
              <a:rPr lang="en-GB" sz="2400" dirty="0">
                <a:solidFill>
                  <a:schemeClr val="accent6">
                    <a:lumMod val="75000"/>
                  </a:schemeClr>
                </a:solidFill>
              </a:rPr>
              <a:t>offer</a:t>
            </a:r>
          </a:p>
          <a:p>
            <a:pPr marL="0" indent="0">
              <a:buNone/>
            </a:pPr>
            <a:r>
              <a:rPr lang="en-GB" sz="2400" dirty="0"/>
              <a:t>		             Advertisements of a </a:t>
            </a:r>
            <a:r>
              <a:rPr lang="en-GB" sz="2400" dirty="0">
                <a:solidFill>
                  <a:schemeClr val="accent6">
                    <a:lumMod val="75000"/>
                  </a:schemeClr>
                </a:solidFill>
              </a:rPr>
              <a:t>bilateral</a:t>
            </a:r>
            <a:r>
              <a:rPr lang="en-GB" sz="2400" dirty="0"/>
              <a:t> contract          				   (Partridge) = </a:t>
            </a:r>
            <a:r>
              <a:rPr lang="en-GB" sz="2400" dirty="0">
                <a:solidFill>
                  <a:schemeClr val="accent6">
                    <a:lumMod val="75000"/>
                  </a:schemeClr>
                </a:solidFill>
              </a:rPr>
              <a:t>Invitation to treat</a:t>
            </a:r>
          </a:p>
          <a:p>
            <a:pPr marL="0" indent="0">
              <a:buNone/>
            </a:pPr>
            <a:r>
              <a:rPr lang="en-GB" sz="2400" dirty="0">
                <a:solidFill>
                  <a:srgbClr val="002060"/>
                </a:solidFill>
              </a:rPr>
              <a:t>However, an advert may amount to an offer if certain criteria are met. </a:t>
            </a:r>
            <a:r>
              <a:rPr lang="en-GB" sz="2400" b="1" dirty="0">
                <a:solidFill>
                  <a:srgbClr val="002060"/>
                </a:solidFill>
              </a:rPr>
              <a:t>Carlill v Carbolic Smoke Ball Co [1893]</a:t>
            </a:r>
          </a:p>
        </p:txBody>
      </p:sp>
      <p:pic>
        <p:nvPicPr>
          <p:cNvPr id="4" name="Picture 3"/>
          <p:cNvPicPr>
            <a:picLocks noChangeAspect="1"/>
          </p:cNvPicPr>
          <p:nvPr/>
        </p:nvPicPr>
        <p:blipFill>
          <a:blip r:embed="rId3"/>
          <a:stretch>
            <a:fillRect/>
          </a:stretch>
        </p:blipFill>
        <p:spPr>
          <a:xfrm>
            <a:off x="9274002" y="2704892"/>
            <a:ext cx="2095500" cy="2124075"/>
          </a:xfrm>
          <a:prstGeom prst="rect">
            <a:avLst/>
          </a:prstGeom>
        </p:spPr>
      </p:pic>
    </p:spTree>
    <p:extLst>
      <p:ext uri="{BB962C8B-B14F-4D97-AF65-F5344CB8AC3E}">
        <p14:creationId xmlns:p14="http://schemas.microsoft.com/office/powerpoint/2010/main" val="3067186771"/>
      </p:ext>
    </p:extLst>
  </p:cSld>
  <p:clrMapOvr>
    <a:masterClrMapping/>
  </p:clrMapOvr>
  <mc:AlternateContent xmlns:mc="http://schemas.openxmlformats.org/markup-compatibility/2006" xmlns:p14="http://schemas.microsoft.com/office/powerpoint/2010/main">
    <mc:Choice Requires="p14">
      <p:transition spd="slow" p14:dur="2000" advTm="212533"/>
    </mc:Choice>
    <mc:Fallback xmlns="">
      <p:transition spd="slow" advTm="212533"/>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417" y="47690"/>
            <a:ext cx="8596668" cy="1320800"/>
          </a:xfrm>
        </p:spPr>
        <p:txBody>
          <a:bodyPr/>
          <a:lstStyle/>
          <a:p>
            <a:r>
              <a:rPr lang="en-GB" dirty="0"/>
              <a:t>Why are advertisements seen as invitations to treat?</a:t>
            </a:r>
          </a:p>
        </p:txBody>
      </p:sp>
      <p:sp>
        <p:nvSpPr>
          <p:cNvPr id="4" name="Rounded Rectangle 3"/>
          <p:cNvSpPr/>
          <p:nvPr/>
        </p:nvSpPr>
        <p:spPr>
          <a:xfrm>
            <a:off x="198783" y="1368490"/>
            <a:ext cx="9607302" cy="54656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940381" y="1533285"/>
            <a:ext cx="7752522" cy="5016758"/>
          </a:xfrm>
          <a:prstGeom prst="rect">
            <a:avLst/>
          </a:prstGeom>
          <a:noFill/>
        </p:spPr>
        <p:txBody>
          <a:bodyPr wrap="square" rtlCol="0">
            <a:spAutoFit/>
          </a:bodyPr>
          <a:lstStyle/>
          <a:p>
            <a:r>
              <a:rPr lang="en-GB" sz="2000" b="1" dirty="0">
                <a:solidFill>
                  <a:schemeClr val="bg1"/>
                </a:solidFill>
              </a:rPr>
              <a:t>“ An iPad 3 for £50? Every little helps…”</a:t>
            </a:r>
          </a:p>
          <a:p>
            <a:endParaRPr lang="en-GB" sz="2000" b="1" dirty="0">
              <a:solidFill>
                <a:schemeClr val="bg1"/>
              </a:solidFill>
            </a:endParaRPr>
          </a:p>
          <a:p>
            <a:r>
              <a:rPr lang="en-GB" sz="2000" b="1" dirty="0">
                <a:solidFill>
                  <a:schemeClr val="bg1"/>
                </a:solidFill>
              </a:rPr>
              <a:t>“Tesco Direct glitch sells brand new Apple tablet at 90% discount. Hundreds of shoppers crash the website as they raced to buy the iPad 3 which was advertised on the supermarket’s site for £49.99.”</a:t>
            </a:r>
          </a:p>
          <a:p>
            <a:endParaRPr lang="en-GB" sz="2000" b="1" dirty="0">
              <a:solidFill>
                <a:schemeClr val="bg1"/>
              </a:solidFill>
            </a:endParaRPr>
          </a:p>
          <a:p>
            <a:r>
              <a:rPr lang="en-GB" sz="2000" b="1" dirty="0">
                <a:solidFill>
                  <a:schemeClr val="bg1"/>
                </a:solidFill>
              </a:rPr>
              <a:t>Although lots of consumers were hugely excited by this apparent deal-of-the century, with news spreading fast on social networking sites, they were disappointed after Tesco confirmed that they would not be honouring any of the attempted purchases. As the seller, to whom offers to buy were being made by the consumers, they were entitled to do this.</a:t>
            </a:r>
          </a:p>
          <a:p>
            <a:endParaRPr lang="en-GB" sz="2000" b="1" dirty="0">
              <a:solidFill>
                <a:schemeClr val="bg1"/>
              </a:solidFill>
            </a:endParaRPr>
          </a:p>
          <a:p>
            <a:r>
              <a:rPr lang="en-GB" sz="2000" b="1" dirty="0">
                <a:solidFill>
                  <a:schemeClr val="bg1"/>
                </a:solidFill>
              </a:rPr>
              <a:t>Mirror online, March 2012.</a:t>
            </a:r>
          </a:p>
        </p:txBody>
      </p:sp>
      <p:pic>
        <p:nvPicPr>
          <p:cNvPr id="6" name="Picture 5"/>
          <p:cNvPicPr>
            <a:picLocks noChangeAspect="1"/>
          </p:cNvPicPr>
          <p:nvPr/>
        </p:nvPicPr>
        <p:blipFill>
          <a:blip r:embed="rId3"/>
          <a:stretch>
            <a:fillRect/>
          </a:stretch>
        </p:blipFill>
        <p:spPr>
          <a:xfrm>
            <a:off x="8501586" y="276150"/>
            <a:ext cx="3284014" cy="863880"/>
          </a:xfrm>
          <a:prstGeom prst="rect">
            <a:avLst/>
          </a:prstGeom>
        </p:spPr>
      </p:pic>
      <p:pic>
        <p:nvPicPr>
          <p:cNvPr id="8" name="Picture 7"/>
          <p:cNvPicPr>
            <a:picLocks noChangeAspect="1"/>
          </p:cNvPicPr>
          <p:nvPr/>
        </p:nvPicPr>
        <p:blipFill>
          <a:blip r:embed="rId4"/>
          <a:stretch>
            <a:fillRect/>
          </a:stretch>
        </p:blipFill>
        <p:spPr>
          <a:xfrm>
            <a:off x="8892651" y="1219265"/>
            <a:ext cx="2940050" cy="2940050"/>
          </a:xfrm>
          <a:prstGeom prst="rect">
            <a:avLst/>
          </a:prstGeom>
        </p:spPr>
      </p:pic>
    </p:spTree>
    <p:extLst>
      <p:ext uri="{BB962C8B-B14F-4D97-AF65-F5344CB8AC3E}">
        <p14:creationId xmlns:p14="http://schemas.microsoft.com/office/powerpoint/2010/main" val="2334110126"/>
      </p:ext>
    </p:extLst>
  </p:cSld>
  <p:clrMapOvr>
    <a:masterClrMapping/>
  </p:clrMapOvr>
  <mc:AlternateContent xmlns:mc="http://schemas.openxmlformats.org/markup-compatibility/2006" xmlns:p14="http://schemas.microsoft.com/office/powerpoint/2010/main">
    <mc:Choice Requires="p14">
      <p:transition spd="slow" p14:dur="2000" advTm="62949"/>
    </mc:Choice>
    <mc:Fallback xmlns="">
      <p:transition spd="slow" advTm="62949"/>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displays of goods for sale</a:t>
            </a:r>
          </a:p>
        </p:txBody>
      </p:sp>
      <p:sp>
        <p:nvSpPr>
          <p:cNvPr id="3" name="Content Placeholder 2"/>
          <p:cNvSpPr>
            <a:spLocks noGrp="1"/>
          </p:cNvSpPr>
          <p:nvPr>
            <p:ph idx="1"/>
          </p:nvPr>
        </p:nvSpPr>
        <p:spPr>
          <a:xfrm>
            <a:off x="381000" y="1930401"/>
            <a:ext cx="8893002" cy="4110962"/>
          </a:xfrm>
        </p:spPr>
        <p:txBody>
          <a:bodyPr/>
          <a:lstStyle/>
          <a:p>
            <a:r>
              <a:rPr lang="en-GB" dirty="0"/>
              <a:t>The courts have made it clear that a display of goods for sale amounts to an invitation to treat.</a:t>
            </a:r>
          </a:p>
          <a:p>
            <a:pPr marL="0" indent="0">
              <a:buNone/>
            </a:pPr>
            <a:r>
              <a:rPr lang="en-GB" b="1" i="1" dirty="0">
                <a:solidFill>
                  <a:srgbClr val="002060"/>
                </a:solidFill>
              </a:rPr>
              <a:t>Fisher v Bell [1960]</a:t>
            </a:r>
          </a:p>
          <a:p>
            <a:pPr marL="0" indent="0">
              <a:buNone/>
            </a:pPr>
            <a:r>
              <a:rPr lang="en-GB" dirty="0"/>
              <a:t>A flick knife displayed in a shop window was not ‘offered for sale’ but instead was an invitation to treat. The shop keeper could not be found guilty of ‘offering an offensive weapon for sale’. </a:t>
            </a:r>
          </a:p>
          <a:p>
            <a:pPr marL="0" indent="0">
              <a:buNone/>
            </a:pPr>
            <a:endParaRPr lang="en-GB" dirty="0"/>
          </a:p>
          <a:p>
            <a:pPr marL="0" indent="0">
              <a:buNone/>
            </a:pPr>
            <a:r>
              <a:rPr lang="en-GB" b="1" i="1" dirty="0">
                <a:solidFill>
                  <a:srgbClr val="002060"/>
                </a:solidFill>
              </a:rPr>
              <a:t>Pharmaceutical Society of Great Britain v Boots Cash Chemists [1953]</a:t>
            </a:r>
          </a:p>
          <a:p>
            <a:pPr marL="0" indent="0">
              <a:buNone/>
            </a:pPr>
            <a:endParaRPr lang="en-GB" dirty="0">
              <a:solidFill>
                <a:srgbClr val="FF0000"/>
              </a:solidFill>
            </a:endParaRPr>
          </a:p>
        </p:txBody>
      </p:sp>
      <p:sp>
        <p:nvSpPr>
          <p:cNvPr id="4" name="Rectangle 3"/>
          <p:cNvSpPr/>
          <p:nvPr/>
        </p:nvSpPr>
        <p:spPr>
          <a:xfrm>
            <a:off x="677334" y="4838700"/>
            <a:ext cx="7768166" cy="186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74700" y="4953000"/>
            <a:ext cx="15494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48000" y="4953000"/>
            <a:ext cx="939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578350" y="4953000"/>
            <a:ext cx="10922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858000" y="4953000"/>
            <a:ext cx="1447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a:off x="2463800" y="5270500"/>
            <a:ext cx="3683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384300" y="5693437"/>
            <a:ext cx="0" cy="3644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p:cNvPicPr>
            <a:picLocks noChangeAspect="1"/>
          </p:cNvPicPr>
          <p:nvPr/>
        </p:nvPicPr>
        <p:blipFill>
          <a:blip r:embed="rId3"/>
          <a:stretch>
            <a:fillRect/>
          </a:stretch>
        </p:blipFill>
        <p:spPr>
          <a:xfrm>
            <a:off x="3482855" y="5693437"/>
            <a:ext cx="114300" cy="386861"/>
          </a:xfrm>
          <a:prstGeom prst="rect">
            <a:avLst/>
          </a:prstGeom>
        </p:spPr>
      </p:pic>
      <p:cxnSp>
        <p:nvCxnSpPr>
          <p:cNvPr id="15" name="Straight Arrow Connector 14"/>
          <p:cNvCxnSpPr/>
          <p:nvPr/>
        </p:nvCxnSpPr>
        <p:spPr>
          <a:xfrm>
            <a:off x="5149850" y="5682284"/>
            <a:ext cx="12700" cy="4533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152900" y="5130800"/>
            <a:ext cx="279400" cy="369332"/>
          </a:xfrm>
          <a:prstGeom prst="rect">
            <a:avLst/>
          </a:prstGeom>
          <a:noFill/>
        </p:spPr>
        <p:txBody>
          <a:bodyPr wrap="square" rtlCol="0">
            <a:spAutoFit/>
          </a:bodyPr>
          <a:lstStyle/>
          <a:p>
            <a:r>
              <a:rPr lang="en-GB" dirty="0"/>
              <a:t>+</a:t>
            </a:r>
          </a:p>
        </p:txBody>
      </p:sp>
      <p:sp>
        <p:nvSpPr>
          <p:cNvPr id="18" name="TextBox 17"/>
          <p:cNvSpPr txBox="1"/>
          <p:nvPr/>
        </p:nvSpPr>
        <p:spPr>
          <a:xfrm>
            <a:off x="6007100" y="5130800"/>
            <a:ext cx="850900" cy="369332"/>
          </a:xfrm>
          <a:prstGeom prst="rect">
            <a:avLst/>
          </a:prstGeom>
          <a:noFill/>
        </p:spPr>
        <p:txBody>
          <a:bodyPr wrap="square" rtlCol="0">
            <a:spAutoFit/>
          </a:bodyPr>
          <a:lstStyle/>
          <a:p>
            <a:r>
              <a:rPr lang="en-GB" dirty="0"/>
              <a:t>=</a:t>
            </a:r>
          </a:p>
        </p:txBody>
      </p:sp>
      <p:sp>
        <p:nvSpPr>
          <p:cNvPr id="19" name="TextBox 18"/>
          <p:cNvSpPr txBox="1"/>
          <p:nvPr/>
        </p:nvSpPr>
        <p:spPr>
          <a:xfrm>
            <a:off x="774700" y="6071969"/>
            <a:ext cx="1549400" cy="646331"/>
          </a:xfrm>
          <a:prstGeom prst="rect">
            <a:avLst/>
          </a:prstGeom>
          <a:noFill/>
        </p:spPr>
        <p:txBody>
          <a:bodyPr wrap="square" rtlCol="0">
            <a:spAutoFit/>
          </a:bodyPr>
          <a:lstStyle/>
          <a:p>
            <a:r>
              <a:rPr lang="en-GB" dirty="0"/>
              <a:t>Display of goods</a:t>
            </a:r>
          </a:p>
        </p:txBody>
      </p:sp>
      <p:sp>
        <p:nvSpPr>
          <p:cNvPr id="20" name="TextBox 19"/>
          <p:cNvSpPr txBox="1"/>
          <p:nvPr/>
        </p:nvSpPr>
        <p:spPr>
          <a:xfrm>
            <a:off x="2886195" y="6066853"/>
            <a:ext cx="1104900" cy="646331"/>
          </a:xfrm>
          <a:prstGeom prst="rect">
            <a:avLst/>
          </a:prstGeom>
          <a:noFill/>
        </p:spPr>
        <p:txBody>
          <a:bodyPr wrap="square" rtlCol="0">
            <a:spAutoFit/>
          </a:bodyPr>
          <a:lstStyle/>
          <a:p>
            <a:r>
              <a:rPr lang="en-GB" sz="1200" dirty="0"/>
              <a:t>Offer to buy goods on display</a:t>
            </a:r>
          </a:p>
        </p:txBody>
      </p:sp>
      <p:sp>
        <p:nvSpPr>
          <p:cNvPr id="23" name="TextBox 22"/>
          <p:cNvSpPr txBox="1"/>
          <p:nvPr/>
        </p:nvSpPr>
        <p:spPr>
          <a:xfrm>
            <a:off x="4532961" y="6135647"/>
            <a:ext cx="1558925" cy="523220"/>
          </a:xfrm>
          <a:prstGeom prst="rect">
            <a:avLst/>
          </a:prstGeom>
          <a:noFill/>
        </p:spPr>
        <p:txBody>
          <a:bodyPr wrap="square" rtlCol="0">
            <a:spAutoFit/>
          </a:bodyPr>
          <a:lstStyle/>
          <a:p>
            <a:r>
              <a:rPr lang="en-GB" sz="1400" dirty="0"/>
              <a:t>Acceptance of offer</a:t>
            </a:r>
          </a:p>
        </p:txBody>
      </p:sp>
      <p:sp>
        <p:nvSpPr>
          <p:cNvPr id="24" name="TextBox 23"/>
          <p:cNvSpPr txBox="1"/>
          <p:nvPr/>
        </p:nvSpPr>
        <p:spPr>
          <a:xfrm>
            <a:off x="6858000" y="6059268"/>
            <a:ext cx="1565335" cy="369332"/>
          </a:xfrm>
          <a:prstGeom prst="rect">
            <a:avLst/>
          </a:prstGeom>
          <a:noFill/>
        </p:spPr>
        <p:txBody>
          <a:bodyPr wrap="square" rtlCol="0">
            <a:spAutoFit/>
          </a:bodyPr>
          <a:lstStyle/>
          <a:p>
            <a:r>
              <a:rPr lang="en-GB" dirty="0"/>
              <a:t>AGREEMENT</a:t>
            </a:r>
          </a:p>
        </p:txBody>
      </p:sp>
      <p:sp>
        <p:nvSpPr>
          <p:cNvPr id="25" name="TextBox 24"/>
          <p:cNvSpPr txBox="1"/>
          <p:nvPr/>
        </p:nvSpPr>
        <p:spPr>
          <a:xfrm>
            <a:off x="6019859" y="6056463"/>
            <a:ext cx="381000" cy="369332"/>
          </a:xfrm>
          <a:prstGeom prst="rect">
            <a:avLst/>
          </a:prstGeom>
          <a:noFill/>
        </p:spPr>
        <p:txBody>
          <a:bodyPr wrap="square" rtlCol="0">
            <a:spAutoFit/>
          </a:bodyPr>
          <a:lstStyle/>
          <a:p>
            <a:r>
              <a:rPr lang="en-GB" dirty="0"/>
              <a:t>=</a:t>
            </a:r>
          </a:p>
        </p:txBody>
      </p:sp>
      <p:sp>
        <p:nvSpPr>
          <p:cNvPr id="26" name="TextBox 25"/>
          <p:cNvSpPr txBox="1"/>
          <p:nvPr/>
        </p:nvSpPr>
        <p:spPr>
          <a:xfrm>
            <a:off x="4086963" y="6135647"/>
            <a:ext cx="304800" cy="369332"/>
          </a:xfrm>
          <a:prstGeom prst="rect">
            <a:avLst/>
          </a:prstGeom>
          <a:noFill/>
        </p:spPr>
        <p:txBody>
          <a:bodyPr wrap="square" rtlCol="0">
            <a:spAutoFit/>
          </a:bodyPr>
          <a:lstStyle/>
          <a:p>
            <a:r>
              <a:rPr lang="en-GB" dirty="0"/>
              <a:t>+</a:t>
            </a:r>
          </a:p>
        </p:txBody>
      </p:sp>
      <p:cxnSp>
        <p:nvCxnSpPr>
          <p:cNvPr id="28" name="Straight Arrow Connector 27"/>
          <p:cNvCxnSpPr/>
          <p:nvPr/>
        </p:nvCxnSpPr>
        <p:spPr>
          <a:xfrm>
            <a:off x="2120900" y="6320313"/>
            <a:ext cx="5270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74700" y="4941669"/>
            <a:ext cx="1492250" cy="646331"/>
          </a:xfrm>
          <a:prstGeom prst="rect">
            <a:avLst/>
          </a:prstGeom>
          <a:noFill/>
        </p:spPr>
        <p:txBody>
          <a:bodyPr wrap="square" rtlCol="0">
            <a:spAutoFit/>
          </a:bodyPr>
          <a:lstStyle/>
          <a:p>
            <a:r>
              <a:rPr lang="en-GB" dirty="0"/>
              <a:t>Invitation to treat</a:t>
            </a:r>
          </a:p>
        </p:txBody>
      </p:sp>
      <p:sp>
        <p:nvSpPr>
          <p:cNvPr id="31" name="TextBox 30"/>
          <p:cNvSpPr txBox="1"/>
          <p:nvPr/>
        </p:nvSpPr>
        <p:spPr>
          <a:xfrm>
            <a:off x="3115734" y="5068135"/>
            <a:ext cx="772263" cy="369332"/>
          </a:xfrm>
          <a:prstGeom prst="rect">
            <a:avLst/>
          </a:prstGeom>
          <a:noFill/>
        </p:spPr>
        <p:txBody>
          <a:bodyPr wrap="square" rtlCol="0">
            <a:spAutoFit/>
          </a:bodyPr>
          <a:lstStyle/>
          <a:p>
            <a:r>
              <a:rPr lang="en-GB" dirty="0"/>
              <a:t>Offer</a:t>
            </a:r>
          </a:p>
        </p:txBody>
      </p:sp>
      <p:sp>
        <p:nvSpPr>
          <p:cNvPr id="32" name="TextBox 31"/>
          <p:cNvSpPr txBox="1"/>
          <p:nvPr/>
        </p:nvSpPr>
        <p:spPr>
          <a:xfrm>
            <a:off x="4532961" y="5095557"/>
            <a:ext cx="1152964" cy="307777"/>
          </a:xfrm>
          <a:prstGeom prst="rect">
            <a:avLst/>
          </a:prstGeom>
          <a:noFill/>
        </p:spPr>
        <p:txBody>
          <a:bodyPr wrap="square" rtlCol="0">
            <a:spAutoFit/>
          </a:bodyPr>
          <a:lstStyle/>
          <a:p>
            <a:r>
              <a:rPr lang="en-GB" sz="1400" dirty="0"/>
              <a:t>Acceptance</a:t>
            </a:r>
          </a:p>
        </p:txBody>
      </p:sp>
      <p:sp>
        <p:nvSpPr>
          <p:cNvPr id="33" name="TextBox 32"/>
          <p:cNvSpPr txBox="1"/>
          <p:nvPr/>
        </p:nvSpPr>
        <p:spPr>
          <a:xfrm>
            <a:off x="6873375" y="5130800"/>
            <a:ext cx="1432425" cy="369332"/>
          </a:xfrm>
          <a:prstGeom prst="rect">
            <a:avLst/>
          </a:prstGeom>
          <a:noFill/>
        </p:spPr>
        <p:txBody>
          <a:bodyPr wrap="square" rtlCol="0">
            <a:spAutoFit/>
          </a:bodyPr>
          <a:lstStyle/>
          <a:p>
            <a:r>
              <a:rPr lang="en-GB" dirty="0"/>
              <a:t>Agreement</a:t>
            </a:r>
          </a:p>
        </p:txBody>
      </p:sp>
    </p:spTree>
    <p:extLst>
      <p:ext uri="{BB962C8B-B14F-4D97-AF65-F5344CB8AC3E}">
        <p14:creationId xmlns:p14="http://schemas.microsoft.com/office/powerpoint/2010/main" val="2565198518"/>
      </p:ext>
    </p:extLst>
  </p:cSld>
  <p:clrMapOvr>
    <a:masterClrMapping/>
  </p:clrMapOvr>
  <mc:AlternateContent xmlns:mc="http://schemas.openxmlformats.org/markup-compatibility/2006" xmlns:p14="http://schemas.microsoft.com/office/powerpoint/2010/main">
    <mc:Choice Requires="p14">
      <p:transition spd="slow" p14:dur="2000" advTm="193121"/>
    </mc:Choice>
    <mc:Fallback xmlns="">
      <p:transition spd="slow" advTm="193121"/>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auctions</a:t>
            </a:r>
          </a:p>
        </p:txBody>
      </p:sp>
      <p:sp>
        <p:nvSpPr>
          <p:cNvPr id="3" name="Content Placeholder 2"/>
          <p:cNvSpPr>
            <a:spLocks noGrp="1"/>
          </p:cNvSpPr>
          <p:nvPr>
            <p:ph idx="1"/>
          </p:nvPr>
        </p:nvSpPr>
        <p:spPr>
          <a:xfrm>
            <a:off x="677333" y="1524000"/>
            <a:ext cx="9668933" cy="5016500"/>
          </a:xfrm>
        </p:spPr>
        <p:txBody>
          <a:bodyPr>
            <a:normAutofit lnSpcReduction="10000"/>
          </a:bodyPr>
          <a:lstStyle/>
          <a:p>
            <a:pPr marL="0" indent="0">
              <a:buNone/>
            </a:pPr>
            <a:r>
              <a:rPr lang="en-GB" sz="2400" dirty="0"/>
              <a:t>The bidder makes an offer to buy, which the auctioneer accepts by bringing the hammer down.</a:t>
            </a:r>
          </a:p>
          <a:p>
            <a:pPr marL="0" indent="0">
              <a:buNone/>
            </a:pPr>
            <a:r>
              <a:rPr lang="en-GB" sz="2400" i="1" dirty="0">
                <a:solidFill>
                  <a:srgbClr val="002060"/>
                </a:solidFill>
              </a:rPr>
              <a:t>- British Car Auctions v Wright [1972]</a:t>
            </a:r>
          </a:p>
          <a:p>
            <a:pPr marL="0" indent="0">
              <a:buNone/>
            </a:pPr>
            <a:r>
              <a:rPr lang="en-GB" sz="2400" dirty="0">
                <a:solidFill>
                  <a:schemeClr val="tx1"/>
                </a:solidFill>
              </a:rPr>
              <a:t>The Divisional Court decided that an auctioneer was not committing the crime of “offering for sale” an unroadworthy car when it was sold by auction; the auctioneer was simply making an invitation to treat. </a:t>
            </a:r>
          </a:p>
          <a:p>
            <a:pPr marL="0" indent="0">
              <a:buNone/>
            </a:pPr>
            <a:r>
              <a:rPr lang="en-GB" sz="2400" b="1" i="1" dirty="0">
                <a:solidFill>
                  <a:srgbClr val="002060"/>
                </a:solidFill>
              </a:rPr>
              <a:t>- </a:t>
            </a:r>
            <a:r>
              <a:rPr lang="en-GB" sz="2400" b="1" i="1" dirty="0" err="1">
                <a:solidFill>
                  <a:srgbClr val="002060"/>
                </a:solidFill>
              </a:rPr>
              <a:t>Warlow</a:t>
            </a:r>
            <a:r>
              <a:rPr lang="en-GB" sz="2400" b="1" i="1" dirty="0">
                <a:solidFill>
                  <a:srgbClr val="002060"/>
                </a:solidFill>
              </a:rPr>
              <a:t> v Harrison [1859]: </a:t>
            </a:r>
          </a:p>
          <a:p>
            <a:pPr marL="0" indent="0">
              <a:buNone/>
            </a:pPr>
            <a:r>
              <a:rPr lang="en-GB" sz="2400" b="1" dirty="0">
                <a:solidFill>
                  <a:schemeClr val="tx1"/>
                </a:solidFill>
              </a:rPr>
              <a:t>An auction without reserve brings about a separate collateral (unilateral) contract between the auctioneer (who promises to sell to the highest genuine bidder) in return for the act of making the highest genuine bid.</a:t>
            </a:r>
          </a:p>
          <a:p>
            <a:pPr marL="0" indent="0">
              <a:buNone/>
            </a:pPr>
            <a:r>
              <a:rPr lang="en-GB" b="1" i="1" dirty="0">
                <a:solidFill>
                  <a:srgbClr val="002060"/>
                </a:solidFill>
              </a:rPr>
              <a:t>- Barry v Heathcote Ball &amp; Co (Commercial Auctions) Ltd [2000]</a:t>
            </a:r>
            <a:endParaRPr lang="en-GB" i="1" dirty="0">
              <a:solidFill>
                <a:srgbClr val="002060"/>
              </a:solidFill>
            </a:endParaRPr>
          </a:p>
        </p:txBody>
      </p:sp>
      <p:pic>
        <p:nvPicPr>
          <p:cNvPr id="4" name="Picture 3"/>
          <p:cNvPicPr>
            <a:picLocks noChangeAspect="1"/>
          </p:cNvPicPr>
          <p:nvPr/>
        </p:nvPicPr>
        <p:blipFill>
          <a:blip r:embed="rId3"/>
          <a:stretch>
            <a:fillRect/>
          </a:stretch>
        </p:blipFill>
        <p:spPr>
          <a:xfrm>
            <a:off x="10346266" y="160867"/>
            <a:ext cx="1717548" cy="1363133"/>
          </a:xfrm>
          <a:prstGeom prst="rect">
            <a:avLst/>
          </a:prstGeom>
        </p:spPr>
      </p:pic>
    </p:spTree>
    <p:extLst>
      <p:ext uri="{BB962C8B-B14F-4D97-AF65-F5344CB8AC3E}">
        <p14:creationId xmlns:p14="http://schemas.microsoft.com/office/powerpoint/2010/main" val="2972050653"/>
      </p:ext>
    </p:extLst>
  </p:cSld>
  <p:clrMapOvr>
    <a:masterClrMapping/>
  </p:clrMapOvr>
  <mc:AlternateContent xmlns:mc="http://schemas.openxmlformats.org/markup-compatibility/2006" xmlns:p14="http://schemas.microsoft.com/office/powerpoint/2010/main">
    <mc:Choice Requires="p14">
      <p:transition spd="slow" p14:dur="2000" advTm="143291"/>
    </mc:Choice>
    <mc:Fallback xmlns="">
      <p:transition spd="slow" advTm="143291"/>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Requests for tenders</a:t>
            </a:r>
          </a:p>
        </p:txBody>
      </p:sp>
      <p:sp>
        <p:nvSpPr>
          <p:cNvPr id="3" name="Content Placeholder 2"/>
          <p:cNvSpPr>
            <a:spLocks noGrp="1"/>
          </p:cNvSpPr>
          <p:nvPr>
            <p:ph idx="1"/>
          </p:nvPr>
        </p:nvSpPr>
        <p:spPr>
          <a:xfrm>
            <a:off x="677334" y="1591733"/>
            <a:ext cx="8596668" cy="4449629"/>
          </a:xfrm>
        </p:spPr>
        <p:txBody>
          <a:bodyPr>
            <a:noAutofit/>
          </a:bodyPr>
          <a:lstStyle/>
          <a:p>
            <a:pPr marL="0" indent="0">
              <a:buNone/>
            </a:pPr>
            <a:r>
              <a:rPr lang="en-GB" sz="2400" dirty="0"/>
              <a:t>Sending out a request for tenders = </a:t>
            </a:r>
            <a:r>
              <a:rPr lang="en-GB" sz="2400" dirty="0">
                <a:solidFill>
                  <a:srgbClr val="FF0000"/>
                </a:solidFill>
              </a:rPr>
              <a:t>invitation to treat</a:t>
            </a:r>
          </a:p>
          <a:p>
            <a:pPr marL="0" indent="0">
              <a:buNone/>
            </a:pPr>
            <a:r>
              <a:rPr lang="en-GB" sz="2400" dirty="0"/>
              <a:t>The firms which respond to that request = </a:t>
            </a:r>
            <a:r>
              <a:rPr lang="en-GB" sz="2400" dirty="0">
                <a:solidFill>
                  <a:srgbClr val="FF0000"/>
                </a:solidFill>
              </a:rPr>
              <a:t>making an offer</a:t>
            </a:r>
          </a:p>
          <a:p>
            <a:pPr marL="0" indent="0">
              <a:buNone/>
            </a:pPr>
            <a:r>
              <a:rPr lang="en-GB" sz="2400" dirty="0"/>
              <a:t>The original requestor is then free to decide which – if any- to accept.</a:t>
            </a:r>
          </a:p>
          <a:p>
            <a:pPr marL="0" indent="0">
              <a:buNone/>
            </a:pPr>
            <a:r>
              <a:rPr lang="en-GB" sz="2800" b="1" i="1" dirty="0">
                <a:solidFill>
                  <a:srgbClr val="002060"/>
                </a:solidFill>
              </a:rPr>
              <a:t>Spencer v Harding [1870]</a:t>
            </a:r>
          </a:p>
          <a:p>
            <a:pPr marL="0" indent="0">
              <a:buNone/>
            </a:pPr>
            <a:r>
              <a:rPr lang="en-GB" sz="2800" b="1" i="1" dirty="0" err="1">
                <a:solidFill>
                  <a:srgbClr val="002060"/>
                </a:solidFill>
              </a:rPr>
              <a:t>Harvela</a:t>
            </a:r>
            <a:r>
              <a:rPr lang="en-GB" sz="2800" b="1" i="1" dirty="0">
                <a:solidFill>
                  <a:srgbClr val="002060"/>
                </a:solidFill>
              </a:rPr>
              <a:t> Investments Ltd v Royal Trust Co of Canada [1986] </a:t>
            </a:r>
          </a:p>
          <a:p>
            <a:pPr marL="0" indent="0">
              <a:buNone/>
            </a:pPr>
            <a:endParaRPr lang="en-GB" sz="2800" b="1" i="1" dirty="0">
              <a:solidFill>
                <a:srgbClr val="002060"/>
              </a:solidFill>
            </a:endParaRPr>
          </a:p>
          <a:p>
            <a:pPr marL="0" indent="0">
              <a:buNone/>
            </a:pPr>
            <a:r>
              <a:rPr lang="en-GB" sz="2400" dirty="0">
                <a:solidFill>
                  <a:srgbClr val="00B0F0"/>
                </a:solidFill>
              </a:rPr>
              <a:t>EXCEPTION </a:t>
            </a:r>
            <a:r>
              <a:rPr lang="en-GB" sz="2400" dirty="0"/>
              <a:t>A request for tender could be considered an offer where the requestor makes a specific promise that he will accept the “best” bid. </a:t>
            </a:r>
          </a:p>
        </p:txBody>
      </p:sp>
    </p:spTree>
    <p:extLst>
      <p:ext uri="{BB962C8B-B14F-4D97-AF65-F5344CB8AC3E}">
        <p14:creationId xmlns:p14="http://schemas.microsoft.com/office/powerpoint/2010/main" val="433558769"/>
      </p:ext>
    </p:extLst>
  </p:cSld>
  <p:clrMapOvr>
    <a:masterClrMapping/>
  </p:clrMapOvr>
  <mc:AlternateContent xmlns:mc="http://schemas.openxmlformats.org/markup-compatibility/2006" xmlns:p14="http://schemas.microsoft.com/office/powerpoint/2010/main">
    <mc:Choice Requires="p14">
      <p:transition spd="slow" p14:dur="2000" advTm="129428"/>
    </mc:Choice>
    <mc:Fallback xmlns="">
      <p:transition spd="slow" advTm="129428"/>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41300" y="3581399"/>
            <a:ext cx="10899666" cy="278786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Invitation to treat: Negotiations leading up to offers</a:t>
            </a:r>
          </a:p>
        </p:txBody>
      </p:sp>
      <p:sp>
        <p:nvSpPr>
          <p:cNvPr id="3" name="Content Placeholder 2"/>
          <p:cNvSpPr>
            <a:spLocks noGrp="1"/>
          </p:cNvSpPr>
          <p:nvPr>
            <p:ph idx="1"/>
          </p:nvPr>
        </p:nvSpPr>
        <p:spPr>
          <a:xfrm>
            <a:off x="456617" y="1893889"/>
            <a:ext cx="10320866" cy="4354511"/>
          </a:xfrm>
        </p:spPr>
        <p:txBody>
          <a:bodyPr>
            <a:noAutofit/>
          </a:bodyPr>
          <a:lstStyle/>
          <a:p>
            <a:r>
              <a:rPr lang="en-GB" sz="2400" dirty="0"/>
              <a:t>These are usually not regarded as offers.</a:t>
            </a:r>
          </a:p>
          <a:p>
            <a:r>
              <a:rPr lang="en-GB" sz="2400" b="1" i="1" dirty="0">
                <a:solidFill>
                  <a:srgbClr val="002060"/>
                </a:solidFill>
              </a:rPr>
              <a:t>Clifton v Palumbo [1944]: </a:t>
            </a:r>
            <a:r>
              <a:rPr lang="en-GB" sz="2400" dirty="0"/>
              <a:t>“I am prepared to sell my Lytham estate for £600,000” was not an offer but a preliminary statement as to price. </a:t>
            </a:r>
          </a:p>
          <a:p>
            <a:r>
              <a:rPr lang="en-GB" sz="2400" b="1" i="1" dirty="0">
                <a:solidFill>
                  <a:srgbClr val="002060"/>
                </a:solidFill>
              </a:rPr>
              <a:t>Gibson v Manchester City Council [1979]: </a:t>
            </a:r>
          </a:p>
          <a:p>
            <a:pPr marL="0" indent="0">
              <a:buNone/>
            </a:pPr>
            <a:r>
              <a:rPr lang="en-GB" sz="2000" dirty="0">
                <a:solidFill>
                  <a:schemeClr val="tx1"/>
                </a:solidFill>
              </a:rPr>
              <a:t>The HL held that a letter from the council to Mr Gibson saying that it “may be prepared” to sell him his council house at a specified price was an invitation to treat.</a:t>
            </a:r>
          </a:p>
          <a:p>
            <a:pPr marL="0" indent="0">
              <a:buNone/>
            </a:pPr>
            <a:r>
              <a:rPr lang="en-GB" sz="2000" dirty="0">
                <a:solidFill>
                  <a:schemeClr val="tx1"/>
                </a:solidFill>
              </a:rPr>
              <a:t>Mr Gibson’s formal application to buy the house was an offer to buy and, because the offer was not accepted before the council changed its policy and decided not to sell the house after all, there was no contract.</a:t>
            </a:r>
          </a:p>
        </p:txBody>
      </p:sp>
    </p:spTree>
    <p:extLst>
      <p:ext uri="{BB962C8B-B14F-4D97-AF65-F5344CB8AC3E}">
        <p14:creationId xmlns:p14="http://schemas.microsoft.com/office/powerpoint/2010/main" val="1442861616"/>
      </p:ext>
    </p:extLst>
  </p:cSld>
  <p:clrMapOvr>
    <a:masterClrMapping/>
  </p:clrMapOvr>
  <mc:AlternateContent xmlns:mc="http://schemas.openxmlformats.org/markup-compatibility/2006" xmlns:p14="http://schemas.microsoft.com/office/powerpoint/2010/main">
    <mc:Choice Requires="p14">
      <p:transition spd="slow" p14:dur="2000" advTm="68313"/>
    </mc:Choice>
    <mc:Fallback xmlns="">
      <p:transition spd="slow" advTm="68313"/>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TERMINATING AN OFFER </a:t>
            </a:r>
          </a:p>
        </p:txBody>
      </p:sp>
      <p:graphicFrame>
        <p:nvGraphicFramePr>
          <p:cNvPr id="6" name="Content Placeholder 2">
            <a:extLst>
              <a:ext uri="{FF2B5EF4-FFF2-40B4-BE49-F238E27FC236}">
                <a16:creationId xmlns:a16="http://schemas.microsoft.com/office/drawing/2014/main" id="{A213B5BF-A40C-F05F-28BC-76927BA78193}"/>
              </a:ext>
            </a:extLst>
          </p:cNvPr>
          <p:cNvGraphicFramePr>
            <a:graphicFrameLocks noGrp="1"/>
          </p:cNvGraphicFramePr>
          <p:nvPr>
            <p:ph idx="1"/>
          </p:nvPr>
        </p:nvGraphicFramePr>
        <p:xfrm>
          <a:off x="677334" y="2160589"/>
          <a:ext cx="8596668" cy="38807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59575379"/>
      </p:ext>
    </p:extLst>
  </p:cSld>
  <p:clrMapOvr>
    <a:masterClrMapping/>
  </p:clrMapOvr>
  <mc:AlternateContent xmlns:mc="http://schemas.openxmlformats.org/markup-compatibility/2006" xmlns:p14="http://schemas.microsoft.com/office/powerpoint/2010/main">
    <mc:Choice Requires="p14">
      <p:transition spd="slow" p14:dur="2000" advTm="83801"/>
    </mc:Choice>
    <mc:Fallback xmlns="">
      <p:transition spd="slow" advTm="83801"/>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38200"/>
          </a:xfrm>
        </p:spPr>
        <p:txBody>
          <a:bodyPr/>
          <a:lstStyle/>
          <a:p>
            <a:r>
              <a:rPr lang="en-GB" dirty="0"/>
              <a:t>1. Revocation of offer</a:t>
            </a:r>
          </a:p>
        </p:txBody>
      </p:sp>
      <p:sp>
        <p:nvSpPr>
          <p:cNvPr id="3" name="Content Placeholder 2"/>
          <p:cNvSpPr>
            <a:spLocks noGrp="1"/>
          </p:cNvSpPr>
          <p:nvPr>
            <p:ph idx="1"/>
          </p:nvPr>
        </p:nvSpPr>
        <p:spPr>
          <a:xfrm>
            <a:off x="677334" y="1447801"/>
            <a:ext cx="8596668" cy="4593562"/>
          </a:xfrm>
        </p:spPr>
        <p:txBody>
          <a:bodyPr>
            <a:normAutofit/>
          </a:bodyPr>
          <a:lstStyle/>
          <a:p>
            <a:pPr>
              <a:buFontTx/>
              <a:buChar char="-"/>
            </a:pPr>
            <a:r>
              <a:rPr lang="en-GB" sz="2400" dirty="0"/>
              <a:t>Withdrawal of an offer</a:t>
            </a:r>
          </a:p>
          <a:p>
            <a:pPr>
              <a:buFontTx/>
              <a:buChar char="-"/>
            </a:pPr>
            <a:r>
              <a:rPr lang="en-GB" sz="2400" dirty="0"/>
              <a:t>Generally, an offeror can revoke or withdraw their offer at any time until it has been accepted. </a:t>
            </a:r>
          </a:p>
          <a:p>
            <a:pPr>
              <a:buFontTx/>
              <a:buChar char="-"/>
            </a:pPr>
            <a:r>
              <a:rPr lang="en-GB" sz="2400" dirty="0"/>
              <a:t>They will be liable only if they have bound themselves by a separate, specific promise to keep the offer open for a specified period of time and this is supported by consideration by the offeree </a:t>
            </a:r>
            <a:r>
              <a:rPr lang="en-GB" sz="2400" b="1" i="1" dirty="0">
                <a:solidFill>
                  <a:srgbClr val="002060"/>
                </a:solidFill>
              </a:rPr>
              <a:t>(Routledge v Grant 1828).</a:t>
            </a:r>
          </a:p>
          <a:p>
            <a:pPr>
              <a:buFontTx/>
              <a:buChar char="-"/>
            </a:pPr>
            <a:r>
              <a:rPr lang="en-GB" sz="2400" b="1" i="1" dirty="0" err="1">
                <a:solidFill>
                  <a:srgbClr val="002060"/>
                </a:solidFill>
              </a:rPr>
              <a:t>Pickfords</a:t>
            </a:r>
            <a:r>
              <a:rPr lang="en-GB" sz="2400" b="1" i="1" dirty="0">
                <a:solidFill>
                  <a:srgbClr val="002060"/>
                </a:solidFill>
              </a:rPr>
              <a:t> Ltd v Celestica Ltd [2003] </a:t>
            </a:r>
            <a:r>
              <a:rPr lang="en-GB" sz="2400" dirty="0"/>
              <a:t>– The making of a second offer by the offeror to the same offeree could impliedly revoke the first offer, though it did not necessarily do so. </a:t>
            </a:r>
          </a:p>
        </p:txBody>
      </p:sp>
    </p:spTree>
    <p:custDataLst>
      <p:tags r:id="rId1"/>
    </p:custDataLst>
    <p:extLst>
      <p:ext uri="{BB962C8B-B14F-4D97-AF65-F5344CB8AC3E}">
        <p14:creationId xmlns:p14="http://schemas.microsoft.com/office/powerpoint/2010/main" val="1357335918"/>
      </p:ext>
    </p:extLst>
  </p:cSld>
  <p:clrMapOvr>
    <a:masterClrMapping/>
  </p:clrMapOvr>
  <mc:AlternateContent xmlns:mc="http://schemas.openxmlformats.org/markup-compatibility/2006" xmlns:p14="http://schemas.microsoft.com/office/powerpoint/2010/main">
    <mc:Choice Requires="p14">
      <p:transition spd="slow" p14:dur="2000" advTm="124111"/>
    </mc:Choice>
    <mc:Fallback xmlns="">
      <p:transition spd="slow" advTm="12411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2234" y="484189"/>
            <a:ext cx="8596668" cy="3880773"/>
          </a:xfrm>
        </p:spPr>
        <p:txBody>
          <a:bodyPr/>
          <a:lstStyle/>
          <a:p>
            <a:pPr marL="0" indent="0">
              <a:buNone/>
            </a:pPr>
            <a:r>
              <a:rPr lang="en-GB" sz="2400" b="1" i="1" dirty="0">
                <a:solidFill>
                  <a:srgbClr val="002060"/>
                </a:solidFill>
              </a:rPr>
              <a:t>Byrne v Van </a:t>
            </a:r>
            <a:r>
              <a:rPr lang="en-GB" sz="2400" b="1" i="1" dirty="0" err="1">
                <a:solidFill>
                  <a:srgbClr val="002060"/>
                </a:solidFill>
              </a:rPr>
              <a:t>Tienhoven</a:t>
            </a:r>
            <a:r>
              <a:rPr lang="en-GB" sz="2400" b="1" i="1" dirty="0">
                <a:solidFill>
                  <a:srgbClr val="002060"/>
                </a:solidFill>
              </a:rPr>
              <a:t> [1880]</a:t>
            </a:r>
          </a:p>
          <a:p>
            <a:r>
              <a:rPr lang="en-GB" dirty="0"/>
              <a:t>•	1 October: the defendants posted a letter, making an OFFER to the claimants;</a:t>
            </a:r>
          </a:p>
          <a:p>
            <a:r>
              <a:rPr lang="en-GB" dirty="0"/>
              <a:t>•	8 October: the defendants posted a second letter  to the claimants REVOKING the original offer;</a:t>
            </a:r>
          </a:p>
          <a:p>
            <a:r>
              <a:rPr lang="en-GB" dirty="0"/>
              <a:t>•	11 October: the claimants received the offer letter and immediately sent a telegram to the defendants ACCEPTING their offer;</a:t>
            </a:r>
          </a:p>
          <a:p>
            <a:r>
              <a:rPr lang="en-GB" dirty="0"/>
              <a:t>•	15 October; the claimants sent a letter to the defendants , confirming their telegram of acceptance;</a:t>
            </a:r>
          </a:p>
          <a:p>
            <a:r>
              <a:rPr lang="en-GB" dirty="0"/>
              <a:t>•	20 October: the letter of revocation was received by the claimants.</a:t>
            </a:r>
          </a:p>
          <a:p>
            <a:endParaRPr lang="en-GB" dirty="0"/>
          </a:p>
        </p:txBody>
      </p:sp>
      <p:sp>
        <p:nvSpPr>
          <p:cNvPr id="4" name="TextBox 3"/>
          <p:cNvSpPr txBox="1"/>
          <p:nvPr/>
        </p:nvSpPr>
        <p:spPr>
          <a:xfrm>
            <a:off x="1358900" y="5283200"/>
            <a:ext cx="6159500" cy="954107"/>
          </a:xfrm>
          <a:prstGeom prst="rect">
            <a:avLst/>
          </a:prstGeom>
          <a:noFill/>
        </p:spPr>
        <p:txBody>
          <a:bodyPr wrap="square" rtlCol="0">
            <a:spAutoFit/>
          </a:bodyPr>
          <a:lstStyle/>
          <a:p>
            <a:r>
              <a:rPr lang="en-GB" sz="2800" b="1" dirty="0"/>
              <a:t>WHAT YOU THINK WAS DECIDED IN THIS CASE AND WHY?</a:t>
            </a:r>
          </a:p>
        </p:txBody>
      </p:sp>
    </p:spTree>
    <p:custDataLst>
      <p:tags r:id="rId1"/>
    </p:custDataLst>
    <p:extLst>
      <p:ext uri="{BB962C8B-B14F-4D97-AF65-F5344CB8AC3E}">
        <p14:creationId xmlns:p14="http://schemas.microsoft.com/office/powerpoint/2010/main" val="4222601546"/>
      </p:ext>
    </p:extLst>
  </p:cSld>
  <p:clrMapOvr>
    <a:masterClrMapping/>
  </p:clrMapOvr>
  <mc:AlternateContent xmlns:mc="http://schemas.openxmlformats.org/markup-compatibility/2006" xmlns:p14="http://schemas.microsoft.com/office/powerpoint/2010/main">
    <mc:Choice Requires="p14">
      <p:transition spd="slow" p14:dur="2000" advTm="27213"/>
    </mc:Choice>
    <mc:Fallback xmlns="">
      <p:transition spd="slow" advTm="2721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5" presetClass="entr" presetSubtype="0" fill="hold" grpId="0" nodeType="click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2000"/>
                                        <p:tgtEl>
                                          <p:spTgt spid="4"/>
                                        </p:tgtEl>
                                      </p:cBhvr>
                                    </p:animEffect>
                                    <p:anim calcmode="lin" valueType="num">
                                      <p:cBhvr>
                                        <p:cTn id="38" dur="2000" fill="hold"/>
                                        <p:tgtEl>
                                          <p:spTgt spid="4"/>
                                        </p:tgtEl>
                                        <p:attrNameLst>
                                          <p:attrName>ppt_w</p:attrName>
                                        </p:attrNameLst>
                                      </p:cBhvr>
                                      <p:tavLst>
                                        <p:tav tm="0" fmla="#ppt_w*sin(2.5*pi*$)">
                                          <p:val>
                                            <p:fltVal val="0"/>
                                          </p:val>
                                        </p:tav>
                                        <p:tav tm="100000">
                                          <p:val>
                                            <p:fltVal val="1"/>
                                          </p:val>
                                        </p:tav>
                                      </p:tavLst>
                                    </p:anim>
                                    <p:anim calcmode="lin" valueType="num">
                                      <p:cBhvr>
                                        <p:cTn id="39"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8000" y="4279900"/>
            <a:ext cx="9232900" cy="2311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err="1"/>
              <a:t>Thinkpoint</a:t>
            </a:r>
            <a:endParaRPr lang="en-GB" dirty="0"/>
          </a:p>
        </p:txBody>
      </p:sp>
      <p:sp>
        <p:nvSpPr>
          <p:cNvPr id="3" name="Content Placeholder 2"/>
          <p:cNvSpPr>
            <a:spLocks noGrp="1"/>
          </p:cNvSpPr>
          <p:nvPr>
            <p:ph idx="1"/>
          </p:nvPr>
        </p:nvSpPr>
        <p:spPr>
          <a:xfrm>
            <a:off x="508000" y="1819938"/>
            <a:ext cx="9113751" cy="1824962"/>
          </a:xfrm>
        </p:spPr>
        <p:txBody>
          <a:bodyPr>
            <a:normAutofit fontScale="92500" lnSpcReduction="20000"/>
          </a:bodyPr>
          <a:lstStyle/>
          <a:p>
            <a:pPr marL="0" indent="0">
              <a:buNone/>
            </a:pPr>
            <a:r>
              <a:rPr lang="en-GB" sz="2400" dirty="0"/>
              <a:t>If an offer can be revoked at anytime before acceptance - Can you see how this may be an issue with unilateral contracts?</a:t>
            </a:r>
          </a:p>
          <a:p>
            <a:pPr marL="0" indent="0">
              <a:buNone/>
            </a:pPr>
            <a:endParaRPr lang="en-GB" sz="2400" dirty="0"/>
          </a:p>
          <a:p>
            <a:pPr marL="0" indent="0">
              <a:buNone/>
            </a:pPr>
            <a:endParaRPr lang="en-GB" sz="2400" dirty="0"/>
          </a:p>
          <a:p>
            <a:pPr marL="0" indent="0">
              <a:buNone/>
            </a:pPr>
            <a:r>
              <a:rPr lang="en-GB" sz="2400" dirty="0"/>
              <a:t>E.g. Poster of reward for a lost cat? </a:t>
            </a:r>
          </a:p>
          <a:p>
            <a:pPr marL="0" indent="0">
              <a:buNone/>
            </a:pPr>
            <a:endParaRPr lang="en-GB" sz="2400" dirty="0"/>
          </a:p>
          <a:p>
            <a:pPr marL="0" indent="0">
              <a:buNone/>
            </a:pPr>
            <a:endParaRPr lang="en-GB" dirty="0"/>
          </a:p>
          <a:p>
            <a:pPr marL="0" indent="0">
              <a:buNone/>
            </a:pPr>
            <a:endParaRPr lang="en-GB" dirty="0"/>
          </a:p>
        </p:txBody>
      </p:sp>
      <p:sp>
        <p:nvSpPr>
          <p:cNvPr id="5" name="TextBox 4"/>
          <p:cNvSpPr txBox="1"/>
          <p:nvPr/>
        </p:nvSpPr>
        <p:spPr>
          <a:xfrm>
            <a:off x="677334" y="4368800"/>
            <a:ext cx="8596668" cy="2523768"/>
          </a:xfrm>
          <a:prstGeom prst="rect">
            <a:avLst/>
          </a:prstGeom>
          <a:noFill/>
        </p:spPr>
        <p:txBody>
          <a:bodyPr wrap="square" rtlCol="0">
            <a:spAutoFit/>
          </a:bodyPr>
          <a:lstStyle/>
          <a:p>
            <a:r>
              <a:rPr lang="en-GB" sz="2800" b="1" i="1" dirty="0">
                <a:solidFill>
                  <a:srgbClr val="002060"/>
                </a:solidFill>
              </a:rPr>
              <a:t>Errington v Errington [1952]</a:t>
            </a:r>
          </a:p>
          <a:p>
            <a:r>
              <a:rPr lang="en-GB" sz="2800" dirty="0">
                <a:solidFill>
                  <a:srgbClr val="002060"/>
                </a:solidFill>
              </a:rPr>
              <a:t>The Court of Appeal held that a unilateral offer might not be able to be revoked once the offeree has started to perform the act requested in the offer.</a:t>
            </a:r>
          </a:p>
          <a:p>
            <a:endParaRPr lang="en-GB" dirty="0"/>
          </a:p>
        </p:txBody>
      </p:sp>
    </p:spTree>
    <p:custDataLst>
      <p:tags r:id="rId1"/>
    </p:custDataLst>
    <p:extLst>
      <p:ext uri="{BB962C8B-B14F-4D97-AF65-F5344CB8AC3E}">
        <p14:creationId xmlns:p14="http://schemas.microsoft.com/office/powerpoint/2010/main" val="2768266335"/>
      </p:ext>
    </p:extLst>
  </p:cSld>
  <p:clrMapOvr>
    <a:masterClrMapping/>
  </p:clrMapOvr>
  <mc:AlternateContent xmlns:mc="http://schemas.openxmlformats.org/markup-compatibility/2006" xmlns:p14="http://schemas.microsoft.com/office/powerpoint/2010/main">
    <mc:Choice Requires="p14">
      <p:transition spd="slow" p14:dur="2000" advTm="131565"/>
    </mc:Choice>
    <mc:Fallback xmlns="">
      <p:transition spd="slow" advTm="131565"/>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1" presetClass="entr" presetSubtype="1"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heel(1)">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4334" y="0"/>
            <a:ext cx="8596668" cy="1320800"/>
          </a:xfrm>
        </p:spPr>
        <p:txBody>
          <a:bodyPr/>
          <a:lstStyle/>
          <a:p>
            <a:r>
              <a:rPr lang="en-GB" dirty="0"/>
              <a:t>2. Rejection of offer</a:t>
            </a:r>
          </a:p>
        </p:txBody>
      </p:sp>
      <p:sp>
        <p:nvSpPr>
          <p:cNvPr id="3" name="Content Placeholder 2"/>
          <p:cNvSpPr>
            <a:spLocks noGrp="1"/>
          </p:cNvSpPr>
          <p:nvPr>
            <p:ph idx="1"/>
          </p:nvPr>
        </p:nvSpPr>
        <p:spPr>
          <a:xfrm>
            <a:off x="309034" y="546101"/>
            <a:ext cx="8596668" cy="4466562"/>
          </a:xfrm>
        </p:spPr>
        <p:txBody>
          <a:bodyPr/>
          <a:lstStyle/>
          <a:p>
            <a:r>
              <a:rPr lang="en-GB" dirty="0"/>
              <a:t>To reject an offer is to end it.</a:t>
            </a:r>
          </a:p>
          <a:p>
            <a:r>
              <a:rPr lang="en-GB" dirty="0"/>
              <a:t>Counter offer - The offeree answers the offer with a new offer containing new terms</a:t>
            </a:r>
          </a:p>
          <a:p>
            <a:pPr>
              <a:buFontTx/>
              <a:buChar char="-"/>
            </a:pPr>
            <a:r>
              <a:rPr lang="en-GB" dirty="0"/>
              <a:t>Has the same effect as rejecting an offer and ends the original offer</a:t>
            </a:r>
          </a:p>
          <a:p>
            <a:pPr marL="0" indent="0">
              <a:buNone/>
            </a:pPr>
            <a:r>
              <a:rPr lang="en-GB" sz="2800" b="1" i="1" dirty="0">
                <a:solidFill>
                  <a:srgbClr val="002060"/>
                </a:solidFill>
              </a:rPr>
              <a:t>Hyde v Wrench [1840]</a:t>
            </a:r>
          </a:p>
          <a:p>
            <a:pPr marL="0" indent="0">
              <a:buNone/>
            </a:pPr>
            <a:endParaRPr lang="en-GB" dirty="0"/>
          </a:p>
        </p:txBody>
      </p:sp>
      <p:sp>
        <p:nvSpPr>
          <p:cNvPr id="4" name="Rectangle 3"/>
          <p:cNvSpPr/>
          <p:nvPr/>
        </p:nvSpPr>
        <p:spPr>
          <a:xfrm>
            <a:off x="1143001" y="2754014"/>
            <a:ext cx="6324600" cy="37991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204383" y="2779382"/>
            <a:ext cx="410634" cy="369332"/>
          </a:xfrm>
          <a:prstGeom prst="rect">
            <a:avLst/>
          </a:prstGeom>
          <a:noFill/>
        </p:spPr>
        <p:txBody>
          <a:bodyPr wrap="square" rtlCol="0">
            <a:spAutoFit/>
          </a:bodyPr>
          <a:lstStyle/>
          <a:p>
            <a:r>
              <a:rPr lang="en-GB" dirty="0"/>
              <a:t>D</a:t>
            </a:r>
          </a:p>
        </p:txBody>
      </p:sp>
      <p:cxnSp>
        <p:nvCxnSpPr>
          <p:cNvPr id="7" name="Straight Arrow Connector 6"/>
          <p:cNvCxnSpPr/>
          <p:nvPr/>
        </p:nvCxnSpPr>
        <p:spPr>
          <a:xfrm>
            <a:off x="1854200" y="2969882"/>
            <a:ext cx="833966" cy="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109383" y="2711069"/>
            <a:ext cx="1968500" cy="646331"/>
          </a:xfrm>
          <a:prstGeom prst="rect">
            <a:avLst/>
          </a:prstGeom>
          <a:noFill/>
        </p:spPr>
        <p:txBody>
          <a:bodyPr wrap="square" rtlCol="0">
            <a:spAutoFit/>
          </a:bodyPr>
          <a:lstStyle/>
          <a:p>
            <a:r>
              <a:rPr lang="en-GB" dirty="0"/>
              <a:t>Offer to sell at £1,000</a:t>
            </a:r>
          </a:p>
        </p:txBody>
      </p:sp>
      <p:sp>
        <p:nvSpPr>
          <p:cNvPr id="9" name="TextBox 8"/>
          <p:cNvSpPr txBox="1"/>
          <p:nvPr/>
        </p:nvSpPr>
        <p:spPr>
          <a:xfrm>
            <a:off x="2074334" y="3529608"/>
            <a:ext cx="3251200" cy="923330"/>
          </a:xfrm>
          <a:prstGeom prst="rect">
            <a:avLst/>
          </a:prstGeom>
          <a:noFill/>
        </p:spPr>
        <p:txBody>
          <a:bodyPr wrap="square" rtlCol="0">
            <a:spAutoFit/>
          </a:bodyPr>
          <a:lstStyle/>
          <a:p>
            <a:r>
              <a:rPr lang="en-GB" dirty="0"/>
              <a:t>Cancelled out by…</a:t>
            </a:r>
          </a:p>
          <a:p>
            <a:endParaRPr lang="en-GB" dirty="0"/>
          </a:p>
          <a:p>
            <a:r>
              <a:rPr lang="en-GB" dirty="0"/>
              <a:t>Counter-offer to buy at £950</a:t>
            </a:r>
          </a:p>
        </p:txBody>
      </p:sp>
      <p:cxnSp>
        <p:nvCxnSpPr>
          <p:cNvPr id="13" name="Straight Arrow Connector 12"/>
          <p:cNvCxnSpPr/>
          <p:nvPr/>
        </p:nvCxnSpPr>
        <p:spPr>
          <a:xfrm flipH="1">
            <a:off x="5554134" y="4249968"/>
            <a:ext cx="654049" cy="254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692900" y="4092833"/>
            <a:ext cx="635000" cy="369332"/>
          </a:xfrm>
          <a:prstGeom prst="rect">
            <a:avLst/>
          </a:prstGeom>
          <a:noFill/>
        </p:spPr>
        <p:txBody>
          <a:bodyPr wrap="square" rtlCol="0">
            <a:spAutoFit/>
          </a:bodyPr>
          <a:lstStyle/>
          <a:p>
            <a:r>
              <a:rPr lang="en-GB" dirty="0"/>
              <a:t>C</a:t>
            </a:r>
          </a:p>
        </p:txBody>
      </p:sp>
      <p:sp>
        <p:nvSpPr>
          <p:cNvPr id="16" name="TextBox 15"/>
          <p:cNvSpPr txBox="1"/>
          <p:nvPr/>
        </p:nvSpPr>
        <p:spPr>
          <a:xfrm>
            <a:off x="2099737" y="4564748"/>
            <a:ext cx="2220383" cy="369332"/>
          </a:xfrm>
          <a:prstGeom prst="rect">
            <a:avLst/>
          </a:prstGeom>
          <a:noFill/>
        </p:spPr>
        <p:txBody>
          <a:bodyPr wrap="square" rtlCol="0">
            <a:spAutoFit/>
          </a:bodyPr>
          <a:lstStyle/>
          <a:p>
            <a:r>
              <a:rPr lang="en-GB" dirty="0"/>
              <a:t>Cancelled out by….</a:t>
            </a:r>
          </a:p>
        </p:txBody>
      </p:sp>
      <p:sp>
        <p:nvSpPr>
          <p:cNvPr id="17" name="TextBox 16"/>
          <p:cNvSpPr txBox="1"/>
          <p:nvPr/>
        </p:nvSpPr>
        <p:spPr>
          <a:xfrm>
            <a:off x="1238254" y="4933770"/>
            <a:ext cx="444500" cy="369332"/>
          </a:xfrm>
          <a:prstGeom prst="rect">
            <a:avLst/>
          </a:prstGeom>
          <a:noFill/>
        </p:spPr>
        <p:txBody>
          <a:bodyPr wrap="square" rtlCol="0">
            <a:spAutoFit/>
          </a:bodyPr>
          <a:lstStyle/>
          <a:p>
            <a:r>
              <a:rPr lang="en-GB" dirty="0"/>
              <a:t>D</a:t>
            </a:r>
          </a:p>
        </p:txBody>
      </p:sp>
      <p:cxnSp>
        <p:nvCxnSpPr>
          <p:cNvPr id="19" name="Straight Arrow Connector 18"/>
          <p:cNvCxnSpPr/>
          <p:nvPr/>
        </p:nvCxnSpPr>
        <p:spPr>
          <a:xfrm flipV="1">
            <a:off x="1890183" y="5105736"/>
            <a:ext cx="762000" cy="127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997199" y="4912433"/>
            <a:ext cx="2381251" cy="646331"/>
          </a:xfrm>
          <a:prstGeom prst="rect">
            <a:avLst/>
          </a:prstGeom>
          <a:noFill/>
        </p:spPr>
        <p:txBody>
          <a:bodyPr wrap="square" rtlCol="0">
            <a:spAutoFit/>
          </a:bodyPr>
          <a:lstStyle/>
          <a:p>
            <a:r>
              <a:rPr lang="en-GB" dirty="0"/>
              <a:t>Rejection of counter-offer to buy at £950</a:t>
            </a:r>
          </a:p>
        </p:txBody>
      </p:sp>
      <p:sp>
        <p:nvSpPr>
          <p:cNvPr id="21" name="TextBox 20"/>
          <p:cNvSpPr txBox="1"/>
          <p:nvPr/>
        </p:nvSpPr>
        <p:spPr>
          <a:xfrm>
            <a:off x="2311400" y="5765800"/>
            <a:ext cx="3683000" cy="369332"/>
          </a:xfrm>
          <a:prstGeom prst="rect">
            <a:avLst/>
          </a:prstGeom>
          <a:noFill/>
        </p:spPr>
        <p:txBody>
          <a:bodyPr wrap="square" rtlCol="0">
            <a:spAutoFit/>
          </a:bodyPr>
          <a:lstStyle/>
          <a:p>
            <a:r>
              <a:rPr lang="en-GB" dirty="0"/>
              <a:t>= NO VALID OFFERS IN EXISTENCE</a:t>
            </a:r>
          </a:p>
        </p:txBody>
      </p:sp>
      <p:sp>
        <p:nvSpPr>
          <p:cNvPr id="22" name="TextBox 21"/>
          <p:cNvSpPr txBox="1"/>
          <p:nvPr/>
        </p:nvSpPr>
        <p:spPr>
          <a:xfrm>
            <a:off x="8496300" y="546101"/>
            <a:ext cx="3009900" cy="1981199"/>
          </a:xfrm>
          <a:prstGeom prst="rect">
            <a:avLst/>
          </a:prstGeom>
          <a:solidFill>
            <a:schemeClr val="bg1"/>
          </a:solidFill>
          <a:ln>
            <a:solidFill>
              <a:schemeClr val="tx1"/>
            </a:solidFill>
          </a:ln>
        </p:spPr>
        <p:txBody>
          <a:bodyPr wrap="square" rtlCol="0">
            <a:spAutoFit/>
          </a:bodyPr>
          <a:lstStyle/>
          <a:p>
            <a:endParaRPr lang="en-GB" dirty="0"/>
          </a:p>
        </p:txBody>
      </p:sp>
      <p:sp>
        <p:nvSpPr>
          <p:cNvPr id="23" name="TextBox 22"/>
          <p:cNvSpPr txBox="1"/>
          <p:nvPr/>
        </p:nvSpPr>
        <p:spPr>
          <a:xfrm>
            <a:off x="8604250" y="998454"/>
            <a:ext cx="2794000" cy="1077218"/>
          </a:xfrm>
          <a:prstGeom prst="rect">
            <a:avLst/>
          </a:prstGeom>
          <a:noFill/>
        </p:spPr>
        <p:txBody>
          <a:bodyPr wrap="square" rtlCol="0">
            <a:spAutoFit/>
          </a:bodyPr>
          <a:lstStyle/>
          <a:p>
            <a:pPr algn="ctr"/>
            <a:r>
              <a:rPr lang="en-GB" sz="3200" dirty="0"/>
              <a:t>‘Battle of the forms’</a:t>
            </a:r>
          </a:p>
        </p:txBody>
      </p:sp>
    </p:spTree>
    <p:extLst>
      <p:ext uri="{BB962C8B-B14F-4D97-AF65-F5344CB8AC3E}">
        <p14:creationId xmlns:p14="http://schemas.microsoft.com/office/powerpoint/2010/main" val="3809313535"/>
      </p:ext>
    </p:extLst>
  </p:cSld>
  <p:clrMapOvr>
    <a:masterClrMapping/>
  </p:clrMapOvr>
  <mc:AlternateContent xmlns:mc="http://schemas.openxmlformats.org/markup-compatibility/2006" xmlns:p14="http://schemas.microsoft.com/office/powerpoint/2010/main">
    <mc:Choice Requires="p14">
      <p:transition spd="slow" p14:dur="2000" advTm="109436"/>
    </mc:Choice>
    <mc:Fallback xmlns="">
      <p:transition spd="slow" advTm="109436"/>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A8A72A-ABBF-E66D-BCAE-74EABD323012}"/>
              </a:ext>
            </a:extLst>
          </p:cNvPr>
          <p:cNvSpPr>
            <a:spLocks noGrp="1"/>
          </p:cNvSpPr>
          <p:nvPr>
            <p:ph type="title"/>
          </p:nvPr>
        </p:nvSpPr>
        <p:spPr/>
        <p:txBody>
          <a:bodyPr/>
          <a:lstStyle/>
          <a:p>
            <a:r>
              <a:rPr lang="en-GB" dirty="0"/>
              <a:t>Counter-offer or request for further information?</a:t>
            </a:r>
          </a:p>
        </p:txBody>
      </p:sp>
      <p:sp>
        <p:nvSpPr>
          <p:cNvPr id="12" name="TextBox 11">
            <a:extLst>
              <a:ext uri="{FF2B5EF4-FFF2-40B4-BE49-F238E27FC236}">
                <a16:creationId xmlns:a16="http://schemas.microsoft.com/office/drawing/2014/main" id="{5F87992C-4985-C2B8-E378-7EA042C9DEEA}"/>
              </a:ext>
            </a:extLst>
          </p:cNvPr>
          <p:cNvSpPr txBox="1"/>
          <p:nvPr/>
        </p:nvSpPr>
        <p:spPr>
          <a:xfrm>
            <a:off x="169334" y="2760133"/>
            <a:ext cx="5249333" cy="1815882"/>
          </a:xfrm>
          <a:prstGeom prst="rect">
            <a:avLst/>
          </a:prstGeom>
          <a:noFill/>
        </p:spPr>
        <p:txBody>
          <a:bodyPr wrap="square" rtlCol="0">
            <a:spAutoFit/>
          </a:bodyPr>
          <a:lstStyle/>
          <a:p>
            <a:pPr algn="ctr"/>
            <a:r>
              <a:rPr lang="en-GB" sz="2800" dirty="0"/>
              <a:t>COUNTER OFFER:</a:t>
            </a:r>
          </a:p>
          <a:p>
            <a:pPr algn="ctr"/>
            <a:r>
              <a:rPr lang="en-GB" sz="2800" dirty="0"/>
              <a:t> “I accept your offer and I will pay you in full over three months.”</a:t>
            </a:r>
          </a:p>
        </p:txBody>
      </p:sp>
      <p:sp>
        <p:nvSpPr>
          <p:cNvPr id="13" name="TextBox 12">
            <a:extLst>
              <a:ext uri="{FF2B5EF4-FFF2-40B4-BE49-F238E27FC236}">
                <a16:creationId xmlns:a16="http://schemas.microsoft.com/office/drawing/2014/main" id="{4D303D20-BD2C-9F02-62BA-0AA9860B0E5D}"/>
              </a:ext>
            </a:extLst>
          </p:cNvPr>
          <p:cNvSpPr txBox="1"/>
          <p:nvPr/>
        </p:nvSpPr>
        <p:spPr>
          <a:xfrm>
            <a:off x="6096000" y="2544689"/>
            <a:ext cx="5096933" cy="2246769"/>
          </a:xfrm>
          <a:prstGeom prst="rect">
            <a:avLst/>
          </a:prstGeom>
          <a:noFill/>
        </p:spPr>
        <p:txBody>
          <a:bodyPr wrap="square" rtlCol="0">
            <a:spAutoFit/>
          </a:bodyPr>
          <a:lstStyle/>
          <a:p>
            <a:pPr algn="ctr"/>
            <a:r>
              <a:rPr lang="en-GB" sz="2800" dirty="0"/>
              <a:t>REQUEST FOR FURTHER INFORMATION: </a:t>
            </a:r>
          </a:p>
          <a:p>
            <a:pPr algn="ctr"/>
            <a:r>
              <a:rPr lang="en-GB" sz="2800" dirty="0"/>
              <a:t>“I accept your offer. Will you accept payment in full over three months?” </a:t>
            </a:r>
          </a:p>
        </p:txBody>
      </p:sp>
    </p:spTree>
    <p:extLst>
      <p:ext uri="{BB962C8B-B14F-4D97-AF65-F5344CB8AC3E}">
        <p14:creationId xmlns:p14="http://schemas.microsoft.com/office/powerpoint/2010/main" val="9398902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Lapse of time</a:t>
            </a:r>
          </a:p>
        </p:txBody>
      </p:sp>
      <p:sp>
        <p:nvSpPr>
          <p:cNvPr id="3" name="Content Placeholder 2"/>
          <p:cNvSpPr>
            <a:spLocks noGrp="1"/>
          </p:cNvSpPr>
          <p:nvPr>
            <p:ph idx="1"/>
          </p:nvPr>
        </p:nvSpPr>
        <p:spPr>
          <a:xfrm>
            <a:off x="533400" y="1498601"/>
            <a:ext cx="8740602" cy="4542762"/>
          </a:xfrm>
        </p:spPr>
        <p:txBody>
          <a:bodyPr>
            <a:normAutofit/>
          </a:bodyPr>
          <a:lstStyle/>
          <a:p>
            <a:pPr marL="0" indent="0">
              <a:buNone/>
            </a:pPr>
            <a:r>
              <a:rPr lang="en-GB" sz="2400" dirty="0"/>
              <a:t>If an offer is said to be open for a specified period of time the contract will end when that period expires. </a:t>
            </a:r>
          </a:p>
          <a:p>
            <a:pPr marL="0" indent="0">
              <a:buNone/>
            </a:pPr>
            <a:endParaRPr lang="en-GB" sz="2400" dirty="0"/>
          </a:p>
          <a:p>
            <a:pPr marL="0" indent="0">
              <a:buNone/>
            </a:pPr>
            <a:r>
              <a:rPr lang="en-GB" sz="2400" dirty="0"/>
              <a:t>E.g. The offer to give someone first refusal on a car until 9am the next day will end at that time. </a:t>
            </a:r>
          </a:p>
          <a:p>
            <a:pPr marL="0" indent="0">
              <a:buNone/>
            </a:pPr>
            <a:endParaRPr lang="en-GB" sz="2400" dirty="0"/>
          </a:p>
          <a:p>
            <a:pPr marL="0" indent="0">
              <a:buNone/>
            </a:pPr>
            <a:r>
              <a:rPr lang="en-GB" sz="2400" dirty="0"/>
              <a:t>If there is no specified time then the offer will end after a ‘reasonable time’.</a:t>
            </a:r>
          </a:p>
          <a:p>
            <a:pPr marL="0" indent="0">
              <a:buNone/>
            </a:pPr>
            <a:endParaRPr lang="en-GB" sz="2400" dirty="0"/>
          </a:p>
          <a:p>
            <a:pPr marL="0" indent="0">
              <a:buNone/>
            </a:pPr>
            <a:r>
              <a:rPr lang="en-GB" sz="2400" b="1" i="1" dirty="0">
                <a:solidFill>
                  <a:srgbClr val="002060"/>
                </a:solidFill>
              </a:rPr>
              <a:t>Ramsgate Victoria hotel v Montefiore [1866]</a:t>
            </a:r>
          </a:p>
        </p:txBody>
      </p:sp>
    </p:spTree>
    <p:extLst>
      <p:ext uri="{BB962C8B-B14F-4D97-AF65-F5344CB8AC3E}">
        <p14:creationId xmlns:p14="http://schemas.microsoft.com/office/powerpoint/2010/main" val="1034462984"/>
      </p:ext>
    </p:extLst>
  </p:cSld>
  <p:clrMapOvr>
    <a:masterClrMapping/>
  </p:clrMapOvr>
  <mc:AlternateContent xmlns:mc="http://schemas.openxmlformats.org/markup-compatibility/2006" xmlns:p14="http://schemas.microsoft.com/office/powerpoint/2010/main">
    <mc:Choice Requires="p14">
      <p:transition spd="slow" p14:dur="2000" advTm="116657"/>
    </mc:Choice>
    <mc:Fallback xmlns="">
      <p:transition spd="slow" advTm="116657"/>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2C6F1-B18E-47EB-AF40-D33BC45AB9B2}"/>
              </a:ext>
            </a:extLst>
          </p:cNvPr>
          <p:cNvSpPr>
            <a:spLocks noGrp="1"/>
          </p:cNvSpPr>
          <p:nvPr>
            <p:ph type="title"/>
          </p:nvPr>
        </p:nvSpPr>
        <p:spPr/>
        <p:txBody>
          <a:bodyPr/>
          <a:lstStyle/>
          <a:p>
            <a:r>
              <a:rPr lang="en-GB"/>
              <a:t>4. Death</a:t>
            </a:r>
          </a:p>
        </p:txBody>
      </p:sp>
      <p:sp>
        <p:nvSpPr>
          <p:cNvPr id="3" name="Content Placeholder 2">
            <a:extLst>
              <a:ext uri="{FF2B5EF4-FFF2-40B4-BE49-F238E27FC236}">
                <a16:creationId xmlns:a16="http://schemas.microsoft.com/office/drawing/2014/main" id="{2E3FC055-8726-48AD-86EF-3611A5A228D8}"/>
              </a:ext>
            </a:extLst>
          </p:cNvPr>
          <p:cNvSpPr>
            <a:spLocks noGrp="1"/>
          </p:cNvSpPr>
          <p:nvPr>
            <p:ph idx="1"/>
          </p:nvPr>
        </p:nvSpPr>
        <p:spPr>
          <a:xfrm>
            <a:off x="677334" y="1556740"/>
            <a:ext cx="8596668" cy="4484622"/>
          </a:xfrm>
        </p:spPr>
        <p:txBody>
          <a:bodyPr vert="horz" lIns="91440" tIns="45720" rIns="91440" bIns="45720" rtlCol="0" anchor="t">
            <a:noAutofit/>
          </a:bodyPr>
          <a:lstStyle/>
          <a:p>
            <a:r>
              <a:rPr lang="en-GB" sz="2400"/>
              <a:t>The effect of the death of either party in respect of an offer may be terminal. </a:t>
            </a:r>
            <a:endParaRPr lang="en-GB" sz="2400" dirty="0"/>
          </a:p>
          <a:p>
            <a:endParaRPr lang="en-GB" sz="2400" dirty="0"/>
          </a:p>
          <a:p>
            <a:r>
              <a:rPr lang="en-GB" sz="2400"/>
              <a:t>It would appear that the death of the offeree causes the offer to terminate automatically, although there is no clear English authority on this point.</a:t>
            </a:r>
            <a:endParaRPr lang="en-GB" sz="2400" dirty="0"/>
          </a:p>
          <a:p>
            <a:endParaRPr lang="en-GB" sz="2400" dirty="0"/>
          </a:p>
          <a:p>
            <a:r>
              <a:rPr lang="en-GB" sz="2400"/>
              <a:t>Where the offeror dies, the position is not so certain, since the validity of acceptance depends on two factors: the nature of the subject matter and the knowledge of the offeree.</a:t>
            </a:r>
            <a:endParaRPr lang="en-GB" sz="2400" dirty="0"/>
          </a:p>
        </p:txBody>
      </p:sp>
      <p:pic>
        <p:nvPicPr>
          <p:cNvPr id="5" name="Audio 4">
            <a:hlinkClick r:id="" action="ppaction://media"/>
            <a:extLst>
              <a:ext uri="{FF2B5EF4-FFF2-40B4-BE49-F238E27FC236}">
                <a16:creationId xmlns:a16="http://schemas.microsoft.com/office/drawing/2014/main" id="{CE3C4F53-9F73-4063-B7F0-E11FE2E79A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28257689"/>
      </p:ext>
    </p:extLst>
  </p:cSld>
  <p:clrMapOvr>
    <a:masterClrMapping/>
  </p:clrMapOvr>
  <mc:AlternateContent xmlns:mc="http://schemas.openxmlformats.org/markup-compatibility/2006" xmlns:p14="http://schemas.microsoft.com/office/powerpoint/2010/main">
    <mc:Choice Requires="p14">
      <p:transition spd="slow" p14:dur="2000" advTm="66827"/>
    </mc:Choice>
    <mc:Fallback xmlns="">
      <p:transition spd="slow" advTm="66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017" y="1530626"/>
            <a:ext cx="7553740" cy="1446550"/>
          </a:xfrm>
          <a:prstGeom prst="rect">
            <a:avLst/>
          </a:prstGeom>
          <a:noFill/>
        </p:spPr>
        <p:txBody>
          <a:bodyPr wrap="square" rtlCol="0">
            <a:spAutoFit/>
          </a:bodyPr>
          <a:lstStyle/>
          <a:p>
            <a:r>
              <a:rPr lang="en-GB" sz="8800" dirty="0"/>
              <a:t>ACCEPTANCE</a:t>
            </a:r>
          </a:p>
        </p:txBody>
      </p:sp>
      <p:pic>
        <p:nvPicPr>
          <p:cNvPr id="3" name="Audio 2">
            <a:hlinkClick r:id="" action="ppaction://media"/>
            <a:extLst>
              <a:ext uri="{FF2B5EF4-FFF2-40B4-BE49-F238E27FC236}">
                <a16:creationId xmlns:a16="http://schemas.microsoft.com/office/drawing/2014/main" id="{0767F313-F6EA-4E4B-8CC5-78938AE1A0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68849832"/>
      </p:ext>
    </p:extLst>
  </p:cSld>
  <p:clrMapOvr>
    <a:masterClrMapping/>
  </p:clrMapOvr>
  <mc:AlternateContent xmlns:mc="http://schemas.openxmlformats.org/markup-compatibility/2006" xmlns:p14="http://schemas.microsoft.com/office/powerpoint/2010/main">
    <mc:Choice Requires="p14">
      <p:transition spd="slow" p14:dur="2000" advTm="59977"/>
    </mc:Choice>
    <mc:Fallback xmlns="">
      <p:transition spd="slow" advTm="59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470" y="715617"/>
            <a:ext cx="9919252" cy="566530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75252" y="1073426"/>
            <a:ext cx="8289235" cy="923330"/>
          </a:xfrm>
          <a:prstGeom prst="rect">
            <a:avLst/>
          </a:prstGeom>
          <a:noFill/>
        </p:spPr>
        <p:txBody>
          <a:bodyPr wrap="square" rtlCol="0">
            <a:spAutoFit/>
          </a:bodyPr>
          <a:lstStyle/>
          <a:p>
            <a:r>
              <a:rPr lang="en-GB" dirty="0">
                <a:solidFill>
                  <a:schemeClr val="accent6">
                    <a:lumMod val="75000"/>
                  </a:schemeClr>
                </a:solidFill>
              </a:rPr>
              <a:t>A                Offers to sell B her Contract law book for £5</a:t>
            </a:r>
          </a:p>
          <a:p>
            <a:endParaRPr lang="en-GB" dirty="0">
              <a:solidFill>
                <a:schemeClr val="accent6">
                  <a:lumMod val="75000"/>
                </a:schemeClr>
              </a:solidFill>
            </a:endParaRPr>
          </a:p>
          <a:p>
            <a:r>
              <a:rPr lang="en-GB" dirty="0">
                <a:solidFill>
                  <a:schemeClr val="accent6">
                    <a:lumMod val="75000"/>
                  </a:schemeClr>
                </a:solidFill>
              </a:rPr>
              <a:t>		agrees to buy A’s contract law book for £5              B </a:t>
            </a:r>
          </a:p>
        </p:txBody>
      </p:sp>
      <p:cxnSp>
        <p:nvCxnSpPr>
          <p:cNvPr id="5" name="Straight Arrow Connector 4"/>
          <p:cNvCxnSpPr/>
          <p:nvPr/>
        </p:nvCxnSpPr>
        <p:spPr>
          <a:xfrm>
            <a:off x="1152939" y="1192696"/>
            <a:ext cx="7951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7116417" y="1789044"/>
            <a:ext cx="63610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75252" y="2266122"/>
            <a:ext cx="7315200" cy="646331"/>
          </a:xfrm>
          <a:prstGeom prst="rect">
            <a:avLst/>
          </a:prstGeom>
          <a:noFill/>
        </p:spPr>
        <p:txBody>
          <a:bodyPr wrap="square" rtlCol="0">
            <a:spAutoFit/>
          </a:bodyPr>
          <a:lstStyle/>
          <a:p>
            <a:r>
              <a:rPr lang="en-GB" b="1" dirty="0"/>
              <a:t>The above response from B completely mirrors A’s original offer = VALID ACCEPTANCE</a:t>
            </a:r>
          </a:p>
        </p:txBody>
      </p:sp>
      <p:sp>
        <p:nvSpPr>
          <p:cNvPr id="15" name="TextBox 14"/>
          <p:cNvSpPr txBox="1"/>
          <p:nvPr/>
        </p:nvSpPr>
        <p:spPr>
          <a:xfrm>
            <a:off x="576470" y="3617842"/>
            <a:ext cx="7971183" cy="923330"/>
          </a:xfrm>
          <a:prstGeom prst="rect">
            <a:avLst/>
          </a:prstGeom>
          <a:noFill/>
        </p:spPr>
        <p:txBody>
          <a:bodyPr wrap="square" rtlCol="0">
            <a:spAutoFit/>
          </a:bodyPr>
          <a:lstStyle/>
          <a:p>
            <a:r>
              <a:rPr lang="en-GB" dirty="0">
                <a:solidFill>
                  <a:srgbClr val="C00000"/>
                </a:solidFill>
              </a:rPr>
              <a:t>A                           offers to sell B her contract law book for £5</a:t>
            </a:r>
          </a:p>
          <a:p>
            <a:endParaRPr lang="en-GB" dirty="0">
              <a:solidFill>
                <a:srgbClr val="C00000"/>
              </a:solidFill>
            </a:endParaRPr>
          </a:p>
          <a:p>
            <a:r>
              <a:rPr lang="en-GB" dirty="0">
                <a:solidFill>
                  <a:srgbClr val="C00000"/>
                </a:solidFill>
              </a:rPr>
              <a:t>Agrees to buy A’s contract law book but only if the price is reduced to £4  </a:t>
            </a:r>
          </a:p>
        </p:txBody>
      </p:sp>
      <p:cxnSp>
        <p:nvCxnSpPr>
          <p:cNvPr id="17" name="Straight Arrow Connector 16"/>
          <p:cNvCxnSpPr/>
          <p:nvPr/>
        </p:nvCxnSpPr>
        <p:spPr>
          <a:xfrm>
            <a:off x="1421296" y="3792570"/>
            <a:ext cx="904461" cy="9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8309112" y="4362267"/>
            <a:ext cx="636105" cy="397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9124124" y="4177601"/>
            <a:ext cx="397565" cy="369332"/>
          </a:xfrm>
          <a:prstGeom prst="rect">
            <a:avLst/>
          </a:prstGeom>
          <a:noFill/>
        </p:spPr>
        <p:txBody>
          <a:bodyPr wrap="square" rtlCol="0">
            <a:spAutoFit/>
          </a:bodyPr>
          <a:lstStyle/>
          <a:p>
            <a:r>
              <a:rPr lang="en-GB" dirty="0">
                <a:solidFill>
                  <a:srgbClr val="C00000"/>
                </a:solidFill>
              </a:rPr>
              <a:t>B</a:t>
            </a:r>
          </a:p>
        </p:txBody>
      </p:sp>
      <p:sp>
        <p:nvSpPr>
          <p:cNvPr id="26" name="TextBox 25"/>
          <p:cNvSpPr txBox="1"/>
          <p:nvPr/>
        </p:nvSpPr>
        <p:spPr>
          <a:xfrm>
            <a:off x="1669774" y="4770783"/>
            <a:ext cx="5744817" cy="646331"/>
          </a:xfrm>
          <a:prstGeom prst="rect">
            <a:avLst/>
          </a:prstGeom>
          <a:noFill/>
        </p:spPr>
        <p:txBody>
          <a:bodyPr wrap="square" rtlCol="0">
            <a:spAutoFit/>
          </a:bodyPr>
          <a:lstStyle/>
          <a:p>
            <a:r>
              <a:rPr lang="en-GB" b="1" dirty="0"/>
              <a:t>The response from B does not mirror A’s original offer = NO VALID ACCEPTANCE</a:t>
            </a:r>
          </a:p>
        </p:txBody>
      </p:sp>
      <p:sp>
        <p:nvSpPr>
          <p:cNvPr id="27" name="Oval 26"/>
          <p:cNvSpPr/>
          <p:nvPr/>
        </p:nvSpPr>
        <p:spPr>
          <a:xfrm>
            <a:off x="8309112" y="159027"/>
            <a:ext cx="3816626" cy="21070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9481930" y="315533"/>
            <a:ext cx="2246243" cy="1754326"/>
          </a:xfrm>
          <a:prstGeom prst="rect">
            <a:avLst/>
          </a:prstGeom>
          <a:noFill/>
        </p:spPr>
        <p:txBody>
          <a:bodyPr wrap="square" rtlCol="0">
            <a:spAutoFit/>
          </a:bodyPr>
          <a:lstStyle/>
          <a:p>
            <a:r>
              <a:rPr lang="en-GB" sz="3600" b="1" dirty="0">
                <a:solidFill>
                  <a:srgbClr val="FFFF00"/>
                </a:solidFill>
              </a:rPr>
              <a:t>Mirror image rule</a:t>
            </a:r>
          </a:p>
        </p:txBody>
      </p:sp>
    </p:spTree>
    <p:extLst>
      <p:ext uri="{BB962C8B-B14F-4D97-AF65-F5344CB8AC3E}">
        <p14:creationId xmlns:p14="http://schemas.microsoft.com/office/powerpoint/2010/main" val="2299229207"/>
      </p:ext>
    </p:extLst>
  </p:cSld>
  <p:clrMapOvr>
    <a:masterClrMapping/>
  </p:clrMapOvr>
  <mc:AlternateContent xmlns:mc="http://schemas.openxmlformats.org/markup-compatibility/2006" xmlns:p14="http://schemas.microsoft.com/office/powerpoint/2010/main">
    <mc:Choice Requires="p14">
      <p:transition spd="slow" p14:dur="2000" advTm="83662"/>
    </mc:Choice>
    <mc:Fallback xmlns="">
      <p:transition spd="slow" advTm="83662"/>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7B2A-F976-4CE2-8A7A-BED5BD4766F4}"/>
              </a:ext>
            </a:extLst>
          </p:cNvPr>
          <p:cNvSpPr>
            <a:spLocks noGrp="1"/>
          </p:cNvSpPr>
          <p:nvPr>
            <p:ph type="title"/>
          </p:nvPr>
        </p:nvSpPr>
        <p:spPr>
          <a:xfrm>
            <a:off x="1141462" y="117764"/>
            <a:ext cx="8596668" cy="1320800"/>
          </a:xfrm>
        </p:spPr>
        <p:txBody>
          <a:bodyPr/>
          <a:lstStyle/>
          <a:p>
            <a:r>
              <a:rPr lang="en-GB" b="1" i="1" dirty="0">
                <a:solidFill>
                  <a:srgbClr val="002060"/>
                </a:solidFill>
              </a:rPr>
              <a:t>Butler Machine Tool Co ltd v EX-Cell-O corporation Ltd [1979]</a:t>
            </a:r>
          </a:p>
        </p:txBody>
      </p:sp>
      <p:sp>
        <p:nvSpPr>
          <p:cNvPr id="3" name="Content Placeholder 2">
            <a:extLst>
              <a:ext uri="{FF2B5EF4-FFF2-40B4-BE49-F238E27FC236}">
                <a16:creationId xmlns:a16="http://schemas.microsoft.com/office/drawing/2014/main" id="{7F843D23-0B45-488C-BB8A-DF785F03A8D7}"/>
              </a:ext>
            </a:extLst>
          </p:cNvPr>
          <p:cNvSpPr>
            <a:spLocks noGrp="1"/>
          </p:cNvSpPr>
          <p:nvPr>
            <p:ph idx="1"/>
          </p:nvPr>
        </p:nvSpPr>
        <p:spPr>
          <a:xfrm>
            <a:off x="677334" y="1544783"/>
            <a:ext cx="8522084" cy="5195454"/>
          </a:xfrm>
        </p:spPr>
        <p:txBody>
          <a:bodyPr>
            <a:normAutofit/>
          </a:bodyPr>
          <a:lstStyle/>
          <a:p>
            <a:pPr>
              <a:buFontTx/>
              <a:buChar char="-"/>
            </a:pPr>
            <a:r>
              <a:rPr lang="en-GB" sz="1600" dirty="0"/>
              <a:t>Provides an example of the battle of the forms scenario</a:t>
            </a:r>
          </a:p>
          <a:p>
            <a:pPr>
              <a:buFontTx/>
              <a:buChar char="-"/>
            </a:pPr>
            <a:r>
              <a:rPr lang="en-GB" sz="1600" dirty="0"/>
              <a:t>The sellers offered to sell a machine tool to the buyers for £75,535, delivery in 10 months. This offer included a price variation clause. The buyers responded on their own standard form accepting the offer, but the terms and conditions in this form made no provision for a price-variation clause. </a:t>
            </a:r>
          </a:p>
          <a:p>
            <a:pPr>
              <a:buFontTx/>
              <a:buChar char="-"/>
            </a:pPr>
            <a:r>
              <a:rPr lang="en-GB" sz="1600" dirty="0"/>
              <a:t>The buyers’ standard form had a ‘tear off’ slip at the bottom, which the sellers returned and which contained the words “we accept your order on the terms and conditions thereon” and a letter stating that the buyers order was entered into in accordance with the original offer. </a:t>
            </a:r>
          </a:p>
          <a:p>
            <a:pPr>
              <a:buFontTx/>
              <a:buChar char="-"/>
            </a:pPr>
            <a:r>
              <a:rPr lang="en-GB" sz="1600" dirty="0"/>
              <a:t>The sellers eventually delivered the machine but claimed an additional £2,892 under the price variation clause. The buyers refused to pay. </a:t>
            </a:r>
          </a:p>
          <a:p>
            <a:pPr>
              <a:buFontTx/>
              <a:buChar char="-"/>
            </a:pPr>
            <a:r>
              <a:rPr lang="en-GB" sz="1600" dirty="0"/>
              <a:t>The Court of Appeal held that the contract had been concluded on the buyers’ terms and conditions and therefore the sellers were not entitled to the sum claimed. The return of the acknowledgement slip amounted to an acceptance of the buyers’ counter-offer, the accompanying letter merely amounting to a confirmation of the price and description of the machine. </a:t>
            </a:r>
          </a:p>
        </p:txBody>
      </p:sp>
      <p:pic>
        <p:nvPicPr>
          <p:cNvPr id="4" name="Audio 3">
            <a:hlinkClick r:id="" action="ppaction://media"/>
            <a:extLst>
              <a:ext uri="{FF2B5EF4-FFF2-40B4-BE49-F238E27FC236}">
                <a16:creationId xmlns:a16="http://schemas.microsoft.com/office/drawing/2014/main" id="{0C45CEEE-A92E-45E2-AACA-F580D770B5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6219591"/>
      </p:ext>
    </p:extLst>
  </p:cSld>
  <p:clrMapOvr>
    <a:masterClrMapping/>
  </p:clrMapOvr>
  <mc:AlternateContent xmlns:mc="http://schemas.openxmlformats.org/markup-compatibility/2006" xmlns:p14="http://schemas.microsoft.com/office/powerpoint/2010/main">
    <mc:Choice Requires="p14">
      <p:transition spd="slow" p14:dur="2000" advTm="17902"/>
    </mc:Choice>
    <mc:Fallback xmlns="">
      <p:transition spd="slow" advTm="17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655984" y="1085022"/>
            <a:ext cx="5348080" cy="4244508"/>
          </a:xfrm>
          <a:prstGeom prst="rect">
            <a:avLst/>
          </a:prstGeom>
        </p:spPr>
      </p:pic>
      <p:sp>
        <p:nvSpPr>
          <p:cNvPr id="3" name="TextBox 2"/>
          <p:cNvSpPr txBox="1"/>
          <p:nvPr/>
        </p:nvSpPr>
        <p:spPr>
          <a:xfrm>
            <a:off x="6917635" y="1085022"/>
            <a:ext cx="4313582" cy="3046988"/>
          </a:xfrm>
          <a:prstGeom prst="rect">
            <a:avLst/>
          </a:prstGeom>
          <a:solidFill>
            <a:srgbClr val="92D050"/>
          </a:solidFill>
        </p:spPr>
        <p:txBody>
          <a:bodyPr wrap="square" rtlCol="0">
            <a:spAutoFit/>
          </a:bodyPr>
          <a:lstStyle/>
          <a:p>
            <a:r>
              <a:rPr lang="en-GB" sz="3200" dirty="0"/>
              <a:t>TASK:</a:t>
            </a:r>
          </a:p>
          <a:p>
            <a:endParaRPr lang="en-GB" sz="3200" dirty="0"/>
          </a:p>
          <a:p>
            <a:r>
              <a:rPr lang="en-GB" sz="3200" dirty="0"/>
              <a:t>Can you find out what the term ‘subject to contract’ means in terms of acceptance?</a:t>
            </a:r>
          </a:p>
        </p:txBody>
      </p:sp>
      <p:pic>
        <p:nvPicPr>
          <p:cNvPr id="4" name="Audio 3">
            <a:hlinkClick r:id="" action="ppaction://media"/>
            <a:extLst>
              <a:ext uri="{FF2B5EF4-FFF2-40B4-BE49-F238E27FC236}">
                <a16:creationId xmlns:a16="http://schemas.microsoft.com/office/drawing/2014/main" id="{FA6BD18B-CA83-413B-B944-DEC310F9D7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87676360"/>
      </p:ext>
    </p:extLst>
  </p:cSld>
  <p:clrMapOvr>
    <a:masterClrMapping/>
  </p:clrMapOvr>
  <mc:AlternateContent xmlns:mc="http://schemas.openxmlformats.org/markup-compatibility/2006" xmlns:p14="http://schemas.microsoft.com/office/powerpoint/2010/main">
    <mc:Choice Requires="p14">
      <p:transition spd="slow" p14:dur="2000" advTm="58621"/>
    </mc:Choice>
    <mc:Fallback xmlns="">
      <p:transition spd="slow" advTm="58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of acceptance</a:t>
            </a:r>
          </a:p>
        </p:txBody>
      </p:sp>
      <p:sp>
        <p:nvSpPr>
          <p:cNvPr id="3" name="Content Placeholder 2"/>
          <p:cNvSpPr>
            <a:spLocks noGrp="1"/>
          </p:cNvSpPr>
          <p:nvPr>
            <p:ph idx="1"/>
          </p:nvPr>
        </p:nvSpPr>
        <p:spPr>
          <a:xfrm>
            <a:off x="267563" y="1270000"/>
            <a:ext cx="8757167" cy="4610127"/>
          </a:xfrm>
        </p:spPr>
        <p:txBody>
          <a:bodyPr>
            <a:noAutofit/>
          </a:bodyPr>
          <a:lstStyle/>
          <a:p>
            <a:pPr>
              <a:buFont typeface="Wingdings" panose="05000000000000000000" pitchFamily="2" charset="2"/>
              <a:buChar char="q"/>
            </a:pPr>
            <a:r>
              <a:rPr lang="en-GB" sz="2800" i="1" dirty="0" err="1">
                <a:solidFill>
                  <a:srgbClr val="002060"/>
                </a:solidFill>
              </a:rPr>
              <a:t>Felthouse</a:t>
            </a:r>
            <a:r>
              <a:rPr lang="en-GB" sz="2800" i="1" dirty="0">
                <a:solidFill>
                  <a:srgbClr val="002060"/>
                </a:solidFill>
              </a:rPr>
              <a:t> v Bindley [1862] </a:t>
            </a:r>
            <a:r>
              <a:rPr lang="en-GB" sz="2800" dirty="0"/>
              <a:t>General rule: acceptance must be communicated to the other party.</a:t>
            </a:r>
          </a:p>
          <a:p>
            <a:pPr>
              <a:buFont typeface="Wingdings" panose="05000000000000000000" pitchFamily="2" charset="2"/>
              <a:buChar char="q"/>
            </a:pPr>
            <a:r>
              <a:rPr lang="en-GB" sz="2800" b="1" i="1" dirty="0">
                <a:solidFill>
                  <a:srgbClr val="002060"/>
                </a:solidFill>
              </a:rPr>
              <a:t>Entores v Miles Far East Corporation [1955]</a:t>
            </a:r>
          </a:p>
          <a:p>
            <a:pPr>
              <a:buFont typeface="Wingdings" panose="05000000000000000000" pitchFamily="2" charset="2"/>
              <a:buChar char="q"/>
            </a:pPr>
            <a:r>
              <a:rPr lang="en-GB" sz="2800" dirty="0">
                <a:solidFill>
                  <a:schemeClr val="tx1"/>
                </a:solidFill>
              </a:rPr>
              <a:t>Silence will not amount to acceptance </a:t>
            </a:r>
            <a:endParaRPr lang="en-GB" sz="2800" b="1" i="1" dirty="0">
              <a:solidFill>
                <a:srgbClr val="FF0000"/>
              </a:solidFill>
            </a:endParaRPr>
          </a:p>
          <a:p>
            <a:pPr>
              <a:buFont typeface="Wingdings" panose="05000000000000000000" pitchFamily="2" charset="2"/>
              <a:buChar char="q"/>
            </a:pPr>
            <a:r>
              <a:rPr lang="en-GB" sz="2800" dirty="0">
                <a:solidFill>
                  <a:schemeClr val="tx1"/>
                </a:solidFill>
              </a:rPr>
              <a:t>When the offeror requires a specified method of acceptance , the general rule is that acceptance must be given that way – </a:t>
            </a:r>
            <a:r>
              <a:rPr lang="en-GB" sz="2800" i="1" dirty="0" err="1">
                <a:solidFill>
                  <a:srgbClr val="002060"/>
                </a:solidFill>
              </a:rPr>
              <a:t>Eliason</a:t>
            </a:r>
            <a:r>
              <a:rPr lang="en-GB" sz="2800" i="1" dirty="0">
                <a:solidFill>
                  <a:srgbClr val="002060"/>
                </a:solidFill>
              </a:rPr>
              <a:t> v Henshaw [1819]</a:t>
            </a:r>
          </a:p>
          <a:p>
            <a:pPr>
              <a:buFont typeface="Wingdings" panose="05000000000000000000" pitchFamily="2" charset="2"/>
              <a:buChar char="q"/>
            </a:pPr>
            <a:r>
              <a:rPr lang="en-GB" sz="2800" dirty="0">
                <a:solidFill>
                  <a:schemeClr val="tx1"/>
                </a:solidFill>
              </a:rPr>
              <a:t>Acceptance must be communicated by someone authorised to accept –</a:t>
            </a:r>
            <a:r>
              <a:rPr lang="en-GB" sz="2800" i="1" dirty="0">
                <a:solidFill>
                  <a:srgbClr val="002060"/>
                </a:solidFill>
              </a:rPr>
              <a:t> Powell v Lee [1908]</a:t>
            </a:r>
          </a:p>
        </p:txBody>
      </p:sp>
      <p:sp>
        <p:nvSpPr>
          <p:cNvPr id="4" name="Left Arrow Callout 3"/>
          <p:cNvSpPr/>
          <p:nvPr/>
        </p:nvSpPr>
        <p:spPr>
          <a:xfrm>
            <a:off x="9024730" y="954157"/>
            <a:ext cx="2862470" cy="2981739"/>
          </a:xfrm>
          <a:prstGeom prst="leftArrowCallout">
            <a:avLst/>
          </a:prstGeom>
          <a:solidFill>
            <a:srgbClr val="8FEF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316817" y="1930400"/>
            <a:ext cx="1570383" cy="923330"/>
          </a:xfrm>
          <a:prstGeom prst="rect">
            <a:avLst/>
          </a:prstGeom>
          <a:noFill/>
        </p:spPr>
        <p:txBody>
          <a:bodyPr wrap="square" rtlCol="0">
            <a:spAutoFit/>
          </a:bodyPr>
          <a:lstStyle/>
          <a:p>
            <a:r>
              <a:rPr lang="en-GB" dirty="0"/>
              <a:t>There are some exceptions</a:t>
            </a:r>
          </a:p>
        </p:txBody>
      </p:sp>
    </p:spTree>
    <p:extLst>
      <p:ext uri="{BB962C8B-B14F-4D97-AF65-F5344CB8AC3E}">
        <p14:creationId xmlns:p14="http://schemas.microsoft.com/office/powerpoint/2010/main" val="700219426"/>
      </p:ext>
    </p:extLst>
  </p:cSld>
  <p:clrMapOvr>
    <a:masterClrMapping/>
  </p:clrMapOvr>
  <mc:AlternateContent xmlns:mc="http://schemas.openxmlformats.org/markup-compatibility/2006" xmlns:p14="http://schemas.microsoft.com/office/powerpoint/2010/main">
    <mc:Choice Requires="p14">
      <p:transition spd="slow" p14:dur="2000" advTm="255282"/>
    </mc:Choice>
    <mc:Fallback xmlns="">
      <p:transition spd="slow" advTm="25528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to the general rule on communication</a:t>
            </a:r>
          </a:p>
        </p:txBody>
      </p:sp>
      <p:sp>
        <p:nvSpPr>
          <p:cNvPr id="3" name="Content Placeholder 2"/>
          <p:cNvSpPr>
            <a:spLocks noGrp="1"/>
          </p:cNvSpPr>
          <p:nvPr>
            <p:ph idx="1"/>
          </p:nvPr>
        </p:nvSpPr>
        <p:spPr>
          <a:xfrm>
            <a:off x="677334" y="2160589"/>
            <a:ext cx="8596668" cy="4260089"/>
          </a:xfrm>
        </p:spPr>
        <p:txBody>
          <a:bodyPr>
            <a:noAutofit/>
          </a:bodyPr>
          <a:lstStyle/>
          <a:p>
            <a:pPr marL="0" indent="0">
              <a:buNone/>
            </a:pPr>
            <a:r>
              <a:rPr lang="en-GB" sz="2400" b="1" dirty="0"/>
              <a:t>Reason for exceptions: </a:t>
            </a:r>
            <a:r>
              <a:rPr lang="en-GB" sz="2400" dirty="0"/>
              <a:t>the offeror can elect within their offer to waive (set aside) the need for the acceptance to be communicated. </a:t>
            </a:r>
          </a:p>
          <a:p>
            <a:pPr marL="0" indent="0">
              <a:buNone/>
            </a:pPr>
            <a:endParaRPr lang="en-GB" sz="2400" dirty="0"/>
          </a:p>
          <a:p>
            <a:pPr marL="0" indent="0">
              <a:buNone/>
            </a:pPr>
            <a:r>
              <a:rPr lang="en-GB" sz="2400" dirty="0"/>
              <a:t>The main accepted situations where this will commonly occur are:</a:t>
            </a:r>
          </a:p>
          <a:p>
            <a:pPr marL="457200" indent="-457200">
              <a:buAutoNum type="arabicPeriod"/>
            </a:pPr>
            <a:r>
              <a:rPr lang="en-GB" sz="2400" dirty="0"/>
              <a:t>Acceptance by conduct</a:t>
            </a:r>
          </a:p>
          <a:p>
            <a:pPr marL="457200" indent="-457200">
              <a:buAutoNum type="arabicPeriod"/>
            </a:pPr>
            <a:r>
              <a:rPr lang="en-GB" sz="2400" dirty="0"/>
              <a:t>Acceptance of unilateral offers;</a:t>
            </a:r>
          </a:p>
          <a:p>
            <a:pPr marL="457200" indent="-457200">
              <a:buAutoNum type="arabicPeriod"/>
            </a:pPr>
            <a:r>
              <a:rPr lang="en-GB" sz="2400" dirty="0"/>
              <a:t>Acceptance by post</a:t>
            </a:r>
          </a:p>
        </p:txBody>
      </p:sp>
      <p:pic>
        <p:nvPicPr>
          <p:cNvPr id="4" name="Picture 3"/>
          <p:cNvPicPr>
            <a:picLocks noChangeAspect="1"/>
          </p:cNvPicPr>
          <p:nvPr/>
        </p:nvPicPr>
        <p:blipFill>
          <a:blip r:embed="rId3"/>
          <a:stretch>
            <a:fillRect/>
          </a:stretch>
        </p:blipFill>
        <p:spPr>
          <a:xfrm>
            <a:off x="6226002" y="4836007"/>
            <a:ext cx="3048000" cy="1400175"/>
          </a:xfrm>
          <a:prstGeom prst="rect">
            <a:avLst/>
          </a:prstGeom>
        </p:spPr>
      </p:pic>
      <p:pic>
        <p:nvPicPr>
          <p:cNvPr id="5" name="Picture 4"/>
          <p:cNvPicPr>
            <a:picLocks noChangeAspect="1"/>
          </p:cNvPicPr>
          <p:nvPr/>
        </p:nvPicPr>
        <p:blipFill>
          <a:blip r:embed="rId4"/>
          <a:stretch>
            <a:fillRect/>
          </a:stretch>
        </p:blipFill>
        <p:spPr>
          <a:xfrm>
            <a:off x="9274002" y="612223"/>
            <a:ext cx="2381250" cy="1924050"/>
          </a:xfrm>
          <a:prstGeom prst="rect">
            <a:avLst/>
          </a:prstGeom>
        </p:spPr>
      </p:pic>
    </p:spTree>
    <p:extLst>
      <p:ext uri="{BB962C8B-B14F-4D97-AF65-F5344CB8AC3E}">
        <p14:creationId xmlns:p14="http://schemas.microsoft.com/office/powerpoint/2010/main" val="134753130"/>
      </p:ext>
    </p:extLst>
  </p:cSld>
  <p:clrMapOvr>
    <a:masterClrMapping/>
  </p:clrMapOvr>
  <mc:AlternateContent xmlns:mc="http://schemas.openxmlformats.org/markup-compatibility/2006" xmlns:p14="http://schemas.microsoft.com/office/powerpoint/2010/main">
    <mc:Choice Requires="p14">
      <p:transition spd="slow" p14:dur="2000" advTm="38638"/>
    </mc:Choice>
    <mc:Fallback xmlns="">
      <p:transition spd="slow" advTm="3863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Acceptance by conduct</a:t>
            </a:r>
          </a:p>
        </p:txBody>
      </p:sp>
      <p:sp>
        <p:nvSpPr>
          <p:cNvPr id="3" name="Content Placeholder 2"/>
          <p:cNvSpPr>
            <a:spLocks noGrp="1"/>
          </p:cNvSpPr>
          <p:nvPr>
            <p:ph idx="1"/>
          </p:nvPr>
        </p:nvSpPr>
        <p:spPr>
          <a:xfrm>
            <a:off x="496957" y="1351723"/>
            <a:ext cx="8777045" cy="4689640"/>
          </a:xfrm>
        </p:spPr>
        <p:txBody>
          <a:bodyPr>
            <a:normAutofit/>
          </a:bodyPr>
          <a:lstStyle/>
          <a:p>
            <a:pPr>
              <a:buFontTx/>
              <a:buChar char="-"/>
            </a:pPr>
            <a:r>
              <a:rPr lang="en-GB" sz="2400" dirty="0"/>
              <a:t>Look at the offerees action</a:t>
            </a:r>
          </a:p>
          <a:p>
            <a:pPr>
              <a:buFontTx/>
              <a:buChar char="-"/>
            </a:pPr>
            <a:r>
              <a:rPr lang="en-GB" sz="2400" b="1" i="1" dirty="0" err="1">
                <a:solidFill>
                  <a:srgbClr val="002060"/>
                </a:solidFill>
              </a:rPr>
              <a:t>Brogden</a:t>
            </a:r>
            <a:r>
              <a:rPr lang="en-GB" sz="2400" b="1" i="1" dirty="0">
                <a:solidFill>
                  <a:srgbClr val="002060"/>
                </a:solidFill>
              </a:rPr>
              <a:t> v Metropolitan Railway [1877]- </a:t>
            </a:r>
            <a:r>
              <a:rPr lang="en-GB" sz="2400" dirty="0"/>
              <a:t>example of acceptance by conduct</a:t>
            </a:r>
          </a:p>
        </p:txBody>
      </p:sp>
      <p:sp>
        <p:nvSpPr>
          <p:cNvPr id="4" name="Rectangle 3"/>
          <p:cNvSpPr/>
          <p:nvPr/>
        </p:nvSpPr>
        <p:spPr>
          <a:xfrm>
            <a:off x="677334" y="2862470"/>
            <a:ext cx="8596668" cy="373711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34887" y="2862470"/>
            <a:ext cx="8439115" cy="3693319"/>
          </a:xfrm>
          <a:prstGeom prst="rect">
            <a:avLst/>
          </a:prstGeom>
          <a:noFill/>
        </p:spPr>
        <p:txBody>
          <a:bodyPr wrap="square" rtlCol="0">
            <a:spAutoFit/>
          </a:bodyPr>
          <a:lstStyle/>
          <a:p>
            <a:r>
              <a:rPr lang="en-GB" b="1" i="1" dirty="0" err="1">
                <a:solidFill>
                  <a:srgbClr val="002060"/>
                </a:solidFill>
              </a:rPr>
              <a:t>Pickfords</a:t>
            </a:r>
            <a:r>
              <a:rPr lang="en-GB" b="1" i="1" dirty="0">
                <a:solidFill>
                  <a:srgbClr val="002060"/>
                </a:solidFill>
              </a:rPr>
              <a:t> Ltd v Celestica Ltd [2003]</a:t>
            </a:r>
          </a:p>
          <a:p>
            <a:endParaRPr lang="en-GB" dirty="0"/>
          </a:p>
          <a:p>
            <a:r>
              <a:rPr lang="en-GB" dirty="0"/>
              <a:t>P            1</a:t>
            </a:r>
            <a:r>
              <a:rPr lang="en-GB" baseline="30000" dirty="0"/>
              <a:t>st</a:t>
            </a:r>
            <a:r>
              <a:rPr lang="en-GB" dirty="0"/>
              <a:t> quote</a:t>
            </a:r>
          </a:p>
          <a:p>
            <a:r>
              <a:rPr lang="en-GB" dirty="0"/>
              <a:t>			</a:t>
            </a:r>
            <a:r>
              <a:rPr lang="en-GB" b="1" dirty="0"/>
              <a:t>cancelled out by …..</a:t>
            </a:r>
          </a:p>
          <a:p>
            <a:r>
              <a:rPr lang="en-GB" dirty="0"/>
              <a:t>P             2</a:t>
            </a:r>
            <a:r>
              <a:rPr lang="en-GB" baseline="30000" dirty="0"/>
              <a:t>nd</a:t>
            </a:r>
            <a:r>
              <a:rPr lang="en-GB" dirty="0"/>
              <a:t> quote</a:t>
            </a:r>
          </a:p>
          <a:p>
            <a:r>
              <a:rPr lang="en-GB" dirty="0"/>
              <a:t>			attempted acceptance of 1</a:t>
            </a:r>
            <a:r>
              <a:rPr lang="en-GB" baseline="30000" dirty="0"/>
              <a:t>st</a:t>
            </a:r>
            <a:r>
              <a:rPr lang="en-GB" dirty="0"/>
              <a:t> quote                C</a:t>
            </a:r>
          </a:p>
          <a:p>
            <a:endParaRPr lang="en-GB" dirty="0"/>
          </a:p>
          <a:p>
            <a:r>
              <a:rPr lang="en-GB" dirty="0"/>
              <a:t>		</a:t>
            </a:r>
            <a:r>
              <a:rPr lang="en-GB" b="1" dirty="0"/>
              <a:t>IMPOSSIBLE, SO INSTEAD VIEWED AS ……</a:t>
            </a:r>
          </a:p>
          <a:p>
            <a:r>
              <a:rPr lang="en-GB" dirty="0"/>
              <a:t>	counter- offer, based on terms of 1</a:t>
            </a:r>
            <a:r>
              <a:rPr lang="en-GB" baseline="30000" dirty="0"/>
              <a:t>st</a:t>
            </a:r>
            <a:r>
              <a:rPr lang="en-GB" dirty="0"/>
              <a:t> quote			C</a:t>
            </a:r>
          </a:p>
          <a:p>
            <a:endParaRPr lang="en-GB" dirty="0"/>
          </a:p>
          <a:p>
            <a:r>
              <a:rPr lang="en-GB" dirty="0"/>
              <a:t>P            carried out work in accordance with C’s counter-offer/p’s 1</a:t>
            </a:r>
            <a:r>
              <a:rPr lang="en-GB" baseline="30000" dirty="0"/>
              <a:t>st</a:t>
            </a:r>
            <a:r>
              <a:rPr lang="en-GB" dirty="0"/>
              <a:t> quote</a:t>
            </a:r>
          </a:p>
          <a:p>
            <a:endParaRPr lang="en-GB" dirty="0">
              <a:solidFill>
                <a:srgbClr val="FF0000"/>
              </a:solidFill>
            </a:endParaRPr>
          </a:p>
          <a:p>
            <a:r>
              <a:rPr lang="en-GB" dirty="0">
                <a:solidFill>
                  <a:srgbClr val="FF0000"/>
                </a:solidFill>
              </a:rPr>
              <a:t>= ACCEPTANCE VIA CONDUCT</a:t>
            </a:r>
          </a:p>
        </p:txBody>
      </p:sp>
      <p:cxnSp>
        <p:nvCxnSpPr>
          <p:cNvPr id="7" name="Straight Arrow Connector 6"/>
          <p:cNvCxnSpPr/>
          <p:nvPr/>
        </p:nvCxnSpPr>
        <p:spPr>
          <a:xfrm flipV="1">
            <a:off x="1093304" y="3578087"/>
            <a:ext cx="596348"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093304" y="4134678"/>
            <a:ext cx="695739" cy="198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454348" y="4412974"/>
            <a:ext cx="7752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6500191" y="5267739"/>
            <a:ext cx="1649896"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1093304" y="5804452"/>
            <a:ext cx="695739"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011504"/>
      </p:ext>
    </p:extLst>
  </p:cSld>
  <p:clrMapOvr>
    <a:masterClrMapping/>
  </p:clrMapOvr>
  <mc:AlternateContent xmlns:mc="http://schemas.openxmlformats.org/markup-compatibility/2006" xmlns:p14="http://schemas.microsoft.com/office/powerpoint/2010/main">
    <mc:Choice Requires="p14">
      <p:transition spd="slow" p14:dur="2000" advTm="126247"/>
    </mc:Choice>
    <mc:Fallback xmlns="">
      <p:transition spd="slow" advTm="126247"/>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Acceptance of </a:t>
            </a:r>
            <a:r>
              <a:rPr lang="en-GB" b="1" u="sng" dirty="0"/>
              <a:t>unilateral</a:t>
            </a:r>
            <a:r>
              <a:rPr lang="en-GB" dirty="0"/>
              <a:t> offers</a:t>
            </a:r>
          </a:p>
        </p:txBody>
      </p:sp>
      <p:sp>
        <p:nvSpPr>
          <p:cNvPr id="3" name="Content Placeholder 2"/>
          <p:cNvSpPr>
            <a:spLocks noGrp="1"/>
          </p:cNvSpPr>
          <p:nvPr>
            <p:ph idx="1"/>
          </p:nvPr>
        </p:nvSpPr>
        <p:spPr>
          <a:xfrm>
            <a:off x="894522" y="1570384"/>
            <a:ext cx="8379480" cy="2186608"/>
          </a:xfrm>
        </p:spPr>
        <p:txBody>
          <a:bodyPr>
            <a:normAutofit/>
          </a:bodyPr>
          <a:lstStyle/>
          <a:p>
            <a:r>
              <a:rPr lang="en-GB" sz="2400" dirty="0"/>
              <a:t>Acceptance is completed by </a:t>
            </a:r>
            <a:r>
              <a:rPr lang="en-GB" sz="2400" b="1" dirty="0"/>
              <a:t>performing the requested  action </a:t>
            </a:r>
            <a:r>
              <a:rPr lang="en-GB" sz="2400" dirty="0"/>
              <a:t>e.g. returning a lost cat.</a:t>
            </a:r>
          </a:p>
          <a:p>
            <a:endParaRPr lang="en-GB" sz="2400" b="1" dirty="0"/>
          </a:p>
          <a:p>
            <a:r>
              <a:rPr lang="en-GB" sz="2400" b="1" dirty="0"/>
              <a:t>How was acceptance illustrated in </a:t>
            </a:r>
            <a:r>
              <a:rPr lang="en-GB" sz="2400" b="1" dirty="0" err="1"/>
              <a:t>Carlill</a:t>
            </a:r>
            <a:r>
              <a:rPr lang="en-GB" sz="2400" b="1" dirty="0"/>
              <a:t> v Carbolic Smoke Ball Co Ltd [1893]</a:t>
            </a:r>
          </a:p>
        </p:txBody>
      </p:sp>
      <p:pic>
        <p:nvPicPr>
          <p:cNvPr id="4" name="Picture 3"/>
          <p:cNvPicPr>
            <a:picLocks noChangeAspect="1"/>
          </p:cNvPicPr>
          <p:nvPr/>
        </p:nvPicPr>
        <p:blipFill>
          <a:blip r:embed="rId4"/>
          <a:stretch>
            <a:fillRect/>
          </a:stretch>
        </p:blipFill>
        <p:spPr>
          <a:xfrm>
            <a:off x="9793114" y="609600"/>
            <a:ext cx="1924050" cy="2381250"/>
          </a:xfrm>
          <a:prstGeom prst="rect">
            <a:avLst/>
          </a:prstGeom>
        </p:spPr>
      </p:pic>
      <p:sp>
        <p:nvSpPr>
          <p:cNvPr id="5" name="TextBox 4"/>
          <p:cNvSpPr txBox="1"/>
          <p:nvPr/>
        </p:nvSpPr>
        <p:spPr>
          <a:xfrm>
            <a:off x="677334" y="4194313"/>
            <a:ext cx="8804596" cy="2308324"/>
          </a:xfrm>
          <a:prstGeom prst="rect">
            <a:avLst/>
          </a:prstGeom>
          <a:noFill/>
        </p:spPr>
        <p:txBody>
          <a:bodyPr wrap="square" rtlCol="0">
            <a:spAutoFit/>
          </a:bodyPr>
          <a:lstStyle/>
          <a:p>
            <a:r>
              <a:rPr lang="en-GB" sz="2400" u="sng" dirty="0">
                <a:solidFill>
                  <a:srgbClr val="FF0000"/>
                </a:solidFill>
                <a:latin typeface="Times New Roman" panose="02020603050405020304" pitchFamily="18" charset="0"/>
                <a:cs typeface="Times New Roman" panose="02020603050405020304" pitchFamily="18" charset="0"/>
              </a:rPr>
              <a:t>ANSWER</a:t>
            </a:r>
            <a:r>
              <a:rPr lang="en-GB" sz="2400" dirty="0">
                <a:latin typeface="Times New Roman" panose="02020603050405020304" pitchFamily="18" charset="0"/>
                <a:cs typeface="Times New Roman" panose="02020603050405020304" pitchFamily="18" charset="0"/>
              </a:rPr>
              <a:t>: Mrs </a:t>
            </a:r>
            <a:r>
              <a:rPr lang="en-GB" sz="2400" dirty="0" err="1">
                <a:latin typeface="Times New Roman" panose="02020603050405020304" pitchFamily="18" charset="0"/>
                <a:cs typeface="Times New Roman" panose="02020603050405020304" pitchFamily="18" charset="0"/>
              </a:rPr>
              <a:t>Carlill</a:t>
            </a:r>
            <a:r>
              <a:rPr lang="en-GB" sz="2400" dirty="0">
                <a:latin typeface="Times New Roman" panose="02020603050405020304" pitchFamily="18" charset="0"/>
                <a:cs typeface="Times New Roman" panose="02020603050405020304" pitchFamily="18" charset="0"/>
              </a:rPr>
              <a:t> accepted the offer by using the smoke ball as directed. She did not have to write and tell the company that she was performing the actions that constituted acceptance of its offer.</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way the company had made its offer implied that the need for communication of the acceptance had been waived.</a:t>
            </a:r>
          </a:p>
        </p:txBody>
      </p:sp>
      <p:pic>
        <p:nvPicPr>
          <p:cNvPr id="6" name="Picture 5"/>
          <p:cNvPicPr>
            <a:picLocks noChangeAspect="1"/>
          </p:cNvPicPr>
          <p:nvPr/>
        </p:nvPicPr>
        <p:blipFill>
          <a:blip r:embed="rId5"/>
          <a:stretch>
            <a:fillRect/>
          </a:stretch>
        </p:blipFill>
        <p:spPr>
          <a:xfrm>
            <a:off x="9274002" y="4576950"/>
            <a:ext cx="2962275" cy="1543050"/>
          </a:xfrm>
          <a:prstGeom prst="rect">
            <a:avLst/>
          </a:prstGeom>
        </p:spPr>
      </p:pic>
    </p:spTree>
    <p:custDataLst>
      <p:tags r:id="rId1"/>
    </p:custDataLst>
    <p:extLst>
      <p:ext uri="{BB962C8B-B14F-4D97-AF65-F5344CB8AC3E}">
        <p14:creationId xmlns:p14="http://schemas.microsoft.com/office/powerpoint/2010/main" val="3187005272"/>
      </p:ext>
    </p:extLst>
  </p:cSld>
  <p:clrMapOvr>
    <a:masterClrMapping/>
  </p:clrMapOvr>
  <mc:AlternateContent xmlns:mc="http://schemas.openxmlformats.org/markup-compatibility/2006" xmlns:p14="http://schemas.microsoft.com/office/powerpoint/2010/main">
    <mc:Choice Requires="p14">
      <p:transition spd="slow" p14:dur="3400" advTm="66711">
        <p14:reveal/>
      </p:transition>
    </mc:Choice>
    <mc:Fallback xmlns="">
      <p:transition spd="slow" advTm="66711">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318052" y="715616"/>
            <a:ext cx="8845825" cy="371723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412829" y="110436"/>
            <a:ext cx="8596668" cy="1320800"/>
          </a:xfrm>
        </p:spPr>
        <p:txBody>
          <a:bodyPr/>
          <a:lstStyle/>
          <a:p>
            <a:r>
              <a:rPr lang="en-GB" dirty="0"/>
              <a:t>3. Acceptance by post</a:t>
            </a:r>
          </a:p>
        </p:txBody>
      </p:sp>
      <p:sp>
        <p:nvSpPr>
          <p:cNvPr id="3" name="Content Placeholder 2"/>
          <p:cNvSpPr>
            <a:spLocks noGrp="1"/>
          </p:cNvSpPr>
          <p:nvPr>
            <p:ph idx="1"/>
          </p:nvPr>
        </p:nvSpPr>
        <p:spPr>
          <a:xfrm>
            <a:off x="536714" y="1411358"/>
            <a:ext cx="7752522" cy="1808920"/>
          </a:xfrm>
        </p:spPr>
        <p:txBody>
          <a:bodyPr>
            <a:noAutofit/>
          </a:bodyPr>
          <a:lstStyle/>
          <a:p>
            <a:r>
              <a:rPr lang="en-GB" sz="2400" dirty="0"/>
              <a:t>Acceptance is communicated as soon as the letter is posted.</a:t>
            </a:r>
          </a:p>
          <a:p>
            <a:r>
              <a:rPr lang="en-GB" sz="2400" dirty="0"/>
              <a:t>Even if the letter is delayed or never reaches the intended party.</a:t>
            </a:r>
          </a:p>
          <a:p>
            <a:r>
              <a:rPr lang="en-GB" sz="2400" dirty="0"/>
              <a:t>Established in </a:t>
            </a:r>
            <a:r>
              <a:rPr lang="en-GB" sz="2400" b="1" i="1" dirty="0"/>
              <a:t>Adams v </a:t>
            </a:r>
            <a:r>
              <a:rPr lang="en-GB" sz="2400" b="1" i="1" dirty="0" err="1"/>
              <a:t>Lindsell</a:t>
            </a:r>
            <a:r>
              <a:rPr lang="en-GB" sz="2400" b="1" i="1" dirty="0"/>
              <a:t> [1818]</a:t>
            </a:r>
          </a:p>
          <a:p>
            <a:r>
              <a:rPr lang="en-GB" sz="2400" dirty="0"/>
              <a:t>Applied in </a:t>
            </a:r>
            <a:r>
              <a:rPr lang="en-GB" sz="2400" b="1" i="1" dirty="0"/>
              <a:t>Household Fire Insurance v Grant [1879]</a:t>
            </a:r>
          </a:p>
        </p:txBody>
      </p:sp>
      <p:pic>
        <p:nvPicPr>
          <p:cNvPr id="4" name="Picture 3"/>
          <p:cNvPicPr>
            <a:picLocks noChangeAspect="1"/>
          </p:cNvPicPr>
          <p:nvPr/>
        </p:nvPicPr>
        <p:blipFill>
          <a:blip r:embed="rId4"/>
          <a:stretch>
            <a:fillRect/>
          </a:stretch>
        </p:blipFill>
        <p:spPr>
          <a:xfrm>
            <a:off x="9532419" y="179113"/>
            <a:ext cx="2381250" cy="1924050"/>
          </a:xfrm>
          <a:prstGeom prst="rect">
            <a:avLst/>
          </a:prstGeom>
        </p:spPr>
      </p:pic>
      <p:sp>
        <p:nvSpPr>
          <p:cNvPr id="6" name="TextBox 5"/>
          <p:cNvSpPr txBox="1"/>
          <p:nvPr/>
        </p:nvSpPr>
        <p:spPr>
          <a:xfrm>
            <a:off x="1808922" y="715617"/>
            <a:ext cx="3081130" cy="523220"/>
          </a:xfrm>
          <a:prstGeom prst="rect">
            <a:avLst/>
          </a:prstGeom>
          <a:noFill/>
        </p:spPr>
        <p:txBody>
          <a:bodyPr wrap="square" rtlCol="0">
            <a:spAutoFit/>
          </a:bodyPr>
          <a:lstStyle/>
          <a:p>
            <a:r>
              <a:rPr lang="en-GB" sz="2800" b="1" u="sng" dirty="0"/>
              <a:t>Postal rule</a:t>
            </a:r>
          </a:p>
        </p:txBody>
      </p:sp>
      <p:sp>
        <p:nvSpPr>
          <p:cNvPr id="7" name="TextBox 6"/>
          <p:cNvSpPr txBox="1"/>
          <p:nvPr/>
        </p:nvSpPr>
        <p:spPr>
          <a:xfrm>
            <a:off x="1808922" y="5049078"/>
            <a:ext cx="6480314" cy="830997"/>
          </a:xfrm>
          <a:prstGeom prst="rect">
            <a:avLst/>
          </a:prstGeom>
          <a:noFill/>
        </p:spPr>
        <p:txBody>
          <a:bodyPr wrap="square" rtlCol="0">
            <a:spAutoFit/>
          </a:bodyPr>
          <a:lstStyle/>
          <a:p>
            <a:r>
              <a:rPr lang="en-GB" sz="2400" b="1" dirty="0">
                <a:latin typeface="Arial Black" panose="020B0A04020102020204" pitchFamily="34" charset="0"/>
              </a:rPr>
              <a:t>WHAT POTENTIAL PROBLEMS CAN YOU SEE WITH THE POSTAL RULE?</a:t>
            </a:r>
          </a:p>
        </p:txBody>
      </p:sp>
    </p:spTree>
    <p:custDataLst>
      <p:tags r:id="rId1"/>
    </p:custDataLst>
    <p:extLst>
      <p:ext uri="{BB962C8B-B14F-4D97-AF65-F5344CB8AC3E}">
        <p14:creationId xmlns:p14="http://schemas.microsoft.com/office/powerpoint/2010/main" val="2863268461"/>
      </p:ext>
    </p:extLst>
  </p:cSld>
  <p:clrMapOvr>
    <a:masterClrMapping/>
  </p:clrMapOvr>
  <p:transition spd="slow" advTm="187526">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barn(inVertic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barn(inVertic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1000"/>
                                        <p:tgtEl>
                                          <p:spTgt spid="7"/>
                                        </p:tgtEl>
                                      </p:cBhvr>
                                    </p:animEffect>
                                    <p:anim calcmode="lin" valueType="num">
                                      <p:cBhvr>
                                        <p:cTn id="28" dur="1000" fill="hold"/>
                                        <p:tgtEl>
                                          <p:spTgt spid="7"/>
                                        </p:tgtEl>
                                        <p:attrNameLst>
                                          <p:attrName>ppt_x</p:attrName>
                                        </p:attrNameLst>
                                      </p:cBhvr>
                                      <p:tavLst>
                                        <p:tav tm="0">
                                          <p:val>
                                            <p:strVal val="#ppt_x"/>
                                          </p:val>
                                        </p:tav>
                                        <p:tav tm="100000">
                                          <p:val>
                                            <p:strVal val="#ppt_x"/>
                                          </p:val>
                                        </p:tav>
                                      </p:tavLst>
                                    </p:anim>
                                    <p:anim calcmode="lin" valueType="num">
                                      <p:cBhvr>
                                        <p:cTn id="2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Acceptance by post</a:t>
            </a:r>
          </a:p>
        </p:txBody>
      </p:sp>
      <p:sp>
        <p:nvSpPr>
          <p:cNvPr id="3" name="Content Placeholder 2"/>
          <p:cNvSpPr>
            <a:spLocks noGrp="1"/>
          </p:cNvSpPr>
          <p:nvPr>
            <p:ph idx="1"/>
          </p:nvPr>
        </p:nvSpPr>
        <p:spPr>
          <a:xfrm>
            <a:off x="397565" y="1570383"/>
            <a:ext cx="8876437" cy="4470979"/>
          </a:xfrm>
        </p:spPr>
        <p:txBody>
          <a:bodyPr>
            <a:normAutofit/>
          </a:bodyPr>
          <a:lstStyle/>
          <a:p>
            <a:pPr marL="0" indent="0">
              <a:buNone/>
            </a:pPr>
            <a:r>
              <a:rPr lang="en-GB" sz="2400" b="1" u="sng" dirty="0"/>
              <a:t>EXCEPTIONS TO THE POSTAL RULE:</a:t>
            </a:r>
          </a:p>
          <a:p>
            <a:pPr marL="0" indent="0">
              <a:buNone/>
            </a:pPr>
            <a:r>
              <a:rPr lang="en-GB" sz="2400" dirty="0"/>
              <a:t>The postal rule will only apply when the letter is correctly stamped and addressed</a:t>
            </a:r>
          </a:p>
          <a:p>
            <a:pPr marL="0" indent="0">
              <a:buNone/>
            </a:pPr>
            <a:r>
              <a:rPr lang="en-GB" sz="2400" dirty="0"/>
              <a:t>The parties can exclude the rule if they want to – </a:t>
            </a:r>
            <a:r>
              <a:rPr lang="en-GB" sz="2400" b="1" i="1" dirty="0" err="1">
                <a:solidFill>
                  <a:srgbClr val="002060"/>
                </a:solidFill>
              </a:rPr>
              <a:t>Holwell</a:t>
            </a:r>
            <a:r>
              <a:rPr lang="en-GB" sz="2400" b="1" i="1" dirty="0">
                <a:solidFill>
                  <a:srgbClr val="002060"/>
                </a:solidFill>
              </a:rPr>
              <a:t> Securities Ltd v Hughes [1974]</a:t>
            </a:r>
          </a:p>
          <a:p>
            <a:pPr marL="0" indent="0">
              <a:buNone/>
            </a:pPr>
            <a:r>
              <a:rPr lang="en-GB" sz="2400" dirty="0">
                <a:solidFill>
                  <a:schemeClr val="tx1"/>
                </a:solidFill>
              </a:rPr>
              <a:t>It applies only when it is reasonable to use the post </a:t>
            </a:r>
            <a:r>
              <a:rPr lang="en-GB" sz="2400" b="1" i="1" dirty="0">
                <a:solidFill>
                  <a:schemeClr val="tx1"/>
                </a:solidFill>
              </a:rPr>
              <a:t>–</a:t>
            </a:r>
            <a:r>
              <a:rPr lang="en-GB" sz="2400" b="1" i="1" dirty="0">
                <a:solidFill>
                  <a:srgbClr val="002060"/>
                </a:solidFill>
              </a:rPr>
              <a:t>Henthorn v Fraser [1892]</a:t>
            </a:r>
          </a:p>
          <a:p>
            <a:pPr marL="0" indent="0">
              <a:buNone/>
            </a:pPr>
            <a:r>
              <a:rPr lang="en-GB" sz="2400" dirty="0">
                <a:solidFill>
                  <a:schemeClr val="tx1"/>
                </a:solidFill>
              </a:rPr>
              <a:t>The rule should not be applied if it would lead to manifest inconvenience and absurdity.</a:t>
            </a:r>
          </a:p>
          <a:p>
            <a:pPr marL="0" indent="0">
              <a:buNone/>
            </a:pPr>
            <a:endParaRPr lang="en-GB" dirty="0"/>
          </a:p>
        </p:txBody>
      </p:sp>
      <p:pic>
        <p:nvPicPr>
          <p:cNvPr id="4" name="Picture 3"/>
          <p:cNvPicPr>
            <a:picLocks noChangeAspect="1"/>
          </p:cNvPicPr>
          <p:nvPr/>
        </p:nvPicPr>
        <p:blipFill>
          <a:blip r:embed="rId3"/>
          <a:stretch>
            <a:fillRect/>
          </a:stretch>
        </p:blipFill>
        <p:spPr>
          <a:xfrm>
            <a:off x="9611932" y="236539"/>
            <a:ext cx="2381250" cy="1924050"/>
          </a:xfrm>
          <a:prstGeom prst="rect">
            <a:avLst/>
          </a:prstGeom>
        </p:spPr>
      </p:pic>
    </p:spTree>
    <p:extLst>
      <p:ext uri="{BB962C8B-B14F-4D97-AF65-F5344CB8AC3E}">
        <p14:creationId xmlns:p14="http://schemas.microsoft.com/office/powerpoint/2010/main" val="1512227414"/>
      </p:ext>
    </p:extLst>
  </p:cSld>
  <p:clrMapOvr>
    <a:masterClrMapping/>
  </p:clrMapOvr>
  <mc:AlternateContent xmlns:mc="http://schemas.openxmlformats.org/markup-compatibility/2006" xmlns:p14="http://schemas.microsoft.com/office/powerpoint/2010/main">
    <mc:Choice Requires="p14">
      <p:transition spd="slow" p14:dur="2000" advTm="93948"/>
    </mc:Choice>
    <mc:Fallback xmlns="">
      <p:transition spd="slow" advTm="93948"/>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Acceptance by modern methods of communication</a:t>
            </a:r>
          </a:p>
        </p:txBody>
      </p:sp>
      <p:sp>
        <p:nvSpPr>
          <p:cNvPr id="3" name="Content Placeholder 2"/>
          <p:cNvSpPr>
            <a:spLocks noGrp="1"/>
          </p:cNvSpPr>
          <p:nvPr>
            <p:ph idx="1"/>
          </p:nvPr>
        </p:nvSpPr>
        <p:spPr/>
        <p:txBody>
          <a:bodyPr>
            <a:normAutofit fontScale="77500" lnSpcReduction="20000"/>
          </a:bodyPr>
          <a:lstStyle/>
          <a:p>
            <a:r>
              <a:rPr lang="en-GB" sz="2200" dirty="0"/>
              <a:t>The position is less clear where acceptance is communicated by text-message, answer phone, fax or email that is not read immediately on receipt. </a:t>
            </a:r>
          </a:p>
          <a:p>
            <a:endParaRPr lang="en-GB" sz="2200" dirty="0"/>
          </a:p>
          <a:p>
            <a:r>
              <a:rPr lang="en-GB" sz="3100" b="1" i="1" dirty="0">
                <a:solidFill>
                  <a:srgbClr val="002060"/>
                </a:solidFill>
              </a:rPr>
              <a:t>Apple Corps Ltd v Apple Computers Inc [2004]</a:t>
            </a:r>
          </a:p>
          <a:p>
            <a:r>
              <a:rPr lang="en-GB" sz="3100" b="1" i="1" dirty="0">
                <a:solidFill>
                  <a:srgbClr val="002060"/>
                </a:solidFill>
              </a:rPr>
              <a:t>Entores v Miles Far East Corporation [1955]</a:t>
            </a:r>
          </a:p>
          <a:p>
            <a:r>
              <a:rPr lang="en-GB" sz="3100" b="1" i="1" dirty="0" err="1">
                <a:solidFill>
                  <a:srgbClr val="002060"/>
                </a:solidFill>
              </a:rPr>
              <a:t>Brinkibon</a:t>
            </a:r>
            <a:r>
              <a:rPr lang="en-GB" sz="3100" b="1" i="1" dirty="0">
                <a:solidFill>
                  <a:srgbClr val="002060"/>
                </a:solidFill>
              </a:rPr>
              <a:t> Ltd v </a:t>
            </a:r>
            <a:r>
              <a:rPr lang="en-GB" sz="3100" b="1" i="1" dirty="0" err="1">
                <a:solidFill>
                  <a:srgbClr val="002060"/>
                </a:solidFill>
              </a:rPr>
              <a:t>Stahag</a:t>
            </a:r>
            <a:r>
              <a:rPr lang="en-GB" sz="3100" b="1" i="1" dirty="0">
                <a:solidFill>
                  <a:srgbClr val="002060"/>
                </a:solidFill>
              </a:rPr>
              <a:t> Stahl GmbH [1983]</a:t>
            </a:r>
          </a:p>
          <a:p>
            <a:r>
              <a:rPr lang="en-GB" sz="3100" b="1" i="1" dirty="0" err="1">
                <a:solidFill>
                  <a:srgbClr val="002060"/>
                </a:solidFill>
              </a:rPr>
              <a:t>Chwee</a:t>
            </a:r>
            <a:r>
              <a:rPr lang="en-GB" sz="3100" b="1" i="1" dirty="0">
                <a:solidFill>
                  <a:srgbClr val="002060"/>
                </a:solidFill>
              </a:rPr>
              <a:t> Kin </a:t>
            </a:r>
            <a:r>
              <a:rPr lang="en-GB" sz="3100" b="1" i="1" dirty="0" err="1">
                <a:solidFill>
                  <a:srgbClr val="002060"/>
                </a:solidFill>
              </a:rPr>
              <a:t>Keong</a:t>
            </a:r>
            <a:r>
              <a:rPr lang="en-GB" sz="3100" b="1" i="1" dirty="0">
                <a:solidFill>
                  <a:srgbClr val="002060"/>
                </a:solidFill>
              </a:rPr>
              <a:t> v Digilandmall.com Pte Ltd [2005]</a:t>
            </a:r>
          </a:p>
          <a:p>
            <a:endParaRPr lang="en-GB" sz="2200" dirty="0"/>
          </a:p>
          <a:p>
            <a:r>
              <a:rPr lang="en-GB" sz="3000" b="1" dirty="0">
                <a:solidFill>
                  <a:schemeClr val="accent5">
                    <a:lumMod val="75000"/>
                  </a:schemeClr>
                </a:solidFill>
              </a:rPr>
              <a:t>Electronic Commerce (EC Directive) Regulations 2002:</a:t>
            </a:r>
          </a:p>
          <a:p>
            <a:pPr marL="0" indent="0">
              <a:buNone/>
            </a:pPr>
            <a:r>
              <a:rPr lang="en-GB" sz="2200" dirty="0"/>
              <a:t>       Reg 11: the contract is formed when the customer is able to access the acknowledgement of receipt sent from the seller.</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772020864"/>
      </p:ext>
    </p:extLst>
  </p:cSld>
  <p:clrMapOvr>
    <a:masterClrMapping/>
  </p:clrMapOvr>
  <mc:AlternateContent xmlns:mc="http://schemas.openxmlformats.org/markup-compatibility/2006" xmlns:p14="http://schemas.microsoft.com/office/powerpoint/2010/main">
    <mc:Choice Requires="p14">
      <p:transition spd="slow" p14:dur="2000" advTm="422884"/>
    </mc:Choice>
    <mc:Fallback xmlns="">
      <p:transition spd="slow" advTm="422884"/>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2A1125-BEEF-4B06-B7A6-5C89AFBF8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F33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AF29A-C02E-4F6E-AE31-4D61F939D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803267-175B-4586-A120-09F386B97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05E216E-B94A-CCE5-E715-39AAB017BDAD}"/>
              </a:ext>
            </a:extLst>
          </p:cNvPr>
          <p:cNvPicPr>
            <a:picLocks noChangeAspect="1"/>
          </p:cNvPicPr>
          <p:nvPr/>
        </p:nvPicPr>
        <p:blipFill>
          <a:blip r:embed="rId2"/>
          <a:stretch>
            <a:fillRect/>
          </a:stretch>
        </p:blipFill>
        <p:spPr>
          <a:xfrm>
            <a:off x="852723" y="1598212"/>
            <a:ext cx="10486552" cy="3824577"/>
          </a:xfrm>
          <a:prstGeom prst="rect">
            <a:avLst/>
          </a:prstGeom>
        </p:spPr>
      </p:pic>
    </p:spTree>
    <p:extLst>
      <p:ext uri="{BB962C8B-B14F-4D97-AF65-F5344CB8AC3E}">
        <p14:creationId xmlns:p14="http://schemas.microsoft.com/office/powerpoint/2010/main" val="24686488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FD05E-06CC-E81C-5E62-9009666A35B0}"/>
              </a:ext>
            </a:extLst>
          </p:cNvPr>
          <p:cNvSpPr>
            <a:spLocks noGrp="1"/>
          </p:cNvSpPr>
          <p:nvPr>
            <p:ph type="title"/>
          </p:nvPr>
        </p:nvSpPr>
        <p:spPr/>
        <p:txBody>
          <a:bodyPr>
            <a:normAutofit fontScale="90000"/>
          </a:bodyPr>
          <a:lstStyle/>
          <a:p>
            <a:r>
              <a:rPr lang="en-GB" b="1" dirty="0"/>
              <a:t>Contracts concluded by “shrink wrap”, “click wrap” or “browse wrap”</a:t>
            </a:r>
            <a:br>
              <a:rPr lang="en-GB" b="1" dirty="0"/>
            </a:br>
            <a:endParaRPr lang="en-GB" dirty="0"/>
          </a:p>
        </p:txBody>
      </p:sp>
      <p:pic>
        <p:nvPicPr>
          <p:cNvPr id="4" name="Content Placeholder 3">
            <a:extLst>
              <a:ext uri="{FF2B5EF4-FFF2-40B4-BE49-F238E27FC236}">
                <a16:creationId xmlns:a16="http://schemas.microsoft.com/office/drawing/2014/main" id="{F2A94AE4-F6D8-1024-61ED-CB8A9D973629}"/>
              </a:ext>
            </a:extLst>
          </p:cNvPr>
          <p:cNvPicPr>
            <a:picLocks noGrp="1" noChangeAspect="1"/>
          </p:cNvPicPr>
          <p:nvPr>
            <p:ph idx="1"/>
          </p:nvPr>
        </p:nvPicPr>
        <p:blipFill>
          <a:blip r:embed="rId3"/>
          <a:stretch>
            <a:fillRect/>
          </a:stretch>
        </p:blipFill>
        <p:spPr>
          <a:xfrm>
            <a:off x="8480230" y="568325"/>
            <a:ext cx="3343275" cy="1362075"/>
          </a:xfrm>
          <a:prstGeom prst="rect">
            <a:avLst/>
          </a:prstGeom>
        </p:spPr>
      </p:pic>
      <p:pic>
        <p:nvPicPr>
          <p:cNvPr id="5" name="Picture 4">
            <a:extLst>
              <a:ext uri="{FF2B5EF4-FFF2-40B4-BE49-F238E27FC236}">
                <a16:creationId xmlns:a16="http://schemas.microsoft.com/office/drawing/2014/main" id="{8DECB219-BD1E-BACA-0EB6-D009ABE9B295}"/>
              </a:ext>
            </a:extLst>
          </p:cNvPr>
          <p:cNvPicPr>
            <a:picLocks noChangeAspect="1"/>
          </p:cNvPicPr>
          <p:nvPr/>
        </p:nvPicPr>
        <p:blipFill>
          <a:blip r:embed="rId4"/>
          <a:stretch>
            <a:fillRect/>
          </a:stretch>
        </p:blipFill>
        <p:spPr>
          <a:xfrm>
            <a:off x="8842179" y="2557462"/>
            <a:ext cx="2619375" cy="1743075"/>
          </a:xfrm>
          <a:prstGeom prst="rect">
            <a:avLst/>
          </a:prstGeom>
        </p:spPr>
      </p:pic>
      <p:sp>
        <p:nvSpPr>
          <p:cNvPr id="6" name="TextBox 5">
            <a:extLst>
              <a:ext uri="{FF2B5EF4-FFF2-40B4-BE49-F238E27FC236}">
                <a16:creationId xmlns:a16="http://schemas.microsoft.com/office/drawing/2014/main" id="{69284E1B-DDB0-1D8F-E4A0-3C0522173415}"/>
              </a:ext>
            </a:extLst>
          </p:cNvPr>
          <p:cNvSpPr txBox="1"/>
          <p:nvPr/>
        </p:nvSpPr>
        <p:spPr>
          <a:xfrm>
            <a:off x="431321" y="1930400"/>
            <a:ext cx="7677509" cy="4524315"/>
          </a:xfrm>
          <a:prstGeom prst="rect">
            <a:avLst/>
          </a:prstGeom>
          <a:noFill/>
        </p:spPr>
        <p:txBody>
          <a:bodyPr wrap="square" rtlCol="0">
            <a:spAutoFit/>
          </a:bodyPr>
          <a:lstStyle/>
          <a:p>
            <a:r>
              <a:rPr lang="en-GB" dirty="0"/>
              <a:t>“</a:t>
            </a:r>
            <a:r>
              <a:rPr lang="en-GB" b="1" dirty="0"/>
              <a:t>Shrink wrap” </a:t>
            </a:r>
            <a:r>
              <a:rPr lang="en-GB" dirty="0"/>
              <a:t>is where the end-user is deemed to have accepted the licensor’s terms and conditions by opening a shrink-wrapped product. This has been a common way of selling software or computer games where the product is sold on a medium like a computer disk. The intention is that the end-user accepts the contract by opening the shrink wrapping. - </a:t>
            </a:r>
            <a:r>
              <a:rPr lang="en-GB" b="1" i="1" dirty="0">
                <a:solidFill>
                  <a:srgbClr val="002060"/>
                </a:solidFill>
              </a:rPr>
              <a:t>Beta Computers (Europe) Ltd v Adobe Systems (Europe) Ltd [1996</a:t>
            </a:r>
            <a:r>
              <a:rPr lang="en-GB" dirty="0">
                <a:solidFill>
                  <a:srgbClr val="002060"/>
                </a:solidFill>
              </a:rPr>
              <a:t>] </a:t>
            </a:r>
          </a:p>
          <a:p>
            <a:endParaRPr lang="en-GB" dirty="0"/>
          </a:p>
          <a:p>
            <a:r>
              <a:rPr lang="en-GB" dirty="0"/>
              <a:t>“</a:t>
            </a:r>
            <a:r>
              <a:rPr lang="en-GB" b="1" dirty="0"/>
              <a:t>Click wrap” or “browse wrap” </a:t>
            </a:r>
            <a:r>
              <a:rPr lang="en-GB" dirty="0"/>
              <a:t>is increasingly used to license software, goods or other services downloaded over the internet. The end-user has to click to signify acceptance of the provider’s terms and conditions before the contract will be completed. Terms may be displayed in a hyperlink on a webpage, which may or may not be prominent. The act of acceptance is said to be by conduct, that is, continuing to use the service provided by the website (e.g. browsing). - </a:t>
            </a:r>
            <a:r>
              <a:rPr lang="en-GB" b="1" i="1" dirty="0">
                <a:solidFill>
                  <a:srgbClr val="002060"/>
                </a:solidFill>
              </a:rPr>
              <a:t>Parker Grennan v Camelot UK Lotteries Ltd [2024] </a:t>
            </a:r>
            <a:endParaRPr lang="en-GB" dirty="0">
              <a:solidFill>
                <a:srgbClr val="002060"/>
              </a:solidFill>
            </a:endParaRPr>
          </a:p>
        </p:txBody>
      </p:sp>
    </p:spTree>
    <p:extLst>
      <p:ext uri="{BB962C8B-B14F-4D97-AF65-F5344CB8AC3E}">
        <p14:creationId xmlns:p14="http://schemas.microsoft.com/office/powerpoint/2010/main" val="10996228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C49C5-2171-4A95-92D0-14CEB39C4C63}"/>
              </a:ext>
            </a:extLst>
          </p:cNvPr>
          <p:cNvSpPr>
            <a:spLocks noGrp="1"/>
          </p:cNvSpPr>
          <p:nvPr>
            <p:ph type="title"/>
          </p:nvPr>
        </p:nvSpPr>
        <p:spPr>
          <a:xfrm>
            <a:off x="677334" y="609600"/>
            <a:ext cx="8596668" cy="1320800"/>
          </a:xfrm>
        </p:spPr>
        <p:txBody>
          <a:bodyPr anchor="t">
            <a:normAutofit/>
          </a:bodyPr>
          <a:lstStyle/>
          <a:p>
            <a:r>
              <a:rPr lang="en-GB" dirty="0"/>
              <a:t>Acceptance by informal digital means</a:t>
            </a:r>
            <a:br>
              <a:rPr lang="en-GB" dirty="0"/>
            </a:br>
            <a:endParaRPr lang="en-GB" dirty="0"/>
          </a:p>
        </p:txBody>
      </p:sp>
      <p:sp>
        <p:nvSpPr>
          <p:cNvPr id="3" name="Content Placeholder 2">
            <a:extLst>
              <a:ext uri="{FF2B5EF4-FFF2-40B4-BE49-F238E27FC236}">
                <a16:creationId xmlns:a16="http://schemas.microsoft.com/office/drawing/2014/main" id="{05F826AC-986B-34C3-82D8-2DE1C7CB6644}"/>
              </a:ext>
            </a:extLst>
          </p:cNvPr>
          <p:cNvSpPr>
            <a:spLocks noGrp="1"/>
          </p:cNvSpPr>
          <p:nvPr>
            <p:ph idx="1"/>
          </p:nvPr>
        </p:nvSpPr>
        <p:spPr>
          <a:xfrm>
            <a:off x="4063160" y="1620253"/>
            <a:ext cx="5530019" cy="4421109"/>
          </a:xfrm>
        </p:spPr>
        <p:txBody>
          <a:bodyPr>
            <a:normAutofit/>
          </a:bodyPr>
          <a:lstStyle/>
          <a:p>
            <a:pPr marL="0" indent="0">
              <a:lnSpc>
                <a:spcPct val="90000"/>
              </a:lnSpc>
              <a:buNone/>
            </a:pPr>
            <a:r>
              <a:rPr lang="en-GB" sz="2800" b="1" i="1" dirty="0">
                <a:solidFill>
                  <a:srgbClr val="0070C0"/>
                </a:solidFill>
              </a:rPr>
              <a:t>South West Terminal Ltd v Achter Land [2023] – </a:t>
            </a:r>
            <a:r>
              <a:rPr lang="en-GB" i="1" dirty="0"/>
              <a:t>Canadian case so therefore only persuasive</a:t>
            </a:r>
          </a:p>
          <a:p>
            <a:pPr marL="0" indent="0">
              <a:lnSpc>
                <a:spcPct val="90000"/>
              </a:lnSpc>
              <a:buNone/>
            </a:pPr>
            <a:r>
              <a:rPr lang="en-GB" dirty="0"/>
              <a:t>This case involved a telephone negotiation, where the seller’s representative sent an image of the contract to the buyer with a request for confirmation.</a:t>
            </a:r>
          </a:p>
          <a:p>
            <a:pPr marL="0" indent="0">
              <a:lnSpc>
                <a:spcPct val="90000"/>
              </a:lnSpc>
              <a:buNone/>
            </a:pPr>
            <a:r>
              <a:rPr lang="en-GB" dirty="0"/>
              <a:t>The buyer responded with a thumbs up emoji.</a:t>
            </a:r>
          </a:p>
          <a:p>
            <a:pPr marL="0" indent="0">
              <a:lnSpc>
                <a:spcPct val="90000"/>
              </a:lnSpc>
              <a:buNone/>
            </a:pPr>
            <a:endParaRPr lang="en-GB" dirty="0"/>
          </a:p>
          <a:p>
            <a:pPr marL="0" indent="0">
              <a:lnSpc>
                <a:spcPct val="90000"/>
              </a:lnSpc>
              <a:buNone/>
            </a:pPr>
            <a:r>
              <a:rPr lang="en-GB" dirty="0"/>
              <a:t>Past contract dealings had often involved some informal acceptances such as the use of the word ‘yup’ and so the court held the emoji was not a mere receipt but an acceptance. </a:t>
            </a:r>
          </a:p>
          <a:p>
            <a:pPr marL="0" indent="0">
              <a:lnSpc>
                <a:spcPct val="90000"/>
              </a:lnSpc>
              <a:buNone/>
            </a:pPr>
            <a:endParaRPr lang="en-GB" dirty="0"/>
          </a:p>
        </p:txBody>
      </p:sp>
      <p:pic>
        <p:nvPicPr>
          <p:cNvPr id="4" name="Picture 3" descr="A yellow hand with thumb up&#10;&#10;Description automatically generated">
            <a:extLst>
              <a:ext uri="{FF2B5EF4-FFF2-40B4-BE49-F238E27FC236}">
                <a16:creationId xmlns:a16="http://schemas.microsoft.com/office/drawing/2014/main" id="{81B6423E-5FFF-E500-E399-F323343B9ED4}"/>
              </a:ext>
            </a:extLst>
          </p:cNvPr>
          <p:cNvPicPr>
            <a:picLocks noChangeAspect="1"/>
          </p:cNvPicPr>
          <p:nvPr/>
        </p:nvPicPr>
        <p:blipFill>
          <a:blip r:embed="rId3"/>
          <a:srcRect l="28157" r="26333" b="-1"/>
          <a:stretch/>
        </p:blipFill>
        <p:spPr>
          <a:xfrm>
            <a:off x="677334" y="2159331"/>
            <a:ext cx="3144597" cy="3882362"/>
          </a:xfrm>
          <a:prstGeom prst="rect">
            <a:avLst/>
          </a:prstGeom>
        </p:spPr>
      </p:pic>
    </p:spTree>
    <p:extLst>
      <p:ext uri="{BB962C8B-B14F-4D97-AF65-F5344CB8AC3E}">
        <p14:creationId xmlns:p14="http://schemas.microsoft.com/office/powerpoint/2010/main" val="11352757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63" y="152400"/>
            <a:ext cx="9679240" cy="1320800"/>
          </a:xfrm>
        </p:spPr>
        <p:txBody>
          <a:bodyPr/>
          <a:lstStyle/>
          <a:p>
            <a:r>
              <a:rPr lang="en-GB" dirty="0"/>
              <a:t>Summary of rules regarding communication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4283750"/>
              </p:ext>
            </p:extLst>
          </p:nvPr>
        </p:nvGraphicFramePr>
        <p:xfrm>
          <a:off x="399568" y="812799"/>
          <a:ext cx="9957534" cy="5902793"/>
        </p:xfrm>
        <a:graphic>
          <a:graphicData uri="http://schemas.openxmlformats.org/drawingml/2006/table">
            <a:tbl>
              <a:tblPr firstRow="1" bandRow="1">
                <a:tableStyleId>{5C22544A-7EE6-4342-B048-85BDC9FD1C3A}</a:tableStyleId>
              </a:tblPr>
              <a:tblGrid>
                <a:gridCol w="3319178">
                  <a:extLst>
                    <a:ext uri="{9D8B030D-6E8A-4147-A177-3AD203B41FA5}">
                      <a16:colId xmlns:a16="http://schemas.microsoft.com/office/drawing/2014/main" val="20000"/>
                    </a:ext>
                  </a:extLst>
                </a:gridCol>
                <a:gridCol w="3319178">
                  <a:extLst>
                    <a:ext uri="{9D8B030D-6E8A-4147-A177-3AD203B41FA5}">
                      <a16:colId xmlns:a16="http://schemas.microsoft.com/office/drawing/2014/main" val="20001"/>
                    </a:ext>
                  </a:extLst>
                </a:gridCol>
                <a:gridCol w="3319178">
                  <a:extLst>
                    <a:ext uri="{9D8B030D-6E8A-4147-A177-3AD203B41FA5}">
                      <a16:colId xmlns:a16="http://schemas.microsoft.com/office/drawing/2014/main" val="20002"/>
                    </a:ext>
                  </a:extLst>
                </a:gridCol>
              </a:tblGrid>
              <a:tr h="698405">
                <a:tc>
                  <a:txBody>
                    <a:bodyPr/>
                    <a:lstStyle/>
                    <a:p>
                      <a:r>
                        <a:rPr lang="en-GB" dirty="0"/>
                        <a:t>STAGE</a:t>
                      </a:r>
                      <a:r>
                        <a:rPr lang="en-GB" baseline="0" dirty="0"/>
                        <a:t> IN FORMING AGREEMENT</a:t>
                      </a:r>
                      <a:endParaRPr lang="en-GB" dirty="0"/>
                    </a:p>
                  </a:txBody>
                  <a:tcPr/>
                </a:tc>
                <a:tc>
                  <a:txBody>
                    <a:bodyPr/>
                    <a:lstStyle/>
                    <a:p>
                      <a:r>
                        <a:rPr lang="en-GB" dirty="0"/>
                        <a:t>USUAL RULE re COMMUNICATION</a:t>
                      </a:r>
                    </a:p>
                  </a:txBody>
                  <a:tcPr/>
                </a:tc>
                <a:tc>
                  <a:txBody>
                    <a:bodyPr/>
                    <a:lstStyle/>
                    <a:p>
                      <a:r>
                        <a:rPr lang="en-GB" dirty="0"/>
                        <a:t>RULE re POSTAL COMMUNICATION</a:t>
                      </a:r>
                    </a:p>
                  </a:txBody>
                  <a:tcPr/>
                </a:tc>
                <a:extLst>
                  <a:ext uri="{0D108BD9-81ED-4DB2-BD59-A6C34878D82A}">
                    <a16:rowId xmlns:a16="http://schemas.microsoft.com/office/drawing/2014/main" val="10000"/>
                  </a:ext>
                </a:extLst>
              </a:tr>
              <a:tr h="1596354">
                <a:tc>
                  <a:txBody>
                    <a:bodyPr/>
                    <a:lstStyle/>
                    <a:p>
                      <a:r>
                        <a:rPr lang="en-GB" dirty="0"/>
                        <a:t>OFFER</a:t>
                      </a:r>
                    </a:p>
                  </a:txBody>
                  <a:tcPr/>
                </a:tc>
                <a:tc>
                  <a:txBody>
                    <a:bodyPr/>
                    <a:lstStyle/>
                    <a:p>
                      <a:r>
                        <a:rPr lang="en-GB" dirty="0"/>
                        <a:t>Must be fully communicated to be valid:</a:t>
                      </a:r>
                    </a:p>
                    <a:p>
                      <a:endParaRPr lang="en-GB" dirty="0"/>
                    </a:p>
                    <a:p>
                      <a:r>
                        <a:rPr lang="en-GB" dirty="0"/>
                        <a:t>Taylor</a:t>
                      </a:r>
                      <a:r>
                        <a:rPr lang="en-GB" baseline="0" dirty="0"/>
                        <a:t> v Laird [1856]</a:t>
                      </a:r>
                      <a:endParaRPr lang="en-GB" dirty="0"/>
                    </a:p>
                  </a:txBody>
                  <a:tcPr/>
                </a:tc>
                <a:tc>
                  <a:txBody>
                    <a:bodyPr/>
                    <a:lstStyle/>
                    <a:p>
                      <a:r>
                        <a:rPr lang="en-GB" dirty="0"/>
                        <a:t>Communicated</a:t>
                      </a:r>
                      <a:r>
                        <a:rPr lang="en-GB" baseline="0" dirty="0"/>
                        <a:t> on RECEIPT – knowledge of offer required:</a:t>
                      </a:r>
                    </a:p>
                    <a:p>
                      <a:endParaRPr lang="en-GB" baseline="0" dirty="0"/>
                    </a:p>
                    <a:p>
                      <a:r>
                        <a:rPr lang="en-GB" baseline="0" dirty="0"/>
                        <a:t>Taylor v Laird [1856]</a:t>
                      </a:r>
                      <a:endParaRPr lang="en-GB" dirty="0"/>
                    </a:p>
                  </a:txBody>
                  <a:tcPr/>
                </a:tc>
                <a:extLst>
                  <a:ext uri="{0D108BD9-81ED-4DB2-BD59-A6C34878D82A}">
                    <a16:rowId xmlns:a16="http://schemas.microsoft.com/office/drawing/2014/main" val="10001"/>
                  </a:ext>
                </a:extLst>
              </a:tr>
              <a:tr h="1895670">
                <a:tc>
                  <a:txBody>
                    <a:bodyPr/>
                    <a:lstStyle/>
                    <a:p>
                      <a:r>
                        <a:rPr lang="en-GB" dirty="0"/>
                        <a:t>REVOCATION OF OFFER</a:t>
                      </a:r>
                    </a:p>
                  </a:txBody>
                  <a:tcPr/>
                </a:tc>
                <a:tc>
                  <a:txBody>
                    <a:bodyPr/>
                    <a:lstStyle/>
                    <a:p>
                      <a:r>
                        <a:rPr lang="en-GB" dirty="0"/>
                        <a:t>Must</a:t>
                      </a:r>
                      <a:r>
                        <a:rPr lang="en-GB" baseline="0" dirty="0"/>
                        <a:t> be fully communicated to be valid:</a:t>
                      </a:r>
                    </a:p>
                    <a:p>
                      <a:endParaRPr lang="en-GB" baseline="0" dirty="0"/>
                    </a:p>
                    <a:p>
                      <a:endParaRPr lang="en-GB" baseline="0" dirty="0"/>
                    </a:p>
                    <a:p>
                      <a:r>
                        <a:rPr lang="en-GB" baseline="0" dirty="0"/>
                        <a:t>Byrne v Van </a:t>
                      </a:r>
                      <a:r>
                        <a:rPr lang="en-GB" baseline="0" dirty="0" err="1"/>
                        <a:t>Tienhoven</a:t>
                      </a:r>
                      <a:r>
                        <a:rPr lang="en-GB" baseline="0" dirty="0"/>
                        <a:t> [1880]</a:t>
                      </a:r>
                    </a:p>
                  </a:txBody>
                  <a:tcPr/>
                </a:tc>
                <a:tc>
                  <a:txBody>
                    <a:bodyPr/>
                    <a:lstStyle/>
                    <a:p>
                      <a:r>
                        <a:rPr lang="en-GB" dirty="0"/>
                        <a:t>Communicated on RECEIPT – knowledge</a:t>
                      </a:r>
                      <a:r>
                        <a:rPr lang="en-GB" baseline="0" dirty="0"/>
                        <a:t> of revocation required:</a:t>
                      </a:r>
                    </a:p>
                    <a:p>
                      <a:endParaRPr lang="en-GB" baseline="0" dirty="0"/>
                    </a:p>
                    <a:p>
                      <a:r>
                        <a:rPr lang="en-GB" baseline="0" dirty="0"/>
                        <a:t>Byrne v Van </a:t>
                      </a:r>
                      <a:r>
                        <a:rPr lang="en-GB" baseline="0" dirty="0" err="1"/>
                        <a:t>Tienhoven</a:t>
                      </a:r>
                      <a:r>
                        <a:rPr lang="en-GB" baseline="0" dirty="0"/>
                        <a:t> [1880]</a:t>
                      </a:r>
                    </a:p>
                    <a:p>
                      <a:endParaRPr lang="en-GB" baseline="0" dirty="0"/>
                    </a:p>
                    <a:p>
                      <a:endParaRPr lang="en-GB" dirty="0"/>
                    </a:p>
                  </a:txBody>
                  <a:tcPr/>
                </a:tc>
                <a:extLst>
                  <a:ext uri="{0D108BD9-81ED-4DB2-BD59-A6C34878D82A}">
                    <a16:rowId xmlns:a16="http://schemas.microsoft.com/office/drawing/2014/main" val="10002"/>
                  </a:ext>
                </a:extLst>
              </a:tr>
              <a:tr h="1596354">
                <a:tc>
                  <a:txBody>
                    <a:bodyPr/>
                    <a:lstStyle/>
                    <a:p>
                      <a:r>
                        <a:rPr lang="en-GB" dirty="0"/>
                        <a:t>ACCEPTANCE</a:t>
                      </a:r>
                    </a:p>
                  </a:txBody>
                  <a:tcPr/>
                </a:tc>
                <a:tc>
                  <a:txBody>
                    <a:bodyPr/>
                    <a:lstStyle/>
                    <a:p>
                      <a:r>
                        <a:rPr lang="en-GB" dirty="0"/>
                        <a:t>Must be fully communicated to be valid:</a:t>
                      </a:r>
                    </a:p>
                    <a:p>
                      <a:r>
                        <a:rPr lang="en-GB" dirty="0"/>
                        <a:t>Entores v Miles Far East corporation [1955].</a:t>
                      </a:r>
                    </a:p>
                  </a:txBody>
                  <a:tcPr/>
                </a:tc>
                <a:tc>
                  <a:txBody>
                    <a:bodyPr/>
                    <a:lstStyle/>
                    <a:p>
                      <a:r>
                        <a:rPr lang="en-GB" dirty="0"/>
                        <a:t>Communicated</a:t>
                      </a:r>
                      <a:r>
                        <a:rPr lang="en-GB" baseline="0" dirty="0"/>
                        <a:t> on POSTING – postal rule will apply</a:t>
                      </a:r>
                    </a:p>
                    <a:p>
                      <a:endParaRPr lang="en-GB" baseline="0" dirty="0"/>
                    </a:p>
                    <a:p>
                      <a:r>
                        <a:rPr lang="en-GB" baseline="0" dirty="0"/>
                        <a:t>Adams v </a:t>
                      </a:r>
                      <a:r>
                        <a:rPr lang="en-GB" baseline="0" dirty="0" err="1"/>
                        <a:t>Lindsell</a:t>
                      </a:r>
                      <a:r>
                        <a:rPr lang="en-GB" baseline="0" dirty="0"/>
                        <a:t> [1818]</a:t>
                      </a:r>
                      <a:endParaRPr lang="en-GB"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49746944"/>
      </p:ext>
    </p:extLst>
  </p:cSld>
  <p:clrMapOvr>
    <a:masterClrMapping/>
  </p:clrMapOvr>
  <mc:AlternateContent xmlns:mc="http://schemas.openxmlformats.org/markup-compatibility/2006" xmlns:p14="http://schemas.microsoft.com/office/powerpoint/2010/main">
    <mc:Choice Requires="p14">
      <p:transition spd="slow" p14:dur="2000" advTm="24350"/>
    </mc:Choice>
    <mc:Fallback xmlns="">
      <p:transition spd="slow" advTm="24350"/>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8E1-83FC-41C6-B78D-2401421577FA}"/>
              </a:ext>
            </a:extLst>
          </p:cNvPr>
          <p:cNvSpPr>
            <a:spLocks noGrp="1"/>
          </p:cNvSpPr>
          <p:nvPr>
            <p:ph type="title"/>
          </p:nvPr>
        </p:nvSpPr>
        <p:spPr>
          <a:xfrm>
            <a:off x="643467" y="321734"/>
            <a:ext cx="10905066" cy="1135737"/>
          </a:xfrm>
        </p:spPr>
        <p:txBody>
          <a:bodyPr>
            <a:normAutofit/>
          </a:bodyPr>
          <a:lstStyle/>
          <a:p>
            <a:r>
              <a:rPr lang="en-GB" sz="3600" dirty="0"/>
              <a:t>Summary </a:t>
            </a:r>
          </a:p>
        </p:txBody>
      </p:sp>
      <p:sp>
        <p:nvSpPr>
          <p:cNvPr id="3" name="Content Placeholder 2">
            <a:extLst>
              <a:ext uri="{FF2B5EF4-FFF2-40B4-BE49-F238E27FC236}">
                <a16:creationId xmlns:a16="http://schemas.microsoft.com/office/drawing/2014/main" id="{3E292E14-DCC1-4EFE-974E-10DC50016CDE}"/>
              </a:ext>
            </a:extLst>
          </p:cNvPr>
          <p:cNvSpPr>
            <a:spLocks noGrp="1"/>
          </p:cNvSpPr>
          <p:nvPr>
            <p:ph idx="1"/>
          </p:nvPr>
        </p:nvSpPr>
        <p:spPr>
          <a:xfrm>
            <a:off x="643467" y="1143000"/>
            <a:ext cx="10905066" cy="5033963"/>
          </a:xfrm>
        </p:spPr>
        <p:txBody>
          <a:bodyPr>
            <a:normAutofit fontScale="85000" lnSpcReduction="20000"/>
          </a:bodyPr>
          <a:lstStyle/>
          <a:p>
            <a:r>
              <a:rPr lang="en-GB" sz="2000" b="1" dirty="0">
                <a:solidFill>
                  <a:srgbClr val="0070C0"/>
                </a:solidFill>
              </a:rPr>
              <a:t>For an agreement to be enforceable contract, there must be an intention to create legal relations and consideration</a:t>
            </a:r>
          </a:p>
          <a:p>
            <a:r>
              <a:rPr lang="en-GB" sz="2000" b="1" dirty="0">
                <a:solidFill>
                  <a:srgbClr val="0070C0"/>
                </a:solidFill>
              </a:rPr>
              <a:t>The intention to make a binding agreement is normally judged objectively and requires the presence of an OFFER and ACCEPTANCE</a:t>
            </a:r>
          </a:p>
          <a:p>
            <a:r>
              <a:rPr lang="en-GB" sz="2000" b="1" dirty="0">
                <a:solidFill>
                  <a:srgbClr val="0070C0"/>
                </a:solidFill>
              </a:rPr>
              <a:t>An offer is a definite promise to be bound on specific terms without further negotiation</a:t>
            </a:r>
          </a:p>
          <a:p>
            <a:r>
              <a:rPr lang="en-GB" sz="2000" b="1" dirty="0">
                <a:solidFill>
                  <a:srgbClr val="0070C0"/>
                </a:solidFill>
              </a:rPr>
              <a:t>An offer must be distinguished from an INVITATION TO TREAT. The following are normally only invitations to treat:</a:t>
            </a:r>
          </a:p>
          <a:p>
            <a:pPr>
              <a:buFontTx/>
              <a:buChar char="-"/>
            </a:pPr>
            <a:r>
              <a:rPr lang="en-GB" sz="2000" dirty="0">
                <a:solidFill>
                  <a:schemeClr val="accent1"/>
                </a:solidFill>
              </a:rPr>
              <a:t>Requests for bids at an auction;</a:t>
            </a:r>
          </a:p>
          <a:p>
            <a:pPr>
              <a:buFontTx/>
              <a:buChar char="-"/>
            </a:pPr>
            <a:r>
              <a:rPr lang="en-GB" sz="2000" dirty="0">
                <a:solidFill>
                  <a:schemeClr val="accent1"/>
                </a:solidFill>
              </a:rPr>
              <a:t>Displays in shop windows;</a:t>
            </a:r>
          </a:p>
          <a:p>
            <a:pPr>
              <a:buFontTx/>
              <a:buChar char="-"/>
            </a:pPr>
            <a:r>
              <a:rPr lang="en-GB" sz="2000" dirty="0">
                <a:solidFill>
                  <a:schemeClr val="accent1"/>
                </a:solidFill>
              </a:rPr>
              <a:t>Advertisements</a:t>
            </a:r>
          </a:p>
          <a:p>
            <a:r>
              <a:rPr lang="en-GB" sz="2000" b="1" dirty="0">
                <a:solidFill>
                  <a:srgbClr val="0070C0"/>
                </a:solidFill>
              </a:rPr>
              <a:t>An offer must be COMMUNICATED to be effective. It can be accepted at any time before it is revoked. REVOCATION can take place by:</a:t>
            </a:r>
          </a:p>
          <a:p>
            <a:pPr>
              <a:buFontTx/>
              <a:buChar char="-"/>
            </a:pPr>
            <a:r>
              <a:rPr lang="en-GB" sz="2000" dirty="0">
                <a:solidFill>
                  <a:schemeClr val="accent1"/>
                </a:solidFill>
              </a:rPr>
              <a:t>Lapse of time</a:t>
            </a:r>
          </a:p>
          <a:p>
            <a:pPr>
              <a:buFontTx/>
              <a:buChar char="-"/>
            </a:pPr>
            <a:r>
              <a:rPr lang="en-GB" sz="2000" dirty="0">
                <a:solidFill>
                  <a:schemeClr val="accent1"/>
                </a:solidFill>
              </a:rPr>
              <a:t>Rejection by the offeree </a:t>
            </a:r>
          </a:p>
          <a:p>
            <a:pPr>
              <a:buFontTx/>
              <a:buChar char="-"/>
            </a:pPr>
            <a:r>
              <a:rPr lang="en-GB" sz="2000" dirty="0">
                <a:solidFill>
                  <a:schemeClr val="accent1"/>
                </a:solidFill>
              </a:rPr>
              <a:t>Making of a counter-offer by the offeree</a:t>
            </a:r>
          </a:p>
          <a:p>
            <a:pPr>
              <a:buFontTx/>
              <a:buChar char="-"/>
            </a:pPr>
            <a:r>
              <a:rPr lang="en-GB" sz="2000" dirty="0">
                <a:solidFill>
                  <a:schemeClr val="accent1"/>
                </a:solidFill>
              </a:rPr>
              <a:t>Death</a:t>
            </a:r>
          </a:p>
          <a:p>
            <a:pPr marL="0" indent="0">
              <a:buNone/>
            </a:pPr>
            <a:endParaRPr lang="en-GB" sz="2000" dirty="0"/>
          </a:p>
        </p:txBody>
      </p:sp>
    </p:spTree>
    <p:extLst>
      <p:ext uri="{BB962C8B-B14F-4D97-AF65-F5344CB8AC3E}">
        <p14:creationId xmlns:p14="http://schemas.microsoft.com/office/powerpoint/2010/main" val="205278499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22BDC-664B-4321-B9F9-5191BC3F41CE}"/>
              </a:ext>
            </a:extLst>
          </p:cNvPr>
          <p:cNvSpPr>
            <a:spLocks noGrp="1"/>
          </p:cNvSpPr>
          <p:nvPr>
            <p:ph type="title"/>
          </p:nvPr>
        </p:nvSpPr>
        <p:spPr>
          <a:xfrm>
            <a:off x="643467" y="321734"/>
            <a:ext cx="10905066" cy="1135737"/>
          </a:xfrm>
        </p:spPr>
        <p:txBody>
          <a:bodyPr>
            <a:normAutofit/>
          </a:bodyPr>
          <a:lstStyle/>
          <a:p>
            <a:r>
              <a:rPr lang="en-GB" sz="3600" dirty="0"/>
              <a:t>Summary</a:t>
            </a:r>
          </a:p>
        </p:txBody>
      </p:sp>
      <p:sp>
        <p:nvSpPr>
          <p:cNvPr id="3" name="Content Placeholder 2">
            <a:extLst>
              <a:ext uri="{FF2B5EF4-FFF2-40B4-BE49-F238E27FC236}">
                <a16:creationId xmlns:a16="http://schemas.microsoft.com/office/drawing/2014/main" id="{83C351C1-9D98-49FA-A971-7A437B0E5775}"/>
              </a:ext>
            </a:extLst>
          </p:cNvPr>
          <p:cNvSpPr>
            <a:spLocks noGrp="1"/>
          </p:cNvSpPr>
          <p:nvPr>
            <p:ph idx="1"/>
          </p:nvPr>
        </p:nvSpPr>
        <p:spPr>
          <a:xfrm>
            <a:off x="643467" y="1250576"/>
            <a:ext cx="10905066" cy="4926387"/>
          </a:xfrm>
        </p:spPr>
        <p:txBody>
          <a:bodyPr>
            <a:normAutofit lnSpcReduction="10000"/>
          </a:bodyPr>
          <a:lstStyle/>
          <a:p>
            <a:r>
              <a:rPr lang="en-GB" sz="2000" b="1" dirty="0">
                <a:solidFill>
                  <a:schemeClr val="accent1"/>
                </a:solidFill>
              </a:rPr>
              <a:t>Acceptance of a valid offer completes the agreement</a:t>
            </a:r>
          </a:p>
          <a:p>
            <a:r>
              <a:rPr lang="en-GB" sz="2000" b="1" dirty="0">
                <a:solidFill>
                  <a:schemeClr val="accent1"/>
                </a:solidFill>
              </a:rPr>
              <a:t>Acceptance must be unqualified and precisely match the offer if it is to be effective, otherwise it will be treated as a COUNTER-OFFER</a:t>
            </a:r>
          </a:p>
          <a:p>
            <a:r>
              <a:rPr lang="en-GB" sz="2000" b="1" dirty="0">
                <a:solidFill>
                  <a:schemeClr val="accent1"/>
                </a:solidFill>
              </a:rPr>
              <a:t>Acceptance must be communicated to be effective:</a:t>
            </a:r>
          </a:p>
          <a:p>
            <a:pPr marL="0" indent="0">
              <a:buNone/>
            </a:pPr>
            <a:r>
              <a:rPr lang="en-GB" sz="2000" dirty="0">
                <a:solidFill>
                  <a:schemeClr val="accent1"/>
                </a:solidFill>
              </a:rPr>
              <a:t>GENERAL RULE: Acceptance is effective when it is received by the offeror (actual notice);</a:t>
            </a:r>
          </a:p>
          <a:p>
            <a:pPr marL="0" indent="0">
              <a:buNone/>
            </a:pPr>
            <a:r>
              <a:rPr lang="en-GB" sz="2000" dirty="0">
                <a:solidFill>
                  <a:schemeClr val="accent1"/>
                </a:solidFill>
              </a:rPr>
              <a:t>Silence is generally not acceptance;</a:t>
            </a:r>
          </a:p>
          <a:p>
            <a:pPr marL="0" indent="0">
              <a:buNone/>
            </a:pPr>
            <a:r>
              <a:rPr lang="en-GB" sz="2000" dirty="0">
                <a:solidFill>
                  <a:schemeClr val="accent1"/>
                </a:solidFill>
              </a:rPr>
              <a:t>Postal acceptances generally take effect on posting (unless the offeror has specified that actual notice is required)</a:t>
            </a:r>
          </a:p>
          <a:p>
            <a:pPr marL="0" indent="0">
              <a:buNone/>
            </a:pPr>
            <a:r>
              <a:rPr lang="en-GB" sz="2000" dirty="0">
                <a:solidFill>
                  <a:schemeClr val="accent1"/>
                </a:solidFill>
              </a:rPr>
              <a:t>Electronic acceptances (telex, fax, email) may take effect when communicated to the offeror, though it may be enough for them to be made available to the offeror, rather than read;</a:t>
            </a:r>
          </a:p>
          <a:p>
            <a:pPr marL="0" indent="0">
              <a:buNone/>
            </a:pPr>
            <a:r>
              <a:rPr lang="en-GB" sz="2000" dirty="0">
                <a:solidFill>
                  <a:schemeClr val="accent1"/>
                </a:solidFill>
              </a:rPr>
              <a:t>Contracts made via a website are governed by Regulations – the offer is likely to be made by the person responding to the website</a:t>
            </a:r>
          </a:p>
        </p:txBody>
      </p:sp>
    </p:spTree>
    <p:extLst>
      <p:ext uri="{BB962C8B-B14F-4D97-AF65-F5344CB8AC3E}">
        <p14:creationId xmlns:p14="http://schemas.microsoft.com/office/powerpoint/2010/main" val="184250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495992"/>
            <a:ext cx="4195140" cy="5638831"/>
          </a:xfrm>
          <a:noFill/>
        </p:spPr>
        <p:txBody>
          <a:bodyPr anchor="ctr">
            <a:normAutofit/>
          </a:bodyPr>
          <a:lstStyle/>
          <a:p>
            <a:r>
              <a:rPr lang="en-GB" sz="4800"/>
              <a:t>Self-assessment questions</a:t>
            </a:r>
          </a:p>
        </p:txBody>
      </p:sp>
      <p:graphicFrame>
        <p:nvGraphicFramePr>
          <p:cNvPr id="5" name="Content Placeholder 2">
            <a:extLst>
              <a:ext uri="{FF2B5EF4-FFF2-40B4-BE49-F238E27FC236}">
                <a16:creationId xmlns:a16="http://schemas.microsoft.com/office/drawing/2014/main" id="{7BCD61BF-5AA8-44BD-9938-B5EB210EED58}"/>
              </a:ext>
            </a:extLst>
          </p:cNvPr>
          <p:cNvGraphicFramePr>
            <a:graphicFrameLocks noGrp="1"/>
          </p:cNvGraphicFramePr>
          <p:nvPr>
            <p:ph idx="1"/>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20641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F11BD-F8CB-40D8-B06A-14EE1B43A301}"/>
              </a:ext>
            </a:extLst>
          </p:cNvPr>
          <p:cNvSpPr>
            <a:spLocks noGrp="1"/>
          </p:cNvSpPr>
          <p:nvPr>
            <p:ph type="title"/>
          </p:nvPr>
        </p:nvSpPr>
        <p:spPr>
          <a:xfrm>
            <a:off x="1085958" y="611258"/>
            <a:ext cx="10044023" cy="877729"/>
          </a:xfrm>
        </p:spPr>
        <p:txBody>
          <a:bodyPr anchor="ctr">
            <a:normAutofit fontScale="90000"/>
          </a:bodyPr>
          <a:lstStyle/>
          <a:p>
            <a:pPr algn="ctr"/>
            <a:r>
              <a:rPr lang="en-GB" sz="4000" dirty="0">
                <a:solidFill>
                  <a:schemeClr val="accent2"/>
                </a:solidFill>
              </a:rPr>
              <a:t>Use bailii.org to research the following key cases – what key principles can be derived from the cases?</a:t>
            </a:r>
          </a:p>
        </p:txBody>
      </p:sp>
      <p:graphicFrame>
        <p:nvGraphicFramePr>
          <p:cNvPr id="18" name="Content Placeholder 2">
            <a:extLst>
              <a:ext uri="{FF2B5EF4-FFF2-40B4-BE49-F238E27FC236}">
                <a16:creationId xmlns:a16="http://schemas.microsoft.com/office/drawing/2014/main" id="{3E9E603B-ABCD-4DC5-81BC-9959F37B68D8}"/>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73003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BEE43-46F4-4C37-85F9-15D86022E75F}"/>
              </a:ext>
            </a:extLst>
          </p:cNvPr>
          <p:cNvSpPr>
            <a:spLocks noGrp="1"/>
          </p:cNvSpPr>
          <p:nvPr>
            <p:ph type="title"/>
          </p:nvPr>
        </p:nvSpPr>
        <p:spPr>
          <a:xfrm>
            <a:off x="6710901" y="348517"/>
            <a:ext cx="3475210" cy="1249695"/>
          </a:xfrm>
        </p:spPr>
        <p:txBody>
          <a:bodyPr>
            <a:normAutofit/>
          </a:bodyPr>
          <a:lstStyle/>
          <a:p>
            <a:r>
              <a:rPr lang="en-GB" dirty="0"/>
              <a:t>Task 1 </a:t>
            </a:r>
          </a:p>
        </p:txBody>
      </p:sp>
      <p:pic>
        <p:nvPicPr>
          <p:cNvPr id="1026" name="Picture 2" descr="See the source image">
            <a:extLst>
              <a:ext uri="{FF2B5EF4-FFF2-40B4-BE49-F238E27FC236}">
                <a16:creationId xmlns:a16="http://schemas.microsoft.com/office/drawing/2014/main" id="{9EFDA23B-9D7E-426F-A47A-DD87370519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07" r="23402"/>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23E208C-92C6-4B3E-9FD7-EFD86C44E6E3}"/>
              </a:ext>
            </a:extLst>
          </p:cNvPr>
          <p:cNvSpPr>
            <a:spLocks noGrp="1"/>
          </p:cNvSpPr>
          <p:nvPr>
            <p:ph idx="1"/>
          </p:nvPr>
        </p:nvSpPr>
        <p:spPr>
          <a:xfrm>
            <a:off x="4635610" y="1033671"/>
            <a:ext cx="7283395" cy="5693132"/>
          </a:xfrm>
          <a:solidFill>
            <a:schemeClr val="bg1"/>
          </a:solidFill>
        </p:spPr>
        <p:txBody>
          <a:bodyPr>
            <a:normAutofit fontScale="92500" lnSpcReduction="10000"/>
          </a:bodyPr>
          <a:lstStyle/>
          <a:p>
            <a:pPr>
              <a:spcAft>
                <a:spcPts val="1000"/>
              </a:spcAft>
            </a:pP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design plates.  Ten thousand dining plates with a ‘Le Chat Noir’ design on the side have been produced.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at 9.00am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post a note on their website indicating that ‘Le Chat Noir’ plates are for sale at a price of £1.00 per plate.</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Sebastian, owner of Le Chat Noir restaurant, sees the advertisement.  He emails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at 10.00am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asking to have 500 of the plates at £1.00 per plate or 2,000 at 50p per plate.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reply at 10.05am saying that they will sell 2,000 at 70p per plate.  Sebastian  drafts an email at 11.30am confirming the order for 2,000 plates at 70p.  When he presses ‘send’ he is not connected to the internet.  As a result his email is stored in his outbox and sent the following morning, 2</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700" b="1" dirty="0">
                <a:effectLst/>
                <a:latin typeface="Calibri" panose="020F0502020204030204" pitchFamily="34" charset="0"/>
                <a:ea typeface="Calibri" panose="020F0502020204030204" pitchFamily="34" charset="0"/>
                <a:cs typeface="Arial" panose="020B0604020202020204" pitchFamily="34" charset="0"/>
              </a:rPr>
              <a:t> May at 10.30am.</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The Black Swan Brewery Ltd wants the whole consignment of plates for the launch of their new ‘Le Chat Noir’ beer.  They send a van to the premises of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with enough cash to pay at £1 per plate.  The van arrives at 4.00pm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and the plates are loaded and sent on their way by 4.30pm.  At 4.54pm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email Sebastian withdrawing their offer.  Sebastian reads the email at 10.30am on 2</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700" b="1" dirty="0">
                <a:effectLst/>
                <a:latin typeface="Calibri" panose="020F0502020204030204" pitchFamily="34" charset="0"/>
                <a:ea typeface="Calibri" panose="020F0502020204030204" pitchFamily="34" charset="0"/>
                <a:cs typeface="Arial" panose="020B0604020202020204" pitchFamily="34" charset="0"/>
              </a:rPr>
              <a:t> May when he logs back onto the internet.</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Advise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as Sebastian is claiming that the rules on offer and acceptance mean that an enforceable contract was formed with him prior to the plates being sold to the Black Swan Brewery Limited.</a:t>
            </a:r>
          </a:p>
          <a:p>
            <a:pPr marL="0" indent="0">
              <a:buNone/>
            </a:pPr>
            <a:endParaRPr lang="en-GB" sz="1000" dirty="0"/>
          </a:p>
        </p:txBody>
      </p:sp>
    </p:spTree>
    <p:extLst>
      <p:ext uri="{BB962C8B-B14F-4D97-AF65-F5344CB8AC3E}">
        <p14:creationId xmlns:p14="http://schemas.microsoft.com/office/powerpoint/2010/main" val="24684789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6FB5-81D6-450F-8F30-41A274605B06}"/>
              </a:ext>
            </a:extLst>
          </p:cNvPr>
          <p:cNvSpPr>
            <a:spLocks noGrp="1"/>
          </p:cNvSpPr>
          <p:nvPr>
            <p:ph type="title"/>
          </p:nvPr>
        </p:nvSpPr>
        <p:spPr>
          <a:xfrm>
            <a:off x="524256" y="491260"/>
            <a:ext cx="6594189" cy="1625210"/>
          </a:xfrm>
        </p:spPr>
        <p:txBody>
          <a:bodyPr>
            <a:normAutofit/>
          </a:bodyPr>
          <a:lstStyle/>
          <a:p>
            <a:r>
              <a:rPr lang="en-GB" dirty="0">
                <a:solidFill>
                  <a:schemeClr val="accent2"/>
                </a:solidFill>
              </a:rPr>
              <a:t>Task 2 </a:t>
            </a:r>
          </a:p>
        </p:txBody>
      </p:sp>
      <p:pic>
        <p:nvPicPr>
          <p:cNvPr id="1026" name="Picture 2" descr="Image result for vintage car">
            <a:extLst>
              <a:ext uri="{FF2B5EF4-FFF2-40B4-BE49-F238E27FC236}">
                <a16:creationId xmlns:a16="http://schemas.microsoft.com/office/drawing/2014/main" id="{FC89E4A1-F183-48E2-822F-336222E072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695"/>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E9A9193-E74A-4A18-8271-386DB56CA3E4}"/>
              </a:ext>
            </a:extLst>
          </p:cNvPr>
          <p:cNvSpPr>
            <a:spLocks noGrp="1"/>
          </p:cNvSpPr>
          <p:nvPr>
            <p:ph idx="1"/>
          </p:nvPr>
        </p:nvSpPr>
        <p:spPr>
          <a:xfrm>
            <a:off x="7800719" y="585885"/>
            <a:ext cx="3806262" cy="5770669"/>
          </a:xfrm>
          <a:solidFill>
            <a:schemeClr val="bg1"/>
          </a:solidFill>
        </p:spPr>
        <p:txBody>
          <a:bodyPr anchor="ctr">
            <a:normAutofit fontScale="92500" lnSpcReduction="20000"/>
          </a:bodyPr>
          <a:lstStyle/>
          <a:p>
            <a:pPr marL="0" indent="0">
              <a:buNone/>
            </a:pPr>
            <a:r>
              <a:rPr lang="en-GB" sz="1800" dirty="0">
                <a:solidFill>
                  <a:schemeClr val="accent2"/>
                </a:solidFill>
              </a:rPr>
              <a:t>At 9am on Monday 13</a:t>
            </a:r>
            <a:r>
              <a:rPr lang="en-GB" sz="1800" baseline="30000" dirty="0">
                <a:solidFill>
                  <a:schemeClr val="accent2"/>
                </a:solidFill>
              </a:rPr>
              <a:t>th</a:t>
            </a:r>
            <a:r>
              <a:rPr lang="en-GB" sz="1800" dirty="0">
                <a:solidFill>
                  <a:schemeClr val="accent2"/>
                </a:solidFill>
              </a:rPr>
              <a:t> August, Maurice, a car dealer, sends a telex to Austin offering to sell him a rare vintage car for £50,000. Austin receives the telex at 9:15am and telexes his acceptance at 1pm. Austin is aware that Maurice’s office is closed for lunch between 1pm -2pm. On his return to the office, Maurice does not bother to check whether he has received a telex from Austin and at 2:30pm receives an offer for the car from Ford, which he accepts. At 4pm Austin hears from another car dealer that Maurice sold the car to Ford. He is advised that this will cost him an additional £2,000 to buy a similar car and he immediately sends Maurice another telex demanding that the original car be sold to him. Maurice receives this telex at 5pm, at the same time that he receives the acceptance telex. </a:t>
            </a:r>
          </a:p>
          <a:p>
            <a:pPr marL="0" indent="0">
              <a:buNone/>
            </a:pPr>
            <a:r>
              <a:rPr lang="en-GB" sz="1800" dirty="0">
                <a:solidFill>
                  <a:schemeClr val="accent2"/>
                </a:solidFill>
              </a:rPr>
              <a:t>Advise Austin of his legal position.</a:t>
            </a:r>
          </a:p>
        </p:txBody>
      </p:sp>
    </p:spTree>
    <p:extLst>
      <p:ext uri="{BB962C8B-B14F-4D97-AF65-F5344CB8AC3E}">
        <p14:creationId xmlns:p14="http://schemas.microsoft.com/office/powerpoint/2010/main" val="104729486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5.8|8.7|7.8|35.9"/>
</p:tagLst>
</file>

<file path=ppt/tags/tag2.xml><?xml version="1.0" encoding="utf-8"?>
<p:tagLst xmlns:a="http://schemas.openxmlformats.org/drawingml/2006/main" xmlns:r="http://schemas.openxmlformats.org/officeDocument/2006/relationships" xmlns:p="http://schemas.openxmlformats.org/presentationml/2006/main">
  <p:tag name="TIMING" val="|1|0.9|0.6|0.6|0.6|0.8|0.5"/>
</p:tagLst>
</file>

<file path=ppt/tags/tag3.xml><?xml version="1.0" encoding="utf-8"?>
<p:tagLst xmlns:a="http://schemas.openxmlformats.org/drawingml/2006/main" xmlns:r="http://schemas.openxmlformats.org/officeDocument/2006/relationships" xmlns:p="http://schemas.openxmlformats.org/presentationml/2006/main">
  <p:tag name="TIMING" val="|0.8|69.7|5.7"/>
</p:tagLst>
</file>

<file path=ppt/tags/tag4.xml><?xml version="1.0" encoding="utf-8"?>
<p:tagLst xmlns:a="http://schemas.openxmlformats.org/drawingml/2006/main" xmlns:r="http://schemas.openxmlformats.org/officeDocument/2006/relationships" xmlns:p="http://schemas.openxmlformats.org/presentationml/2006/main">
  <p:tag name="TIMING" val="|6.1|21.6|11.3"/>
</p:tagLst>
</file>

<file path=ppt/tags/tag5.xml><?xml version="1.0" encoding="utf-8"?>
<p:tagLst xmlns:a="http://schemas.openxmlformats.org/drawingml/2006/main" xmlns:r="http://schemas.openxmlformats.org/officeDocument/2006/relationships" xmlns:p="http://schemas.openxmlformats.org/presentationml/2006/main">
  <p:tag name="TIMING" val="|6.8|49.5|1.2|9.9|110.2"/>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Mesh</Template>
  <TotalTime>0</TotalTime>
  <Words>5914</Words>
  <Application>Microsoft Office PowerPoint</Application>
  <PresentationFormat>Widescreen</PresentationFormat>
  <Paragraphs>460</Paragraphs>
  <Slides>48</Slides>
  <Notes>44</Notes>
  <HiddenSlides>0</HiddenSlides>
  <MMClips>5</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48</vt:i4>
      </vt:variant>
    </vt:vector>
  </HeadingPairs>
  <TitlesOfParts>
    <vt:vector size="60" baseType="lpstr">
      <vt:lpstr>Noticia Text</vt:lpstr>
      <vt:lpstr>Aparajita</vt:lpstr>
      <vt:lpstr>Arial</vt:lpstr>
      <vt:lpstr>Arial Black</vt:lpstr>
      <vt:lpstr>Arial Narrow</vt:lpstr>
      <vt:lpstr>Calibri</vt:lpstr>
      <vt:lpstr>Montserrat</vt:lpstr>
      <vt:lpstr>Times New Roman</vt:lpstr>
      <vt:lpstr>Trebuchet MS</vt:lpstr>
      <vt:lpstr>Wingdings</vt:lpstr>
      <vt:lpstr>Wingdings 3</vt:lpstr>
      <vt:lpstr>Facet</vt:lpstr>
      <vt:lpstr>Agreement</vt:lpstr>
      <vt:lpstr> Learning objectives</vt:lpstr>
      <vt:lpstr>PowerPoint Presentation</vt:lpstr>
      <vt:lpstr>“Bingo! £100,000 win is all mine”</vt:lpstr>
      <vt:lpstr>FACTS OF AGREEMENT</vt:lpstr>
      <vt:lpstr>Objective test: AGREEMENT</vt:lpstr>
      <vt:lpstr>Why is an objective approach important?  - Goodwood Investments Holdings Ltd v Thyssenkrupp Industrial Solutions AG [2018]   - Blue v Ashley [2017]  - Wright v Rowland [2017]</vt:lpstr>
      <vt:lpstr>PowerPoint Presentation</vt:lpstr>
      <vt:lpstr>Key words</vt:lpstr>
      <vt:lpstr>Offers in unilateral and bilateral contracts</vt:lpstr>
      <vt:lpstr>MAKING AN OFFER </vt:lpstr>
      <vt:lpstr>MAKING AN OFFER</vt:lpstr>
      <vt:lpstr>OFFER DISTINGUISHED FROM INVITATION TO TREAT</vt:lpstr>
      <vt:lpstr>Invitation to treat: Advertisements</vt:lpstr>
      <vt:lpstr>Why are advertisements seen as invitations to treat?</vt:lpstr>
      <vt:lpstr>Invitation to treat: displays of goods for sale</vt:lpstr>
      <vt:lpstr>Invitation to treat: auctions</vt:lpstr>
      <vt:lpstr>Invitation to treat: Requests for tenders</vt:lpstr>
      <vt:lpstr>Invitation to treat: Negotiations leading up to offers</vt:lpstr>
      <vt:lpstr>TERMINATING AN OFFER </vt:lpstr>
      <vt:lpstr>1. Revocation of offer</vt:lpstr>
      <vt:lpstr>PowerPoint Presentation</vt:lpstr>
      <vt:lpstr>Thinkpoint</vt:lpstr>
      <vt:lpstr>2. Rejection of offer</vt:lpstr>
      <vt:lpstr>Counter-offer or request for further information?</vt:lpstr>
      <vt:lpstr>3. Lapse of time</vt:lpstr>
      <vt:lpstr>4. Death</vt:lpstr>
      <vt:lpstr>PowerPoint Presentation</vt:lpstr>
      <vt:lpstr>PowerPoint Presentation</vt:lpstr>
      <vt:lpstr>Butler Machine Tool Co ltd v EX-Cell-O corporation Ltd [1979]</vt:lpstr>
      <vt:lpstr>PowerPoint Presentation</vt:lpstr>
      <vt:lpstr>Communication of acceptance</vt:lpstr>
      <vt:lpstr>Exceptions to the general rule on communication</vt:lpstr>
      <vt:lpstr>1. Acceptance by conduct</vt:lpstr>
      <vt:lpstr>2. Acceptance of unilateral offers</vt:lpstr>
      <vt:lpstr>3. Acceptance by post</vt:lpstr>
      <vt:lpstr>3. Acceptance by post</vt:lpstr>
      <vt:lpstr>Acceptance by modern methods of communication</vt:lpstr>
      <vt:lpstr>PowerPoint Presentation</vt:lpstr>
      <vt:lpstr>Contracts concluded by “shrink wrap”, “click wrap” or “browse wrap” </vt:lpstr>
      <vt:lpstr>Acceptance by informal digital means </vt:lpstr>
      <vt:lpstr>Summary of rules regarding communication</vt:lpstr>
      <vt:lpstr>Summary </vt:lpstr>
      <vt:lpstr>Summary</vt:lpstr>
      <vt:lpstr>Self-assessment questions</vt:lpstr>
      <vt:lpstr>Use bailii.org to research the following key cases – what key principles can be derived from the cases?</vt:lpstr>
      <vt:lpstr>Task 1 </vt:lpstr>
      <vt:lpstr>Task 2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dc:title>
  <dc:creator>Laura Knight</dc:creator>
  <cp:lastModifiedBy>Laura Knight</cp:lastModifiedBy>
  <cp:revision>129</cp:revision>
  <cp:lastPrinted>2018-02-01T11:07:40Z</cp:lastPrinted>
  <dcterms:created xsi:type="dcterms:W3CDTF">2018-01-25T12:06:25Z</dcterms:created>
  <dcterms:modified xsi:type="dcterms:W3CDTF">2025-01-30T12:36:11Z</dcterms:modified>
</cp:coreProperties>
</file>