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6D6"/>
              </a:solidFill>
              <a:prstDash val="solid"/>
              <a:miter lim="400000"/>
            </a:ln>
          </a:left>
          <a:right>
            <a:ln w="254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254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6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rgbClr val="032650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6D6"/>
              </a:solidFill>
              <a:prstDash val="solid"/>
              <a:miter lim="400000"/>
            </a:ln>
          </a:top>
          <a:bottom>
            <a:ln w="254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rgbClr val="032650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84E00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17101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AAAAA"/>
              </a:solidFill>
              <a:prstDash val="solid"/>
              <a:miter lim="400000"/>
            </a:ln>
          </a:left>
          <a:right>
            <a:ln w="12700" cap="flat">
              <a:solidFill>
                <a:srgbClr val="AAAAAA"/>
              </a:solidFill>
              <a:prstDash val="solid"/>
              <a:miter lim="400000"/>
            </a:ln>
          </a:right>
          <a:top>
            <a:ln w="12700" cap="flat">
              <a:solidFill>
                <a:srgbClr val="AAAAAA"/>
              </a:solidFill>
              <a:prstDash val="solid"/>
              <a:miter lim="400000"/>
            </a:ln>
          </a:top>
          <a:bottom>
            <a:ln w="12700" cap="flat">
              <a:solidFill>
                <a:srgbClr val="AAAAAA"/>
              </a:solidFill>
              <a:prstDash val="solid"/>
              <a:miter lim="400000"/>
            </a:ln>
          </a:bottom>
          <a:insideH>
            <a:ln w="12700" cap="flat">
              <a:solidFill>
                <a:srgbClr val="AAAAAA"/>
              </a:solidFill>
              <a:prstDash val="solid"/>
              <a:miter lim="400000"/>
            </a:ln>
          </a:insideH>
          <a:insideV>
            <a:ln w="12700" cap="flat">
              <a:solidFill>
                <a:srgbClr val="AAAAAA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106375"/>
              <a:satOff val="9554"/>
              <a:lumOff val="-13516"/>
            </a:schemeClr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106375"/>
              <a:satOff val="9554"/>
              <a:lumOff val="-13516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-119728"/>
              <a:satOff val="5580"/>
              <a:lumOff val="-12961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50E48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50E48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09090"/>
              </a:solidFill>
              <a:prstDash val="solid"/>
              <a:miter lim="400000"/>
            </a:ln>
          </a:left>
          <a:right>
            <a:ln w="12700" cap="flat">
              <a:solidFill>
                <a:srgbClr val="909090"/>
              </a:solidFill>
              <a:prstDash val="solid"/>
              <a:miter lim="400000"/>
            </a:ln>
          </a:right>
          <a:top>
            <a:ln w="12700" cap="flat">
              <a:solidFill>
                <a:srgbClr val="909090"/>
              </a:solidFill>
              <a:prstDash val="solid"/>
              <a:miter lim="400000"/>
            </a:ln>
          </a:top>
          <a:bottom>
            <a:ln w="12700" cap="flat">
              <a:solidFill>
                <a:srgbClr val="909090"/>
              </a:solidFill>
              <a:prstDash val="solid"/>
              <a:miter lim="400000"/>
            </a:ln>
          </a:bottom>
          <a:insideH>
            <a:ln w="12700" cap="flat">
              <a:solidFill>
                <a:srgbClr val="909090"/>
              </a:solidFill>
              <a:prstDash val="solid"/>
              <a:miter lim="400000"/>
            </a:ln>
          </a:insideH>
          <a:insideV>
            <a:ln w="12700" cap="flat">
              <a:solidFill>
                <a:srgbClr val="90909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98089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6A0AC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6A0AC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25400" cap="flat">
              <a:solidFill>
                <a:srgbClr val="929292"/>
              </a:solidFill>
              <a:prstDash val="solid"/>
              <a:miter lim="400000"/>
            </a:ln>
          </a:top>
          <a:bottom>
            <a:ln w="25400" cap="flat">
              <a:solidFill>
                <a:srgbClr val="929292"/>
              </a:solidFill>
              <a:prstDash val="solid"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flat">
              <a:solidFill>
                <a:srgbClr val="929292"/>
              </a:solidFill>
              <a:prstDash val="solid"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254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flat">
              <a:solidFill>
                <a:srgbClr val="929292"/>
              </a:solidFill>
              <a:prstDash val="solid"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929292"/>
              </a:solidFill>
              <a:prstDash val="solid"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3700"/>
            </a:lvl1pPr>
            <a:lvl2pPr marL="0" indent="0" algn="ctr">
              <a:spcBef>
                <a:spcPts val="0"/>
              </a:spcBef>
              <a:buClrTx/>
              <a:buSzTx/>
              <a:buNone/>
              <a:defRPr sz="3700"/>
            </a:lvl2pPr>
            <a:lvl3pPr marL="0" indent="0" algn="ctr">
              <a:spcBef>
                <a:spcPts val="0"/>
              </a:spcBef>
              <a:buClrTx/>
              <a:buSzTx/>
              <a:buNone/>
              <a:defRPr sz="3700"/>
            </a:lvl3pPr>
            <a:lvl4pPr marL="0" indent="0" algn="ctr">
              <a:spcBef>
                <a:spcPts val="0"/>
              </a:spcBef>
              <a:buClrTx/>
              <a:buSzTx/>
              <a:buNone/>
              <a:defRPr sz="3700"/>
            </a:lvl4pPr>
            <a:lvl5pPr marL="0" indent="0" algn="ctr">
              <a:spcBef>
                <a:spcPts val="0"/>
              </a:spcBef>
              <a:buClrTx/>
              <a:buSzTx/>
              <a:buNone/>
              <a:defRPr sz="37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idx="13"/>
          </p:nvPr>
        </p:nvSpPr>
        <p:spPr>
          <a:xfrm>
            <a:off x="1619250" y="673100"/>
            <a:ext cx="9758016" cy="5905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itle Text"/>
          <p:cNvSpPr txBox="1"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2" name="Body Level One…"/>
          <p:cNvSpPr txBox="1"/>
          <p:nvPr>
            <p:ph type="body" sz="quarter" idx="1"/>
          </p:nvPr>
        </p:nvSpPr>
        <p:spPr>
          <a:xfrm>
            <a:off x="1270000" y="81534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3700"/>
            </a:lvl1pPr>
            <a:lvl2pPr marL="0" indent="0" algn="ctr">
              <a:spcBef>
                <a:spcPts val="0"/>
              </a:spcBef>
              <a:buClrTx/>
              <a:buSzTx/>
              <a:buNone/>
              <a:defRPr sz="3700"/>
            </a:lvl2pPr>
            <a:lvl3pPr marL="0" indent="0" algn="ctr">
              <a:spcBef>
                <a:spcPts val="0"/>
              </a:spcBef>
              <a:buClrTx/>
              <a:buSzTx/>
              <a:buNone/>
              <a:defRPr sz="3700"/>
            </a:lvl3pPr>
            <a:lvl4pPr marL="0" indent="0" algn="ctr">
              <a:spcBef>
                <a:spcPts val="0"/>
              </a:spcBef>
              <a:buClrTx/>
              <a:buSzTx/>
              <a:buNone/>
              <a:defRPr sz="3700"/>
            </a:lvl4pPr>
            <a:lvl5pPr marL="0" indent="0" algn="ctr">
              <a:spcBef>
                <a:spcPts val="0"/>
              </a:spcBef>
              <a:buClrTx/>
              <a:buSzTx/>
              <a:buNone/>
              <a:defRPr sz="37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/>
          <p:nvPr>
            <p:ph type="pic" sz="half" idx="13"/>
          </p:nvPr>
        </p:nvSpPr>
        <p:spPr>
          <a:xfrm>
            <a:off x="6718300" y="638919"/>
            <a:ext cx="5334001" cy="82169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itle Text"/>
          <p:cNvSpPr txBox="1"/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Body Level One…"/>
          <p:cNvSpPr txBox="1"/>
          <p:nvPr>
            <p:ph type="body" sz="quarter" idx="1"/>
          </p:nvPr>
        </p:nvSpPr>
        <p:spPr>
          <a:xfrm>
            <a:off x="952500" y="4724400"/>
            <a:ext cx="5334000" cy="41148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3700"/>
            </a:lvl1pPr>
            <a:lvl2pPr marL="0" indent="0" algn="ctr">
              <a:spcBef>
                <a:spcPts val="0"/>
              </a:spcBef>
              <a:buClrTx/>
              <a:buSzTx/>
              <a:buNone/>
              <a:defRPr sz="3700"/>
            </a:lvl2pPr>
            <a:lvl3pPr marL="0" indent="0" algn="ctr">
              <a:spcBef>
                <a:spcPts val="0"/>
              </a:spcBef>
              <a:buClrTx/>
              <a:buSzTx/>
              <a:buNone/>
              <a:defRPr sz="3700"/>
            </a:lvl3pPr>
            <a:lvl4pPr marL="0" indent="0" algn="ctr">
              <a:spcBef>
                <a:spcPts val="0"/>
              </a:spcBef>
              <a:buClrTx/>
              <a:buSzTx/>
              <a:buNone/>
              <a:defRPr sz="3700"/>
            </a:lvl4pPr>
            <a:lvl5pPr marL="0" indent="0" algn="ctr">
              <a:spcBef>
                <a:spcPts val="0"/>
              </a:spcBef>
              <a:buClrTx/>
              <a:buSzTx/>
              <a:buNone/>
              <a:defRPr sz="37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ClrTx/>
            </a:lvl1pPr>
            <a:lvl2pPr>
              <a:buClrTx/>
            </a:lvl2pPr>
            <a:lvl3pPr>
              <a:buClrTx/>
            </a:lvl3pPr>
            <a:lvl4pPr>
              <a:buClrTx/>
            </a:lvl4pPr>
            <a:lvl5pPr>
              <a:buClrTx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/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Body Level One…"/>
          <p:cNvSpPr txBox="1"/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buClrTx/>
              <a:defRPr sz="2800"/>
            </a:lvl1pPr>
            <a:lvl2pPr marL="685800" indent="-342900">
              <a:spcBef>
                <a:spcPts val="3200"/>
              </a:spcBef>
              <a:buClrTx/>
              <a:defRPr sz="2800"/>
            </a:lvl2pPr>
            <a:lvl3pPr marL="1028700" indent="-342900">
              <a:spcBef>
                <a:spcPts val="3200"/>
              </a:spcBef>
              <a:buClrTx/>
              <a:defRPr sz="2800"/>
            </a:lvl3pPr>
            <a:lvl4pPr marL="1371600" indent="-342900">
              <a:spcBef>
                <a:spcPts val="3200"/>
              </a:spcBef>
              <a:buClrTx/>
              <a:defRPr sz="2800"/>
            </a:lvl4pPr>
            <a:lvl5pPr marL="1714500" indent="-342900">
              <a:spcBef>
                <a:spcPts val="3200"/>
              </a:spcBef>
              <a:buClrTx/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>
            <a:lvl1pPr>
              <a:buClrTx/>
            </a:lvl1pPr>
            <a:lvl2pPr>
              <a:buClrTx/>
            </a:lvl2pPr>
            <a:lvl3pPr>
              <a:buClrTx/>
            </a:lvl3pPr>
            <a:lvl4pPr>
              <a:buClrTx/>
            </a:lvl4pPr>
            <a:lvl5pPr>
              <a:buClrTx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/>
          <p:nvPr>
            <p:ph type="pic" sz="quarter" idx="13"/>
          </p:nvPr>
        </p:nvSpPr>
        <p:spPr>
          <a:xfrm>
            <a:off x="6731000" y="4965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Image"/>
          <p:cNvSpPr/>
          <p:nvPr>
            <p:ph type="pic" sz="quarter" idx="14"/>
          </p:nvPr>
        </p:nvSpPr>
        <p:spPr>
          <a:xfrm>
            <a:off x="6731000" y="635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Image"/>
          <p:cNvSpPr/>
          <p:nvPr>
            <p:ph type="pic" sz="half" idx="15"/>
          </p:nvPr>
        </p:nvSpPr>
        <p:spPr>
          <a:xfrm>
            <a:off x="952500" y="635000"/>
            <a:ext cx="5334000" cy="8229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/>
          <p:nvPr>
            <p:ph type="body" sz="quarter" idx="13"/>
          </p:nvPr>
        </p:nvSpPr>
        <p:spPr>
          <a:xfrm>
            <a:off x="1270000" y="6362700"/>
            <a:ext cx="10464800" cy="461366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 i="1" sz="2400"/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“Type a quote here.”"/>
          <p:cNvSpPr txBox="1"/>
          <p:nvPr>
            <p:ph type="body" sz="quarter" idx="14"/>
          </p:nvPr>
        </p:nvSpPr>
        <p:spPr>
          <a:xfrm>
            <a:off x="1270000" y="4308599"/>
            <a:ext cx="10464800" cy="60977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 sz="3400"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pPr/>
            <a:r>
              <a:t>“Type a quote here.” 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952500" y="2540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6328884" y="9296400"/>
            <a:ext cx="340259" cy="324306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b="0" sz="16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FAN ENGAGEMENT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FAN ENGAGEMENT</a:t>
            </a:r>
          </a:p>
        </p:txBody>
      </p:sp>
      <p:sp>
        <p:nvSpPr>
          <p:cNvPr id="120" name="GLOBAL SPORTS EVENTS MANAGEMENT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GLOBAL SPORTS EVENTS MANAGEMENT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RUGB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RUGBY</a:t>
            </a:r>
          </a:p>
        </p:txBody>
      </p:sp>
      <p:sp>
        <p:nvSpPr>
          <p:cNvPr id="123" name="WORLD RUGBY IMPACT STUDY (2018)…"/>
          <p:cNvSpPr txBox="1"/>
          <p:nvPr>
            <p:ph type="body" idx="1"/>
          </p:nvPr>
        </p:nvSpPr>
        <p:spPr>
          <a:xfrm>
            <a:off x="952500" y="2597150"/>
            <a:ext cx="11099800" cy="6286500"/>
          </a:xfrm>
          <a:prstGeom prst="rect">
            <a:avLst/>
          </a:prstGeom>
        </p:spPr>
        <p:txBody>
          <a:bodyPr/>
          <a:lstStyle/>
          <a:p>
            <a:pPr marL="422275" indent="-422275" defTabSz="554990">
              <a:spcBef>
                <a:spcPts val="3900"/>
              </a:spcBef>
              <a:defRPr sz="3040"/>
            </a:pPr>
            <a:r>
              <a:t>WORLD RUGBY IMPACT STUDY (2018)</a:t>
            </a:r>
          </a:p>
          <a:p>
            <a:pPr marL="422275" indent="-422275" defTabSz="554990">
              <a:spcBef>
                <a:spcPts val="3900"/>
              </a:spcBef>
              <a:defRPr sz="3040"/>
            </a:pPr>
            <a:r>
              <a:t>GLOBAL FAN BASE UP 24% SINCE 2013</a:t>
            </a:r>
          </a:p>
          <a:p>
            <a:pPr marL="422275" indent="-422275" defTabSz="554990">
              <a:spcBef>
                <a:spcPts val="3900"/>
              </a:spcBef>
              <a:defRPr sz="3040"/>
            </a:pPr>
            <a:r>
              <a:t>“SIGNIFICANT INCREASES IN RUGBY INTEREST DRIVEN BY EMERGING MARKETS”</a:t>
            </a:r>
          </a:p>
          <a:p>
            <a:pPr marL="422275" indent="-422275" defTabSz="554990">
              <a:spcBef>
                <a:spcPts val="3900"/>
              </a:spcBef>
              <a:defRPr sz="3040"/>
            </a:pPr>
            <a:r>
              <a:t>IMPACT OF 2016 OLYMPIC GAMES IN RIO</a:t>
            </a:r>
          </a:p>
          <a:p>
            <a:pPr marL="422275" indent="-422275" defTabSz="554990">
              <a:spcBef>
                <a:spcPts val="3900"/>
              </a:spcBef>
              <a:defRPr sz="3040"/>
            </a:pPr>
            <a:r>
              <a:t>GROWTH MARKETS INDIA, CHINA, USA &amp; BRAZIL - 50% RISE</a:t>
            </a:r>
          </a:p>
          <a:p>
            <a:pPr marL="422275" indent="-422275" defTabSz="554990">
              <a:spcBef>
                <a:spcPts val="3900"/>
              </a:spcBef>
              <a:defRPr sz="3040"/>
            </a:pPr>
            <a:r>
              <a:t>36% OF GLOBAL FANS ARE WOMEN &amp; GIRLS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TREND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TRENDS</a:t>
            </a:r>
          </a:p>
        </p:txBody>
      </p:sp>
      <p:sp>
        <p:nvSpPr>
          <p:cNvPr id="126" name="TRADITIONAL &amp; NON TRADITIONAL MARKET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TRADITIONAL &amp; NON TRADITIONAL MARKETS</a:t>
            </a:r>
          </a:p>
          <a:p>
            <a:pPr/>
            <a:r>
              <a:t>ATTRACTING YOUNGER AUDIENCE</a:t>
            </a:r>
          </a:p>
          <a:p>
            <a:pPr/>
            <a:r>
              <a:t>2018 RWC SEVENS SAN FRANCISCO 100K SPECTATORS </a:t>
            </a:r>
          </a:p>
          <a:p>
            <a:pPr/>
            <a:r>
              <a:t>RWC JAPAN 2019 - 14M FANS IN JAPAN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FACTORS EFFECTING ATTENDANC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pPr/>
            <a:r>
              <a:t>FACTORS EFFECTING ATTENDANCE</a:t>
            </a:r>
          </a:p>
        </p:txBody>
      </p:sp>
      <p:sp>
        <p:nvSpPr>
          <p:cNvPr id="129" name="MARKETING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11150" indent="-311150" defTabSz="408940">
              <a:spcBef>
                <a:spcPts val="2900"/>
              </a:spcBef>
              <a:defRPr sz="2240"/>
            </a:pPr>
            <a:r>
              <a:t>MARKETING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TICKET PRICES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ENTERTAINMENT &amp; ATTRACTIVENESS 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CONSUMER PREFERENCES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TV COVERAGE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PERFORMANCE - WINNING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ROLE MODELS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STADIUMS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TIME OF GAMES / WEATHER / DAY / OPPONENTS/RIVALRY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WELSH RUGBY REGION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19937">
              <a:defRPr sz="7119"/>
            </a:lvl1pPr>
          </a:lstStyle>
          <a:p>
            <a:pPr/>
            <a:r>
              <a:t>WELSH RUGBY REGIONS</a:t>
            </a:r>
          </a:p>
        </p:txBody>
      </p:sp>
      <p:sp>
        <p:nvSpPr>
          <p:cNvPr id="132" name="ATTENDENCE - 15 YEAR AVERAGE   -  WRU (2018)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1"/>
            <a:r>
              <a:t>ATTENDENCE - 15 YEAR AVERAGE   -  WRU (2018)</a:t>
            </a:r>
          </a:p>
          <a:p>
            <a:pPr lvl="1"/>
            <a:r>
              <a:t>SCARLETS 9,256</a:t>
            </a:r>
          </a:p>
          <a:p>
            <a:pPr lvl="1"/>
            <a:r>
              <a:t>DRAGONS 4,700 (INCREASE SINCE DROPPING NEWPORT GWENT DRAGONS NAME)</a:t>
            </a:r>
          </a:p>
          <a:p>
            <a:pPr lvl="1"/>
            <a:r>
              <a:t>OSPREYS 6,849 (DROPPED FOR 2 YEARS)</a:t>
            </a:r>
          </a:p>
          <a:p>
            <a:pPr lvl="1"/>
            <a:r>
              <a:t>CARDIFF BLUES 6,193 (DROP DESPITE STRONG END TO THE SEASON).   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CARDIFF BLU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CARDIFF BLUES</a:t>
            </a:r>
          </a:p>
        </p:txBody>
      </p:sp>
      <p:sp>
        <p:nvSpPr>
          <p:cNvPr id="135" name="BEST AVERAGE 2008/9 15,108 - YEAR THEY REACHED EUROPEAN CUP SEMI’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2270" indent="-382270" defTabSz="502412">
              <a:spcBef>
                <a:spcPts val="3600"/>
              </a:spcBef>
              <a:defRPr sz="2752"/>
            </a:pPr>
            <a:r>
              <a:t>BEST AVERAGE 2008/9 15,108 - YEAR THEY REACHED EUROPEAN CUP SEMI’S</a:t>
            </a:r>
          </a:p>
          <a:p>
            <a:pPr marL="382270" indent="-382270" defTabSz="502412">
              <a:spcBef>
                <a:spcPts val="3600"/>
              </a:spcBef>
              <a:defRPr sz="2752"/>
            </a:pPr>
            <a:r>
              <a:t>NOT INCLUDED IS 40K SEMI (NEUTRAL GROUND)</a:t>
            </a:r>
          </a:p>
          <a:p>
            <a:pPr marL="382270" indent="-382270" defTabSz="502412">
              <a:spcBef>
                <a:spcPts val="3600"/>
              </a:spcBef>
              <a:defRPr sz="2752"/>
            </a:pPr>
            <a:r>
              <a:t>2011-12 8,397</a:t>
            </a:r>
          </a:p>
          <a:p>
            <a:pPr marL="382270" indent="-382270" defTabSz="502412">
              <a:spcBef>
                <a:spcPts val="3600"/>
              </a:spcBef>
              <a:defRPr sz="2752"/>
            </a:pPr>
            <a:r>
              <a:t>2015-16 5,952</a:t>
            </a:r>
          </a:p>
          <a:p>
            <a:pPr marL="382270" indent="-382270" defTabSz="502412">
              <a:spcBef>
                <a:spcPts val="3600"/>
              </a:spcBef>
              <a:defRPr sz="2752"/>
            </a:pPr>
            <a:r>
              <a:t>2016 -17 6,446</a:t>
            </a:r>
          </a:p>
          <a:p>
            <a:pPr marL="382270" indent="-382270" defTabSz="502412">
              <a:spcBef>
                <a:spcPts val="3600"/>
              </a:spcBef>
              <a:defRPr sz="2752"/>
            </a:pPr>
            <a:r>
              <a:t>2017 -18 6,193</a:t>
            </a:r>
          </a:p>
          <a:p>
            <a:pPr marL="382270" indent="-382270" defTabSz="502412">
              <a:spcBef>
                <a:spcPts val="3600"/>
              </a:spcBef>
              <a:defRPr sz="2752"/>
            </a:pPr>
            <a:r>
              <a:t>AVERAGE SINCE 2003 7,290.        (WRU 2018)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CARLET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SCARLETS</a:t>
            </a:r>
          </a:p>
        </p:txBody>
      </p:sp>
      <p:sp>
        <p:nvSpPr>
          <p:cNvPr id="138" name="2003 - 4 WON INAUGURAL CELTIC LEAGUE - 9,000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42264" indent="-342264" defTabSz="449833">
              <a:spcBef>
                <a:spcPts val="3200"/>
              </a:spcBef>
              <a:defRPr sz="2464"/>
            </a:pPr>
            <a:r>
              <a:t>2003 - 4 WON INAUGURAL CELTIC LEAGUE - 9,000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2011-12 TOP IN WALES WIRTH 9,655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2014 -15 6,664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SUCCESS UNDER WAYNE PIVAC, SIGNINGS AND RESULTS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2015-16 7,290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2016-17 7,184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2017 -18 9,256 INCLUDING 15,373 SELL OUT IN 1/4 FINALS, 14,476 V TOULON &amp; 14509 V OSPREYS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AVERAGE SINCE 2003 - 7,612.                       WRU (2018)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OSPREY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OSPREYS</a:t>
            </a:r>
          </a:p>
        </p:txBody>
      </p:sp>
      <p:sp>
        <p:nvSpPr>
          <p:cNvPr id="141" name="MOST SUCCESFUL WELSH REGION - PRO 12 TWIC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2270" indent="-382270" defTabSz="502412">
              <a:spcBef>
                <a:spcPts val="3600"/>
              </a:spcBef>
              <a:defRPr sz="2752"/>
            </a:pPr>
            <a:r>
              <a:t>MOST SUCCESFUL WELSH REGION - PRO 12 TWICE</a:t>
            </a:r>
          </a:p>
          <a:p>
            <a:pPr marL="382270" indent="-382270" defTabSz="502412">
              <a:spcBef>
                <a:spcPts val="3600"/>
              </a:spcBef>
              <a:defRPr sz="2752"/>
            </a:pPr>
            <a:r>
              <a:t>2008 - 09 BEST AVERAGE GATE 10,277 ON BACK OF LEAGUE TITLE / STARS</a:t>
            </a:r>
          </a:p>
          <a:p>
            <a:pPr marL="382270" indent="-382270" defTabSz="502412">
              <a:spcBef>
                <a:spcPts val="3600"/>
              </a:spcBef>
              <a:defRPr sz="2752"/>
            </a:pPr>
            <a:r>
              <a:t>2015 -16 8,486</a:t>
            </a:r>
          </a:p>
          <a:p>
            <a:pPr marL="382270" indent="-382270" defTabSz="502412">
              <a:spcBef>
                <a:spcPts val="3600"/>
              </a:spcBef>
              <a:defRPr sz="2752"/>
            </a:pPr>
            <a:r>
              <a:t>2016 -17 7,772</a:t>
            </a:r>
          </a:p>
          <a:p>
            <a:pPr marL="382270" indent="-382270" defTabSz="502412">
              <a:spcBef>
                <a:spcPts val="3600"/>
              </a:spcBef>
              <a:defRPr sz="2752"/>
            </a:pPr>
            <a:r>
              <a:t>2017 - 18 6,849</a:t>
            </a:r>
          </a:p>
          <a:p>
            <a:pPr marL="382270" indent="-382270" defTabSz="502412">
              <a:spcBef>
                <a:spcPts val="3600"/>
              </a:spcBef>
              <a:defRPr sz="2752"/>
            </a:pPr>
            <a:r>
              <a:t>AVERAGE SINCE FORMED IN 2003 - 7,900 (BEST IN WALES).    </a:t>
            </a:r>
          </a:p>
          <a:p>
            <a:pPr marL="382270" indent="-382270" defTabSz="502412">
              <a:spcBef>
                <a:spcPts val="3600"/>
              </a:spcBef>
              <a:defRPr sz="2752"/>
            </a:pPr>
            <a:r>
              <a:t>WRU (2018)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Black">
  <a:themeElements>
    <a:clrScheme name="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0A89D"/>
      </a:accent2>
      <a:accent3>
        <a:srgbClr val="1DB100"/>
      </a:accent3>
      <a:accent4>
        <a:srgbClr val="F8BA00"/>
      </a:accent4>
      <a:accent5>
        <a:srgbClr val="EE220C"/>
      </a:accent5>
      <a:accent6>
        <a:srgbClr val="CB297B"/>
      </a:accent6>
      <a:hlink>
        <a:srgbClr val="0000FF"/>
      </a:hlink>
      <a:folHlink>
        <a:srgbClr val="FF00FF"/>
      </a:folHlink>
    </a:clrScheme>
    <a:fontScheme name="Black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lumOff val="13529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Black">
  <a:themeElements>
    <a:clrScheme name="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0A89D"/>
      </a:accent2>
      <a:accent3>
        <a:srgbClr val="1DB100"/>
      </a:accent3>
      <a:accent4>
        <a:srgbClr val="F8BA00"/>
      </a:accent4>
      <a:accent5>
        <a:srgbClr val="EE220C"/>
      </a:accent5>
      <a:accent6>
        <a:srgbClr val="CB297B"/>
      </a:accent6>
      <a:hlink>
        <a:srgbClr val="0000FF"/>
      </a:hlink>
      <a:folHlink>
        <a:srgbClr val="FF00FF"/>
      </a:folHlink>
    </a:clrScheme>
    <a:fontScheme name="Black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lumOff val="13529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