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6BDF"/>
    <a:srgbClr val="9F61DD"/>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276" autoAdjust="0"/>
  </p:normalViewPr>
  <p:slideViewPr>
    <p:cSldViewPr snapToGrid="0" snapToObjects="1">
      <p:cViewPr varScale="1">
        <p:scale>
          <a:sx n="51" d="100"/>
          <a:sy n="51" d="100"/>
        </p:scale>
        <p:origin x="1877" y="43"/>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57343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Smartphones have become one of the most important sources of digital evidence in modern investigations. </a:t>
            </a:r>
          </a:p>
          <a:p>
            <a:r>
              <a:t>People use smartphones for communication, financial transactions, social networking, and storing personal information. </a:t>
            </a:r>
          </a:p>
          <a:p>
            <a:r>
              <a:t>Android currently dominates the global smartphone market with approximately seventy percent market share, which means Android devices are commonly encountered in cybercrime investigations. </a:t>
            </a:r>
          </a:p>
          <a:p>
            <a:r>
              <a:t>Digital forensics is the scientific process of identifying, collecting, preserving, and analysing digital evidence from electronic devices. </a:t>
            </a:r>
          </a:p>
          <a:p>
            <a:r>
              <a:t>Mobile device forensics specifically focuses on recovering evidence from smartphones and tablets. </a:t>
            </a:r>
          </a:p>
          <a:p>
            <a:r>
              <a:t>Typical data extracted from Android devices includes call logs, SMS messages, contacts, multimedia files, browsing history, and application data from platforms such as messaging or social media apps. </a:t>
            </a:r>
          </a:p>
          <a:p>
            <a:r>
              <a:t>Because smartphones contain large amounts of personal and behavioural data, forensic analysis of these devices can help investigators reconstruct events and identify criminal activities.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recent years, Android security has improved significantly to protect user privacy and data integrity. </a:t>
            </a:r>
          </a:p>
          <a:p>
            <a:r>
              <a:t>Modern Android devices implement strong security features such as file-based encryption, secure boot verification, hardware-backed keystores, and application sandboxing. </a:t>
            </a:r>
          </a:p>
          <a:p>
            <a:r>
              <a:t>File-based encryption ensures that user data stored on the device is encrypted using strong cryptographic algorithms such as AES-256. </a:t>
            </a:r>
          </a:p>
          <a:p>
            <a:r>
              <a:t>Secure boot ensures that the device only runs trusted operating system components during startup. </a:t>
            </a:r>
          </a:p>
          <a:p>
            <a:r>
              <a:t>Application sandboxing isolates applications from one another so that they cannot access each other’s data without explicit permission. </a:t>
            </a:r>
          </a:p>
          <a:p>
            <a:r>
              <a:t>Another important issue is Android fragmentation. Thousands of device models run different Android versions with different security patches. </a:t>
            </a:r>
          </a:p>
          <a:p>
            <a:r>
              <a:t>This fragmentation makes forensic analysis more complex because forensic tools may work on some devices but fail on others. </a:t>
            </a:r>
          </a:p>
          <a:p>
            <a:r>
              <a:t>These developments create challenges for investigators attempting to extract digital evidence.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Although many forensic tools exist, several challenges still limit the effectiveness of Android forensic investigations. </a:t>
            </a:r>
          </a:p>
          <a:p>
            <a:r>
              <a:t>Modern Android devices implement strong encryption that prevents investigators from accessing stored data without the user’s authentication credentials. </a:t>
            </a:r>
          </a:p>
          <a:p>
            <a:r>
              <a:t>Frequent Android security updates continuously patch vulnerabilities that were previously used by investigators to extract evidence. </a:t>
            </a:r>
          </a:p>
          <a:p>
            <a:r>
              <a:t>Another challenge is compatibility between forensic tools and different Android versions or device manufacturers. </a:t>
            </a:r>
          </a:p>
          <a:p>
            <a:r>
              <a:t>Some tools work effectively on certain devices but fail on others due to hardware restrictions or software updates. </a:t>
            </a:r>
          </a:p>
          <a:p>
            <a:r>
              <a:t>Additionally, many studies focus on specific forensic techniques but do not provide comprehensive comparisons of forensic tools across different scenarios. </a:t>
            </a:r>
          </a:p>
          <a:p>
            <a:r>
              <a:t>Therefore, there is a clear research gap in evaluating how effective current forensic tools are when analysing modern Android devices with strong security protections.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main aim of this research is to analyse the effectiveness of digital forensic tools used to investigate Android devices and identify key challenges that affect evidence extraction. </a:t>
            </a:r>
          </a:p>
          <a:p>
            <a:r>
              <a:t>To achieve this aim, several research objectives have been defined. </a:t>
            </a:r>
          </a:p>
          <a:p>
            <a:r>
              <a:t>The first objective is to examine the architecture and data storage mechanisms of the Android operating system to understand where digital evidence is stored. </a:t>
            </a:r>
          </a:p>
          <a:p>
            <a:r>
              <a:t>The second objective is to identify major challenges in Android forensic investigations, including encryption, security features, and device fragmentation. </a:t>
            </a:r>
          </a:p>
          <a:p>
            <a:r>
              <a:t>The third objective is to evaluate commonly used forensic tools and analyse how effectively they extract digital evidence from Android devices. </a:t>
            </a:r>
          </a:p>
          <a:p>
            <a:r>
              <a:t>The fourth objective is to compare the performance of different tools based on metrics such as recovery rate and accuracy. </a:t>
            </a:r>
          </a:p>
          <a:p>
            <a:r>
              <a:t>Finally, the study aims to provide recommendations for improving Android forensic investigation techniques and tool usage.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Existing literature shows that Android devices store user data in multiple locations, including SQLite databases, XML configuration files, and application directories within internal storage. </a:t>
            </a:r>
          </a:p>
          <a:p>
            <a:r>
              <a:rPr dirty="0"/>
              <a:t>These locations contain important forensic artefacts such as SMS records, call logs, browsing history, and application usage data. </a:t>
            </a:r>
          </a:p>
          <a:p>
            <a:r>
              <a:rPr dirty="0"/>
              <a:t>Researchers have developed several forensic tools to extract and </a:t>
            </a:r>
            <a:r>
              <a:rPr dirty="0" err="1"/>
              <a:t>analyse</a:t>
            </a:r>
            <a:r>
              <a:rPr dirty="0"/>
              <a:t> this data. </a:t>
            </a:r>
          </a:p>
          <a:p>
            <a:r>
              <a:rPr dirty="0"/>
              <a:t>Examples include platforms used by law enforcement and cybersecurity investigators. </a:t>
            </a:r>
          </a:p>
          <a:p>
            <a:r>
              <a:rPr dirty="0"/>
              <a:t>However, academic studies highlight significant limitations when </a:t>
            </a:r>
            <a:r>
              <a:rPr dirty="0" err="1"/>
              <a:t>analysing</a:t>
            </a:r>
            <a:r>
              <a:rPr dirty="0"/>
              <a:t> modern Android devices. </a:t>
            </a:r>
          </a:p>
          <a:p>
            <a:r>
              <a:rPr dirty="0"/>
              <a:t>Strong encryption, application sandboxing, and restricted root access prevent investigators from directly accessing application data. </a:t>
            </a:r>
          </a:p>
          <a:p>
            <a:r>
              <a:rPr dirty="0"/>
              <a:t>In addition, cloud-based applications store data outside the device, which makes evidence acquisition more complicated. </a:t>
            </a:r>
          </a:p>
          <a:p>
            <a:r>
              <a:rPr dirty="0"/>
              <a:t>These challenges demonstrate the need for continued research into the effectiveness of forensic tools and the development of improved forensic methodologies.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research adopts a mixed-method research approach that combines experimental analysis with qualitative evaluation. </a:t>
            </a:r>
          </a:p>
          <a:p>
            <a:r>
              <a:t>The study follows a design science research methodology, which focuses on solving practical problems by testing and evaluating technological solutions. </a:t>
            </a:r>
          </a:p>
          <a:p>
            <a:r>
              <a:t>An experimental research strategy will be used to evaluate the performance of digital forensic tools. </a:t>
            </a:r>
          </a:p>
          <a:p>
            <a:r>
              <a:t>Android test devices will be prepared with predefined datasets that simulate typical user activities such as sending messages, installing applications, and storing files. </a:t>
            </a:r>
          </a:p>
          <a:p>
            <a:r>
              <a:t>Forensic tools will then be used to extract digital evidence from these devices. </a:t>
            </a:r>
          </a:p>
          <a:p>
            <a:r>
              <a:t>The extracted data will be analysed to determine how effectively each tool retrieves information. </a:t>
            </a:r>
          </a:p>
          <a:p>
            <a:r>
              <a:t>This experimental methodology is appropriate because it allows researchers to observe tool performance in controlled environments and compare results across different scenarios.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Data collection will involve creating controlled experimental datasets on Android devices. </a:t>
            </a:r>
          </a:p>
          <a:p>
            <a:r>
              <a:t>These datasets will include common digital artefacts such as text messages, call logs, images, application data, and deleted files. </a:t>
            </a:r>
          </a:p>
          <a:p>
            <a:r>
              <a:t>The datasets will simulate realistic user behaviour to ensure that the experiments reflect real-world investigation scenarios. </a:t>
            </a:r>
          </a:p>
          <a:p>
            <a:r>
              <a:t>Forensic tools will be used to perform data acquisition and analysis. </a:t>
            </a:r>
          </a:p>
          <a:p>
            <a:r>
              <a:t>The effectiveness of each tool will be evaluated using several metrics. </a:t>
            </a:r>
          </a:p>
          <a:p>
            <a:r>
              <a:t>These metrics include the success rate of data extraction, the accuracy of recovered information, the ability to recover deleted data, and the time required to perform forensic analysis. </a:t>
            </a:r>
          </a:p>
          <a:p>
            <a:r>
              <a:t>Comparative analysis will allow the researcher to identify which tools perform most effectively under different device conditions.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research project will follow a structured twelve-week plan. </a:t>
            </a:r>
          </a:p>
          <a:p>
            <a:r>
              <a:t>The first stage involves conducting a comprehensive literature review to understand existing research and identify knowledge gaps. </a:t>
            </a:r>
          </a:p>
          <a:p>
            <a:r>
              <a:t>The second stage focuses on research design and preparation of the experimental environment, including Android test devices and datasets. </a:t>
            </a:r>
          </a:p>
          <a:p>
            <a:r>
              <a:t>The third stage involves performing forensic experiments using selected tools and collecting the resulting data. </a:t>
            </a:r>
          </a:p>
          <a:p>
            <a:r>
              <a:t>In the fourth stage, the collected data will be analysed and compared to evaluate the performance of the forensic tools. </a:t>
            </a:r>
          </a:p>
          <a:p>
            <a:r>
              <a:t>The final stage involves interpreting the results, writing the research report, and preparing the final dissertation submission. </a:t>
            </a:r>
          </a:p>
          <a:p>
            <a:r>
              <a:t>Resources required for the project include Android test devices, digital forensic software tools, academic research databases, and data analysis software.</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research has the potential to contribute to the field of digital forensics by providing a clearer understanding of the challenges involved in analysing Android devices. </a:t>
            </a:r>
          </a:p>
          <a:p>
            <a:r>
              <a:t>The study will help investigators evaluate the effectiveness of different forensic tools and identify which tools are most suitable for specific investigation scenarios. </a:t>
            </a:r>
          </a:p>
          <a:p>
            <a:r>
              <a:t>The findings may also assist law enforcement agencies, cybersecurity professionals, and digital forensic analysts in improving their investigative techniques. </a:t>
            </a:r>
          </a:p>
          <a:p>
            <a:r>
              <a:t>However, the research may face certain limitations. </a:t>
            </a:r>
          </a:p>
          <a:p>
            <a:r>
              <a:t>Access to some proprietary forensic tools may be restricted due to licensing requirements. </a:t>
            </a:r>
          </a:p>
          <a:p>
            <a:r>
              <a:t>The number of Android devices available for testing may also limit the scope of the experiments. </a:t>
            </a:r>
          </a:p>
          <a:p>
            <a:r>
              <a:t>Additionally, Android security features evolve rapidly, which means future operating system updates may affect the effectiveness of current forensic techniques.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3789804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8610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05249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58484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83973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83893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62334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95370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56145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82141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75062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3758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7696073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201849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1377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0069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27957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30499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56BDF">
            <a:alpha val="50000"/>
          </a:srgbClr>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CAD085-E8A6-8845-BD4E-CB4CCA059FC4}" type="datetimeFigureOut">
              <a:rPr lang="en-US" smtClean="0"/>
              <a:t>4/20/2026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520647711"/>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78211" y="1267311"/>
            <a:ext cx="10486418" cy="1477328"/>
          </a:xfrm>
          <a:prstGeom prst="rect">
            <a:avLst/>
          </a:prstGeom>
        </p:spPr>
        <p:txBody>
          <a:bodyPr wrap="square">
            <a:spAutoFit/>
          </a:bodyPr>
          <a:lstStyle/>
          <a:p>
            <a:pPr algn="ctr"/>
            <a:r>
              <a:rPr lang="en-US" sz="4500" b="1" dirty="0">
                <a:solidFill>
                  <a:srgbClr val="000000"/>
                </a:solidFill>
                <a:latin typeface="Times New Roman" panose="02020603050405020304" pitchFamily="18" charset="0"/>
              </a:rPr>
              <a:t>FORENSIC ANALYSIS OF ANDROID DEVICES: CHALLENGES &amp; TOOLS</a:t>
            </a:r>
            <a:endParaRPr lang="en-IN" sz="4500" dirty="0"/>
          </a:p>
        </p:txBody>
      </p:sp>
      <p:sp>
        <p:nvSpPr>
          <p:cNvPr id="7" name="Rectangle 6"/>
          <p:cNvSpPr/>
          <p:nvPr/>
        </p:nvSpPr>
        <p:spPr>
          <a:xfrm>
            <a:off x="1121923" y="3148895"/>
            <a:ext cx="9880060" cy="2399760"/>
          </a:xfrm>
          <a:prstGeom prst="rect">
            <a:avLst/>
          </a:prstGeom>
        </p:spPr>
        <p:txBody>
          <a:bodyPr wrap="square">
            <a:spAutoFit/>
          </a:bodyPr>
          <a:lstStyle/>
          <a:p>
            <a:pPr>
              <a:lnSpc>
                <a:spcPct val="150000"/>
              </a:lnSpc>
            </a:pPr>
            <a:r>
              <a:rPr lang="en-IN" sz="1700" b="1" dirty="0">
                <a:solidFill>
                  <a:schemeClr val="bg1"/>
                </a:solidFill>
                <a:latin typeface="Times New Roman" panose="02020603050405020304" pitchFamily="18" charset="0"/>
                <a:cs typeface="Times New Roman" panose="02020603050405020304" pitchFamily="18" charset="0"/>
              </a:rPr>
              <a:t>Student Name: Sameer Rajubhai Panchal</a:t>
            </a:r>
            <a:br>
              <a:rPr lang="en-IN" sz="1700" b="1" dirty="0">
                <a:solidFill>
                  <a:schemeClr val="bg1"/>
                </a:solidFill>
                <a:latin typeface="Times New Roman" panose="02020603050405020304" pitchFamily="18" charset="0"/>
                <a:cs typeface="Times New Roman" panose="02020603050405020304" pitchFamily="18" charset="0"/>
              </a:rPr>
            </a:br>
            <a:r>
              <a:rPr lang="en-IN" sz="1700" b="1" dirty="0">
                <a:solidFill>
                  <a:schemeClr val="bg1"/>
                </a:solidFill>
                <a:latin typeface="Times New Roman" panose="02020603050405020304" pitchFamily="18" charset="0"/>
                <a:cs typeface="Times New Roman" panose="02020603050405020304" pitchFamily="18" charset="0"/>
              </a:rPr>
              <a:t>Student ID: 2516024</a:t>
            </a:r>
            <a:br>
              <a:rPr lang="en-IN" sz="1700" b="1" dirty="0">
                <a:solidFill>
                  <a:schemeClr val="bg1"/>
                </a:solidFill>
                <a:latin typeface="Times New Roman" panose="02020603050405020304" pitchFamily="18" charset="0"/>
                <a:cs typeface="Times New Roman" panose="02020603050405020304" pitchFamily="18" charset="0"/>
              </a:rPr>
            </a:br>
            <a:r>
              <a:rPr lang="en-IN" sz="1700" b="1" dirty="0">
                <a:solidFill>
                  <a:schemeClr val="bg1"/>
                </a:solidFill>
                <a:latin typeface="Times New Roman" panose="02020603050405020304" pitchFamily="18" charset="0"/>
                <a:cs typeface="Times New Roman" panose="02020603050405020304" pitchFamily="18" charset="0"/>
              </a:rPr>
              <a:t>Programme: MSc Computing Portfolio</a:t>
            </a:r>
            <a:br>
              <a:rPr lang="en-IN" sz="1700" b="1" dirty="0">
                <a:solidFill>
                  <a:schemeClr val="bg1"/>
                </a:solidFill>
                <a:latin typeface="Times New Roman" panose="02020603050405020304" pitchFamily="18" charset="0"/>
                <a:cs typeface="Times New Roman" panose="02020603050405020304" pitchFamily="18" charset="0"/>
              </a:rPr>
            </a:br>
            <a:r>
              <a:rPr lang="en-IN" sz="1700" b="1" dirty="0">
                <a:solidFill>
                  <a:schemeClr val="bg1"/>
                </a:solidFill>
                <a:latin typeface="Times New Roman" panose="02020603050405020304" pitchFamily="18" charset="0"/>
                <a:cs typeface="Times New Roman" panose="02020603050405020304" pitchFamily="18" charset="0"/>
              </a:rPr>
              <a:t>Module: Research Methods and Professional Development</a:t>
            </a:r>
            <a:br>
              <a:rPr lang="en-IN" sz="1700" b="1" dirty="0">
                <a:solidFill>
                  <a:schemeClr val="bg1"/>
                </a:solidFill>
                <a:latin typeface="Times New Roman" panose="02020603050405020304" pitchFamily="18" charset="0"/>
                <a:cs typeface="Times New Roman" panose="02020603050405020304" pitchFamily="18" charset="0"/>
              </a:rPr>
            </a:br>
            <a:r>
              <a:rPr lang="en-IN" sz="1700" b="1" dirty="0">
                <a:solidFill>
                  <a:schemeClr val="bg1"/>
                </a:solidFill>
                <a:latin typeface="Times New Roman" panose="02020603050405020304" pitchFamily="18" charset="0"/>
                <a:cs typeface="Times New Roman" panose="02020603050405020304" pitchFamily="18" charset="0"/>
              </a:rPr>
              <a:t>Module Code: ACFA7004</a:t>
            </a:r>
          </a:p>
          <a:p>
            <a:pPr>
              <a:lnSpc>
                <a:spcPct val="150000"/>
              </a:lnSpc>
            </a:pPr>
            <a:r>
              <a:rPr lang="en-IN" sz="1700" b="1" dirty="0">
                <a:solidFill>
                  <a:schemeClr val="bg1"/>
                </a:solidFill>
                <a:latin typeface="Times New Roman" panose="02020603050405020304" pitchFamily="18" charset="0"/>
                <a:cs typeface="Times New Roman" panose="02020603050405020304" pitchFamily="18" charset="0"/>
              </a:rPr>
              <a:t>Supervisor: </a:t>
            </a:r>
            <a:r>
              <a:rPr lang="en-IN" sz="1700" b="1" dirty="0" err="1">
                <a:solidFill>
                  <a:schemeClr val="bg1"/>
                </a:solidFill>
                <a:latin typeface="Times New Roman" panose="02020603050405020304" pitchFamily="18" charset="0"/>
                <a:cs typeface="Times New Roman" panose="02020603050405020304" pitchFamily="18" charset="0"/>
              </a:rPr>
              <a:t>Dr.</a:t>
            </a:r>
            <a:r>
              <a:rPr lang="en-IN" sz="1700" b="1" dirty="0">
                <a:solidFill>
                  <a:schemeClr val="bg1"/>
                </a:solidFill>
                <a:latin typeface="Times New Roman" panose="02020603050405020304" pitchFamily="18" charset="0"/>
                <a:cs typeface="Times New Roman" panose="02020603050405020304" pitchFamily="18" charset="0"/>
              </a:rPr>
              <a:t> Suresh Shanmugasundaram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627816"/>
            <a:ext cx="9404723" cy="841061"/>
          </a:xfrm>
        </p:spPr>
        <p:txBody>
          <a:bodyPr/>
          <a:lstStyle/>
          <a:p>
            <a:r>
              <a:rPr b="1" dirty="0">
                <a:solidFill>
                  <a:schemeClr val="bg1"/>
                </a:solidFill>
                <a:latin typeface="Times New Roman" panose="02020603050405020304" pitchFamily="18" charset="0"/>
                <a:cs typeface="Times New Roman" panose="02020603050405020304" pitchFamily="18" charset="0"/>
              </a:rPr>
              <a:t>Research Context and Background</a:t>
            </a:r>
          </a:p>
        </p:txBody>
      </p:sp>
      <p:sp>
        <p:nvSpPr>
          <p:cNvPr id="5" name="Rectangle 4"/>
          <p:cNvSpPr/>
          <p:nvPr/>
        </p:nvSpPr>
        <p:spPr>
          <a:xfrm>
            <a:off x="885217" y="1517518"/>
            <a:ext cx="10301592" cy="4524315"/>
          </a:xfrm>
          <a:prstGeom prst="rect">
            <a:avLst/>
          </a:prstGeom>
        </p:spPr>
        <p:txBody>
          <a:bodyPr wrap="square">
            <a:spAutoFit/>
          </a:bodyPr>
          <a:lstStyle/>
          <a:p>
            <a:pPr algn="just">
              <a:lnSpc>
                <a:spcPct val="150000"/>
              </a:lnSpc>
            </a:pPr>
            <a:r>
              <a:rPr lang="en-US" sz="1600" dirty="0">
                <a:solidFill>
                  <a:srgbClr val="000000"/>
                </a:solidFill>
                <a:latin typeface="Times New Roman" panose="02020603050405020304" pitchFamily="18" charset="0"/>
                <a:cs typeface="Times New Roman" panose="02020603050405020304" pitchFamily="18" charset="0"/>
              </a:rPr>
              <a:t>Smartphones are now the tools of communication, financial, and web-based services. In recent technology reports, Android has dominated more than 70% of the worldwide market share of smartphones by virtue of the fact that it is the most extensively used mobile operating system in the world. Because of such dominance, Android devices have often been a focus of cybercrime cases like fraud, identity theft and online harassment. Digital forensics is the process of identifying, collecting, storing, and examining digital evidence from electronic gadgets. Mobile forensics is a </a:t>
            </a:r>
            <a:r>
              <a:rPr lang="en-US" sz="1600" dirty="0" err="1">
                <a:solidFill>
                  <a:srgbClr val="000000"/>
                </a:solidFill>
                <a:latin typeface="Times New Roman" panose="02020603050405020304" pitchFamily="18" charset="0"/>
                <a:cs typeface="Times New Roman" panose="02020603050405020304" pitchFamily="18" charset="0"/>
              </a:rPr>
              <a:t>specialised</a:t>
            </a:r>
            <a:r>
              <a:rPr lang="en-US" sz="1600" dirty="0">
                <a:solidFill>
                  <a:srgbClr val="000000"/>
                </a:solidFill>
                <a:latin typeface="Times New Roman" panose="02020603050405020304" pitchFamily="18" charset="0"/>
                <a:cs typeface="Times New Roman" panose="02020603050405020304" pitchFamily="18" charset="0"/>
              </a:rPr>
              <a:t> field and aims at retrieving and interpreting data on smartphones and tablets. Android devices today contain massive amounts of data in the form of call logs, text messages, application data, and photos, as well as browsing history. Forensic tools are used by investigators to uncover and examine this information. Some of the common forensic platforms that find application in investigations are</a:t>
            </a:r>
            <a:endParaRPr lang="en-US" sz="1600" dirty="0">
              <a:latin typeface="Times New Roman" panose="02020603050405020304" pitchFamily="18" charset="0"/>
              <a:cs typeface="Times New Roman" panose="02020603050405020304" pitchFamily="18" charset="0"/>
            </a:endParaRPr>
          </a:p>
          <a:p>
            <a:pPr marL="285750" indent="-285750" algn="just" fontAlgn="base">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cs typeface="Times New Roman" panose="02020603050405020304" pitchFamily="18" charset="0"/>
              </a:rPr>
              <a:t>Autopsy</a:t>
            </a:r>
          </a:p>
          <a:p>
            <a:pPr marL="285750" indent="-285750" algn="just" fontAlgn="base">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cs typeface="Times New Roman" panose="02020603050405020304" pitchFamily="18" charset="0"/>
              </a:rPr>
              <a:t>Oxygen Forensic Detective</a:t>
            </a:r>
          </a:p>
          <a:p>
            <a:pPr marL="285750" indent="-285750" algn="just" fontAlgn="base">
              <a:lnSpc>
                <a:spcPct val="150000"/>
              </a:lnSpc>
              <a:buFont typeface="Wingdings" panose="05000000000000000000" pitchFamily="2" charset="2"/>
              <a:buChar char="Ø"/>
            </a:pPr>
            <a:r>
              <a:rPr lang="en-US" sz="1600" dirty="0" err="1">
                <a:solidFill>
                  <a:srgbClr val="000000"/>
                </a:solidFill>
                <a:latin typeface="Times New Roman" panose="02020603050405020304" pitchFamily="18" charset="0"/>
                <a:cs typeface="Times New Roman" panose="02020603050405020304" pitchFamily="18" charset="0"/>
              </a:rPr>
              <a:t>Cellebrite</a:t>
            </a:r>
            <a:r>
              <a:rPr lang="en-US" sz="1600" dirty="0">
                <a:solidFill>
                  <a:srgbClr val="000000"/>
                </a:solidFill>
                <a:latin typeface="Times New Roman" panose="02020603050405020304" pitchFamily="18" charset="0"/>
                <a:cs typeface="Times New Roman" panose="02020603050405020304" pitchFamily="18" charset="0"/>
              </a:rPr>
              <a:t> UFED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922" y="452718"/>
            <a:ext cx="10161319" cy="977248"/>
          </a:xfrm>
        </p:spPr>
        <p:txBody>
          <a:bodyPr/>
          <a:lstStyle/>
          <a:p>
            <a:r>
              <a:rPr b="1" dirty="0">
                <a:solidFill>
                  <a:schemeClr val="bg1"/>
                </a:solidFill>
                <a:latin typeface="Times New Roman" panose="02020603050405020304" pitchFamily="18" charset="0"/>
                <a:cs typeface="Times New Roman" panose="02020603050405020304" pitchFamily="18" charset="0"/>
              </a:rPr>
              <a:t>Current Developments in Android Security</a:t>
            </a:r>
          </a:p>
        </p:txBody>
      </p:sp>
      <p:sp>
        <p:nvSpPr>
          <p:cNvPr id="3" name="Content Placeholder 2"/>
          <p:cNvSpPr>
            <a:spLocks noGrp="1"/>
          </p:cNvSpPr>
          <p:nvPr>
            <p:ph idx="1"/>
          </p:nvPr>
        </p:nvSpPr>
        <p:spPr>
          <a:xfrm>
            <a:off x="646112" y="1381705"/>
            <a:ext cx="10939531" cy="5019091"/>
          </a:xfrm>
        </p:spPr>
        <p:txBody>
          <a:bodyPr>
            <a:noAutofit/>
          </a:bodyPr>
          <a:lstStyle/>
          <a:p>
            <a:pPr algn="just" fontAlgn="base">
              <a:lnSpc>
                <a:spcPct val="170000"/>
              </a:lnSpc>
            </a:pPr>
            <a:r>
              <a:rPr lang="en-US" sz="1500" dirty="0">
                <a:solidFill>
                  <a:schemeClr val="bg1"/>
                </a:solidFill>
                <a:latin typeface="Times New Roman" panose="02020603050405020304" pitchFamily="18" charset="0"/>
                <a:cs typeface="Times New Roman" panose="02020603050405020304" pitchFamily="18" charset="0"/>
              </a:rPr>
              <a:t>Recent developments in Android operating systems have significantly improved device security. Features such as file-based encryption, secure boot mechanisms, and application sandboxing enhance user data protection but create difficulties for forensic investigators attempting to retrieve digital evidence.</a:t>
            </a:r>
          </a:p>
          <a:p>
            <a:pPr algn="just" fontAlgn="base">
              <a:lnSpc>
                <a:spcPct val="170000"/>
              </a:lnSpc>
            </a:pPr>
            <a:r>
              <a:rPr lang="en-US" sz="1500" dirty="0">
                <a:solidFill>
                  <a:schemeClr val="bg1"/>
                </a:solidFill>
                <a:latin typeface="Times New Roman" panose="02020603050405020304" pitchFamily="18" charset="0"/>
                <a:cs typeface="Times New Roman" panose="02020603050405020304" pitchFamily="18" charset="0"/>
              </a:rPr>
              <a:t>Android also has a fragmented ecosystem, where thousands of different device models run different operating system versions. This fragmentation creates compatibility issues for forensic tools.</a:t>
            </a:r>
          </a:p>
          <a:p>
            <a:pPr algn="just" fontAlgn="base">
              <a:lnSpc>
                <a:spcPct val="170000"/>
              </a:lnSpc>
            </a:pPr>
            <a:r>
              <a:rPr lang="en-US" sz="1500" dirty="0">
                <a:solidFill>
                  <a:schemeClr val="bg1"/>
                </a:solidFill>
                <a:latin typeface="Times New Roman" panose="02020603050405020304" pitchFamily="18" charset="0"/>
                <a:cs typeface="Times New Roman" panose="02020603050405020304" pitchFamily="18" charset="0"/>
              </a:rPr>
              <a:t>Research studies published between 2020 and 2024 indicate that existing forensic tools struggle to extract data from newer Android devices due to encryption and restricted system access.</a:t>
            </a:r>
          </a:p>
          <a:p>
            <a:pPr algn="just" fontAlgn="base">
              <a:lnSpc>
                <a:spcPct val="170000"/>
              </a:lnSpc>
            </a:pPr>
            <a:r>
              <a:rPr lang="en-US" sz="1500" dirty="0">
                <a:solidFill>
                  <a:schemeClr val="bg1"/>
                </a:solidFill>
                <a:latin typeface="Times New Roman" panose="02020603050405020304" pitchFamily="18" charset="0"/>
                <a:cs typeface="Times New Roman" panose="02020603050405020304" pitchFamily="18" charset="0"/>
              </a:rPr>
              <a:t>Furthermore, cloud-based applications such as messaging platforms and social media services store significant data outside the device, making evidence acquisition more complicated.</a:t>
            </a:r>
          </a:p>
          <a:p>
            <a:pPr algn="just" fontAlgn="base">
              <a:lnSpc>
                <a:spcPct val="170000"/>
              </a:lnSpc>
            </a:pPr>
            <a:r>
              <a:rPr lang="en-US" sz="1500" dirty="0">
                <a:solidFill>
                  <a:schemeClr val="bg1"/>
                </a:solidFill>
                <a:latin typeface="Times New Roman" panose="02020603050405020304" pitchFamily="18" charset="0"/>
                <a:cs typeface="Times New Roman" panose="02020603050405020304" pitchFamily="18" charset="0"/>
              </a:rPr>
              <a:t>Therefore, understanding the capabilities and limitations of current forensic tools is essential for improving digital investigations and ensuring reliable evidence extraction.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287" y="413803"/>
            <a:ext cx="5278034" cy="879971"/>
          </a:xfrm>
        </p:spPr>
        <p:txBody>
          <a:bodyPr/>
          <a:lstStyle/>
          <a:p>
            <a:r>
              <a:rPr b="1" dirty="0">
                <a:solidFill>
                  <a:schemeClr val="bg1"/>
                </a:solidFill>
                <a:latin typeface="Times New Roman" panose="02020603050405020304" pitchFamily="18" charset="0"/>
                <a:cs typeface="Times New Roman" panose="02020603050405020304" pitchFamily="18" charset="0"/>
              </a:rPr>
              <a:t>Research Problem</a:t>
            </a:r>
          </a:p>
        </p:txBody>
      </p:sp>
      <p:sp>
        <p:nvSpPr>
          <p:cNvPr id="3" name="Content Placeholder 2"/>
          <p:cNvSpPr>
            <a:spLocks noGrp="1"/>
          </p:cNvSpPr>
          <p:nvPr>
            <p:ph idx="1"/>
          </p:nvPr>
        </p:nvSpPr>
        <p:spPr>
          <a:xfrm>
            <a:off x="778213" y="1215950"/>
            <a:ext cx="10924162" cy="4990297"/>
          </a:xfrm>
        </p:spPr>
        <p:txBody>
          <a:bodyPr>
            <a:noAutofit/>
          </a:bodyPr>
          <a:lstStyle/>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There are many digital forensic tools available; researchers have identified several challenges in Android device investigations.</a:t>
            </a:r>
          </a:p>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First, modern Android devices implement strong encryption mechanisms such as AES-256-based file-based encryption, which prevents investigators from accessing stored data without authentication credentials.</a:t>
            </a:r>
          </a:p>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Second, application sandboxing isolates each application’s data, restricting direct access to user information such as messaging records and app databases.</a:t>
            </a:r>
          </a:p>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Third, frequent Android security updates continuously patch vulnerabilities previously used by forensic investigators for data extraction.</a:t>
            </a:r>
          </a:p>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Several studies indicate that forensic tools often produce incomplete or inconsistent results when </a:t>
            </a:r>
            <a:r>
              <a:rPr lang="en-US" sz="1500" dirty="0" err="1">
                <a:solidFill>
                  <a:schemeClr val="bg1"/>
                </a:solidFill>
                <a:latin typeface="Times New Roman" panose="02020603050405020304" pitchFamily="18" charset="0"/>
                <a:cs typeface="Times New Roman" panose="02020603050405020304" pitchFamily="18" charset="0"/>
              </a:rPr>
              <a:t>analysing</a:t>
            </a:r>
            <a:r>
              <a:rPr lang="en-US" sz="1500" dirty="0">
                <a:solidFill>
                  <a:schemeClr val="bg1"/>
                </a:solidFill>
                <a:latin typeface="Times New Roman" panose="02020603050405020304" pitchFamily="18" charset="0"/>
                <a:cs typeface="Times New Roman" panose="02020603050405020304" pitchFamily="18" charset="0"/>
              </a:rPr>
              <a:t> different Android devices.</a:t>
            </a:r>
          </a:p>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Despite the availability of advanced tools like</a:t>
            </a:r>
          </a:p>
          <a:p>
            <a:pPr lvl="1" algn="just" fontAlgn="base">
              <a:lnSpc>
                <a:spcPct val="150000"/>
              </a:lnSpc>
            </a:pPr>
            <a:r>
              <a:rPr lang="en-US" sz="1500" dirty="0" err="1">
                <a:solidFill>
                  <a:schemeClr val="bg1"/>
                </a:solidFill>
                <a:latin typeface="Times New Roman" panose="02020603050405020304" pitchFamily="18" charset="0"/>
                <a:cs typeface="Times New Roman" panose="02020603050405020304" pitchFamily="18" charset="0"/>
              </a:rPr>
              <a:t>Cellebrite</a:t>
            </a:r>
            <a:r>
              <a:rPr lang="en-US" sz="1500" dirty="0">
                <a:solidFill>
                  <a:schemeClr val="bg1"/>
                </a:solidFill>
                <a:latin typeface="Times New Roman" panose="02020603050405020304" pitchFamily="18" charset="0"/>
                <a:cs typeface="Times New Roman" panose="02020603050405020304" pitchFamily="18" charset="0"/>
              </a:rPr>
              <a:t> UFED</a:t>
            </a:r>
          </a:p>
          <a:p>
            <a:pPr lvl="1"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Oxygen Forensic Detective</a:t>
            </a:r>
          </a:p>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There is limited comparative research evaluating their effectiveness across different Android versions and device configurations.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8834" y="613607"/>
            <a:ext cx="7447302" cy="977248"/>
          </a:xfrm>
        </p:spPr>
        <p:txBody>
          <a:bodyPr/>
          <a:lstStyle/>
          <a:p>
            <a:pPr algn="just"/>
            <a:r>
              <a:rPr b="1" dirty="0">
                <a:solidFill>
                  <a:schemeClr val="bg1"/>
                </a:solidFill>
                <a:latin typeface="Times New Roman" panose="02020603050405020304" pitchFamily="18" charset="0"/>
                <a:cs typeface="Times New Roman" panose="02020603050405020304" pitchFamily="18" charset="0"/>
              </a:rPr>
              <a:t>Research Aim and Objectives</a:t>
            </a:r>
          </a:p>
        </p:txBody>
      </p:sp>
      <p:sp>
        <p:nvSpPr>
          <p:cNvPr id="3" name="Content Placeholder 2"/>
          <p:cNvSpPr>
            <a:spLocks noGrp="1"/>
          </p:cNvSpPr>
          <p:nvPr>
            <p:ph idx="1"/>
          </p:nvPr>
        </p:nvSpPr>
        <p:spPr>
          <a:xfrm>
            <a:off x="398834" y="1488716"/>
            <a:ext cx="11361906" cy="4195481"/>
          </a:xfrm>
        </p:spPr>
        <p:txBody>
          <a:bodyPr>
            <a:noAutofit/>
          </a:bodyPr>
          <a:lstStyle/>
          <a:p>
            <a:pPr algn="just">
              <a:lnSpc>
                <a:spcPct val="170000"/>
              </a:lnSpc>
            </a:pPr>
            <a:r>
              <a:rPr lang="en-US" sz="1500" dirty="0">
                <a:solidFill>
                  <a:schemeClr val="bg1"/>
                </a:solidFill>
                <a:latin typeface="Times New Roman" panose="02020603050405020304" pitchFamily="18" charset="0"/>
                <a:cs typeface="Times New Roman" panose="02020603050405020304" pitchFamily="18" charset="0"/>
              </a:rPr>
              <a:t>This research aims to </a:t>
            </a:r>
            <a:r>
              <a:rPr lang="en-US" sz="1500" dirty="0" err="1">
                <a:solidFill>
                  <a:schemeClr val="bg1"/>
                </a:solidFill>
                <a:latin typeface="Times New Roman" panose="02020603050405020304" pitchFamily="18" charset="0"/>
                <a:cs typeface="Times New Roman" panose="02020603050405020304" pitchFamily="18" charset="0"/>
              </a:rPr>
              <a:t>analyse</a:t>
            </a:r>
            <a:r>
              <a:rPr lang="en-US" sz="1500" dirty="0">
                <a:solidFill>
                  <a:schemeClr val="bg1"/>
                </a:solidFill>
                <a:latin typeface="Times New Roman" panose="02020603050405020304" pitchFamily="18" charset="0"/>
                <a:cs typeface="Times New Roman" panose="02020603050405020304" pitchFamily="18" charset="0"/>
              </a:rPr>
              <a:t> the effectiveness of digital forensic tools in investigating Android devices and identify key challenges affecting evidence extraction and analysis.</a:t>
            </a:r>
          </a:p>
          <a:p>
            <a:pPr algn="just">
              <a:lnSpc>
                <a:spcPct val="170000"/>
              </a:lnSpc>
            </a:pPr>
            <a:r>
              <a:rPr lang="en-US" sz="1500" b="1" i="1" dirty="0">
                <a:solidFill>
                  <a:schemeClr val="bg1"/>
                </a:solidFill>
                <a:latin typeface="Times New Roman" panose="02020603050405020304" pitchFamily="18" charset="0"/>
                <a:cs typeface="Times New Roman" panose="02020603050405020304" pitchFamily="18" charset="0"/>
              </a:rPr>
              <a:t>Research Objectives</a:t>
            </a:r>
            <a:endParaRPr lang="en-US" sz="1500" dirty="0">
              <a:solidFill>
                <a:schemeClr val="bg1"/>
              </a:solidFill>
              <a:latin typeface="Times New Roman" panose="02020603050405020304" pitchFamily="18" charset="0"/>
              <a:cs typeface="Times New Roman" panose="02020603050405020304" pitchFamily="18" charset="0"/>
            </a:endParaRPr>
          </a:p>
          <a:p>
            <a:pPr lvl="1" algn="just" fontAlgn="base">
              <a:lnSpc>
                <a:spcPct val="170000"/>
              </a:lnSpc>
            </a:pPr>
            <a:r>
              <a:rPr lang="en-US" sz="1500" dirty="0">
                <a:solidFill>
                  <a:schemeClr val="bg1"/>
                </a:solidFill>
                <a:latin typeface="Times New Roman" panose="02020603050405020304" pitchFamily="18" charset="0"/>
                <a:cs typeface="Times New Roman" panose="02020603050405020304" pitchFamily="18" charset="0"/>
              </a:rPr>
              <a:t>To examine the architecture and data storage mechanisms of Android operating systems relevant to forensic investigations.</a:t>
            </a:r>
          </a:p>
          <a:p>
            <a:pPr lvl="1" algn="just" fontAlgn="base">
              <a:lnSpc>
                <a:spcPct val="170000"/>
              </a:lnSpc>
            </a:pPr>
            <a:r>
              <a:rPr lang="en-US" sz="1500" dirty="0">
                <a:solidFill>
                  <a:schemeClr val="bg1"/>
                </a:solidFill>
                <a:latin typeface="Times New Roman" panose="02020603050405020304" pitchFamily="18" charset="0"/>
                <a:cs typeface="Times New Roman" panose="02020603050405020304" pitchFamily="18" charset="0"/>
              </a:rPr>
              <a:t>To identify major challenges in Android forensic investigations, including encryption, security features, and device fragmentation.</a:t>
            </a:r>
            <a:br>
              <a:rPr lang="en-US" sz="1500" dirty="0">
                <a:solidFill>
                  <a:schemeClr val="bg1"/>
                </a:solidFill>
                <a:latin typeface="Times New Roman" panose="02020603050405020304" pitchFamily="18" charset="0"/>
                <a:cs typeface="Times New Roman" panose="02020603050405020304" pitchFamily="18" charset="0"/>
              </a:rPr>
            </a:br>
            <a:r>
              <a:rPr lang="en-US" sz="1500" dirty="0">
                <a:solidFill>
                  <a:schemeClr val="bg1"/>
                </a:solidFill>
                <a:latin typeface="Times New Roman" panose="02020603050405020304" pitchFamily="18" charset="0"/>
                <a:cs typeface="Times New Roman" panose="02020603050405020304" pitchFamily="18" charset="0"/>
              </a:rPr>
              <a:t>To evaluate the effectiveness of commonly used forensic tools in extracting digital evidence from Android devices.</a:t>
            </a:r>
          </a:p>
          <a:p>
            <a:pPr lvl="1" algn="just" fontAlgn="base">
              <a:lnSpc>
                <a:spcPct val="170000"/>
              </a:lnSpc>
            </a:pPr>
            <a:r>
              <a:rPr lang="en-US" sz="1500" dirty="0">
                <a:solidFill>
                  <a:schemeClr val="bg1"/>
                </a:solidFill>
                <a:latin typeface="Times New Roman" panose="02020603050405020304" pitchFamily="18" charset="0"/>
                <a:cs typeface="Times New Roman" panose="02020603050405020304" pitchFamily="18" charset="0"/>
              </a:rPr>
              <a:t>To compare the performance of different forensic tools based on metrics such as data recovery rate, accuracy, and processing efficiency.</a:t>
            </a:r>
            <a:br>
              <a:rPr lang="en-US" sz="1500" dirty="0">
                <a:solidFill>
                  <a:schemeClr val="bg1"/>
                </a:solidFill>
                <a:latin typeface="Times New Roman" panose="02020603050405020304" pitchFamily="18" charset="0"/>
                <a:cs typeface="Times New Roman" panose="02020603050405020304" pitchFamily="18" charset="0"/>
              </a:rPr>
            </a:br>
            <a:r>
              <a:rPr lang="en-US" sz="1500" dirty="0">
                <a:solidFill>
                  <a:schemeClr val="bg1"/>
                </a:solidFill>
                <a:latin typeface="Times New Roman" panose="02020603050405020304" pitchFamily="18" charset="0"/>
                <a:cs typeface="Times New Roman" panose="02020603050405020304" pitchFamily="18" charset="0"/>
              </a:rPr>
              <a:t>To provide recommendations for improving Android forensic investigation techniques and tool selection.</a:t>
            </a:r>
          </a:p>
          <a:p>
            <a:pPr lvl="1" algn="just">
              <a:lnSpc>
                <a:spcPct val="170000"/>
              </a:lnSpc>
            </a:pPr>
            <a:r>
              <a:rPr lang="en-US" sz="1500" dirty="0">
                <a:solidFill>
                  <a:schemeClr val="bg1"/>
                </a:solidFill>
                <a:latin typeface="Times New Roman" panose="02020603050405020304" pitchFamily="18" charset="0"/>
                <a:cs typeface="Times New Roman" panose="02020603050405020304" pitchFamily="18" charset="0"/>
              </a:rPr>
              <a:t>These objectives are designed to address the identified research problem and contribute to improving digital forensic practices.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653" y="452718"/>
            <a:ext cx="7379208" cy="928610"/>
          </a:xfrm>
        </p:spPr>
        <p:txBody>
          <a:bodyPr/>
          <a:lstStyle/>
          <a:p>
            <a:r>
              <a:rPr b="1" dirty="0">
                <a:solidFill>
                  <a:schemeClr val="bg1"/>
                </a:solidFill>
                <a:latin typeface="Times New Roman" panose="02020603050405020304" pitchFamily="18" charset="0"/>
                <a:cs typeface="Times New Roman" panose="02020603050405020304" pitchFamily="18" charset="0"/>
              </a:rPr>
              <a:t>Literature Review Summary</a:t>
            </a:r>
          </a:p>
        </p:txBody>
      </p:sp>
      <p:sp>
        <p:nvSpPr>
          <p:cNvPr id="3" name="Content Placeholder 2"/>
          <p:cNvSpPr>
            <a:spLocks noGrp="1"/>
          </p:cNvSpPr>
          <p:nvPr>
            <p:ph idx="1"/>
          </p:nvPr>
        </p:nvSpPr>
        <p:spPr>
          <a:xfrm>
            <a:off x="719848" y="1264975"/>
            <a:ext cx="10953344" cy="5038545"/>
          </a:xfrm>
        </p:spPr>
        <p:txBody>
          <a:bodyPr>
            <a:noAutofit/>
          </a:bodyPr>
          <a:lstStyle/>
          <a:p>
            <a:pPr algn="just" fontAlgn="base"/>
            <a:r>
              <a:rPr lang="en-US" sz="1500" dirty="0">
                <a:solidFill>
                  <a:schemeClr val="bg1"/>
                </a:solidFill>
                <a:latin typeface="Times New Roman" panose="02020603050405020304" pitchFamily="18" charset="0"/>
                <a:cs typeface="Times New Roman" panose="02020603050405020304" pitchFamily="18" charset="0"/>
              </a:rPr>
              <a:t>Recent academic studies highlight the growing importance of mobile device forensics due to the increasing use of smartphones in criminal activities.</a:t>
            </a:r>
          </a:p>
          <a:p>
            <a:pPr algn="just" fontAlgn="base"/>
            <a:r>
              <a:rPr lang="en-US" sz="1500" dirty="0">
                <a:solidFill>
                  <a:schemeClr val="bg1"/>
                </a:solidFill>
                <a:latin typeface="Times New Roman" panose="02020603050405020304" pitchFamily="18" charset="0"/>
                <a:cs typeface="Times New Roman" panose="02020603050405020304" pitchFamily="18" charset="0"/>
              </a:rPr>
              <a:t>Research by digital forensic scholars indicates that Android devices store user data across multiple locations, including SQLite databases, internal storage directories, and application-specific folders.</a:t>
            </a:r>
          </a:p>
          <a:p>
            <a:pPr algn="just" fontAlgn="base"/>
            <a:r>
              <a:rPr lang="en-US" sz="1500" dirty="0">
                <a:solidFill>
                  <a:schemeClr val="bg1"/>
                </a:solidFill>
                <a:latin typeface="Times New Roman" panose="02020603050405020304" pitchFamily="18" charset="0"/>
                <a:cs typeface="Times New Roman" panose="02020603050405020304" pitchFamily="18" charset="0"/>
              </a:rPr>
              <a:t>Studies also show that forensic investigators rely on </a:t>
            </a:r>
            <a:r>
              <a:rPr lang="en-US" sz="1500" dirty="0" err="1">
                <a:solidFill>
                  <a:schemeClr val="bg1"/>
                </a:solidFill>
                <a:latin typeface="Times New Roman" panose="02020603050405020304" pitchFamily="18" charset="0"/>
                <a:cs typeface="Times New Roman" panose="02020603050405020304" pitchFamily="18" charset="0"/>
              </a:rPr>
              <a:t>specialised</a:t>
            </a:r>
            <a:r>
              <a:rPr lang="en-US" sz="1500" dirty="0">
                <a:solidFill>
                  <a:schemeClr val="bg1"/>
                </a:solidFill>
                <a:latin typeface="Times New Roman" panose="02020603050405020304" pitchFamily="18" charset="0"/>
                <a:cs typeface="Times New Roman" panose="02020603050405020304" pitchFamily="18" charset="0"/>
              </a:rPr>
              <a:t> tools to acquire data from Android devices. Tools such as</a:t>
            </a:r>
          </a:p>
          <a:p>
            <a:pPr lvl="1" algn="just" fontAlgn="base"/>
            <a:r>
              <a:rPr lang="en-US" sz="1500" dirty="0">
                <a:solidFill>
                  <a:schemeClr val="bg1"/>
                </a:solidFill>
                <a:latin typeface="Times New Roman" panose="02020603050405020304" pitchFamily="18" charset="0"/>
                <a:cs typeface="Times New Roman" panose="02020603050405020304" pitchFamily="18" charset="0"/>
              </a:rPr>
              <a:t>Autopsy</a:t>
            </a:r>
          </a:p>
          <a:p>
            <a:pPr lvl="1" algn="just" fontAlgn="base"/>
            <a:r>
              <a:rPr lang="en-US" sz="1500" dirty="0">
                <a:solidFill>
                  <a:schemeClr val="bg1"/>
                </a:solidFill>
                <a:latin typeface="Times New Roman" panose="02020603050405020304" pitchFamily="18" charset="0"/>
                <a:cs typeface="Times New Roman" panose="02020603050405020304" pitchFamily="18" charset="0"/>
              </a:rPr>
              <a:t>Oxygen Forensic Detective</a:t>
            </a:r>
          </a:p>
          <a:p>
            <a:pPr lvl="1" algn="just" fontAlgn="base"/>
            <a:r>
              <a:rPr lang="en-US" sz="1500" dirty="0" err="1">
                <a:solidFill>
                  <a:schemeClr val="bg1"/>
                </a:solidFill>
                <a:latin typeface="Times New Roman" panose="02020603050405020304" pitchFamily="18" charset="0"/>
                <a:cs typeface="Times New Roman" panose="02020603050405020304" pitchFamily="18" charset="0"/>
              </a:rPr>
              <a:t>Cellebrite</a:t>
            </a:r>
            <a:r>
              <a:rPr lang="en-US" sz="1500" dirty="0">
                <a:solidFill>
                  <a:schemeClr val="bg1"/>
                </a:solidFill>
                <a:latin typeface="Times New Roman" panose="02020603050405020304" pitchFamily="18" charset="0"/>
                <a:cs typeface="Times New Roman" panose="02020603050405020304" pitchFamily="18" charset="0"/>
              </a:rPr>
              <a:t> UFED</a:t>
            </a:r>
          </a:p>
          <a:p>
            <a:pPr algn="just" fontAlgn="base"/>
            <a:r>
              <a:rPr lang="en-US" sz="1500" dirty="0">
                <a:solidFill>
                  <a:schemeClr val="bg1"/>
                </a:solidFill>
                <a:latin typeface="Times New Roman" panose="02020603050405020304" pitchFamily="18" charset="0"/>
                <a:cs typeface="Times New Roman" panose="02020603050405020304" pitchFamily="18" charset="0"/>
              </a:rPr>
              <a:t>However, research also highlights significant challenges, including:</a:t>
            </a:r>
          </a:p>
          <a:p>
            <a:pPr lvl="1" algn="just" fontAlgn="base"/>
            <a:r>
              <a:rPr lang="en-US" sz="1500" dirty="0">
                <a:solidFill>
                  <a:schemeClr val="bg1"/>
                </a:solidFill>
                <a:latin typeface="Times New Roman" panose="02020603050405020304" pitchFamily="18" charset="0"/>
                <a:cs typeface="Times New Roman" panose="02020603050405020304" pitchFamily="18" charset="0"/>
              </a:rPr>
              <a:t>strong encryption mechanisms</a:t>
            </a:r>
          </a:p>
          <a:p>
            <a:pPr lvl="1" algn="just" fontAlgn="base"/>
            <a:r>
              <a:rPr lang="en-US" sz="1500" dirty="0">
                <a:solidFill>
                  <a:schemeClr val="bg1"/>
                </a:solidFill>
                <a:latin typeface="Times New Roman" panose="02020603050405020304" pitchFamily="18" charset="0"/>
                <a:cs typeface="Times New Roman" panose="02020603050405020304" pitchFamily="18" charset="0"/>
              </a:rPr>
              <a:t>application sandboxing</a:t>
            </a:r>
          </a:p>
          <a:p>
            <a:pPr lvl="1" algn="just" fontAlgn="base"/>
            <a:r>
              <a:rPr lang="en-US" sz="1500" dirty="0">
                <a:solidFill>
                  <a:schemeClr val="bg1"/>
                </a:solidFill>
                <a:latin typeface="Times New Roman" panose="02020603050405020304" pitchFamily="18" charset="0"/>
                <a:cs typeface="Times New Roman" panose="02020603050405020304" pitchFamily="18" charset="0"/>
              </a:rPr>
              <a:t>limited root access on devices</a:t>
            </a:r>
          </a:p>
          <a:p>
            <a:pPr lvl="1" algn="just" fontAlgn="base"/>
            <a:r>
              <a:rPr lang="en-US" sz="1500" dirty="0">
                <a:solidFill>
                  <a:schemeClr val="bg1"/>
                </a:solidFill>
                <a:latin typeface="Times New Roman" panose="02020603050405020304" pitchFamily="18" charset="0"/>
                <a:cs typeface="Times New Roman" panose="02020603050405020304" pitchFamily="18" charset="0"/>
              </a:rPr>
              <a:t>Incompatibility between tools and Android versions</a:t>
            </a:r>
          </a:p>
          <a:p>
            <a:pPr algn="just" fontAlgn="base"/>
            <a:r>
              <a:rPr lang="en-US" sz="1500" dirty="0">
                <a:solidFill>
                  <a:schemeClr val="bg1"/>
                </a:solidFill>
                <a:latin typeface="Times New Roman" panose="02020603050405020304" pitchFamily="18" charset="0"/>
                <a:cs typeface="Times New Roman" panose="02020603050405020304" pitchFamily="18" charset="0"/>
              </a:rPr>
              <a:t>These challenges indicate that current forensic technologies may not always provide reliable results when </a:t>
            </a:r>
            <a:r>
              <a:rPr lang="en-US" sz="1500" dirty="0" err="1">
                <a:solidFill>
                  <a:schemeClr val="bg1"/>
                </a:solidFill>
                <a:latin typeface="Times New Roman" panose="02020603050405020304" pitchFamily="18" charset="0"/>
                <a:cs typeface="Times New Roman" panose="02020603050405020304" pitchFamily="18" charset="0"/>
              </a:rPr>
              <a:t>analysing</a:t>
            </a:r>
            <a:r>
              <a:rPr lang="en-US" sz="1500" dirty="0">
                <a:solidFill>
                  <a:schemeClr val="bg1"/>
                </a:solidFill>
                <a:latin typeface="Times New Roman" panose="02020603050405020304" pitchFamily="18" charset="0"/>
                <a:cs typeface="Times New Roman" panose="02020603050405020304" pitchFamily="18" charset="0"/>
              </a:rPr>
              <a:t> modern Android devices.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5813055" cy="938337"/>
          </a:xfrm>
        </p:spPr>
        <p:txBody>
          <a:bodyPr/>
          <a:lstStyle/>
          <a:p>
            <a:r>
              <a:rPr b="1" dirty="0">
                <a:solidFill>
                  <a:schemeClr val="bg1"/>
                </a:solidFill>
                <a:latin typeface="Times New Roman" panose="02020603050405020304" pitchFamily="18" charset="0"/>
                <a:cs typeface="Times New Roman" panose="02020603050405020304" pitchFamily="18" charset="0"/>
              </a:rPr>
              <a:t>Research Methodology</a:t>
            </a:r>
          </a:p>
        </p:txBody>
      </p:sp>
      <p:sp>
        <p:nvSpPr>
          <p:cNvPr id="3" name="Content Placeholder 2"/>
          <p:cNvSpPr>
            <a:spLocks noGrp="1"/>
          </p:cNvSpPr>
          <p:nvPr>
            <p:ph idx="1"/>
          </p:nvPr>
        </p:nvSpPr>
        <p:spPr>
          <a:xfrm>
            <a:off x="646111" y="1235792"/>
            <a:ext cx="11065991" cy="5145550"/>
          </a:xfrm>
        </p:spPr>
        <p:txBody>
          <a:bodyPr>
            <a:noAutofit/>
          </a:bodyPr>
          <a:lstStyle/>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This research adopts a mixed-method research approach, combining experimental analysis with qualitative evaluation.</a:t>
            </a:r>
          </a:p>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The study will follow a design science research methodology, which focuses on developing knowledge through experimentation with technological systems.</a:t>
            </a:r>
          </a:p>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An experimental strategy will be used to test forensic tools on Android devices under controlled conditions. The research process will include:</a:t>
            </a:r>
          </a:p>
          <a:p>
            <a:pPr lvl="1"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Preparing Android test devices with predefined datasets</a:t>
            </a:r>
          </a:p>
          <a:p>
            <a:pPr lvl="1"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Performing forensic data extraction using selected forensic tools</a:t>
            </a:r>
          </a:p>
          <a:p>
            <a:pPr lvl="1" algn="just" fontAlgn="base">
              <a:lnSpc>
                <a:spcPct val="150000"/>
              </a:lnSpc>
            </a:pPr>
            <a:r>
              <a:rPr lang="en-US" sz="1500" dirty="0" err="1">
                <a:solidFill>
                  <a:schemeClr val="bg1"/>
                </a:solidFill>
                <a:latin typeface="Times New Roman" panose="02020603050405020304" pitchFamily="18" charset="0"/>
                <a:cs typeface="Times New Roman" panose="02020603050405020304" pitchFamily="18" charset="0"/>
              </a:rPr>
              <a:t>Analysing</a:t>
            </a:r>
            <a:r>
              <a:rPr lang="en-US" sz="1500" dirty="0">
                <a:solidFill>
                  <a:schemeClr val="bg1"/>
                </a:solidFill>
                <a:latin typeface="Times New Roman" panose="02020603050405020304" pitchFamily="18" charset="0"/>
                <a:cs typeface="Times New Roman" panose="02020603050405020304" pitchFamily="18" charset="0"/>
              </a:rPr>
              <a:t> extracted data to determine tool effectiveness</a:t>
            </a:r>
          </a:p>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The experimental approach is appropriate because it allows the researcher to observe how forensic tools perform under different technical conditions.</a:t>
            </a:r>
          </a:p>
          <a:p>
            <a:pPr algn="just" fontAlgn="base">
              <a:lnSpc>
                <a:spcPct val="150000"/>
              </a:lnSpc>
            </a:pPr>
            <a:r>
              <a:rPr lang="en-US" sz="1500" dirty="0">
                <a:solidFill>
                  <a:schemeClr val="bg1"/>
                </a:solidFill>
                <a:latin typeface="Times New Roman" panose="02020603050405020304" pitchFamily="18" charset="0"/>
                <a:cs typeface="Times New Roman" panose="02020603050405020304" pitchFamily="18" charset="0"/>
              </a:rPr>
              <a:t>This methodology provides both quantitative performance metrics and qualitative insights into the challenges faced during Android forensic investigations.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1482" y="598633"/>
            <a:ext cx="7885045" cy="841061"/>
          </a:xfrm>
        </p:spPr>
        <p:txBody>
          <a:bodyPr/>
          <a:lstStyle/>
          <a:p>
            <a:r>
              <a:rPr b="1" dirty="0">
                <a:solidFill>
                  <a:schemeClr val="bg1"/>
                </a:solidFill>
                <a:latin typeface="Times New Roman" panose="02020603050405020304" pitchFamily="18" charset="0"/>
                <a:cs typeface="Times New Roman" panose="02020603050405020304" pitchFamily="18" charset="0"/>
              </a:rPr>
              <a:t>Data Collection and Evaluation</a:t>
            </a:r>
          </a:p>
        </p:txBody>
      </p:sp>
      <p:sp>
        <p:nvSpPr>
          <p:cNvPr id="3" name="Content Placeholder 2"/>
          <p:cNvSpPr>
            <a:spLocks noGrp="1"/>
          </p:cNvSpPr>
          <p:nvPr>
            <p:ph idx="1"/>
          </p:nvPr>
        </p:nvSpPr>
        <p:spPr>
          <a:xfrm>
            <a:off x="811482" y="1439694"/>
            <a:ext cx="5521224" cy="4640093"/>
          </a:xfrm>
        </p:spPr>
        <p:txBody>
          <a:bodyPr>
            <a:noAutofit/>
          </a:bodyPr>
          <a:lstStyle/>
          <a:p>
            <a:pPr algn="just" fontAlgn="base"/>
            <a:r>
              <a:rPr lang="en-US" sz="1600" dirty="0">
                <a:solidFill>
                  <a:schemeClr val="bg1"/>
                </a:solidFill>
                <a:latin typeface="Times New Roman" panose="02020603050405020304" pitchFamily="18" charset="0"/>
                <a:cs typeface="Times New Roman" panose="02020603050405020304" pitchFamily="18" charset="0"/>
              </a:rPr>
              <a:t>Data collection will involve creating controlled experimental datasets on Android devices.</a:t>
            </a:r>
          </a:p>
          <a:p>
            <a:pPr algn="just" fontAlgn="base"/>
            <a:r>
              <a:rPr lang="en-US" sz="1600" dirty="0">
                <a:solidFill>
                  <a:schemeClr val="bg1"/>
                </a:solidFill>
                <a:latin typeface="Times New Roman" panose="02020603050405020304" pitchFamily="18" charset="0"/>
                <a:cs typeface="Times New Roman" panose="02020603050405020304" pitchFamily="18" charset="0"/>
              </a:rPr>
              <a:t>The datasets will include common digital artefacts such as:</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Text Messages</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Call Logs</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Multimedia Files</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Application Data</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Deleted Files</a:t>
            </a:r>
          </a:p>
          <a:p>
            <a:pPr algn="just" fontAlgn="base"/>
            <a:r>
              <a:rPr lang="en-US" sz="1600" dirty="0">
                <a:solidFill>
                  <a:schemeClr val="bg1"/>
                </a:solidFill>
                <a:latin typeface="Times New Roman" panose="02020603050405020304" pitchFamily="18" charset="0"/>
                <a:cs typeface="Times New Roman" panose="02020603050405020304" pitchFamily="18" charset="0"/>
              </a:rPr>
              <a:t>These datasets will simulate real-world user activities to evaluate the effectiveness of forensic tools. Forensic analysis will be conducted using tools, including</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Autopsy</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Oxygen Forensic Detective</a:t>
            </a:r>
          </a:p>
        </p:txBody>
      </p:sp>
      <p:sp>
        <p:nvSpPr>
          <p:cNvPr id="4" name="Rectangle 3"/>
          <p:cNvSpPr/>
          <p:nvPr/>
        </p:nvSpPr>
        <p:spPr>
          <a:xfrm>
            <a:off x="7072008" y="1666461"/>
            <a:ext cx="4416357" cy="3416320"/>
          </a:xfrm>
          <a:prstGeom prst="rect">
            <a:avLst/>
          </a:prstGeom>
        </p:spPr>
        <p:txBody>
          <a:bodyPr wrap="square">
            <a:spAutoFit/>
          </a:bodyPr>
          <a:lstStyle/>
          <a:p>
            <a:pPr marL="171450" indent="-171450" algn="just" fontAlgn="base">
              <a:lnSpc>
                <a:spcPct val="150000"/>
              </a:lnSpc>
              <a:buFont typeface="Wingdings" panose="05000000000000000000" pitchFamily="2" charset="2"/>
              <a:buChar char="Ø"/>
            </a:pPr>
            <a:r>
              <a:rPr lang="en-US" sz="1600" dirty="0">
                <a:solidFill>
                  <a:schemeClr val="bg1"/>
                </a:solidFill>
                <a:latin typeface="Times New Roman" panose="02020603050405020304" pitchFamily="18" charset="0"/>
                <a:cs typeface="Times New Roman" panose="02020603050405020304" pitchFamily="18" charset="0"/>
              </a:rPr>
              <a:t>Evaluation will be based on several performance metrics:</a:t>
            </a:r>
          </a:p>
          <a:p>
            <a:pPr marL="628650" lvl="1" indent="-171450" algn="just" fontAlgn="base">
              <a:lnSpc>
                <a:spcPct val="150000"/>
              </a:lnSpc>
              <a:buFont typeface="Wingdings" panose="05000000000000000000" pitchFamily="2" charset="2"/>
              <a:buChar char="Ø"/>
            </a:pPr>
            <a:r>
              <a:rPr lang="en-US" sz="1600" dirty="0">
                <a:solidFill>
                  <a:schemeClr val="bg1"/>
                </a:solidFill>
                <a:latin typeface="Times New Roman" panose="02020603050405020304" pitchFamily="18" charset="0"/>
                <a:cs typeface="Times New Roman" panose="02020603050405020304" pitchFamily="18" charset="0"/>
              </a:rPr>
              <a:t>Data Extraction Success Rate</a:t>
            </a:r>
          </a:p>
          <a:p>
            <a:pPr marL="628650" lvl="1" indent="-171450" algn="just" fontAlgn="base">
              <a:lnSpc>
                <a:spcPct val="150000"/>
              </a:lnSpc>
              <a:buFont typeface="Wingdings" panose="05000000000000000000" pitchFamily="2" charset="2"/>
              <a:buChar char="Ø"/>
            </a:pPr>
            <a:r>
              <a:rPr lang="en-US" sz="1600" dirty="0">
                <a:solidFill>
                  <a:schemeClr val="bg1"/>
                </a:solidFill>
                <a:latin typeface="Times New Roman" panose="02020603050405020304" pitchFamily="18" charset="0"/>
                <a:cs typeface="Times New Roman" panose="02020603050405020304" pitchFamily="18" charset="0"/>
              </a:rPr>
              <a:t>Accuracy Of Recovered Artefacts</a:t>
            </a:r>
          </a:p>
          <a:p>
            <a:pPr marL="628650" lvl="1" indent="-171450" algn="just" fontAlgn="base">
              <a:lnSpc>
                <a:spcPct val="150000"/>
              </a:lnSpc>
              <a:buFont typeface="Wingdings" panose="05000000000000000000" pitchFamily="2" charset="2"/>
              <a:buChar char="Ø"/>
            </a:pPr>
            <a:r>
              <a:rPr lang="en-US" sz="1600" dirty="0">
                <a:solidFill>
                  <a:schemeClr val="bg1"/>
                </a:solidFill>
                <a:latin typeface="Times New Roman" panose="02020603050405020304" pitchFamily="18" charset="0"/>
                <a:cs typeface="Times New Roman" panose="02020603050405020304" pitchFamily="18" charset="0"/>
              </a:rPr>
              <a:t>Processing Time</a:t>
            </a:r>
          </a:p>
          <a:p>
            <a:pPr marL="628650" lvl="1" indent="-171450" algn="just" fontAlgn="base">
              <a:lnSpc>
                <a:spcPct val="150000"/>
              </a:lnSpc>
              <a:buFont typeface="Wingdings" panose="05000000000000000000" pitchFamily="2" charset="2"/>
              <a:buChar char="Ø"/>
            </a:pPr>
            <a:r>
              <a:rPr lang="en-US" sz="1600" dirty="0">
                <a:solidFill>
                  <a:schemeClr val="bg1"/>
                </a:solidFill>
                <a:latin typeface="Times New Roman" panose="02020603050405020304" pitchFamily="18" charset="0"/>
                <a:cs typeface="Times New Roman" panose="02020603050405020304" pitchFamily="18" charset="0"/>
              </a:rPr>
              <a:t>Ability To Recover Deleted Data</a:t>
            </a:r>
          </a:p>
          <a:p>
            <a:pPr marL="171450" indent="-171450" algn="just" fontAlgn="base">
              <a:lnSpc>
                <a:spcPct val="150000"/>
              </a:lnSpc>
              <a:buFont typeface="Wingdings" panose="05000000000000000000" pitchFamily="2" charset="2"/>
              <a:buChar char="Ø"/>
            </a:pPr>
            <a:r>
              <a:rPr lang="en-US" sz="1600" dirty="0">
                <a:solidFill>
                  <a:schemeClr val="bg1"/>
                </a:solidFill>
                <a:latin typeface="Times New Roman" panose="02020603050405020304" pitchFamily="18" charset="0"/>
                <a:cs typeface="Times New Roman" panose="02020603050405020304" pitchFamily="18" charset="0"/>
              </a:rPr>
              <a:t>The results will be compared to determine which forensic tools provide the most reliable evidence extraction capabilities.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7778042" cy="928610"/>
          </a:xfrm>
        </p:spPr>
        <p:txBody>
          <a:bodyPr/>
          <a:lstStyle/>
          <a:p>
            <a:r>
              <a:rPr b="1" dirty="0">
                <a:solidFill>
                  <a:schemeClr val="bg1"/>
                </a:solidFill>
                <a:latin typeface="Times New Roman" panose="02020603050405020304" pitchFamily="18" charset="0"/>
                <a:cs typeface="Times New Roman" panose="02020603050405020304" pitchFamily="18" charset="0"/>
              </a:rPr>
              <a:t>Project Planning and Resources</a:t>
            </a:r>
          </a:p>
        </p:txBody>
      </p:sp>
      <p:sp>
        <p:nvSpPr>
          <p:cNvPr id="3" name="Content Placeholder 2"/>
          <p:cNvSpPr>
            <a:spLocks noGrp="1"/>
          </p:cNvSpPr>
          <p:nvPr>
            <p:ph idx="1"/>
          </p:nvPr>
        </p:nvSpPr>
        <p:spPr>
          <a:xfrm>
            <a:off x="967125" y="1381328"/>
            <a:ext cx="10599062" cy="4195481"/>
          </a:xfrm>
        </p:spPr>
        <p:txBody>
          <a:bodyPr>
            <a:noAutofit/>
          </a:bodyPr>
          <a:lstStyle/>
          <a:p>
            <a:pPr algn="just" fontAlgn="base"/>
            <a:r>
              <a:rPr lang="en-US" sz="1600" dirty="0">
                <a:solidFill>
                  <a:schemeClr val="bg1"/>
                </a:solidFill>
                <a:latin typeface="Times New Roman" panose="02020603050405020304" pitchFamily="18" charset="0"/>
                <a:cs typeface="Times New Roman" panose="02020603050405020304" pitchFamily="18" charset="0"/>
              </a:rPr>
              <a:t>The research project will be completed over 12 weeks. Major project phases include:</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Literature review and research planning</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Research design and experimental setup</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Data collection and forensic analysis</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Data evaluation and comparison of results</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Report writing and final submission</a:t>
            </a:r>
          </a:p>
          <a:p>
            <a:pPr algn="just" fontAlgn="base"/>
            <a:r>
              <a:rPr lang="en-US" sz="1600" dirty="0">
                <a:solidFill>
                  <a:schemeClr val="bg1"/>
                </a:solidFill>
                <a:latin typeface="Times New Roman" panose="02020603050405020304" pitchFamily="18" charset="0"/>
                <a:cs typeface="Times New Roman" panose="02020603050405020304" pitchFamily="18" charset="0"/>
              </a:rPr>
              <a:t>Resources required for the project include:</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Android test devices</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Digital forensic software tools</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Data analysis software</a:t>
            </a:r>
          </a:p>
          <a:p>
            <a:pPr lvl="1" algn="just" fontAlgn="base"/>
            <a:r>
              <a:rPr lang="en-US" sz="1600" dirty="0">
                <a:solidFill>
                  <a:schemeClr val="bg1"/>
                </a:solidFill>
                <a:latin typeface="Times New Roman" panose="02020603050405020304" pitchFamily="18" charset="0"/>
                <a:cs typeface="Times New Roman" panose="02020603050405020304" pitchFamily="18" charset="0"/>
              </a:rPr>
              <a:t>Academic research databases</a:t>
            </a:r>
          </a:p>
          <a:p>
            <a:pPr algn="just" fontAlgn="base"/>
            <a:r>
              <a:rPr lang="en-US" sz="1600" dirty="0">
                <a:solidFill>
                  <a:schemeClr val="bg1"/>
                </a:solidFill>
                <a:latin typeface="Times New Roman" panose="02020603050405020304" pitchFamily="18" charset="0"/>
                <a:cs typeface="Times New Roman" panose="02020603050405020304" pitchFamily="18" charset="0"/>
              </a:rPr>
              <a:t>Proper project planning ensures that all research tasks are completed within the allocated timeframe while maintaining research quality.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7534851" cy="977248"/>
          </a:xfrm>
        </p:spPr>
        <p:txBody>
          <a:bodyPr/>
          <a:lstStyle/>
          <a:p>
            <a:r>
              <a:rPr b="1" dirty="0">
                <a:solidFill>
                  <a:schemeClr val="bg1"/>
                </a:solidFill>
                <a:latin typeface="Times New Roman" panose="02020603050405020304" pitchFamily="18" charset="0"/>
                <a:cs typeface="Times New Roman" panose="02020603050405020304" pitchFamily="18" charset="0"/>
              </a:rPr>
              <a:t>Project Impact and Limitations</a:t>
            </a:r>
          </a:p>
        </p:txBody>
      </p:sp>
      <p:sp>
        <p:nvSpPr>
          <p:cNvPr id="3" name="Content Placeholder 2"/>
          <p:cNvSpPr>
            <a:spLocks noGrp="1"/>
          </p:cNvSpPr>
          <p:nvPr>
            <p:ph idx="1"/>
          </p:nvPr>
        </p:nvSpPr>
        <p:spPr>
          <a:xfrm>
            <a:off x="918486" y="1391437"/>
            <a:ext cx="10783888" cy="4795354"/>
          </a:xfrm>
        </p:spPr>
        <p:txBody>
          <a:bodyPr>
            <a:noAutofit/>
          </a:bodyPr>
          <a:lstStyle/>
          <a:p>
            <a:pPr algn="just" fontAlgn="base">
              <a:lnSpc>
                <a:spcPct val="150000"/>
              </a:lnSpc>
            </a:pPr>
            <a:r>
              <a:rPr lang="en-US" sz="1600" dirty="0">
                <a:solidFill>
                  <a:schemeClr val="bg1"/>
                </a:solidFill>
                <a:latin typeface="Times New Roman" panose="02020603050405020304" pitchFamily="18" charset="0"/>
                <a:cs typeface="Times New Roman" panose="02020603050405020304" pitchFamily="18" charset="0"/>
              </a:rPr>
              <a:t>This research is expected to provide several important contributions to the field of digital forensics.</a:t>
            </a:r>
          </a:p>
          <a:p>
            <a:pPr algn="just" fontAlgn="base">
              <a:lnSpc>
                <a:spcPct val="150000"/>
              </a:lnSpc>
            </a:pPr>
            <a:r>
              <a:rPr lang="en-US" sz="1600" dirty="0">
                <a:solidFill>
                  <a:schemeClr val="bg1"/>
                </a:solidFill>
                <a:latin typeface="Times New Roman" panose="02020603050405020304" pitchFamily="18" charset="0"/>
                <a:cs typeface="Times New Roman" panose="02020603050405020304" pitchFamily="18" charset="0"/>
              </a:rPr>
              <a:t>First, it will improve understanding of the challenges involved in </a:t>
            </a:r>
            <a:r>
              <a:rPr lang="en-US" sz="1600" dirty="0" err="1">
                <a:solidFill>
                  <a:schemeClr val="bg1"/>
                </a:solidFill>
                <a:latin typeface="Times New Roman" panose="02020603050405020304" pitchFamily="18" charset="0"/>
                <a:cs typeface="Times New Roman" panose="02020603050405020304" pitchFamily="18" charset="0"/>
              </a:rPr>
              <a:t>analysing</a:t>
            </a:r>
            <a:r>
              <a:rPr lang="en-US" sz="1600" dirty="0">
                <a:solidFill>
                  <a:schemeClr val="bg1"/>
                </a:solidFill>
                <a:latin typeface="Times New Roman" panose="02020603050405020304" pitchFamily="18" charset="0"/>
                <a:cs typeface="Times New Roman" panose="02020603050405020304" pitchFamily="18" charset="0"/>
              </a:rPr>
              <a:t> Android devices.</a:t>
            </a:r>
          </a:p>
          <a:p>
            <a:pPr algn="just" fontAlgn="base">
              <a:lnSpc>
                <a:spcPct val="150000"/>
              </a:lnSpc>
            </a:pPr>
            <a:r>
              <a:rPr lang="en-US" sz="1600" dirty="0">
                <a:solidFill>
                  <a:schemeClr val="bg1"/>
                </a:solidFill>
                <a:latin typeface="Times New Roman" panose="02020603050405020304" pitchFamily="18" charset="0"/>
                <a:cs typeface="Times New Roman" panose="02020603050405020304" pitchFamily="18" charset="0"/>
              </a:rPr>
              <a:t>Second, the study will provide comparative insights into the effectiveness of different forensic tools used in mobile investigations.</a:t>
            </a:r>
          </a:p>
          <a:p>
            <a:pPr algn="just" fontAlgn="base">
              <a:lnSpc>
                <a:spcPct val="150000"/>
              </a:lnSpc>
            </a:pPr>
            <a:r>
              <a:rPr lang="en-US" sz="1600" dirty="0">
                <a:solidFill>
                  <a:schemeClr val="bg1"/>
                </a:solidFill>
                <a:latin typeface="Times New Roman" panose="02020603050405020304" pitchFamily="18" charset="0"/>
                <a:cs typeface="Times New Roman" panose="02020603050405020304" pitchFamily="18" charset="0"/>
              </a:rPr>
              <a:t>Third, the findings may assist law enforcement agencies, cybersecurity professionals, and digital forensic investigators in selecting appropriate forensic tools for Android investigations.</a:t>
            </a:r>
          </a:p>
          <a:p>
            <a:pPr algn="just" fontAlgn="base">
              <a:lnSpc>
                <a:spcPct val="150000"/>
              </a:lnSpc>
            </a:pPr>
            <a:r>
              <a:rPr lang="en-US" sz="1600" dirty="0">
                <a:solidFill>
                  <a:schemeClr val="bg1"/>
                </a:solidFill>
                <a:latin typeface="Times New Roman" panose="02020603050405020304" pitchFamily="18" charset="0"/>
                <a:cs typeface="Times New Roman" panose="02020603050405020304" pitchFamily="18" charset="0"/>
              </a:rPr>
              <a:t>The study may be limited by restricted access to proprietary forensic software and a limited number of Android devices available for experimentation.</a:t>
            </a:r>
          </a:p>
          <a:p>
            <a:pPr algn="just" fontAlgn="base">
              <a:lnSpc>
                <a:spcPct val="150000"/>
              </a:lnSpc>
            </a:pPr>
            <a:r>
              <a:rPr lang="en-US" sz="1600" dirty="0">
                <a:solidFill>
                  <a:schemeClr val="bg1"/>
                </a:solidFill>
                <a:latin typeface="Times New Roman" panose="02020603050405020304" pitchFamily="18" charset="0"/>
                <a:cs typeface="Times New Roman" panose="02020603050405020304" pitchFamily="18" charset="0"/>
              </a:rPr>
              <a:t>The rapid changes in Android security features may affect the long-term applicability of the findings.</a:t>
            </a:r>
          </a:p>
          <a:p>
            <a:pPr algn="just" fontAlgn="base">
              <a:lnSpc>
                <a:spcPct val="150000"/>
              </a:lnSpc>
            </a:pPr>
            <a:r>
              <a:rPr lang="en-US" sz="1600" dirty="0">
                <a:solidFill>
                  <a:schemeClr val="bg1"/>
                </a:solidFill>
                <a:latin typeface="Times New Roman" panose="02020603050405020304" pitchFamily="18" charset="0"/>
                <a:cs typeface="Times New Roman" panose="02020603050405020304" pitchFamily="18" charset="0"/>
              </a:rPr>
              <a:t>These limitations, the research is expected to contribute valuable knowledge to the field of mobile device forensics.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927" y="423534"/>
            <a:ext cx="3400595" cy="899427"/>
          </a:xfrm>
        </p:spPr>
        <p:txBody>
          <a:bodyPr/>
          <a:lstStyle/>
          <a:p>
            <a:r>
              <a:rPr b="1" dirty="0">
                <a:solidFill>
                  <a:schemeClr val="bg1"/>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782299" y="1138518"/>
            <a:ext cx="10890892" cy="5233099"/>
          </a:xfrm>
        </p:spPr>
        <p:txBody>
          <a:bodyPr>
            <a:noAutofit/>
          </a:bodyPr>
          <a:lstStyle/>
          <a:p>
            <a:pPr algn="just">
              <a:lnSpc>
                <a:spcPct val="150000"/>
              </a:lnSpc>
            </a:pPr>
            <a:r>
              <a:rPr lang="en-IN" sz="1200" dirty="0">
                <a:solidFill>
                  <a:schemeClr val="bg1"/>
                </a:solidFill>
                <a:latin typeface="Times New Roman" panose="02020603050405020304" pitchFamily="18" charset="0"/>
                <a:cs typeface="Times New Roman" panose="02020603050405020304" pitchFamily="18" charset="0"/>
              </a:rPr>
              <a:t>Patel, B. and Mann, P.S., 2025. A survey on mobile digital forensic: Taxonomy, tools, and challenges. Security and Privacy, 8(2), p.e470.</a:t>
            </a:r>
          </a:p>
          <a:p>
            <a:pPr algn="just">
              <a:lnSpc>
                <a:spcPct val="150000"/>
              </a:lnSpc>
            </a:pPr>
            <a:r>
              <a:rPr lang="en-IN" sz="1200" dirty="0">
                <a:solidFill>
                  <a:schemeClr val="bg1"/>
                </a:solidFill>
                <a:latin typeface="Times New Roman" panose="02020603050405020304" pitchFamily="18" charset="0"/>
                <a:cs typeface="Times New Roman" panose="02020603050405020304" pitchFamily="18" charset="0"/>
              </a:rPr>
              <a:t>Kumar, P., Narayan, R. and </a:t>
            </a:r>
            <a:r>
              <a:rPr lang="en-IN" sz="1200" dirty="0" err="1">
                <a:solidFill>
                  <a:schemeClr val="bg1"/>
                </a:solidFill>
                <a:latin typeface="Times New Roman" panose="02020603050405020304" pitchFamily="18" charset="0"/>
                <a:cs typeface="Times New Roman" panose="02020603050405020304" pitchFamily="18" charset="0"/>
              </a:rPr>
              <a:t>Rasid</a:t>
            </a:r>
            <a:r>
              <a:rPr lang="en-IN" sz="1200" dirty="0">
                <a:solidFill>
                  <a:schemeClr val="bg1"/>
                </a:solidFill>
                <a:latin typeface="Times New Roman" panose="02020603050405020304" pitchFamily="18" charset="0"/>
                <a:cs typeface="Times New Roman" panose="02020603050405020304" pitchFamily="18" charset="0"/>
              </a:rPr>
              <a:t>, E., 2026. Android Forensics: A Literature Review of Methodologies and Tool Efficacy. International Journal of Advanced Networking and Applications, 17(4), pp.7045-7054.</a:t>
            </a:r>
          </a:p>
          <a:p>
            <a:pPr algn="just">
              <a:lnSpc>
                <a:spcPct val="150000"/>
              </a:lnSpc>
            </a:pPr>
            <a:r>
              <a:rPr lang="en-IN" sz="1200" dirty="0" err="1">
                <a:solidFill>
                  <a:schemeClr val="bg1"/>
                </a:solidFill>
                <a:latin typeface="Times New Roman" panose="02020603050405020304" pitchFamily="18" charset="0"/>
                <a:cs typeface="Times New Roman" panose="02020603050405020304" pitchFamily="18" charset="0"/>
              </a:rPr>
              <a:t>Soni</a:t>
            </a:r>
            <a:r>
              <a:rPr lang="en-IN" sz="1200" dirty="0">
                <a:solidFill>
                  <a:schemeClr val="bg1"/>
                </a:solidFill>
                <a:latin typeface="Times New Roman" panose="02020603050405020304" pitchFamily="18" charset="0"/>
                <a:cs typeface="Times New Roman" panose="02020603050405020304" pitchFamily="18" charset="0"/>
              </a:rPr>
              <a:t>, N., 2024. Forensic analysis of WhatsApp: A review of techniques, challenges, and future directions. Journal of Forensic Science and Research, 8(1), pp.019-024.</a:t>
            </a:r>
          </a:p>
          <a:p>
            <a:pPr algn="just">
              <a:lnSpc>
                <a:spcPct val="150000"/>
              </a:lnSpc>
            </a:pPr>
            <a:r>
              <a:rPr lang="en-IN" sz="1200" dirty="0" err="1">
                <a:solidFill>
                  <a:schemeClr val="bg1"/>
                </a:solidFill>
                <a:latin typeface="Times New Roman" panose="02020603050405020304" pitchFamily="18" charset="0"/>
                <a:cs typeface="Times New Roman" panose="02020603050405020304" pitchFamily="18" charset="0"/>
              </a:rPr>
              <a:t>Almuqren</a:t>
            </a:r>
            <a:r>
              <a:rPr lang="en-IN" sz="1200" dirty="0">
                <a:solidFill>
                  <a:schemeClr val="bg1"/>
                </a:solidFill>
                <a:latin typeface="Times New Roman" panose="02020603050405020304" pitchFamily="18" charset="0"/>
                <a:cs typeface="Times New Roman" panose="02020603050405020304" pitchFamily="18" charset="0"/>
              </a:rPr>
              <a:t>, A., </a:t>
            </a:r>
            <a:r>
              <a:rPr lang="en-IN" sz="1200" dirty="0" err="1">
                <a:solidFill>
                  <a:schemeClr val="bg1"/>
                </a:solidFill>
                <a:latin typeface="Times New Roman" panose="02020603050405020304" pitchFamily="18" charset="0"/>
                <a:cs typeface="Times New Roman" panose="02020603050405020304" pitchFamily="18" charset="0"/>
              </a:rPr>
              <a:t>Alsuwaelim</a:t>
            </a:r>
            <a:r>
              <a:rPr lang="en-IN" sz="1200" dirty="0">
                <a:solidFill>
                  <a:schemeClr val="bg1"/>
                </a:solidFill>
                <a:latin typeface="Times New Roman" panose="02020603050405020304" pitchFamily="18" charset="0"/>
                <a:cs typeface="Times New Roman" panose="02020603050405020304" pitchFamily="18" charset="0"/>
              </a:rPr>
              <a:t>, H., Rahman, M.H. and Ibrahim, A.A., 2024. A systematic literature review on digital forensic investigation on Android devices. Procedia Computer Science, 235, pp.1332-1352.</a:t>
            </a:r>
          </a:p>
          <a:p>
            <a:pPr algn="just">
              <a:lnSpc>
                <a:spcPct val="150000"/>
              </a:lnSpc>
            </a:pPr>
            <a:r>
              <a:rPr lang="en-IN" sz="1200" dirty="0" err="1">
                <a:solidFill>
                  <a:schemeClr val="bg1"/>
                </a:solidFill>
                <a:latin typeface="Times New Roman" panose="02020603050405020304" pitchFamily="18" charset="0"/>
                <a:cs typeface="Times New Roman" panose="02020603050405020304" pitchFamily="18" charset="0"/>
              </a:rPr>
              <a:t>Bhushan</a:t>
            </a:r>
            <a:r>
              <a:rPr lang="en-IN" sz="1200" dirty="0">
                <a:solidFill>
                  <a:schemeClr val="bg1"/>
                </a:solidFill>
                <a:latin typeface="Times New Roman" panose="02020603050405020304" pitchFamily="18" charset="0"/>
                <a:cs typeface="Times New Roman" panose="02020603050405020304" pitchFamily="18" charset="0"/>
              </a:rPr>
              <a:t>, H.H.B. and </a:t>
            </a:r>
            <a:r>
              <a:rPr lang="en-IN" sz="1200" dirty="0" err="1">
                <a:solidFill>
                  <a:schemeClr val="bg1"/>
                </a:solidFill>
                <a:latin typeface="Times New Roman" panose="02020603050405020304" pitchFamily="18" charset="0"/>
                <a:cs typeface="Times New Roman" panose="02020603050405020304" pitchFamily="18" charset="0"/>
              </a:rPr>
              <a:t>Florance</a:t>
            </a:r>
            <a:r>
              <a:rPr lang="en-IN" sz="1200" dirty="0">
                <a:solidFill>
                  <a:schemeClr val="bg1"/>
                </a:solidFill>
                <a:latin typeface="Times New Roman" panose="02020603050405020304" pitchFamily="18" charset="0"/>
                <a:cs typeface="Times New Roman" panose="02020603050405020304" pitchFamily="18" charset="0"/>
              </a:rPr>
              <a:t>, S.M., 2022, March. An overview on handling anti forensic issues in android devices using forensic </a:t>
            </a:r>
            <a:r>
              <a:rPr lang="en-IN" sz="1200" dirty="0" err="1">
                <a:solidFill>
                  <a:schemeClr val="bg1"/>
                </a:solidFill>
                <a:latin typeface="Times New Roman" panose="02020603050405020304" pitchFamily="18" charset="0"/>
                <a:cs typeface="Times New Roman" panose="02020603050405020304" pitchFamily="18" charset="0"/>
              </a:rPr>
              <a:t>automator</a:t>
            </a:r>
            <a:r>
              <a:rPr lang="en-IN" sz="1200" dirty="0">
                <a:solidFill>
                  <a:schemeClr val="bg1"/>
                </a:solidFill>
                <a:latin typeface="Times New Roman" panose="02020603050405020304" pitchFamily="18" charset="0"/>
                <a:cs typeface="Times New Roman" panose="02020603050405020304" pitchFamily="18" charset="0"/>
              </a:rPr>
              <a:t> tool. In 2022 IEEE International Conference on Signal Processing, Informatics, Communication and Energy Systems (SPICES) (Vol. 1, pp. 425-430). IEEE.</a:t>
            </a:r>
          </a:p>
          <a:p>
            <a:pPr algn="just">
              <a:lnSpc>
                <a:spcPct val="150000"/>
              </a:lnSpc>
            </a:pPr>
            <a:r>
              <a:rPr lang="en-IN" sz="1200" dirty="0" err="1">
                <a:solidFill>
                  <a:schemeClr val="bg1"/>
                </a:solidFill>
                <a:latin typeface="Times New Roman" panose="02020603050405020304" pitchFamily="18" charset="0"/>
                <a:cs typeface="Times New Roman" panose="02020603050405020304" pitchFamily="18" charset="0"/>
              </a:rPr>
              <a:t>Fakiha</a:t>
            </a:r>
            <a:r>
              <a:rPr lang="en-IN" sz="1200" dirty="0">
                <a:solidFill>
                  <a:schemeClr val="bg1"/>
                </a:solidFill>
                <a:latin typeface="Times New Roman" panose="02020603050405020304" pitchFamily="18" charset="0"/>
                <a:cs typeface="Times New Roman" panose="02020603050405020304" pitchFamily="18" charset="0"/>
              </a:rPr>
              <a:t>, B., 2024. Unlocking Digital Evidence: Recent Challenges and Strategies in Mobile Device Forensic Analysis. J. Internet Serv. Inf. </a:t>
            </a:r>
            <a:r>
              <a:rPr lang="en-IN" sz="1200" dirty="0" err="1">
                <a:solidFill>
                  <a:schemeClr val="bg1"/>
                </a:solidFill>
                <a:latin typeface="Times New Roman" panose="02020603050405020304" pitchFamily="18" charset="0"/>
                <a:cs typeface="Times New Roman" panose="02020603050405020304" pitchFamily="18" charset="0"/>
              </a:rPr>
              <a:t>Secur</a:t>
            </a:r>
            <a:r>
              <a:rPr lang="en-IN" sz="1200" dirty="0">
                <a:solidFill>
                  <a:schemeClr val="bg1"/>
                </a:solidFill>
                <a:latin typeface="Times New Roman" panose="02020603050405020304" pitchFamily="18" charset="0"/>
                <a:cs typeface="Times New Roman" panose="02020603050405020304" pitchFamily="18" charset="0"/>
              </a:rPr>
              <a:t>., 14(2), pp.68-84.</a:t>
            </a:r>
          </a:p>
          <a:p>
            <a:pPr algn="just">
              <a:lnSpc>
                <a:spcPct val="150000"/>
              </a:lnSpc>
            </a:pPr>
            <a:r>
              <a:rPr lang="en-IN" sz="1200" dirty="0">
                <a:solidFill>
                  <a:schemeClr val="bg1"/>
                </a:solidFill>
                <a:latin typeface="Times New Roman" panose="02020603050405020304" pitchFamily="18" charset="0"/>
                <a:cs typeface="Times New Roman" panose="02020603050405020304" pitchFamily="18" charset="0"/>
              </a:rPr>
              <a:t>Caruso, A., 2024. Forensic Analysis of Mobile Spyware: Investigating Security, Vulnerabilities, and Detection Challenges in Android and iOS Platforms (Doctoral dissertation, </a:t>
            </a:r>
            <a:r>
              <a:rPr lang="en-IN" sz="1200" dirty="0" err="1">
                <a:solidFill>
                  <a:schemeClr val="bg1"/>
                </a:solidFill>
                <a:latin typeface="Times New Roman" panose="02020603050405020304" pitchFamily="18" charset="0"/>
                <a:cs typeface="Times New Roman" panose="02020603050405020304" pitchFamily="18" charset="0"/>
              </a:rPr>
              <a:t>Politecnico</a:t>
            </a:r>
            <a:r>
              <a:rPr lang="en-IN" sz="1200" dirty="0">
                <a:solidFill>
                  <a:schemeClr val="bg1"/>
                </a:solidFill>
                <a:latin typeface="Times New Roman" panose="02020603050405020304" pitchFamily="18" charset="0"/>
                <a:cs typeface="Times New Roman" panose="02020603050405020304" pitchFamily="18" charset="0"/>
              </a:rPr>
              <a:t> di Torino).</a:t>
            </a:r>
          </a:p>
          <a:p>
            <a:pPr algn="just">
              <a:lnSpc>
                <a:spcPct val="150000"/>
              </a:lnSpc>
            </a:pPr>
            <a:r>
              <a:rPr lang="en-IN" sz="1200" dirty="0" err="1">
                <a:solidFill>
                  <a:schemeClr val="bg1"/>
                </a:solidFill>
                <a:latin typeface="Times New Roman" panose="02020603050405020304" pitchFamily="18" charset="0"/>
                <a:cs typeface="Times New Roman" panose="02020603050405020304" pitchFamily="18" charset="0"/>
              </a:rPr>
              <a:t>Soni</a:t>
            </a:r>
            <a:r>
              <a:rPr lang="en-IN" sz="1200" dirty="0">
                <a:solidFill>
                  <a:schemeClr val="bg1"/>
                </a:solidFill>
                <a:latin typeface="Times New Roman" panose="02020603050405020304" pitchFamily="18" charset="0"/>
                <a:cs typeface="Times New Roman" panose="02020603050405020304" pitchFamily="18" charset="0"/>
              </a:rPr>
              <a:t>, N., Kaur, M. and Bhardwaj, V., 2024. A forensic analysis of </a:t>
            </a:r>
            <a:r>
              <a:rPr lang="en-IN" sz="1200" dirty="0" err="1">
                <a:solidFill>
                  <a:schemeClr val="bg1"/>
                </a:solidFill>
                <a:latin typeface="Times New Roman" panose="02020603050405020304" pitchFamily="18" charset="0"/>
                <a:cs typeface="Times New Roman" panose="02020603050405020304" pitchFamily="18" charset="0"/>
              </a:rPr>
              <a:t>AnyDesk</a:t>
            </a:r>
            <a:r>
              <a:rPr lang="en-IN" sz="1200" dirty="0">
                <a:solidFill>
                  <a:schemeClr val="bg1"/>
                </a:solidFill>
                <a:latin typeface="Times New Roman" panose="02020603050405020304" pitchFamily="18" charset="0"/>
                <a:cs typeface="Times New Roman" panose="02020603050405020304" pitchFamily="18" charset="0"/>
              </a:rPr>
              <a:t> Remote Access application by using various forensic tools and techniques. Forensic Science International: Digital Investigation, 48, p.301695.</a:t>
            </a:r>
          </a:p>
          <a:p>
            <a:pPr algn="just">
              <a:lnSpc>
                <a:spcPct val="150000"/>
              </a:lnSpc>
            </a:pPr>
            <a:r>
              <a:rPr lang="en-IN" sz="1200" dirty="0" err="1">
                <a:solidFill>
                  <a:schemeClr val="bg1"/>
                </a:solidFill>
                <a:latin typeface="Times New Roman" panose="02020603050405020304" pitchFamily="18" charset="0"/>
                <a:cs typeface="Times New Roman" panose="02020603050405020304" pitchFamily="18" charset="0"/>
              </a:rPr>
              <a:t>Dabade</a:t>
            </a:r>
            <a:r>
              <a:rPr lang="en-IN" sz="1200" dirty="0">
                <a:solidFill>
                  <a:schemeClr val="bg1"/>
                </a:solidFill>
                <a:latin typeface="Times New Roman" panose="02020603050405020304" pitchFamily="18" charset="0"/>
                <a:cs typeface="Times New Roman" panose="02020603050405020304" pitchFamily="18" charset="0"/>
              </a:rPr>
              <a:t>, K., </a:t>
            </a:r>
            <a:r>
              <a:rPr lang="en-IN" sz="1200" dirty="0" err="1">
                <a:solidFill>
                  <a:schemeClr val="bg1"/>
                </a:solidFill>
                <a:latin typeface="Times New Roman" panose="02020603050405020304" pitchFamily="18" charset="0"/>
                <a:cs typeface="Times New Roman" panose="02020603050405020304" pitchFamily="18" charset="0"/>
              </a:rPr>
              <a:t>Dhalkar</a:t>
            </a:r>
            <a:r>
              <a:rPr lang="en-IN" sz="1200" dirty="0">
                <a:solidFill>
                  <a:schemeClr val="bg1"/>
                </a:solidFill>
                <a:latin typeface="Times New Roman" panose="02020603050405020304" pitchFamily="18" charset="0"/>
                <a:cs typeface="Times New Roman" panose="02020603050405020304" pitchFamily="18" charset="0"/>
              </a:rPr>
              <a:t>, P., </a:t>
            </a:r>
            <a:r>
              <a:rPr lang="en-IN" sz="1200" dirty="0" err="1">
                <a:solidFill>
                  <a:schemeClr val="bg1"/>
                </a:solidFill>
                <a:latin typeface="Times New Roman" panose="02020603050405020304" pitchFamily="18" charset="0"/>
                <a:cs typeface="Times New Roman" panose="02020603050405020304" pitchFamily="18" charset="0"/>
              </a:rPr>
              <a:t>Bandgar</a:t>
            </a:r>
            <a:r>
              <a:rPr lang="en-IN" sz="1200" dirty="0">
                <a:solidFill>
                  <a:schemeClr val="bg1"/>
                </a:solidFill>
                <a:latin typeface="Times New Roman" panose="02020603050405020304" pitchFamily="18" charset="0"/>
                <a:cs typeface="Times New Roman" panose="02020603050405020304" pitchFamily="18" charset="0"/>
              </a:rPr>
              <a:t>, S. and </a:t>
            </a:r>
            <a:r>
              <a:rPr lang="en-IN" sz="1200" dirty="0" err="1">
                <a:solidFill>
                  <a:schemeClr val="bg1"/>
                </a:solidFill>
                <a:latin typeface="Times New Roman" panose="02020603050405020304" pitchFamily="18" charset="0"/>
                <a:cs typeface="Times New Roman" panose="02020603050405020304" pitchFamily="18" charset="0"/>
              </a:rPr>
              <a:t>Shende</a:t>
            </a:r>
            <a:r>
              <a:rPr lang="en-IN" sz="1200" dirty="0">
                <a:solidFill>
                  <a:schemeClr val="bg1"/>
                </a:solidFill>
                <a:latin typeface="Times New Roman" panose="02020603050405020304" pitchFamily="18" charset="0"/>
                <a:cs typeface="Times New Roman" panose="02020603050405020304" pitchFamily="18" charset="0"/>
              </a:rPr>
              <a:t>, A., 2022. Forensic Tool for Android Mobile Device.</a:t>
            </a:r>
          </a:p>
          <a:p>
            <a:pPr algn="just">
              <a:lnSpc>
                <a:spcPct val="150000"/>
              </a:lnSpc>
            </a:pPr>
            <a:br>
              <a:rPr lang="en-IN" sz="1200" dirty="0">
                <a:solidFill>
                  <a:schemeClr val="bg1"/>
                </a:solidFill>
                <a:latin typeface="Times New Roman" panose="02020603050405020304" pitchFamily="18" charset="0"/>
                <a:cs typeface="Times New Roman" panose="02020603050405020304" pitchFamily="18" charset="0"/>
              </a:rPr>
            </a:br>
            <a:endParaRPr sz="12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Thank You Picture Transparent HQ PNG Download | FreePNGimg"/>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1167319" y="1848251"/>
            <a:ext cx="9708199" cy="2480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4547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Custom 1">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FE373"/>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78</TotalTime>
  <Words>2837</Words>
  <Application>Microsoft Office PowerPoint</Application>
  <PresentationFormat>Widescreen</PresentationFormat>
  <Paragraphs>167</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Century Gothic</vt:lpstr>
      <vt:lpstr>Times New Roman</vt:lpstr>
      <vt:lpstr>Wingdings</vt:lpstr>
      <vt:lpstr>Wingdings 3</vt:lpstr>
      <vt:lpstr>Ion</vt:lpstr>
      <vt:lpstr>PowerPoint Presentation</vt:lpstr>
      <vt:lpstr>Research Context and Background</vt:lpstr>
      <vt:lpstr>Current Developments in Android Security</vt:lpstr>
      <vt:lpstr>Research Problem</vt:lpstr>
      <vt:lpstr>Research Aim and Objectives</vt:lpstr>
      <vt:lpstr>Literature Review Summary</vt:lpstr>
      <vt:lpstr>Research Methodology</vt:lpstr>
      <vt:lpstr>Data Collection and Evaluation</vt:lpstr>
      <vt:lpstr>Project Planning and Resources</vt:lpstr>
      <vt:lpstr>Project Impact and Limitations</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Sameer Rajubhai Panchal (2516024)</cp:lastModifiedBy>
  <cp:revision>14</cp:revision>
  <dcterms:created xsi:type="dcterms:W3CDTF">2013-01-27T09:14:16Z</dcterms:created>
  <dcterms:modified xsi:type="dcterms:W3CDTF">2026-04-20T11:17:56Z</dcterms:modified>
  <cp:category/>
</cp:coreProperties>
</file>