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7" roundtripDataSignature="AMtx7mjFekJiLYnnahmL9RTMBk73l3zo6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5" d="100"/>
          <a:sy n="85" d="100"/>
        </p:scale>
        <p:origin x="11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customschemas.google.com/relationships/presentationmetadata" Target="metadata"/><Relationship Id="rId2" Type="http://schemas.openxmlformats.org/officeDocument/2006/relationships/slide" Target="slides/slide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IN"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7" name="Google Shape;9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IN" sz="1200">
                <a:solidFill>
                  <a:schemeClr val="dk1"/>
                </a:solidFill>
                <a:latin typeface="Calibri"/>
                <a:ea typeface="Calibri"/>
                <a:cs typeface="Calibri"/>
                <a:sym typeface="Calibri"/>
              </a:rPr>
              <a:t>The headquarters of BMW is in Munich, Bavaria, Germany. The company was formally launched as an aircraft engine manufacturer, which was mainly produced in 1917 and 1918. The company resumed the development of aircraft engines from 1933 to 1945, creating aircraft engines which would be used in the second world war. Even in 2023, BMW will become the 7th largest luxury car manufacturer in terms of global revenue generation. In order to become an effective Quality manager, the person should have flexible working arrangements with justification. </a:t>
            </a:r>
            <a:endParaRPr/>
          </a:p>
          <a:p>
            <a:pPr marL="0" lvl="0" indent="0" algn="l" rtl="0">
              <a:spcBef>
                <a:spcPts val="0"/>
              </a:spcBef>
              <a:spcAft>
                <a:spcPts val="0"/>
              </a:spcAft>
              <a:buNone/>
            </a:pPr>
            <a:endParaRPr/>
          </a:p>
        </p:txBody>
      </p:sp>
      <p:sp>
        <p:nvSpPr>
          <p:cNvPr id="110" name="Google Shape;110;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1" name="Google Shape;12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IN" sz="1200">
                <a:solidFill>
                  <a:schemeClr val="dk1"/>
                </a:solidFill>
                <a:latin typeface="Calibri"/>
                <a:ea typeface="Calibri"/>
                <a:cs typeface="Calibri"/>
                <a:sym typeface="Calibri"/>
              </a:rPr>
              <a:t>According to the BMW group, the world is continuously evolving. In this evolution, the automotive industry faced challenges due to supply chain disruption, increased expectations and geopolitical challenges. Besides that, sustainability and digitalisation became significant factors which shaped the transformation. In this situation, the organisation has focused on maintaining the planet, focusing on future challenges and opportunities. Besides that, the company aims to develop a future focused on mobility. The organisation has focused on maintaining a sound environment for employees to experience growth. Another significant strategic goal of the organisation is to develop a sound position in society. Considering the associated challenges, BMW aspires to improve individual mobility. The business's primary purpose is to align the social, environmental and business considerations properly. The BMW Group aims to extend sustainable solutions for the future with resource efficiency. They aim to reduce carbon dioxide and maintain social and environmental standards to keep the sustainability factors intact. </a:t>
            </a:r>
            <a:endParaRPr/>
          </a:p>
          <a:p>
            <a:pPr marL="0" lvl="0" indent="0" algn="l" rtl="0">
              <a:spcBef>
                <a:spcPts val="0"/>
              </a:spcBef>
              <a:spcAft>
                <a:spcPts val="0"/>
              </a:spcAft>
              <a:buNone/>
            </a:pPr>
            <a:endParaRPr/>
          </a:p>
        </p:txBody>
      </p:sp>
      <p:sp>
        <p:nvSpPr>
          <p:cNvPr id="122" name="Google Shape;12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6" name="Google Shape;13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IN" sz="1200">
                <a:solidFill>
                  <a:schemeClr val="dk1"/>
                </a:solidFill>
                <a:latin typeface="Calibri"/>
                <a:ea typeface="Calibri"/>
                <a:cs typeface="Calibri"/>
                <a:sym typeface="Calibri"/>
              </a:rPr>
              <a:t>The position of Quality Assurance Specialist requires excellent time management skills and attention to detail. The objectives of this role include interpreting, building upon, and complying with the company's quality assurance standards. This process also entailed maintaining the processing of the complaint by the records and tracking systems. It includes the root cause analysis and corrective actions. Next, the position requires quality assurance activities with internal stakeholders about reporting and audits. The additional objectives of the Quality Assurance Specialist include the development of improved standards for production and design, along with the creation of testing protocols for implementation across all service lines.</a:t>
            </a:r>
            <a:endParaRPr/>
          </a:p>
          <a:p>
            <a:pPr marL="0" lvl="0" indent="0" algn="l" rtl="0">
              <a:spcBef>
                <a:spcPts val="0"/>
              </a:spcBef>
              <a:spcAft>
                <a:spcPts val="0"/>
              </a:spcAft>
              <a:buNone/>
            </a:pPr>
            <a:endParaRPr/>
          </a:p>
        </p:txBody>
      </p:sp>
      <p:sp>
        <p:nvSpPr>
          <p:cNvPr id="137" name="Google Shape;137;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 name="Google Shape;150;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IN" sz="1200">
                <a:solidFill>
                  <a:schemeClr val="dk1"/>
                </a:solidFill>
                <a:latin typeface="Calibri"/>
                <a:ea typeface="Calibri"/>
                <a:cs typeface="Calibri"/>
                <a:sym typeface="Calibri"/>
              </a:rPr>
              <a:t>In BMW, a Quality Assurance Specialist must comply with several activities, such as drafting a quality report, monitoring it, negotiating it, and managing it to maintain the strategic goals. Also, a Quality Assurance Specialist has to be responsible for maintaining legal obligations, which is why they should have respective degrees. A Quality Assurance Specialist has to be excellent in communication and negotiation to experience positive results in management practices. Gaining knowledge of Quality law is essential to maintain efficient services. A Quality Assurance Specialist is responsible for Quality creation and negotiation with the partners, clients and suppliers. Managers are accountable for developing terms and conditions and aligning them with the business objectives. They have to find out the risks in market and legal perspective. Besides that, the Quality Assurance Specialists are responsible for maintaining documentation and finding out ways of stakeholder communication. </a:t>
            </a:r>
            <a:endParaRPr/>
          </a:p>
          <a:p>
            <a:pPr marL="0" lvl="0" indent="0" algn="l" rtl="0">
              <a:spcBef>
                <a:spcPts val="0"/>
              </a:spcBef>
              <a:spcAft>
                <a:spcPts val="0"/>
              </a:spcAft>
              <a:buNone/>
            </a:pPr>
            <a:endParaRPr/>
          </a:p>
        </p:txBody>
      </p:sp>
      <p:sp>
        <p:nvSpPr>
          <p:cNvPr id="151" name="Google Shape;151;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9" name="Google Shape;159;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IN" sz="1200">
                <a:solidFill>
                  <a:schemeClr val="dk1"/>
                </a:solidFill>
                <a:latin typeface="Calibri"/>
                <a:ea typeface="Calibri"/>
                <a:cs typeface="Calibri"/>
                <a:sym typeface="Calibri"/>
              </a:rPr>
              <a:t>Quality are highly essential for a business to increase the growth possibility for the company. The effect of the Quality manager's action is reflected in each area of the BMW Group and its team members. The analytical side of the Quality Assurance Specialist shows their capabilities to reflect on the Quality workflow. For example, the number of documents being signed in a month, which stakeholder is responsible for assessing the information on slowing them down and which part of the document is most frequently negotiated. Therefore, the integration of the Quality Assurance Specialist for BMW holds a forward-thinking business, which often integrates its digital workflow with the other systems of record. Therefore, the Quality Assurance Specialists are capable of presenting themselves as an advocate for BMW along with B2B and B2C sales of automobile manufacturing.</a:t>
            </a:r>
            <a:endParaRPr/>
          </a:p>
          <a:p>
            <a:pPr marL="0" lvl="0" indent="0" algn="l" rtl="0">
              <a:spcBef>
                <a:spcPts val="0"/>
              </a:spcBef>
              <a:spcAft>
                <a:spcPts val="0"/>
              </a:spcAft>
              <a:buNone/>
            </a:pPr>
            <a:br>
              <a:rPr lang="en-IN" sz="1200">
                <a:solidFill>
                  <a:schemeClr val="dk1"/>
                </a:solidFill>
                <a:latin typeface="Calibri"/>
                <a:ea typeface="Calibri"/>
                <a:cs typeface="Calibri"/>
                <a:sym typeface="Calibri"/>
              </a:rPr>
            </a:br>
            <a:r>
              <a:rPr lang="en-IN" sz="1200">
                <a:solidFill>
                  <a:schemeClr val="dk1"/>
                </a:solidFill>
                <a:latin typeface="Calibri"/>
                <a:ea typeface="Calibri"/>
                <a:cs typeface="Calibri"/>
                <a:sym typeface="Calibri"/>
              </a:rPr>
              <a:t> </a:t>
            </a:r>
            <a:endParaRPr/>
          </a:p>
          <a:p>
            <a:pPr marL="0" lvl="0" indent="0" algn="l" rtl="0">
              <a:spcBef>
                <a:spcPts val="0"/>
              </a:spcBef>
              <a:spcAft>
                <a:spcPts val="0"/>
              </a:spcAft>
              <a:buNone/>
            </a:pPr>
            <a:endParaRPr/>
          </a:p>
        </p:txBody>
      </p:sp>
      <p:sp>
        <p:nvSpPr>
          <p:cNvPr id="160" name="Google Shape;160;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2" name="Google Shape;182;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IN" sz="1200">
                <a:solidFill>
                  <a:schemeClr val="dk1"/>
                </a:solidFill>
                <a:latin typeface="Calibri"/>
                <a:ea typeface="Calibri"/>
                <a:cs typeface="Calibri"/>
                <a:sym typeface="Calibri"/>
              </a:rPr>
              <a:t>The legal expertise and compliance are integrated with the Quality laws as well as the terms and conditions of the BMW group. The legal compliance of BMW includes interpreting and applying a code of practice to multiple scenarios in its global business. These laws can be related to labour wages, working hours, and the maintenance of ethnicity. Therefore, the legal claws are continued for the safety of passengers. As the rise of self-driving cars has increased, it has emerged that the company must ensure the laws related to the usage of machine learning and artificial intelligence.</a:t>
            </a:r>
            <a:endParaRPr/>
          </a:p>
          <a:p>
            <a:pPr marL="0" lvl="0" indent="0" algn="l" rtl="0">
              <a:spcBef>
                <a:spcPts val="0"/>
              </a:spcBef>
              <a:spcAft>
                <a:spcPts val="0"/>
              </a:spcAft>
              <a:buNone/>
            </a:pPr>
            <a:r>
              <a:rPr lang="en-IN" sz="1200">
                <a:solidFill>
                  <a:schemeClr val="dk1"/>
                </a:solidFill>
                <a:latin typeface="Calibri"/>
                <a:ea typeface="Calibri"/>
                <a:cs typeface="Calibri"/>
                <a:sym typeface="Calibri"/>
              </a:rPr>
              <a:t>Thereafter, negotiation and persuasion for the company stood for the description of the Quality managers, who frequently negotiate deals and resolve disputes. This skill set includes clear articulation, persuasive communication and the ability to reach mutually beneficial agreements for the BMW Group. Lastly, independence and teamwork, the Quality Assurance Specialists work independently along with collaborating on cross-functional teams. However, balancing autonomy with teamwork is essential for the Quality Assurance Specialist of the BMW group.</a:t>
            </a:r>
            <a:endParaRPr/>
          </a:p>
          <a:p>
            <a:pPr marL="0" lvl="0" indent="0" algn="l" rtl="0">
              <a:spcBef>
                <a:spcPts val="0"/>
              </a:spcBef>
              <a:spcAft>
                <a:spcPts val="0"/>
              </a:spcAft>
              <a:buNone/>
            </a:pPr>
            <a:endParaRPr/>
          </a:p>
        </p:txBody>
      </p:sp>
      <p:sp>
        <p:nvSpPr>
          <p:cNvPr id="183" name="Google Shape;183;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4" name="Google Shape;194;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IN" sz="1200">
                <a:solidFill>
                  <a:schemeClr val="dk1"/>
                </a:solidFill>
                <a:latin typeface="Calibri"/>
                <a:ea typeface="Calibri"/>
                <a:cs typeface="Calibri"/>
                <a:sym typeface="Calibri"/>
              </a:rPr>
              <a:t>The BMW group is a member of the UN Global Compact, and the company has taken this responsibility in a serious manner. Thus, the company is committed to respecting globally recognised policies for human rights. The existing declaration of the BMW group holds the human rights prevention protocols on the valuation of its aim and objectives for covering the responsibilities on the topics and field of actions to effectively influence commercial properties. The UN Guiding Principles on Business and Human Rights, as well as the principles of the UN Global Compact.  Therefore, the promotion of human rights and favourable working conditions at the BMW Group stands for the prohibition of child labour, forced labour, freedom of association and right to collective bargaining, protection from discrimination, right to occupational health and safety, remuneration, working time, training, right to privacy and right of local communities close to BMW group facilities.</a:t>
            </a:r>
            <a:endParaRPr/>
          </a:p>
          <a:p>
            <a:pPr marL="0" lvl="0" indent="0" algn="l" rtl="0">
              <a:spcBef>
                <a:spcPts val="0"/>
              </a:spcBef>
              <a:spcAft>
                <a:spcPts val="0"/>
              </a:spcAft>
              <a:buNone/>
            </a:pPr>
            <a:endParaRPr/>
          </a:p>
        </p:txBody>
      </p:sp>
      <p:sp>
        <p:nvSpPr>
          <p:cNvPr id="195" name="Google Shape;195;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Google Shape;204;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IN" sz="1200">
                <a:solidFill>
                  <a:schemeClr val="dk1"/>
                </a:solidFill>
                <a:latin typeface="Calibri"/>
                <a:ea typeface="Calibri"/>
                <a:cs typeface="Calibri"/>
                <a:sym typeface="Calibri"/>
              </a:rPr>
              <a:t>Some of the employees of BMW have stated their experience after opting for flexible working options. Bettina from Germany has stated that working with and improving young working professionals is their most valuable experience. BMW allowed them to work part-time, and with an outstanding working environment, the employees could get both responsibilities under control. The testimonials of the second employee show the offer of working as an executive in BMW with its joint venture partner Brilliance to set an optimisation programme on their units. Lastly, Mirza from the USA has stated that they have different form options to choose from the vehicle units of the BMW group. Therefore, the work-life balance of BMW has shown over 86 employees. However, 80% of BMW's employees have fulfilled their projects with their work routines, along with 80% feeling burnt out. Most of BMW's employees are fulfilled with their working hours and feel less burnt out. Additionally, the African employees stated that they have an excellent work-life balance in the BMW group. </a:t>
            </a:r>
            <a:endParaRPr/>
          </a:p>
        </p:txBody>
      </p:sp>
      <p:sp>
        <p:nvSpPr>
          <p:cNvPr id="205" name="Google Shape;205;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5" name="Google Shape;215;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IN" sz="1200">
                <a:solidFill>
                  <a:schemeClr val="dk1"/>
                </a:solidFill>
                <a:latin typeface="Calibri"/>
                <a:ea typeface="Calibri"/>
                <a:cs typeface="Calibri"/>
                <a:sym typeface="Calibri"/>
              </a:rPr>
              <a:t>At BMW, the company is highly employee and customer-focused. The acronym of the German automobile stood for the Bayerische Motoren Werke. The requirement of the Quality Assurance Specialist for the BMW group is to establish a standard for luxury vehicles and motorcycles. The company has required a Quality manager. The job role of the Quality Assurance Specialist is to inspect produced goods and services, along with enhancing the overall operations and ensuring the reliability of systems. In order to align with all of the necessary documents, the company is allied with multiple policies of the UN Council. The analysis of the Quality Assurance Specialist on the presentation has shown capabilities to reflect on the Quality workflow. The required skill for becoming an effective Quality Assurance Specialist for BMW requires interpreting and applying legal principles to multiple scenarios.  The significance of having legal expertise helps the company to adhere to the relevant laws and mitigate the risks which are highly threatening to the organisation. </a:t>
            </a:r>
            <a:endParaRPr/>
          </a:p>
          <a:p>
            <a:pPr marL="0" lvl="0" indent="0" algn="l" rtl="0">
              <a:spcBef>
                <a:spcPts val="0"/>
              </a:spcBef>
              <a:spcAft>
                <a:spcPts val="0"/>
              </a:spcAft>
              <a:buNone/>
            </a:pPr>
            <a:endParaRPr/>
          </a:p>
        </p:txBody>
      </p:sp>
      <p:sp>
        <p:nvSpPr>
          <p:cNvPr id="216" name="Google Shape;216;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7" name="Google Shape;22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1"/>
        <p:cNvGrpSpPr/>
        <p:nvPr/>
      </p:nvGrpSpPr>
      <p:grpSpPr>
        <a:xfrm>
          <a:off x="0" y="0"/>
          <a:ext cx="0" cy="0"/>
          <a:chOff x="0" y="0"/>
          <a:chExt cx="0" cy="0"/>
        </a:xfrm>
      </p:grpSpPr>
      <p:sp>
        <p:nvSpPr>
          <p:cNvPr id="22" name="Google Shape;22;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mbria"/>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mbria"/>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0" name="Google Shape;3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2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mbria"/>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2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mbria"/>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22"/>
          <p:cNvSpPr>
            <a:spLocks noGrp="1"/>
          </p:cNvSpPr>
          <p:nvPr>
            <p:ph type="pic" idx="2"/>
          </p:nvPr>
        </p:nvSpPr>
        <p:spPr>
          <a:xfrm>
            <a:off x="5183188" y="987425"/>
            <a:ext cx="6172200" cy="4873625"/>
          </a:xfrm>
          <a:prstGeom prst="rect">
            <a:avLst/>
          </a:prstGeom>
          <a:noFill/>
          <a:ln>
            <a:noFill/>
          </a:ln>
        </p:spPr>
      </p:sp>
      <p:sp>
        <p:nvSpPr>
          <p:cNvPr id="68" name="Google Shape;68;p2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2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mbria"/>
              <a:buNone/>
              <a:defRPr sz="4400" b="0" i="0" u="none" strike="noStrike" cap="none">
                <a:solidFill>
                  <a:schemeClr val="dk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mbria"/>
                <a:ea typeface="Cambria"/>
                <a:cs typeface="Cambria"/>
                <a:sym typeface="Cambria"/>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mbria"/>
                <a:ea typeface="Cambria"/>
                <a:cs typeface="Cambria"/>
                <a:sym typeface="Cambria"/>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mbria"/>
                <a:ea typeface="Cambria"/>
                <a:cs typeface="Cambria"/>
                <a:sym typeface="Cambria"/>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9pPr>
          </a:lstStyle>
          <a:p>
            <a:endParaRPr/>
          </a:p>
        </p:txBody>
      </p:sp>
      <p:sp>
        <p:nvSpPr>
          <p:cNvPr id="12" name="Google Shape;12;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757575"/>
                </a:solidFill>
                <a:latin typeface="Cambria"/>
                <a:ea typeface="Cambria"/>
                <a:cs typeface="Cambria"/>
                <a:sym typeface="Cambria"/>
              </a:defRPr>
            </a:lvl1pPr>
            <a:lvl2pPr marR="0" lvl="1"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2pPr>
            <a:lvl3pPr marR="0" lvl="2"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3pPr>
            <a:lvl4pPr marR="0" lvl="3"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4pPr>
            <a:lvl5pPr marR="0" lvl="4"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5pPr>
            <a:lvl6pPr marR="0" lvl="5"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6pPr>
            <a:lvl7pPr marR="0" lvl="6"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7pPr>
            <a:lvl8pPr marR="0" lvl="7"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8pPr>
            <a:lvl9pPr marR="0" lvl="8"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9pPr>
          </a:lstStyle>
          <a:p>
            <a:endParaRPr/>
          </a:p>
        </p:txBody>
      </p:sp>
      <p:sp>
        <p:nvSpPr>
          <p:cNvPr id="13" name="Google Shape;13;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757575"/>
                </a:solidFill>
                <a:latin typeface="Cambria"/>
                <a:ea typeface="Cambria"/>
                <a:cs typeface="Cambria"/>
                <a:sym typeface="Cambria"/>
              </a:defRPr>
            </a:lvl1pPr>
            <a:lvl2pPr marR="0" lvl="1"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2pPr>
            <a:lvl3pPr marR="0" lvl="2"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3pPr>
            <a:lvl4pPr marR="0" lvl="3"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4pPr>
            <a:lvl5pPr marR="0" lvl="4"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5pPr>
            <a:lvl6pPr marR="0" lvl="5"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6pPr>
            <a:lvl7pPr marR="0" lvl="6"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7pPr>
            <a:lvl8pPr marR="0" lvl="7"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8pPr>
            <a:lvl9pPr marR="0" lvl="8"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9pPr>
          </a:lstStyle>
          <a:p>
            <a:endParaRPr/>
          </a:p>
        </p:txBody>
      </p:sp>
      <p:sp>
        <p:nvSpPr>
          <p:cNvPr id="14" name="Google Shape;14;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757575"/>
                </a:solidFill>
                <a:latin typeface="Cambria"/>
                <a:ea typeface="Cambria"/>
                <a:cs typeface="Cambria"/>
                <a:sym typeface="Cambria"/>
              </a:defRPr>
            </a:lvl1pPr>
            <a:lvl2pPr marL="0" marR="0" lvl="1" indent="0" algn="r" rtl="0">
              <a:spcBef>
                <a:spcPts val="0"/>
              </a:spcBef>
              <a:buNone/>
              <a:defRPr sz="1200" b="0" i="0" u="none" strike="noStrike" cap="none">
                <a:solidFill>
                  <a:srgbClr val="757575"/>
                </a:solidFill>
                <a:latin typeface="Cambria"/>
                <a:ea typeface="Cambria"/>
                <a:cs typeface="Cambria"/>
                <a:sym typeface="Cambria"/>
              </a:defRPr>
            </a:lvl2pPr>
            <a:lvl3pPr marL="0" marR="0" lvl="2" indent="0" algn="r" rtl="0">
              <a:spcBef>
                <a:spcPts val="0"/>
              </a:spcBef>
              <a:buNone/>
              <a:defRPr sz="1200" b="0" i="0" u="none" strike="noStrike" cap="none">
                <a:solidFill>
                  <a:srgbClr val="757575"/>
                </a:solidFill>
                <a:latin typeface="Cambria"/>
                <a:ea typeface="Cambria"/>
                <a:cs typeface="Cambria"/>
                <a:sym typeface="Cambria"/>
              </a:defRPr>
            </a:lvl3pPr>
            <a:lvl4pPr marL="0" marR="0" lvl="3" indent="0" algn="r" rtl="0">
              <a:spcBef>
                <a:spcPts val="0"/>
              </a:spcBef>
              <a:buNone/>
              <a:defRPr sz="1200" b="0" i="0" u="none" strike="noStrike" cap="none">
                <a:solidFill>
                  <a:srgbClr val="757575"/>
                </a:solidFill>
                <a:latin typeface="Cambria"/>
                <a:ea typeface="Cambria"/>
                <a:cs typeface="Cambria"/>
                <a:sym typeface="Cambria"/>
              </a:defRPr>
            </a:lvl4pPr>
            <a:lvl5pPr marL="0" marR="0" lvl="4" indent="0" algn="r" rtl="0">
              <a:spcBef>
                <a:spcPts val="0"/>
              </a:spcBef>
              <a:buNone/>
              <a:defRPr sz="1200" b="0" i="0" u="none" strike="noStrike" cap="none">
                <a:solidFill>
                  <a:srgbClr val="757575"/>
                </a:solidFill>
                <a:latin typeface="Cambria"/>
                <a:ea typeface="Cambria"/>
                <a:cs typeface="Cambria"/>
                <a:sym typeface="Cambria"/>
              </a:defRPr>
            </a:lvl5pPr>
            <a:lvl6pPr marL="0" marR="0" lvl="5" indent="0" algn="r" rtl="0">
              <a:spcBef>
                <a:spcPts val="0"/>
              </a:spcBef>
              <a:buNone/>
              <a:defRPr sz="1200" b="0" i="0" u="none" strike="noStrike" cap="none">
                <a:solidFill>
                  <a:srgbClr val="757575"/>
                </a:solidFill>
                <a:latin typeface="Cambria"/>
                <a:ea typeface="Cambria"/>
                <a:cs typeface="Cambria"/>
                <a:sym typeface="Cambria"/>
              </a:defRPr>
            </a:lvl6pPr>
            <a:lvl7pPr marL="0" marR="0" lvl="6" indent="0" algn="r" rtl="0">
              <a:spcBef>
                <a:spcPts val="0"/>
              </a:spcBef>
              <a:buNone/>
              <a:defRPr sz="1200" b="0" i="0" u="none" strike="noStrike" cap="none">
                <a:solidFill>
                  <a:srgbClr val="757575"/>
                </a:solidFill>
                <a:latin typeface="Cambria"/>
                <a:ea typeface="Cambria"/>
                <a:cs typeface="Cambria"/>
                <a:sym typeface="Cambria"/>
              </a:defRPr>
            </a:lvl7pPr>
            <a:lvl8pPr marL="0" marR="0" lvl="7" indent="0" algn="r" rtl="0">
              <a:spcBef>
                <a:spcPts val="0"/>
              </a:spcBef>
              <a:buNone/>
              <a:defRPr sz="1200" b="0" i="0" u="none" strike="noStrike" cap="none">
                <a:solidFill>
                  <a:srgbClr val="757575"/>
                </a:solidFill>
                <a:latin typeface="Cambria"/>
                <a:ea typeface="Cambria"/>
                <a:cs typeface="Cambria"/>
                <a:sym typeface="Cambria"/>
              </a:defRPr>
            </a:lvl8pPr>
            <a:lvl9pPr marL="0" marR="0" lvl="8" indent="0" algn="r" rtl="0">
              <a:spcBef>
                <a:spcPts val="0"/>
              </a:spcBef>
              <a:buNone/>
              <a:defRPr sz="1200" b="0" i="0" u="none" strike="noStrike" cap="none">
                <a:solidFill>
                  <a:srgbClr val="757575"/>
                </a:solidFill>
                <a:latin typeface="Cambria"/>
                <a:ea typeface="Cambria"/>
                <a:cs typeface="Cambria"/>
                <a:sym typeface="Cambria"/>
              </a:defRPr>
            </a:lvl9pPr>
          </a:lstStyle>
          <a:p>
            <a:pPr marL="0" lvl="0" indent="0" algn="r" rtl="0">
              <a:spcBef>
                <a:spcPts val="0"/>
              </a:spcBef>
              <a:spcAft>
                <a:spcPts val="0"/>
              </a:spcAft>
              <a:buNone/>
            </a:pPr>
            <a:fld id="{00000000-1234-1234-1234-123412341234}" type="slidenum">
              <a:rPr lang="en-I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hyperlink" Target="https://www.bmwgroup.com/content/dam/grpw/websites/bmwgroup_com/company/downloads/en/2021/CCO_HumanRights_Code_EN_December2020_external.pdf" TargetMode="External"/><Relationship Id="rId13" Type="http://schemas.openxmlformats.org/officeDocument/2006/relationships/hyperlink" Target="https://link.springer.com/content/pdf/10.1186/s12913-020-05819-w.pdf" TargetMode="External"/><Relationship Id="rId3" Type="http://schemas.openxmlformats.org/officeDocument/2006/relationships/hyperlink" Target="https://www.press.bmwgroup.com/global/article/detail/T0348672EN/imagining-the-cooperation-of-the-future:-bmw-group-creates-flexible-working-environments-with-connectedworks" TargetMode="External"/><Relationship Id="rId7" Type="http://schemas.openxmlformats.org/officeDocument/2006/relationships/hyperlink" Target="https://civiljournal.semnan.ac.ir/article_6409_b18a483950a9b2833b3202e36411ee7b.pdf" TargetMode="External"/><Relationship Id="rId12" Type="http://schemas.openxmlformats.org/officeDocument/2006/relationships/hyperlink" Target="https://link.springer.com/content/pdf/10.1007/s13563-022-00334-2.pdf" TargetMode="External"/><Relationship Id="rId2" Type="http://schemas.openxmlformats.org/officeDocument/2006/relationships/notesSlide" Target="../notesSlides/notesSlide12.xml"/><Relationship Id="rId16" Type="http://schemas.openxmlformats.org/officeDocument/2006/relationships/hyperlink" Target="https://journals.sagepub.com/doi/pdf/10.1177/2043886920944185" TargetMode="External"/><Relationship Id="rId1" Type="http://schemas.openxmlformats.org/officeDocument/2006/relationships/slideLayout" Target="../slideLayouts/slideLayout1.xml"/><Relationship Id="rId6" Type="http://schemas.openxmlformats.org/officeDocument/2006/relationships/hyperlink" Target="https://www.comparably.com/companies/bmw" TargetMode="External"/><Relationship Id="rId11" Type="http://schemas.openxmlformats.org/officeDocument/2006/relationships/hyperlink" Target="https://essuir.sumdu.edu.ua/bitstream/123456789/95293/1/Pavlenko_labor_market.pdf" TargetMode="External"/><Relationship Id="rId5" Type="http://schemas.openxmlformats.org/officeDocument/2006/relationships/hyperlink" Target="https://www.bmwgroup.com/en/sustainability/goals.html" TargetMode="External"/><Relationship Id="rId15" Type="http://schemas.openxmlformats.org/officeDocument/2006/relationships/hyperlink" Target="https://repositorio.ucp.pt/bitstream/10400.14/38352/1/202964663.pdf" TargetMode="External"/><Relationship Id="rId10" Type="http://schemas.openxmlformats.org/officeDocument/2006/relationships/hyperlink" Target="https://www.bmwgroup.com/content/dam/grpw/websites/bmwgroup_com/responsibility/Menschenrechte/230627%20BMW%20Group%20Australia%20Modern%20Slavery%20Statement%202023%20-%20FINAL%20-%20Signed.pdf" TargetMode="External"/><Relationship Id="rId4" Type="http://schemas.openxmlformats.org/officeDocument/2006/relationships/hyperlink" Target="https://www.bmwgroup.com/en/company/strategy.html" TargetMode="External"/><Relationship Id="rId9" Type="http://schemas.openxmlformats.org/officeDocument/2006/relationships/hyperlink" Target="https://www.bmwgroup.com/content/dam/grpw/websites/bmwgroup_com/company/downloads/de/2023/BMW_Group_Code_Human_Rights_Working_Condition_EN.pdf" TargetMode="External"/><Relationship Id="rId14" Type="http://schemas.openxmlformats.org/officeDocument/2006/relationships/hyperlink" Target="https://eprints.whiterose.ac.uk/191256/1/Manunscript%20JCLEPRO-D-20-22240R3_Ramos%20etal.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7"/>
        <p:cNvGrpSpPr/>
        <p:nvPr/>
      </p:nvGrpSpPr>
      <p:grpSpPr>
        <a:xfrm>
          <a:off x="0" y="0"/>
          <a:ext cx="0" cy="0"/>
          <a:chOff x="0" y="0"/>
          <a:chExt cx="0" cy="0"/>
        </a:xfrm>
      </p:grpSpPr>
      <p:sp>
        <p:nvSpPr>
          <p:cNvPr id="88" name="Google Shape;88;p1"/>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89" name="Google Shape;89;p1"/>
          <p:cNvSpPr txBox="1">
            <a:spLocks noGrp="1"/>
          </p:cNvSpPr>
          <p:nvPr>
            <p:ph type="title"/>
          </p:nvPr>
        </p:nvSpPr>
        <p:spPr>
          <a:xfrm>
            <a:off x="793662" y="386930"/>
            <a:ext cx="10066122" cy="1298448"/>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1600"/>
              <a:buFont typeface="Cambria"/>
              <a:buNone/>
            </a:pPr>
            <a:r>
              <a:rPr lang="en-IN" sz="1600" b="1" i="1" dirty="0"/>
              <a:t>Student Name: Jawahar Raj </a:t>
            </a:r>
            <a:r>
              <a:rPr lang="en-IN" sz="1600" b="1" i="1" dirty="0" err="1"/>
              <a:t>Golla</a:t>
            </a:r>
            <a:endParaRPr sz="1600" dirty="0"/>
          </a:p>
          <a:p>
            <a:pPr marL="0" lvl="0" indent="0" algn="l" rtl="0">
              <a:lnSpc>
                <a:spcPct val="90000"/>
              </a:lnSpc>
              <a:spcBef>
                <a:spcPts val="0"/>
              </a:spcBef>
              <a:spcAft>
                <a:spcPts val="0"/>
              </a:spcAft>
              <a:buClr>
                <a:schemeClr val="dk1"/>
              </a:buClr>
              <a:buSzPts val="1600"/>
              <a:buFont typeface="Cambria"/>
              <a:buNone/>
            </a:pPr>
            <a:r>
              <a:rPr lang="en-IN" sz="1600" b="1" i="1" dirty="0"/>
              <a:t>Student Number: 2331515</a:t>
            </a:r>
            <a:endParaRPr sz="1600" dirty="0"/>
          </a:p>
          <a:p>
            <a:pPr marL="0" lvl="0" indent="0" algn="l" rtl="0">
              <a:lnSpc>
                <a:spcPct val="90000"/>
              </a:lnSpc>
              <a:spcBef>
                <a:spcPts val="0"/>
              </a:spcBef>
              <a:spcAft>
                <a:spcPts val="0"/>
              </a:spcAft>
              <a:buClr>
                <a:schemeClr val="dk1"/>
              </a:buClr>
              <a:buSzPts val="1600"/>
              <a:buFont typeface="Cambria"/>
              <a:buNone/>
            </a:pPr>
            <a:r>
              <a:rPr lang="en-IN" sz="1600" b="1" i="1" dirty="0"/>
              <a:t>Course Name:</a:t>
            </a:r>
            <a:r>
              <a:rPr lang="en-IN" sz="1600" i="1" dirty="0"/>
              <a:t> Human Capital Management </a:t>
            </a:r>
            <a:endParaRPr sz="1600" dirty="0"/>
          </a:p>
          <a:p>
            <a:pPr marL="0" lvl="0" indent="0" algn="l" rtl="0">
              <a:lnSpc>
                <a:spcPct val="90000"/>
              </a:lnSpc>
              <a:spcBef>
                <a:spcPts val="0"/>
              </a:spcBef>
              <a:spcAft>
                <a:spcPts val="0"/>
              </a:spcAft>
              <a:buClr>
                <a:schemeClr val="dk1"/>
              </a:buClr>
              <a:buSzPts val="1600"/>
              <a:buFont typeface="Cambria"/>
              <a:buNone/>
            </a:pPr>
            <a:r>
              <a:rPr lang="en-IN" sz="1600" b="1" i="1" dirty="0"/>
              <a:t>Lecturer Name: </a:t>
            </a:r>
            <a:r>
              <a:rPr lang="en-IN" sz="1600" i="1" dirty="0"/>
              <a:t>Nishi </a:t>
            </a:r>
            <a:endParaRPr sz="1600" dirty="0"/>
          </a:p>
          <a:p>
            <a:pPr marL="0" lvl="0" indent="0" algn="l" rtl="0">
              <a:lnSpc>
                <a:spcPct val="90000"/>
              </a:lnSpc>
              <a:spcBef>
                <a:spcPts val="0"/>
              </a:spcBef>
              <a:spcAft>
                <a:spcPts val="0"/>
              </a:spcAft>
              <a:buClr>
                <a:schemeClr val="dk1"/>
              </a:buClr>
              <a:buSzPts val="1600"/>
              <a:buFont typeface="Cambria"/>
              <a:buNone/>
            </a:pPr>
            <a:r>
              <a:rPr lang="en-IN" sz="1600" b="1" i="1" dirty="0"/>
              <a:t>Session</a:t>
            </a:r>
            <a:r>
              <a:rPr lang="en-IN" sz="1600" i="1" dirty="0"/>
              <a:t>: </a:t>
            </a:r>
            <a:r>
              <a:rPr lang="en-IN" sz="1600" b="1" i="1" dirty="0"/>
              <a:t>June 2024 Term </a:t>
            </a:r>
            <a:endParaRPr sz="1600" i="1" dirty="0"/>
          </a:p>
          <a:p>
            <a:pPr marL="0" lvl="0" indent="0" algn="l" rtl="0">
              <a:lnSpc>
                <a:spcPct val="90000"/>
              </a:lnSpc>
              <a:spcBef>
                <a:spcPts val="0"/>
              </a:spcBef>
              <a:spcAft>
                <a:spcPts val="0"/>
              </a:spcAft>
              <a:buClr>
                <a:schemeClr val="dk1"/>
              </a:buClr>
              <a:buSzPts val="1600"/>
              <a:buFont typeface="Cambria"/>
              <a:buNone/>
            </a:pPr>
            <a:endParaRPr sz="1600" b="1" dirty="0"/>
          </a:p>
        </p:txBody>
      </p:sp>
      <p:sp>
        <p:nvSpPr>
          <p:cNvPr id="90" name="Google Shape;90;p1"/>
          <p:cNvSpPr/>
          <p:nvPr/>
        </p:nvSpPr>
        <p:spPr>
          <a:xfrm rot="10800000">
            <a:off x="-2" y="1998845"/>
            <a:ext cx="11454595" cy="7816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91" name="Google Shape;91;p1"/>
          <p:cNvSpPr/>
          <p:nvPr/>
        </p:nvSpPr>
        <p:spPr>
          <a:xfrm>
            <a:off x="0" y="2203079"/>
            <a:ext cx="11383362" cy="4267991"/>
          </a:xfrm>
          <a:prstGeom prst="rect">
            <a:avLst/>
          </a:prstGeom>
          <a:solidFill>
            <a:schemeClr val="lt1"/>
          </a:solidFill>
          <a:ln>
            <a:noFill/>
          </a:ln>
          <a:effectLst>
            <a:outerShdw blurRad="139700" dist="1270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92" name="Google Shape;92;p1"/>
          <p:cNvSpPr txBox="1">
            <a:spLocks noGrp="1"/>
          </p:cNvSpPr>
          <p:nvPr>
            <p:ph type="body" idx="1"/>
          </p:nvPr>
        </p:nvSpPr>
        <p:spPr>
          <a:xfrm>
            <a:off x="793661" y="2599509"/>
            <a:ext cx="4530898" cy="3639450"/>
          </a:xfrm>
          <a:prstGeom prst="rect">
            <a:avLst/>
          </a:prstGeom>
          <a:noFill/>
          <a:ln>
            <a:noFill/>
          </a:ln>
        </p:spPr>
        <p:txBody>
          <a:bodyPr spcFirstLastPara="1" wrap="square" lIns="91425" tIns="45700" rIns="91425" bIns="45700" anchor="ctr" anchorCtr="0">
            <a:normAutofit/>
          </a:bodyPr>
          <a:lstStyle/>
          <a:p>
            <a:pPr marL="228600" lvl="0" indent="-101600" algn="l" rtl="0">
              <a:lnSpc>
                <a:spcPct val="90000"/>
              </a:lnSpc>
              <a:spcBef>
                <a:spcPts val="0"/>
              </a:spcBef>
              <a:spcAft>
                <a:spcPts val="0"/>
              </a:spcAft>
              <a:buClr>
                <a:schemeClr val="dk1"/>
              </a:buClr>
              <a:buSzPts val="2000"/>
              <a:buFont typeface="Noto Sans Symbols"/>
              <a:buNone/>
            </a:pPr>
            <a:endParaRPr sz="2000">
              <a:latin typeface="Arial"/>
              <a:ea typeface="Arial"/>
              <a:cs typeface="Arial"/>
              <a:sym typeface="Arial"/>
            </a:endParaRPr>
          </a:p>
          <a:p>
            <a:pPr marL="228600" lvl="0" indent="-101600" algn="l" rtl="0">
              <a:lnSpc>
                <a:spcPct val="90000"/>
              </a:lnSpc>
              <a:spcBef>
                <a:spcPts val="0"/>
              </a:spcBef>
              <a:spcAft>
                <a:spcPts val="0"/>
              </a:spcAft>
              <a:buClr>
                <a:schemeClr val="dk1"/>
              </a:buClr>
              <a:buSzPts val="2000"/>
              <a:buFont typeface="Noto Sans Symbols"/>
              <a:buNone/>
            </a:pPr>
            <a:endParaRPr sz="2000">
              <a:latin typeface="Arial"/>
              <a:ea typeface="Arial"/>
              <a:cs typeface="Arial"/>
              <a:sym typeface="Arial"/>
            </a:endParaRPr>
          </a:p>
          <a:p>
            <a:pPr marL="228600" lvl="0" indent="-101600" algn="l" rtl="0">
              <a:lnSpc>
                <a:spcPct val="90000"/>
              </a:lnSpc>
              <a:spcBef>
                <a:spcPts val="1000"/>
              </a:spcBef>
              <a:spcAft>
                <a:spcPts val="0"/>
              </a:spcAft>
              <a:buClr>
                <a:schemeClr val="dk1"/>
              </a:buClr>
              <a:buSzPts val="2000"/>
              <a:buFont typeface="Noto Sans Symbols"/>
              <a:buNone/>
            </a:pPr>
            <a:endParaRPr sz="2000"/>
          </a:p>
        </p:txBody>
      </p:sp>
      <p:pic>
        <p:nvPicPr>
          <p:cNvPr id="93" name="Google Shape;93;p1" descr="A black background with white text&#10;&#10;Description automatically generated"/>
          <p:cNvPicPr preferRelativeResize="0"/>
          <p:nvPr/>
        </p:nvPicPr>
        <p:blipFill rotWithShape="1">
          <a:blip r:embed="rId3">
            <a:alphaModFix/>
          </a:blip>
          <a:srcRect/>
          <a:stretch/>
        </p:blipFill>
        <p:spPr>
          <a:xfrm>
            <a:off x="3520860" y="3480840"/>
            <a:ext cx="5150277" cy="1712467"/>
          </a:xfrm>
          <a:prstGeom prst="rect">
            <a:avLst/>
          </a:prstGeom>
          <a:noFill/>
          <a:ln>
            <a:noFill/>
          </a:ln>
        </p:spPr>
      </p:pic>
      <p:sp>
        <p:nvSpPr>
          <p:cNvPr id="94" name="Google Shape;94;p1"/>
          <p:cNvSpPr/>
          <p:nvPr/>
        </p:nvSpPr>
        <p:spPr>
          <a:xfrm rot="5400000">
            <a:off x="11228040" y="2313027"/>
            <a:ext cx="781700" cy="152382"/>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8"/>
        <p:cNvGrpSpPr/>
        <p:nvPr/>
      </p:nvGrpSpPr>
      <p:grpSpPr>
        <a:xfrm>
          <a:off x="0" y="0"/>
          <a:ext cx="0" cy="0"/>
          <a:chOff x="0" y="0"/>
          <a:chExt cx="0" cy="0"/>
        </a:xfrm>
      </p:grpSpPr>
      <p:sp>
        <p:nvSpPr>
          <p:cNvPr id="99" name="Google Shape;99;p2"/>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grpSp>
        <p:nvGrpSpPr>
          <p:cNvPr id="100" name="Google Shape;100;p2"/>
          <p:cNvGrpSpPr/>
          <p:nvPr/>
        </p:nvGrpSpPr>
        <p:grpSpPr>
          <a:xfrm>
            <a:off x="74300" y="2385102"/>
            <a:ext cx="574091" cy="2087796"/>
            <a:chOff x="209668" y="2857422"/>
            <a:chExt cx="463662" cy="2087796"/>
          </a:xfrm>
        </p:grpSpPr>
        <p:sp>
          <p:nvSpPr>
            <p:cNvPr id="101" name="Google Shape;101;p2"/>
            <p:cNvSpPr/>
            <p:nvPr/>
          </p:nvSpPr>
          <p:spPr>
            <a:xfrm rot="10800000">
              <a:off x="423947" y="2857422"/>
              <a:ext cx="249383" cy="2087795"/>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cxnSp>
          <p:nvCxnSpPr>
            <p:cNvPr id="102" name="Google Shape;102;p2"/>
            <p:cNvCxnSpPr/>
            <p:nvPr/>
          </p:nvCxnSpPr>
          <p:spPr>
            <a:xfrm flipH="1">
              <a:off x="209668" y="2857423"/>
              <a:ext cx="1" cy="2087795"/>
            </a:xfrm>
            <a:prstGeom prst="straightConnector1">
              <a:avLst/>
            </a:prstGeom>
            <a:noFill/>
            <a:ln w="177800" cap="flat" cmpd="sng">
              <a:solidFill>
                <a:schemeClr val="accent4"/>
              </a:solidFill>
              <a:prstDash val="solid"/>
              <a:miter lim="800000"/>
              <a:headEnd type="none" w="sm" len="sm"/>
              <a:tailEnd type="none" w="sm" len="sm"/>
            </a:ln>
          </p:spPr>
        </p:cxnSp>
      </p:grpSp>
      <p:sp>
        <p:nvSpPr>
          <p:cNvPr id="103" name="Google Shape;103;p2"/>
          <p:cNvSpPr/>
          <p:nvPr/>
        </p:nvSpPr>
        <p:spPr>
          <a:xfrm flipH="1">
            <a:off x="10697670" y="0"/>
            <a:ext cx="149433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04" name="Google Shape;104;p2"/>
          <p:cNvSpPr/>
          <p:nvPr/>
        </p:nvSpPr>
        <p:spPr>
          <a:xfrm>
            <a:off x="579528" y="631767"/>
            <a:ext cx="11111729" cy="5752404"/>
          </a:xfrm>
          <a:prstGeom prst="rect">
            <a:avLst/>
          </a:prstGeom>
          <a:solidFill>
            <a:schemeClr val="lt1"/>
          </a:solidFill>
          <a:ln>
            <a:noFill/>
          </a:ln>
          <a:effectLst>
            <a:outerShdw blurRad="139700" dist="1270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05" name="Google Shape;105;p2"/>
          <p:cNvSpPr txBox="1">
            <a:spLocks noGrp="1"/>
          </p:cNvSpPr>
          <p:nvPr>
            <p:ph type="title"/>
          </p:nvPr>
        </p:nvSpPr>
        <p:spPr>
          <a:xfrm>
            <a:off x="1153618" y="1239927"/>
            <a:ext cx="4008586" cy="468058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600"/>
              <a:buFont typeface="Cambria"/>
              <a:buNone/>
            </a:pPr>
            <a:r>
              <a:rPr lang="en-IN" sz="3600" b="1"/>
              <a:t>Table of Contents</a:t>
            </a:r>
            <a:endParaRPr sz="3600" b="1"/>
          </a:p>
        </p:txBody>
      </p:sp>
      <p:sp>
        <p:nvSpPr>
          <p:cNvPr id="106" name="Google Shape;106;p2"/>
          <p:cNvSpPr txBox="1">
            <a:spLocks noGrp="1"/>
          </p:cNvSpPr>
          <p:nvPr>
            <p:ph type="body" idx="1"/>
          </p:nvPr>
        </p:nvSpPr>
        <p:spPr>
          <a:xfrm>
            <a:off x="6291923" y="1239927"/>
            <a:ext cx="4971824" cy="4680583"/>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0"/>
              </a:spcBef>
              <a:spcAft>
                <a:spcPts val="0"/>
              </a:spcAft>
              <a:buClr>
                <a:schemeClr val="dk1"/>
              </a:buClr>
              <a:buSzPts val="2000"/>
              <a:buChar char="•"/>
            </a:pPr>
            <a:r>
              <a:rPr lang="en-IN" sz="2000" b="1" dirty="0"/>
              <a:t>Introduction - 		slide 3</a:t>
            </a:r>
            <a:endParaRPr dirty="0"/>
          </a:p>
          <a:p>
            <a:pPr marL="228600" lvl="0" indent="-228600" algn="l" rtl="0">
              <a:lnSpc>
                <a:spcPct val="90000"/>
              </a:lnSpc>
              <a:spcBef>
                <a:spcPts val="1000"/>
              </a:spcBef>
              <a:spcAft>
                <a:spcPts val="0"/>
              </a:spcAft>
              <a:buClr>
                <a:schemeClr val="dk1"/>
              </a:buClr>
              <a:buSzPts val="2000"/>
              <a:buChar char="•"/>
            </a:pPr>
            <a:r>
              <a:rPr lang="en-IN" sz="2000" b="1" dirty="0"/>
              <a:t>Strategic Goal -		 slide 4</a:t>
            </a:r>
            <a:endParaRPr dirty="0"/>
          </a:p>
          <a:p>
            <a:pPr marL="228600" indent="-228600">
              <a:buSzPts val="2000"/>
            </a:pPr>
            <a:r>
              <a:rPr lang="en-IN" sz="2000" b="1" dirty="0"/>
              <a:t>Job Analysis / Position - 	slide 5</a:t>
            </a:r>
            <a:endParaRPr sz="2000" dirty="0"/>
          </a:p>
          <a:p>
            <a:pPr marL="228600" lvl="0" indent="-228600" algn="l" rtl="0">
              <a:lnSpc>
                <a:spcPct val="90000"/>
              </a:lnSpc>
              <a:spcBef>
                <a:spcPts val="1000"/>
              </a:spcBef>
              <a:spcAft>
                <a:spcPts val="0"/>
              </a:spcAft>
              <a:buClr>
                <a:schemeClr val="dk1"/>
              </a:buClr>
              <a:buSzPts val="2000"/>
              <a:buChar char="•"/>
            </a:pPr>
            <a:r>
              <a:rPr lang="en-IN" sz="2000" b="1" dirty="0"/>
              <a:t>Job Description - 		slide 6</a:t>
            </a:r>
            <a:endParaRPr dirty="0"/>
          </a:p>
          <a:p>
            <a:pPr marL="228600" lvl="0" indent="-228600" algn="l" rtl="0">
              <a:lnSpc>
                <a:spcPct val="90000"/>
              </a:lnSpc>
              <a:spcBef>
                <a:spcPts val="1000"/>
              </a:spcBef>
              <a:spcAft>
                <a:spcPts val="0"/>
              </a:spcAft>
              <a:buClr>
                <a:schemeClr val="dk1"/>
              </a:buClr>
              <a:buSzPts val="2000"/>
              <a:buChar char="•"/>
            </a:pPr>
            <a:r>
              <a:rPr lang="en-IN" sz="2000" b="1" dirty="0"/>
              <a:t>Person Specification - 	slide 7</a:t>
            </a:r>
            <a:endParaRPr dirty="0"/>
          </a:p>
          <a:p>
            <a:pPr marL="228600" lvl="0" indent="-228600" algn="l" rtl="0">
              <a:lnSpc>
                <a:spcPct val="90000"/>
              </a:lnSpc>
              <a:spcBef>
                <a:spcPts val="1000"/>
              </a:spcBef>
              <a:spcAft>
                <a:spcPts val="0"/>
              </a:spcAft>
              <a:buClr>
                <a:schemeClr val="dk1"/>
              </a:buClr>
              <a:buSzPts val="2000"/>
              <a:buChar char="•"/>
            </a:pPr>
            <a:r>
              <a:rPr lang="en-IN" sz="2000" b="1" dirty="0"/>
              <a:t>Required Skills -	 	slide 8</a:t>
            </a:r>
            <a:endParaRPr dirty="0"/>
          </a:p>
          <a:p>
            <a:pPr marL="228600" lvl="0" indent="-228600" algn="l" rtl="0">
              <a:lnSpc>
                <a:spcPct val="90000"/>
              </a:lnSpc>
              <a:spcBef>
                <a:spcPts val="1000"/>
              </a:spcBef>
              <a:spcAft>
                <a:spcPts val="0"/>
              </a:spcAft>
              <a:buClr>
                <a:schemeClr val="dk1"/>
              </a:buClr>
              <a:buSzPts val="2000"/>
              <a:buChar char="•"/>
            </a:pPr>
            <a:r>
              <a:rPr lang="en-IN" sz="2000" b="1" dirty="0"/>
              <a:t>Pay and Working Conditions - slide 9</a:t>
            </a:r>
            <a:endParaRPr dirty="0"/>
          </a:p>
          <a:p>
            <a:pPr marL="228600" lvl="0" indent="-228600" algn="l" rtl="0">
              <a:lnSpc>
                <a:spcPct val="90000"/>
              </a:lnSpc>
              <a:spcBef>
                <a:spcPts val="1000"/>
              </a:spcBef>
              <a:spcAft>
                <a:spcPts val="0"/>
              </a:spcAft>
              <a:buClr>
                <a:schemeClr val="dk1"/>
              </a:buClr>
              <a:buSzPts val="2000"/>
              <a:buChar char="•"/>
            </a:pPr>
            <a:r>
              <a:rPr lang="en-IN" sz="2000" b="1" dirty="0"/>
              <a:t>Flexible Working Arrangement with  Justification - 		slide 10</a:t>
            </a:r>
            <a:endParaRPr dirty="0"/>
          </a:p>
          <a:p>
            <a:pPr marL="228600" lvl="0" indent="-228600" algn="l" rtl="0">
              <a:lnSpc>
                <a:spcPct val="90000"/>
              </a:lnSpc>
              <a:spcBef>
                <a:spcPts val="1000"/>
              </a:spcBef>
              <a:spcAft>
                <a:spcPts val="0"/>
              </a:spcAft>
              <a:buClr>
                <a:schemeClr val="dk1"/>
              </a:buClr>
              <a:buSzPts val="2000"/>
              <a:buChar char="•"/>
            </a:pPr>
            <a:r>
              <a:rPr lang="en-IN" sz="2000" b="1" dirty="0"/>
              <a:t>Conclusion - 			slide 11</a:t>
            </a:r>
            <a:endParaRPr dirty="0"/>
          </a:p>
          <a:p>
            <a:pPr marL="228600" lvl="0" indent="-228600" algn="l" rtl="0">
              <a:lnSpc>
                <a:spcPct val="90000"/>
              </a:lnSpc>
              <a:spcBef>
                <a:spcPts val="1000"/>
              </a:spcBef>
              <a:spcAft>
                <a:spcPts val="0"/>
              </a:spcAft>
              <a:buClr>
                <a:schemeClr val="dk1"/>
              </a:buClr>
              <a:buSzPts val="2000"/>
              <a:buChar char="•"/>
            </a:pPr>
            <a:r>
              <a:rPr lang="en-IN" sz="2000" b="1" dirty="0"/>
              <a:t>Reference List - 		slide 12</a:t>
            </a:r>
            <a:endParaRPr sz="2000" dirty="0"/>
          </a:p>
          <a:p>
            <a:pPr marL="228600" lvl="0" indent="-101600" algn="l" rtl="0">
              <a:lnSpc>
                <a:spcPct val="90000"/>
              </a:lnSpc>
              <a:spcBef>
                <a:spcPts val="1000"/>
              </a:spcBef>
              <a:spcAft>
                <a:spcPts val="0"/>
              </a:spcAft>
              <a:buClr>
                <a:schemeClr val="dk1"/>
              </a:buClr>
              <a:buSzPts val="2000"/>
              <a:buNone/>
            </a:pPr>
            <a:endParaRPr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11"/>
        <p:cNvGrpSpPr/>
        <p:nvPr/>
      </p:nvGrpSpPr>
      <p:grpSpPr>
        <a:xfrm>
          <a:off x="0" y="0"/>
          <a:ext cx="0" cy="0"/>
          <a:chOff x="0" y="0"/>
          <a:chExt cx="0" cy="0"/>
        </a:xfrm>
      </p:grpSpPr>
      <p:sp>
        <p:nvSpPr>
          <p:cNvPr id="112" name="Google Shape;112;p3"/>
          <p:cNvSpPr/>
          <p:nvPr/>
        </p:nvSpPr>
        <p:spPr>
          <a:xfrm>
            <a:off x="11017" y="11017"/>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13" name="Google Shape;113;p3"/>
          <p:cNvSpPr/>
          <p:nvPr/>
        </p:nvSpPr>
        <p:spPr>
          <a:xfrm>
            <a:off x="0" y="0"/>
            <a:ext cx="12192000" cy="3482342"/>
          </a:xfrm>
          <a:custGeom>
            <a:avLst/>
            <a:gdLst/>
            <a:ahLst/>
            <a:cxnLst/>
            <a:rect l="l" t="t" r="r" b="b"/>
            <a:pathLst>
              <a:path w="12192000" h="3482342" extrusionOk="0">
                <a:moveTo>
                  <a:pt x="0" y="0"/>
                </a:moveTo>
                <a:lnTo>
                  <a:pt x="12192000" y="0"/>
                </a:lnTo>
                <a:lnTo>
                  <a:pt x="12192000" y="635369"/>
                </a:lnTo>
                <a:cubicBezTo>
                  <a:pt x="12191930" y="610378"/>
                  <a:pt x="12191859" y="585387"/>
                  <a:pt x="12191789" y="560396"/>
                </a:cubicBezTo>
                <a:cubicBezTo>
                  <a:pt x="12175211" y="562678"/>
                  <a:pt x="11999606" y="644473"/>
                  <a:pt x="11983027" y="646756"/>
                </a:cubicBezTo>
                <a:cubicBezTo>
                  <a:pt x="11943442" y="661920"/>
                  <a:pt x="11950154" y="649830"/>
                  <a:pt x="11940158" y="651378"/>
                </a:cubicBezTo>
                <a:cubicBezTo>
                  <a:pt x="11930162" y="652926"/>
                  <a:pt x="11943274" y="652245"/>
                  <a:pt x="11923051" y="656045"/>
                </a:cubicBezTo>
                <a:cubicBezTo>
                  <a:pt x="11882449" y="639093"/>
                  <a:pt x="11867184" y="670845"/>
                  <a:pt x="11832939" y="674181"/>
                </a:cubicBezTo>
                <a:cubicBezTo>
                  <a:pt x="11812296" y="669845"/>
                  <a:pt x="11772988" y="668355"/>
                  <a:pt x="11767770" y="683807"/>
                </a:cubicBezTo>
                <a:cubicBezTo>
                  <a:pt x="11757314" y="685936"/>
                  <a:pt x="11743230" y="693101"/>
                  <a:pt x="11728279" y="700816"/>
                </a:cubicBezTo>
                <a:lnTo>
                  <a:pt x="11722533" y="703421"/>
                </a:lnTo>
                <a:lnTo>
                  <a:pt x="11720002" y="710566"/>
                </a:lnTo>
                <a:lnTo>
                  <a:pt x="11707351" y="710310"/>
                </a:lnTo>
                <a:lnTo>
                  <a:pt x="11700369" y="713480"/>
                </a:lnTo>
                <a:lnTo>
                  <a:pt x="11691126" y="726131"/>
                </a:lnTo>
                <a:cubicBezTo>
                  <a:pt x="11686960" y="732845"/>
                  <a:pt x="11663435" y="739546"/>
                  <a:pt x="11657717" y="746701"/>
                </a:cubicBezTo>
                <a:cubicBezTo>
                  <a:pt x="11651999" y="753856"/>
                  <a:pt x="11669175" y="763766"/>
                  <a:pt x="11656818" y="769062"/>
                </a:cubicBezTo>
                <a:cubicBezTo>
                  <a:pt x="11645954" y="777786"/>
                  <a:pt x="11627045" y="778196"/>
                  <a:pt x="11601229" y="785537"/>
                </a:cubicBezTo>
                <a:cubicBezTo>
                  <a:pt x="11575413" y="792878"/>
                  <a:pt x="11538696" y="801341"/>
                  <a:pt x="11501920" y="813109"/>
                </a:cubicBezTo>
                <a:cubicBezTo>
                  <a:pt x="11460587" y="824093"/>
                  <a:pt x="11432519" y="842469"/>
                  <a:pt x="11405286" y="849086"/>
                </a:cubicBezTo>
                <a:cubicBezTo>
                  <a:pt x="11353339" y="866295"/>
                  <a:pt x="11354410" y="845161"/>
                  <a:pt x="11338523" y="852810"/>
                </a:cubicBezTo>
                <a:cubicBezTo>
                  <a:pt x="11308884" y="863514"/>
                  <a:pt x="11353090" y="841987"/>
                  <a:pt x="11334676" y="859677"/>
                </a:cubicBezTo>
                <a:cubicBezTo>
                  <a:pt x="11295079" y="884428"/>
                  <a:pt x="11238631" y="959542"/>
                  <a:pt x="11217448" y="980136"/>
                </a:cubicBezTo>
                <a:cubicBezTo>
                  <a:pt x="11196801" y="1004817"/>
                  <a:pt x="11202732" y="987478"/>
                  <a:pt x="11196987" y="1000897"/>
                </a:cubicBezTo>
                <a:cubicBezTo>
                  <a:pt x="11191242" y="1014316"/>
                  <a:pt x="11200040" y="1028284"/>
                  <a:pt x="11193568" y="1039464"/>
                </a:cubicBezTo>
                <a:cubicBezTo>
                  <a:pt x="11181920" y="1057634"/>
                  <a:pt x="11187929" y="1053532"/>
                  <a:pt x="11175804" y="1067977"/>
                </a:cubicBezTo>
                <a:cubicBezTo>
                  <a:pt x="11168136" y="1078025"/>
                  <a:pt x="11142602" y="1097119"/>
                  <a:pt x="11133438" y="1106812"/>
                </a:cubicBezTo>
                <a:cubicBezTo>
                  <a:pt x="11124274" y="1116505"/>
                  <a:pt x="11134647" y="1114365"/>
                  <a:pt x="11120819" y="1126133"/>
                </a:cubicBezTo>
                <a:cubicBezTo>
                  <a:pt x="11106991" y="1137901"/>
                  <a:pt x="11087009" y="1165275"/>
                  <a:pt x="11071654" y="1177422"/>
                </a:cubicBezTo>
                <a:cubicBezTo>
                  <a:pt x="11056299" y="1189570"/>
                  <a:pt x="11041338" y="1190780"/>
                  <a:pt x="11028687" y="1199018"/>
                </a:cubicBezTo>
                <a:cubicBezTo>
                  <a:pt x="11006077" y="1216981"/>
                  <a:pt x="10985939" y="1219268"/>
                  <a:pt x="10974565" y="1226849"/>
                </a:cubicBezTo>
                <a:cubicBezTo>
                  <a:pt x="10963191" y="1234430"/>
                  <a:pt x="10978096" y="1238618"/>
                  <a:pt x="10960443" y="1244502"/>
                </a:cubicBezTo>
                <a:cubicBezTo>
                  <a:pt x="10937301" y="1255025"/>
                  <a:pt x="10897483" y="1265096"/>
                  <a:pt x="10879242" y="1269215"/>
                </a:cubicBezTo>
                <a:cubicBezTo>
                  <a:pt x="10861001" y="1273334"/>
                  <a:pt x="10863361" y="1264933"/>
                  <a:pt x="10850998" y="1269215"/>
                </a:cubicBezTo>
                <a:lnTo>
                  <a:pt x="10815658" y="1287849"/>
                </a:lnTo>
                <a:cubicBezTo>
                  <a:pt x="10795652" y="1293733"/>
                  <a:pt x="10746525" y="1311275"/>
                  <a:pt x="10723900" y="1318642"/>
                </a:cubicBezTo>
                <a:cubicBezTo>
                  <a:pt x="10705077" y="1325539"/>
                  <a:pt x="10706518" y="1319939"/>
                  <a:pt x="10699186" y="1322173"/>
                </a:cubicBezTo>
                <a:cubicBezTo>
                  <a:pt x="10691854" y="1324408"/>
                  <a:pt x="10686855" y="1343347"/>
                  <a:pt x="10676375" y="1342640"/>
                </a:cubicBezTo>
                <a:cubicBezTo>
                  <a:pt x="10676343" y="1337186"/>
                  <a:pt x="10639666" y="1342470"/>
                  <a:pt x="10636304" y="1342641"/>
                </a:cubicBezTo>
                <a:cubicBezTo>
                  <a:pt x="10626667" y="1347586"/>
                  <a:pt x="10613500" y="1341941"/>
                  <a:pt x="10603863" y="1346886"/>
                </a:cubicBezTo>
                <a:lnTo>
                  <a:pt x="10573203" y="1351996"/>
                </a:lnTo>
                <a:cubicBezTo>
                  <a:pt x="10562611" y="1353173"/>
                  <a:pt x="10557365" y="1375337"/>
                  <a:pt x="10547375" y="1375130"/>
                </a:cubicBezTo>
                <a:cubicBezTo>
                  <a:pt x="10537385" y="1374923"/>
                  <a:pt x="10522089" y="1366643"/>
                  <a:pt x="10513263" y="1371939"/>
                </a:cubicBezTo>
                <a:cubicBezTo>
                  <a:pt x="10505804" y="1378887"/>
                  <a:pt x="10494815" y="1378774"/>
                  <a:pt x="10487356" y="1385722"/>
                </a:cubicBezTo>
                <a:lnTo>
                  <a:pt x="10464012" y="1391778"/>
                </a:lnTo>
                <a:cubicBezTo>
                  <a:pt x="10456657" y="1392366"/>
                  <a:pt x="10449461" y="1401737"/>
                  <a:pt x="10439694" y="1406905"/>
                </a:cubicBezTo>
                <a:cubicBezTo>
                  <a:pt x="10429927" y="1412073"/>
                  <a:pt x="10417525" y="1414065"/>
                  <a:pt x="10405409" y="1422789"/>
                </a:cubicBezTo>
                <a:cubicBezTo>
                  <a:pt x="10385126" y="1419848"/>
                  <a:pt x="10374706" y="1423369"/>
                  <a:pt x="10370530" y="1441596"/>
                </a:cubicBezTo>
                <a:cubicBezTo>
                  <a:pt x="10354767" y="1445421"/>
                  <a:pt x="10317840" y="1451247"/>
                  <a:pt x="10300239" y="1456332"/>
                </a:cubicBezTo>
                <a:cubicBezTo>
                  <a:pt x="10282638" y="1461417"/>
                  <a:pt x="10276690" y="1468577"/>
                  <a:pt x="10264922" y="1472107"/>
                </a:cubicBezTo>
                <a:cubicBezTo>
                  <a:pt x="10253154" y="1475637"/>
                  <a:pt x="10240218" y="1469553"/>
                  <a:pt x="10229629" y="1470454"/>
                </a:cubicBezTo>
                <a:cubicBezTo>
                  <a:pt x="10219040" y="1471355"/>
                  <a:pt x="10214330" y="1477515"/>
                  <a:pt x="10201385" y="1477515"/>
                </a:cubicBezTo>
                <a:cubicBezTo>
                  <a:pt x="10188440" y="1477515"/>
                  <a:pt x="10165492" y="1479280"/>
                  <a:pt x="10151958" y="1477515"/>
                </a:cubicBezTo>
                <a:cubicBezTo>
                  <a:pt x="10138424" y="1475750"/>
                  <a:pt x="10130187" y="1468101"/>
                  <a:pt x="10120184" y="1466924"/>
                </a:cubicBezTo>
                <a:cubicBezTo>
                  <a:pt x="10110181" y="1465747"/>
                  <a:pt x="10091597" y="1479719"/>
                  <a:pt x="10081348" y="1481046"/>
                </a:cubicBezTo>
                <a:cubicBezTo>
                  <a:pt x="10071099" y="1482373"/>
                  <a:pt x="10073276" y="1471664"/>
                  <a:pt x="10058690" y="1474888"/>
                </a:cubicBezTo>
                <a:cubicBezTo>
                  <a:pt x="10040170" y="1466053"/>
                  <a:pt x="10015872" y="1472731"/>
                  <a:pt x="10004424" y="1489801"/>
                </a:cubicBezTo>
                <a:cubicBezTo>
                  <a:pt x="10002452" y="1492741"/>
                  <a:pt x="10000947" y="1495882"/>
                  <a:pt x="9999951" y="1499127"/>
                </a:cubicBezTo>
                <a:cubicBezTo>
                  <a:pt x="9967418" y="1507155"/>
                  <a:pt x="9889427" y="1534394"/>
                  <a:pt x="9845462" y="1548192"/>
                </a:cubicBezTo>
                <a:cubicBezTo>
                  <a:pt x="9822222" y="1562604"/>
                  <a:pt x="9768858" y="1594433"/>
                  <a:pt x="9736156" y="1581928"/>
                </a:cubicBezTo>
                <a:cubicBezTo>
                  <a:pt x="9745637" y="1601571"/>
                  <a:pt x="9699425" y="1582999"/>
                  <a:pt x="9693355" y="1602632"/>
                </a:cubicBezTo>
                <a:cubicBezTo>
                  <a:pt x="9690360" y="1618512"/>
                  <a:pt x="9675642" y="1616579"/>
                  <a:pt x="9664242" y="1622075"/>
                </a:cubicBezTo>
                <a:cubicBezTo>
                  <a:pt x="9655776" y="1638103"/>
                  <a:pt x="9598819" y="1651043"/>
                  <a:pt x="9579195" y="1648017"/>
                </a:cubicBezTo>
                <a:cubicBezTo>
                  <a:pt x="9524163" y="1629881"/>
                  <a:pt x="9477693" y="1693985"/>
                  <a:pt x="9433652" y="1681174"/>
                </a:cubicBezTo>
                <a:cubicBezTo>
                  <a:pt x="9421990" y="1682314"/>
                  <a:pt x="9412258" y="1685676"/>
                  <a:pt x="9403775" y="1690403"/>
                </a:cubicBezTo>
                <a:lnTo>
                  <a:pt x="9382503" y="1706957"/>
                </a:lnTo>
                <a:lnTo>
                  <a:pt x="9381410" y="1718312"/>
                </a:lnTo>
                <a:lnTo>
                  <a:pt x="9365685" y="1724772"/>
                </a:lnTo>
                <a:lnTo>
                  <a:pt x="9278020" y="1741161"/>
                </a:lnTo>
                <a:cubicBezTo>
                  <a:pt x="9235873" y="1762229"/>
                  <a:pt x="9231473" y="1754941"/>
                  <a:pt x="9217145" y="1771195"/>
                </a:cubicBezTo>
                <a:cubicBezTo>
                  <a:pt x="9131538" y="1776872"/>
                  <a:pt x="9039728" y="1814874"/>
                  <a:pt x="8955875" y="1796806"/>
                </a:cubicBezTo>
                <a:cubicBezTo>
                  <a:pt x="8861771" y="1817659"/>
                  <a:pt x="8730077" y="1856614"/>
                  <a:pt x="8648415" y="1878623"/>
                </a:cubicBezTo>
                <a:cubicBezTo>
                  <a:pt x="8578856" y="1892487"/>
                  <a:pt x="8546278" y="1907799"/>
                  <a:pt x="8538519" y="1894114"/>
                </a:cubicBezTo>
                <a:cubicBezTo>
                  <a:pt x="8513108" y="1898081"/>
                  <a:pt x="8514559" y="1915122"/>
                  <a:pt x="8506541" y="1905955"/>
                </a:cubicBezTo>
                <a:cubicBezTo>
                  <a:pt x="8437841" y="1911139"/>
                  <a:pt x="8301617" y="1910841"/>
                  <a:pt x="8236214" y="1909725"/>
                </a:cubicBezTo>
                <a:cubicBezTo>
                  <a:pt x="8201189" y="1897570"/>
                  <a:pt x="8163827" y="1900921"/>
                  <a:pt x="8132104" y="1895727"/>
                </a:cubicBezTo>
                <a:cubicBezTo>
                  <a:pt x="8021354" y="1869423"/>
                  <a:pt x="7973371" y="1872758"/>
                  <a:pt x="7918078" y="1862668"/>
                </a:cubicBezTo>
                <a:cubicBezTo>
                  <a:pt x="7883942" y="1854133"/>
                  <a:pt x="7834588" y="1870269"/>
                  <a:pt x="7817899" y="1862176"/>
                </a:cubicBezTo>
                <a:cubicBezTo>
                  <a:pt x="7803952" y="1858540"/>
                  <a:pt x="7780423" y="1826275"/>
                  <a:pt x="7768994" y="1855721"/>
                </a:cubicBezTo>
                <a:cubicBezTo>
                  <a:pt x="7693971" y="1816704"/>
                  <a:pt x="7680420" y="1850219"/>
                  <a:pt x="7618027" y="1830959"/>
                </a:cubicBezTo>
                <a:cubicBezTo>
                  <a:pt x="7563589" y="1813247"/>
                  <a:pt x="7530287" y="1817871"/>
                  <a:pt x="7449425" y="1810910"/>
                </a:cubicBezTo>
                <a:lnTo>
                  <a:pt x="7342915" y="1819827"/>
                </a:lnTo>
                <a:lnTo>
                  <a:pt x="7255191" y="1834354"/>
                </a:lnTo>
                <a:cubicBezTo>
                  <a:pt x="7235153" y="1839259"/>
                  <a:pt x="7150315" y="1831629"/>
                  <a:pt x="7131205" y="1845557"/>
                </a:cubicBezTo>
                <a:cubicBezTo>
                  <a:pt x="6968750" y="1838101"/>
                  <a:pt x="6977206" y="1837412"/>
                  <a:pt x="6941837" y="1840640"/>
                </a:cubicBezTo>
                <a:cubicBezTo>
                  <a:pt x="6905846" y="1863867"/>
                  <a:pt x="6892534" y="1847120"/>
                  <a:pt x="6837145" y="1870724"/>
                </a:cubicBezTo>
                <a:cubicBezTo>
                  <a:pt x="6823442" y="1850610"/>
                  <a:pt x="6785388" y="1865075"/>
                  <a:pt x="6753991" y="1860969"/>
                </a:cubicBezTo>
                <a:cubicBezTo>
                  <a:pt x="6744571" y="1866959"/>
                  <a:pt x="6736100" y="1874451"/>
                  <a:pt x="6727754" y="1882372"/>
                </a:cubicBezTo>
                <a:lnTo>
                  <a:pt x="6723371" y="1886494"/>
                </a:lnTo>
                <a:lnTo>
                  <a:pt x="6702779" y="1893601"/>
                </a:lnTo>
                <a:lnTo>
                  <a:pt x="6686657" y="1907344"/>
                </a:lnTo>
                <a:lnTo>
                  <a:pt x="6651330" y="1922921"/>
                </a:lnTo>
                <a:cubicBezTo>
                  <a:pt x="6640157" y="1928264"/>
                  <a:pt x="6638035" y="1935420"/>
                  <a:pt x="6622958" y="1936255"/>
                </a:cubicBezTo>
                <a:cubicBezTo>
                  <a:pt x="6600915" y="1943222"/>
                  <a:pt x="6552371" y="1948565"/>
                  <a:pt x="6522602" y="1954133"/>
                </a:cubicBezTo>
                <a:cubicBezTo>
                  <a:pt x="6492833" y="1959701"/>
                  <a:pt x="6461408" y="1966721"/>
                  <a:pt x="6444344" y="1969663"/>
                </a:cubicBezTo>
                <a:cubicBezTo>
                  <a:pt x="6427280" y="1972605"/>
                  <a:pt x="6428109" y="1974263"/>
                  <a:pt x="6409626" y="1978846"/>
                </a:cubicBezTo>
                <a:cubicBezTo>
                  <a:pt x="6391143" y="1983429"/>
                  <a:pt x="6354327" y="1989225"/>
                  <a:pt x="6333446" y="1997163"/>
                </a:cubicBezTo>
                <a:cubicBezTo>
                  <a:pt x="6318475" y="2003304"/>
                  <a:pt x="6299617" y="2000258"/>
                  <a:pt x="6294933" y="2019412"/>
                </a:cubicBezTo>
                <a:cubicBezTo>
                  <a:pt x="6286089" y="2042978"/>
                  <a:pt x="6227534" y="2018229"/>
                  <a:pt x="6238719" y="2042547"/>
                </a:cubicBezTo>
                <a:cubicBezTo>
                  <a:pt x="6222530" y="2046966"/>
                  <a:pt x="6203861" y="2053486"/>
                  <a:pt x="6187205" y="2060048"/>
                </a:cubicBezTo>
                <a:cubicBezTo>
                  <a:pt x="6170549" y="2066610"/>
                  <a:pt x="6153490" y="2074269"/>
                  <a:pt x="6138780" y="2081918"/>
                </a:cubicBezTo>
                <a:cubicBezTo>
                  <a:pt x="6124070" y="2089567"/>
                  <a:pt x="6133826" y="2100763"/>
                  <a:pt x="6120125" y="2109475"/>
                </a:cubicBezTo>
                <a:cubicBezTo>
                  <a:pt x="6106424" y="2118187"/>
                  <a:pt x="6071747" y="2113765"/>
                  <a:pt x="6056576" y="2120066"/>
                </a:cubicBezTo>
                <a:cubicBezTo>
                  <a:pt x="6041405" y="2126367"/>
                  <a:pt x="6013212" y="2118450"/>
                  <a:pt x="5993794" y="2122569"/>
                </a:cubicBezTo>
                <a:cubicBezTo>
                  <a:pt x="5964206" y="2130692"/>
                  <a:pt x="5962485" y="2139897"/>
                  <a:pt x="5943601" y="2137719"/>
                </a:cubicBezTo>
                <a:cubicBezTo>
                  <a:pt x="5924717" y="2135541"/>
                  <a:pt x="5912263" y="2145394"/>
                  <a:pt x="5898141" y="2144806"/>
                </a:cubicBezTo>
                <a:cubicBezTo>
                  <a:pt x="5884019" y="2144218"/>
                  <a:pt x="5868158" y="2133273"/>
                  <a:pt x="5855337" y="2137719"/>
                </a:cubicBezTo>
                <a:cubicBezTo>
                  <a:pt x="5842516" y="2142165"/>
                  <a:pt x="5837100" y="2155593"/>
                  <a:pt x="5817682" y="2157358"/>
                </a:cubicBezTo>
                <a:cubicBezTo>
                  <a:pt x="5798264" y="2159123"/>
                  <a:pt x="5773002" y="2155397"/>
                  <a:pt x="5735300" y="2158902"/>
                </a:cubicBezTo>
                <a:cubicBezTo>
                  <a:pt x="5697598" y="2162407"/>
                  <a:pt x="5588527" y="2188980"/>
                  <a:pt x="5591469" y="2178389"/>
                </a:cubicBezTo>
                <a:cubicBezTo>
                  <a:pt x="5555576" y="2181920"/>
                  <a:pt x="5528919" y="2193924"/>
                  <a:pt x="5505818" y="2194207"/>
                </a:cubicBezTo>
                <a:cubicBezTo>
                  <a:pt x="5482717" y="2194490"/>
                  <a:pt x="5495184" y="2190180"/>
                  <a:pt x="5477574" y="2190677"/>
                </a:cubicBezTo>
                <a:cubicBezTo>
                  <a:pt x="5459964" y="2191175"/>
                  <a:pt x="5427187" y="2180216"/>
                  <a:pt x="5414282" y="2183070"/>
                </a:cubicBezTo>
                <a:cubicBezTo>
                  <a:pt x="5407945" y="2205016"/>
                  <a:pt x="5394338" y="2208803"/>
                  <a:pt x="5368369" y="2204272"/>
                </a:cubicBezTo>
                <a:cubicBezTo>
                  <a:pt x="5354793" y="2209070"/>
                  <a:pt x="5349205" y="2213102"/>
                  <a:pt x="5336354" y="2218920"/>
                </a:cubicBezTo>
                <a:cubicBezTo>
                  <a:pt x="5323503" y="2224738"/>
                  <a:pt x="5304208" y="2232709"/>
                  <a:pt x="5291263" y="2239182"/>
                </a:cubicBezTo>
                <a:cubicBezTo>
                  <a:pt x="5278318" y="2245655"/>
                  <a:pt x="5264730" y="2242318"/>
                  <a:pt x="5255152" y="2247164"/>
                </a:cubicBezTo>
                <a:cubicBezTo>
                  <a:pt x="5245574" y="2252010"/>
                  <a:pt x="5240857" y="2261199"/>
                  <a:pt x="5233796" y="2268260"/>
                </a:cubicBezTo>
                <a:cubicBezTo>
                  <a:pt x="5226735" y="2275321"/>
                  <a:pt x="5222832" y="2268609"/>
                  <a:pt x="5212786" y="2275408"/>
                </a:cubicBezTo>
                <a:cubicBezTo>
                  <a:pt x="5202741" y="2282208"/>
                  <a:pt x="5174227" y="2281420"/>
                  <a:pt x="5159401" y="2284343"/>
                </a:cubicBezTo>
                <a:cubicBezTo>
                  <a:pt x="5129776" y="2295641"/>
                  <a:pt x="5158686" y="2301898"/>
                  <a:pt x="5123830" y="2307070"/>
                </a:cubicBezTo>
                <a:cubicBezTo>
                  <a:pt x="5082905" y="2318102"/>
                  <a:pt x="5072939" y="2287385"/>
                  <a:pt x="5065426" y="2324076"/>
                </a:cubicBezTo>
                <a:cubicBezTo>
                  <a:pt x="5017747" y="2318395"/>
                  <a:pt x="5031271" y="2337329"/>
                  <a:pt x="4975908" y="2364128"/>
                </a:cubicBezTo>
                <a:cubicBezTo>
                  <a:pt x="4946700" y="2354134"/>
                  <a:pt x="4928936" y="2366071"/>
                  <a:pt x="4913723" y="2385265"/>
                </a:cubicBezTo>
                <a:cubicBezTo>
                  <a:pt x="4854880" y="2394046"/>
                  <a:pt x="4808730" y="2428302"/>
                  <a:pt x="4746485" y="2451769"/>
                </a:cubicBezTo>
                <a:lnTo>
                  <a:pt x="4681588" y="2467494"/>
                </a:lnTo>
                <a:lnTo>
                  <a:pt x="1783655" y="3163860"/>
                </a:lnTo>
                <a:lnTo>
                  <a:pt x="1325955" y="3176692"/>
                </a:lnTo>
                <a:cubicBezTo>
                  <a:pt x="1278931" y="3186609"/>
                  <a:pt x="1232617" y="3191205"/>
                  <a:pt x="1190384" y="3203504"/>
                </a:cubicBezTo>
                <a:cubicBezTo>
                  <a:pt x="1146740" y="3204301"/>
                  <a:pt x="1142940" y="3250947"/>
                  <a:pt x="1094537" y="3229469"/>
                </a:cubicBezTo>
                <a:cubicBezTo>
                  <a:pt x="1069134" y="3237778"/>
                  <a:pt x="1026961" y="3247646"/>
                  <a:pt x="1013254" y="3263949"/>
                </a:cubicBezTo>
                <a:cubicBezTo>
                  <a:pt x="966756" y="3279110"/>
                  <a:pt x="851011" y="3352246"/>
                  <a:pt x="815546" y="3334559"/>
                </a:cubicBezTo>
                <a:cubicBezTo>
                  <a:pt x="808324" y="3352177"/>
                  <a:pt x="815137" y="3324821"/>
                  <a:pt x="779276" y="3327290"/>
                </a:cubicBezTo>
                <a:cubicBezTo>
                  <a:pt x="712585" y="3298149"/>
                  <a:pt x="672574" y="3378796"/>
                  <a:pt x="600378" y="3335250"/>
                </a:cubicBezTo>
                <a:cubicBezTo>
                  <a:pt x="595066" y="3356366"/>
                  <a:pt x="514059" y="3361176"/>
                  <a:pt x="493457" y="3365044"/>
                </a:cubicBezTo>
                <a:cubicBezTo>
                  <a:pt x="467535" y="3372578"/>
                  <a:pt x="412364" y="3374283"/>
                  <a:pt x="388355" y="3376925"/>
                </a:cubicBezTo>
                <a:cubicBezTo>
                  <a:pt x="364346" y="3379567"/>
                  <a:pt x="376469" y="3372659"/>
                  <a:pt x="349402" y="3380897"/>
                </a:cubicBezTo>
                <a:cubicBezTo>
                  <a:pt x="322335" y="3389135"/>
                  <a:pt x="248625" y="3434339"/>
                  <a:pt x="225952" y="3426352"/>
                </a:cubicBezTo>
                <a:cubicBezTo>
                  <a:pt x="199749" y="3439548"/>
                  <a:pt x="193948" y="3430066"/>
                  <a:pt x="171000" y="3438892"/>
                </a:cubicBezTo>
                <a:cubicBezTo>
                  <a:pt x="148052" y="3447718"/>
                  <a:pt x="101917" y="3457642"/>
                  <a:pt x="88263" y="3479310"/>
                </a:cubicBezTo>
                <a:cubicBezTo>
                  <a:pt x="64018" y="3479795"/>
                  <a:pt x="62139" y="3459801"/>
                  <a:pt x="46713" y="3462986"/>
                </a:cubicBezTo>
                <a:cubicBezTo>
                  <a:pt x="31576" y="3476862"/>
                  <a:pt x="15706" y="3476378"/>
                  <a:pt x="2765" y="3480770"/>
                </a:cubicBezTo>
                <a:lnTo>
                  <a:pt x="0" y="3482342"/>
                </a:lnTo>
                <a:lnTo>
                  <a:pt x="0" y="0"/>
                </a:lnTo>
                <a:close/>
              </a:path>
            </a:pathLst>
          </a:custGeom>
          <a:solidFill>
            <a:srgbClr val="82766A">
              <a:alpha val="1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14" name="Google Shape;114;p3"/>
          <p:cNvSpPr txBox="1">
            <a:spLocks noGrp="1"/>
          </p:cNvSpPr>
          <p:nvPr>
            <p:ph type="title"/>
          </p:nvPr>
        </p:nvSpPr>
        <p:spPr>
          <a:xfrm>
            <a:off x="1137037" y="484094"/>
            <a:ext cx="9998441" cy="1206594"/>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mbria"/>
              <a:buNone/>
            </a:pPr>
            <a:r>
              <a:rPr lang="en-IN" b="1"/>
              <a:t>Introduction of chosen organisation </a:t>
            </a:r>
            <a:endParaRPr b="1"/>
          </a:p>
        </p:txBody>
      </p:sp>
      <p:sp>
        <p:nvSpPr>
          <p:cNvPr id="115" name="Google Shape;115;p3"/>
          <p:cNvSpPr/>
          <p:nvPr/>
        </p:nvSpPr>
        <p:spPr>
          <a:xfrm>
            <a:off x="1137037" y="1958614"/>
            <a:ext cx="3594282" cy="3988962"/>
          </a:xfrm>
          <a:custGeom>
            <a:avLst/>
            <a:gdLst/>
            <a:ahLst/>
            <a:cxnLst/>
            <a:rect l="l" t="t" r="r" b="b"/>
            <a:pathLst>
              <a:path w="2400300" h="2400300" extrusionOk="0">
                <a:moveTo>
                  <a:pt x="0" y="0"/>
                </a:moveTo>
                <a:lnTo>
                  <a:pt x="2400300" y="0"/>
                </a:lnTo>
                <a:lnTo>
                  <a:pt x="2400300" y="2400300"/>
                </a:lnTo>
                <a:lnTo>
                  <a:pt x="0" y="2400300"/>
                </a:lnTo>
                <a:close/>
              </a:path>
            </a:pathLst>
          </a:custGeom>
          <a:solidFill>
            <a:srgbClr val="F2F2F2"/>
          </a:solidFill>
          <a:ln>
            <a:noFill/>
          </a:ln>
          <a:effectLst>
            <a:outerShdw blurRad="50800" dist="12700" dir="3000000" algn="tl" rotWithShape="0">
              <a:srgbClr val="000000">
                <a:alpha val="26666"/>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pic>
        <p:nvPicPr>
          <p:cNvPr id="116" name="Google Shape;116;p3" descr="BMW in Formula One - Wikipedia"/>
          <p:cNvPicPr preferRelativeResize="0">
            <a:picLocks noGrp="1"/>
          </p:cNvPicPr>
          <p:nvPr>
            <p:ph type="body" idx="1"/>
          </p:nvPr>
        </p:nvPicPr>
        <p:blipFill rotWithShape="1">
          <a:blip r:embed="rId3">
            <a:alphaModFix/>
          </a:blip>
          <a:srcRect l="7256" r="2772" b="3"/>
          <a:stretch/>
        </p:blipFill>
        <p:spPr>
          <a:xfrm>
            <a:off x="1309404" y="2114946"/>
            <a:ext cx="3274548" cy="3639491"/>
          </a:xfrm>
          <a:prstGeom prst="rect">
            <a:avLst/>
          </a:prstGeom>
          <a:noFill/>
          <a:ln>
            <a:noFill/>
          </a:ln>
        </p:spPr>
      </p:pic>
      <p:sp>
        <p:nvSpPr>
          <p:cNvPr id="117" name="Google Shape;117;p3"/>
          <p:cNvSpPr/>
          <p:nvPr/>
        </p:nvSpPr>
        <p:spPr>
          <a:xfrm>
            <a:off x="2191497" y="5802246"/>
            <a:ext cx="1367625" cy="428984"/>
          </a:xfrm>
          <a:custGeom>
            <a:avLst/>
            <a:gdLst/>
            <a:ahLst/>
            <a:cxnLst/>
            <a:rect l="l" t="t" r="r" b="b"/>
            <a:pathLst>
              <a:path w="2201784" h="594531" extrusionOk="0">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18" name="Google Shape;118;p3"/>
          <p:cNvSpPr txBox="1"/>
          <p:nvPr/>
        </p:nvSpPr>
        <p:spPr>
          <a:xfrm>
            <a:off x="5360151" y="1917165"/>
            <a:ext cx="5775327" cy="3837272"/>
          </a:xfrm>
          <a:prstGeom prst="rect">
            <a:avLst/>
          </a:prstGeom>
          <a:noFill/>
          <a:ln>
            <a:noFill/>
          </a:ln>
        </p:spPr>
        <p:txBody>
          <a:bodyPr spcFirstLastPara="1" wrap="square" lIns="91425" tIns="45700" rIns="91425" bIns="45700" anchor="ctr" anchorCtr="0">
            <a:normAutofit lnSpcReduction="10000"/>
          </a:bodyPr>
          <a:lstStyle/>
          <a:p>
            <a:pPr marL="228600" marR="0" lvl="0" indent="-228600" algn="l" rtl="0">
              <a:lnSpc>
                <a:spcPct val="90000"/>
              </a:lnSpc>
              <a:spcBef>
                <a:spcPts val="0"/>
              </a:spcBef>
              <a:spcAft>
                <a:spcPts val="0"/>
              </a:spcAft>
              <a:buClr>
                <a:schemeClr val="dk1"/>
              </a:buClr>
              <a:buSzPts val="1400"/>
              <a:buFont typeface="Arial"/>
              <a:buChar char="•"/>
            </a:pPr>
            <a:r>
              <a:rPr lang="en-IN" sz="1400" b="0" i="0" u="none" strike="noStrike" cap="none" dirty="0">
                <a:solidFill>
                  <a:schemeClr val="dk1"/>
                </a:solidFill>
                <a:latin typeface="Cambria"/>
                <a:ea typeface="Cambria"/>
                <a:cs typeface="Cambria"/>
                <a:sym typeface="Cambria"/>
              </a:rPr>
              <a:t>The BMW Group was launched in</a:t>
            </a:r>
            <a:r>
              <a:rPr lang="en-IN" sz="1400" b="0" i="0" u="none" strike="noStrike" cap="none" dirty="0">
                <a:solidFill>
                  <a:schemeClr val="accent5"/>
                </a:solidFill>
                <a:latin typeface="Cambria"/>
                <a:ea typeface="Cambria"/>
                <a:cs typeface="Cambria"/>
                <a:sym typeface="Cambria"/>
              </a:rPr>
              <a:t> </a:t>
            </a:r>
            <a:r>
              <a:rPr lang="en-IN" sz="1600" b="1" i="0" u="none" strike="noStrike" cap="none" dirty="0">
                <a:solidFill>
                  <a:schemeClr val="accent5"/>
                </a:solidFill>
                <a:latin typeface="Cambria"/>
                <a:ea typeface="Cambria"/>
                <a:cs typeface="Cambria"/>
                <a:sym typeface="Cambria"/>
              </a:rPr>
              <a:t>1916</a:t>
            </a:r>
            <a:r>
              <a:rPr lang="en-IN" sz="1400" b="0" i="0" u="none" strike="noStrike" cap="none" dirty="0">
                <a:solidFill>
                  <a:schemeClr val="dk1"/>
                </a:solidFill>
                <a:latin typeface="Cambria"/>
                <a:ea typeface="Cambria"/>
                <a:cs typeface="Cambria"/>
                <a:sym typeface="Cambria"/>
              </a:rPr>
              <a:t>, in the current period, the automobile manufacturer has four brands, which are </a:t>
            </a:r>
            <a:r>
              <a:rPr lang="en-IN" sz="1600" b="1" i="0" u="none" strike="noStrike" cap="none" dirty="0">
                <a:solidFill>
                  <a:schemeClr val="accent5"/>
                </a:solidFill>
                <a:latin typeface="Cambria"/>
                <a:ea typeface="Cambria"/>
                <a:cs typeface="Cambria"/>
                <a:sym typeface="Cambria"/>
              </a:rPr>
              <a:t>BMW, MINI, Rolls-Royce, and BMW </a:t>
            </a:r>
            <a:r>
              <a:rPr lang="en-IN" sz="1600" b="1" i="0" u="none" strike="noStrike" cap="none" dirty="0" err="1">
                <a:solidFill>
                  <a:schemeClr val="accent5"/>
                </a:solidFill>
                <a:latin typeface="Cambria"/>
                <a:ea typeface="Cambria"/>
                <a:cs typeface="Cambria"/>
                <a:sym typeface="Cambria"/>
              </a:rPr>
              <a:t>Motorrad</a:t>
            </a:r>
            <a:r>
              <a:rPr lang="en-IN" sz="1400" b="0" i="0" u="none" strike="noStrike" cap="none" dirty="0">
                <a:solidFill>
                  <a:schemeClr val="dk1"/>
                </a:solidFill>
                <a:latin typeface="Cambria"/>
                <a:ea typeface="Cambria"/>
                <a:cs typeface="Cambria"/>
                <a:sym typeface="Cambria"/>
              </a:rPr>
              <a:t> (Rosa, 2022).</a:t>
            </a:r>
            <a:endParaRPr dirty="0"/>
          </a:p>
          <a:p>
            <a:pPr marL="228600" marR="0" lvl="0" indent="-228600" algn="l" rtl="0">
              <a:lnSpc>
                <a:spcPct val="90000"/>
              </a:lnSpc>
              <a:spcBef>
                <a:spcPts val="1000"/>
              </a:spcBef>
              <a:spcAft>
                <a:spcPts val="0"/>
              </a:spcAft>
              <a:buClr>
                <a:schemeClr val="dk1"/>
              </a:buClr>
              <a:buSzPts val="1400"/>
              <a:buFont typeface="Arial"/>
              <a:buChar char="•"/>
            </a:pPr>
            <a:r>
              <a:rPr lang="en-IN" sz="1400" b="0" i="0" u="none" strike="noStrike" cap="none" dirty="0">
                <a:solidFill>
                  <a:schemeClr val="dk1"/>
                </a:solidFill>
                <a:latin typeface="Cambria"/>
                <a:ea typeface="Cambria"/>
                <a:cs typeface="Cambria"/>
                <a:sym typeface="Cambria"/>
              </a:rPr>
              <a:t>BMW stands for </a:t>
            </a:r>
            <a:r>
              <a:rPr lang="en-IN" sz="1600" b="1" i="0" u="none" strike="noStrike" cap="none" dirty="0" err="1">
                <a:solidFill>
                  <a:schemeClr val="accent5"/>
                </a:solidFill>
                <a:latin typeface="Cambria"/>
                <a:ea typeface="Cambria"/>
                <a:cs typeface="Cambria"/>
                <a:sym typeface="Cambria"/>
              </a:rPr>
              <a:t>Bayerische</a:t>
            </a:r>
            <a:r>
              <a:rPr lang="en-IN" sz="1600" b="1" i="0" u="none" strike="noStrike" cap="none" dirty="0">
                <a:solidFill>
                  <a:schemeClr val="accent5"/>
                </a:solidFill>
                <a:latin typeface="Cambria"/>
                <a:ea typeface="Cambria"/>
                <a:cs typeface="Cambria"/>
                <a:sym typeface="Cambria"/>
              </a:rPr>
              <a:t> </a:t>
            </a:r>
            <a:r>
              <a:rPr lang="en-IN" sz="1600" b="1" i="0" u="none" strike="noStrike" cap="none" dirty="0" err="1">
                <a:solidFill>
                  <a:schemeClr val="accent5"/>
                </a:solidFill>
                <a:latin typeface="Cambria"/>
                <a:ea typeface="Cambria"/>
                <a:cs typeface="Cambria"/>
                <a:sym typeface="Cambria"/>
              </a:rPr>
              <a:t>Motoren</a:t>
            </a:r>
            <a:r>
              <a:rPr lang="en-IN" sz="1600" b="1" i="0" u="none" strike="noStrike" cap="none" dirty="0">
                <a:solidFill>
                  <a:schemeClr val="accent5"/>
                </a:solidFill>
                <a:latin typeface="Cambria"/>
                <a:ea typeface="Cambria"/>
                <a:cs typeface="Cambria"/>
                <a:sym typeface="Cambria"/>
              </a:rPr>
              <a:t> Werke AG</a:t>
            </a:r>
            <a:r>
              <a:rPr lang="en-IN" sz="1400" b="0" i="0" u="none" strike="noStrike" cap="none" dirty="0">
                <a:solidFill>
                  <a:schemeClr val="dk1"/>
                </a:solidFill>
                <a:latin typeface="Cambria"/>
                <a:ea typeface="Cambria"/>
                <a:cs typeface="Cambria"/>
                <a:sym typeface="Cambria"/>
              </a:rPr>
              <a:t>, the automobile manufacturer, is a German-based company for the manufacturing of luxury vehicles and motorcycles.</a:t>
            </a:r>
            <a:endParaRPr dirty="0"/>
          </a:p>
          <a:p>
            <a:pPr marL="228600" marR="0" lvl="0" indent="-228600" algn="l" rtl="0">
              <a:lnSpc>
                <a:spcPct val="90000"/>
              </a:lnSpc>
              <a:spcBef>
                <a:spcPts val="1000"/>
              </a:spcBef>
              <a:spcAft>
                <a:spcPts val="0"/>
              </a:spcAft>
              <a:buClr>
                <a:schemeClr val="dk1"/>
              </a:buClr>
              <a:buSzPts val="1400"/>
              <a:buFont typeface="Arial"/>
              <a:buChar char="•"/>
            </a:pPr>
            <a:r>
              <a:rPr lang="en-IN" sz="1400" b="0" i="0" u="none" strike="noStrike" cap="none" dirty="0">
                <a:solidFill>
                  <a:schemeClr val="dk1"/>
                </a:solidFill>
                <a:latin typeface="Cambria"/>
                <a:ea typeface="Cambria"/>
                <a:cs typeface="Cambria"/>
                <a:sym typeface="Cambria"/>
              </a:rPr>
              <a:t>In the recent period, the company has produced more than 2 million vehicles by 2022 (Weiss </a:t>
            </a:r>
            <a:r>
              <a:rPr lang="en-IN" sz="1400" b="0" i="1" u="none" strike="noStrike" cap="none" dirty="0">
                <a:solidFill>
                  <a:schemeClr val="dk1"/>
                </a:solidFill>
                <a:latin typeface="Cambria"/>
                <a:ea typeface="Cambria"/>
                <a:cs typeface="Cambria"/>
                <a:sym typeface="Cambria"/>
              </a:rPr>
              <a:t>et al., </a:t>
            </a:r>
            <a:r>
              <a:rPr lang="en-IN" sz="1400" b="0" i="0" u="none" strike="noStrike" cap="none" dirty="0">
                <a:solidFill>
                  <a:schemeClr val="dk1"/>
                </a:solidFill>
                <a:latin typeface="Cambria"/>
                <a:ea typeface="Cambria"/>
                <a:cs typeface="Cambria"/>
                <a:sym typeface="Cambria"/>
              </a:rPr>
              <a:t>2021).</a:t>
            </a:r>
            <a:endParaRPr dirty="0"/>
          </a:p>
          <a:p>
            <a:pPr marL="228600" marR="0" lvl="0" indent="-228600" algn="l" rtl="0">
              <a:lnSpc>
                <a:spcPct val="90000"/>
              </a:lnSpc>
              <a:spcBef>
                <a:spcPts val="1000"/>
              </a:spcBef>
              <a:spcAft>
                <a:spcPts val="0"/>
              </a:spcAft>
              <a:buClr>
                <a:schemeClr val="dk1"/>
              </a:buClr>
              <a:buSzPts val="1400"/>
              <a:buFont typeface="Arial"/>
              <a:buChar char="•"/>
            </a:pPr>
            <a:r>
              <a:rPr lang="en-IN" sz="1400" b="0" i="0" u="none" strike="noStrike" cap="none" dirty="0">
                <a:solidFill>
                  <a:schemeClr val="dk1"/>
                </a:solidFill>
                <a:latin typeface="Cambria"/>
                <a:ea typeface="Cambria"/>
                <a:cs typeface="Cambria"/>
                <a:sym typeface="Cambria"/>
              </a:rPr>
              <a:t>The combination of all of these brands develops the world's leading luxury suppliers of automobiles, motorcycles, and other mobility services.</a:t>
            </a:r>
            <a:endParaRPr dirty="0"/>
          </a:p>
          <a:p>
            <a:pPr marL="228600" marR="0" lvl="0" indent="-228600" algn="l" rtl="0">
              <a:lnSpc>
                <a:spcPct val="90000"/>
              </a:lnSpc>
              <a:spcBef>
                <a:spcPts val="1000"/>
              </a:spcBef>
              <a:spcAft>
                <a:spcPts val="0"/>
              </a:spcAft>
              <a:buClr>
                <a:schemeClr val="dk1"/>
              </a:buClr>
              <a:buSzPts val="1400"/>
              <a:buFont typeface="Arial"/>
              <a:buChar char="•"/>
            </a:pPr>
            <a:r>
              <a:rPr lang="en-IN" sz="1400" b="0" i="0" u="none" strike="noStrike" cap="none" dirty="0">
                <a:solidFill>
                  <a:schemeClr val="dk1"/>
                </a:solidFill>
                <a:latin typeface="Cambria"/>
                <a:ea typeface="Cambria"/>
                <a:cs typeface="Cambria"/>
                <a:sym typeface="Cambria"/>
              </a:rPr>
              <a:t>The presentation will describe its job description and position Analysis to know about the ideal candidate for the role of Quality Assurance Specialist at BMW.</a:t>
            </a:r>
            <a:endParaRPr dirty="0"/>
          </a:p>
          <a:p>
            <a:pPr marL="228600" marR="0" lvl="0" indent="-228600" algn="l" rtl="0">
              <a:lnSpc>
                <a:spcPct val="90000"/>
              </a:lnSpc>
              <a:spcBef>
                <a:spcPts val="1000"/>
              </a:spcBef>
              <a:spcAft>
                <a:spcPts val="0"/>
              </a:spcAft>
              <a:buClr>
                <a:schemeClr val="dk1"/>
              </a:buClr>
              <a:buSzPts val="1400"/>
              <a:buFont typeface="Arial"/>
              <a:buChar char="•"/>
            </a:pPr>
            <a:r>
              <a:rPr lang="en-IN" sz="1400" b="0" i="0" u="none" strike="noStrike" cap="none" dirty="0">
                <a:solidFill>
                  <a:schemeClr val="dk1"/>
                </a:solidFill>
                <a:latin typeface="Cambria"/>
                <a:ea typeface="Cambria"/>
                <a:cs typeface="Cambria"/>
                <a:sym typeface="Cambria"/>
              </a:rPr>
              <a:t>Next, Pay and Working conditions will be described in the context of BMW.</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3"/>
        <p:cNvGrpSpPr/>
        <p:nvPr/>
      </p:nvGrpSpPr>
      <p:grpSpPr>
        <a:xfrm>
          <a:off x="0" y="0"/>
          <a:ext cx="0" cy="0"/>
          <a:chOff x="0" y="0"/>
          <a:chExt cx="0" cy="0"/>
        </a:xfrm>
      </p:grpSpPr>
      <p:sp>
        <p:nvSpPr>
          <p:cNvPr id="124" name="Google Shape;124;p4"/>
          <p:cNvSpPr/>
          <p:nvPr/>
        </p:nvSpPr>
        <p:spPr>
          <a:xfrm>
            <a:off x="22034" y="33051"/>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25" name="Google Shape;125;p4"/>
          <p:cNvSpPr txBox="1">
            <a:spLocks noGrp="1"/>
          </p:cNvSpPr>
          <p:nvPr>
            <p:ph type="title"/>
          </p:nvPr>
        </p:nvSpPr>
        <p:spPr>
          <a:xfrm>
            <a:off x="589560" y="856180"/>
            <a:ext cx="4560584" cy="112806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400"/>
              <a:buFont typeface="Cambria"/>
              <a:buNone/>
            </a:pPr>
            <a:r>
              <a:rPr lang="en-IN" sz="3400"/>
              <a:t>Strategic Goal of Chosen organisation</a:t>
            </a:r>
            <a:endParaRPr/>
          </a:p>
        </p:txBody>
      </p:sp>
      <p:grpSp>
        <p:nvGrpSpPr>
          <p:cNvPr id="126" name="Google Shape;126;p4"/>
          <p:cNvGrpSpPr/>
          <p:nvPr/>
        </p:nvGrpSpPr>
        <p:grpSpPr>
          <a:xfrm>
            <a:off x="0" y="1083484"/>
            <a:ext cx="355196" cy="673460"/>
            <a:chOff x="0" y="823811"/>
            <a:chExt cx="355196" cy="673460"/>
          </a:xfrm>
        </p:grpSpPr>
        <p:sp>
          <p:nvSpPr>
            <p:cNvPr id="127" name="Google Shape;127;p4"/>
            <p:cNvSpPr/>
            <p:nvPr/>
          </p:nvSpPr>
          <p:spPr>
            <a:xfrm>
              <a:off x="0" y="823811"/>
              <a:ext cx="87363" cy="67346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28" name="Google Shape;128;p4"/>
            <p:cNvSpPr/>
            <p:nvPr/>
          </p:nvSpPr>
          <p:spPr>
            <a:xfrm>
              <a:off x="159341" y="823811"/>
              <a:ext cx="195855" cy="67346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grpSp>
      <p:sp>
        <p:nvSpPr>
          <p:cNvPr id="129" name="Google Shape;129;p4"/>
          <p:cNvSpPr/>
          <p:nvPr/>
        </p:nvSpPr>
        <p:spPr>
          <a:xfrm flipH="1">
            <a:off x="665085" y="2090569"/>
            <a:ext cx="4297680" cy="27432"/>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30" name="Google Shape;130;p4"/>
          <p:cNvSpPr txBox="1">
            <a:spLocks noGrp="1"/>
          </p:cNvSpPr>
          <p:nvPr>
            <p:ph type="body" idx="1"/>
          </p:nvPr>
        </p:nvSpPr>
        <p:spPr>
          <a:xfrm>
            <a:off x="590719" y="2330505"/>
            <a:ext cx="4559425" cy="3979585"/>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0"/>
              </a:spcBef>
              <a:spcAft>
                <a:spcPts val="0"/>
              </a:spcAft>
              <a:buClr>
                <a:schemeClr val="dk1"/>
              </a:buClr>
              <a:buSzPts val="1400"/>
              <a:buChar char="•"/>
            </a:pPr>
            <a:r>
              <a:rPr lang="en-IN" sz="1400"/>
              <a:t>BMW is future-oriented, considering the present evolving nature of the world. Considering sustainability and digitalisation as the transformational factor in the automotive industry, BMW is considering the future focus (Bmwgroup, 2024). </a:t>
            </a:r>
            <a:endParaRPr/>
          </a:p>
          <a:p>
            <a:pPr marL="228600" lvl="0" indent="-228600" algn="l" rtl="0">
              <a:lnSpc>
                <a:spcPct val="90000"/>
              </a:lnSpc>
              <a:spcBef>
                <a:spcPts val="1000"/>
              </a:spcBef>
              <a:spcAft>
                <a:spcPts val="0"/>
              </a:spcAft>
              <a:buClr>
                <a:schemeClr val="dk1"/>
              </a:buClr>
              <a:buSzPts val="1400"/>
              <a:buChar char="•"/>
            </a:pPr>
            <a:r>
              <a:rPr lang="en-IN" sz="1400"/>
              <a:t>Another corporate strategy of BMW is to shape the future of mobility. </a:t>
            </a:r>
            <a:endParaRPr/>
          </a:p>
          <a:p>
            <a:pPr marL="228600" lvl="0" indent="-228600" algn="l" rtl="0">
              <a:lnSpc>
                <a:spcPct val="90000"/>
              </a:lnSpc>
              <a:spcBef>
                <a:spcPts val="1000"/>
              </a:spcBef>
              <a:spcAft>
                <a:spcPts val="0"/>
              </a:spcAft>
              <a:buClr>
                <a:schemeClr val="dk1"/>
              </a:buClr>
              <a:buSzPts val="1400"/>
              <a:buChar char="•"/>
            </a:pPr>
            <a:r>
              <a:rPr lang="en-IN" sz="1400"/>
              <a:t>BMW is focused on contributing to society through individual mobility. The organisation focuses on inspiring the future by maintaining sustainability and profitability.</a:t>
            </a:r>
            <a:endParaRPr/>
          </a:p>
          <a:p>
            <a:pPr marL="228600" lvl="0" indent="-228600" algn="l" rtl="0">
              <a:lnSpc>
                <a:spcPct val="90000"/>
              </a:lnSpc>
              <a:spcBef>
                <a:spcPts val="1000"/>
              </a:spcBef>
              <a:spcAft>
                <a:spcPts val="0"/>
              </a:spcAft>
              <a:buClr>
                <a:schemeClr val="dk1"/>
              </a:buClr>
              <a:buSzPts val="1400"/>
              <a:buChar char="•"/>
            </a:pPr>
            <a:r>
              <a:rPr lang="en-IN" sz="1400"/>
              <a:t>BMW's sustainability goal is to create a sustainable solution and fulfil its responsibility to maintain ethical and social standards (Bmwgroup, 2024). </a:t>
            </a:r>
            <a:endParaRPr/>
          </a:p>
        </p:txBody>
      </p:sp>
      <p:sp>
        <p:nvSpPr>
          <p:cNvPr id="131" name="Google Shape;131;p4"/>
          <p:cNvSpPr/>
          <p:nvPr/>
        </p:nvSpPr>
        <p:spPr>
          <a:xfrm flipH="1">
            <a:off x="10697670" y="0"/>
            <a:ext cx="149433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32" name="Google Shape;132;p4"/>
          <p:cNvSpPr/>
          <p:nvPr/>
        </p:nvSpPr>
        <p:spPr>
          <a:xfrm>
            <a:off x="5685810" y="513853"/>
            <a:ext cx="6009366" cy="5834577"/>
          </a:xfrm>
          <a:prstGeom prst="rect">
            <a:avLst/>
          </a:prstGeom>
          <a:solidFill>
            <a:schemeClr val="lt1"/>
          </a:solidFill>
          <a:ln>
            <a:noFill/>
          </a:ln>
          <a:effectLst>
            <a:outerShdw blurRad="139700" dist="1270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pic>
        <p:nvPicPr>
          <p:cNvPr id="133" name="Google Shape;133;p4"/>
          <p:cNvPicPr preferRelativeResize="0"/>
          <p:nvPr/>
        </p:nvPicPr>
        <p:blipFill rotWithShape="1">
          <a:blip r:embed="rId3">
            <a:alphaModFix/>
          </a:blip>
          <a:srcRect l="21292" r="10109" b="1"/>
          <a:stretch/>
        </p:blipFill>
        <p:spPr>
          <a:xfrm>
            <a:off x="5977788" y="799352"/>
            <a:ext cx="5425410" cy="525929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8"/>
        <p:cNvGrpSpPr/>
        <p:nvPr/>
      </p:nvGrpSpPr>
      <p:grpSpPr>
        <a:xfrm>
          <a:off x="0" y="0"/>
          <a:ext cx="0" cy="0"/>
          <a:chOff x="0" y="0"/>
          <a:chExt cx="0" cy="0"/>
        </a:xfrm>
      </p:grpSpPr>
      <p:sp>
        <p:nvSpPr>
          <p:cNvPr id="139" name="Google Shape;139;p5"/>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40" name="Google Shape;140;p5"/>
          <p:cNvSpPr txBox="1">
            <a:spLocks noGrp="1"/>
          </p:cNvSpPr>
          <p:nvPr>
            <p:ph type="title"/>
          </p:nvPr>
        </p:nvSpPr>
        <p:spPr>
          <a:xfrm>
            <a:off x="1045028" y="1336329"/>
            <a:ext cx="3892732" cy="438258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5400"/>
              <a:buFont typeface="Cambria"/>
              <a:buNone/>
            </a:pPr>
            <a:r>
              <a:rPr lang="en-IN" sz="5400"/>
              <a:t>Job Analysis / Position </a:t>
            </a:r>
            <a:endParaRPr/>
          </a:p>
        </p:txBody>
      </p:sp>
      <p:grpSp>
        <p:nvGrpSpPr>
          <p:cNvPr id="141" name="Google Shape;141;p5"/>
          <p:cNvGrpSpPr/>
          <p:nvPr/>
        </p:nvGrpSpPr>
        <p:grpSpPr>
          <a:xfrm>
            <a:off x="0" y="3163461"/>
            <a:ext cx="731521" cy="673460"/>
            <a:chOff x="3940602" y="308034"/>
            <a:chExt cx="2116791" cy="3428999"/>
          </a:xfrm>
        </p:grpSpPr>
        <p:sp>
          <p:nvSpPr>
            <p:cNvPr id="142" name="Google Shape;142;p5"/>
            <p:cNvSpPr/>
            <p:nvPr/>
          </p:nvSpPr>
          <p:spPr>
            <a:xfrm>
              <a:off x="3940602"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43" name="Google Shape;143;p5"/>
            <p:cNvSpPr/>
            <p:nvPr/>
          </p:nvSpPr>
          <p:spPr>
            <a:xfrm>
              <a:off x="4715626"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44" name="Google Shape;144;p5"/>
            <p:cNvSpPr/>
            <p:nvPr/>
          </p:nvSpPr>
          <p:spPr>
            <a:xfrm>
              <a:off x="5490650"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grpSp>
      <p:sp>
        <p:nvSpPr>
          <p:cNvPr id="145" name="Google Shape;145;p5"/>
          <p:cNvSpPr/>
          <p:nvPr/>
        </p:nvSpPr>
        <p:spPr>
          <a:xfrm flipH="1">
            <a:off x="10697670" y="0"/>
            <a:ext cx="149433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46" name="Google Shape;146;p5"/>
          <p:cNvSpPr/>
          <p:nvPr/>
        </p:nvSpPr>
        <p:spPr>
          <a:xfrm>
            <a:off x="5685810" y="982976"/>
            <a:ext cx="6009366" cy="5120635"/>
          </a:xfrm>
          <a:prstGeom prst="rect">
            <a:avLst/>
          </a:prstGeom>
          <a:solidFill>
            <a:schemeClr val="lt1"/>
          </a:solidFill>
          <a:ln>
            <a:noFill/>
          </a:ln>
          <a:effectLst>
            <a:outerShdw blurRad="139700" dist="1270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47" name="Google Shape;147;p5"/>
          <p:cNvSpPr txBox="1">
            <a:spLocks noGrp="1"/>
          </p:cNvSpPr>
          <p:nvPr>
            <p:ph type="body" idx="1"/>
          </p:nvPr>
        </p:nvSpPr>
        <p:spPr>
          <a:xfrm>
            <a:off x="6096001" y="1336329"/>
            <a:ext cx="5260848" cy="4382588"/>
          </a:xfrm>
          <a:prstGeom prst="rect">
            <a:avLst/>
          </a:prstGeom>
          <a:noFill/>
          <a:ln>
            <a:noFill/>
          </a:ln>
        </p:spPr>
        <p:txBody>
          <a:bodyPr spcFirstLastPara="1" wrap="square" lIns="91425" tIns="45700" rIns="91425" bIns="45700" anchor="ctr" anchorCtr="0">
            <a:normAutofit lnSpcReduction="10000"/>
          </a:bodyPr>
          <a:lstStyle/>
          <a:p>
            <a:pPr marL="0" lvl="0" indent="0" algn="l" rtl="0">
              <a:lnSpc>
                <a:spcPct val="90000"/>
              </a:lnSpc>
              <a:spcBef>
                <a:spcPts val="0"/>
              </a:spcBef>
              <a:spcAft>
                <a:spcPts val="0"/>
              </a:spcAft>
              <a:buClr>
                <a:schemeClr val="dk1"/>
              </a:buClr>
              <a:buSzPts val="1400"/>
              <a:buNone/>
            </a:pPr>
            <a:endParaRPr sz="1400" dirty="0"/>
          </a:p>
          <a:p>
            <a:pPr marL="228600" lvl="0" indent="-228600" algn="l" rtl="0">
              <a:lnSpc>
                <a:spcPct val="90000"/>
              </a:lnSpc>
              <a:spcBef>
                <a:spcPts val="1000"/>
              </a:spcBef>
              <a:spcAft>
                <a:spcPts val="0"/>
              </a:spcAft>
              <a:buClr>
                <a:schemeClr val="dk1"/>
              </a:buClr>
              <a:buSzPts val="1400"/>
              <a:buChar char="•"/>
            </a:pPr>
            <a:r>
              <a:rPr lang="en-IN" sz="1400" dirty="0"/>
              <a:t>The </a:t>
            </a:r>
            <a:r>
              <a:rPr lang="en-IN" sz="1400" dirty="0">
                <a:solidFill>
                  <a:srgbClr val="C00000"/>
                </a:solidFill>
              </a:rPr>
              <a:t>Quality Assurance Specialists</a:t>
            </a:r>
            <a:r>
              <a:rPr lang="en-IN" sz="1400" dirty="0"/>
              <a:t> help to supervise all aspects of a </a:t>
            </a:r>
            <a:r>
              <a:rPr lang="en-IN" sz="1400" dirty="0">
                <a:solidFill>
                  <a:srgbClr val="FFC000"/>
                </a:solidFill>
              </a:rPr>
              <a:t>quality management </a:t>
            </a:r>
            <a:r>
              <a:rPr lang="en-IN" sz="1400" dirty="0"/>
              <a:t>by the lifecycle of each vehicle produced on the BMW.</a:t>
            </a:r>
            <a:endParaRPr dirty="0"/>
          </a:p>
          <a:p>
            <a:pPr marL="228600" lvl="0" indent="-228600" algn="l" rtl="0">
              <a:lnSpc>
                <a:spcPct val="90000"/>
              </a:lnSpc>
              <a:spcBef>
                <a:spcPts val="1000"/>
              </a:spcBef>
              <a:spcAft>
                <a:spcPts val="0"/>
              </a:spcAft>
              <a:buClr>
                <a:schemeClr val="dk1"/>
              </a:buClr>
              <a:buSzPts val="1400"/>
              <a:buChar char="•"/>
            </a:pPr>
            <a:r>
              <a:rPr lang="en-IN" sz="1400" dirty="0"/>
              <a:t>The position of </a:t>
            </a:r>
            <a:r>
              <a:rPr lang="en-IN" sz="1400" dirty="0">
                <a:solidFill>
                  <a:srgbClr val="C00000"/>
                </a:solidFill>
              </a:rPr>
              <a:t>Quality Assurance Specialist </a:t>
            </a:r>
            <a:r>
              <a:rPr lang="en-IN" sz="1400" dirty="0"/>
              <a:t>requires monitoring and executing </a:t>
            </a:r>
            <a:r>
              <a:rPr lang="en-IN" sz="1400" dirty="0">
                <a:solidFill>
                  <a:srgbClr val="C00000"/>
                </a:solidFill>
              </a:rPr>
              <a:t>quality</a:t>
            </a:r>
            <a:r>
              <a:rPr lang="en-IN" sz="1400" dirty="0"/>
              <a:t> between BMW and its clients.</a:t>
            </a:r>
            <a:endParaRPr dirty="0"/>
          </a:p>
          <a:p>
            <a:pPr marL="228600" lvl="0" indent="-228600" algn="l" rtl="0">
              <a:lnSpc>
                <a:spcPct val="90000"/>
              </a:lnSpc>
              <a:spcBef>
                <a:spcPts val="1000"/>
              </a:spcBef>
              <a:spcAft>
                <a:spcPts val="0"/>
              </a:spcAft>
              <a:buClr>
                <a:schemeClr val="dk1"/>
              </a:buClr>
              <a:buSzPts val="1400"/>
              <a:buChar char="•"/>
            </a:pPr>
            <a:r>
              <a:rPr lang="en-IN" sz="1400" dirty="0"/>
              <a:t>These personnel are set in charge of managing all parts of a project, from Quality review to the approval of deadline coordination.</a:t>
            </a:r>
            <a:endParaRPr dirty="0"/>
          </a:p>
          <a:p>
            <a:pPr marL="228600" lvl="0" indent="-228600" algn="l" rtl="0">
              <a:lnSpc>
                <a:spcPct val="90000"/>
              </a:lnSpc>
              <a:spcBef>
                <a:spcPts val="1000"/>
              </a:spcBef>
              <a:spcAft>
                <a:spcPts val="0"/>
              </a:spcAft>
              <a:buClr>
                <a:schemeClr val="dk1"/>
              </a:buClr>
              <a:buSzPts val="1400"/>
              <a:buChar char="•"/>
            </a:pPr>
            <a:r>
              <a:rPr lang="en-IN" sz="1400" dirty="0"/>
              <a:t>The position of the </a:t>
            </a:r>
            <a:r>
              <a:rPr lang="en-IN" sz="1400" dirty="0">
                <a:solidFill>
                  <a:srgbClr val="C00000"/>
                </a:solidFill>
              </a:rPr>
              <a:t>Quality Assurance Specialist </a:t>
            </a:r>
            <a:r>
              <a:rPr lang="en-IN" sz="1400" dirty="0"/>
              <a:t>requires us to develop a budget approval program, which includes the calculations of raw materials used in a vehicle (</a:t>
            </a:r>
            <a:r>
              <a:rPr lang="en-IN" sz="1400" dirty="0" err="1"/>
              <a:t>Petavratzi</a:t>
            </a:r>
            <a:r>
              <a:rPr lang="en-IN" sz="1400" dirty="0"/>
              <a:t> and Gunn, 2023).</a:t>
            </a:r>
            <a:endParaRPr dirty="0"/>
          </a:p>
          <a:p>
            <a:pPr marL="228600" lvl="0" indent="-228600" algn="l" rtl="0">
              <a:lnSpc>
                <a:spcPct val="90000"/>
              </a:lnSpc>
              <a:spcBef>
                <a:spcPts val="1000"/>
              </a:spcBef>
              <a:spcAft>
                <a:spcPts val="0"/>
              </a:spcAft>
              <a:buClr>
                <a:schemeClr val="dk1"/>
              </a:buClr>
              <a:buSzPts val="1400"/>
              <a:buChar char="•"/>
            </a:pPr>
            <a:r>
              <a:rPr lang="en-IN" sz="1400" dirty="0"/>
              <a:t>The inflation rate of a state or updating the vehicle's specifications with the following technological upgrades that occurred in recent periods.</a:t>
            </a:r>
            <a:endParaRPr dirty="0"/>
          </a:p>
          <a:p>
            <a:pPr marL="228600" lvl="0" indent="-228600" algn="l" rtl="0">
              <a:lnSpc>
                <a:spcPct val="90000"/>
              </a:lnSpc>
              <a:spcBef>
                <a:spcPts val="1000"/>
              </a:spcBef>
              <a:spcAft>
                <a:spcPts val="0"/>
              </a:spcAft>
              <a:buClr>
                <a:schemeClr val="dk1"/>
              </a:buClr>
              <a:buSzPts val="1400"/>
              <a:buChar char="•"/>
            </a:pPr>
            <a:r>
              <a:rPr lang="en-IN" sz="1400" dirty="0"/>
              <a:t>The person holding the position of </a:t>
            </a:r>
            <a:r>
              <a:rPr lang="en-IN" sz="1400" dirty="0">
                <a:solidFill>
                  <a:srgbClr val="C00000"/>
                </a:solidFill>
              </a:rPr>
              <a:t>Quality Assurance Specialist </a:t>
            </a:r>
            <a:r>
              <a:rPr lang="en-IN" sz="1400" dirty="0"/>
              <a:t>has business knowledge, negotiation skills, communication skills, and relevant work experience in the management position (</a:t>
            </a:r>
            <a:r>
              <a:rPr lang="en-IN" sz="1400" dirty="0" err="1"/>
              <a:t>Ghorbani</a:t>
            </a:r>
            <a:r>
              <a:rPr lang="en-IN" sz="1400" dirty="0"/>
              <a:t>, 2023). </a:t>
            </a:r>
            <a:endParaRPr dirty="0"/>
          </a:p>
          <a:p>
            <a:pPr marL="228600" lvl="0" indent="-146050" algn="l" rtl="0">
              <a:lnSpc>
                <a:spcPct val="90000"/>
              </a:lnSpc>
              <a:spcBef>
                <a:spcPts val="1000"/>
              </a:spcBef>
              <a:spcAft>
                <a:spcPts val="0"/>
              </a:spcAft>
              <a:buClr>
                <a:schemeClr val="dk1"/>
              </a:buClr>
              <a:buSzPts val="1300"/>
              <a:buNone/>
            </a:pPr>
            <a:endParaRPr sz="13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2"/>
        <p:cNvGrpSpPr/>
        <p:nvPr/>
      </p:nvGrpSpPr>
      <p:grpSpPr>
        <a:xfrm>
          <a:off x="0" y="0"/>
          <a:ext cx="0" cy="0"/>
          <a:chOff x="0" y="0"/>
          <a:chExt cx="0" cy="0"/>
        </a:xfrm>
      </p:grpSpPr>
      <p:sp>
        <p:nvSpPr>
          <p:cNvPr id="153" name="Google Shape;153;p6"/>
          <p:cNvSpPr/>
          <p:nvPr/>
        </p:nvSpPr>
        <p:spPr>
          <a:xfrm>
            <a:off x="0" y="7"/>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54" name="Google Shape;154;p6"/>
          <p:cNvSpPr txBox="1">
            <a:spLocks noGrp="1"/>
          </p:cNvSpPr>
          <p:nvPr>
            <p:ph type="title"/>
          </p:nvPr>
        </p:nvSpPr>
        <p:spPr>
          <a:xfrm>
            <a:off x="838201" y="365126"/>
            <a:ext cx="5251316" cy="111533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mbria"/>
              <a:buNone/>
            </a:pPr>
            <a:r>
              <a:rPr lang="en-IN" b="1" dirty="0"/>
              <a:t>Job Description </a:t>
            </a:r>
            <a:endParaRPr b="1" dirty="0"/>
          </a:p>
        </p:txBody>
      </p:sp>
      <p:sp>
        <p:nvSpPr>
          <p:cNvPr id="155" name="Google Shape;155;p6"/>
          <p:cNvSpPr txBox="1">
            <a:spLocks noGrp="1"/>
          </p:cNvSpPr>
          <p:nvPr>
            <p:ph type="body" idx="1"/>
          </p:nvPr>
        </p:nvSpPr>
        <p:spPr>
          <a:xfrm>
            <a:off x="835153" y="1480458"/>
            <a:ext cx="4619621" cy="4528456"/>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dk1"/>
              </a:buClr>
              <a:buSzPts val="1400"/>
              <a:buChar char="•"/>
            </a:pPr>
            <a:r>
              <a:rPr lang="en-IN" sz="1400" dirty="0">
                <a:solidFill>
                  <a:srgbClr val="C00000"/>
                </a:solidFill>
              </a:rPr>
              <a:t>The Job of  Quality Assurance Specialist </a:t>
            </a:r>
            <a:r>
              <a:rPr lang="en-IN" sz="1400" dirty="0"/>
              <a:t>includes several activities, from managing the relationship to ensuring the strategic goals. </a:t>
            </a:r>
            <a:endParaRPr dirty="0"/>
          </a:p>
          <a:p>
            <a:pPr marL="228600" lvl="0" indent="-228600" algn="l" rtl="0">
              <a:lnSpc>
                <a:spcPct val="90000"/>
              </a:lnSpc>
              <a:spcBef>
                <a:spcPts val="1000"/>
              </a:spcBef>
              <a:spcAft>
                <a:spcPts val="0"/>
              </a:spcAft>
              <a:buClr>
                <a:schemeClr val="dk1"/>
              </a:buClr>
              <a:buSzPts val="1400"/>
              <a:buChar char="•"/>
            </a:pPr>
            <a:r>
              <a:rPr lang="en-IN" sz="1400" dirty="0"/>
              <a:t>The </a:t>
            </a:r>
            <a:r>
              <a:rPr lang="en-IN" sz="1400" dirty="0">
                <a:solidFill>
                  <a:srgbClr val="C00000"/>
                </a:solidFill>
              </a:rPr>
              <a:t>Quality Assurance Specialist </a:t>
            </a:r>
            <a:r>
              <a:rPr lang="en-IN" sz="1400" dirty="0"/>
              <a:t>at BMW develops </a:t>
            </a:r>
            <a:r>
              <a:rPr lang="en-IN" sz="1400" dirty="0">
                <a:solidFill>
                  <a:srgbClr val="C00000"/>
                </a:solidFill>
              </a:rPr>
              <a:t>quality management strategies </a:t>
            </a:r>
            <a:r>
              <a:rPr lang="en-IN" sz="1400" dirty="0"/>
              <a:t>and negotiates them with clients, partners, or suppliers to discuss the terms and conditio</a:t>
            </a:r>
            <a:r>
              <a:rPr lang="en-IN" sz="1400" dirty="0">
                <a:solidFill>
                  <a:srgbClr val="C00000"/>
                </a:solidFill>
                <a:latin typeface="Cambria"/>
                <a:ea typeface="Cambria"/>
                <a:cs typeface="Cambria"/>
                <a:sym typeface="Cambria"/>
              </a:rPr>
              <a:t>ns ( </a:t>
            </a:r>
            <a:r>
              <a:rPr lang="en-IN" sz="1400" dirty="0" err="1">
                <a:solidFill>
                  <a:srgbClr val="C00000"/>
                </a:solidFill>
                <a:latin typeface="Cambria"/>
                <a:ea typeface="Cambria"/>
                <a:cs typeface="Cambria"/>
                <a:sym typeface="Cambria"/>
              </a:rPr>
              <a:t>Pavlenko</a:t>
            </a:r>
            <a:r>
              <a:rPr lang="en-IN" sz="1400" dirty="0">
                <a:solidFill>
                  <a:srgbClr val="C00000"/>
                </a:solidFill>
                <a:latin typeface="Cambria"/>
                <a:ea typeface="Cambria"/>
                <a:cs typeface="Cambria"/>
                <a:sym typeface="Cambria"/>
              </a:rPr>
              <a:t> et al., 2020). </a:t>
            </a:r>
            <a:endParaRPr dirty="0"/>
          </a:p>
          <a:p>
            <a:pPr marL="228600" lvl="0" indent="-228600" algn="l" rtl="0">
              <a:lnSpc>
                <a:spcPct val="90000"/>
              </a:lnSpc>
              <a:spcBef>
                <a:spcPts val="1000"/>
              </a:spcBef>
              <a:spcAft>
                <a:spcPts val="0"/>
              </a:spcAft>
              <a:buClr>
                <a:schemeClr val="dk1"/>
              </a:buClr>
              <a:buSzPts val="1400"/>
              <a:buChar char="•"/>
            </a:pPr>
            <a:r>
              <a:rPr lang="en-IN" sz="1400" dirty="0">
                <a:solidFill>
                  <a:srgbClr val="C00000"/>
                </a:solidFill>
              </a:rPr>
              <a:t>The Quality Assurance Specialist </a:t>
            </a:r>
            <a:r>
              <a:rPr lang="en-IN" sz="1400" dirty="0"/>
              <a:t>is also responsible for risk assessment and understanding the regulatory complexity based on the automotive industry standard. </a:t>
            </a:r>
            <a:endParaRPr dirty="0"/>
          </a:p>
          <a:p>
            <a:pPr marL="228600" lvl="0" indent="-228600" algn="l" rtl="0">
              <a:lnSpc>
                <a:spcPct val="90000"/>
              </a:lnSpc>
              <a:spcBef>
                <a:spcPts val="1000"/>
              </a:spcBef>
              <a:spcAft>
                <a:spcPts val="0"/>
              </a:spcAft>
              <a:buClr>
                <a:schemeClr val="dk1"/>
              </a:buClr>
              <a:buSzPts val="1400"/>
              <a:buChar char="•"/>
            </a:pPr>
            <a:r>
              <a:rPr lang="en-IN" sz="1400" dirty="0"/>
              <a:t>Besides that, they have to conduct complete documentation to keep records. It helps in monitoring the performance over time </a:t>
            </a:r>
            <a:r>
              <a:rPr lang="en-IN" sz="1400" dirty="0">
                <a:solidFill>
                  <a:srgbClr val="C00000"/>
                </a:solidFill>
              </a:rPr>
              <a:t>(Piggott et al., 2021). </a:t>
            </a:r>
            <a:r>
              <a:rPr lang="en-IN" sz="1400" dirty="0"/>
              <a:t>. </a:t>
            </a:r>
            <a:endParaRPr dirty="0"/>
          </a:p>
          <a:p>
            <a:pPr marL="228600" lvl="0" indent="-228600" algn="l" rtl="0">
              <a:lnSpc>
                <a:spcPct val="90000"/>
              </a:lnSpc>
              <a:spcBef>
                <a:spcPts val="1000"/>
              </a:spcBef>
              <a:spcAft>
                <a:spcPts val="0"/>
              </a:spcAft>
              <a:buClr>
                <a:schemeClr val="dk1"/>
              </a:buClr>
              <a:buSzPts val="1400"/>
              <a:buChar char="•"/>
            </a:pPr>
            <a:r>
              <a:rPr lang="en-IN" sz="1400" dirty="0"/>
              <a:t>Not only that, a </a:t>
            </a:r>
            <a:r>
              <a:rPr lang="en-IN" sz="1400" dirty="0">
                <a:solidFill>
                  <a:srgbClr val="C00000"/>
                </a:solidFill>
              </a:rPr>
              <a:t>Quality Assurance Specialist </a:t>
            </a:r>
            <a:r>
              <a:rPr lang="en-IN" sz="1400" dirty="0"/>
              <a:t>is also responsible for maintaining a sound relationship with stakeholders in both internal and external contexts. So, they have to resolve disputes associated with the quality management. </a:t>
            </a:r>
          </a:p>
          <a:p>
            <a:pPr marL="228600" indent="-228600">
              <a:buSzPts val="1400"/>
            </a:pPr>
            <a:r>
              <a:rPr lang="en-US" sz="1400" dirty="0">
                <a:solidFill>
                  <a:schemeClr val="tx1"/>
                </a:solidFill>
              </a:rPr>
              <a:t>The selected candidate </a:t>
            </a:r>
            <a:r>
              <a:rPr lang="en-US" sz="1400" b="0" i="0" u="none" strike="noStrike" cap="none" dirty="0">
                <a:solidFill>
                  <a:schemeClr val="tx1"/>
                </a:solidFill>
                <a:latin typeface="Cambria"/>
                <a:ea typeface="Cambria"/>
                <a:cs typeface="Cambria"/>
                <a:sym typeface="Cambria"/>
              </a:rPr>
              <a:t>as </a:t>
            </a:r>
            <a:r>
              <a:rPr lang="en-US" sz="1400" b="0" i="0" u="none" strike="noStrike" cap="none" dirty="0">
                <a:solidFill>
                  <a:srgbClr val="C00000"/>
                </a:solidFill>
                <a:latin typeface="Cambria"/>
                <a:ea typeface="Cambria"/>
                <a:cs typeface="Cambria"/>
                <a:sym typeface="Cambria"/>
              </a:rPr>
              <a:t>the Quality Assurance Specialist </a:t>
            </a:r>
            <a:r>
              <a:rPr lang="en-US" sz="1400" b="0" i="0" u="none" strike="noStrike" cap="none" dirty="0">
                <a:solidFill>
                  <a:schemeClr val="tx1"/>
                </a:solidFill>
                <a:latin typeface="Cambria"/>
                <a:ea typeface="Cambria"/>
                <a:cs typeface="Cambria"/>
                <a:sym typeface="Cambria"/>
              </a:rPr>
              <a:t>at BMW, they will be responsible for ensuring quality are stored securely.</a:t>
            </a:r>
          </a:p>
          <a:p>
            <a:pPr marL="228600" lvl="0" indent="-228600" algn="l" rtl="0">
              <a:lnSpc>
                <a:spcPct val="90000"/>
              </a:lnSpc>
              <a:spcBef>
                <a:spcPts val="1000"/>
              </a:spcBef>
              <a:spcAft>
                <a:spcPts val="0"/>
              </a:spcAft>
              <a:buClr>
                <a:schemeClr val="dk1"/>
              </a:buClr>
              <a:buSzPts val="1400"/>
              <a:buChar char="•"/>
            </a:pPr>
            <a:endParaRPr dirty="0"/>
          </a:p>
        </p:txBody>
      </p:sp>
      <p:pic>
        <p:nvPicPr>
          <p:cNvPr id="156" name="Google Shape;156;p6"/>
          <p:cNvPicPr preferRelativeResize="0"/>
          <p:nvPr/>
        </p:nvPicPr>
        <p:blipFill rotWithShape="1">
          <a:blip r:embed="rId3">
            <a:alphaModFix/>
          </a:blip>
          <a:srcRect l="3731" r="38230" b="-1"/>
          <a:stretch/>
        </p:blipFill>
        <p:spPr>
          <a:xfrm>
            <a:off x="6229215" y="10"/>
            <a:ext cx="5962785" cy="6857990"/>
          </a:xfrm>
          <a:custGeom>
            <a:avLst/>
            <a:gdLst/>
            <a:ahLst/>
            <a:cxnLst/>
            <a:rect l="l" t="t" r="r" b="b"/>
            <a:pathLst>
              <a:path w="5962785" h="6858000" extrusionOk="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mbria"/>
              <a:buNone/>
            </a:pPr>
            <a:r>
              <a:rPr lang="en-IN" b="1" dirty="0"/>
              <a:t>Person Specification </a:t>
            </a:r>
            <a:endParaRPr b="1" dirty="0"/>
          </a:p>
        </p:txBody>
      </p:sp>
      <p:grpSp>
        <p:nvGrpSpPr>
          <p:cNvPr id="163" name="Google Shape;163;p7"/>
          <p:cNvGrpSpPr/>
          <p:nvPr/>
        </p:nvGrpSpPr>
        <p:grpSpPr>
          <a:xfrm>
            <a:off x="1050535" y="1690689"/>
            <a:ext cx="10090929" cy="4412656"/>
            <a:chOff x="212335" y="469890"/>
            <a:chExt cx="10090929" cy="3411557"/>
          </a:xfrm>
        </p:grpSpPr>
        <p:sp>
          <p:nvSpPr>
            <p:cNvPr id="164" name="Google Shape;164;p7"/>
            <p:cNvSpPr/>
            <p:nvPr/>
          </p:nvSpPr>
          <p:spPr>
            <a:xfrm>
              <a:off x="212335" y="469890"/>
              <a:ext cx="1335915" cy="1335915"/>
            </a:xfrm>
            <a:prstGeom prst="ellipse">
              <a:avLst/>
            </a:prstGeom>
            <a:solidFill>
              <a:srgbClr val="CAD1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7"/>
            <p:cNvSpPr/>
            <p:nvPr/>
          </p:nvSpPr>
          <p:spPr>
            <a:xfrm>
              <a:off x="492877" y="750432"/>
              <a:ext cx="774830" cy="774830"/>
            </a:xfrm>
            <a:prstGeom prst="rect">
              <a:avLst/>
            </a:prstGeom>
            <a:blipFill rotWithShape="1">
              <a:blip r:embed="rId3">
                <a:alphaModFix/>
              </a:blip>
              <a:stretch>
                <a:fillRect/>
              </a:stretch>
            </a:blip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7"/>
            <p:cNvSpPr/>
            <p:nvPr/>
          </p:nvSpPr>
          <p:spPr>
            <a:xfrm>
              <a:off x="1834517" y="469890"/>
              <a:ext cx="3148942" cy="133591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7"/>
            <p:cNvSpPr txBox="1"/>
            <p:nvPr/>
          </p:nvSpPr>
          <p:spPr>
            <a:xfrm>
              <a:off x="1834517" y="469890"/>
              <a:ext cx="3148942" cy="1335915"/>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1400"/>
                <a:buFont typeface="Cambria"/>
                <a:buNone/>
              </a:pPr>
              <a:r>
                <a:rPr lang="en-IN" sz="1400" b="0" i="0" u="none" strike="noStrike" cap="none" dirty="0">
                  <a:solidFill>
                    <a:schemeClr val="dk1"/>
                  </a:solidFill>
                  <a:latin typeface="Cambria"/>
                  <a:ea typeface="Cambria"/>
                  <a:cs typeface="Cambria"/>
                  <a:sym typeface="Cambria"/>
                </a:rPr>
                <a:t>The person who is applying for the role of Quality Assurance Specialist at BMW must have excellent analytical skills, integration, and template review. </a:t>
              </a:r>
              <a:endParaRPr sz="1400" b="0" i="0" u="none" strike="noStrike" cap="none" dirty="0">
                <a:solidFill>
                  <a:schemeClr val="dk1"/>
                </a:solidFill>
                <a:latin typeface="Cambria"/>
                <a:ea typeface="Cambria"/>
                <a:cs typeface="Cambria"/>
                <a:sym typeface="Cambria"/>
              </a:endParaRPr>
            </a:p>
          </p:txBody>
        </p:sp>
        <p:sp>
          <p:nvSpPr>
            <p:cNvPr id="168" name="Google Shape;168;p7"/>
            <p:cNvSpPr/>
            <p:nvPr/>
          </p:nvSpPr>
          <p:spPr>
            <a:xfrm>
              <a:off x="5532139" y="469890"/>
              <a:ext cx="1335915" cy="1335915"/>
            </a:xfrm>
            <a:prstGeom prst="ellipse">
              <a:avLst/>
            </a:prstGeom>
            <a:solidFill>
              <a:srgbClr val="CAD1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169;p7"/>
            <p:cNvSpPr/>
            <p:nvPr/>
          </p:nvSpPr>
          <p:spPr>
            <a:xfrm>
              <a:off x="5812681" y="750432"/>
              <a:ext cx="774830" cy="774830"/>
            </a:xfrm>
            <a:prstGeom prst="rect">
              <a:avLst/>
            </a:prstGeom>
            <a:blipFill rotWithShape="1">
              <a:blip r:embed="rId4">
                <a:alphaModFix/>
              </a:blip>
              <a:stretch>
                <a:fillRect/>
              </a:stretch>
            </a:blip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7"/>
            <p:cNvSpPr/>
            <p:nvPr/>
          </p:nvSpPr>
          <p:spPr>
            <a:xfrm>
              <a:off x="7154322" y="469890"/>
              <a:ext cx="3148942" cy="133591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7"/>
            <p:cNvSpPr txBox="1"/>
            <p:nvPr/>
          </p:nvSpPr>
          <p:spPr>
            <a:xfrm>
              <a:off x="7154322" y="469890"/>
              <a:ext cx="3148942" cy="1335915"/>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1400"/>
                <a:buFont typeface="Cambria"/>
                <a:buNone/>
              </a:pPr>
              <a:r>
                <a:rPr lang="en-US" b="0" i="0" dirty="0">
                  <a:solidFill>
                    <a:srgbClr val="111111"/>
                  </a:solidFill>
                  <a:effectLst/>
                  <a:highlight>
                    <a:srgbClr val="FFFFFF"/>
                  </a:highlight>
                  <a:latin typeface="Cambria" panose="02040503050406030204" pitchFamily="18" charset="0"/>
                  <a:ea typeface="Cambria" panose="02040503050406030204" pitchFamily="18" charset="0"/>
                  <a:cs typeface="Roboto" panose="02000000000000000000" pitchFamily="2" charset="0"/>
                </a:rPr>
                <a:t>Candidates should have at least 3 years of experience in QA, hold a certification in Six Sigma, Quality Auditor, Quality Engineer, or Quality Improvement, and possess a thorough understanding of quality management system (QMS) processes. Strong problem-solving and decision-making abilities, along with excellent verbal and written communication skills, are also required.</a:t>
              </a:r>
              <a:endParaRPr b="0" i="0" u="none" strike="noStrike" cap="none" dirty="0">
                <a:solidFill>
                  <a:srgbClr val="FF0000"/>
                </a:solidFill>
                <a:highlight>
                  <a:srgbClr val="FFFF00"/>
                </a:highlight>
                <a:latin typeface="Cambria" panose="02040503050406030204" pitchFamily="18" charset="0"/>
                <a:ea typeface="Cambria" panose="02040503050406030204" pitchFamily="18" charset="0"/>
                <a:cs typeface="Roboto" panose="02000000000000000000" pitchFamily="2" charset="0"/>
                <a:sym typeface="Cambria"/>
              </a:endParaRPr>
            </a:p>
          </p:txBody>
        </p:sp>
        <p:sp>
          <p:nvSpPr>
            <p:cNvPr id="172" name="Google Shape;172;p7"/>
            <p:cNvSpPr/>
            <p:nvPr/>
          </p:nvSpPr>
          <p:spPr>
            <a:xfrm>
              <a:off x="212335" y="2545532"/>
              <a:ext cx="1335915" cy="1335915"/>
            </a:xfrm>
            <a:prstGeom prst="ellipse">
              <a:avLst/>
            </a:prstGeom>
            <a:solidFill>
              <a:srgbClr val="CAD1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173;p7"/>
            <p:cNvSpPr/>
            <p:nvPr/>
          </p:nvSpPr>
          <p:spPr>
            <a:xfrm>
              <a:off x="492877" y="2826074"/>
              <a:ext cx="774830" cy="774830"/>
            </a:xfrm>
            <a:prstGeom prst="rect">
              <a:avLst/>
            </a:prstGeom>
            <a:blipFill rotWithShape="1">
              <a:blip r:embed="rId5">
                <a:alphaModFix/>
              </a:blip>
              <a:stretch>
                <a:fillRect/>
              </a:stretch>
            </a:blip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7"/>
            <p:cNvSpPr/>
            <p:nvPr/>
          </p:nvSpPr>
          <p:spPr>
            <a:xfrm>
              <a:off x="1834517" y="2545532"/>
              <a:ext cx="3148942" cy="133591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7"/>
            <p:cNvSpPr txBox="1"/>
            <p:nvPr/>
          </p:nvSpPr>
          <p:spPr>
            <a:xfrm>
              <a:off x="1834517" y="2545532"/>
              <a:ext cx="3148942" cy="1335915"/>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1400"/>
                <a:buFont typeface="Cambria"/>
                <a:buNone/>
              </a:pPr>
              <a:r>
                <a:rPr lang="en-IN" sz="1400" b="0" i="0" u="none" strike="noStrike" cap="none">
                  <a:solidFill>
                    <a:schemeClr val="dk1"/>
                  </a:solidFill>
                  <a:latin typeface="Cambria"/>
                  <a:ea typeface="Cambria"/>
                  <a:cs typeface="Cambria"/>
                  <a:sym typeface="Cambria"/>
                </a:rPr>
                <a:t>The key skills of efficient quality management include a robust overview of the legal claws and technical requirements for running the core operations of the company in a smooth manner.</a:t>
              </a:r>
              <a:endParaRPr sz="1400" b="0" i="0" u="none" strike="noStrike" cap="none">
                <a:solidFill>
                  <a:schemeClr val="dk1"/>
                </a:solidFill>
                <a:latin typeface="Cambria"/>
                <a:ea typeface="Cambria"/>
                <a:cs typeface="Cambria"/>
                <a:sym typeface="Cambria"/>
              </a:endParaRPr>
            </a:p>
          </p:txBody>
        </p:sp>
        <p:sp>
          <p:nvSpPr>
            <p:cNvPr id="176" name="Google Shape;176;p7"/>
            <p:cNvSpPr/>
            <p:nvPr/>
          </p:nvSpPr>
          <p:spPr>
            <a:xfrm>
              <a:off x="5532139" y="2545532"/>
              <a:ext cx="1335915" cy="1335915"/>
            </a:xfrm>
            <a:prstGeom prst="ellipse">
              <a:avLst/>
            </a:prstGeom>
            <a:solidFill>
              <a:srgbClr val="CAD1D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7"/>
            <p:cNvSpPr/>
            <p:nvPr/>
          </p:nvSpPr>
          <p:spPr>
            <a:xfrm>
              <a:off x="5812681" y="2826074"/>
              <a:ext cx="774830" cy="774830"/>
            </a:xfrm>
            <a:prstGeom prst="rect">
              <a:avLst/>
            </a:prstGeom>
            <a:blipFill rotWithShape="1">
              <a:blip r:embed="rId6">
                <a:alphaModFix/>
              </a:blip>
              <a:stretch>
                <a:fillRect/>
              </a:stretch>
            </a:blipFill>
            <a:ln w="1905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178;p7"/>
            <p:cNvSpPr/>
            <p:nvPr/>
          </p:nvSpPr>
          <p:spPr>
            <a:xfrm>
              <a:off x="7154322" y="2545532"/>
              <a:ext cx="3148942" cy="133591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7"/>
            <p:cNvSpPr txBox="1"/>
            <p:nvPr/>
          </p:nvSpPr>
          <p:spPr>
            <a:xfrm>
              <a:off x="7154322" y="2545532"/>
              <a:ext cx="3148942" cy="1335915"/>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1400"/>
                <a:buFont typeface="Cambria"/>
                <a:buNone/>
              </a:pPr>
              <a:r>
                <a:rPr lang="en-IN" sz="1400" b="0" i="0" u="none" strike="noStrike" cap="none">
                  <a:solidFill>
                    <a:schemeClr val="dk1"/>
                  </a:solidFill>
                  <a:latin typeface="Cambria"/>
                  <a:ea typeface="Cambria"/>
                  <a:cs typeface="Cambria"/>
                  <a:sym typeface="Cambria"/>
                </a:rPr>
                <a:t>A person who is in the field of Quality Assurance Specialist has incredible creation, collaboration, and negotiation skills along with signing the documents, which hold the space of bringing more clients and profitability to the business.</a:t>
              </a:r>
              <a:endParaRPr sz="1400" b="0" i="0" u="none" strike="noStrike" cap="none">
                <a:solidFill>
                  <a:schemeClr val="dk1"/>
                </a:solidFill>
                <a:latin typeface="Cambria"/>
                <a:ea typeface="Cambria"/>
                <a:cs typeface="Cambria"/>
                <a:sym typeface="Cambria"/>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4"/>
        <p:cNvGrpSpPr/>
        <p:nvPr/>
      </p:nvGrpSpPr>
      <p:grpSpPr>
        <a:xfrm>
          <a:off x="0" y="0"/>
          <a:ext cx="0" cy="0"/>
          <a:chOff x="0" y="0"/>
          <a:chExt cx="0" cy="0"/>
        </a:xfrm>
      </p:grpSpPr>
      <p:sp>
        <p:nvSpPr>
          <p:cNvPr id="185" name="Google Shape;185;p8"/>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86" name="Google Shape;186;p8"/>
          <p:cNvSpPr/>
          <p:nvPr/>
        </p:nvSpPr>
        <p:spPr>
          <a:xfrm>
            <a:off x="321732" y="321733"/>
            <a:ext cx="11546828" cy="6214534"/>
          </a:xfrm>
          <a:custGeom>
            <a:avLst/>
            <a:gdLst/>
            <a:ahLst/>
            <a:cxnLst/>
            <a:rect l="l" t="t" r="r" b="b"/>
            <a:pathLst>
              <a:path w="11546828" h="6214534" extrusionOk="0">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rgbClr val="7F7F7F">
              <a:alpha val="2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87" name="Google Shape;187;p8"/>
          <p:cNvSpPr/>
          <p:nvPr/>
        </p:nvSpPr>
        <p:spPr>
          <a:xfrm flipH="1">
            <a:off x="8576720" y="3335867"/>
            <a:ext cx="3291840" cy="3200400"/>
          </a:xfrm>
          <a:prstGeom prst="rtTriangle">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88" name="Google Shape;188;p8"/>
          <p:cNvSpPr/>
          <p:nvPr/>
        </p:nvSpPr>
        <p:spPr>
          <a:xfrm>
            <a:off x="641774" y="623275"/>
            <a:ext cx="10905053" cy="560788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89" name="Google Shape;189;p8"/>
          <p:cNvSpPr txBox="1">
            <a:spLocks noGrp="1"/>
          </p:cNvSpPr>
          <p:nvPr>
            <p:ph type="title"/>
          </p:nvPr>
        </p:nvSpPr>
        <p:spPr>
          <a:xfrm>
            <a:off x="1006900" y="1188637"/>
            <a:ext cx="3141430" cy="4480726"/>
          </a:xfrm>
          <a:prstGeom prst="rect">
            <a:avLst/>
          </a:prstGeom>
          <a:noFill/>
          <a:ln>
            <a:noFill/>
          </a:ln>
        </p:spPr>
        <p:txBody>
          <a:bodyPr spcFirstLastPara="1" wrap="square" lIns="91425" tIns="45700" rIns="91425" bIns="45700" anchor="ctr" anchorCtr="0">
            <a:normAutofit/>
          </a:bodyPr>
          <a:lstStyle/>
          <a:p>
            <a:pPr marL="0" lvl="0" indent="0" algn="r" rtl="0">
              <a:lnSpc>
                <a:spcPct val="90000"/>
              </a:lnSpc>
              <a:spcBef>
                <a:spcPts val="0"/>
              </a:spcBef>
              <a:spcAft>
                <a:spcPts val="0"/>
              </a:spcAft>
              <a:buClr>
                <a:schemeClr val="dk1"/>
              </a:buClr>
              <a:buSzPts val="5600"/>
              <a:buFont typeface="Cambria"/>
              <a:buNone/>
            </a:pPr>
            <a:r>
              <a:rPr lang="en-IN" sz="5600"/>
              <a:t>Required skills </a:t>
            </a:r>
            <a:endParaRPr/>
          </a:p>
        </p:txBody>
      </p:sp>
      <p:cxnSp>
        <p:nvCxnSpPr>
          <p:cNvPr id="190" name="Google Shape;190;p8"/>
          <p:cNvCxnSpPr/>
          <p:nvPr/>
        </p:nvCxnSpPr>
        <p:spPr>
          <a:xfrm>
            <a:off x="4654296" y="1852863"/>
            <a:ext cx="0" cy="3236495"/>
          </a:xfrm>
          <a:prstGeom prst="straightConnector1">
            <a:avLst/>
          </a:prstGeom>
          <a:noFill/>
          <a:ln w="19050" cap="sq" cmpd="sng">
            <a:solidFill>
              <a:srgbClr val="3F3F3F"/>
            </a:solidFill>
            <a:prstDash val="solid"/>
            <a:miter lim="800000"/>
            <a:headEnd type="none" w="sm" len="sm"/>
            <a:tailEnd type="none" w="sm" len="sm"/>
          </a:ln>
        </p:spPr>
      </p:cxnSp>
      <p:sp>
        <p:nvSpPr>
          <p:cNvPr id="191" name="Google Shape;191;p8"/>
          <p:cNvSpPr txBox="1">
            <a:spLocks noGrp="1"/>
          </p:cNvSpPr>
          <p:nvPr>
            <p:ph type="body" idx="1"/>
          </p:nvPr>
        </p:nvSpPr>
        <p:spPr>
          <a:xfrm>
            <a:off x="5138928" y="1338729"/>
            <a:ext cx="4795584" cy="4180542"/>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0"/>
              </a:spcBef>
              <a:spcAft>
                <a:spcPts val="0"/>
              </a:spcAft>
              <a:buClr>
                <a:schemeClr val="dk1"/>
              </a:buClr>
              <a:buSzPts val="1400"/>
              <a:buChar char="•"/>
            </a:pPr>
            <a:r>
              <a:rPr lang="en-IN" sz="1400"/>
              <a:t>The required skills </a:t>
            </a:r>
            <a:r>
              <a:rPr lang="en-IN" sz="1400">
                <a:solidFill>
                  <a:srgbClr val="C00000"/>
                </a:solidFill>
              </a:rPr>
              <a:t>for Quality Assurance Specialists </a:t>
            </a:r>
            <a:r>
              <a:rPr lang="en-IN" sz="1400"/>
              <a:t>on BMW automobiles require technical skills, an understanding of the Quality terms and conditions, financial analysis, interpersonal skills, negotiation skills, conflict resolution, and managing the relationship between internal stakeholders.</a:t>
            </a:r>
            <a:endParaRPr/>
          </a:p>
          <a:p>
            <a:pPr marL="228600" lvl="0" indent="-228600" algn="l" rtl="0">
              <a:lnSpc>
                <a:spcPct val="90000"/>
              </a:lnSpc>
              <a:spcBef>
                <a:spcPts val="1000"/>
              </a:spcBef>
              <a:spcAft>
                <a:spcPts val="0"/>
              </a:spcAft>
              <a:buClr>
                <a:schemeClr val="dk1"/>
              </a:buClr>
              <a:buSzPts val="1400"/>
              <a:buChar char="•"/>
            </a:pPr>
            <a:r>
              <a:rPr lang="en-IN" sz="1400"/>
              <a:t>The </a:t>
            </a:r>
            <a:r>
              <a:rPr lang="en-IN" sz="1400">
                <a:solidFill>
                  <a:srgbClr val="C00000"/>
                </a:solidFill>
              </a:rPr>
              <a:t>Quality Assurance Specialists </a:t>
            </a:r>
            <a:r>
              <a:rPr lang="en-IN" sz="1400"/>
              <a:t>serve as a single point of contact for the formal agreements, developing a strong relationship with the vendors, customers and strategic partners in the different areas.</a:t>
            </a:r>
            <a:endParaRPr/>
          </a:p>
          <a:p>
            <a:pPr marL="228600" lvl="0" indent="-228600" algn="l" rtl="0">
              <a:lnSpc>
                <a:spcPct val="90000"/>
              </a:lnSpc>
              <a:spcBef>
                <a:spcPts val="1000"/>
              </a:spcBef>
              <a:spcAft>
                <a:spcPts val="0"/>
              </a:spcAft>
              <a:buClr>
                <a:srgbClr val="C00000"/>
              </a:buClr>
              <a:buSzPts val="1400"/>
              <a:buChar char="•"/>
            </a:pPr>
            <a:r>
              <a:rPr lang="en-IN" sz="1400">
                <a:solidFill>
                  <a:srgbClr val="C00000"/>
                </a:solidFill>
              </a:rPr>
              <a:t>Quality Assurance Specialists </a:t>
            </a:r>
            <a:r>
              <a:rPr lang="en-IN" sz="1400"/>
              <a:t>need to adopt a diverse skill set to navigate quality concerns.</a:t>
            </a:r>
            <a:endParaRPr/>
          </a:p>
          <a:p>
            <a:pPr marL="228600" lvl="0" indent="-228600" algn="l" rtl="0">
              <a:lnSpc>
                <a:spcPct val="90000"/>
              </a:lnSpc>
              <a:spcBef>
                <a:spcPts val="1000"/>
              </a:spcBef>
              <a:spcAft>
                <a:spcPts val="0"/>
              </a:spcAft>
              <a:buClr>
                <a:schemeClr val="dk1"/>
              </a:buClr>
              <a:buSzPts val="1400"/>
              <a:buChar char="•"/>
            </a:pPr>
            <a:r>
              <a:rPr lang="en-IN" sz="1400"/>
              <a:t>An efficient skill related to monitoring performance for Quality Assurance Specialists is communicating regularly with the internal stakeholders.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6"/>
        <p:cNvGrpSpPr/>
        <p:nvPr/>
      </p:nvGrpSpPr>
      <p:grpSpPr>
        <a:xfrm>
          <a:off x="0" y="0"/>
          <a:ext cx="0" cy="0"/>
          <a:chOff x="0" y="0"/>
          <a:chExt cx="0" cy="0"/>
        </a:xfrm>
      </p:grpSpPr>
      <p:sp>
        <p:nvSpPr>
          <p:cNvPr id="197" name="Google Shape;197;p9"/>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98" name="Google Shape;198;p9"/>
          <p:cNvSpPr/>
          <p:nvPr/>
        </p:nvSpPr>
        <p:spPr>
          <a:xfrm>
            <a:off x="1768100" y="-1"/>
            <a:ext cx="10423900" cy="5920155"/>
          </a:xfrm>
          <a:custGeom>
            <a:avLst/>
            <a:gdLst/>
            <a:ahLst/>
            <a:cxnLst/>
            <a:rect l="l" t="t" r="r" b="b"/>
            <a:pathLst>
              <a:path w="10423900" h="5491534" extrusionOk="0">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lt2">
              <a:alpha val="4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mbria"/>
              <a:ea typeface="Cambria"/>
              <a:cs typeface="Cambria"/>
              <a:sym typeface="Cambria"/>
            </a:endParaRPr>
          </a:p>
        </p:txBody>
      </p:sp>
      <p:sp>
        <p:nvSpPr>
          <p:cNvPr id="199" name="Google Shape;199;p9"/>
          <p:cNvSpPr txBox="1">
            <a:spLocks noGrp="1"/>
          </p:cNvSpPr>
          <p:nvPr>
            <p:ph type="title"/>
          </p:nvPr>
        </p:nvSpPr>
        <p:spPr>
          <a:xfrm>
            <a:off x="5526156" y="0"/>
            <a:ext cx="5827643" cy="143343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400"/>
              <a:buFont typeface="Cambria"/>
              <a:buNone/>
            </a:pPr>
            <a:r>
              <a:rPr lang="en-IN" b="1"/>
              <a:t>Pay and working Conditions </a:t>
            </a:r>
            <a:endParaRPr b="1"/>
          </a:p>
        </p:txBody>
      </p:sp>
      <p:pic>
        <p:nvPicPr>
          <p:cNvPr id="200" name="Google Shape;200;p9" descr="Protecting Workers Rights And Improving Working Conditions - FasterCapital"/>
          <p:cNvPicPr preferRelativeResize="0"/>
          <p:nvPr/>
        </p:nvPicPr>
        <p:blipFill rotWithShape="1">
          <a:blip r:embed="rId3">
            <a:alphaModFix/>
          </a:blip>
          <a:srcRect/>
          <a:stretch/>
        </p:blipFill>
        <p:spPr>
          <a:xfrm>
            <a:off x="585957" y="2370283"/>
            <a:ext cx="4640212" cy="2951658"/>
          </a:xfrm>
          <a:prstGeom prst="rect">
            <a:avLst/>
          </a:prstGeom>
          <a:noFill/>
          <a:ln>
            <a:noFill/>
          </a:ln>
        </p:spPr>
      </p:pic>
      <p:sp>
        <p:nvSpPr>
          <p:cNvPr id="201" name="Google Shape;201;p9"/>
          <p:cNvSpPr txBox="1">
            <a:spLocks noGrp="1"/>
          </p:cNvSpPr>
          <p:nvPr>
            <p:ph type="body" idx="1"/>
          </p:nvPr>
        </p:nvSpPr>
        <p:spPr>
          <a:xfrm>
            <a:off x="4920343" y="1616219"/>
            <a:ext cx="7104008" cy="4121149"/>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dk1"/>
              </a:buClr>
              <a:buSzPts val="1400"/>
              <a:buChar char="•"/>
            </a:pPr>
            <a:r>
              <a:rPr lang="en-IN" sz="1400"/>
              <a:t>The BMW Group has taken social responsibility in a critical manner for the </a:t>
            </a:r>
            <a:r>
              <a:rPr lang="en-IN" sz="1400">
                <a:solidFill>
                  <a:srgbClr val="C00000"/>
                </a:solidFill>
              </a:rPr>
              <a:t>Quality managers</a:t>
            </a:r>
            <a:r>
              <a:rPr lang="en-IN" sz="1400"/>
              <a:t>, integrating high regard for human rights and balanced working conditions into its business culture.</a:t>
            </a:r>
            <a:endParaRPr sz="1400"/>
          </a:p>
          <a:p>
            <a:pPr marL="228600" lvl="0" indent="-228600" algn="l" rtl="0">
              <a:lnSpc>
                <a:spcPct val="90000"/>
              </a:lnSpc>
              <a:spcBef>
                <a:spcPts val="0"/>
              </a:spcBef>
              <a:spcAft>
                <a:spcPts val="0"/>
              </a:spcAft>
              <a:buSzPts val="1400"/>
              <a:buChar char="•"/>
            </a:pPr>
            <a:r>
              <a:rPr lang="en-IN" sz="1400">
                <a:highlight>
                  <a:srgbClr val="FFFF00"/>
                </a:highlight>
              </a:rPr>
              <a:t>The base pay range of the Quality Assurance Manager of BMW ranges between 38,000 british pounds to 40,000 british pounds per year. </a:t>
            </a:r>
            <a:endParaRPr sz="1400">
              <a:highlight>
                <a:srgbClr val="FFFF00"/>
              </a:highlight>
            </a:endParaRPr>
          </a:p>
          <a:p>
            <a:pPr marL="228600" lvl="0" indent="-228600" algn="l" rtl="0">
              <a:lnSpc>
                <a:spcPct val="90000"/>
              </a:lnSpc>
              <a:spcBef>
                <a:spcPts val="1000"/>
              </a:spcBef>
              <a:spcAft>
                <a:spcPts val="0"/>
              </a:spcAft>
              <a:buClr>
                <a:schemeClr val="dk1"/>
              </a:buClr>
              <a:buSzPts val="1400"/>
              <a:buChar char="•"/>
            </a:pPr>
            <a:r>
              <a:rPr lang="en-IN" sz="1400"/>
              <a:t>In October 2018, the BMW group's management and the general work council collaborated with the Code of Human Rights and Working Conditions (Motoren, 2020).</a:t>
            </a:r>
            <a:endParaRPr/>
          </a:p>
          <a:p>
            <a:pPr marL="228600" lvl="0" indent="-228600" algn="l" rtl="0">
              <a:lnSpc>
                <a:spcPct val="90000"/>
              </a:lnSpc>
              <a:spcBef>
                <a:spcPts val="1000"/>
              </a:spcBef>
              <a:spcAft>
                <a:spcPts val="0"/>
              </a:spcAft>
              <a:buClr>
                <a:schemeClr val="dk1"/>
              </a:buClr>
              <a:buSzPts val="1400"/>
              <a:buChar char="•"/>
            </a:pPr>
            <a:r>
              <a:rPr lang="en-IN" sz="1400"/>
              <a:t>For the BMW Group, this Code aligns with international standards, including the “UN Guiding Principles on Business and Human Rights” and the “OECD Guidelines for Multinational Enterprises” (Motoren, 2023).</a:t>
            </a:r>
            <a:endParaRPr/>
          </a:p>
          <a:p>
            <a:pPr marL="228600" lvl="0" indent="-228600" algn="l" rtl="0">
              <a:lnSpc>
                <a:spcPct val="90000"/>
              </a:lnSpc>
              <a:spcBef>
                <a:spcPts val="1000"/>
              </a:spcBef>
              <a:spcAft>
                <a:spcPts val="0"/>
              </a:spcAft>
              <a:buClr>
                <a:schemeClr val="dk1"/>
              </a:buClr>
              <a:buSzPts val="1400"/>
              <a:buChar char="•"/>
            </a:pPr>
            <a:r>
              <a:rPr lang="en-IN" sz="1400"/>
              <a:t>The working conditions of BMW stood for the flexible working hours for adapting the schedules to balance personal and professional commitments.</a:t>
            </a:r>
            <a:endParaRPr/>
          </a:p>
          <a:p>
            <a:pPr marL="228600" lvl="0" indent="-228600" algn="l" rtl="0">
              <a:lnSpc>
                <a:spcPct val="90000"/>
              </a:lnSpc>
              <a:spcBef>
                <a:spcPts val="1000"/>
              </a:spcBef>
              <a:spcAft>
                <a:spcPts val="0"/>
              </a:spcAft>
              <a:buClr>
                <a:schemeClr val="dk1"/>
              </a:buClr>
              <a:buSzPts val="1400"/>
              <a:buChar char="•"/>
            </a:pPr>
            <a:r>
              <a:rPr lang="en-IN" sz="1400"/>
              <a:t>The benefits of balance, paid holidays, professional development opportunities and health manage working for the BMW Group include a high work-life ment programs.</a:t>
            </a:r>
            <a:endParaRPr/>
          </a:p>
          <a:p>
            <a:pPr marL="228600" lvl="0" indent="-228600" algn="l" rtl="0">
              <a:lnSpc>
                <a:spcPct val="90000"/>
              </a:lnSpc>
              <a:spcBef>
                <a:spcPts val="1000"/>
              </a:spcBef>
              <a:spcAft>
                <a:spcPts val="0"/>
              </a:spcAft>
              <a:buClr>
                <a:schemeClr val="dk1"/>
              </a:buClr>
              <a:buSzPts val="1400"/>
              <a:buChar char="•"/>
            </a:pPr>
            <a:r>
              <a:rPr lang="en-IN" sz="1400"/>
              <a:t>The BMW Group Code on Human Rights covers all necessities related to responsible, sustainable, and lawful conduct assessment as a significant part.</a:t>
            </a:r>
            <a:endParaRPr/>
          </a:p>
          <a:p>
            <a:pPr marL="228600" lvl="0" indent="-228600" algn="l" rtl="0">
              <a:lnSpc>
                <a:spcPct val="90000"/>
              </a:lnSpc>
              <a:spcBef>
                <a:spcPts val="1000"/>
              </a:spcBef>
              <a:spcAft>
                <a:spcPts val="0"/>
              </a:spcAft>
              <a:buClr>
                <a:schemeClr val="dk1"/>
              </a:buClr>
              <a:buSzPts val="1400"/>
              <a:buChar char="•"/>
            </a:pPr>
            <a:r>
              <a:rPr lang="en-IN" sz="1400"/>
              <a:t>In 2005, when the automobile's administrator, the employees and the Trade Union signed the "Joint Declaration on Human Rights and Working Conditions in the BMW Group" (BMW, 2022).</a:t>
            </a:r>
            <a:endParaRPr/>
          </a:p>
          <a:p>
            <a:pPr marL="228600" lvl="0" indent="-228600" algn="l" rtl="0">
              <a:lnSpc>
                <a:spcPct val="90000"/>
              </a:lnSpc>
              <a:spcBef>
                <a:spcPts val="1000"/>
              </a:spcBef>
              <a:spcAft>
                <a:spcPts val="0"/>
              </a:spcAft>
              <a:buClr>
                <a:schemeClr val="dk1"/>
              </a:buClr>
              <a:buSzPts val="1400"/>
              <a:buChar char="•"/>
            </a:pPr>
            <a:r>
              <a:rPr lang="en-IN" sz="1400"/>
              <a:t>The BMW Group follows the international standard of the ILO Declaration on Fundamental Principles and Rights at Work, along with the OECD Guidelines for Multinational Enterprises (Motoren, 2020).</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06"/>
        <p:cNvGrpSpPr/>
        <p:nvPr/>
      </p:nvGrpSpPr>
      <p:grpSpPr>
        <a:xfrm>
          <a:off x="0" y="0"/>
          <a:ext cx="0" cy="0"/>
          <a:chOff x="0" y="0"/>
          <a:chExt cx="0" cy="0"/>
        </a:xfrm>
      </p:grpSpPr>
      <p:sp>
        <p:nvSpPr>
          <p:cNvPr id="207" name="Google Shape;207;p10"/>
          <p:cNvSpPr/>
          <p:nvPr/>
        </p:nvSpPr>
        <p:spPr>
          <a:xfrm>
            <a:off x="-1" y="0"/>
            <a:ext cx="12192000" cy="685799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208" name="Google Shape;208;p10"/>
          <p:cNvSpPr/>
          <p:nvPr/>
        </p:nvSpPr>
        <p:spPr>
          <a:xfrm>
            <a:off x="9519137" y="5486400"/>
            <a:ext cx="2672863" cy="1371600"/>
          </a:xfrm>
          <a:custGeom>
            <a:avLst/>
            <a:gdLst/>
            <a:ahLst/>
            <a:cxnLst/>
            <a:rect l="l" t="t" r="r" b="b"/>
            <a:pathLst>
              <a:path w="2672863" h="1371600" extrusionOk="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pic>
        <p:nvPicPr>
          <p:cNvPr id="209" name="Google Shape;209;p10" descr="7 tips for creating a better flexible working policy - TestGorilla"/>
          <p:cNvPicPr preferRelativeResize="0"/>
          <p:nvPr/>
        </p:nvPicPr>
        <p:blipFill rotWithShape="1">
          <a:blip r:embed="rId3">
            <a:alphaModFix/>
          </a:blip>
          <a:srcRect l="8176" t="-210" r="4864" b="9969"/>
          <a:stretch/>
        </p:blipFill>
        <p:spPr>
          <a:xfrm>
            <a:off x="6561122" y="479493"/>
            <a:ext cx="5165756" cy="5932324"/>
          </a:xfrm>
          <a:custGeom>
            <a:avLst/>
            <a:gdLst/>
            <a:ahLst/>
            <a:cxnLst/>
            <a:rect l="l" t="t" r="r" b="b"/>
            <a:pathLst>
              <a:path w="4777381" h="5643794" extrusionOk="0">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ln>
            <a:noFill/>
          </a:ln>
        </p:spPr>
      </p:pic>
      <p:sp>
        <p:nvSpPr>
          <p:cNvPr id="210" name="Google Shape;210;p10"/>
          <p:cNvSpPr/>
          <p:nvPr/>
        </p:nvSpPr>
        <p:spPr>
          <a:xfrm>
            <a:off x="4602050" y="650160"/>
            <a:ext cx="2987899" cy="2987899"/>
          </a:xfrm>
          <a:prstGeom prst="arc">
            <a:avLst>
              <a:gd name="adj1" fmla="val 14441841"/>
              <a:gd name="adj2" fmla="val 0"/>
            </a:avLst>
          </a:prstGeom>
          <a:noFill/>
          <a:ln w="127000" cap="rnd" cmpd="sng">
            <a:solidFill>
              <a:schemeClr val="accent4"/>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mbria"/>
              <a:buNone/>
            </a:pPr>
            <a:endParaRPr sz="1800" b="0" i="0" u="none" strike="noStrike" cap="none">
              <a:solidFill>
                <a:srgbClr val="000000"/>
              </a:solidFill>
              <a:latin typeface="Calibri"/>
              <a:ea typeface="Calibri"/>
              <a:cs typeface="Calibri"/>
              <a:sym typeface="Calibri"/>
            </a:endParaRPr>
          </a:p>
        </p:txBody>
      </p:sp>
      <p:sp>
        <p:nvSpPr>
          <p:cNvPr id="211" name="Google Shape;211;p10"/>
          <p:cNvSpPr txBox="1">
            <a:spLocks noGrp="1"/>
          </p:cNvSpPr>
          <p:nvPr>
            <p:ph type="title"/>
          </p:nvPr>
        </p:nvSpPr>
        <p:spPr>
          <a:xfrm>
            <a:off x="838201" y="479493"/>
            <a:ext cx="52578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2800"/>
              <a:buFont typeface="Cambria"/>
              <a:buNone/>
            </a:pPr>
            <a:r>
              <a:rPr lang="en-IN" sz="2800" b="1"/>
              <a:t>Flexible working arrangement with justifications </a:t>
            </a:r>
            <a:endParaRPr sz="2800" b="1"/>
          </a:p>
        </p:txBody>
      </p:sp>
      <p:sp>
        <p:nvSpPr>
          <p:cNvPr id="212" name="Google Shape;212;p10"/>
          <p:cNvSpPr txBox="1">
            <a:spLocks noGrp="1"/>
          </p:cNvSpPr>
          <p:nvPr>
            <p:ph type="body" idx="1"/>
          </p:nvPr>
        </p:nvSpPr>
        <p:spPr>
          <a:xfrm>
            <a:off x="838201" y="1984443"/>
            <a:ext cx="5257800" cy="4192520"/>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1400"/>
              <a:buChar char="•"/>
            </a:pPr>
            <a:r>
              <a:rPr lang="en-IN" sz="1400"/>
              <a:t>BMW Group welcomes flexible, individual and sustainable working environments.</a:t>
            </a:r>
            <a:endParaRPr/>
          </a:p>
          <a:p>
            <a:pPr marL="228600" lvl="0" indent="-228600" algn="l" rtl="0">
              <a:lnSpc>
                <a:spcPct val="90000"/>
              </a:lnSpc>
              <a:spcBef>
                <a:spcPts val="1000"/>
              </a:spcBef>
              <a:spcAft>
                <a:spcPts val="0"/>
              </a:spcAft>
              <a:buClr>
                <a:schemeClr val="dk1"/>
              </a:buClr>
              <a:buSzPts val="1400"/>
              <a:buChar char="•"/>
            </a:pPr>
            <a:r>
              <a:rPr lang="en-IN" sz="1400"/>
              <a:t>The company has a highly future oriented working environment for about 70,000 associates on the global aspects in 400 office buildings in more than 40 countries (BMW, 2024).</a:t>
            </a:r>
            <a:endParaRPr/>
          </a:p>
          <a:p>
            <a:pPr marL="228600" lvl="0" indent="-228600" algn="l" rtl="0">
              <a:lnSpc>
                <a:spcPct val="90000"/>
              </a:lnSpc>
              <a:spcBef>
                <a:spcPts val="1000"/>
              </a:spcBef>
              <a:spcAft>
                <a:spcPts val="0"/>
              </a:spcAft>
              <a:buClr>
                <a:schemeClr val="dk1"/>
              </a:buClr>
              <a:buSzPts val="1400"/>
              <a:buChar char="•"/>
            </a:pPr>
            <a:r>
              <a:rPr lang="en-IN" sz="1400"/>
              <a:t>The company welcomes mobile working support on the different working arrangements, enabling employees to work in remote areas.</a:t>
            </a:r>
            <a:endParaRPr/>
          </a:p>
          <a:p>
            <a:pPr marL="228600" lvl="0" indent="-228600" algn="l" rtl="0">
              <a:lnSpc>
                <a:spcPct val="90000"/>
              </a:lnSpc>
              <a:spcBef>
                <a:spcPts val="1000"/>
              </a:spcBef>
              <a:spcAft>
                <a:spcPts val="0"/>
              </a:spcAft>
              <a:buClr>
                <a:schemeClr val="dk1"/>
              </a:buClr>
              <a:buSzPts val="1400"/>
              <a:buChar char="•"/>
            </a:pPr>
            <a:r>
              <a:rPr lang="en-IN" sz="1400"/>
              <a:t>Connected work for the BMW Group has continued its progress since 2017 in its research and innovation centres in Munich (BMW, 2024).</a:t>
            </a:r>
            <a:endParaRPr/>
          </a:p>
          <a:p>
            <a:pPr marL="228600" lvl="0" indent="-228600" algn="l" rtl="0">
              <a:lnSpc>
                <a:spcPct val="90000"/>
              </a:lnSpc>
              <a:spcBef>
                <a:spcPts val="1000"/>
              </a:spcBef>
              <a:spcAft>
                <a:spcPts val="0"/>
              </a:spcAft>
              <a:buClr>
                <a:schemeClr val="dk1"/>
              </a:buClr>
              <a:buSzPts val="1400"/>
              <a:buChar char="•"/>
            </a:pPr>
            <a:r>
              <a:rPr lang="en-IN" sz="1400"/>
              <a:t>There are some employees there, who have shared their experiences of working with the BMW group.  </a:t>
            </a:r>
            <a:endParaRPr/>
          </a:p>
          <a:p>
            <a:pPr marL="228600" lvl="0" indent="-228600" algn="l" rtl="0">
              <a:lnSpc>
                <a:spcPct val="90000"/>
              </a:lnSpc>
              <a:spcBef>
                <a:spcPts val="1000"/>
              </a:spcBef>
              <a:spcAft>
                <a:spcPts val="0"/>
              </a:spcAft>
              <a:buClr>
                <a:schemeClr val="dk1"/>
              </a:buClr>
              <a:buSzPts val="1400"/>
              <a:buChar char="•"/>
            </a:pPr>
            <a:r>
              <a:rPr lang="en-IN" sz="1400"/>
              <a:t>About 63% of the employees at BMW Group work normal working hours (Comparably, 2024).</a:t>
            </a:r>
            <a:endParaRPr/>
          </a:p>
          <a:p>
            <a:pPr marL="228600" lvl="0" indent="-228600" algn="l" rtl="0">
              <a:lnSpc>
                <a:spcPct val="90000"/>
              </a:lnSpc>
              <a:spcBef>
                <a:spcPts val="1000"/>
              </a:spcBef>
              <a:spcAft>
                <a:spcPts val="0"/>
              </a:spcAft>
              <a:buClr>
                <a:schemeClr val="dk1"/>
              </a:buClr>
              <a:buSzPts val="1400"/>
              <a:buChar char="•"/>
            </a:pPr>
            <a:r>
              <a:rPr lang="en-IN" sz="1400"/>
              <a:t>On the other hand, 3% have longer than half a day. </a:t>
            </a:r>
            <a:endParaRPr/>
          </a:p>
          <a:p>
            <a:pPr marL="228600" lvl="0" indent="-146050" algn="l" rtl="0">
              <a:lnSpc>
                <a:spcPct val="90000"/>
              </a:lnSpc>
              <a:spcBef>
                <a:spcPts val="1000"/>
              </a:spcBef>
              <a:spcAft>
                <a:spcPts val="0"/>
              </a:spcAft>
              <a:buClr>
                <a:schemeClr val="dk1"/>
              </a:buClr>
              <a:buSzPts val="1300"/>
              <a:buNone/>
            </a:pPr>
            <a:endParaRPr sz="13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7"/>
        <p:cNvGrpSpPr/>
        <p:nvPr/>
      </p:nvGrpSpPr>
      <p:grpSpPr>
        <a:xfrm>
          <a:off x="0" y="0"/>
          <a:ext cx="0" cy="0"/>
          <a:chOff x="0" y="0"/>
          <a:chExt cx="0" cy="0"/>
        </a:xfrm>
      </p:grpSpPr>
      <p:sp>
        <p:nvSpPr>
          <p:cNvPr id="218" name="Google Shape;218;p11"/>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219" name="Google Shape;219;p11"/>
          <p:cNvSpPr txBox="1">
            <a:spLocks noGrp="1"/>
          </p:cNvSpPr>
          <p:nvPr>
            <p:ph type="title"/>
          </p:nvPr>
        </p:nvSpPr>
        <p:spPr>
          <a:xfrm>
            <a:off x="645065" y="1463040"/>
            <a:ext cx="3796306" cy="269094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4800"/>
              <a:buFont typeface="Cambria"/>
              <a:buNone/>
            </a:pPr>
            <a:r>
              <a:rPr lang="en-IN" sz="4800" b="1" dirty="0"/>
              <a:t>Conclusion </a:t>
            </a:r>
            <a:endParaRPr sz="4800" dirty="0"/>
          </a:p>
        </p:txBody>
      </p:sp>
      <p:grpSp>
        <p:nvGrpSpPr>
          <p:cNvPr id="220" name="Google Shape;220;p11"/>
          <p:cNvGrpSpPr/>
          <p:nvPr/>
        </p:nvGrpSpPr>
        <p:grpSpPr>
          <a:xfrm>
            <a:off x="209667" y="4415246"/>
            <a:ext cx="11982332" cy="2087795"/>
            <a:chOff x="143163" y="5763486"/>
            <a:chExt cx="11982332" cy="739555"/>
          </a:xfrm>
        </p:grpSpPr>
        <p:sp>
          <p:nvSpPr>
            <p:cNvPr id="221" name="Google Shape;221;p11"/>
            <p:cNvSpPr/>
            <p:nvPr/>
          </p:nvSpPr>
          <p:spPr>
            <a:xfrm rot="10800000">
              <a:off x="357444" y="5763486"/>
              <a:ext cx="11768051" cy="739555"/>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cxnSp>
          <p:nvCxnSpPr>
            <p:cNvPr id="222" name="Google Shape;222;p11"/>
            <p:cNvCxnSpPr/>
            <p:nvPr/>
          </p:nvCxnSpPr>
          <p:spPr>
            <a:xfrm flipH="1">
              <a:off x="143163" y="5763486"/>
              <a:ext cx="1" cy="739555"/>
            </a:xfrm>
            <a:prstGeom prst="straightConnector1">
              <a:avLst/>
            </a:prstGeom>
            <a:noFill/>
            <a:ln w="177800" cap="flat" cmpd="sng">
              <a:solidFill>
                <a:schemeClr val="accent4"/>
              </a:solidFill>
              <a:prstDash val="solid"/>
              <a:miter lim="800000"/>
              <a:headEnd type="none" w="sm" len="sm"/>
              <a:tailEnd type="none" w="sm" len="sm"/>
            </a:ln>
          </p:spPr>
        </p:cxnSp>
      </p:grpSp>
      <p:sp>
        <p:nvSpPr>
          <p:cNvPr id="223" name="Google Shape;223;p11"/>
          <p:cNvSpPr/>
          <p:nvPr/>
        </p:nvSpPr>
        <p:spPr>
          <a:xfrm>
            <a:off x="5133706" y="587829"/>
            <a:ext cx="6505300" cy="5682342"/>
          </a:xfrm>
          <a:prstGeom prst="rect">
            <a:avLst/>
          </a:prstGeom>
          <a:solidFill>
            <a:schemeClr val="lt1"/>
          </a:solidFill>
          <a:ln>
            <a:noFill/>
          </a:ln>
          <a:effectLst>
            <a:outerShdw blurRad="139700" dist="1270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224" name="Google Shape;224;p11"/>
          <p:cNvSpPr txBox="1">
            <a:spLocks noGrp="1"/>
          </p:cNvSpPr>
          <p:nvPr>
            <p:ph type="body" idx="1"/>
          </p:nvPr>
        </p:nvSpPr>
        <p:spPr>
          <a:xfrm>
            <a:off x="5656218" y="1463039"/>
            <a:ext cx="5542387" cy="4300447"/>
          </a:xfrm>
          <a:prstGeom prst="rect">
            <a:avLst/>
          </a:prstGeom>
          <a:noFill/>
          <a:ln>
            <a:noFill/>
          </a:ln>
        </p:spPr>
        <p:txBody>
          <a:bodyPr spcFirstLastPara="1" wrap="square" lIns="91425" tIns="45700" rIns="91425" bIns="45700" anchor="t" anchorCtr="0">
            <a:normAutofit/>
          </a:bodyPr>
          <a:lstStyle/>
          <a:p>
            <a:pPr marL="228600" lvl="0" indent="-228600" algn="l" rtl="0">
              <a:lnSpc>
                <a:spcPct val="90000"/>
              </a:lnSpc>
              <a:spcBef>
                <a:spcPts val="0"/>
              </a:spcBef>
              <a:spcAft>
                <a:spcPts val="0"/>
              </a:spcAft>
              <a:buClr>
                <a:schemeClr val="dk1"/>
              </a:buClr>
              <a:buSzPts val="1400"/>
              <a:buChar char="•"/>
            </a:pPr>
            <a:r>
              <a:rPr lang="en-IN" sz="1400"/>
              <a:t>The BMW group was launched in 1916, which has enhanced over the period as different forms of car varieties in its units.</a:t>
            </a:r>
            <a:endParaRPr/>
          </a:p>
          <a:p>
            <a:pPr marL="228600" lvl="0" indent="-228600" algn="l" rtl="0">
              <a:lnSpc>
                <a:spcPct val="90000"/>
              </a:lnSpc>
              <a:spcBef>
                <a:spcPts val="1000"/>
              </a:spcBef>
              <a:spcAft>
                <a:spcPts val="0"/>
              </a:spcAft>
              <a:buClr>
                <a:schemeClr val="dk1"/>
              </a:buClr>
              <a:buSzPts val="1400"/>
              <a:buChar char="•"/>
            </a:pPr>
            <a:r>
              <a:rPr lang="en-IN" sz="1400"/>
              <a:t>The presentation focuses on enhancing the </a:t>
            </a:r>
            <a:r>
              <a:rPr lang="en-IN" sz="1400">
                <a:solidFill>
                  <a:srgbClr val="C00000"/>
                </a:solidFill>
              </a:rPr>
              <a:t>Quality Assurance Specialist</a:t>
            </a:r>
            <a:r>
              <a:rPr lang="en-IN" sz="1400"/>
              <a:t> role for the automobile company.</a:t>
            </a:r>
            <a:endParaRPr/>
          </a:p>
          <a:p>
            <a:pPr marL="228600" lvl="0" indent="-228600" algn="l" rtl="0">
              <a:lnSpc>
                <a:spcPct val="90000"/>
              </a:lnSpc>
              <a:spcBef>
                <a:spcPts val="1000"/>
              </a:spcBef>
              <a:spcAft>
                <a:spcPts val="0"/>
              </a:spcAft>
              <a:buClr>
                <a:schemeClr val="dk1"/>
              </a:buClr>
              <a:buSzPts val="1400"/>
              <a:buChar char="•"/>
            </a:pPr>
            <a:r>
              <a:rPr lang="en-IN" sz="1400"/>
              <a:t>The job analysis of the </a:t>
            </a:r>
            <a:r>
              <a:rPr lang="en-IN" sz="1400">
                <a:solidFill>
                  <a:srgbClr val="C00000"/>
                </a:solidFill>
              </a:rPr>
              <a:t>Quality Assurance Specialist </a:t>
            </a:r>
            <a:r>
              <a:rPr lang="en-IN" sz="1400"/>
              <a:t>has evaluated the implementation of the life cycle for each of the vehicles produced in the BMW group.</a:t>
            </a:r>
            <a:endParaRPr/>
          </a:p>
          <a:p>
            <a:pPr marL="228600" lvl="0" indent="-228600" algn="l" rtl="0">
              <a:lnSpc>
                <a:spcPct val="90000"/>
              </a:lnSpc>
              <a:spcBef>
                <a:spcPts val="1000"/>
              </a:spcBef>
              <a:spcAft>
                <a:spcPts val="0"/>
              </a:spcAft>
              <a:buClr>
                <a:schemeClr val="dk1"/>
              </a:buClr>
              <a:buSzPts val="1400"/>
              <a:buChar char="•"/>
            </a:pPr>
            <a:r>
              <a:rPr lang="en-IN" sz="1400"/>
              <a:t>The key skills of efficient </a:t>
            </a:r>
            <a:r>
              <a:rPr lang="en-IN" sz="1400">
                <a:solidFill>
                  <a:srgbClr val="C00000"/>
                </a:solidFill>
              </a:rPr>
              <a:t>Quality management </a:t>
            </a:r>
            <a:r>
              <a:rPr lang="en-IN" sz="1400"/>
              <a:t>include a robust overview of the BMW group's legal claws and technical requirements.</a:t>
            </a:r>
            <a:endParaRPr/>
          </a:p>
          <a:p>
            <a:pPr marL="228600" lvl="0" indent="-228600" algn="l" rtl="0">
              <a:lnSpc>
                <a:spcPct val="90000"/>
              </a:lnSpc>
              <a:spcBef>
                <a:spcPts val="1000"/>
              </a:spcBef>
              <a:spcAft>
                <a:spcPts val="0"/>
              </a:spcAft>
              <a:buClr>
                <a:schemeClr val="dk1"/>
              </a:buClr>
              <a:buSzPts val="1400"/>
              <a:buChar char="•"/>
            </a:pPr>
            <a:r>
              <a:rPr lang="en-IN" sz="1400"/>
              <a:t>The working conditions for the BMW group were presented in October 2018, and the company's administration has signed the Code of Human Rights.</a:t>
            </a:r>
            <a:endParaRPr/>
          </a:p>
          <a:p>
            <a:pPr marL="228600" lvl="0" indent="-228600" algn="l" rtl="0">
              <a:lnSpc>
                <a:spcPct val="90000"/>
              </a:lnSpc>
              <a:spcBef>
                <a:spcPts val="1000"/>
              </a:spcBef>
              <a:spcAft>
                <a:spcPts val="0"/>
              </a:spcAft>
              <a:buClr>
                <a:schemeClr val="dk1"/>
              </a:buClr>
              <a:buSzPts val="1400"/>
              <a:buChar char="•"/>
            </a:pPr>
            <a:r>
              <a:rPr lang="en-IN" sz="1400"/>
              <a:t>The flexible working arrangement for BMW has shown the individuals the improvement of working environments for its employees upon 70,000 employees.</a:t>
            </a:r>
            <a:endParaRPr/>
          </a:p>
          <a:p>
            <a:pPr marL="228600" lvl="0" indent="-133350" algn="l" rtl="0">
              <a:lnSpc>
                <a:spcPct val="90000"/>
              </a:lnSpc>
              <a:spcBef>
                <a:spcPts val="1000"/>
              </a:spcBef>
              <a:spcAft>
                <a:spcPts val="0"/>
              </a:spcAft>
              <a:buClr>
                <a:schemeClr val="dk1"/>
              </a:buClr>
              <a:buSzPts val="1500"/>
              <a:buNone/>
            </a:pPr>
            <a:endParaRPr sz="15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28"/>
        <p:cNvGrpSpPr/>
        <p:nvPr/>
      </p:nvGrpSpPr>
      <p:grpSpPr>
        <a:xfrm>
          <a:off x="0" y="0"/>
          <a:ext cx="0" cy="0"/>
          <a:chOff x="0" y="0"/>
          <a:chExt cx="0" cy="0"/>
        </a:xfrm>
      </p:grpSpPr>
      <p:sp>
        <p:nvSpPr>
          <p:cNvPr id="229" name="Google Shape;229;p12"/>
          <p:cNvSpPr/>
          <p:nvPr/>
        </p:nvSpPr>
        <p:spPr>
          <a:xfrm>
            <a:off x="-1700" y="-434716"/>
            <a:ext cx="12192000" cy="653626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230" name="Google Shape;230;p12"/>
          <p:cNvSpPr/>
          <p:nvPr/>
        </p:nvSpPr>
        <p:spPr>
          <a:xfrm flipH="1">
            <a:off x="8576720" y="3335867"/>
            <a:ext cx="3291840" cy="3200400"/>
          </a:xfrm>
          <a:prstGeom prst="rtTriangle">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231" name="Google Shape;231;p12"/>
          <p:cNvSpPr/>
          <p:nvPr/>
        </p:nvSpPr>
        <p:spPr>
          <a:xfrm>
            <a:off x="641774" y="623275"/>
            <a:ext cx="10905053" cy="5607882"/>
          </a:xfrm>
          <a:prstGeom prst="rect">
            <a:avLst/>
          </a:prstGeom>
          <a:noFill/>
          <a:ln w="19050" cap="flat" cmpd="sng">
            <a:solidFill>
              <a:srgbClr val="3F3F3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232" name="Google Shape;232;p12"/>
          <p:cNvSpPr txBox="1">
            <a:spLocks noGrp="1"/>
          </p:cNvSpPr>
          <p:nvPr>
            <p:ph type="title"/>
          </p:nvPr>
        </p:nvSpPr>
        <p:spPr>
          <a:xfrm>
            <a:off x="1385607" y="460597"/>
            <a:ext cx="7830400" cy="111528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ambria"/>
              <a:buNone/>
            </a:pPr>
            <a:r>
              <a:rPr lang="en-IN" sz="4000" b="1"/>
              <a:t>Reference List</a:t>
            </a:r>
            <a:endParaRPr sz="4000" b="1"/>
          </a:p>
        </p:txBody>
      </p:sp>
      <p:sp>
        <p:nvSpPr>
          <p:cNvPr id="233" name="Google Shape;233;p12"/>
          <p:cNvSpPr txBox="1">
            <a:spLocks noGrp="1"/>
          </p:cNvSpPr>
          <p:nvPr>
            <p:ph type="body" idx="1"/>
          </p:nvPr>
        </p:nvSpPr>
        <p:spPr>
          <a:xfrm>
            <a:off x="641774" y="1214203"/>
            <a:ext cx="10905053" cy="4721902"/>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dk1"/>
              </a:buClr>
              <a:buSzPts val="800"/>
              <a:buChar char="•"/>
            </a:pPr>
            <a:r>
              <a:rPr lang="en-IN" sz="800" dirty="0"/>
              <a:t>BMW (2024). </a:t>
            </a:r>
            <a:r>
              <a:rPr lang="en-IN" sz="800" i="1" dirty="0"/>
              <a:t>Imagining the cooperation of the future: BMW Group creates flexible working environments with </a:t>
            </a:r>
            <a:r>
              <a:rPr lang="en-IN" sz="800" i="1" dirty="0" err="1"/>
              <a:t>ConnectedWorks</a:t>
            </a:r>
            <a:r>
              <a:rPr lang="en-IN" sz="800" i="1" dirty="0"/>
              <a:t>.</a:t>
            </a:r>
            <a:r>
              <a:rPr lang="en-IN" sz="800" dirty="0"/>
              <a:t> [online] www.press.bmwgroup.com. Available at: </a:t>
            </a:r>
            <a:r>
              <a:rPr lang="en-IN" sz="800" u="sng" dirty="0">
                <a:solidFill>
                  <a:schemeClr val="hlink"/>
                </a:solidFill>
                <a:hlinkClick r:id="rId3"/>
              </a:rPr>
              <a:t>https://www.press.bmwgroup.com/global/article/detail/T0348672EN/imagining-the-cooperation-of-the-future:-bmw-group-creates-flexible-working-environments-with-connectedworks</a:t>
            </a:r>
            <a:r>
              <a:rPr lang="en-IN" sz="800" dirty="0"/>
              <a:t>. </a:t>
            </a:r>
            <a:endParaRPr dirty="0"/>
          </a:p>
          <a:p>
            <a:pPr marL="228600" lvl="0" indent="-228600" algn="l" rtl="0">
              <a:lnSpc>
                <a:spcPct val="90000"/>
              </a:lnSpc>
              <a:spcBef>
                <a:spcPts val="1000"/>
              </a:spcBef>
              <a:spcAft>
                <a:spcPts val="0"/>
              </a:spcAft>
              <a:buClr>
                <a:schemeClr val="dk1"/>
              </a:buClr>
              <a:buSzPts val="800"/>
              <a:buChar char="•"/>
            </a:pPr>
            <a:r>
              <a:rPr lang="en-IN" sz="800" dirty="0"/>
              <a:t>Bmwgroup.com. (2024). </a:t>
            </a:r>
            <a:r>
              <a:rPr lang="en-IN" sz="800" i="1" dirty="0"/>
              <a:t>BMW Group Strategy</a:t>
            </a:r>
            <a:r>
              <a:rPr lang="en-IN" sz="800" dirty="0"/>
              <a:t>. [online] Available at: </a:t>
            </a:r>
            <a:r>
              <a:rPr lang="en-IN" sz="800" u="sng" dirty="0">
                <a:solidFill>
                  <a:schemeClr val="hlink"/>
                </a:solidFill>
                <a:hlinkClick r:id="rId4"/>
              </a:rPr>
              <a:t>https://www.bmwgroup.com/en/company/strategy.html</a:t>
            </a:r>
            <a:r>
              <a:rPr lang="en-IN" sz="800" dirty="0"/>
              <a:t>  [Accessed 11 July. 2024].</a:t>
            </a:r>
            <a:endParaRPr dirty="0"/>
          </a:p>
          <a:p>
            <a:pPr marL="228600" lvl="0" indent="-228600" algn="l" rtl="0">
              <a:lnSpc>
                <a:spcPct val="90000"/>
              </a:lnSpc>
              <a:spcBef>
                <a:spcPts val="1000"/>
              </a:spcBef>
              <a:spcAft>
                <a:spcPts val="0"/>
              </a:spcAft>
              <a:buClr>
                <a:schemeClr val="dk1"/>
              </a:buClr>
              <a:buSzPts val="800"/>
              <a:buChar char="•"/>
            </a:pPr>
            <a:r>
              <a:rPr lang="en-IN" sz="800" dirty="0"/>
              <a:t>‌Bmwgroup.com. (2024). </a:t>
            </a:r>
            <a:r>
              <a:rPr lang="en-IN" sz="800" i="1" dirty="0"/>
              <a:t>BMW Group Sustainability Goals</a:t>
            </a:r>
            <a:r>
              <a:rPr lang="en-IN" sz="800" dirty="0"/>
              <a:t>. [online] Available at: </a:t>
            </a:r>
            <a:r>
              <a:rPr lang="en-IN" sz="800" u="sng" dirty="0">
                <a:solidFill>
                  <a:schemeClr val="hlink"/>
                </a:solidFill>
                <a:hlinkClick r:id="rId5"/>
              </a:rPr>
              <a:t>https://www.bmwgroup.com/en/sustainability/goals.html</a:t>
            </a:r>
            <a:r>
              <a:rPr lang="en-IN" sz="800" dirty="0"/>
              <a:t>  [Accessed 11 July. 2024].</a:t>
            </a:r>
            <a:endParaRPr dirty="0"/>
          </a:p>
          <a:p>
            <a:pPr marL="228600" lvl="0" indent="-228600" algn="l" rtl="0">
              <a:lnSpc>
                <a:spcPct val="90000"/>
              </a:lnSpc>
              <a:spcBef>
                <a:spcPts val="1000"/>
              </a:spcBef>
              <a:spcAft>
                <a:spcPts val="0"/>
              </a:spcAft>
              <a:buClr>
                <a:schemeClr val="dk1"/>
              </a:buClr>
              <a:buSzPts val="800"/>
              <a:buChar char="•"/>
            </a:pPr>
            <a:r>
              <a:rPr lang="en-IN" sz="800" dirty="0"/>
              <a:t>Comparably (2024). </a:t>
            </a:r>
            <a:r>
              <a:rPr lang="en-IN" sz="800" i="1" dirty="0"/>
              <a:t>BMW Group Company Culture</a:t>
            </a:r>
            <a:r>
              <a:rPr lang="en-IN" sz="800" dirty="0"/>
              <a:t>. [online] Comparably. Available at: </a:t>
            </a:r>
            <a:r>
              <a:rPr lang="en-IN" sz="800" u="sng" dirty="0">
                <a:solidFill>
                  <a:schemeClr val="hlink"/>
                </a:solidFill>
                <a:hlinkClick r:id="rId6"/>
              </a:rPr>
              <a:t>https://www.comparably.com/companies/bmw</a:t>
            </a:r>
            <a:r>
              <a:rPr lang="en-IN" sz="800" dirty="0"/>
              <a:t>. </a:t>
            </a:r>
            <a:endParaRPr dirty="0"/>
          </a:p>
          <a:p>
            <a:pPr marL="228600" lvl="0" indent="-228600" algn="l" rtl="0">
              <a:lnSpc>
                <a:spcPct val="90000"/>
              </a:lnSpc>
              <a:spcBef>
                <a:spcPts val="1000"/>
              </a:spcBef>
              <a:spcAft>
                <a:spcPts val="0"/>
              </a:spcAft>
              <a:buClr>
                <a:schemeClr val="dk1"/>
              </a:buClr>
              <a:buSzPts val="800"/>
              <a:buChar char="•"/>
            </a:pPr>
            <a:r>
              <a:rPr lang="en-IN" sz="800" dirty="0" err="1"/>
              <a:t>Ghorbani</a:t>
            </a:r>
            <a:r>
              <a:rPr lang="en-IN" sz="800" dirty="0"/>
              <a:t>, A., (2023). A review of successful construction project managers’ competencies and leadership profile. </a:t>
            </a:r>
            <a:r>
              <a:rPr lang="en-IN" sz="800" i="1" dirty="0"/>
              <a:t>Journal of Rehabilitation in Civil Engineering</a:t>
            </a:r>
            <a:r>
              <a:rPr lang="en-IN" sz="800" dirty="0"/>
              <a:t>, </a:t>
            </a:r>
            <a:r>
              <a:rPr lang="en-IN" sz="800" i="1" dirty="0"/>
              <a:t>11</a:t>
            </a:r>
            <a:r>
              <a:rPr lang="en-IN" sz="800" dirty="0"/>
              <a:t>(1), pp.76-95. </a:t>
            </a:r>
            <a:r>
              <a:rPr lang="en-IN" sz="800" u="sng" dirty="0">
                <a:solidFill>
                  <a:schemeClr val="hlink"/>
                </a:solidFill>
                <a:hlinkClick r:id="rId7"/>
              </a:rPr>
              <a:t>https://civiljournal.semnan.ac.ir/article_6409_b18a483950a9b2833b3202e36411ee7b.pdf</a:t>
            </a:r>
            <a:r>
              <a:rPr lang="en-IN" sz="800" dirty="0"/>
              <a:t> </a:t>
            </a:r>
            <a:endParaRPr dirty="0"/>
          </a:p>
          <a:p>
            <a:pPr marL="228600" lvl="0" indent="-228600" algn="l" rtl="0">
              <a:lnSpc>
                <a:spcPct val="90000"/>
              </a:lnSpc>
              <a:spcBef>
                <a:spcPts val="1000"/>
              </a:spcBef>
              <a:spcAft>
                <a:spcPts val="0"/>
              </a:spcAft>
              <a:buClr>
                <a:schemeClr val="dk1"/>
              </a:buClr>
              <a:buSzPts val="800"/>
              <a:buChar char="•"/>
            </a:pPr>
            <a:r>
              <a:rPr lang="en-IN" sz="800" dirty="0" err="1"/>
              <a:t>Motoren</a:t>
            </a:r>
            <a:r>
              <a:rPr lang="en-IN" sz="800" dirty="0"/>
              <a:t>, B. (2020). </a:t>
            </a:r>
            <a:r>
              <a:rPr lang="en-IN" sz="800" i="1" dirty="0"/>
              <a:t>HUMAN RIGHTS. COMMITTED TO RESPECT. PUBLISHED BY BMW GROUP CODE ON HUMAN RIGHTS AND WORKING CONDITIONS</a:t>
            </a:r>
            <a:r>
              <a:rPr lang="en-IN" sz="800" dirty="0"/>
              <a:t>. [online] Available at: </a:t>
            </a:r>
            <a:r>
              <a:rPr lang="en-IN" sz="800" u="sng" dirty="0">
                <a:solidFill>
                  <a:schemeClr val="hlink"/>
                </a:solidFill>
                <a:hlinkClick r:id="rId8"/>
              </a:rPr>
              <a:t>https://www.bmwgroup.com/content/dam/grpw/websites/bmwgroup_com/company/downloads/en/2021/CCO_HumanRights_Code_EN_December2020_external.pdf</a:t>
            </a:r>
            <a:r>
              <a:rPr lang="en-IN" sz="800" dirty="0"/>
              <a:t>. </a:t>
            </a:r>
            <a:endParaRPr dirty="0"/>
          </a:p>
          <a:p>
            <a:pPr marL="228600" lvl="0" indent="-228600" algn="l" rtl="0">
              <a:lnSpc>
                <a:spcPct val="90000"/>
              </a:lnSpc>
              <a:spcBef>
                <a:spcPts val="1000"/>
              </a:spcBef>
              <a:spcAft>
                <a:spcPts val="0"/>
              </a:spcAft>
              <a:buClr>
                <a:schemeClr val="dk1"/>
              </a:buClr>
              <a:buSzPts val="800"/>
              <a:buChar char="•"/>
            </a:pPr>
            <a:r>
              <a:rPr lang="en-IN" sz="800" dirty="0" err="1"/>
              <a:t>Motoren</a:t>
            </a:r>
            <a:r>
              <a:rPr lang="en-IN" sz="800" dirty="0"/>
              <a:t>, B. (2020). </a:t>
            </a:r>
            <a:r>
              <a:rPr lang="en-IN" sz="800" i="1" dirty="0"/>
              <a:t>HUMAN RIGHTS. COMMITTED TO RESPECT. PUBLISHED BY BMW GROUP CODE ON HUMAN RIGHTS AND WORKING CONDITIONS</a:t>
            </a:r>
            <a:r>
              <a:rPr lang="en-IN" sz="800" dirty="0"/>
              <a:t>. [online] Available at: </a:t>
            </a:r>
            <a:r>
              <a:rPr lang="en-IN" sz="800" u="sng" dirty="0">
                <a:solidFill>
                  <a:schemeClr val="hlink"/>
                </a:solidFill>
                <a:hlinkClick r:id="rId8"/>
              </a:rPr>
              <a:t>https://www.bmwgroup.com/content/dam/grpw/websites/bmwgroup_com/company/downloads/en/2021/CCO_HumanRights_Code_EN_December2020_external.pdf</a:t>
            </a:r>
            <a:r>
              <a:rPr lang="en-IN" sz="800" dirty="0"/>
              <a:t>. </a:t>
            </a:r>
            <a:endParaRPr dirty="0"/>
          </a:p>
          <a:p>
            <a:pPr marL="228600" lvl="0" indent="-228600" algn="l" rtl="0">
              <a:lnSpc>
                <a:spcPct val="90000"/>
              </a:lnSpc>
              <a:spcBef>
                <a:spcPts val="1000"/>
              </a:spcBef>
              <a:spcAft>
                <a:spcPts val="0"/>
              </a:spcAft>
              <a:buClr>
                <a:schemeClr val="dk1"/>
              </a:buClr>
              <a:buSzPts val="800"/>
              <a:buChar char="•"/>
            </a:pPr>
            <a:r>
              <a:rPr lang="en-IN" sz="800" dirty="0" err="1"/>
              <a:t>Motoren</a:t>
            </a:r>
            <a:r>
              <a:rPr lang="en-IN" sz="800" dirty="0"/>
              <a:t>, B. (2023). </a:t>
            </a:r>
            <a:r>
              <a:rPr lang="en-IN" sz="800" i="1" dirty="0"/>
              <a:t>PUB L I SHED BY BMW GROUP CODE ON HUMAN RIGHTS AND WORKING CONDITIONS W E A R E C O M P L I A N C E</a:t>
            </a:r>
            <a:r>
              <a:rPr lang="en-IN" sz="800" dirty="0"/>
              <a:t>. [online] Available at: </a:t>
            </a:r>
            <a:r>
              <a:rPr lang="en-IN" sz="800" u="sng" dirty="0">
                <a:solidFill>
                  <a:schemeClr val="hlink"/>
                </a:solidFill>
                <a:hlinkClick r:id="rId9"/>
              </a:rPr>
              <a:t>https://www.bmwgroup.com/content/dam/grpw/websites/bmwgroup_com/company/downloads/de/2023/BMW_Group_Code_Human_Rights_Working_Condition_EN.pdf</a:t>
            </a:r>
            <a:r>
              <a:rPr lang="en-IN" sz="800" dirty="0"/>
              <a:t>. </a:t>
            </a:r>
            <a:endParaRPr dirty="0"/>
          </a:p>
          <a:p>
            <a:pPr marL="228600" lvl="0" indent="-228600" algn="l" rtl="0">
              <a:lnSpc>
                <a:spcPct val="90000"/>
              </a:lnSpc>
              <a:spcBef>
                <a:spcPts val="1000"/>
              </a:spcBef>
              <a:spcAft>
                <a:spcPts val="0"/>
              </a:spcAft>
              <a:buClr>
                <a:schemeClr val="dk1"/>
              </a:buClr>
              <a:buSzPts val="800"/>
              <a:buChar char="•"/>
            </a:pPr>
            <a:r>
              <a:rPr lang="en-IN" sz="800" dirty="0"/>
              <a:t>BMW (2022). </a:t>
            </a:r>
            <a:r>
              <a:rPr lang="en-IN" sz="800" i="1" dirty="0"/>
              <a:t>BMW Group Australia Modern Slavery Statement</a:t>
            </a:r>
            <a:r>
              <a:rPr lang="en-IN" sz="800" dirty="0"/>
              <a:t>. [online] Available at: </a:t>
            </a:r>
            <a:r>
              <a:rPr lang="en-IN" sz="800" u="sng" dirty="0">
                <a:solidFill>
                  <a:schemeClr val="hlink"/>
                </a:solidFill>
                <a:hlinkClick r:id="rId10"/>
              </a:rPr>
              <a:t>https://www.bmwgroup.com/content/dam/grpw/websites/bmwgroup_com/responsibility/Menschenrechte/230627%20BMW%20Group%20Australia%20Modern%20Slavery%20Statement%202023%20-%20FINAL%20-%20Signed.pdf</a:t>
            </a:r>
            <a:r>
              <a:rPr lang="en-IN" sz="800" dirty="0"/>
              <a:t> </a:t>
            </a:r>
          </a:p>
          <a:p>
            <a:pPr marL="228600" lvl="0" indent="-228600" algn="l" rtl="0">
              <a:lnSpc>
                <a:spcPct val="90000"/>
              </a:lnSpc>
              <a:spcBef>
                <a:spcPts val="1000"/>
              </a:spcBef>
              <a:spcAft>
                <a:spcPts val="0"/>
              </a:spcAft>
              <a:buClr>
                <a:schemeClr val="dk1"/>
              </a:buClr>
              <a:buSzPts val="800"/>
              <a:buChar char="•"/>
            </a:pPr>
            <a:r>
              <a:rPr lang="en-US" sz="800" b="0" i="0" dirty="0">
                <a:solidFill>
                  <a:srgbClr val="222222"/>
                </a:solidFill>
                <a:effectLst/>
                <a:highlight>
                  <a:srgbClr val="FFFFFF"/>
                </a:highlight>
                <a:latin typeface="Cambria" panose="02040503050406030204" pitchFamily="18" charset="0"/>
                <a:ea typeface="Cambria" panose="02040503050406030204" pitchFamily="18" charset="0"/>
              </a:rPr>
              <a:t>Lee, J., Wu, F., Zhao, W., </a:t>
            </a:r>
            <a:r>
              <a:rPr lang="en-US" sz="800" b="0" i="0" dirty="0" err="1">
                <a:solidFill>
                  <a:srgbClr val="222222"/>
                </a:solidFill>
                <a:effectLst/>
                <a:highlight>
                  <a:srgbClr val="FFFFFF"/>
                </a:highlight>
                <a:latin typeface="Cambria" panose="02040503050406030204" pitchFamily="18" charset="0"/>
                <a:ea typeface="Cambria" panose="02040503050406030204" pitchFamily="18" charset="0"/>
              </a:rPr>
              <a:t>Ghaffari</a:t>
            </a:r>
            <a:r>
              <a:rPr lang="en-US" sz="800" b="0" i="0" dirty="0">
                <a:solidFill>
                  <a:srgbClr val="222222"/>
                </a:solidFill>
                <a:effectLst/>
                <a:highlight>
                  <a:srgbClr val="FFFFFF"/>
                </a:highlight>
                <a:latin typeface="Cambria" panose="02040503050406030204" pitchFamily="18" charset="0"/>
                <a:ea typeface="Cambria" panose="02040503050406030204" pitchFamily="18" charset="0"/>
              </a:rPr>
              <a:t>, M., Liao, L. and Siegel, D., 2014. Prognostics and health management design for rotary machinery systems—Reviews, methodology and applications. </a:t>
            </a:r>
            <a:r>
              <a:rPr lang="en-US" sz="800" b="0" i="1" dirty="0">
                <a:solidFill>
                  <a:srgbClr val="222222"/>
                </a:solidFill>
                <a:effectLst/>
                <a:highlight>
                  <a:srgbClr val="FFFFFF"/>
                </a:highlight>
                <a:latin typeface="Cambria" panose="02040503050406030204" pitchFamily="18" charset="0"/>
                <a:ea typeface="Cambria" panose="02040503050406030204" pitchFamily="18" charset="0"/>
              </a:rPr>
              <a:t>Mechanical systems and signal processing</a:t>
            </a:r>
            <a:r>
              <a:rPr lang="en-US" sz="800" b="0" i="0" dirty="0">
                <a:solidFill>
                  <a:srgbClr val="222222"/>
                </a:solidFill>
                <a:effectLst/>
                <a:highlight>
                  <a:srgbClr val="FFFFFF"/>
                </a:highlight>
                <a:latin typeface="Cambria" panose="02040503050406030204" pitchFamily="18" charset="0"/>
                <a:ea typeface="Cambria" panose="02040503050406030204" pitchFamily="18" charset="0"/>
              </a:rPr>
              <a:t>, </a:t>
            </a:r>
            <a:r>
              <a:rPr lang="en-US" sz="800" b="0" i="1" dirty="0">
                <a:solidFill>
                  <a:srgbClr val="222222"/>
                </a:solidFill>
                <a:effectLst/>
                <a:highlight>
                  <a:srgbClr val="FFFFFF"/>
                </a:highlight>
                <a:latin typeface="Cambria" panose="02040503050406030204" pitchFamily="18" charset="0"/>
                <a:ea typeface="Cambria" panose="02040503050406030204" pitchFamily="18" charset="0"/>
              </a:rPr>
              <a:t>42</a:t>
            </a:r>
            <a:r>
              <a:rPr lang="en-US" sz="800" b="0" i="0" dirty="0">
                <a:solidFill>
                  <a:srgbClr val="222222"/>
                </a:solidFill>
                <a:effectLst/>
                <a:highlight>
                  <a:srgbClr val="FFFFFF"/>
                </a:highlight>
                <a:latin typeface="Cambria" panose="02040503050406030204" pitchFamily="18" charset="0"/>
                <a:ea typeface="Cambria" panose="02040503050406030204" pitchFamily="18" charset="0"/>
              </a:rPr>
              <a:t>(1-2), pp.314-334.</a:t>
            </a:r>
            <a:endParaRPr sz="800" dirty="0">
              <a:latin typeface="Cambria" panose="02040503050406030204" pitchFamily="18" charset="0"/>
              <a:ea typeface="Cambria" panose="02040503050406030204" pitchFamily="18" charset="0"/>
            </a:endParaRPr>
          </a:p>
          <a:p>
            <a:pPr marL="228600" lvl="0" indent="-228600" algn="l" rtl="0">
              <a:lnSpc>
                <a:spcPct val="90000"/>
              </a:lnSpc>
              <a:spcBef>
                <a:spcPts val="1000"/>
              </a:spcBef>
              <a:spcAft>
                <a:spcPts val="0"/>
              </a:spcAft>
              <a:buClr>
                <a:srgbClr val="C00000"/>
              </a:buClr>
              <a:buSzPts val="800"/>
              <a:buChar char="•"/>
            </a:pPr>
            <a:r>
              <a:rPr lang="en-IN" sz="800" dirty="0" err="1">
                <a:solidFill>
                  <a:srgbClr val="C00000"/>
                </a:solidFill>
              </a:rPr>
              <a:t>Pavlenko</a:t>
            </a:r>
            <a:r>
              <a:rPr lang="en-IN" sz="800" dirty="0">
                <a:solidFill>
                  <a:srgbClr val="C00000"/>
                </a:solidFill>
              </a:rPr>
              <a:t>, O. O., Martynets, V. V., </a:t>
            </a:r>
            <a:r>
              <a:rPr lang="en-IN" sz="800" dirty="0" err="1">
                <a:solidFill>
                  <a:srgbClr val="C00000"/>
                </a:solidFill>
              </a:rPr>
              <a:t>Dreval</a:t>
            </a:r>
            <a:r>
              <a:rPr lang="en-IN" sz="800" dirty="0">
                <a:solidFill>
                  <a:srgbClr val="C00000"/>
                </a:solidFill>
              </a:rPr>
              <a:t>, O. Y., and </a:t>
            </a:r>
            <a:r>
              <a:rPr lang="en-IN" sz="800" dirty="0" err="1">
                <a:solidFill>
                  <a:srgbClr val="C00000"/>
                </a:solidFill>
              </a:rPr>
              <a:t>Smolennikov</a:t>
            </a:r>
            <a:r>
              <a:rPr lang="en-IN" sz="800" dirty="0">
                <a:solidFill>
                  <a:srgbClr val="C00000"/>
                </a:solidFill>
              </a:rPr>
              <a:t>, D. O. (2020). Analysis of influence of the quality of specialist training on social and economic development. </a:t>
            </a:r>
            <a:r>
              <a:rPr lang="en-IN" sz="800" u="sng" dirty="0">
                <a:solidFill>
                  <a:srgbClr val="C00000"/>
                </a:solidFill>
                <a:hlinkClick r:id="rId11">
                  <a:extLst>
                    <a:ext uri="{A12FA001-AC4F-418D-AE19-62706E023703}">
                      <ahyp:hlinkClr xmlns:ahyp="http://schemas.microsoft.com/office/drawing/2018/hyperlinkcolor" val="tx"/>
                    </a:ext>
                  </a:extLst>
                </a:hlinkClick>
              </a:rPr>
              <a:t>https://essuir.sumdu.edu.ua/bitstream/123456789/95293/1/Pavlenko_labor_market.pdf</a:t>
            </a:r>
            <a:r>
              <a:rPr lang="en-IN" sz="800" dirty="0">
                <a:solidFill>
                  <a:srgbClr val="C00000"/>
                </a:solidFill>
              </a:rPr>
              <a:t> </a:t>
            </a:r>
            <a:endParaRPr dirty="0"/>
          </a:p>
          <a:p>
            <a:pPr marL="228600" lvl="0" indent="-228600" algn="l" rtl="0">
              <a:lnSpc>
                <a:spcPct val="90000"/>
              </a:lnSpc>
              <a:spcBef>
                <a:spcPts val="1000"/>
              </a:spcBef>
              <a:spcAft>
                <a:spcPts val="0"/>
              </a:spcAft>
              <a:buClr>
                <a:schemeClr val="dk1"/>
              </a:buClr>
              <a:buSzPts val="800"/>
              <a:buChar char="•"/>
            </a:pPr>
            <a:r>
              <a:rPr lang="en-IN" sz="800" dirty="0" err="1"/>
              <a:t>Petavratzi</a:t>
            </a:r>
            <a:r>
              <a:rPr lang="en-IN" sz="800" dirty="0"/>
              <a:t>, E. and Gunn, G., (2023). Decarbonising the automotive sector: a primary raw material perspective on targets and timescales. </a:t>
            </a:r>
            <a:r>
              <a:rPr lang="en-IN" sz="800" i="1" dirty="0"/>
              <a:t>Mineral Economics</a:t>
            </a:r>
            <a:r>
              <a:rPr lang="en-IN" sz="800" dirty="0"/>
              <a:t>, </a:t>
            </a:r>
            <a:r>
              <a:rPr lang="en-IN" sz="800" i="1" dirty="0"/>
              <a:t>36</a:t>
            </a:r>
            <a:r>
              <a:rPr lang="en-IN" sz="800" dirty="0"/>
              <a:t>(4), pp.545-561. </a:t>
            </a:r>
            <a:r>
              <a:rPr lang="en-IN" sz="800" u="sng" dirty="0">
                <a:solidFill>
                  <a:schemeClr val="hlink"/>
                </a:solidFill>
                <a:hlinkClick r:id="rId12"/>
              </a:rPr>
              <a:t>https://link.springer.com/content/pdf/10.1007/s13563-022-00334-2.pdf</a:t>
            </a:r>
            <a:r>
              <a:rPr lang="en-IN" sz="800" dirty="0"/>
              <a:t> </a:t>
            </a:r>
            <a:endParaRPr dirty="0"/>
          </a:p>
          <a:p>
            <a:pPr marL="228600" lvl="0" indent="-228600" algn="l" rtl="0">
              <a:lnSpc>
                <a:spcPct val="90000"/>
              </a:lnSpc>
              <a:spcBef>
                <a:spcPts val="1000"/>
              </a:spcBef>
              <a:spcAft>
                <a:spcPts val="0"/>
              </a:spcAft>
              <a:buClr>
                <a:srgbClr val="C00000"/>
              </a:buClr>
              <a:buSzPts val="800"/>
              <a:buChar char="•"/>
            </a:pPr>
            <a:r>
              <a:rPr lang="en-IN" sz="800" dirty="0">
                <a:solidFill>
                  <a:srgbClr val="C00000"/>
                </a:solidFill>
              </a:rPr>
              <a:t>Piggott, T., </a:t>
            </a:r>
            <a:r>
              <a:rPr lang="en-IN" sz="800" dirty="0" err="1">
                <a:solidFill>
                  <a:srgbClr val="C00000"/>
                </a:solidFill>
              </a:rPr>
              <a:t>Langendam</a:t>
            </a:r>
            <a:r>
              <a:rPr lang="en-IN" sz="800" dirty="0">
                <a:solidFill>
                  <a:srgbClr val="C00000"/>
                </a:solidFill>
              </a:rPr>
              <a:t>, M., </a:t>
            </a:r>
            <a:r>
              <a:rPr lang="en-IN" sz="800" dirty="0" err="1">
                <a:solidFill>
                  <a:srgbClr val="C00000"/>
                </a:solidFill>
              </a:rPr>
              <a:t>Parmelli</a:t>
            </a:r>
            <a:r>
              <a:rPr lang="en-IN" sz="800" dirty="0">
                <a:solidFill>
                  <a:srgbClr val="C00000"/>
                </a:solidFill>
              </a:rPr>
              <a:t>, E., </a:t>
            </a:r>
            <a:r>
              <a:rPr lang="en-IN" sz="800" dirty="0" err="1">
                <a:solidFill>
                  <a:srgbClr val="C00000"/>
                </a:solidFill>
              </a:rPr>
              <a:t>Adolfsson</a:t>
            </a:r>
            <a:r>
              <a:rPr lang="en-IN" sz="800" dirty="0">
                <a:solidFill>
                  <a:srgbClr val="C00000"/>
                </a:solidFill>
              </a:rPr>
              <a:t>, J., </a:t>
            </a:r>
            <a:r>
              <a:rPr lang="en-IN" sz="800" dirty="0" err="1">
                <a:solidFill>
                  <a:srgbClr val="C00000"/>
                </a:solidFill>
              </a:rPr>
              <a:t>Akl</a:t>
            </a:r>
            <a:r>
              <a:rPr lang="en-IN" sz="800" dirty="0">
                <a:solidFill>
                  <a:srgbClr val="C00000"/>
                </a:solidFill>
              </a:rPr>
              <a:t>, E. A., Armstrong, D., ... and </a:t>
            </a:r>
            <a:r>
              <a:rPr lang="en-IN" sz="800" dirty="0" err="1">
                <a:solidFill>
                  <a:srgbClr val="C00000"/>
                </a:solidFill>
              </a:rPr>
              <a:t>Schünemann</a:t>
            </a:r>
            <a:r>
              <a:rPr lang="en-IN" sz="800" dirty="0">
                <a:solidFill>
                  <a:srgbClr val="C00000"/>
                </a:solidFill>
              </a:rPr>
              <a:t>, H. J. (2021). Bringing two worlds closer together: a critical analysis of an integrated approach to guideline development and quality assurance schemes. </a:t>
            </a:r>
            <a:r>
              <a:rPr lang="en-IN" sz="800" i="1" dirty="0">
                <a:solidFill>
                  <a:srgbClr val="C00000"/>
                </a:solidFill>
              </a:rPr>
              <a:t>BMC health services research</a:t>
            </a:r>
            <a:r>
              <a:rPr lang="en-IN" sz="800" dirty="0">
                <a:solidFill>
                  <a:srgbClr val="C00000"/>
                </a:solidFill>
              </a:rPr>
              <a:t>, </a:t>
            </a:r>
            <a:r>
              <a:rPr lang="en-IN" sz="800" i="1" dirty="0">
                <a:solidFill>
                  <a:srgbClr val="C00000"/>
                </a:solidFill>
              </a:rPr>
              <a:t>21</a:t>
            </a:r>
            <a:r>
              <a:rPr lang="en-IN" sz="800" dirty="0">
                <a:solidFill>
                  <a:srgbClr val="C00000"/>
                </a:solidFill>
              </a:rPr>
              <a:t>, 1-12. </a:t>
            </a:r>
            <a:r>
              <a:rPr lang="en-IN" sz="800" u="sng" dirty="0">
                <a:solidFill>
                  <a:srgbClr val="C00000"/>
                </a:solidFill>
                <a:hlinkClick r:id="rId13">
                  <a:extLst>
                    <a:ext uri="{A12FA001-AC4F-418D-AE19-62706E023703}">
                      <ahyp:hlinkClr xmlns:ahyp="http://schemas.microsoft.com/office/drawing/2018/hyperlinkcolor" val="tx"/>
                    </a:ext>
                  </a:extLst>
                </a:hlinkClick>
              </a:rPr>
              <a:t>https://link.springer.com/content/pdf/10.1186/s12913-020-05819-w.pdf</a:t>
            </a:r>
            <a:r>
              <a:rPr lang="en-IN" sz="800" dirty="0">
                <a:solidFill>
                  <a:srgbClr val="C00000"/>
                </a:solidFill>
              </a:rPr>
              <a:t> </a:t>
            </a:r>
            <a:endParaRPr dirty="0"/>
          </a:p>
          <a:p>
            <a:pPr marL="228600" lvl="0" indent="-228600" algn="l" rtl="0">
              <a:lnSpc>
                <a:spcPct val="90000"/>
              </a:lnSpc>
              <a:spcBef>
                <a:spcPts val="1000"/>
              </a:spcBef>
              <a:spcAft>
                <a:spcPts val="0"/>
              </a:spcAft>
              <a:buClr>
                <a:schemeClr val="dk1"/>
              </a:buClr>
              <a:buSzPts val="800"/>
              <a:buChar char="•"/>
            </a:pPr>
            <a:r>
              <a:rPr lang="en-IN" sz="800" dirty="0"/>
              <a:t>Ramos, T.B., </a:t>
            </a:r>
            <a:r>
              <a:rPr lang="en-IN" sz="800" dirty="0" err="1"/>
              <a:t>Domingues</a:t>
            </a:r>
            <a:r>
              <a:rPr lang="en-IN" sz="800" dirty="0"/>
              <a:t>, A.R., </a:t>
            </a:r>
            <a:r>
              <a:rPr lang="en-IN" sz="800" dirty="0" err="1"/>
              <a:t>Caeiro</a:t>
            </a:r>
            <a:r>
              <a:rPr lang="en-IN" sz="800" dirty="0"/>
              <a:t>, S., </a:t>
            </a:r>
            <a:r>
              <a:rPr lang="en-IN" sz="800" dirty="0" err="1"/>
              <a:t>Cartaxo</a:t>
            </a:r>
            <a:r>
              <a:rPr lang="en-IN" sz="800" dirty="0"/>
              <a:t>, J., </a:t>
            </a:r>
            <a:r>
              <a:rPr lang="en-IN" sz="800" dirty="0" err="1"/>
              <a:t>Painho</a:t>
            </a:r>
            <a:r>
              <a:rPr lang="en-IN" sz="800" dirty="0"/>
              <a:t>, M., Antunes, P., Santos, R., </a:t>
            </a:r>
            <a:r>
              <a:rPr lang="en-IN" sz="800" dirty="0" err="1"/>
              <a:t>Videira</a:t>
            </a:r>
            <a:r>
              <a:rPr lang="en-IN" sz="800" dirty="0"/>
              <a:t>, N., Walker, R.M. and </a:t>
            </a:r>
            <a:r>
              <a:rPr lang="en-IN" sz="800" dirty="0" err="1"/>
              <a:t>Huisingh</a:t>
            </a:r>
            <a:r>
              <a:rPr lang="en-IN" sz="800" dirty="0"/>
              <a:t>, D., (2021). Co-creating a sustainability performance assessment tool for public sector organisations. </a:t>
            </a:r>
            <a:r>
              <a:rPr lang="en-IN" sz="800" i="1" dirty="0"/>
              <a:t>Journal of Cleaner Production</a:t>
            </a:r>
            <a:r>
              <a:rPr lang="en-IN" sz="800" dirty="0"/>
              <a:t>, </a:t>
            </a:r>
            <a:r>
              <a:rPr lang="en-IN" sz="800" i="1" dirty="0"/>
              <a:t>320</a:t>
            </a:r>
            <a:r>
              <a:rPr lang="en-IN" sz="800" dirty="0"/>
              <a:t>, p.128738. </a:t>
            </a:r>
            <a:r>
              <a:rPr lang="en-IN" sz="800" u="sng" dirty="0">
                <a:solidFill>
                  <a:schemeClr val="hlink"/>
                </a:solidFill>
                <a:hlinkClick r:id="rId14"/>
              </a:rPr>
              <a:t>https://eprints.whiterose.ac.uk/191256/1/Manunscript%20JCLEPRO-D-20-22240R3_Ramos%20etal.pdf</a:t>
            </a:r>
            <a:r>
              <a:rPr lang="en-IN" sz="800" dirty="0"/>
              <a:t>; </a:t>
            </a:r>
            <a:endParaRPr dirty="0"/>
          </a:p>
          <a:p>
            <a:pPr marL="228600" lvl="0" indent="-228600" algn="l" rtl="0">
              <a:lnSpc>
                <a:spcPct val="90000"/>
              </a:lnSpc>
              <a:spcBef>
                <a:spcPts val="1000"/>
              </a:spcBef>
              <a:spcAft>
                <a:spcPts val="0"/>
              </a:spcAft>
              <a:buClr>
                <a:schemeClr val="dk1"/>
              </a:buClr>
              <a:buSzPts val="800"/>
              <a:buChar char="•"/>
            </a:pPr>
            <a:r>
              <a:rPr lang="en-IN" sz="800" dirty="0"/>
              <a:t>Rosa, DIDS, (2022). </a:t>
            </a:r>
            <a:r>
              <a:rPr lang="en-IN" sz="800" i="1" dirty="0"/>
              <a:t>Industry 4.0 and the global automobile context: the German situation and the specific BMW case until the BMW and Daimler's Joint Venture</a:t>
            </a:r>
            <a:r>
              <a:rPr lang="en-IN" sz="800" dirty="0"/>
              <a:t> (Doctoral dissertation). </a:t>
            </a:r>
            <a:r>
              <a:rPr lang="en-IN" sz="800" u="sng" dirty="0">
                <a:solidFill>
                  <a:schemeClr val="hlink"/>
                </a:solidFill>
                <a:hlinkClick r:id="rId15"/>
              </a:rPr>
              <a:t>https://repositorio.ucp.pt/bitstream/10400.14/38352/1/202964663.pdf</a:t>
            </a:r>
            <a:r>
              <a:rPr lang="en-IN" sz="800" dirty="0"/>
              <a:t> </a:t>
            </a:r>
            <a:endParaRPr dirty="0"/>
          </a:p>
          <a:p>
            <a:pPr marL="228600" lvl="0" indent="-228600" algn="l" rtl="0">
              <a:lnSpc>
                <a:spcPct val="90000"/>
              </a:lnSpc>
              <a:spcBef>
                <a:spcPts val="1000"/>
              </a:spcBef>
              <a:spcAft>
                <a:spcPts val="0"/>
              </a:spcAft>
              <a:buClr>
                <a:schemeClr val="dk1"/>
              </a:buClr>
              <a:buSzPts val="800"/>
              <a:buChar char="•"/>
            </a:pPr>
            <a:r>
              <a:rPr lang="en-IN" sz="800" dirty="0"/>
              <a:t>Weiss, N., </a:t>
            </a:r>
            <a:r>
              <a:rPr lang="en-IN" sz="800" dirty="0" err="1"/>
              <a:t>Schreieck</a:t>
            </a:r>
            <a:r>
              <a:rPr lang="en-IN" sz="800" dirty="0"/>
              <a:t>, M., </a:t>
            </a:r>
            <a:r>
              <a:rPr lang="en-IN" sz="800" dirty="0" err="1"/>
              <a:t>Wiesche</a:t>
            </a:r>
            <a:r>
              <a:rPr lang="en-IN" sz="800" dirty="0"/>
              <a:t>, M. and </a:t>
            </a:r>
            <a:r>
              <a:rPr lang="en-IN" sz="800" dirty="0" err="1"/>
              <a:t>Krcmar</a:t>
            </a:r>
            <a:r>
              <a:rPr lang="en-IN" sz="800" dirty="0"/>
              <a:t>, H., (2021). From Product to Platform: How can BMW compete with Platform Giants?. </a:t>
            </a:r>
            <a:r>
              <a:rPr lang="en-IN" sz="800" i="1" dirty="0"/>
              <a:t>Journal of Information Technology Teaching Cases</a:t>
            </a:r>
            <a:r>
              <a:rPr lang="en-IN" sz="800" dirty="0"/>
              <a:t>, </a:t>
            </a:r>
            <a:r>
              <a:rPr lang="en-IN" sz="800" i="1" dirty="0"/>
              <a:t>11</a:t>
            </a:r>
            <a:r>
              <a:rPr lang="en-IN" sz="800" dirty="0"/>
              <a:t>(2), pp.90-100. </a:t>
            </a:r>
            <a:r>
              <a:rPr lang="en-IN" sz="800" u="sng" dirty="0">
                <a:solidFill>
                  <a:schemeClr val="hlink"/>
                </a:solidFill>
                <a:hlinkClick r:id="rId16"/>
              </a:rPr>
              <a:t>https://journals.sagepub.com/doi/pdf/10.1177/2043886920944185</a:t>
            </a:r>
            <a:r>
              <a:rPr lang="en-IN" sz="800" dirty="0"/>
              <a:t> </a:t>
            </a:r>
            <a:endParaRPr dirty="0"/>
          </a:p>
          <a:p>
            <a:pPr marL="228600" lvl="0" indent="-215900" algn="l" rtl="0">
              <a:lnSpc>
                <a:spcPct val="90000"/>
              </a:lnSpc>
              <a:spcBef>
                <a:spcPts val="1000"/>
              </a:spcBef>
              <a:spcAft>
                <a:spcPts val="0"/>
              </a:spcAft>
              <a:buClr>
                <a:schemeClr val="dk1"/>
              </a:buClr>
              <a:buSzPts val="200"/>
              <a:buFont typeface="Cambria"/>
              <a:buNone/>
            </a:pPr>
            <a:endParaRPr sz="200"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TotalTime>
  <Words>3879</Words>
  <Application>Microsoft Office PowerPoint</Application>
  <PresentationFormat>Widescreen</PresentationFormat>
  <Paragraphs>116</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Cambria</vt:lpstr>
      <vt:lpstr>Noto Sans Symbols</vt:lpstr>
      <vt:lpstr>office theme</vt:lpstr>
      <vt:lpstr>Student Name: Jawahar Raj Golla Student Number: 2331515 Course Name: Human Capital Management  Lecturer Name: Nishi  Session: June 2024 Term  </vt:lpstr>
      <vt:lpstr>Table of Contents</vt:lpstr>
      <vt:lpstr>Introduction of chosen organisation </vt:lpstr>
      <vt:lpstr>Strategic Goal of Chosen organisation</vt:lpstr>
      <vt:lpstr>Job Analysis / Position </vt:lpstr>
      <vt:lpstr>Job Description </vt:lpstr>
      <vt:lpstr>Person Specification </vt:lpstr>
      <vt:lpstr>Required skills </vt:lpstr>
      <vt:lpstr>Pay and working Conditions </vt:lpstr>
      <vt:lpstr>Flexible working arrangement with justifications </vt:lpstr>
      <vt:lpstr>Conclusion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HP</dc:creator>
  <cp:lastModifiedBy>Jawahar Raj</cp:lastModifiedBy>
  <cp:revision>8</cp:revision>
  <dcterms:created xsi:type="dcterms:W3CDTF">2024-06-27T11:21:54Z</dcterms:created>
  <dcterms:modified xsi:type="dcterms:W3CDTF">2024-07-30T07:59:08Z</dcterms:modified>
</cp:coreProperties>
</file>