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4" r:id="rId8"/>
    <p:sldId id="265" r:id="rId9"/>
    <p:sldId id="266"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11/24/2022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11/24/2022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11/24/2022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11/24/2022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ECYW6004 </a:t>
            </a:r>
            <a:br>
              <a:rPr lang="en-GB" dirty="0"/>
            </a:br>
            <a:r>
              <a:rPr lang="en-GB" sz="2700" dirty="0"/>
              <a:t>Young people and society 3: </a:t>
            </a:r>
            <a:br>
              <a:rPr lang="en-GB" sz="2700" dirty="0"/>
            </a:br>
            <a:r>
              <a:rPr lang="en-GB" sz="2700" dirty="0"/>
              <a:t>Trauma, Exploitation and Toxic Childhood</a:t>
            </a:r>
          </a:p>
        </p:txBody>
      </p:sp>
      <p:sp>
        <p:nvSpPr>
          <p:cNvPr id="3" name="Subtitle 2"/>
          <p:cNvSpPr>
            <a:spLocks noGrp="1"/>
          </p:cNvSpPr>
          <p:nvPr>
            <p:ph type="subTitle" idx="1"/>
          </p:nvPr>
        </p:nvSpPr>
        <p:spPr/>
        <p:txBody>
          <a:bodyPr/>
          <a:lstStyle/>
          <a:p>
            <a:r>
              <a:rPr lang="en-GB" dirty="0"/>
              <a:t>Lead lecture: 17</a:t>
            </a:r>
            <a:r>
              <a:rPr lang="en-GB" baseline="30000" dirty="0"/>
              <a:t>th</a:t>
            </a:r>
            <a:r>
              <a:rPr lang="en-GB" dirty="0"/>
              <a:t> November 2022</a:t>
            </a:r>
          </a:p>
        </p:txBody>
      </p:sp>
    </p:spTree>
    <p:extLst>
      <p:ext uri="{BB962C8B-B14F-4D97-AF65-F5344CB8AC3E}">
        <p14:creationId xmlns:p14="http://schemas.microsoft.com/office/powerpoint/2010/main" val="65490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Aim of module</a:t>
            </a:r>
          </a:p>
        </p:txBody>
      </p:sp>
      <p:sp>
        <p:nvSpPr>
          <p:cNvPr id="3" name="Content Placeholder 2"/>
          <p:cNvSpPr>
            <a:spLocks noGrp="1"/>
          </p:cNvSpPr>
          <p:nvPr>
            <p:ph idx="1"/>
          </p:nvPr>
        </p:nvSpPr>
        <p:spPr/>
        <p:txBody>
          <a:bodyPr>
            <a:normAutofit/>
          </a:bodyPr>
          <a:lstStyle/>
          <a:p>
            <a:pPr lvl="0" algn="just" hangingPunct="0"/>
            <a:r>
              <a:rPr lang="en-GB" sz="2400" dirty="0"/>
              <a:t>To equip students with the in-depth knowledge and understanding of issues which impact upon the lives of children and young people in contemporary society within the themes of trauma, exploitation and toxic childhood.</a:t>
            </a:r>
          </a:p>
        </p:txBody>
      </p:sp>
    </p:spTree>
    <p:extLst>
      <p:ext uri="{BB962C8B-B14F-4D97-AF65-F5344CB8AC3E}">
        <p14:creationId xmlns:p14="http://schemas.microsoft.com/office/powerpoint/2010/main" val="3871847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Learning outcomes</a:t>
            </a:r>
          </a:p>
        </p:txBody>
      </p:sp>
      <p:sp>
        <p:nvSpPr>
          <p:cNvPr id="3" name="Content Placeholder 2"/>
          <p:cNvSpPr>
            <a:spLocks noGrp="1"/>
          </p:cNvSpPr>
          <p:nvPr>
            <p:ph idx="1"/>
          </p:nvPr>
        </p:nvSpPr>
        <p:spPr>
          <a:xfrm>
            <a:off x="2231136" y="2638044"/>
            <a:ext cx="7729728" cy="4219956"/>
          </a:xfrm>
        </p:spPr>
        <p:txBody>
          <a:bodyPr>
            <a:normAutofit/>
          </a:bodyPr>
          <a:lstStyle/>
          <a:p>
            <a:pPr algn="just" hangingPunct="0"/>
            <a:r>
              <a:rPr lang="en-GB" sz="2400" dirty="0"/>
              <a:t>Upon the successful completion of this module, the student should be able to:</a:t>
            </a:r>
          </a:p>
          <a:p>
            <a:pPr lvl="1" algn="just" hangingPunct="0"/>
            <a:r>
              <a:rPr lang="en-GB" sz="1800" dirty="0"/>
              <a:t>Demonstrate a critical understanding of the social factors which impact upon children and young people in contemporary society, and the consequent impact upon youth work practice and wider services for young people. </a:t>
            </a:r>
          </a:p>
          <a:p>
            <a:pPr lvl="1" algn="just" hangingPunct="0"/>
            <a:r>
              <a:rPr lang="en-GB" sz="1800" dirty="0"/>
              <a:t>Critically consider the ways that youth work and practitioners can best support young people who are facing these challenges.</a:t>
            </a:r>
          </a:p>
          <a:p>
            <a:pPr lvl="1" algn="just" hangingPunct="0"/>
            <a:r>
              <a:rPr lang="en-GB" sz="1800" dirty="0"/>
              <a:t>Organise their knowledge and learning through use of a range of information resources, and present their work appropriately.</a:t>
            </a:r>
          </a:p>
          <a:p>
            <a:endParaRPr lang="en-GB" dirty="0"/>
          </a:p>
        </p:txBody>
      </p:sp>
    </p:spTree>
    <p:extLst>
      <p:ext uri="{BB962C8B-B14F-4D97-AF65-F5344CB8AC3E}">
        <p14:creationId xmlns:p14="http://schemas.microsoft.com/office/powerpoint/2010/main" val="3852701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Indicative content</a:t>
            </a:r>
          </a:p>
        </p:txBody>
      </p:sp>
      <p:sp>
        <p:nvSpPr>
          <p:cNvPr id="3" name="Content Placeholder 2"/>
          <p:cNvSpPr>
            <a:spLocks noGrp="1"/>
          </p:cNvSpPr>
          <p:nvPr>
            <p:ph idx="1"/>
          </p:nvPr>
        </p:nvSpPr>
        <p:spPr>
          <a:xfrm>
            <a:off x="2231136" y="2638044"/>
            <a:ext cx="7729728" cy="4219956"/>
          </a:xfrm>
        </p:spPr>
        <p:txBody>
          <a:bodyPr>
            <a:normAutofit/>
          </a:bodyPr>
          <a:lstStyle/>
          <a:p>
            <a:pPr lvl="0" hangingPunct="0"/>
            <a:r>
              <a:rPr lang="en-GB" dirty="0"/>
              <a:t>An exploration of a range of issues which affect young people in contemporary society, which include Child Sexual Exploitation, homelessness, addiction, poverty, obesity, toxic childhood, and County Lines.</a:t>
            </a:r>
          </a:p>
          <a:p>
            <a:pPr lvl="0" hangingPunct="0"/>
            <a:r>
              <a:rPr lang="en-GB" dirty="0"/>
              <a:t>Understanding how trauma can affect young people’s future life chances.</a:t>
            </a:r>
          </a:p>
          <a:p>
            <a:pPr lvl="0" hangingPunct="0"/>
            <a:r>
              <a:rPr lang="en-GB" dirty="0"/>
              <a:t>Understanding society, the how this shapes and impacts upon both young people and the services that support them.</a:t>
            </a:r>
          </a:p>
          <a:p>
            <a:pPr lvl="0" hangingPunct="0"/>
            <a:r>
              <a:rPr lang="en-GB" dirty="0"/>
              <a:t>An exploration of the range of ways young people can be supported through these challenges including the foundational relationship building as a means of buffering young people and promoting transformational change.</a:t>
            </a:r>
          </a:p>
          <a:p>
            <a:pPr lvl="0" hangingPunct="0"/>
            <a:r>
              <a:rPr lang="en-GB" dirty="0"/>
              <a:t>Self-care – its place within practice.</a:t>
            </a:r>
          </a:p>
          <a:p>
            <a:pPr marL="0" indent="0">
              <a:buNone/>
            </a:pPr>
            <a:endParaRPr lang="en-GB" dirty="0"/>
          </a:p>
        </p:txBody>
      </p:sp>
    </p:spTree>
    <p:extLst>
      <p:ext uri="{BB962C8B-B14F-4D97-AF65-F5344CB8AC3E}">
        <p14:creationId xmlns:p14="http://schemas.microsoft.com/office/powerpoint/2010/main" val="1662903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Assessment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787717160"/>
              </p:ext>
            </p:extLst>
          </p:nvPr>
        </p:nvGraphicFramePr>
        <p:xfrm>
          <a:off x="2231136" y="3245224"/>
          <a:ext cx="7729728" cy="1097280"/>
        </p:xfrm>
        <a:graphic>
          <a:graphicData uri="http://schemas.openxmlformats.org/drawingml/2006/table">
            <a:tbl>
              <a:tblPr firstRow="1" firstCol="1" bandRow="1"/>
              <a:tblGrid>
                <a:gridCol w="3227555">
                  <a:extLst>
                    <a:ext uri="{9D8B030D-6E8A-4147-A177-3AD203B41FA5}">
                      <a16:colId xmlns:a16="http://schemas.microsoft.com/office/drawing/2014/main" val="2060577022"/>
                    </a:ext>
                  </a:extLst>
                </a:gridCol>
                <a:gridCol w="2730670">
                  <a:extLst>
                    <a:ext uri="{9D8B030D-6E8A-4147-A177-3AD203B41FA5}">
                      <a16:colId xmlns:a16="http://schemas.microsoft.com/office/drawing/2014/main" val="4023113968"/>
                    </a:ext>
                  </a:extLst>
                </a:gridCol>
                <a:gridCol w="1771503">
                  <a:extLst>
                    <a:ext uri="{9D8B030D-6E8A-4147-A177-3AD203B41FA5}">
                      <a16:colId xmlns:a16="http://schemas.microsoft.com/office/drawing/2014/main" val="2756164913"/>
                    </a:ext>
                  </a:extLst>
                </a:gridCol>
              </a:tblGrid>
              <a:tr h="0">
                <a:tc>
                  <a:txBody>
                    <a:bodyPr/>
                    <a:lstStyle/>
                    <a:p>
                      <a:pPr algn="ctr" hangingPunct="0">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Mode of assessment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Volume</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Weighting</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0007343"/>
                  </a:ext>
                </a:extLst>
              </a:tr>
              <a:tr h="0">
                <a:tc>
                  <a:txBody>
                    <a:bodyPr/>
                    <a:lstStyle/>
                    <a:p>
                      <a:pPr algn="just" hangingPunct="0">
                        <a:spcAft>
                          <a:spcPts val="0"/>
                        </a:spcAft>
                      </a:pPr>
                      <a:r>
                        <a:rPr lang="en-GB" sz="1800" strike="noStrike" dirty="0">
                          <a:effectLst/>
                          <a:latin typeface="Arial" panose="020B0604020202020204" pitchFamily="34" charset="0"/>
                          <a:ea typeface="Times New Roman" panose="02020603050405020304" pitchFamily="18" charset="0"/>
                          <a:cs typeface="Arial" panose="020B0604020202020204" pitchFamily="34" charset="0"/>
                        </a:rPr>
                        <a:t>Individual Presentation </a:t>
                      </a:r>
                    </a:p>
                    <a:p>
                      <a:pPr algn="just" hangingPunct="0">
                        <a:spcAft>
                          <a:spcPts val="0"/>
                        </a:spcAft>
                      </a:pPr>
                      <a:endParaRPr lang="en-GB" sz="1800" strike="sngStrike" dirty="0">
                        <a:effectLst/>
                        <a:latin typeface="Arial" panose="020B0604020202020204" pitchFamily="34" charset="0"/>
                        <a:ea typeface="Times New Roman" panose="02020603050405020304" pitchFamily="18" charset="0"/>
                        <a:cs typeface="Arial" panose="020B0604020202020204" pitchFamily="34" charset="0"/>
                      </a:endParaRPr>
                    </a:p>
                    <a:p>
                      <a:pPr algn="just" hangingPunct="0">
                        <a:spcAft>
                          <a:spcPts val="0"/>
                        </a:spcAft>
                      </a:pPr>
                      <a:endParaRPr lang="en-GB" sz="1800" strike="sngStrike"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strike="noStrike" dirty="0">
                          <a:effectLst/>
                          <a:latin typeface="Arial" panose="020B0604020202020204" pitchFamily="34" charset="0"/>
                          <a:ea typeface="Times New Roman" panose="02020603050405020304" pitchFamily="18" charset="0"/>
                          <a:cs typeface="Arial" panose="020B0604020202020204" pitchFamily="34" charset="0"/>
                        </a:rPr>
                        <a:t>20 minutes per student</a:t>
                      </a:r>
                    </a:p>
                    <a:p>
                      <a:pPr algn="just" hangingPunct="0">
                        <a:spcAft>
                          <a:spcPts val="0"/>
                        </a:spcAft>
                      </a:pPr>
                      <a:endParaRPr lang="en-GB" sz="1800" strike="sngStrike"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100%</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7574755"/>
                  </a:ext>
                </a:extLst>
              </a:tr>
            </a:tbl>
          </a:graphicData>
        </a:graphic>
      </p:graphicFrame>
    </p:spTree>
    <p:extLst>
      <p:ext uri="{BB962C8B-B14F-4D97-AF65-F5344CB8AC3E}">
        <p14:creationId xmlns:p14="http://schemas.microsoft.com/office/powerpoint/2010/main" val="1075326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Submission date</a:t>
            </a:r>
          </a:p>
        </p:txBody>
      </p:sp>
      <p:sp>
        <p:nvSpPr>
          <p:cNvPr id="3" name="Content Placeholder 2"/>
          <p:cNvSpPr>
            <a:spLocks noGrp="1"/>
          </p:cNvSpPr>
          <p:nvPr>
            <p:ph idx="1"/>
          </p:nvPr>
        </p:nvSpPr>
        <p:spPr>
          <a:xfrm>
            <a:off x="2231136" y="2638044"/>
            <a:ext cx="7729728" cy="4219956"/>
          </a:xfrm>
        </p:spPr>
        <p:txBody>
          <a:bodyPr>
            <a:normAutofit/>
          </a:bodyPr>
          <a:lstStyle/>
          <a:p>
            <a:r>
              <a:rPr lang="en-GB" sz="2800" dirty="0"/>
              <a:t>Thursday 12</a:t>
            </a:r>
            <a:r>
              <a:rPr lang="en-GB" sz="2800" baseline="30000" dirty="0"/>
              <a:t>th</a:t>
            </a:r>
            <a:r>
              <a:rPr lang="en-GB" sz="2800" dirty="0"/>
              <a:t> January 2023, </a:t>
            </a:r>
            <a:r>
              <a:rPr lang="en-GB" sz="2800" b="1" dirty="0"/>
              <a:t>Monkton</a:t>
            </a:r>
            <a:endParaRPr lang="en-GB" sz="2800" dirty="0"/>
          </a:p>
          <a:p>
            <a:pPr marL="0" indent="0">
              <a:buNone/>
            </a:pPr>
            <a:r>
              <a:rPr lang="en-GB" sz="2800" dirty="0"/>
              <a:t>(Provisional Grades and Feedback: 9</a:t>
            </a:r>
            <a:r>
              <a:rPr lang="en-GB" sz="2800" baseline="30000" dirty="0"/>
              <a:t>th</a:t>
            </a:r>
            <a:r>
              <a:rPr lang="en-GB" sz="2800" dirty="0"/>
              <a:t> February 2023)</a:t>
            </a:r>
          </a:p>
        </p:txBody>
      </p:sp>
    </p:spTree>
    <p:extLst>
      <p:ext uri="{BB962C8B-B14F-4D97-AF65-F5344CB8AC3E}">
        <p14:creationId xmlns:p14="http://schemas.microsoft.com/office/powerpoint/2010/main" val="2450721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Seminar Question</a:t>
            </a:r>
          </a:p>
        </p:txBody>
      </p:sp>
      <p:sp>
        <p:nvSpPr>
          <p:cNvPr id="3" name="Content Placeholder 2"/>
          <p:cNvSpPr>
            <a:spLocks noGrp="1"/>
          </p:cNvSpPr>
          <p:nvPr>
            <p:ph idx="1"/>
          </p:nvPr>
        </p:nvSpPr>
        <p:spPr>
          <a:xfrm>
            <a:off x="2231136" y="2638044"/>
            <a:ext cx="7729728" cy="3518916"/>
          </a:xfrm>
        </p:spPr>
        <p:txBody>
          <a:bodyPr>
            <a:normAutofit/>
          </a:bodyPr>
          <a:lstStyle/>
          <a:p>
            <a:pPr marL="0" indent="0" algn="just" fontAlgn="base" hangingPunct="0">
              <a:lnSpc>
                <a:spcPct val="115000"/>
              </a:lnSpc>
              <a:spcAft>
                <a:spcPts val="1000"/>
              </a:spcAft>
              <a:buNone/>
              <a:tabLst>
                <a:tab pos="457200" algn="l"/>
                <a:tab pos="914400" algn="l"/>
                <a:tab pos="1371600" algn="l"/>
                <a:tab pos="182880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Incorporating issues studied in this module, students are required to design an advisory session for parents and guardians focusing on an issue faced by young people in contemporary society.  Students should ensure they demonstrate how youth workers can best support at risk young people.  Your presentation should be supported by wider reading, and linked to the Youth Work National Occupational Standards (CLD Standards Council Scotland, 2019).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17058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Confirmed Guest lecturers </a:t>
            </a:r>
          </a:p>
        </p:txBody>
      </p:sp>
      <p:sp>
        <p:nvSpPr>
          <p:cNvPr id="3" name="Content Placeholder 2"/>
          <p:cNvSpPr>
            <a:spLocks noGrp="1"/>
          </p:cNvSpPr>
          <p:nvPr>
            <p:ph idx="1"/>
          </p:nvPr>
        </p:nvSpPr>
        <p:spPr/>
        <p:txBody>
          <a:bodyPr>
            <a:normAutofit/>
          </a:bodyPr>
          <a:lstStyle/>
          <a:p>
            <a:r>
              <a:rPr lang="en-GB" sz="2000" dirty="0"/>
              <a:t>Child Sexual Exploitation/Child Criminal Exploitation (1</a:t>
            </a:r>
            <a:r>
              <a:rPr lang="en-GB" sz="2000" baseline="30000" dirty="0"/>
              <a:t>st</a:t>
            </a:r>
            <a:r>
              <a:rPr lang="en-GB" sz="2000" dirty="0"/>
              <a:t> December, Teams)</a:t>
            </a:r>
          </a:p>
          <a:p>
            <a:r>
              <a:rPr lang="en-GB" sz="2000" dirty="0"/>
              <a:t>Trauma (8</a:t>
            </a:r>
            <a:r>
              <a:rPr lang="en-GB" sz="2000" baseline="30000" dirty="0"/>
              <a:t>th</a:t>
            </a:r>
            <a:r>
              <a:rPr lang="en-GB" sz="2000" dirty="0"/>
              <a:t> December, Monkton)</a:t>
            </a:r>
          </a:p>
        </p:txBody>
      </p:sp>
    </p:spTree>
    <p:extLst>
      <p:ext uri="{BB962C8B-B14F-4D97-AF65-F5344CB8AC3E}">
        <p14:creationId xmlns:p14="http://schemas.microsoft.com/office/powerpoint/2010/main" val="1355168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Expectations…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717011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p:txBody>
          <a:bodyPr>
            <a:normAutofit/>
          </a:bodyPr>
          <a:lstStyle/>
          <a:p>
            <a:r>
              <a:rPr lang="en-GB" sz="2400" dirty="0"/>
              <a:t>In your groups, discuss and respond to the following:</a:t>
            </a:r>
          </a:p>
          <a:p>
            <a:pPr lvl="1"/>
            <a:r>
              <a:rPr lang="en-GB" sz="2000" dirty="0"/>
              <a:t>What is life like for a young person today?</a:t>
            </a:r>
          </a:p>
          <a:p>
            <a:pPr lvl="1"/>
            <a:r>
              <a:rPr lang="en-GB" sz="2000" dirty="0"/>
              <a:t>What are the social factors which impact upon young people in contemporary society?</a:t>
            </a:r>
          </a:p>
          <a:p>
            <a:pPr lvl="1"/>
            <a:r>
              <a:rPr lang="en-GB" altLang="en-US" sz="2000" dirty="0"/>
              <a:t>What do you think is the most important problem that needs to be tackled for young people?</a:t>
            </a:r>
          </a:p>
          <a:p>
            <a:endParaRPr lang="en-GB" dirty="0"/>
          </a:p>
        </p:txBody>
      </p:sp>
    </p:spTree>
    <p:extLst>
      <p:ext uri="{BB962C8B-B14F-4D97-AF65-F5344CB8AC3E}">
        <p14:creationId xmlns:p14="http://schemas.microsoft.com/office/powerpoint/2010/main" val="1836738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Feedback…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9004919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196</TotalTime>
  <Words>448</Words>
  <Application>Microsoft Office PowerPoint</Application>
  <PresentationFormat>Widescreen</PresentationFormat>
  <Paragraphs>37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Parcel</vt:lpstr>
      <vt:lpstr>ECYW6004  Young people and society 3:  Trauma, Exploitation and Toxic Childhood</vt:lpstr>
      <vt:lpstr>Aim of module</vt:lpstr>
      <vt:lpstr>Learning outcomes</vt:lpstr>
      <vt:lpstr>Indicative content</vt:lpstr>
      <vt:lpstr>Assessment </vt:lpstr>
      <vt:lpstr>Submission date</vt:lpstr>
      <vt:lpstr>Group Seminar Question</vt:lpstr>
      <vt:lpstr>Confirmed Guest lecturers </vt:lpstr>
      <vt:lpstr>Expectations…</vt:lpstr>
      <vt:lpstr>Group Task</vt:lpstr>
      <vt:lpstr>Feedback…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ECYW6001 - dissertation</dc:title>
  <dc:creator>Angharad Lewis</dc:creator>
  <cp:lastModifiedBy>Angharad Lewis</cp:lastModifiedBy>
  <cp:revision>13</cp:revision>
  <dcterms:created xsi:type="dcterms:W3CDTF">2020-10-22T14:06:10Z</dcterms:created>
  <dcterms:modified xsi:type="dcterms:W3CDTF">2022-11-24T12:15:05Z</dcterms:modified>
</cp:coreProperties>
</file>