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9" r:id="rId4"/>
    <p:sldId id="260" r:id="rId5"/>
    <p:sldId id="270" r:id="rId6"/>
    <p:sldId id="261" r:id="rId7"/>
    <p:sldId id="257" r:id="rId8"/>
    <p:sldId id="266" r:id="rId9"/>
    <p:sldId id="258" r:id="rId10"/>
    <p:sldId id="265" r:id="rId11"/>
    <p:sldId id="262" r:id="rId12"/>
    <p:sldId id="263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05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5F6A"/>
    <a:srgbClr val="4606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7" autoAdjust="0"/>
    <p:restoredTop sz="94660"/>
  </p:normalViewPr>
  <p:slideViewPr>
    <p:cSldViewPr snapToGrid="0" showGuides="1">
      <p:cViewPr varScale="1">
        <p:scale>
          <a:sx n="65" d="100"/>
          <a:sy n="65" d="100"/>
        </p:scale>
        <p:origin x="78" y="138"/>
      </p:cViewPr>
      <p:guideLst>
        <p:guide orient="horz" pos="220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7444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700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7221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337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68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38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2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7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0475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084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45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73FB2FDF-F4FE-4D34-9BB9-8DDEFD91E749}" type="datetimeFigureOut">
              <a:rPr lang="en-GB" smtClean="0"/>
              <a:t>07/02/2021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69623AD-BB18-476B-BBFF-2E8A2BC7A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622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adaywithdepression.wordpress.com/2013/05/22/ziyas-da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roaringelephant.org/2017/02/28/episode-36-use-case-single-view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pngimg.com/download/7535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unshine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adaywithdepression.wordpress.com/2013/05/22/ziyas-day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unshine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ngimg.com/download/7535" TargetMode="Externa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F4C34-BFC9-4784-9C87-103310F03A8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Anatomy bootcamp!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F80150-D5A6-46CB-AAC6-671B23F4BF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Thermoregulation</a:t>
            </a:r>
          </a:p>
        </p:txBody>
      </p:sp>
    </p:spTree>
    <p:extLst>
      <p:ext uri="{BB962C8B-B14F-4D97-AF65-F5344CB8AC3E}">
        <p14:creationId xmlns:p14="http://schemas.microsoft.com/office/powerpoint/2010/main" val="2327623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19501C6-F015-4273-AF88-E0F6C8538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A677DB7-5829-45BD-9754-5EC484CC42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465429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74F98-4F64-4C1A-A6A8-0EDE3AFC7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97280"/>
            <a:ext cx="4654296" cy="5059680"/>
          </a:xfrm>
        </p:spPr>
        <p:txBody>
          <a:bodyPr vert="horz" lIns="274320" tIns="182880" rIns="274320" bIns="182880" rtlCol="0" anchor="ctr" anchorCtr="1">
            <a:noAutofit/>
          </a:bodyPr>
          <a:lstStyle/>
          <a:p>
            <a:r>
              <a:rPr lang="en-US" dirty="0"/>
              <a:t>What do we know about thermoregulation?</a:t>
            </a:r>
          </a:p>
        </p:txBody>
      </p:sp>
      <p:pic>
        <p:nvPicPr>
          <p:cNvPr id="5" name="Content Placeholder 4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A8CC41C3-4E61-4570-99B0-1B714B502A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91581" y="640080"/>
            <a:ext cx="5263134" cy="5263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260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B5FDE-87E8-4A9E-9620-1FD1BEC96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2C5D97-8E7B-4CBB-B4E6-A346F9F4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949" y="2638044"/>
            <a:ext cx="11061290" cy="3880743"/>
          </a:xfrm>
        </p:spPr>
        <p:txBody>
          <a:bodyPr/>
          <a:lstStyle/>
          <a:p>
            <a:r>
              <a:rPr lang="en-GB" sz="2800" dirty="0"/>
              <a:t>Thermoregulation is an important part of </a:t>
            </a:r>
            <a:r>
              <a:rPr lang="en-GB" sz="2800" dirty="0">
                <a:solidFill>
                  <a:srgbClr val="F75F6A"/>
                </a:solidFill>
              </a:rPr>
              <a:t>homeostasis</a:t>
            </a:r>
          </a:p>
          <a:p>
            <a:pPr marL="0" indent="0">
              <a:buNone/>
            </a:pPr>
            <a:endParaRPr lang="en-GB" sz="2800" dirty="0">
              <a:solidFill>
                <a:srgbClr val="F75F6A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It is involved in a </a:t>
            </a:r>
            <a:r>
              <a:rPr lang="en-GB" sz="2800" dirty="0">
                <a:solidFill>
                  <a:srgbClr val="F75F6A"/>
                </a:solidFill>
              </a:rPr>
              <a:t>Negative feedback system</a:t>
            </a:r>
          </a:p>
          <a:p>
            <a:endParaRPr lang="en-GB" sz="2800" dirty="0">
              <a:solidFill>
                <a:srgbClr val="F75F6A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Which is regulated by the </a:t>
            </a:r>
            <a:r>
              <a:rPr lang="en-GB" sz="2800" dirty="0">
                <a:solidFill>
                  <a:srgbClr val="F75F6A"/>
                </a:solidFill>
              </a:rPr>
              <a:t>hypothalamus </a:t>
            </a:r>
            <a:r>
              <a:rPr lang="en-GB" sz="2800" dirty="0">
                <a:solidFill>
                  <a:schemeClr val="tx1"/>
                </a:solidFill>
              </a:rPr>
              <a:t>region in the brain</a:t>
            </a:r>
          </a:p>
          <a:p>
            <a:endParaRPr lang="en-GB" sz="2800" dirty="0">
              <a:solidFill>
                <a:schemeClr val="tx1"/>
              </a:solidFill>
            </a:endParaRPr>
          </a:p>
          <a:p>
            <a:r>
              <a:rPr lang="en-GB" sz="2800" dirty="0">
                <a:solidFill>
                  <a:schemeClr val="tx1"/>
                </a:solidFill>
              </a:rPr>
              <a:t>This links the </a:t>
            </a:r>
            <a:r>
              <a:rPr lang="en-GB" sz="2800" dirty="0">
                <a:solidFill>
                  <a:srgbClr val="F75F6A"/>
                </a:solidFill>
              </a:rPr>
              <a:t>endocrine system </a:t>
            </a:r>
            <a:r>
              <a:rPr lang="en-GB" sz="2800" dirty="0">
                <a:solidFill>
                  <a:schemeClr val="tx1"/>
                </a:solidFill>
              </a:rPr>
              <a:t>with the </a:t>
            </a:r>
            <a:r>
              <a:rPr lang="en-GB" sz="2800" dirty="0">
                <a:solidFill>
                  <a:srgbClr val="F75F6A"/>
                </a:solidFill>
              </a:rPr>
              <a:t>nervous system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7551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8D02D-17C2-4C97-BA69-F1204FC3DD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93698"/>
            <a:ext cx="7729728" cy="1188720"/>
          </a:xfrm>
        </p:spPr>
        <p:txBody>
          <a:bodyPr/>
          <a:lstStyle/>
          <a:p>
            <a:r>
              <a:rPr lang="en-GB" dirty="0"/>
              <a:t>HOMEOSTASIS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794CE0-0176-43D6-B17E-DAA8854D2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471" y="1917914"/>
            <a:ext cx="11282515" cy="4365375"/>
          </a:xfrm>
        </p:spPr>
        <p:txBody>
          <a:bodyPr>
            <a:normAutofit fontScale="62500" lnSpcReduction="20000"/>
          </a:bodyPr>
          <a:lstStyle/>
          <a:p>
            <a:r>
              <a:rPr lang="en-GB" sz="4200" dirty="0"/>
              <a:t>Is the state of and maintaining the internal conditions within defined parameters </a:t>
            </a:r>
            <a:r>
              <a:rPr lang="en-GB" sz="4200" dirty="0">
                <a:solidFill>
                  <a:srgbClr val="F75F6A"/>
                </a:solidFill>
              </a:rPr>
              <a:t>(homeostatic range) </a:t>
            </a:r>
          </a:p>
          <a:p>
            <a:endParaRPr lang="en-GB" sz="4200" dirty="0"/>
          </a:p>
          <a:p>
            <a:r>
              <a:rPr lang="en-GB" sz="4200" dirty="0"/>
              <a:t>Body temperature; </a:t>
            </a:r>
            <a:r>
              <a:rPr lang="en-GB" sz="4200" dirty="0">
                <a:solidFill>
                  <a:srgbClr val="00B050"/>
                </a:solidFill>
              </a:rPr>
              <a:t>36.1’C – 37.2’C</a:t>
            </a:r>
          </a:p>
          <a:p>
            <a:r>
              <a:rPr lang="en-GB" sz="4200" dirty="0"/>
              <a:t>Fluid balance; </a:t>
            </a:r>
            <a:r>
              <a:rPr lang="en-GB" sz="4200" dirty="0">
                <a:solidFill>
                  <a:srgbClr val="00B050"/>
                </a:solidFill>
              </a:rPr>
              <a:t>Osmoregulation</a:t>
            </a:r>
          </a:p>
          <a:p>
            <a:r>
              <a:rPr lang="en-GB" sz="4200" dirty="0"/>
              <a:t>Ph level; </a:t>
            </a:r>
            <a:r>
              <a:rPr lang="en-GB" sz="4200" dirty="0">
                <a:solidFill>
                  <a:srgbClr val="00B050"/>
                </a:solidFill>
              </a:rPr>
              <a:t>7.35-7.45</a:t>
            </a:r>
          </a:p>
          <a:p>
            <a:r>
              <a:rPr lang="en-GB" sz="4200" dirty="0"/>
              <a:t>Blood sugar; </a:t>
            </a:r>
            <a:r>
              <a:rPr lang="en-GB" sz="4200" dirty="0">
                <a:solidFill>
                  <a:srgbClr val="00B050"/>
                </a:solidFill>
              </a:rPr>
              <a:t>4-8 mmol/L</a:t>
            </a:r>
          </a:p>
          <a:p>
            <a:r>
              <a:rPr lang="en-GB" sz="4200" dirty="0"/>
              <a:t>Sodium; </a:t>
            </a:r>
            <a:r>
              <a:rPr lang="en-GB" sz="4200" dirty="0">
                <a:solidFill>
                  <a:srgbClr val="00B050"/>
                </a:solidFill>
              </a:rPr>
              <a:t>2.4g (1 teaspoon)</a:t>
            </a:r>
          </a:p>
          <a:p>
            <a:r>
              <a:rPr lang="en-GB" sz="4200" dirty="0"/>
              <a:t>Potassium; </a:t>
            </a:r>
            <a:r>
              <a:rPr lang="en-GB" sz="4200" dirty="0">
                <a:solidFill>
                  <a:srgbClr val="00B050"/>
                </a:solidFill>
              </a:rPr>
              <a:t>3.6 – 5.2mmol/L</a:t>
            </a:r>
          </a:p>
          <a:p>
            <a:r>
              <a:rPr lang="en-GB" sz="4200" dirty="0"/>
              <a:t>Blood pressure;  </a:t>
            </a:r>
            <a:r>
              <a:rPr lang="en-GB" sz="4200" dirty="0">
                <a:solidFill>
                  <a:srgbClr val="00B050"/>
                </a:solidFill>
              </a:rPr>
              <a:t>90/60-140/90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9C3A26-1D6C-4FE9-B22F-C71B9CA22B22}"/>
              </a:ext>
            </a:extLst>
          </p:cNvPr>
          <p:cNvSpPr txBox="1"/>
          <p:nvPr/>
        </p:nvSpPr>
        <p:spPr>
          <a:xfrm>
            <a:off x="5906728" y="3505508"/>
            <a:ext cx="613532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Each of these are controlled by regulators which together allow conditions for optimal functioning; </a:t>
            </a:r>
            <a:r>
              <a:rPr lang="en-GB" sz="2400" dirty="0">
                <a:solidFill>
                  <a:srgbClr val="F75F6A"/>
                </a:solidFill>
              </a:rPr>
              <a:t>homeostasis</a:t>
            </a:r>
          </a:p>
          <a:p>
            <a:endParaRPr lang="en-GB" sz="2400" dirty="0">
              <a:solidFill>
                <a:srgbClr val="F75F6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459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44A1D-0313-40EF-8444-9B5A3B064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Endocrine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DA4BFC-2285-4FD9-963D-17799B157A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387" y="2638044"/>
            <a:ext cx="10338619" cy="3101983"/>
          </a:xfrm>
        </p:spPr>
        <p:txBody>
          <a:bodyPr>
            <a:normAutofit/>
          </a:bodyPr>
          <a:lstStyle/>
          <a:p>
            <a:r>
              <a:rPr lang="en-GB" sz="2800" dirty="0"/>
              <a:t>Hypothalamus controls this system 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Major endocrine glands are ; thyroid gland and adrenal glands</a:t>
            </a:r>
          </a:p>
        </p:txBody>
      </p:sp>
    </p:spTree>
    <p:extLst>
      <p:ext uri="{BB962C8B-B14F-4D97-AF65-F5344CB8AC3E}">
        <p14:creationId xmlns:p14="http://schemas.microsoft.com/office/powerpoint/2010/main" val="27273944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AAD0565-53CD-4D7C-A6AE-8DCFB6761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123CCC-5A63-4D32-A0C9-4380E98155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805" y="640080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THERMOREGULATION COMPONENTS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95F5E-C5BF-414B-AE11-74FC250367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520" y="2133601"/>
            <a:ext cx="6653419" cy="449072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Sweat glands and ducts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Evaporative cooling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Vasoconstriction and vasodilation of vessels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Arrector pili muscles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Respiration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0B6CB841-CBA1-4DF4-8C19-4C7DDB03A1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3FD6306-603B-410E-AFCF-2EA2E06391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pair of scissors&#10;&#10;Description automatically generated with medium confidence">
            <a:extLst>
              <a:ext uri="{FF2B5EF4-FFF2-40B4-BE49-F238E27FC236}">
                <a16:creationId xmlns:a16="http://schemas.microsoft.com/office/drawing/2014/main" id="{64DA6921-2986-499F-9B25-F8E7998A04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666" r="14329" b="-3"/>
          <a:stretch/>
        </p:blipFill>
        <p:spPr>
          <a:xfrm>
            <a:off x="8020812" y="1126397"/>
            <a:ext cx="3044952" cy="4288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303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E908-E55F-45F3-9EAA-8FA27602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465" y="276636"/>
            <a:ext cx="11724967" cy="887590"/>
          </a:xfrm>
        </p:spPr>
        <p:txBody>
          <a:bodyPr/>
          <a:lstStyle/>
          <a:p>
            <a:r>
              <a:rPr lang="en-GB" dirty="0"/>
              <a:t>Meet………Miss Thermo Regulation she is very </a:t>
            </a:r>
            <a:r>
              <a:rPr lang="en-GB" dirty="0">
                <a:solidFill>
                  <a:srgbClr val="0070C0"/>
                </a:solidFill>
              </a:rPr>
              <a:t>cold!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19003E-EF0E-4FBB-945E-FB651DF2B628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21317243">
            <a:off x="896059" y="2191213"/>
            <a:ext cx="1401594" cy="1466158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CD58D716-8AB9-4F14-971D-852570B0C31D}"/>
              </a:ext>
            </a:extLst>
          </p:cNvPr>
          <p:cNvSpPr/>
          <p:nvPr/>
        </p:nvSpPr>
        <p:spPr>
          <a:xfrm>
            <a:off x="1013747" y="2054999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6" name="Isosceles Triangle 5">
            <a:extLst>
              <a:ext uri="{FF2B5EF4-FFF2-40B4-BE49-F238E27FC236}">
                <a16:creationId xmlns:a16="http://schemas.microsoft.com/office/drawing/2014/main" id="{25F0F616-C48E-4FAE-B895-0546B1BB96D6}"/>
              </a:ext>
            </a:extLst>
          </p:cNvPr>
          <p:cNvSpPr/>
          <p:nvPr/>
        </p:nvSpPr>
        <p:spPr>
          <a:xfrm>
            <a:off x="1271845" y="1959902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5FE758CA-FDDD-4844-8986-BC11BE545F61}"/>
              </a:ext>
            </a:extLst>
          </p:cNvPr>
          <p:cNvSpPr/>
          <p:nvPr/>
        </p:nvSpPr>
        <p:spPr>
          <a:xfrm>
            <a:off x="1572275" y="1982025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5FF2242C-AE17-460F-8998-B0F8889225B8}"/>
              </a:ext>
            </a:extLst>
          </p:cNvPr>
          <p:cNvSpPr/>
          <p:nvPr/>
        </p:nvSpPr>
        <p:spPr>
          <a:xfrm>
            <a:off x="1830373" y="2054998"/>
            <a:ext cx="165100" cy="352425"/>
          </a:xfrm>
          <a:prstGeom prst="triangl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AE3AD-FC58-49B3-B37E-74D30AA2E7CA}"/>
              </a:ext>
            </a:extLst>
          </p:cNvPr>
          <p:cNvSpPr/>
          <p:nvPr/>
        </p:nvSpPr>
        <p:spPr>
          <a:xfrm>
            <a:off x="1271845" y="2581541"/>
            <a:ext cx="210061" cy="255412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B7067295-52D0-4155-9317-C878BBB59CD4}"/>
              </a:ext>
            </a:extLst>
          </p:cNvPr>
          <p:cNvSpPr/>
          <p:nvPr/>
        </p:nvSpPr>
        <p:spPr>
          <a:xfrm>
            <a:off x="1702862" y="2586804"/>
            <a:ext cx="210061" cy="255412"/>
          </a:xfrm>
          <a:prstGeom prst="ellipse">
            <a:avLst/>
          </a:prstGeom>
          <a:solidFill>
            <a:srgbClr val="4472C4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C2FD67B-162C-4495-B41D-247FCC3E83EF}"/>
              </a:ext>
            </a:extLst>
          </p:cNvPr>
          <p:cNvSpPr/>
          <p:nvPr/>
        </p:nvSpPr>
        <p:spPr>
          <a:xfrm>
            <a:off x="1328832" y="3089307"/>
            <a:ext cx="536048" cy="45719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5D9D751-CB92-4A60-97D9-159E7C90CC63}"/>
              </a:ext>
            </a:extLst>
          </p:cNvPr>
          <p:cNvSpPr/>
          <p:nvPr/>
        </p:nvSpPr>
        <p:spPr>
          <a:xfrm>
            <a:off x="2412761" y="1739519"/>
            <a:ext cx="171450" cy="914400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534273D-78A5-4ABA-932B-E3D4203DDB0A}"/>
              </a:ext>
            </a:extLst>
          </p:cNvPr>
          <p:cNvCxnSpPr/>
          <p:nvPr/>
        </p:nvCxnSpPr>
        <p:spPr>
          <a:xfrm>
            <a:off x="2325366" y="1767898"/>
            <a:ext cx="342900" cy="0"/>
          </a:xfrm>
          <a:prstGeom prst="line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DB37845-C9D5-43B7-B0B4-9728BCC01D4C}"/>
              </a:ext>
            </a:extLst>
          </p:cNvPr>
          <p:cNvGrpSpPr/>
          <p:nvPr/>
        </p:nvGrpSpPr>
        <p:grpSpPr>
          <a:xfrm>
            <a:off x="2755661" y="1488795"/>
            <a:ext cx="2540635" cy="830740"/>
            <a:chOff x="-12310796" y="3148543"/>
            <a:chExt cx="18042306" cy="5721351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6FCBE648-CEA7-4470-8538-B8BDD9ED4E74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2310796" y="3148543"/>
              <a:ext cx="5731510" cy="5721351"/>
            </a:xfrm>
            <a:prstGeom prst="rect">
              <a:avLst/>
            </a:prstGeom>
          </p:spPr>
        </p:pic>
        <p:sp>
          <p:nvSpPr>
            <p:cNvPr id="19" name="Text Box 16">
              <a:extLst>
                <a:ext uri="{FF2B5EF4-FFF2-40B4-BE49-F238E27FC236}">
                  <a16:creationId xmlns:a16="http://schemas.microsoft.com/office/drawing/2014/main" id="{6B679E6C-9BDB-47C1-AB0A-B86F851F2B16}"/>
                </a:ext>
              </a:extLst>
            </p:cNvPr>
            <p:cNvSpPr txBox="1"/>
            <p:nvPr/>
          </p:nvSpPr>
          <p:spPr>
            <a:xfrm>
              <a:off x="0" y="572135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C31538C-1E0F-4EBE-833A-B4B57CDECE3F}"/>
              </a:ext>
            </a:extLst>
          </p:cNvPr>
          <p:cNvSpPr/>
          <p:nvPr/>
        </p:nvSpPr>
        <p:spPr>
          <a:xfrm>
            <a:off x="624021" y="3647095"/>
            <a:ext cx="1715770" cy="2227580"/>
          </a:xfrm>
          <a:custGeom>
            <a:avLst/>
            <a:gdLst>
              <a:gd name="connsiteX0" fmla="*/ 905373 w 1716392"/>
              <a:gd name="connsiteY0" fmla="*/ 9525 h 2228148"/>
              <a:gd name="connsiteX1" fmla="*/ 933948 w 1716392"/>
              <a:gd name="connsiteY1" fmla="*/ 276225 h 2228148"/>
              <a:gd name="connsiteX2" fmla="*/ 1353048 w 1716392"/>
              <a:gd name="connsiteY2" fmla="*/ 219075 h 2228148"/>
              <a:gd name="connsiteX3" fmla="*/ 1714998 w 1716392"/>
              <a:gd name="connsiteY3" fmla="*/ 1247775 h 2228148"/>
              <a:gd name="connsiteX4" fmla="*/ 1467348 w 1716392"/>
              <a:gd name="connsiteY4" fmla="*/ 1447800 h 2228148"/>
              <a:gd name="connsiteX5" fmla="*/ 1200648 w 1716392"/>
              <a:gd name="connsiteY5" fmla="*/ 609600 h 2228148"/>
              <a:gd name="connsiteX6" fmla="*/ 1372098 w 1716392"/>
              <a:gd name="connsiteY6" fmla="*/ 1962150 h 2228148"/>
              <a:gd name="connsiteX7" fmla="*/ 505323 w 1716392"/>
              <a:gd name="connsiteY7" fmla="*/ 2114550 h 2228148"/>
              <a:gd name="connsiteX8" fmla="*/ 562473 w 1716392"/>
              <a:gd name="connsiteY8" fmla="*/ 657225 h 2228148"/>
              <a:gd name="connsiteX9" fmla="*/ 314823 w 1716392"/>
              <a:gd name="connsiteY9" fmla="*/ 1447800 h 2228148"/>
              <a:gd name="connsiteX10" fmla="*/ 498 w 1716392"/>
              <a:gd name="connsiteY10" fmla="*/ 1447800 h 2228148"/>
              <a:gd name="connsiteX11" fmla="*/ 391023 w 1716392"/>
              <a:gd name="connsiteY11" fmla="*/ 323850 h 2228148"/>
              <a:gd name="connsiteX12" fmla="*/ 714873 w 1716392"/>
              <a:gd name="connsiteY12" fmla="*/ 238125 h 2228148"/>
              <a:gd name="connsiteX13" fmla="*/ 733923 w 1716392"/>
              <a:gd name="connsiteY13" fmla="*/ 38100 h 2228148"/>
              <a:gd name="connsiteX14" fmla="*/ 752973 w 1716392"/>
              <a:gd name="connsiteY14" fmla="*/ 47625 h 2228148"/>
              <a:gd name="connsiteX15" fmla="*/ 752973 w 1716392"/>
              <a:gd name="connsiteY15" fmla="*/ 0 h 2228148"/>
              <a:gd name="connsiteX16" fmla="*/ 752973 w 1716392"/>
              <a:gd name="connsiteY16" fmla="*/ 0 h 2228148"/>
              <a:gd name="connsiteX17" fmla="*/ 905373 w 1716392"/>
              <a:gd name="connsiteY17" fmla="*/ 9525 h 2228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16392" h="2228148">
                <a:moveTo>
                  <a:pt x="905373" y="9525"/>
                </a:moveTo>
                <a:cubicBezTo>
                  <a:pt x="882354" y="125412"/>
                  <a:pt x="859336" y="241300"/>
                  <a:pt x="933948" y="276225"/>
                </a:cubicBezTo>
                <a:cubicBezTo>
                  <a:pt x="1008560" y="311150"/>
                  <a:pt x="1222873" y="57150"/>
                  <a:pt x="1353048" y="219075"/>
                </a:cubicBezTo>
                <a:cubicBezTo>
                  <a:pt x="1483223" y="381000"/>
                  <a:pt x="1695948" y="1042988"/>
                  <a:pt x="1714998" y="1247775"/>
                </a:cubicBezTo>
                <a:cubicBezTo>
                  <a:pt x="1734048" y="1452562"/>
                  <a:pt x="1553073" y="1554162"/>
                  <a:pt x="1467348" y="1447800"/>
                </a:cubicBezTo>
                <a:cubicBezTo>
                  <a:pt x="1381623" y="1341438"/>
                  <a:pt x="1216523" y="523875"/>
                  <a:pt x="1200648" y="609600"/>
                </a:cubicBezTo>
                <a:cubicBezTo>
                  <a:pt x="1184773" y="695325"/>
                  <a:pt x="1487986" y="1711325"/>
                  <a:pt x="1372098" y="1962150"/>
                </a:cubicBezTo>
                <a:cubicBezTo>
                  <a:pt x="1256211" y="2212975"/>
                  <a:pt x="640260" y="2332037"/>
                  <a:pt x="505323" y="2114550"/>
                </a:cubicBezTo>
                <a:cubicBezTo>
                  <a:pt x="370386" y="1897063"/>
                  <a:pt x="594223" y="768350"/>
                  <a:pt x="562473" y="657225"/>
                </a:cubicBezTo>
                <a:cubicBezTo>
                  <a:pt x="530723" y="546100"/>
                  <a:pt x="408485" y="1316038"/>
                  <a:pt x="314823" y="1447800"/>
                </a:cubicBezTo>
                <a:cubicBezTo>
                  <a:pt x="221161" y="1579562"/>
                  <a:pt x="-12202" y="1635125"/>
                  <a:pt x="498" y="1447800"/>
                </a:cubicBezTo>
                <a:cubicBezTo>
                  <a:pt x="13198" y="1260475"/>
                  <a:pt x="271961" y="525462"/>
                  <a:pt x="391023" y="323850"/>
                </a:cubicBezTo>
                <a:cubicBezTo>
                  <a:pt x="510085" y="122238"/>
                  <a:pt x="657723" y="285750"/>
                  <a:pt x="714873" y="238125"/>
                </a:cubicBezTo>
                <a:cubicBezTo>
                  <a:pt x="772023" y="190500"/>
                  <a:pt x="727573" y="69850"/>
                  <a:pt x="733923" y="38100"/>
                </a:cubicBezTo>
                <a:cubicBezTo>
                  <a:pt x="740273" y="6350"/>
                  <a:pt x="749798" y="53975"/>
                  <a:pt x="752973" y="47625"/>
                </a:cubicBezTo>
                <a:cubicBezTo>
                  <a:pt x="756148" y="41275"/>
                  <a:pt x="752973" y="0"/>
                  <a:pt x="752973" y="0"/>
                </a:cubicBezTo>
                <a:lnTo>
                  <a:pt x="752973" y="0"/>
                </a:lnTo>
                <a:lnTo>
                  <a:pt x="905373" y="9525"/>
                </a:lnTo>
                <a:close/>
              </a:path>
            </a:pathLst>
          </a:cu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DEA7147E-16C4-41D2-9D39-87193C465316}"/>
              </a:ext>
            </a:extLst>
          </p:cNvPr>
          <p:cNvSpPr/>
          <p:nvPr/>
        </p:nvSpPr>
        <p:spPr>
          <a:xfrm rot="3301574">
            <a:off x="1584423" y="3381324"/>
            <a:ext cx="560914" cy="836003"/>
          </a:xfrm>
          <a:prstGeom prst="arc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DB27B724-A592-430F-B22F-1DA910FA47D4}"/>
              </a:ext>
            </a:extLst>
          </p:cNvPr>
          <p:cNvSpPr/>
          <p:nvPr/>
        </p:nvSpPr>
        <p:spPr>
          <a:xfrm rot="1336017">
            <a:off x="1620188" y="3407541"/>
            <a:ext cx="676275" cy="1866900"/>
          </a:xfrm>
          <a:prstGeom prst="arc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95AA1269-E480-4F3D-A3A4-E506CD02CC3C}"/>
              </a:ext>
            </a:extLst>
          </p:cNvPr>
          <p:cNvSpPr/>
          <p:nvPr/>
        </p:nvSpPr>
        <p:spPr>
          <a:xfrm rot="2365251">
            <a:off x="2072299" y="3270056"/>
            <a:ext cx="222246" cy="390913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43" name="Arc 42">
            <a:extLst>
              <a:ext uri="{FF2B5EF4-FFF2-40B4-BE49-F238E27FC236}">
                <a16:creationId xmlns:a16="http://schemas.microsoft.com/office/drawing/2014/main" id="{A8206256-1459-49AF-A63D-5D6F8A0A9019}"/>
              </a:ext>
            </a:extLst>
          </p:cNvPr>
          <p:cNvSpPr/>
          <p:nvPr/>
        </p:nvSpPr>
        <p:spPr>
          <a:xfrm rot="210956" flipH="1">
            <a:off x="708831" y="3714438"/>
            <a:ext cx="589367" cy="850912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Arc 43">
            <a:extLst>
              <a:ext uri="{FF2B5EF4-FFF2-40B4-BE49-F238E27FC236}">
                <a16:creationId xmlns:a16="http://schemas.microsoft.com/office/drawing/2014/main" id="{1C048A73-F213-4A6C-BB3B-A63BE432943E}"/>
              </a:ext>
            </a:extLst>
          </p:cNvPr>
          <p:cNvSpPr/>
          <p:nvPr/>
        </p:nvSpPr>
        <p:spPr>
          <a:xfrm rot="4270311">
            <a:off x="1756023" y="4712396"/>
            <a:ext cx="914400" cy="914400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Arc 44">
            <a:extLst>
              <a:ext uri="{FF2B5EF4-FFF2-40B4-BE49-F238E27FC236}">
                <a16:creationId xmlns:a16="http://schemas.microsoft.com/office/drawing/2014/main" id="{3CF83EE3-8996-4B3B-AF4B-8DE5CFEDE00D}"/>
              </a:ext>
            </a:extLst>
          </p:cNvPr>
          <p:cNvSpPr/>
          <p:nvPr/>
        </p:nvSpPr>
        <p:spPr>
          <a:xfrm rot="3274776">
            <a:off x="1610199" y="4565574"/>
            <a:ext cx="914400" cy="914400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rc 45">
            <a:extLst>
              <a:ext uri="{FF2B5EF4-FFF2-40B4-BE49-F238E27FC236}">
                <a16:creationId xmlns:a16="http://schemas.microsoft.com/office/drawing/2014/main" id="{A9BC9B11-38B7-4655-9502-5248F8767ACD}"/>
              </a:ext>
            </a:extLst>
          </p:cNvPr>
          <p:cNvSpPr/>
          <p:nvPr/>
        </p:nvSpPr>
        <p:spPr>
          <a:xfrm rot="210956" flipH="1">
            <a:off x="492533" y="3721124"/>
            <a:ext cx="589367" cy="850912"/>
          </a:xfrm>
          <a:prstGeom prst="arc">
            <a:avLst/>
          </a:pr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DE785AA-A26B-41BE-9FCA-7BEF8CAB39F0}"/>
              </a:ext>
            </a:extLst>
          </p:cNvPr>
          <p:cNvSpPr txBox="1"/>
          <p:nvPr/>
        </p:nvSpPr>
        <p:spPr>
          <a:xfrm>
            <a:off x="3252838" y="5358902"/>
            <a:ext cx="3690467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Shivering</a:t>
            </a:r>
            <a:r>
              <a:rPr lang="en-GB" sz="2400" dirty="0">
                <a:solidFill>
                  <a:srgbClr val="00B0F0"/>
                </a:solidFill>
              </a:rPr>
              <a:t> </a:t>
            </a:r>
            <a:r>
              <a:rPr lang="en-GB" sz="2000" dirty="0">
                <a:solidFill>
                  <a:srgbClr val="00B0F0"/>
                </a:solidFill>
              </a:rPr>
              <a:t>: muscles relax and contracts rapidly- this is called </a:t>
            </a:r>
            <a:r>
              <a:rPr lang="en-GB" sz="2400" dirty="0">
                <a:solidFill>
                  <a:srgbClr val="0070C0"/>
                </a:solidFill>
              </a:rPr>
              <a:t>RESPIRATION</a:t>
            </a:r>
            <a:endParaRPr lang="en-GB" dirty="0">
              <a:solidFill>
                <a:srgbClr val="0070C0"/>
              </a:solidFill>
            </a:endParaRP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1D1B557-AD06-4CF3-95E7-4E4379EF107B}"/>
              </a:ext>
            </a:extLst>
          </p:cNvPr>
          <p:cNvCxnSpPr>
            <a:cxnSpLocks/>
          </p:cNvCxnSpPr>
          <p:nvPr/>
        </p:nvCxnSpPr>
        <p:spPr>
          <a:xfrm>
            <a:off x="2496816" y="4655239"/>
            <a:ext cx="964458" cy="63773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56C0874C-BD87-4024-8985-3BE92F00FD86}"/>
              </a:ext>
            </a:extLst>
          </p:cNvPr>
          <p:cNvSpPr txBox="1"/>
          <p:nvPr/>
        </p:nvSpPr>
        <p:spPr>
          <a:xfrm>
            <a:off x="8346863" y="5477212"/>
            <a:ext cx="32211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Energy used from </a:t>
            </a:r>
            <a:r>
              <a:rPr lang="en-GB" sz="2000" dirty="0">
                <a:solidFill>
                  <a:srgbClr val="0070C0"/>
                </a:solidFill>
              </a:rPr>
              <a:t>RESPIRATION</a:t>
            </a:r>
            <a:r>
              <a:rPr lang="en-GB" sz="2000" dirty="0">
                <a:solidFill>
                  <a:srgbClr val="00B0F0"/>
                </a:solidFill>
              </a:rPr>
              <a:t> is used to heat up the body</a:t>
            </a:r>
          </a:p>
        </p:txBody>
      </p: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4B54DD34-8132-4924-A3AC-5181C2AA3CBA}"/>
              </a:ext>
            </a:extLst>
          </p:cNvPr>
          <p:cNvCxnSpPr>
            <a:cxnSpLocks/>
          </p:cNvCxnSpPr>
          <p:nvPr/>
        </p:nvCxnSpPr>
        <p:spPr>
          <a:xfrm>
            <a:off x="7353590" y="5874675"/>
            <a:ext cx="601645" cy="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DF7BF8C5-E35A-4627-98BC-F209665C48D8}"/>
              </a:ext>
            </a:extLst>
          </p:cNvPr>
          <p:cNvCxnSpPr>
            <a:cxnSpLocks/>
          </p:cNvCxnSpPr>
          <p:nvPr/>
        </p:nvCxnSpPr>
        <p:spPr>
          <a:xfrm flipV="1">
            <a:off x="2624953" y="2836953"/>
            <a:ext cx="1791003" cy="628561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TextBox 58">
            <a:extLst>
              <a:ext uri="{FF2B5EF4-FFF2-40B4-BE49-F238E27FC236}">
                <a16:creationId xmlns:a16="http://schemas.microsoft.com/office/drawing/2014/main" id="{EECC0D4F-CA26-44A8-8D07-05F5C6A145FE}"/>
              </a:ext>
            </a:extLst>
          </p:cNvPr>
          <p:cNvSpPr txBox="1"/>
          <p:nvPr/>
        </p:nvSpPr>
        <p:spPr>
          <a:xfrm>
            <a:off x="4647526" y="2137737"/>
            <a:ext cx="33763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Erector muscles contract</a:t>
            </a:r>
            <a:r>
              <a:rPr lang="en-GB" sz="2000" dirty="0">
                <a:solidFill>
                  <a:srgbClr val="00B0F0"/>
                </a:solidFill>
              </a:rPr>
              <a:t>; hair stands up! For insulation.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A3D33268-8580-461E-BEFF-CC5C21FD5D0B}"/>
              </a:ext>
            </a:extLst>
          </p:cNvPr>
          <p:cNvCxnSpPr>
            <a:cxnSpLocks/>
          </p:cNvCxnSpPr>
          <p:nvPr/>
        </p:nvCxnSpPr>
        <p:spPr>
          <a:xfrm>
            <a:off x="2507177" y="3864668"/>
            <a:ext cx="671548" cy="3796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58F61B5A-4713-41AA-8871-EB4981648DF7}"/>
              </a:ext>
            </a:extLst>
          </p:cNvPr>
          <p:cNvSpPr txBox="1"/>
          <p:nvPr/>
        </p:nvSpPr>
        <p:spPr>
          <a:xfrm>
            <a:off x="3410296" y="3418130"/>
            <a:ext cx="37117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Vasoconstriction</a:t>
            </a:r>
            <a:r>
              <a:rPr lang="en-GB" sz="2400" dirty="0">
                <a:solidFill>
                  <a:srgbClr val="00B0F0"/>
                </a:solidFill>
              </a:rPr>
              <a:t>;</a:t>
            </a:r>
            <a:r>
              <a:rPr lang="en-GB" sz="2000" dirty="0">
                <a:solidFill>
                  <a:schemeClr val="accent1"/>
                </a:solidFill>
              </a:rPr>
              <a:t> </a:t>
            </a:r>
            <a:r>
              <a:rPr lang="en-GB" sz="2000" dirty="0">
                <a:solidFill>
                  <a:srgbClr val="00B0F0"/>
                </a:solidFill>
              </a:rPr>
              <a:t>blood vessels constrict: reduces blood flow to </a:t>
            </a:r>
            <a:r>
              <a:rPr lang="en-GB" sz="2000" dirty="0" err="1">
                <a:solidFill>
                  <a:srgbClr val="00B0F0"/>
                </a:solidFill>
              </a:rPr>
              <a:t>capiliaries</a:t>
            </a:r>
            <a:r>
              <a:rPr lang="en-GB" sz="2000" dirty="0">
                <a:solidFill>
                  <a:srgbClr val="00B0F0"/>
                </a:solidFill>
              </a:rPr>
              <a:t> 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4575172A-CAC5-4D97-B50B-7503F96B3663}"/>
              </a:ext>
            </a:extLst>
          </p:cNvPr>
          <p:cNvSpPr txBox="1"/>
          <p:nvPr/>
        </p:nvSpPr>
        <p:spPr>
          <a:xfrm>
            <a:off x="8225999" y="3612450"/>
            <a:ext cx="3669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Less </a:t>
            </a:r>
            <a:r>
              <a:rPr lang="en-GB" sz="2000" dirty="0">
                <a:solidFill>
                  <a:srgbClr val="00B0F0"/>
                </a:solidFill>
              </a:rPr>
              <a:t>heat is lost through the skin</a:t>
            </a:r>
          </a:p>
        </p:txBody>
      </p: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1BF80695-8B26-40E1-B3C2-E7E27B7C394D}"/>
              </a:ext>
            </a:extLst>
          </p:cNvPr>
          <p:cNvCxnSpPr>
            <a:cxnSpLocks/>
          </p:cNvCxnSpPr>
          <p:nvPr/>
        </p:nvCxnSpPr>
        <p:spPr>
          <a:xfrm>
            <a:off x="7353590" y="3843282"/>
            <a:ext cx="611796" cy="7197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9B1E7D83-C730-4A95-9678-9F707737BEF2}"/>
              </a:ext>
            </a:extLst>
          </p:cNvPr>
          <p:cNvSpPr txBox="1"/>
          <p:nvPr/>
        </p:nvSpPr>
        <p:spPr>
          <a:xfrm>
            <a:off x="440241" y="6056236"/>
            <a:ext cx="2353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Sweating stops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45AD9DC3-6FAA-41EB-9E28-D16D14497331}"/>
              </a:ext>
            </a:extLst>
          </p:cNvPr>
          <p:cNvSpPr txBox="1"/>
          <p:nvPr/>
        </p:nvSpPr>
        <p:spPr>
          <a:xfrm>
            <a:off x="9108686" y="2251459"/>
            <a:ext cx="31194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B0F0"/>
                </a:solidFill>
              </a:rPr>
              <a:t>This </a:t>
            </a:r>
            <a:r>
              <a:rPr lang="en-GB" sz="2000" dirty="0">
                <a:solidFill>
                  <a:srgbClr val="0070C0"/>
                </a:solidFill>
              </a:rPr>
              <a:t>traps</a:t>
            </a:r>
            <a:r>
              <a:rPr lang="en-GB" sz="2000" dirty="0">
                <a:solidFill>
                  <a:srgbClr val="00B0F0"/>
                </a:solidFill>
              </a:rPr>
              <a:t> air in between</a:t>
            </a:r>
          </a:p>
        </p:txBody>
      </p: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6E4B6F61-BE2E-42BD-9444-4ACC3841C5B7}"/>
              </a:ext>
            </a:extLst>
          </p:cNvPr>
          <p:cNvCxnSpPr>
            <a:cxnSpLocks/>
          </p:cNvCxnSpPr>
          <p:nvPr/>
        </p:nvCxnSpPr>
        <p:spPr>
          <a:xfrm>
            <a:off x="8038892" y="2451514"/>
            <a:ext cx="615941" cy="0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Box 80">
            <a:extLst>
              <a:ext uri="{FF2B5EF4-FFF2-40B4-BE49-F238E27FC236}">
                <a16:creationId xmlns:a16="http://schemas.microsoft.com/office/drawing/2014/main" id="{EC4EE037-0C69-4666-9C4B-43F4AC21D436}"/>
              </a:ext>
            </a:extLst>
          </p:cNvPr>
          <p:cNvSpPr txBox="1"/>
          <p:nvPr/>
        </p:nvSpPr>
        <p:spPr>
          <a:xfrm>
            <a:off x="4297305" y="1502421"/>
            <a:ext cx="60643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Stimulus; decreases body temperature </a:t>
            </a:r>
          </a:p>
        </p:txBody>
      </p:sp>
      <p:cxnSp>
        <p:nvCxnSpPr>
          <p:cNvPr id="83" name="Straight Arrow Connector 82">
            <a:extLst>
              <a:ext uri="{FF2B5EF4-FFF2-40B4-BE49-F238E27FC236}">
                <a16:creationId xmlns:a16="http://schemas.microsoft.com/office/drawing/2014/main" id="{6DDF09FF-0E4E-4C98-A39A-B5C64CD2E307}"/>
              </a:ext>
            </a:extLst>
          </p:cNvPr>
          <p:cNvCxnSpPr>
            <a:cxnSpLocks/>
          </p:cNvCxnSpPr>
          <p:nvPr/>
        </p:nvCxnSpPr>
        <p:spPr>
          <a:xfrm flipH="1" flipV="1">
            <a:off x="3763131" y="1702476"/>
            <a:ext cx="368993" cy="1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2133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7A5F2-7349-4D13-BBDF-A45E1E53B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Quick fire round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F7ED6A61-11EF-4E4F-B40E-32F8E6DB09E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72" r="16217"/>
          <a:stretch/>
        </p:blipFill>
        <p:spPr>
          <a:xfrm flipH="1"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BB2FEB-E7D8-4564-9C71-F718E7CAA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7520" y="2640692"/>
            <a:ext cx="7083286" cy="3255252"/>
          </a:xfrm>
        </p:spPr>
        <p:txBody>
          <a:bodyPr>
            <a:normAutofit/>
          </a:bodyPr>
          <a:lstStyle/>
          <a:p>
            <a:r>
              <a:rPr lang="en-GB" sz="2800" dirty="0"/>
              <a:t>How does shivering warm the body?</a:t>
            </a:r>
          </a:p>
          <a:p>
            <a:endParaRPr lang="en-GB" sz="2800" dirty="0"/>
          </a:p>
          <a:p>
            <a:r>
              <a:rPr lang="en-GB" sz="2800" dirty="0"/>
              <a:t>What is vasoconstriction?</a:t>
            </a:r>
          </a:p>
          <a:p>
            <a:endParaRPr lang="en-GB" sz="2800" dirty="0"/>
          </a:p>
          <a:p>
            <a:r>
              <a:rPr lang="en-GB" sz="2800" dirty="0"/>
              <a:t>What happens due to vasoconstriction?</a:t>
            </a:r>
          </a:p>
        </p:txBody>
      </p:sp>
    </p:spTree>
    <p:extLst>
      <p:ext uri="{BB962C8B-B14F-4D97-AF65-F5344CB8AC3E}">
        <p14:creationId xmlns:p14="http://schemas.microsoft.com/office/powerpoint/2010/main" val="37454204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DEFB7-4FD8-4663-B1DA-51A49639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2868" y="182220"/>
            <a:ext cx="7729728" cy="1188720"/>
          </a:xfrm>
        </p:spPr>
        <p:txBody>
          <a:bodyPr/>
          <a:lstStyle/>
          <a:p>
            <a:r>
              <a:rPr lang="en-GB" dirty="0"/>
              <a:t>Miss thermoregulation is very hot!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F7149E2-9774-4AF0-B240-76373B0FF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419" y="3396910"/>
            <a:ext cx="2485218" cy="2952852"/>
          </a:xfrm>
          <a:custGeom>
            <a:avLst/>
            <a:gdLst>
              <a:gd name="connsiteX0" fmla="*/ 905373 w 1716392"/>
              <a:gd name="connsiteY0" fmla="*/ 9525 h 2228148"/>
              <a:gd name="connsiteX1" fmla="*/ 933948 w 1716392"/>
              <a:gd name="connsiteY1" fmla="*/ 276225 h 2228148"/>
              <a:gd name="connsiteX2" fmla="*/ 1353048 w 1716392"/>
              <a:gd name="connsiteY2" fmla="*/ 219075 h 2228148"/>
              <a:gd name="connsiteX3" fmla="*/ 1714998 w 1716392"/>
              <a:gd name="connsiteY3" fmla="*/ 1247775 h 2228148"/>
              <a:gd name="connsiteX4" fmla="*/ 1467348 w 1716392"/>
              <a:gd name="connsiteY4" fmla="*/ 1447800 h 2228148"/>
              <a:gd name="connsiteX5" fmla="*/ 1200648 w 1716392"/>
              <a:gd name="connsiteY5" fmla="*/ 609600 h 2228148"/>
              <a:gd name="connsiteX6" fmla="*/ 1372098 w 1716392"/>
              <a:gd name="connsiteY6" fmla="*/ 1962150 h 2228148"/>
              <a:gd name="connsiteX7" fmla="*/ 505323 w 1716392"/>
              <a:gd name="connsiteY7" fmla="*/ 2114550 h 2228148"/>
              <a:gd name="connsiteX8" fmla="*/ 562473 w 1716392"/>
              <a:gd name="connsiteY8" fmla="*/ 657225 h 2228148"/>
              <a:gd name="connsiteX9" fmla="*/ 314823 w 1716392"/>
              <a:gd name="connsiteY9" fmla="*/ 1447800 h 2228148"/>
              <a:gd name="connsiteX10" fmla="*/ 498 w 1716392"/>
              <a:gd name="connsiteY10" fmla="*/ 1447800 h 2228148"/>
              <a:gd name="connsiteX11" fmla="*/ 391023 w 1716392"/>
              <a:gd name="connsiteY11" fmla="*/ 323850 h 2228148"/>
              <a:gd name="connsiteX12" fmla="*/ 714873 w 1716392"/>
              <a:gd name="connsiteY12" fmla="*/ 238125 h 2228148"/>
              <a:gd name="connsiteX13" fmla="*/ 733923 w 1716392"/>
              <a:gd name="connsiteY13" fmla="*/ 38100 h 2228148"/>
              <a:gd name="connsiteX14" fmla="*/ 752973 w 1716392"/>
              <a:gd name="connsiteY14" fmla="*/ 47625 h 2228148"/>
              <a:gd name="connsiteX15" fmla="*/ 752973 w 1716392"/>
              <a:gd name="connsiteY15" fmla="*/ 0 h 2228148"/>
              <a:gd name="connsiteX16" fmla="*/ 752973 w 1716392"/>
              <a:gd name="connsiteY16" fmla="*/ 0 h 2228148"/>
              <a:gd name="connsiteX17" fmla="*/ 905373 w 1716392"/>
              <a:gd name="connsiteY17" fmla="*/ 9525 h 2228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16392" h="2228148">
                <a:moveTo>
                  <a:pt x="905373" y="9525"/>
                </a:moveTo>
                <a:cubicBezTo>
                  <a:pt x="882354" y="125412"/>
                  <a:pt x="859336" y="241300"/>
                  <a:pt x="933948" y="276225"/>
                </a:cubicBezTo>
                <a:cubicBezTo>
                  <a:pt x="1008560" y="311150"/>
                  <a:pt x="1222873" y="57150"/>
                  <a:pt x="1353048" y="219075"/>
                </a:cubicBezTo>
                <a:cubicBezTo>
                  <a:pt x="1483223" y="381000"/>
                  <a:pt x="1695948" y="1042988"/>
                  <a:pt x="1714998" y="1247775"/>
                </a:cubicBezTo>
                <a:cubicBezTo>
                  <a:pt x="1734048" y="1452562"/>
                  <a:pt x="1553073" y="1554162"/>
                  <a:pt x="1467348" y="1447800"/>
                </a:cubicBezTo>
                <a:cubicBezTo>
                  <a:pt x="1381623" y="1341438"/>
                  <a:pt x="1216523" y="523875"/>
                  <a:pt x="1200648" y="609600"/>
                </a:cubicBezTo>
                <a:cubicBezTo>
                  <a:pt x="1184773" y="695325"/>
                  <a:pt x="1487986" y="1711325"/>
                  <a:pt x="1372098" y="1962150"/>
                </a:cubicBezTo>
                <a:cubicBezTo>
                  <a:pt x="1256211" y="2212975"/>
                  <a:pt x="640260" y="2332037"/>
                  <a:pt x="505323" y="2114550"/>
                </a:cubicBezTo>
                <a:cubicBezTo>
                  <a:pt x="370386" y="1897063"/>
                  <a:pt x="594223" y="768350"/>
                  <a:pt x="562473" y="657225"/>
                </a:cubicBezTo>
                <a:cubicBezTo>
                  <a:pt x="530723" y="546100"/>
                  <a:pt x="408485" y="1316038"/>
                  <a:pt x="314823" y="1447800"/>
                </a:cubicBezTo>
                <a:cubicBezTo>
                  <a:pt x="221161" y="1579562"/>
                  <a:pt x="-12202" y="1635125"/>
                  <a:pt x="498" y="1447800"/>
                </a:cubicBezTo>
                <a:cubicBezTo>
                  <a:pt x="13198" y="1260475"/>
                  <a:pt x="271961" y="525462"/>
                  <a:pt x="391023" y="323850"/>
                </a:cubicBezTo>
                <a:cubicBezTo>
                  <a:pt x="510085" y="122238"/>
                  <a:pt x="657723" y="285750"/>
                  <a:pt x="714873" y="238125"/>
                </a:cubicBezTo>
                <a:cubicBezTo>
                  <a:pt x="772023" y="190500"/>
                  <a:pt x="727573" y="69850"/>
                  <a:pt x="733923" y="38100"/>
                </a:cubicBezTo>
                <a:cubicBezTo>
                  <a:pt x="740273" y="6350"/>
                  <a:pt x="749798" y="53975"/>
                  <a:pt x="752973" y="47625"/>
                </a:cubicBezTo>
                <a:cubicBezTo>
                  <a:pt x="756148" y="41275"/>
                  <a:pt x="752973" y="0"/>
                  <a:pt x="752973" y="0"/>
                </a:cubicBezTo>
                <a:lnTo>
                  <a:pt x="752973" y="0"/>
                </a:lnTo>
                <a:lnTo>
                  <a:pt x="905373" y="9525"/>
                </a:lnTo>
                <a:close/>
              </a:path>
            </a:pathLst>
          </a:custGeom>
          <a:solidFill>
            <a:sysClr val="window" lastClr="FFFFFF"/>
          </a:solidFill>
          <a:ln w="127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BD62613-7A8A-47B0-AA06-DB76DF04EE61}"/>
              </a:ext>
            </a:extLst>
          </p:cNvPr>
          <p:cNvGrpSpPr/>
          <p:nvPr/>
        </p:nvGrpSpPr>
        <p:grpSpPr>
          <a:xfrm>
            <a:off x="2892637" y="1608527"/>
            <a:ext cx="1190625" cy="2209800"/>
            <a:chOff x="-1361943" y="-11812588"/>
            <a:chExt cx="7093453" cy="1788763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5D2AB0D6-6E14-42A1-A79A-DB68F9452AE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361943" y="-11812588"/>
              <a:ext cx="5731510" cy="5731513"/>
            </a:xfrm>
            <a:prstGeom prst="rect">
              <a:avLst/>
            </a:prstGeom>
          </p:spPr>
        </p:pic>
        <p:sp>
          <p:nvSpPr>
            <p:cNvPr id="6" name="Text Box 13">
              <a:extLst>
                <a:ext uri="{FF2B5EF4-FFF2-40B4-BE49-F238E27FC236}">
                  <a16:creationId xmlns:a16="http://schemas.microsoft.com/office/drawing/2014/main" id="{EAA987E7-95B3-42C5-8C05-5B0C523DECB2}"/>
                </a:ext>
              </a:extLst>
            </p:cNvPr>
            <p:cNvSpPr txBox="1"/>
            <p:nvPr/>
          </p:nvSpPr>
          <p:spPr>
            <a:xfrm>
              <a:off x="0" y="573151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D1BF28B3-29A0-4E9A-AC15-7AE076325405}"/>
              </a:ext>
            </a:extLst>
          </p:cNvPr>
          <p:cNvSpPr/>
          <p:nvPr/>
        </p:nvSpPr>
        <p:spPr>
          <a:xfrm>
            <a:off x="1037188" y="1974506"/>
            <a:ext cx="1225680" cy="1422404"/>
          </a:xfrm>
          <a:prstGeom prst="ellipse">
            <a:avLst/>
          </a:prstGeom>
          <a:solidFill>
            <a:sysClr val="window" lastClr="FFFFFF"/>
          </a:solidFill>
          <a:ln w="127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230A0D7A-714F-42E6-A892-FA5A905F024F}"/>
              </a:ext>
            </a:extLst>
          </p:cNvPr>
          <p:cNvSpPr/>
          <p:nvPr/>
        </p:nvSpPr>
        <p:spPr>
          <a:xfrm>
            <a:off x="2563919" y="2114984"/>
            <a:ext cx="171450" cy="914400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B1A3594-2FEA-4DC6-ACE9-FFAAD32571A0}"/>
              </a:ext>
            </a:extLst>
          </p:cNvPr>
          <p:cNvSpPr/>
          <p:nvPr/>
        </p:nvSpPr>
        <p:spPr>
          <a:xfrm rot="19162757">
            <a:off x="2075350" y="3034875"/>
            <a:ext cx="375037" cy="22206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A9ECB1F1-1DF4-4655-8FB7-10E0D419DD69}"/>
              </a:ext>
            </a:extLst>
          </p:cNvPr>
          <p:cNvSpPr/>
          <p:nvPr/>
        </p:nvSpPr>
        <p:spPr>
          <a:xfrm rot="438349">
            <a:off x="1979623" y="3110047"/>
            <a:ext cx="676275" cy="1866900"/>
          </a:xfrm>
          <a:prstGeom prst="arc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C2CB625-0A92-4106-B9E0-0F9AA551FC6B}"/>
              </a:ext>
            </a:extLst>
          </p:cNvPr>
          <p:cNvSpPr/>
          <p:nvPr/>
        </p:nvSpPr>
        <p:spPr>
          <a:xfrm>
            <a:off x="1418479" y="3029384"/>
            <a:ext cx="334772" cy="23611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245CCFBB-490F-4C7E-8612-B98FC2FC9077}"/>
              </a:ext>
            </a:extLst>
          </p:cNvPr>
          <p:cNvSpPr/>
          <p:nvPr/>
        </p:nvSpPr>
        <p:spPr>
          <a:xfrm rot="2236579">
            <a:off x="1703591" y="3205735"/>
            <a:ext cx="802342" cy="745171"/>
          </a:xfrm>
          <a:prstGeom prst="arc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00E29EAE-6EF3-4275-9460-8909BCDC4DFF}"/>
              </a:ext>
            </a:extLst>
          </p:cNvPr>
          <p:cNvSpPr/>
          <p:nvPr/>
        </p:nvSpPr>
        <p:spPr>
          <a:xfrm flipV="1">
            <a:off x="1180354" y="2384447"/>
            <a:ext cx="238125" cy="104775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31C63D3-DA2A-4BC3-A40D-2E9A3442C087}"/>
              </a:ext>
            </a:extLst>
          </p:cNvPr>
          <p:cNvSpPr/>
          <p:nvPr/>
        </p:nvSpPr>
        <p:spPr>
          <a:xfrm flipH="1">
            <a:off x="1670249" y="2384447"/>
            <a:ext cx="238125" cy="132795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C9305B-F8A6-4738-8276-68BBE26D1508}"/>
              </a:ext>
            </a:extLst>
          </p:cNvPr>
          <p:cNvCxnSpPr/>
          <p:nvPr/>
        </p:nvCxnSpPr>
        <p:spPr>
          <a:xfrm flipV="1">
            <a:off x="2478194" y="2114984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972ECE4-3751-4CAB-8EB4-D2C431931A37}"/>
              </a:ext>
            </a:extLst>
          </p:cNvPr>
          <p:cNvCxnSpPr/>
          <p:nvPr/>
        </p:nvCxnSpPr>
        <p:spPr>
          <a:xfrm>
            <a:off x="1331215" y="2080148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7862DB2-2B51-4ACC-8E35-AF0B7E53D8BC}"/>
              </a:ext>
            </a:extLst>
          </p:cNvPr>
          <p:cNvCxnSpPr/>
          <p:nvPr/>
        </p:nvCxnSpPr>
        <p:spPr>
          <a:xfrm>
            <a:off x="1423241" y="2064162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405001-B8D1-4FA6-A35B-8534B46CBBF1}"/>
              </a:ext>
            </a:extLst>
          </p:cNvPr>
          <p:cNvCxnSpPr/>
          <p:nvPr/>
        </p:nvCxnSpPr>
        <p:spPr>
          <a:xfrm>
            <a:off x="1505164" y="2011309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A8A42CD-79B5-4444-9E4C-4666F873CEEA}"/>
              </a:ext>
            </a:extLst>
          </p:cNvPr>
          <p:cNvCxnSpPr/>
          <p:nvPr/>
        </p:nvCxnSpPr>
        <p:spPr>
          <a:xfrm>
            <a:off x="1644058" y="1984807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9D6B60E-5BAD-45CB-9961-9985253F5A23}"/>
              </a:ext>
            </a:extLst>
          </p:cNvPr>
          <p:cNvCxnSpPr/>
          <p:nvPr/>
        </p:nvCxnSpPr>
        <p:spPr>
          <a:xfrm>
            <a:off x="1925722" y="2080148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066461F-B44B-4B88-839A-6023E28AC8A6}"/>
              </a:ext>
            </a:extLst>
          </p:cNvPr>
          <p:cNvCxnSpPr/>
          <p:nvPr/>
        </p:nvCxnSpPr>
        <p:spPr>
          <a:xfrm>
            <a:off x="1782952" y="2056617"/>
            <a:ext cx="38100" cy="333375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49C0794-4FE3-49F0-8D46-67E5EA9B19DE}"/>
              </a:ext>
            </a:extLst>
          </p:cNvPr>
          <p:cNvCxnSpPr>
            <a:cxnSpLocks/>
          </p:cNvCxnSpPr>
          <p:nvPr/>
        </p:nvCxnSpPr>
        <p:spPr>
          <a:xfrm flipV="1">
            <a:off x="2870869" y="3070203"/>
            <a:ext cx="943897" cy="442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FDC50BFA-3B1F-46ED-8927-ADC8A8C819E0}"/>
              </a:ext>
            </a:extLst>
          </p:cNvPr>
          <p:cNvSpPr txBox="1"/>
          <p:nvPr/>
        </p:nvSpPr>
        <p:spPr>
          <a:xfrm>
            <a:off x="3814766" y="2808039"/>
            <a:ext cx="298764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Erector muscles </a:t>
            </a:r>
            <a:r>
              <a:rPr lang="en-GB" sz="2000" dirty="0"/>
              <a:t>relax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07F24CB9-4967-45CD-A8B9-D755D8A45E46}"/>
              </a:ext>
            </a:extLst>
          </p:cNvPr>
          <p:cNvSpPr txBox="1"/>
          <p:nvPr/>
        </p:nvSpPr>
        <p:spPr>
          <a:xfrm>
            <a:off x="3495647" y="4043497"/>
            <a:ext cx="299027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Sweat glands </a:t>
            </a:r>
            <a:r>
              <a:rPr lang="en-GB" sz="2000" dirty="0"/>
              <a:t>are stimulated : we start </a:t>
            </a:r>
            <a:r>
              <a:rPr lang="en-GB" sz="2400" b="1" dirty="0">
                <a:solidFill>
                  <a:srgbClr val="FF0000"/>
                </a:solidFill>
              </a:rPr>
              <a:t>sweating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184400E-7C96-4568-BB3C-B7BF8E9E90E6}"/>
              </a:ext>
            </a:extLst>
          </p:cNvPr>
          <p:cNvSpPr txBox="1"/>
          <p:nvPr/>
        </p:nvSpPr>
        <p:spPr>
          <a:xfrm>
            <a:off x="3373650" y="5737827"/>
            <a:ext cx="248521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Vasodilation;</a:t>
            </a:r>
            <a:r>
              <a:rPr lang="en-GB" sz="2000" b="1" dirty="0">
                <a:solidFill>
                  <a:srgbClr val="FF0000"/>
                </a:solidFill>
              </a:rPr>
              <a:t> </a:t>
            </a:r>
            <a:r>
              <a:rPr lang="en-GB" sz="2000" dirty="0"/>
              <a:t>blood vessels dilate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8630D5B-6181-46A4-BA05-22C6E20F7F40}"/>
              </a:ext>
            </a:extLst>
          </p:cNvPr>
          <p:cNvSpPr txBox="1"/>
          <p:nvPr/>
        </p:nvSpPr>
        <p:spPr>
          <a:xfrm>
            <a:off x="6515042" y="4353578"/>
            <a:ext cx="2485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Sweat covers skin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E4594ED-5FF8-457A-8044-2BAC8C737A1C}"/>
              </a:ext>
            </a:extLst>
          </p:cNvPr>
          <p:cNvSpPr txBox="1"/>
          <p:nvPr/>
        </p:nvSpPr>
        <p:spPr>
          <a:xfrm>
            <a:off x="7532808" y="2822493"/>
            <a:ext cx="14332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Hair lie </a:t>
            </a:r>
            <a:r>
              <a:rPr lang="en-GB" sz="2400" dirty="0">
                <a:solidFill>
                  <a:srgbClr val="FF0000"/>
                </a:solidFill>
              </a:rPr>
              <a:t>flat</a:t>
            </a:r>
            <a:endParaRPr lang="en-GB" sz="2000" dirty="0">
              <a:solidFill>
                <a:srgbClr val="FF0000"/>
              </a:solidFill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A143221-831E-4FD5-9219-C25B2265488D}"/>
              </a:ext>
            </a:extLst>
          </p:cNvPr>
          <p:cNvSpPr txBox="1"/>
          <p:nvPr/>
        </p:nvSpPr>
        <p:spPr>
          <a:xfrm>
            <a:off x="9807194" y="2797935"/>
            <a:ext cx="1914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FF0000"/>
                </a:solidFill>
              </a:rPr>
              <a:t>Releases </a:t>
            </a:r>
            <a:r>
              <a:rPr lang="en-GB" sz="2000" dirty="0"/>
              <a:t>air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120DBC3-0453-49A0-BC20-9C051B1C9E55}"/>
              </a:ext>
            </a:extLst>
          </p:cNvPr>
          <p:cNvSpPr txBox="1"/>
          <p:nvPr/>
        </p:nvSpPr>
        <p:spPr>
          <a:xfrm>
            <a:off x="9363887" y="4174694"/>
            <a:ext cx="2758568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Sweat evaporates </a:t>
            </a:r>
            <a:r>
              <a:rPr lang="en-GB" sz="2000" dirty="0"/>
              <a:t>and releases heat it to surroundings</a:t>
            </a:r>
            <a:r>
              <a:rPr lang="en-GB" sz="2400" dirty="0">
                <a:solidFill>
                  <a:srgbClr val="FF0000"/>
                </a:solidFill>
              </a:rPr>
              <a:t>: </a:t>
            </a:r>
            <a:r>
              <a:rPr lang="en-GB" sz="2400" b="1" dirty="0">
                <a:solidFill>
                  <a:srgbClr val="FF0000"/>
                </a:solidFill>
              </a:rPr>
              <a:t>cools body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ACA93A2-F710-4FDC-8AD8-7215E5A5F270}"/>
              </a:ext>
            </a:extLst>
          </p:cNvPr>
          <p:cNvSpPr txBox="1"/>
          <p:nvPr/>
        </p:nvSpPr>
        <p:spPr>
          <a:xfrm>
            <a:off x="6592528" y="5780267"/>
            <a:ext cx="2330246" cy="7126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DA162E9-C7F5-4D66-B9D8-8F5AA2216023}"/>
              </a:ext>
            </a:extLst>
          </p:cNvPr>
          <p:cNvSpPr txBox="1"/>
          <p:nvPr/>
        </p:nvSpPr>
        <p:spPr>
          <a:xfrm>
            <a:off x="6995650" y="5830160"/>
            <a:ext cx="4198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Increased blood flow </a:t>
            </a:r>
            <a:r>
              <a:rPr lang="en-GB" sz="2400" dirty="0"/>
              <a:t>to the skin: more heat released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7975DCB2-E2E9-4085-AEE3-C79D35B0D5CA}"/>
              </a:ext>
            </a:extLst>
          </p:cNvPr>
          <p:cNvCxnSpPr>
            <a:cxnSpLocks/>
          </p:cNvCxnSpPr>
          <p:nvPr/>
        </p:nvCxnSpPr>
        <p:spPr>
          <a:xfrm>
            <a:off x="5868962" y="4573914"/>
            <a:ext cx="72356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D614EEE0-8907-47DD-95A1-ECF64DDE0A37}"/>
              </a:ext>
            </a:extLst>
          </p:cNvPr>
          <p:cNvCxnSpPr>
            <a:cxnSpLocks/>
          </p:cNvCxnSpPr>
          <p:nvPr/>
        </p:nvCxnSpPr>
        <p:spPr>
          <a:xfrm>
            <a:off x="2563919" y="6063506"/>
            <a:ext cx="732585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291F6C55-5FBF-425D-9729-7DFF6B9BD597}"/>
              </a:ext>
            </a:extLst>
          </p:cNvPr>
          <p:cNvCxnSpPr>
            <a:cxnSpLocks/>
          </p:cNvCxnSpPr>
          <p:nvPr/>
        </p:nvCxnSpPr>
        <p:spPr>
          <a:xfrm>
            <a:off x="2909564" y="4646532"/>
            <a:ext cx="556044" cy="1481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34C13048-5D22-4CB0-8DEE-7F94E7DE8122}"/>
              </a:ext>
            </a:extLst>
          </p:cNvPr>
          <p:cNvCxnSpPr>
            <a:cxnSpLocks/>
            <a:stCxn id="32" idx="3"/>
          </p:cNvCxnSpPr>
          <p:nvPr/>
        </p:nvCxnSpPr>
        <p:spPr>
          <a:xfrm>
            <a:off x="9000260" y="4584411"/>
            <a:ext cx="242846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FE058388-6B50-4F48-AA23-3C1987CFEF40}"/>
              </a:ext>
            </a:extLst>
          </p:cNvPr>
          <p:cNvCxnSpPr>
            <a:cxnSpLocks/>
          </p:cNvCxnSpPr>
          <p:nvPr/>
        </p:nvCxnSpPr>
        <p:spPr>
          <a:xfrm>
            <a:off x="8966067" y="3010895"/>
            <a:ext cx="760829" cy="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8629D1BE-EF3E-46B0-B55E-8EA8F4E127AC}"/>
              </a:ext>
            </a:extLst>
          </p:cNvPr>
          <p:cNvCxnSpPr>
            <a:cxnSpLocks/>
          </p:cNvCxnSpPr>
          <p:nvPr/>
        </p:nvCxnSpPr>
        <p:spPr>
          <a:xfrm>
            <a:off x="6765928" y="2997990"/>
            <a:ext cx="664574" cy="1290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E37720C0-356A-4B19-8792-52F68BCD7D5C}"/>
              </a:ext>
            </a:extLst>
          </p:cNvPr>
          <p:cNvCxnSpPr>
            <a:cxnSpLocks/>
          </p:cNvCxnSpPr>
          <p:nvPr/>
        </p:nvCxnSpPr>
        <p:spPr>
          <a:xfrm>
            <a:off x="5941745" y="6229661"/>
            <a:ext cx="824183" cy="4198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Box 54">
            <a:extLst>
              <a:ext uri="{FF2B5EF4-FFF2-40B4-BE49-F238E27FC236}">
                <a16:creationId xmlns:a16="http://schemas.microsoft.com/office/drawing/2014/main" id="{51B8EA5D-114B-4FD6-8F7C-0917721BF7A2}"/>
              </a:ext>
            </a:extLst>
          </p:cNvPr>
          <p:cNvSpPr txBox="1"/>
          <p:nvPr/>
        </p:nvSpPr>
        <p:spPr>
          <a:xfrm>
            <a:off x="4097591" y="1706530"/>
            <a:ext cx="5201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Stimulus; increases body temperature</a:t>
            </a:r>
            <a:endParaRPr lang="en-GB" dirty="0"/>
          </a:p>
        </p:txBody>
      </p: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9B8494BD-974E-4CE9-BD3D-1D6EF847817B}"/>
              </a:ext>
            </a:extLst>
          </p:cNvPr>
          <p:cNvCxnSpPr>
            <a:cxnSpLocks/>
            <a:stCxn id="55" idx="1"/>
          </p:cNvCxnSpPr>
          <p:nvPr/>
        </p:nvCxnSpPr>
        <p:spPr>
          <a:xfrm flipH="1">
            <a:off x="3756799" y="1937363"/>
            <a:ext cx="34079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1703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30ED1-0311-4DCA-9237-C06F436CC5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Quick fire round</a:t>
            </a:r>
          </a:p>
        </p:txBody>
      </p:sp>
      <p:pic>
        <p:nvPicPr>
          <p:cNvPr id="4" name="Picture 3" descr="Icon&#10;&#10;Description automatically generated">
            <a:extLst>
              <a:ext uri="{FF2B5EF4-FFF2-40B4-BE49-F238E27FC236}">
                <a16:creationId xmlns:a16="http://schemas.microsoft.com/office/drawing/2014/main" id="{841AB91A-E1FA-4DEB-9788-D6F1BDE790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72" r="16217"/>
          <a:stretch/>
        </p:blipFill>
        <p:spPr>
          <a:xfrm flipH="1"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A7EC0-2D45-4F69-91BF-CF7EA1B64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9760" y="2640692"/>
            <a:ext cx="6941046" cy="3255252"/>
          </a:xfrm>
        </p:spPr>
        <p:txBody>
          <a:bodyPr>
            <a:normAutofit/>
          </a:bodyPr>
          <a:lstStyle/>
          <a:p>
            <a:r>
              <a:rPr lang="en-GB" sz="2800" dirty="0"/>
              <a:t>Why does sweat cool the body?</a:t>
            </a:r>
          </a:p>
          <a:p>
            <a:endParaRPr lang="en-GB" sz="2800" dirty="0"/>
          </a:p>
          <a:p>
            <a:r>
              <a:rPr lang="en-GB" sz="2800" dirty="0"/>
              <a:t>What is vasodilation?</a:t>
            </a:r>
          </a:p>
          <a:p>
            <a:endParaRPr lang="en-GB" sz="2800" dirty="0"/>
          </a:p>
          <a:p>
            <a:r>
              <a:rPr lang="en-GB" sz="2800" dirty="0"/>
              <a:t>What happens when vasodilation occurs?</a:t>
            </a:r>
          </a:p>
        </p:txBody>
      </p:sp>
    </p:spTree>
    <p:extLst>
      <p:ext uri="{BB962C8B-B14F-4D97-AF65-F5344CB8AC3E}">
        <p14:creationId xmlns:p14="http://schemas.microsoft.com/office/powerpoint/2010/main" val="29798280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2CA68-4161-4FAA-9768-0BB26BBEF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GB" sz="2400"/>
              <a:t>Ok so how does your body know what to do?</a:t>
            </a:r>
          </a:p>
        </p:txBody>
      </p:sp>
      <p:pic>
        <p:nvPicPr>
          <p:cNvPr id="4" name="Content Placeholder 4" descr="A drawing of a person&#10;&#10;Description automatically generated with low confidence">
            <a:extLst>
              <a:ext uri="{FF2B5EF4-FFF2-40B4-BE49-F238E27FC236}">
                <a16:creationId xmlns:a16="http://schemas.microsoft.com/office/drawing/2014/main" id="{C06F367B-BA96-4D76-8620-51D7A8B9EAC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592" r="21497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DAAD9-D627-4DC1-8F45-1C0C32143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7345" y="2640692"/>
            <a:ext cx="7168895" cy="4003948"/>
          </a:xfrm>
        </p:spPr>
        <p:txBody>
          <a:bodyPr>
            <a:normAutofit/>
          </a:bodyPr>
          <a:lstStyle/>
          <a:p>
            <a:r>
              <a:rPr lang="en-GB" sz="2400" dirty="0"/>
              <a:t>Negative feedback system….</a:t>
            </a:r>
            <a:r>
              <a:rPr lang="en-GB" sz="2400" dirty="0" err="1">
                <a:solidFill>
                  <a:srgbClr val="00B050"/>
                </a:solidFill>
              </a:rPr>
              <a:t>whats</a:t>
            </a:r>
            <a:r>
              <a:rPr lang="en-GB" sz="2400" dirty="0">
                <a:solidFill>
                  <a:srgbClr val="00B050"/>
                </a:solidFill>
              </a:rPr>
              <a:t> one of those?</a:t>
            </a:r>
          </a:p>
          <a:p>
            <a:pPr marL="0" indent="0">
              <a:buNone/>
            </a:pPr>
            <a:endParaRPr lang="en-GB" sz="2400" dirty="0">
              <a:solidFill>
                <a:srgbClr val="00B050"/>
              </a:solidFill>
            </a:endParaRPr>
          </a:p>
          <a:p>
            <a:r>
              <a:rPr lang="en-GB" sz="2400" b="1" dirty="0"/>
              <a:t>Control centre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Effector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Stimulus</a:t>
            </a:r>
          </a:p>
        </p:txBody>
      </p:sp>
    </p:spTree>
    <p:extLst>
      <p:ext uri="{BB962C8B-B14F-4D97-AF65-F5344CB8AC3E}">
        <p14:creationId xmlns:p14="http://schemas.microsoft.com/office/powerpoint/2010/main" val="36533139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BC179-CA16-4A90-9FF7-A293F46E2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960" y="396296"/>
            <a:ext cx="11460480" cy="1188720"/>
          </a:xfrm>
        </p:spPr>
        <p:txBody>
          <a:bodyPr>
            <a:normAutofit/>
          </a:bodyPr>
          <a:lstStyle/>
          <a:p>
            <a:r>
              <a:rPr lang="en-GB" sz="4000" dirty="0"/>
              <a:t>Lets have a closer look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1031339-BAB9-42CA-AE97-1BE90905BE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35616" y="1756349"/>
            <a:ext cx="4307242" cy="45474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30DE94D-C058-4A06-94CD-8AB41B9BC9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84" y="2650100"/>
            <a:ext cx="1111483" cy="111148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C41336-0423-4265-BD38-5E0E5888D2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1005" y="1799075"/>
            <a:ext cx="3840479" cy="220592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3757548-1277-471A-8BE0-6699AB2E600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9886" y="3131071"/>
            <a:ext cx="3982719" cy="168819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E1695DF-88B3-4B8C-B489-FC5142D9727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52200" y="2415651"/>
            <a:ext cx="975445" cy="12802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9EE11AB-6DDB-4C77-909D-33C6A49B114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5620" y="2960353"/>
            <a:ext cx="1048603" cy="926672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C4F86795-977C-4743-BB68-CC1D327B46A8}"/>
              </a:ext>
            </a:extLst>
          </p:cNvPr>
          <p:cNvSpPr/>
          <p:nvPr/>
        </p:nvSpPr>
        <p:spPr>
          <a:xfrm rot="19701988">
            <a:off x="2473475" y="2760417"/>
            <a:ext cx="180975" cy="25717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E035E8-5479-42FB-8908-7B0FF48BA0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19484697">
            <a:off x="2500078" y="3223002"/>
            <a:ext cx="271870" cy="3738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3C46DAE-5424-4722-A897-51F2A1FC0BA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300729">
            <a:off x="2906351" y="3232860"/>
            <a:ext cx="271870" cy="373821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EC644CF2-67D0-4D19-845E-2ACFA9340E51}"/>
              </a:ext>
            </a:extLst>
          </p:cNvPr>
          <p:cNvSpPr/>
          <p:nvPr/>
        </p:nvSpPr>
        <p:spPr>
          <a:xfrm rot="1152765" flipH="1">
            <a:off x="2974192" y="2769134"/>
            <a:ext cx="178189" cy="22685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4498119-AD85-4225-8F74-124AB6A96E0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57636" y="2309643"/>
            <a:ext cx="219475" cy="29263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56C7A69-BD40-49C5-A4A5-EAF3A5B8520F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flipH="1">
            <a:off x="2392416" y="2335920"/>
            <a:ext cx="243597" cy="324795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A96B381-02EE-4129-B2A0-E00E1315B8C2}"/>
              </a:ext>
            </a:extLst>
          </p:cNvPr>
          <p:cNvSpPr/>
          <p:nvPr/>
        </p:nvSpPr>
        <p:spPr>
          <a:xfrm>
            <a:off x="4251303" y="2758166"/>
            <a:ext cx="354330" cy="447675"/>
          </a:xfrm>
          <a:custGeom>
            <a:avLst/>
            <a:gdLst>
              <a:gd name="connsiteX0" fmla="*/ 68629 w 354379"/>
              <a:gd name="connsiteY0" fmla="*/ 447675 h 447675"/>
              <a:gd name="connsiteX1" fmla="*/ 49579 w 354379"/>
              <a:gd name="connsiteY1" fmla="*/ 238125 h 447675"/>
              <a:gd name="connsiteX2" fmla="*/ 21004 w 354379"/>
              <a:gd name="connsiteY2" fmla="*/ 247650 h 447675"/>
              <a:gd name="connsiteX3" fmla="*/ 11479 w 354379"/>
              <a:gd name="connsiteY3" fmla="*/ 314325 h 447675"/>
              <a:gd name="connsiteX4" fmla="*/ 78154 w 354379"/>
              <a:gd name="connsiteY4" fmla="*/ 352425 h 447675"/>
              <a:gd name="connsiteX5" fmla="*/ 135304 w 354379"/>
              <a:gd name="connsiteY5" fmla="*/ 371475 h 447675"/>
              <a:gd name="connsiteX6" fmla="*/ 173404 w 354379"/>
              <a:gd name="connsiteY6" fmla="*/ 361950 h 447675"/>
              <a:gd name="connsiteX7" fmla="*/ 192454 w 354379"/>
              <a:gd name="connsiteY7" fmla="*/ 304800 h 447675"/>
              <a:gd name="connsiteX8" fmla="*/ 154354 w 354379"/>
              <a:gd name="connsiteY8" fmla="*/ 209550 h 447675"/>
              <a:gd name="connsiteX9" fmla="*/ 125779 w 354379"/>
              <a:gd name="connsiteY9" fmla="*/ 190500 h 447675"/>
              <a:gd name="connsiteX10" fmla="*/ 68629 w 354379"/>
              <a:gd name="connsiteY10" fmla="*/ 171450 h 447675"/>
              <a:gd name="connsiteX11" fmla="*/ 78154 w 354379"/>
              <a:gd name="connsiteY11" fmla="*/ 200025 h 447675"/>
              <a:gd name="connsiteX12" fmla="*/ 116254 w 354379"/>
              <a:gd name="connsiteY12" fmla="*/ 209550 h 447675"/>
              <a:gd name="connsiteX13" fmla="*/ 249604 w 354379"/>
              <a:gd name="connsiteY13" fmla="*/ 200025 h 447675"/>
              <a:gd name="connsiteX14" fmla="*/ 297229 w 354379"/>
              <a:gd name="connsiteY14" fmla="*/ 123825 h 447675"/>
              <a:gd name="connsiteX15" fmla="*/ 306754 w 354379"/>
              <a:gd name="connsiteY15" fmla="*/ 95250 h 447675"/>
              <a:gd name="connsiteX16" fmla="*/ 297229 w 354379"/>
              <a:gd name="connsiteY16" fmla="*/ 47625 h 447675"/>
              <a:gd name="connsiteX17" fmla="*/ 240079 w 354379"/>
              <a:gd name="connsiteY17" fmla="*/ 19050 h 447675"/>
              <a:gd name="connsiteX18" fmla="*/ 163879 w 354379"/>
              <a:gd name="connsiteY18" fmla="*/ 28575 h 447675"/>
              <a:gd name="connsiteX19" fmla="*/ 154354 w 354379"/>
              <a:gd name="connsiteY19" fmla="*/ 57150 h 447675"/>
              <a:gd name="connsiteX20" fmla="*/ 182929 w 354379"/>
              <a:gd name="connsiteY20" fmla="*/ 85725 h 447675"/>
              <a:gd name="connsiteX21" fmla="*/ 297229 w 354379"/>
              <a:gd name="connsiteY21" fmla="*/ 76200 h 447675"/>
              <a:gd name="connsiteX22" fmla="*/ 325804 w 354379"/>
              <a:gd name="connsiteY22" fmla="*/ 66675 h 447675"/>
              <a:gd name="connsiteX23" fmla="*/ 344854 w 354379"/>
              <a:gd name="connsiteY23" fmla="*/ 9525 h 447675"/>
              <a:gd name="connsiteX24" fmla="*/ 354379 w 354379"/>
              <a:gd name="connsiteY24" fmla="*/ 0 h 447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54379" h="447675">
                <a:moveTo>
                  <a:pt x="68629" y="447675"/>
                </a:moveTo>
                <a:cubicBezTo>
                  <a:pt x="68933" y="441281"/>
                  <a:pt x="142938" y="238125"/>
                  <a:pt x="49579" y="238125"/>
                </a:cubicBezTo>
                <a:cubicBezTo>
                  <a:pt x="39539" y="238125"/>
                  <a:pt x="30529" y="244475"/>
                  <a:pt x="21004" y="247650"/>
                </a:cubicBezTo>
                <a:cubicBezTo>
                  <a:pt x="3657" y="273671"/>
                  <a:pt x="-11074" y="280496"/>
                  <a:pt x="11479" y="314325"/>
                </a:cubicBezTo>
                <a:cubicBezTo>
                  <a:pt x="17727" y="323698"/>
                  <a:pt x="72161" y="350028"/>
                  <a:pt x="78154" y="352425"/>
                </a:cubicBezTo>
                <a:cubicBezTo>
                  <a:pt x="96798" y="359883"/>
                  <a:pt x="135304" y="371475"/>
                  <a:pt x="135304" y="371475"/>
                </a:cubicBezTo>
                <a:cubicBezTo>
                  <a:pt x="148004" y="368300"/>
                  <a:pt x="164885" y="371889"/>
                  <a:pt x="173404" y="361950"/>
                </a:cubicBezTo>
                <a:cubicBezTo>
                  <a:pt x="186472" y="346704"/>
                  <a:pt x="192454" y="304800"/>
                  <a:pt x="192454" y="304800"/>
                </a:cubicBezTo>
                <a:cubicBezTo>
                  <a:pt x="183026" y="238806"/>
                  <a:pt x="197603" y="245591"/>
                  <a:pt x="154354" y="209550"/>
                </a:cubicBezTo>
                <a:cubicBezTo>
                  <a:pt x="145560" y="202221"/>
                  <a:pt x="136240" y="195149"/>
                  <a:pt x="125779" y="190500"/>
                </a:cubicBezTo>
                <a:cubicBezTo>
                  <a:pt x="107429" y="182345"/>
                  <a:pt x="68629" y="171450"/>
                  <a:pt x="68629" y="171450"/>
                </a:cubicBezTo>
                <a:cubicBezTo>
                  <a:pt x="71804" y="180975"/>
                  <a:pt x="70314" y="193753"/>
                  <a:pt x="78154" y="200025"/>
                </a:cubicBezTo>
                <a:cubicBezTo>
                  <a:pt x="88376" y="208203"/>
                  <a:pt x="103163" y="209550"/>
                  <a:pt x="116254" y="209550"/>
                </a:cubicBezTo>
                <a:cubicBezTo>
                  <a:pt x="160817" y="209550"/>
                  <a:pt x="205154" y="203200"/>
                  <a:pt x="249604" y="200025"/>
                </a:cubicBezTo>
                <a:cubicBezTo>
                  <a:pt x="294887" y="169836"/>
                  <a:pt x="274559" y="191835"/>
                  <a:pt x="297229" y="123825"/>
                </a:cubicBezTo>
                <a:lnTo>
                  <a:pt x="306754" y="95250"/>
                </a:lnTo>
                <a:cubicBezTo>
                  <a:pt x="303579" y="79375"/>
                  <a:pt x="305261" y="61681"/>
                  <a:pt x="297229" y="47625"/>
                </a:cubicBezTo>
                <a:cubicBezTo>
                  <a:pt x="288540" y="32419"/>
                  <a:pt x="254746" y="23939"/>
                  <a:pt x="240079" y="19050"/>
                </a:cubicBezTo>
                <a:cubicBezTo>
                  <a:pt x="214679" y="22225"/>
                  <a:pt x="187270" y="18179"/>
                  <a:pt x="163879" y="28575"/>
                </a:cubicBezTo>
                <a:cubicBezTo>
                  <a:pt x="154704" y="32653"/>
                  <a:pt x="151179" y="47625"/>
                  <a:pt x="154354" y="57150"/>
                </a:cubicBezTo>
                <a:cubicBezTo>
                  <a:pt x="158614" y="69929"/>
                  <a:pt x="173404" y="76200"/>
                  <a:pt x="182929" y="85725"/>
                </a:cubicBezTo>
                <a:cubicBezTo>
                  <a:pt x="221029" y="82550"/>
                  <a:pt x="259332" y="81253"/>
                  <a:pt x="297229" y="76200"/>
                </a:cubicBezTo>
                <a:cubicBezTo>
                  <a:pt x="307181" y="74873"/>
                  <a:pt x="319968" y="74845"/>
                  <a:pt x="325804" y="66675"/>
                </a:cubicBezTo>
                <a:cubicBezTo>
                  <a:pt x="337476" y="50335"/>
                  <a:pt x="330655" y="23724"/>
                  <a:pt x="344854" y="9525"/>
                </a:cubicBezTo>
                <a:lnTo>
                  <a:pt x="354379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18" name="Chord 17">
            <a:extLst>
              <a:ext uri="{FF2B5EF4-FFF2-40B4-BE49-F238E27FC236}">
                <a16:creationId xmlns:a16="http://schemas.microsoft.com/office/drawing/2014/main" id="{11E88547-4086-4230-A37F-32B4726760A0}"/>
              </a:ext>
            </a:extLst>
          </p:cNvPr>
          <p:cNvSpPr/>
          <p:nvPr/>
        </p:nvSpPr>
        <p:spPr>
          <a:xfrm rot="17961723">
            <a:off x="3308500" y="3587582"/>
            <a:ext cx="299720" cy="415925"/>
          </a:xfrm>
          <a:prstGeom prst="chord">
            <a:avLst/>
          </a:prstGeom>
          <a:solidFill>
            <a:schemeClr val="bg1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EB6F14E-B550-48EC-B441-B3C3B8FF149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30231" y="3617843"/>
            <a:ext cx="432854" cy="274344"/>
          </a:xfrm>
          <a:prstGeom prst="rect">
            <a:avLst/>
          </a:prstGeom>
        </p:spPr>
      </p:pic>
      <p:sp>
        <p:nvSpPr>
          <p:cNvPr id="20" name="Chord 19">
            <a:extLst>
              <a:ext uri="{FF2B5EF4-FFF2-40B4-BE49-F238E27FC236}">
                <a16:creationId xmlns:a16="http://schemas.microsoft.com/office/drawing/2014/main" id="{E7454883-E337-427B-B585-D5D35CE62DE8}"/>
              </a:ext>
            </a:extLst>
          </p:cNvPr>
          <p:cNvSpPr/>
          <p:nvPr/>
        </p:nvSpPr>
        <p:spPr>
          <a:xfrm rot="17470108">
            <a:off x="2579383" y="4443115"/>
            <a:ext cx="956505" cy="1728844"/>
          </a:xfrm>
          <a:prstGeom prst="chor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en-GB"/>
          </a:p>
        </p:txBody>
      </p:sp>
      <p:sp>
        <p:nvSpPr>
          <p:cNvPr id="21" name="Chord 20">
            <a:extLst>
              <a:ext uri="{FF2B5EF4-FFF2-40B4-BE49-F238E27FC236}">
                <a16:creationId xmlns:a16="http://schemas.microsoft.com/office/drawing/2014/main" id="{11772BD3-F4CB-4A9E-8000-F4B8C34AF57E}"/>
              </a:ext>
            </a:extLst>
          </p:cNvPr>
          <p:cNvSpPr/>
          <p:nvPr/>
        </p:nvSpPr>
        <p:spPr>
          <a:xfrm rot="17646517">
            <a:off x="2729454" y="4803617"/>
            <a:ext cx="730090" cy="1114846"/>
          </a:xfrm>
          <a:prstGeom prst="chord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A8E1333-9E4F-40A0-9409-2A0655CF7947}"/>
              </a:ext>
            </a:extLst>
          </p:cNvPr>
          <p:cNvCxnSpPr/>
          <p:nvPr/>
        </p:nvCxnSpPr>
        <p:spPr>
          <a:xfrm>
            <a:off x="2839921" y="5161935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5F4BBE6-5881-4D85-A0EA-1633E9D3E15D}"/>
              </a:ext>
            </a:extLst>
          </p:cNvPr>
          <p:cNvCxnSpPr/>
          <p:nvPr/>
        </p:nvCxnSpPr>
        <p:spPr>
          <a:xfrm>
            <a:off x="3050143" y="5171128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4C1536C-1E52-4A8D-A479-562061AD5A81}"/>
              </a:ext>
            </a:extLst>
          </p:cNvPr>
          <p:cNvCxnSpPr/>
          <p:nvPr/>
        </p:nvCxnSpPr>
        <p:spPr>
          <a:xfrm>
            <a:off x="3242700" y="5206116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88D25AD-18DB-4DBD-9BE3-03364F0E491E}"/>
              </a:ext>
            </a:extLst>
          </p:cNvPr>
          <p:cNvCxnSpPr/>
          <p:nvPr/>
        </p:nvCxnSpPr>
        <p:spPr>
          <a:xfrm>
            <a:off x="3463969" y="5212073"/>
            <a:ext cx="14984" cy="48669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0DBAC3E4-E026-4FD9-98C9-B6084F9631B6}"/>
              </a:ext>
            </a:extLst>
          </p:cNvPr>
          <p:cNvCxnSpPr>
            <a:cxnSpLocks/>
          </p:cNvCxnSpPr>
          <p:nvPr/>
        </p:nvCxnSpPr>
        <p:spPr>
          <a:xfrm flipH="1" flipV="1">
            <a:off x="2615998" y="5405284"/>
            <a:ext cx="1013901" cy="501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1CE2CE3A-DD76-478E-9737-AE8C382B8C04}"/>
              </a:ext>
            </a:extLst>
          </p:cNvPr>
          <p:cNvSpPr txBox="1"/>
          <p:nvPr/>
        </p:nvSpPr>
        <p:spPr>
          <a:xfrm>
            <a:off x="6045476" y="2190646"/>
            <a:ext cx="458674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Hypothalamus</a:t>
            </a:r>
            <a:r>
              <a:rPr lang="en-GB" sz="3200" dirty="0"/>
              <a:t>;    </a:t>
            </a:r>
            <a:r>
              <a:rPr lang="en-GB" sz="2800" dirty="0"/>
              <a:t>Hippopotamus? </a:t>
            </a:r>
          </a:p>
          <a:p>
            <a:endParaRPr lang="en-GB" sz="2800" dirty="0"/>
          </a:p>
          <a:p>
            <a:r>
              <a:rPr lang="en-GB" sz="2800" dirty="0"/>
              <a:t>Is your control centre</a:t>
            </a:r>
            <a:r>
              <a:rPr lang="en-GB" sz="2400" dirty="0"/>
              <a:t>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85439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4E3E2-DA25-4986-8B3C-D7B4F07DC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553" y="113024"/>
            <a:ext cx="9136019" cy="770356"/>
          </a:xfrm>
        </p:spPr>
        <p:txBody>
          <a:bodyPr>
            <a:normAutofit fontScale="90000"/>
          </a:bodyPr>
          <a:lstStyle/>
          <a:p>
            <a:r>
              <a:rPr lang="en-GB" dirty="0"/>
              <a:t>Negative feedback loop; thermoregulation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C01E7B66-A90A-4A52-9F63-9DE4C1C97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909" y="3888780"/>
            <a:ext cx="198815" cy="1046441"/>
          </a:xfrm>
          <a:prstGeom prst="ellipse">
            <a:avLst/>
          </a:prstGeom>
          <a:solidFill>
            <a:srgbClr val="FF000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5C8B91B-3D88-4CA9-A35A-6E95008CDE92}"/>
              </a:ext>
            </a:extLst>
          </p:cNvPr>
          <p:cNvSpPr/>
          <p:nvPr/>
        </p:nvSpPr>
        <p:spPr>
          <a:xfrm>
            <a:off x="4939767" y="1882853"/>
            <a:ext cx="914400" cy="145271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CA538759-2DF9-4501-AC9A-818F64932C2B}"/>
              </a:ext>
            </a:extLst>
          </p:cNvPr>
          <p:cNvSpPr/>
          <p:nvPr/>
        </p:nvSpPr>
        <p:spPr>
          <a:xfrm>
            <a:off x="5039768" y="2201264"/>
            <a:ext cx="750694" cy="428522"/>
          </a:xfrm>
          <a:prstGeom prst="cloud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Curved Up 6">
            <a:extLst>
              <a:ext uri="{FF2B5EF4-FFF2-40B4-BE49-F238E27FC236}">
                <a16:creationId xmlns:a16="http://schemas.microsoft.com/office/drawing/2014/main" id="{D49CEBD1-4B88-4872-B8E0-9C701FF4EFAB}"/>
              </a:ext>
            </a:extLst>
          </p:cNvPr>
          <p:cNvSpPr/>
          <p:nvPr/>
        </p:nvSpPr>
        <p:spPr>
          <a:xfrm rot="11875318" flipH="1">
            <a:off x="5704133" y="1293129"/>
            <a:ext cx="3752962" cy="1368030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E5264E-1227-455A-8925-D13653CAFB2B}"/>
              </a:ext>
            </a:extLst>
          </p:cNvPr>
          <p:cNvSpPr txBox="1"/>
          <p:nvPr/>
        </p:nvSpPr>
        <p:spPr>
          <a:xfrm>
            <a:off x="97209" y="1078938"/>
            <a:ext cx="30476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2; </a:t>
            </a:r>
            <a:r>
              <a:rPr lang="en-GB" dirty="0"/>
              <a:t>Brain</a:t>
            </a:r>
            <a:r>
              <a:rPr lang="en-GB" sz="2400" dirty="0"/>
              <a:t>; </a:t>
            </a:r>
            <a:r>
              <a:rPr lang="en-GB" sz="2400" b="1" dirty="0"/>
              <a:t>control centre; </a:t>
            </a:r>
            <a:r>
              <a:rPr lang="en-GB" sz="1800" dirty="0"/>
              <a:t>temperature activates the heat loss centre </a:t>
            </a:r>
            <a:endParaRPr lang="en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133713-6C67-4352-BCCF-DB6751068562}"/>
              </a:ext>
            </a:extLst>
          </p:cNvPr>
          <p:cNvSpPr txBox="1"/>
          <p:nvPr/>
        </p:nvSpPr>
        <p:spPr>
          <a:xfrm>
            <a:off x="5627222" y="3072605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0C8786-1B92-4C13-A344-010660C4443C}"/>
              </a:ext>
            </a:extLst>
          </p:cNvPr>
          <p:cNvSpPr txBox="1"/>
          <p:nvPr/>
        </p:nvSpPr>
        <p:spPr>
          <a:xfrm>
            <a:off x="837157" y="3283337"/>
            <a:ext cx="17178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3;effector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D673EDE-9092-4B94-8352-DF3D03C1FE53}"/>
              </a:ext>
            </a:extLst>
          </p:cNvPr>
          <p:cNvCxnSpPr>
            <a:cxnSpLocks/>
          </p:cNvCxnSpPr>
          <p:nvPr/>
        </p:nvCxnSpPr>
        <p:spPr>
          <a:xfrm flipH="1">
            <a:off x="1250467" y="3861742"/>
            <a:ext cx="206478" cy="3693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108B3AC6-28EF-49A7-96D9-8C4992E5E31E}"/>
              </a:ext>
            </a:extLst>
          </p:cNvPr>
          <p:cNvSpPr txBox="1"/>
          <p:nvPr/>
        </p:nvSpPr>
        <p:spPr>
          <a:xfrm>
            <a:off x="358267" y="4219838"/>
            <a:ext cx="18435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vasodilation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4337D04-EB50-4168-88BE-36BE1E3A74FC}"/>
              </a:ext>
            </a:extLst>
          </p:cNvPr>
          <p:cNvSpPr txBox="1"/>
          <p:nvPr/>
        </p:nvSpPr>
        <p:spPr>
          <a:xfrm>
            <a:off x="1773411" y="4219105"/>
            <a:ext cx="2071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F0"/>
                </a:solidFill>
              </a:rPr>
              <a:t>Sweat gland activation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BDAEB79D-1967-4651-B821-0F000045A6EF}"/>
              </a:ext>
            </a:extLst>
          </p:cNvPr>
          <p:cNvCxnSpPr>
            <a:cxnSpLocks/>
          </p:cNvCxnSpPr>
          <p:nvPr/>
        </p:nvCxnSpPr>
        <p:spPr>
          <a:xfrm>
            <a:off x="1817221" y="3832661"/>
            <a:ext cx="442452" cy="4415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9D923E3A-61E6-47AC-8419-F793BD5CF5DC}"/>
              </a:ext>
            </a:extLst>
          </p:cNvPr>
          <p:cNvSpPr txBox="1"/>
          <p:nvPr/>
        </p:nvSpPr>
        <p:spPr>
          <a:xfrm flipH="1">
            <a:off x="64428" y="5967733"/>
            <a:ext cx="31296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1; Stimulus</a:t>
            </a:r>
            <a:r>
              <a:rPr lang="en-GB" sz="2000" dirty="0"/>
              <a:t>; increases body temperature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030C017-BD2B-4DC7-AC04-891CC726D7CA}"/>
              </a:ext>
            </a:extLst>
          </p:cNvPr>
          <p:cNvGrpSpPr/>
          <p:nvPr/>
        </p:nvGrpSpPr>
        <p:grpSpPr>
          <a:xfrm>
            <a:off x="254365" y="5007120"/>
            <a:ext cx="1190625" cy="2209800"/>
            <a:chOff x="-1361943" y="-11812588"/>
            <a:chExt cx="7093453" cy="17887633"/>
          </a:xfrm>
        </p:grpSpPr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830B7DFA-251C-4719-8E44-DFD846D3D1B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-1361943" y="-11812588"/>
              <a:ext cx="5731510" cy="5731513"/>
            </a:xfrm>
            <a:prstGeom prst="rect">
              <a:avLst/>
            </a:prstGeom>
          </p:spPr>
        </p:pic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F8E8A720-3840-4A27-B2F0-58D055255754}"/>
                </a:ext>
              </a:extLst>
            </p:cNvPr>
            <p:cNvSpPr txBox="1"/>
            <p:nvPr/>
          </p:nvSpPr>
          <p:spPr>
            <a:xfrm>
              <a:off x="0" y="573151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23" name="Rectangle 22">
            <a:extLst>
              <a:ext uri="{FF2B5EF4-FFF2-40B4-BE49-F238E27FC236}">
                <a16:creationId xmlns:a16="http://schemas.microsoft.com/office/drawing/2014/main" id="{6E9DC84E-3B68-4786-8151-777B23F9D6D8}"/>
              </a:ext>
            </a:extLst>
          </p:cNvPr>
          <p:cNvSpPr/>
          <p:nvPr/>
        </p:nvSpPr>
        <p:spPr>
          <a:xfrm>
            <a:off x="3886186" y="4909416"/>
            <a:ext cx="2601517" cy="48708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800" b="1" dirty="0">
                <a:highlight>
                  <a:srgbClr val="FF00FF"/>
                </a:highlight>
              </a:rPr>
              <a:t>Homeostasis: </a:t>
            </a:r>
            <a:r>
              <a:rPr lang="en-GB" b="1" dirty="0">
                <a:highlight>
                  <a:srgbClr val="FF00FF"/>
                </a:highlight>
              </a:rPr>
              <a:t>36-37’c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761220A9-D020-460C-B92D-E2F137BD5BFB}"/>
              </a:ext>
            </a:extLst>
          </p:cNvPr>
          <p:cNvCxnSpPr/>
          <p:nvPr/>
        </p:nvCxnSpPr>
        <p:spPr>
          <a:xfrm flipV="1">
            <a:off x="4216393" y="3883841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681FA93-3312-4442-9167-58B7F381349A}"/>
              </a:ext>
            </a:extLst>
          </p:cNvPr>
          <p:cNvCxnSpPr>
            <a:cxnSpLocks/>
          </p:cNvCxnSpPr>
          <p:nvPr/>
        </p:nvCxnSpPr>
        <p:spPr>
          <a:xfrm flipV="1">
            <a:off x="4216393" y="3987005"/>
            <a:ext cx="0" cy="81116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Arrow: Curved Up 28">
            <a:extLst>
              <a:ext uri="{FF2B5EF4-FFF2-40B4-BE49-F238E27FC236}">
                <a16:creationId xmlns:a16="http://schemas.microsoft.com/office/drawing/2014/main" id="{98BAE112-A89F-44ED-888A-2E58FDA800E4}"/>
              </a:ext>
            </a:extLst>
          </p:cNvPr>
          <p:cNvSpPr/>
          <p:nvPr/>
        </p:nvSpPr>
        <p:spPr>
          <a:xfrm rot="6681892" flipH="1">
            <a:off x="2176142" y="2973405"/>
            <a:ext cx="3604483" cy="1099861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0" name="Arc 29">
            <a:extLst>
              <a:ext uri="{FF2B5EF4-FFF2-40B4-BE49-F238E27FC236}">
                <a16:creationId xmlns:a16="http://schemas.microsoft.com/office/drawing/2014/main" id="{E8555B9A-2273-4B6E-8EAE-4DCEC47D78BE}"/>
              </a:ext>
            </a:extLst>
          </p:cNvPr>
          <p:cNvSpPr/>
          <p:nvPr/>
        </p:nvSpPr>
        <p:spPr>
          <a:xfrm>
            <a:off x="3750096" y="3302976"/>
            <a:ext cx="3991827" cy="482953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9C09EB96-9E7E-4BB9-985E-01023DDABDE5}"/>
              </a:ext>
            </a:extLst>
          </p:cNvPr>
          <p:cNvSpPr/>
          <p:nvPr/>
        </p:nvSpPr>
        <p:spPr>
          <a:xfrm flipH="1">
            <a:off x="3372937" y="3341074"/>
            <a:ext cx="3662665" cy="4622971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Arrow: Up-Down 33">
            <a:extLst>
              <a:ext uri="{FF2B5EF4-FFF2-40B4-BE49-F238E27FC236}">
                <a16:creationId xmlns:a16="http://schemas.microsoft.com/office/drawing/2014/main" id="{24263D6B-3783-4B00-B768-06AEBBAF6FAA}"/>
              </a:ext>
            </a:extLst>
          </p:cNvPr>
          <p:cNvSpPr/>
          <p:nvPr/>
        </p:nvSpPr>
        <p:spPr>
          <a:xfrm rot="3832800" flipV="1">
            <a:off x="3633149" y="5101578"/>
            <a:ext cx="83915" cy="1511698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ECCCF68-797A-471F-9DD5-610F19779E33}"/>
              </a:ext>
            </a:extLst>
          </p:cNvPr>
          <p:cNvGrpSpPr/>
          <p:nvPr/>
        </p:nvGrpSpPr>
        <p:grpSpPr>
          <a:xfrm rot="17674854">
            <a:off x="10098388" y="4484516"/>
            <a:ext cx="2540635" cy="830740"/>
            <a:chOff x="-12310796" y="3148543"/>
            <a:chExt cx="18042306" cy="5721351"/>
          </a:xfrm>
        </p:grpSpPr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DBB14218-70D0-440B-9DE5-6F5E4A69E22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-12310796" y="3148543"/>
              <a:ext cx="5731510" cy="5721351"/>
            </a:xfrm>
            <a:prstGeom prst="rect">
              <a:avLst/>
            </a:prstGeom>
          </p:spPr>
        </p:pic>
        <p:sp>
          <p:nvSpPr>
            <p:cNvPr id="37" name="Text Box 16">
              <a:extLst>
                <a:ext uri="{FF2B5EF4-FFF2-40B4-BE49-F238E27FC236}">
                  <a16:creationId xmlns:a16="http://schemas.microsoft.com/office/drawing/2014/main" id="{411431D0-F7CB-4E39-BF77-5A19FA894E0A}"/>
                </a:ext>
              </a:extLst>
            </p:cNvPr>
            <p:cNvSpPr txBox="1"/>
            <p:nvPr/>
          </p:nvSpPr>
          <p:spPr>
            <a:xfrm>
              <a:off x="0" y="5721350"/>
              <a:ext cx="5731510" cy="343535"/>
            </a:xfrm>
            <a:prstGeom prst="rect">
              <a:avLst/>
            </a:prstGeom>
            <a:solidFill>
              <a:prstClr val="white"/>
            </a:solidFill>
            <a:ln>
              <a:noFill/>
            </a:ln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lnSpc>
                  <a:spcPct val="107000"/>
                </a:lnSpc>
                <a:spcAft>
                  <a:spcPts val="800"/>
                </a:spcAft>
              </a:pPr>
              <a:endPara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E8623899-4F81-4F84-A22F-F11281B5C2B5}"/>
              </a:ext>
            </a:extLst>
          </p:cNvPr>
          <p:cNvSpPr txBox="1"/>
          <p:nvPr/>
        </p:nvSpPr>
        <p:spPr>
          <a:xfrm>
            <a:off x="7051323" y="6127529"/>
            <a:ext cx="546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1; </a:t>
            </a:r>
            <a:r>
              <a:rPr lang="en-GB" sz="2800" b="1" dirty="0"/>
              <a:t>stimulus</a:t>
            </a:r>
            <a:r>
              <a:rPr lang="en-GB" sz="2400" b="1" dirty="0"/>
              <a:t>; </a:t>
            </a:r>
            <a:r>
              <a:rPr lang="en-GB" sz="2000" dirty="0"/>
              <a:t>decreases body temperature, </a:t>
            </a:r>
            <a:endParaRPr lang="en-GB" dirty="0"/>
          </a:p>
        </p:txBody>
      </p:sp>
      <p:sp>
        <p:nvSpPr>
          <p:cNvPr id="39" name="Arrow: Up-Down 38">
            <a:extLst>
              <a:ext uri="{FF2B5EF4-FFF2-40B4-BE49-F238E27FC236}">
                <a16:creationId xmlns:a16="http://schemas.microsoft.com/office/drawing/2014/main" id="{1BB6FB6A-70CD-4D27-9A88-A6E6EE19A838}"/>
              </a:ext>
            </a:extLst>
          </p:cNvPr>
          <p:cNvSpPr/>
          <p:nvPr/>
        </p:nvSpPr>
        <p:spPr>
          <a:xfrm rot="17537314" flipH="1" flipV="1">
            <a:off x="6998419" y="5111302"/>
            <a:ext cx="75087" cy="1495149"/>
          </a:xfrm>
          <a:prstGeom prst="up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Curved Up 39">
            <a:extLst>
              <a:ext uri="{FF2B5EF4-FFF2-40B4-BE49-F238E27FC236}">
                <a16:creationId xmlns:a16="http://schemas.microsoft.com/office/drawing/2014/main" id="{7F5FF14F-B60D-4B90-9E75-4A8DED625712}"/>
              </a:ext>
            </a:extLst>
          </p:cNvPr>
          <p:cNvSpPr/>
          <p:nvPr/>
        </p:nvSpPr>
        <p:spPr>
          <a:xfrm rot="4769332" flipH="1" flipV="1">
            <a:off x="4963734" y="3049259"/>
            <a:ext cx="3390073" cy="1127946"/>
          </a:xfrm>
          <a:prstGeom prst="curved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Content Placeholder 23">
            <a:extLst>
              <a:ext uri="{FF2B5EF4-FFF2-40B4-BE49-F238E27FC236}">
                <a16:creationId xmlns:a16="http://schemas.microsoft.com/office/drawing/2014/main" id="{9146D58C-D0E0-4EDC-8987-AE50569746F6}"/>
              </a:ext>
            </a:extLst>
          </p:cNvPr>
          <p:cNvSpPr txBox="1">
            <a:spLocks/>
          </p:cNvSpPr>
          <p:nvPr/>
        </p:nvSpPr>
        <p:spPr>
          <a:xfrm>
            <a:off x="5654301" y="5518381"/>
            <a:ext cx="244118" cy="1046441"/>
          </a:xfrm>
          <a:prstGeom prst="ellipse">
            <a:avLst/>
          </a:prstGeom>
          <a:solidFill>
            <a:srgbClr val="00B0F0"/>
          </a:solidFill>
          <a:ln w="12700" cap="flat" cmpd="sng" algn="ctr">
            <a:solidFill>
              <a:srgbClr val="4472C4">
                <a:shade val="50000"/>
              </a:srgbClr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/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54296501-B6EC-45B6-B9EA-0B5D66E3BCC9}"/>
              </a:ext>
            </a:extLst>
          </p:cNvPr>
          <p:cNvCxnSpPr>
            <a:cxnSpLocks/>
          </p:cNvCxnSpPr>
          <p:nvPr/>
        </p:nvCxnSpPr>
        <p:spPr>
          <a:xfrm flipH="1">
            <a:off x="5535825" y="5652559"/>
            <a:ext cx="5702" cy="895189"/>
          </a:xfrm>
          <a:prstGeom prst="straightConnector1">
            <a:avLst/>
          </a:prstGeom>
          <a:ln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00B34E55-EA81-4674-9B06-788A437AEC84}"/>
              </a:ext>
            </a:extLst>
          </p:cNvPr>
          <p:cNvCxnSpPr/>
          <p:nvPr/>
        </p:nvCxnSpPr>
        <p:spPr>
          <a:xfrm flipV="1">
            <a:off x="5604910" y="5536290"/>
            <a:ext cx="342900" cy="0"/>
          </a:xfrm>
          <a:prstGeom prst="line">
            <a:avLst/>
          </a:prstGeom>
          <a:noFill/>
          <a:ln w="6350" cap="flat" cmpd="sng" algn="ctr">
            <a:solidFill>
              <a:srgbClr val="00B0F0"/>
            </a:solidFill>
            <a:prstDash val="solid"/>
            <a:miter lim="800000"/>
          </a:ln>
          <a:effectLst/>
        </p:spPr>
      </p:cxnSp>
      <p:sp>
        <p:nvSpPr>
          <p:cNvPr id="45" name="Arrow: Curved Up 44">
            <a:extLst>
              <a:ext uri="{FF2B5EF4-FFF2-40B4-BE49-F238E27FC236}">
                <a16:creationId xmlns:a16="http://schemas.microsoft.com/office/drawing/2014/main" id="{ADE28C27-0163-4BAE-AC3B-093CAEC6A42F}"/>
              </a:ext>
            </a:extLst>
          </p:cNvPr>
          <p:cNvSpPr/>
          <p:nvPr/>
        </p:nvSpPr>
        <p:spPr>
          <a:xfrm rot="9608060">
            <a:off x="1349335" y="1486081"/>
            <a:ext cx="3957058" cy="1143021"/>
          </a:xfrm>
          <a:prstGeom prst="curved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45F56582-A60E-46CF-8247-A38C2F61CFD7}"/>
              </a:ext>
            </a:extLst>
          </p:cNvPr>
          <p:cNvSpPr txBox="1"/>
          <p:nvPr/>
        </p:nvSpPr>
        <p:spPr>
          <a:xfrm>
            <a:off x="8273845" y="3341074"/>
            <a:ext cx="1999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3;effectors 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4C2EFD41-5426-4E5D-8178-5EDDC629C389}"/>
              </a:ext>
            </a:extLst>
          </p:cNvPr>
          <p:cNvCxnSpPr>
            <a:cxnSpLocks/>
          </p:cNvCxnSpPr>
          <p:nvPr/>
        </p:nvCxnSpPr>
        <p:spPr>
          <a:xfrm>
            <a:off x="9689410" y="3822853"/>
            <a:ext cx="389333" cy="2555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CD81C8B0-AB3F-4734-8A72-459EEE032FA1}"/>
              </a:ext>
            </a:extLst>
          </p:cNvPr>
          <p:cNvSpPr txBox="1"/>
          <p:nvPr/>
        </p:nvSpPr>
        <p:spPr>
          <a:xfrm>
            <a:off x="9689410" y="4188587"/>
            <a:ext cx="19996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vasoconstriction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636EC89-3D22-4F85-8972-C314B63A36E6}"/>
              </a:ext>
            </a:extLst>
          </p:cNvPr>
          <p:cNvSpPr txBox="1"/>
          <p:nvPr/>
        </p:nvSpPr>
        <p:spPr>
          <a:xfrm>
            <a:off x="7794971" y="4187409"/>
            <a:ext cx="1587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Muscle contraction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E5F8858A-D285-4B16-B207-F3AA62C59185}"/>
              </a:ext>
            </a:extLst>
          </p:cNvPr>
          <p:cNvCxnSpPr>
            <a:cxnSpLocks/>
          </p:cNvCxnSpPr>
          <p:nvPr/>
        </p:nvCxnSpPr>
        <p:spPr>
          <a:xfrm flipH="1">
            <a:off x="8438343" y="3902374"/>
            <a:ext cx="267032" cy="3167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24E1433F-165C-4562-B8F8-86BA7D8D8D6B}"/>
              </a:ext>
            </a:extLst>
          </p:cNvPr>
          <p:cNvSpPr txBox="1"/>
          <p:nvPr/>
        </p:nvSpPr>
        <p:spPr>
          <a:xfrm>
            <a:off x="8863781" y="1030882"/>
            <a:ext cx="28705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2; </a:t>
            </a:r>
            <a:r>
              <a:rPr lang="en-GB" dirty="0"/>
              <a:t>Brain; </a:t>
            </a:r>
            <a:r>
              <a:rPr lang="en-GB" b="1" dirty="0"/>
              <a:t> control centre; </a:t>
            </a:r>
            <a:r>
              <a:rPr lang="en-GB" sz="1800" dirty="0"/>
              <a:t> temperature activates the heat promotion centre in brain</a:t>
            </a:r>
            <a:r>
              <a:rPr lang="en-GB" dirty="0"/>
              <a:t> 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28FB581E-57CC-4E42-88BD-D886BF048B36}"/>
              </a:ext>
            </a:extLst>
          </p:cNvPr>
          <p:cNvSpPr txBox="1"/>
          <p:nvPr/>
        </p:nvSpPr>
        <p:spPr>
          <a:xfrm>
            <a:off x="4413897" y="2607817"/>
            <a:ext cx="222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err="1">
                <a:highlight>
                  <a:srgbClr val="FF00FF"/>
                </a:highlight>
              </a:rPr>
              <a:t>Hyporthalamus</a:t>
            </a:r>
            <a:r>
              <a:rPr lang="en-GB" sz="2000" b="1" dirty="0"/>
              <a:t> </a:t>
            </a:r>
          </a:p>
        </p:txBody>
      </p:sp>
      <p:sp>
        <p:nvSpPr>
          <p:cNvPr id="3" name="Arc 2">
            <a:extLst>
              <a:ext uri="{FF2B5EF4-FFF2-40B4-BE49-F238E27FC236}">
                <a16:creationId xmlns:a16="http://schemas.microsoft.com/office/drawing/2014/main" id="{3281F4F2-A3B1-4F3B-874C-136EF3FD9144}"/>
              </a:ext>
            </a:extLst>
          </p:cNvPr>
          <p:cNvSpPr/>
          <p:nvPr/>
        </p:nvSpPr>
        <p:spPr>
          <a:xfrm rot="1780418" flipV="1">
            <a:off x="5013299" y="2585676"/>
            <a:ext cx="672281" cy="630319"/>
          </a:xfrm>
          <a:prstGeom prst="arc">
            <a:avLst>
              <a:gd name="adj1" fmla="val 16200000"/>
              <a:gd name="adj2" fmla="val 96874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9D7E76D1-06D6-4415-8D7A-48B0E38BFCCD}"/>
              </a:ext>
            </a:extLst>
          </p:cNvPr>
          <p:cNvSpPr/>
          <p:nvPr/>
        </p:nvSpPr>
        <p:spPr>
          <a:xfrm>
            <a:off x="5305647" y="2788387"/>
            <a:ext cx="198162" cy="293185"/>
          </a:xfrm>
          <a:custGeom>
            <a:avLst/>
            <a:gdLst>
              <a:gd name="connsiteX0" fmla="*/ 30603 w 225646"/>
              <a:gd name="connsiteY0" fmla="*/ 0 h 529990"/>
              <a:gd name="connsiteX1" fmla="*/ 15855 w 225646"/>
              <a:gd name="connsiteY1" fmla="*/ 191729 h 529990"/>
              <a:gd name="connsiteX2" fmla="*/ 15855 w 225646"/>
              <a:gd name="connsiteY2" fmla="*/ 516193 h 529990"/>
              <a:gd name="connsiteX3" fmla="*/ 222332 w 225646"/>
              <a:gd name="connsiteY3" fmla="*/ 457200 h 529990"/>
              <a:gd name="connsiteX4" fmla="*/ 148590 w 225646"/>
              <a:gd name="connsiteY4" fmla="*/ 339212 h 529990"/>
              <a:gd name="connsiteX5" fmla="*/ 148590 w 225646"/>
              <a:gd name="connsiteY5" fmla="*/ 339212 h 529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5646" h="529990">
                <a:moveTo>
                  <a:pt x="30603" y="0"/>
                </a:moveTo>
                <a:cubicBezTo>
                  <a:pt x="24458" y="52848"/>
                  <a:pt x="18313" y="105697"/>
                  <a:pt x="15855" y="191729"/>
                </a:cubicBezTo>
                <a:cubicBezTo>
                  <a:pt x="13397" y="277761"/>
                  <a:pt x="-18558" y="471948"/>
                  <a:pt x="15855" y="516193"/>
                </a:cubicBezTo>
                <a:cubicBezTo>
                  <a:pt x="50268" y="560438"/>
                  <a:pt x="200210" y="486697"/>
                  <a:pt x="222332" y="457200"/>
                </a:cubicBezTo>
                <a:cubicBezTo>
                  <a:pt x="244454" y="427703"/>
                  <a:pt x="148590" y="339212"/>
                  <a:pt x="148590" y="339212"/>
                </a:cubicBezTo>
                <a:lnTo>
                  <a:pt x="148590" y="339212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2962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24951-848D-4EDC-9088-7B620C08F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Fill in the blanks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1B034-768B-4F9B-A8BC-20EF4FFF0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426" y="2638044"/>
            <a:ext cx="10309122" cy="3394046"/>
          </a:xfrm>
        </p:spPr>
        <p:txBody>
          <a:bodyPr>
            <a:normAutofit/>
          </a:bodyPr>
          <a:lstStyle/>
          <a:p>
            <a:r>
              <a:rPr lang="en-GB" sz="2400" dirty="0"/>
              <a:t>When we cool down, erector muscles………, and hairs lie……., so there is less air trapped </a:t>
            </a:r>
          </a:p>
          <a:p>
            <a:r>
              <a:rPr lang="en-GB" sz="2400" dirty="0"/>
              <a:t>Sweat ……… secrete …….. on the surface of the skin</a:t>
            </a:r>
          </a:p>
          <a:p>
            <a:r>
              <a:rPr lang="en-GB" sz="2400" dirty="0"/>
              <a:t>The vessels in our skin ….., this is called </a:t>
            </a:r>
            <a:r>
              <a:rPr lang="en-GB" sz="2400" dirty="0" err="1"/>
              <a:t>vaso</a:t>
            </a:r>
            <a:r>
              <a:rPr lang="en-GB" sz="2400" dirty="0"/>
              <a:t>……..</a:t>
            </a:r>
          </a:p>
          <a:p>
            <a:r>
              <a:rPr lang="en-GB" sz="2400" dirty="0"/>
              <a:t>When our </a:t>
            </a:r>
            <a:r>
              <a:rPr lang="en-GB" sz="2400" dirty="0" err="1"/>
              <a:t>bodys</a:t>
            </a:r>
            <a:r>
              <a:rPr lang="en-GB" sz="2400" dirty="0"/>
              <a:t> warm up ……….  ………… contract and the hair lies …….</a:t>
            </a:r>
          </a:p>
          <a:p>
            <a:r>
              <a:rPr lang="en-GB" sz="2400" dirty="0"/>
              <a:t>We stop production of ….. from our glands</a:t>
            </a:r>
          </a:p>
          <a:p>
            <a:r>
              <a:rPr lang="en-GB" sz="2400" dirty="0"/>
              <a:t>When we shiver our muscles….. And……. </a:t>
            </a:r>
            <a:r>
              <a:rPr lang="en-GB" sz="2400" dirty="0" err="1"/>
              <a:t>rapidily</a:t>
            </a:r>
            <a:r>
              <a:rPr lang="en-GB" sz="2400" dirty="0"/>
              <a:t> which generates heat</a:t>
            </a:r>
          </a:p>
        </p:txBody>
      </p:sp>
    </p:spTree>
    <p:extLst>
      <p:ext uri="{BB962C8B-B14F-4D97-AF65-F5344CB8AC3E}">
        <p14:creationId xmlns:p14="http://schemas.microsoft.com/office/powerpoint/2010/main" val="27938009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314</TotalTime>
  <Words>504</Words>
  <Application>Microsoft Office PowerPoint</Application>
  <PresentationFormat>Widescreen</PresentationFormat>
  <Paragraphs>103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Gill Sans MT</vt:lpstr>
      <vt:lpstr>Parcel</vt:lpstr>
      <vt:lpstr>Anatomy bootcamp!</vt:lpstr>
      <vt:lpstr>What do we know about thermoregulation?</vt:lpstr>
      <vt:lpstr>Key words</vt:lpstr>
      <vt:lpstr>HOMEOSTASIS</vt:lpstr>
      <vt:lpstr>Endocrine system</vt:lpstr>
      <vt:lpstr>THERMOREGULATION COMPONENTS</vt:lpstr>
      <vt:lpstr>Meet………Miss Thermo Regulation she is very cold!</vt:lpstr>
      <vt:lpstr>Quick fire round</vt:lpstr>
      <vt:lpstr>Miss thermoregulation is very hot!</vt:lpstr>
      <vt:lpstr>Quick fire round</vt:lpstr>
      <vt:lpstr>Ok so how does your body know what to do?</vt:lpstr>
      <vt:lpstr>Lets have a closer look</vt:lpstr>
      <vt:lpstr>Negative feedback loop; thermoregulation</vt:lpstr>
      <vt:lpstr>Fill in the blanks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Anatomy bootcamp!</dc:title>
  <dc:creator>rach .</dc:creator>
  <cp:lastModifiedBy>rach .</cp:lastModifiedBy>
  <cp:revision>5</cp:revision>
  <dcterms:created xsi:type="dcterms:W3CDTF">2021-02-07T10:52:35Z</dcterms:created>
  <dcterms:modified xsi:type="dcterms:W3CDTF">2021-02-07T17:16:36Z</dcterms:modified>
</cp:coreProperties>
</file>