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2"/>
  </p:notesMasterIdLst>
  <p:sldIdLst>
    <p:sldId id="256" r:id="rId2"/>
    <p:sldId id="257" r:id="rId3"/>
    <p:sldId id="258" r:id="rId4"/>
    <p:sldId id="259" r:id="rId5"/>
    <p:sldId id="260" r:id="rId6"/>
    <p:sldId id="261" r:id="rId7"/>
    <p:sldId id="262" r:id="rId8"/>
    <p:sldId id="263" r:id="rId9"/>
    <p:sldId id="264" r:id="rId10"/>
    <p:sldId id="265"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000" autoAdjust="0"/>
    <p:restoredTop sz="63016" autoAdjust="0"/>
  </p:normalViewPr>
  <p:slideViewPr>
    <p:cSldViewPr snapToGrid="0">
      <p:cViewPr varScale="1">
        <p:scale>
          <a:sx n="47" d="100"/>
          <a:sy n="47" d="100"/>
        </p:scale>
        <p:origin x="1416"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DCE3BB4-CE9B-42BD-B28D-A488038B35B0}" type="datetimeFigureOut">
              <a:rPr lang="en-IN" smtClean="0"/>
              <a:t>19-10-2022</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F746761-C5AC-4417-A806-049853569825}" type="slidenum">
              <a:rPr lang="en-IN" smtClean="0"/>
              <a:t>‹Nº›</a:t>
            </a:fld>
            <a:endParaRPr lang="en-IN"/>
          </a:p>
        </p:txBody>
      </p:sp>
    </p:spTree>
    <p:extLst>
      <p:ext uri="{BB962C8B-B14F-4D97-AF65-F5344CB8AC3E}">
        <p14:creationId xmlns:p14="http://schemas.microsoft.com/office/powerpoint/2010/main" val="25652145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imagen de diapositiva 1"/>
          <p:cNvSpPr>
            <a:spLocks noGrp="1" noRot="1" noChangeAspect="1"/>
          </p:cNvSpPr>
          <p:nvPr>
            <p:ph type="sldImg"/>
          </p:nvPr>
        </p:nvSpPr>
        <p:spPr/>
      </p:sp>
      <p:sp>
        <p:nvSpPr>
          <p:cNvPr id="3" name="Marcador de notas 2"/>
          <p:cNvSpPr>
            <a:spLocks noGrp="1"/>
          </p:cNvSpPr>
          <p:nvPr>
            <p:ph type="body" idx="1"/>
          </p:nvPr>
        </p:nvSpPr>
        <p:spPr/>
        <p:txBody>
          <a:bodyPr/>
          <a:lstStyle/>
          <a:p>
            <a:endParaRPr lang="en-GB" dirty="0"/>
          </a:p>
        </p:txBody>
      </p:sp>
      <p:sp>
        <p:nvSpPr>
          <p:cNvPr id="4" name="Marcador de número de diapositiva 3"/>
          <p:cNvSpPr>
            <a:spLocks noGrp="1"/>
          </p:cNvSpPr>
          <p:nvPr>
            <p:ph type="sldNum" sz="quarter" idx="10"/>
          </p:nvPr>
        </p:nvSpPr>
        <p:spPr/>
        <p:txBody>
          <a:bodyPr/>
          <a:lstStyle/>
          <a:p>
            <a:fld id="{CF746761-C5AC-4417-A806-049853569825}" type="slidenum">
              <a:rPr lang="en-IN" smtClean="0"/>
              <a:t>1</a:t>
            </a:fld>
            <a:endParaRPr lang="en-IN"/>
          </a:p>
        </p:txBody>
      </p:sp>
    </p:spTree>
    <p:extLst>
      <p:ext uri="{BB962C8B-B14F-4D97-AF65-F5344CB8AC3E}">
        <p14:creationId xmlns:p14="http://schemas.microsoft.com/office/powerpoint/2010/main" val="340064082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IN" dirty="0" smtClean="0"/>
              <a:t>The notion of leadership styles will be covered throughout the presentation. We shall emphasise both task- and people-oriented leadership in this article. The working history of Tesco will be used to show the benefit of leadership.</a:t>
            </a:r>
            <a:endParaRPr lang="en-IN" dirty="0"/>
          </a:p>
        </p:txBody>
      </p:sp>
      <p:sp>
        <p:nvSpPr>
          <p:cNvPr id="4" name="Slide Number Placeholder 3"/>
          <p:cNvSpPr>
            <a:spLocks noGrp="1"/>
          </p:cNvSpPr>
          <p:nvPr>
            <p:ph type="sldNum" sz="quarter" idx="10"/>
          </p:nvPr>
        </p:nvSpPr>
        <p:spPr/>
        <p:txBody>
          <a:bodyPr/>
          <a:lstStyle/>
          <a:p>
            <a:fld id="{CF746761-C5AC-4417-A806-049853569825}" type="slidenum">
              <a:rPr lang="en-IN" smtClean="0"/>
              <a:t>2</a:t>
            </a:fld>
            <a:endParaRPr lang="en-IN"/>
          </a:p>
        </p:txBody>
      </p:sp>
    </p:spTree>
    <p:extLst>
      <p:ext uri="{BB962C8B-B14F-4D97-AF65-F5344CB8AC3E}">
        <p14:creationId xmlns:p14="http://schemas.microsoft.com/office/powerpoint/2010/main" val="298492534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IN" dirty="0" smtClean="0"/>
              <a:t>Achieving objectives for the delegation of the entire process is related to the idea of task-oriented leadership. This leadership takes an authoritative stance and promotes task completion at any costs. The necessity of process-oriented objectives and plans is connected to the need for step-by-step good planning with a continuous process of organising and prioritisation (</a:t>
            </a:r>
            <a:r>
              <a:rPr lang="en-IN" cap="none" dirty="0" smtClean="0">
                <a:solidFill>
                  <a:schemeClr val="tx1"/>
                </a:solidFill>
              </a:rPr>
              <a:t>Sparks, 2019).</a:t>
            </a:r>
            <a:endParaRPr lang="en-IN" dirty="0"/>
          </a:p>
        </p:txBody>
      </p:sp>
      <p:sp>
        <p:nvSpPr>
          <p:cNvPr id="4" name="Slide Number Placeholder 3"/>
          <p:cNvSpPr>
            <a:spLocks noGrp="1"/>
          </p:cNvSpPr>
          <p:nvPr>
            <p:ph type="sldNum" sz="quarter" idx="10"/>
          </p:nvPr>
        </p:nvSpPr>
        <p:spPr/>
        <p:txBody>
          <a:bodyPr/>
          <a:lstStyle/>
          <a:p>
            <a:fld id="{CF746761-C5AC-4417-A806-049853569825}" type="slidenum">
              <a:rPr lang="en-IN" smtClean="0"/>
              <a:t>3</a:t>
            </a:fld>
            <a:endParaRPr lang="en-IN"/>
          </a:p>
        </p:txBody>
      </p:sp>
    </p:spTree>
    <p:extLst>
      <p:ext uri="{BB962C8B-B14F-4D97-AF65-F5344CB8AC3E}">
        <p14:creationId xmlns:p14="http://schemas.microsoft.com/office/powerpoint/2010/main" val="207660812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IN" dirty="0" smtClean="0"/>
              <a:t>The idea of a people-oriented approach puts a strong emphasis on interpersonal relationships in order to boost productivity in a supportive work environment. High levels of job satisfaction and minimal turnover are dealt with through recognition and rivers as well as the methodical development of fostering pleasant connections(</a:t>
            </a:r>
            <a:r>
              <a:rPr lang="en-IN" cap="none" dirty="0" smtClean="0">
                <a:solidFill>
                  <a:schemeClr val="tx1"/>
                </a:solidFill>
              </a:rPr>
              <a:t>Sparks, 2019).</a:t>
            </a:r>
            <a:r>
              <a:rPr lang="en-IN" cap="none" baseline="0" dirty="0" smtClean="0">
                <a:solidFill>
                  <a:schemeClr val="tx1"/>
                </a:solidFill>
              </a:rPr>
              <a:t> </a:t>
            </a:r>
            <a:r>
              <a:rPr lang="en-IN" dirty="0" smtClean="0"/>
              <a:t>Instead than enforcing severe rules, this leadership approach that values its employees helps to identify ways to improve performance.</a:t>
            </a:r>
            <a:endParaRPr lang="en-IN" dirty="0"/>
          </a:p>
        </p:txBody>
      </p:sp>
      <p:sp>
        <p:nvSpPr>
          <p:cNvPr id="4" name="Slide Number Placeholder 3"/>
          <p:cNvSpPr>
            <a:spLocks noGrp="1"/>
          </p:cNvSpPr>
          <p:nvPr>
            <p:ph type="sldNum" sz="quarter" idx="10"/>
          </p:nvPr>
        </p:nvSpPr>
        <p:spPr/>
        <p:txBody>
          <a:bodyPr/>
          <a:lstStyle/>
          <a:p>
            <a:fld id="{CF746761-C5AC-4417-A806-049853569825}" type="slidenum">
              <a:rPr lang="en-IN" smtClean="0"/>
              <a:t>4</a:t>
            </a:fld>
            <a:endParaRPr lang="en-IN"/>
          </a:p>
        </p:txBody>
      </p:sp>
    </p:spTree>
    <p:extLst>
      <p:ext uri="{BB962C8B-B14F-4D97-AF65-F5344CB8AC3E}">
        <p14:creationId xmlns:p14="http://schemas.microsoft.com/office/powerpoint/2010/main" val="63576774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IN" dirty="0" smtClean="0"/>
              <a:t>People-oriented leadership prioritises the performance of its workforce, as opposed to task-oriented leadership's concentration on goals. Social leadership is related with the need to establish healthy connections with the workers, whereas it is extremely rigid and encourages employees with the need for clear deadlines and expectations. Task-oriented leadership is evident by having a more rigid hierarchy and the flexibility to adapt to changing circumstances. People-centered leadership is similar to group work, free from dictatorial decision-making, and it adjusts under changing conditions (</a:t>
            </a:r>
            <a:r>
              <a:rPr lang="en-IN" cap="none" dirty="0" smtClean="0">
                <a:solidFill>
                  <a:schemeClr val="tx1"/>
                </a:solidFill>
              </a:rPr>
              <a:t>van </a:t>
            </a:r>
            <a:r>
              <a:rPr lang="en-IN" cap="none" dirty="0" err="1" smtClean="0">
                <a:solidFill>
                  <a:schemeClr val="tx1"/>
                </a:solidFill>
              </a:rPr>
              <a:t>Dierendonck</a:t>
            </a:r>
            <a:r>
              <a:rPr lang="en-IN" cap="none" dirty="0" smtClean="0">
                <a:solidFill>
                  <a:schemeClr val="tx1"/>
                </a:solidFill>
              </a:rPr>
              <a:t>, 2018</a:t>
            </a:r>
            <a:r>
              <a:rPr lang="en-IN" dirty="0" smtClean="0"/>
              <a:t>).</a:t>
            </a:r>
            <a:endParaRPr lang="en-IN" dirty="0"/>
          </a:p>
        </p:txBody>
      </p:sp>
      <p:sp>
        <p:nvSpPr>
          <p:cNvPr id="4" name="Slide Number Placeholder 3"/>
          <p:cNvSpPr>
            <a:spLocks noGrp="1"/>
          </p:cNvSpPr>
          <p:nvPr>
            <p:ph type="sldNum" sz="quarter" idx="10"/>
          </p:nvPr>
        </p:nvSpPr>
        <p:spPr/>
        <p:txBody>
          <a:bodyPr/>
          <a:lstStyle/>
          <a:p>
            <a:fld id="{CF746761-C5AC-4417-A806-049853569825}" type="slidenum">
              <a:rPr lang="en-IN" smtClean="0"/>
              <a:t>5</a:t>
            </a:fld>
            <a:endParaRPr lang="en-IN"/>
          </a:p>
        </p:txBody>
      </p:sp>
    </p:spTree>
    <p:extLst>
      <p:ext uri="{BB962C8B-B14F-4D97-AF65-F5344CB8AC3E}">
        <p14:creationId xmlns:p14="http://schemas.microsoft.com/office/powerpoint/2010/main" val="5820871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IN" dirty="0" smtClean="0"/>
              <a:t>I have a people-oriented leadership style that is in line with my background working at Tesco. Here, in order to examine the process of employee motivation, the democratic style of management and leadership is used. Tesco's leadership also provides for employee voice as part of its ongoing commitment to providing excellent customer service.</a:t>
            </a:r>
            <a:endParaRPr lang="en-IN" dirty="0"/>
          </a:p>
        </p:txBody>
      </p:sp>
      <p:sp>
        <p:nvSpPr>
          <p:cNvPr id="4" name="Slide Number Placeholder 3"/>
          <p:cNvSpPr>
            <a:spLocks noGrp="1"/>
          </p:cNvSpPr>
          <p:nvPr>
            <p:ph type="sldNum" sz="quarter" idx="10"/>
          </p:nvPr>
        </p:nvSpPr>
        <p:spPr/>
        <p:txBody>
          <a:bodyPr/>
          <a:lstStyle/>
          <a:p>
            <a:fld id="{CF746761-C5AC-4417-A806-049853569825}" type="slidenum">
              <a:rPr lang="en-IN" smtClean="0"/>
              <a:t>6</a:t>
            </a:fld>
            <a:endParaRPr lang="en-IN"/>
          </a:p>
        </p:txBody>
      </p:sp>
    </p:spTree>
    <p:extLst>
      <p:ext uri="{BB962C8B-B14F-4D97-AF65-F5344CB8AC3E}">
        <p14:creationId xmlns:p14="http://schemas.microsoft.com/office/powerpoint/2010/main" val="401422860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IN" dirty="0" smtClean="0"/>
              <a:t>The democratic management style and this leadership health exam that focuses on people help to unite the staff in working toward a common objective. The act of fostering an atmosphere conducive to the realisation of both individual and group potential also relates to the function of leadership. This is related to the decentralised decision-making process as well as the start of contributing good ideas. The term of the strategic goal to maintain the ongoing growth of Management is the execution of high performance management</a:t>
            </a:r>
            <a:r>
              <a:rPr lang="en-IN" baseline="0" dirty="0" smtClean="0"/>
              <a:t> (</a:t>
            </a:r>
            <a:r>
              <a:rPr lang="en-IN" cap="none" dirty="0" err="1" smtClean="0">
                <a:solidFill>
                  <a:schemeClr val="tx1"/>
                </a:solidFill>
              </a:rPr>
              <a:t>Ju</a:t>
            </a:r>
            <a:r>
              <a:rPr lang="en-IN" cap="none" dirty="0" smtClean="0">
                <a:solidFill>
                  <a:schemeClr val="tx1"/>
                </a:solidFill>
              </a:rPr>
              <a:t>, et</a:t>
            </a:r>
            <a:r>
              <a:rPr lang="en-IN" cap="none" baseline="0" dirty="0" smtClean="0">
                <a:solidFill>
                  <a:schemeClr val="tx1"/>
                </a:solidFill>
              </a:rPr>
              <a:t> al, 2019).</a:t>
            </a:r>
            <a:endParaRPr lang="en-IN" dirty="0"/>
          </a:p>
        </p:txBody>
      </p:sp>
      <p:sp>
        <p:nvSpPr>
          <p:cNvPr id="4" name="Slide Number Placeholder 3"/>
          <p:cNvSpPr>
            <a:spLocks noGrp="1"/>
          </p:cNvSpPr>
          <p:nvPr>
            <p:ph type="sldNum" sz="quarter" idx="10"/>
          </p:nvPr>
        </p:nvSpPr>
        <p:spPr/>
        <p:txBody>
          <a:bodyPr/>
          <a:lstStyle/>
          <a:p>
            <a:fld id="{CF746761-C5AC-4417-A806-049853569825}" type="slidenum">
              <a:rPr lang="en-IN" smtClean="0"/>
              <a:t>7</a:t>
            </a:fld>
            <a:endParaRPr lang="en-IN"/>
          </a:p>
        </p:txBody>
      </p:sp>
    </p:spTree>
    <p:extLst>
      <p:ext uri="{BB962C8B-B14F-4D97-AF65-F5344CB8AC3E}">
        <p14:creationId xmlns:p14="http://schemas.microsoft.com/office/powerpoint/2010/main" val="372544442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IN" dirty="0" smtClean="0"/>
              <a:t>When a proper relationship develops, the employee may occasionally feel overwhelmed, which increases their level of dependence to an extreme. The process of coming to the choice to weaken the vision can be related to the democratic style of leadership with this people-oriented goal. Confusion over duties and deadlines is another result of a lack of clarity(</a:t>
            </a:r>
            <a:r>
              <a:rPr lang="en-IN" cap="none" dirty="0" smtClean="0">
                <a:solidFill>
                  <a:schemeClr val="tx1"/>
                </a:solidFill>
              </a:rPr>
              <a:t>Sultan, 2020).</a:t>
            </a:r>
            <a:endParaRPr lang="en-IN" dirty="0"/>
          </a:p>
        </p:txBody>
      </p:sp>
      <p:sp>
        <p:nvSpPr>
          <p:cNvPr id="4" name="Slide Number Placeholder 3"/>
          <p:cNvSpPr>
            <a:spLocks noGrp="1"/>
          </p:cNvSpPr>
          <p:nvPr>
            <p:ph type="sldNum" sz="quarter" idx="10"/>
          </p:nvPr>
        </p:nvSpPr>
        <p:spPr/>
        <p:txBody>
          <a:bodyPr/>
          <a:lstStyle/>
          <a:p>
            <a:fld id="{CF746761-C5AC-4417-A806-049853569825}" type="slidenum">
              <a:rPr lang="en-IN" smtClean="0"/>
              <a:t>8</a:t>
            </a:fld>
            <a:endParaRPr lang="en-IN"/>
          </a:p>
        </p:txBody>
      </p:sp>
    </p:spTree>
    <p:extLst>
      <p:ext uri="{BB962C8B-B14F-4D97-AF65-F5344CB8AC3E}">
        <p14:creationId xmlns:p14="http://schemas.microsoft.com/office/powerpoint/2010/main" val="106363016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IN" dirty="0" smtClean="0"/>
              <a:t>The whole presentation defines the idea of organisational leadership style. Understanding the purpose is made easier by the more precise definition of task- and people-oriented leadership. There are benefits and drawbacks to Tesco's leadership style as well as how it affects the achievement of goals.</a:t>
            </a:r>
            <a:endParaRPr lang="en-IN" dirty="0"/>
          </a:p>
        </p:txBody>
      </p:sp>
      <p:sp>
        <p:nvSpPr>
          <p:cNvPr id="4" name="Slide Number Placeholder 3"/>
          <p:cNvSpPr>
            <a:spLocks noGrp="1"/>
          </p:cNvSpPr>
          <p:nvPr>
            <p:ph type="sldNum" sz="quarter" idx="10"/>
          </p:nvPr>
        </p:nvSpPr>
        <p:spPr/>
        <p:txBody>
          <a:bodyPr/>
          <a:lstStyle/>
          <a:p>
            <a:fld id="{CF746761-C5AC-4417-A806-049853569825}" type="slidenum">
              <a:rPr lang="en-IN" smtClean="0"/>
              <a:t>9</a:t>
            </a:fld>
            <a:endParaRPr lang="en-IN"/>
          </a:p>
        </p:txBody>
      </p:sp>
    </p:spTree>
    <p:extLst>
      <p:ext uri="{BB962C8B-B14F-4D97-AF65-F5344CB8AC3E}">
        <p14:creationId xmlns:p14="http://schemas.microsoft.com/office/powerpoint/2010/main" val="199744693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10"/>
          </p:nvPr>
        </p:nvSpPr>
        <p:spPr/>
        <p:txBody>
          <a:bodyPr/>
          <a:lstStyle/>
          <a:p>
            <a:fld id="{CF746761-C5AC-4417-A806-049853569825}" type="slidenum">
              <a:rPr lang="en-IN" smtClean="0"/>
              <a:t>10</a:t>
            </a:fld>
            <a:endParaRPr lang="en-IN"/>
          </a:p>
        </p:txBody>
      </p:sp>
    </p:spTree>
    <p:extLst>
      <p:ext uri="{BB962C8B-B14F-4D97-AF65-F5344CB8AC3E}">
        <p14:creationId xmlns:p14="http://schemas.microsoft.com/office/powerpoint/2010/main" val="381709728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smtClean="0"/>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4EC7D6BF-9A73-408A-983F-43B9015EBB0F}" type="datetimeFigureOut">
              <a:rPr lang="en-IN" smtClean="0"/>
              <a:t>19-10-2022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143DFB58-6EAD-4A29-A2C3-EE53E1CA4A63}" type="slidenum">
              <a:rPr lang="en-IN" smtClean="0"/>
              <a:t>‹Nº›</a:t>
            </a:fld>
            <a:endParaRPr lang="en-IN"/>
          </a:p>
        </p:txBody>
      </p:sp>
    </p:spTree>
    <p:extLst>
      <p:ext uri="{BB962C8B-B14F-4D97-AF65-F5344CB8AC3E}">
        <p14:creationId xmlns:p14="http://schemas.microsoft.com/office/powerpoint/2010/main" val="278518969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3"/>
          <p:cNvSpPr>
            <a:spLocks noGrp="1"/>
          </p:cNvSpPr>
          <p:nvPr>
            <p:ph type="dt" sz="half" idx="10"/>
          </p:nvPr>
        </p:nvSpPr>
        <p:spPr/>
        <p:txBody>
          <a:bodyPr/>
          <a:lstStyle/>
          <a:p>
            <a:fld id="{4EC7D6BF-9A73-408A-983F-43B9015EBB0F}" type="datetimeFigureOut">
              <a:rPr lang="en-IN" smtClean="0"/>
              <a:t>19-10-2022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143DFB58-6EAD-4A29-A2C3-EE53E1CA4A63}" type="slidenum">
              <a:rPr lang="en-IN" smtClean="0"/>
              <a:t>‹Nº›</a:t>
            </a:fld>
            <a:endParaRPr lang="en-IN"/>
          </a:p>
        </p:txBody>
      </p:sp>
    </p:spTree>
    <p:extLst>
      <p:ext uri="{BB962C8B-B14F-4D97-AF65-F5344CB8AC3E}">
        <p14:creationId xmlns:p14="http://schemas.microsoft.com/office/powerpoint/2010/main" val="39159028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EC7D6BF-9A73-408A-983F-43B9015EBB0F}" type="datetimeFigureOut">
              <a:rPr lang="en-IN" smtClean="0"/>
              <a:t>19-10-2022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143DFB58-6EAD-4A29-A2C3-EE53E1CA4A63}" type="slidenum">
              <a:rPr lang="en-IN" smtClean="0"/>
              <a:t>‹Nº›</a:t>
            </a:fld>
            <a:endParaRPr lang="en-IN"/>
          </a:p>
        </p:txBody>
      </p:sp>
    </p:spTree>
    <p:extLst>
      <p:ext uri="{BB962C8B-B14F-4D97-AF65-F5344CB8AC3E}">
        <p14:creationId xmlns:p14="http://schemas.microsoft.com/office/powerpoint/2010/main" val="20514227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4EC7D6BF-9A73-408A-983F-43B9015EBB0F}" type="datetimeFigureOut">
              <a:rPr lang="en-IN" smtClean="0"/>
              <a:t>19-10-2022</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143DFB58-6EAD-4A29-A2C3-EE53E1CA4A63}" type="slidenum">
              <a:rPr lang="en-IN" smtClean="0"/>
              <a:t>‹Nº›</a:t>
            </a:fld>
            <a:endParaRPr lang="en-IN"/>
          </a:p>
        </p:txBody>
      </p:sp>
    </p:spTree>
    <p:extLst>
      <p:ext uri="{BB962C8B-B14F-4D97-AF65-F5344CB8AC3E}">
        <p14:creationId xmlns:p14="http://schemas.microsoft.com/office/powerpoint/2010/main" val="74426489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4EC7D6BF-9A73-408A-983F-43B9015EBB0F}" type="datetimeFigureOut">
              <a:rPr lang="en-IN" smtClean="0"/>
              <a:t>19-10-2022</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143DFB58-6EAD-4A29-A2C3-EE53E1CA4A63}" type="slidenum">
              <a:rPr lang="en-IN" smtClean="0"/>
              <a:t>‹Nº›</a:t>
            </a:fld>
            <a:endParaRPr lang="en-IN"/>
          </a:p>
        </p:txBody>
      </p:sp>
    </p:spTree>
    <p:extLst>
      <p:ext uri="{BB962C8B-B14F-4D97-AF65-F5344CB8AC3E}">
        <p14:creationId xmlns:p14="http://schemas.microsoft.com/office/powerpoint/2010/main" val="33834810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7" name="Date Placeholder 2"/>
          <p:cNvSpPr>
            <a:spLocks noGrp="1"/>
          </p:cNvSpPr>
          <p:nvPr>
            <p:ph type="dt" sz="half" idx="10"/>
          </p:nvPr>
        </p:nvSpPr>
        <p:spPr/>
        <p:txBody>
          <a:bodyPr/>
          <a:lstStyle/>
          <a:p>
            <a:fld id="{4EC7D6BF-9A73-408A-983F-43B9015EBB0F}" type="datetimeFigureOut">
              <a:rPr lang="en-IN" smtClean="0"/>
              <a:t>19-10-2022</a:t>
            </a:fld>
            <a:endParaRPr lang="en-IN"/>
          </a:p>
        </p:txBody>
      </p:sp>
      <p:sp>
        <p:nvSpPr>
          <p:cNvPr id="5" name="Footer Placeholder 3"/>
          <p:cNvSpPr>
            <a:spLocks noGrp="1"/>
          </p:cNvSpPr>
          <p:nvPr>
            <p:ph type="ftr" sz="quarter" idx="11"/>
          </p:nvPr>
        </p:nvSpPr>
        <p:spPr/>
        <p:txBody>
          <a:bodyPr/>
          <a:lstStyle/>
          <a:p>
            <a:endParaRPr lang="en-IN"/>
          </a:p>
        </p:txBody>
      </p:sp>
      <p:sp>
        <p:nvSpPr>
          <p:cNvPr id="6" name="Slide Number Placeholder 4"/>
          <p:cNvSpPr>
            <a:spLocks noGrp="1"/>
          </p:cNvSpPr>
          <p:nvPr>
            <p:ph type="sldNum" sz="quarter" idx="12"/>
          </p:nvPr>
        </p:nvSpPr>
        <p:spPr/>
        <p:txBody>
          <a:bodyPr/>
          <a:lstStyle/>
          <a:p>
            <a:fld id="{143DFB58-6EAD-4A29-A2C3-EE53E1CA4A63}" type="slidenum">
              <a:rPr lang="en-IN" smtClean="0"/>
              <a:t>‹Nº›</a:t>
            </a:fld>
            <a:endParaRPr lang="en-IN"/>
          </a:p>
        </p:txBody>
      </p:sp>
    </p:spTree>
    <p:extLst>
      <p:ext uri="{BB962C8B-B14F-4D97-AF65-F5344CB8AC3E}">
        <p14:creationId xmlns:p14="http://schemas.microsoft.com/office/powerpoint/2010/main" val="14019445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EC7D6BF-9A73-408A-983F-43B9015EBB0F}" type="datetimeFigureOut">
              <a:rPr lang="en-IN" smtClean="0"/>
              <a:t>19-10-2022</a:t>
            </a:fld>
            <a:endParaRPr lang="en-IN"/>
          </a:p>
        </p:txBody>
      </p:sp>
      <p:sp>
        <p:nvSpPr>
          <p:cNvPr id="5" name="Footer Placeholder 2"/>
          <p:cNvSpPr>
            <a:spLocks noGrp="1"/>
          </p:cNvSpPr>
          <p:nvPr>
            <p:ph type="ftr" sz="quarter" idx="11"/>
          </p:nvPr>
        </p:nvSpPr>
        <p:spPr/>
        <p:txBody>
          <a:bodyPr/>
          <a:lstStyle/>
          <a:p>
            <a:endParaRPr lang="en-IN"/>
          </a:p>
        </p:txBody>
      </p:sp>
      <p:sp>
        <p:nvSpPr>
          <p:cNvPr id="6" name="Slide Number Placeholder 3"/>
          <p:cNvSpPr>
            <a:spLocks noGrp="1"/>
          </p:cNvSpPr>
          <p:nvPr>
            <p:ph type="sldNum" sz="quarter" idx="12"/>
          </p:nvPr>
        </p:nvSpPr>
        <p:spPr/>
        <p:txBody>
          <a:bodyPr/>
          <a:lstStyle/>
          <a:p>
            <a:fld id="{143DFB58-6EAD-4A29-A2C3-EE53E1CA4A63}" type="slidenum">
              <a:rPr lang="en-IN" smtClean="0"/>
              <a:t>‹Nº›</a:t>
            </a:fld>
            <a:endParaRPr lang="en-IN"/>
          </a:p>
        </p:txBody>
      </p:sp>
    </p:spTree>
    <p:extLst>
      <p:ext uri="{BB962C8B-B14F-4D97-AF65-F5344CB8AC3E}">
        <p14:creationId xmlns:p14="http://schemas.microsoft.com/office/powerpoint/2010/main" val="18142380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7" name="Date Placeholder 4"/>
          <p:cNvSpPr>
            <a:spLocks noGrp="1"/>
          </p:cNvSpPr>
          <p:nvPr>
            <p:ph type="dt" sz="half" idx="10"/>
          </p:nvPr>
        </p:nvSpPr>
        <p:spPr/>
        <p:txBody>
          <a:bodyPr/>
          <a:lstStyle/>
          <a:p>
            <a:fld id="{4EC7D6BF-9A73-408A-983F-43B9015EBB0F}" type="datetimeFigureOut">
              <a:rPr lang="en-IN" smtClean="0"/>
              <a:t>19-10-2022</a:t>
            </a:fld>
            <a:endParaRPr lang="en-IN"/>
          </a:p>
        </p:txBody>
      </p:sp>
      <p:sp>
        <p:nvSpPr>
          <p:cNvPr id="5" name="Footer Placeholder 5"/>
          <p:cNvSpPr>
            <a:spLocks noGrp="1"/>
          </p:cNvSpPr>
          <p:nvPr>
            <p:ph type="ftr" sz="quarter" idx="11"/>
          </p:nvPr>
        </p:nvSpPr>
        <p:spPr/>
        <p:txBody>
          <a:bodyPr/>
          <a:lstStyle/>
          <a:p>
            <a:endParaRPr lang="en-IN"/>
          </a:p>
        </p:txBody>
      </p:sp>
      <p:sp>
        <p:nvSpPr>
          <p:cNvPr id="6" name="Slide Number Placeholder 6"/>
          <p:cNvSpPr>
            <a:spLocks noGrp="1"/>
          </p:cNvSpPr>
          <p:nvPr>
            <p:ph type="sldNum" sz="quarter" idx="12"/>
          </p:nvPr>
        </p:nvSpPr>
        <p:spPr/>
        <p:txBody>
          <a:bodyPr/>
          <a:lstStyle/>
          <a:p>
            <a:fld id="{143DFB58-6EAD-4A29-A2C3-EE53E1CA4A63}" type="slidenum">
              <a:rPr lang="en-IN" smtClean="0"/>
              <a:t>‹Nº›</a:t>
            </a:fld>
            <a:endParaRPr lang="en-IN"/>
          </a:p>
        </p:txBody>
      </p:sp>
    </p:spTree>
    <p:extLst>
      <p:ext uri="{BB962C8B-B14F-4D97-AF65-F5344CB8AC3E}">
        <p14:creationId xmlns:p14="http://schemas.microsoft.com/office/powerpoint/2010/main" val="22255049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EC7D6BF-9A73-408A-983F-43B9015EBB0F}" type="datetimeFigureOut">
              <a:rPr lang="en-IN" smtClean="0"/>
              <a:t>19-10-2022</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143DFB58-6EAD-4A29-A2C3-EE53E1CA4A63}" type="slidenum">
              <a:rPr lang="en-IN" smtClean="0"/>
              <a:t>‹Nº›</a:t>
            </a:fld>
            <a:endParaRPr lang="en-IN"/>
          </a:p>
        </p:txBody>
      </p:sp>
    </p:spTree>
    <p:extLst>
      <p:ext uri="{BB962C8B-B14F-4D97-AF65-F5344CB8AC3E}">
        <p14:creationId xmlns:p14="http://schemas.microsoft.com/office/powerpoint/2010/main" val="23281654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EC7D6BF-9A73-408A-983F-43B9015EBB0F}" type="datetimeFigureOut">
              <a:rPr lang="en-IN" smtClean="0"/>
              <a:t>19-10-2022</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143DFB58-6EAD-4A29-A2C3-EE53E1CA4A63}" type="slidenum">
              <a:rPr lang="en-IN" smtClean="0"/>
              <a:t>‹Nº›</a:t>
            </a:fld>
            <a:endParaRPr lang="en-IN"/>
          </a:p>
        </p:txBody>
      </p:sp>
    </p:spTree>
    <p:extLst>
      <p:ext uri="{BB962C8B-B14F-4D97-AF65-F5344CB8AC3E}">
        <p14:creationId xmlns:p14="http://schemas.microsoft.com/office/powerpoint/2010/main" val="218160616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smtClean="0"/>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EC7D6BF-9A73-408A-983F-43B9015EBB0F}" type="datetimeFigureOut">
              <a:rPr lang="en-IN" smtClean="0"/>
              <a:t>19-10-2022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143DFB58-6EAD-4A29-A2C3-EE53E1CA4A63}" type="slidenum">
              <a:rPr lang="en-IN" smtClean="0"/>
              <a:t>‹Nº›</a:t>
            </a:fld>
            <a:endParaRPr lang="en-IN"/>
          </a:p>
        </p:txBody>
      </p:sp>
    </p:spTree>
    <p:extLst>
      <p:ext uri="{BB962C8B-B14F-4D97-AF65-F5344CB8AC3E}">
        <p14:creationId xmlns:p14="http://schemas.microsoft.com/office/powerpoint/2010/main" val="15754389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smtClean="0"/>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smtClean="0"/>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EC7D6BF-9A73-408A-983F-43B9015EBB0F}" type="datetimeFigureOut">
              <a:rPr lang="en-IN" smtClean="0"/>
              <a:t>19-10-2022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143DFB58-6EAD-4A29-A2C3-EE53E1CA4A63}" type="slidenum">
              <a:rPr lang="en-IN" smtClean="0"/>
              <a:t>‹Nº›</a:t>
            </a:fld>
            <a:endParaRPr lang="en-IN"/>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201370338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EC7D6BF-9A73-408A-983F-43B9015EBB0F}" type="datetimeFigureOut">
              <a:rPr lang="en-IN" smtClean="0"/>
              <a:t>19-10-2022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143DFB58-6EAD-4A29-A2C3-EE53E1CA4A63}" type="slidenum">
              <a:rPr lang="en-IN" smtClean="0"/>
              <a:t>‹Nº›</a:t>
            </a:fld>
            <a:endParaRPr lang="en-IN"/>
          </a:p>
        </p:txBody>
      </p:sp>
    </p:spTree>
    <p:extLst>
      <p:ext uri="{BB962C8B-B14F-4D97-AF65-F5344CB8AC3E}">
        <p14:creationId xmlns:p14="http://schemas.microsoft.com/office/powerpoint/2010/main" val="413818167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EC7D6BF-9A73-408A-983F-43B9015EBB0F}" type="datetimeFigureOut">
              <a:rPr lang="en-IN" smtClean="0"/>
              <a:t>19-10-2022</a:t>
            </a:fld>
            <a:endParaRPr lang="en-IN"/>
          </a:p>
        </p:txBody>
      </p:sp>
      <p:sp>
        <p:nvSpPr>
          <p:cNvPr id="4"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143DFB58-6EAD-4A29-A2C3-EE53E1CA4A63}" type="slidenum">
              <a:rPr lang="en-IN" smtClean="0"/>
              <a:t>‹Nº›</a:t>
            </a:fld>
            <a:endParaRPr lang="en-IN"/>
          </a:p>
        </p:txBody>
      </p:sp>
    </p:spTree>
    <p:extLst>
      <p:ext uri="{BB962C8B-B14F-4D97-AF65-F5344CB8AC3E}">
        <p14:creationId xmlns:p14="http://schemas.microsoft.com/office/powerpoint/2010/main" val="3788706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EC7D6BF-9A73-408A-983F-43B9015EBB0F}" type="datetimeFigureOut">
              <a:rPr lang="en-IN" smtClean="0"/>
              <a:t>19-10-2022</a:t>
            </a:fld>
            <a:endParaRPr lang="en-IN"/>
          </a:p>
        </p:txBody>
      </p:sp>
      <p:sp>
        <p:nvSpPr>
          <p:cNvPr id="4"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143DFB58-6EAD-4A29-A2C3-EE53E1CA4A63}" type="slidenum">
              <a:rPr lang="en-IN" smtClean="0"/>
              <a:t>‹Nº›</a:t>
            </a:fld>
            <a:endParaRPr lang="en-IN"/>
          </a:p>
        </p:txBody>
      </p:sp>
    </p:spTree>
    <p:extLst>
      <p:ext uri="{BB962C8B-B14F-4D97-AF65-F5344CB8AC3E}">
        <p14:creationId xmlns:p14="http://schemas.microsoft.com/office/powerpoint/2010/main" val="105166357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EC7D6BF-9A73-408A-983F-43B9015EBB0F}" type="datetimeFigureOut">
              <a:rPr lang="en-IN" smtClean="0"/>
              <a:t>19-10-2022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143DFB58-6EAD-4A29-A2C3-EE53E1CA4A63}" type="slidenum">
              <a:rPr lang="en-IN" smtClean="0"/>
              <a:t>‹Nº›</a:t>
            </a:fld>
            <a:endParaRPr lang="en-IN"/>
          </a:p>
        </p:txBody>
      </p:sp>
    </p:spTree>
    <p:extLst>
      <p:ext uri="{BB962C8B-B14F-4D97-AF65-F5344CB8AC3E}">
        <p14:creationId xmlns:p14="http://schemas.microsoft.com/office/powerpoint/2010/main" val="85206089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EC7D6BF-9A73-408A-983F-43B9015EBB0F}" type="datetimeFigureOut">
              <a:rPr lang="en-IN" smtClean="0"/>
              <a:t>19-10-2022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143DFB58-6EAD-4A29-A2C3-EE53E1CA4A63}" type="slidenum">
              <a:rPr lang="en-IN" smtClean="0"/>
              <a:t>‹Nº›</a:t>
            </a:fld>
            <a:endParaRPr lang="en-IN"/>
          </a:p>
        </p:txBody>
      </p:sp>
    </p:spTree>
    <p:extLst>
      <p:ext uri="{BB962C8B-B14F-4D97-AF65-F5344CB8AC3E}">
        <p14:creationId xmlns:p14="http://schemas.microsoft.com/office/powerpoint/2010/main" val="24877479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smtClean="0"/>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EC7D6BF-9A73-408A-983F-43B9015EBB0F}" type="datetimeFigureOut">
              <a:rPr lang="en-IN" smtClean="0"/>
              <a:t>19-10-2022</a:t>
            </a:fld>
            <a:endParaRPr lang="en-IN"/>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IN"/>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143DFB58-6EAD-4A29-A2C3-EE53E1CA4A63}" type="slidenum">
              <a:rPr lang="en-IN" smtClean="0"/>
              <a:t>‹Nº›</a:t>
            </a:fld>
            <a:endParaRPr lang="en-IN"/>
          </a:p>
        </p:txBody>
      </p:sp>
    </p:spTree>
    <p:extLst>
      <p:ext uri="{BB962C8B-B14F-4D97-AF65-F5344CB8AC3E}">
        <p14:creationId xmlns:p14="http://schemas.microsoft.com/office/powerpoint/2010/main" val="3318519037"/>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a:xfrm>
            <a:off x="1670110" y="1100071"/>
            <a:ext cx="8825658" cy="973428"/>
          </a:xfrm>
        </p:spPr>
        <p:txBody>
          <a:bodyPr/>
          <a:lstStyle/>
          <a:p>
            <a:pPr algn="ctr"/>
            <a:r>
              <a:rPr lang="en-IN" sz="4000" dirty="0"/>
              <a:t>BA Leadership and Management</a:t>
            </a:r>
          </a:p>
        </p:txBody>
      </p:sp>
      <p:sp>
        <p:nvSpPr>
          <p:cNvPr id="5" name="Subtitle 4"/>
          <p:cNvSpPr>
            <a:spLocks noGrp="1"/>
          </p:cNvSpPr>
          <p:nvPr>
            <p:ph type="subTitle" idx="1"/>
          </p:nvPr>
        </p:nvSpPr>
        <p:spPr>
          <a:xfrm>
            <a:off x="1670110" y="3259010"/>
            <a:ext cx="8825658" cy="861420"/>
          </a:xfrm>
        </p:spPr>
        <p:txBody>
          <a:bodyPr>
            <a:normAutofit/>
          </a:bodyPr>
          <a:lstStyle/>
          <a:p>
            <a:pPr algn="ctr"/>
            <a:r>
              <a:rPr lang="en-IN" sz="3200" b="1" cap="none" dirty="0" smtClean="0">
                <a:solidFill>
                  <a:srgbClr val="FFC000"/>
                </a:solidFill>
              </a:rPr>
              <a:t>Task 1 – </a:t>
            </a:r>
            <a:r>
              <a:rPr lang="en-IN" sz="3200" b="1" cap="none" dirty="0" smtClean="0">
                <a:solidFill>
                  <a:srgbClr val="FFC000"/>
                </a:solidFill>
              </a:rPr>
              <a:t>Presentation</a:t>
            </a:r>
            <a:endParaRPr lang="en-IN" sz="3200" b="1" cap="none" dirty="0">
              <a:solidFill>
                <a:srgbClr val="FFC000"/>
              </a:solidFill>
            </a:endParaRPr>
          </a:p>
        </p:txBody>
      </p:sp>
      <p:sp>
        <p:nvSpPr>
          <p:cNvPr id="2" name="Rectángulo 1"/>
          <p:cNvSpPr/>
          <p:nvPr/>
        </p:nvSpPr>
        <p:spPr>
          <a:xfrm>
            <a:off x="5770880" y="5166231"/>
            <a:ext cx="5486400" cy="923330"/>
          </a:xfrm>
          <a:prstGeom prst="rect">
            <a:avLst/>
          </a:prstGeom>
        </p:spPr>
        <p:txBody>
          <a:bodyPr wrap="square">
            <a:spAutoFit/>
          </a:bodyPr>
          <a:lstStyle/>
          <a:p>
            <a:pPr lvl="0" defTabSz="457200"/>
            <a:r>
              <a:rPr lang="en-GB" b="1" dirty="0">
                <a:solidFill>
                  <a:prstClr val="white"/>
                </a:solidFill>
              </a:rPr>
              <a:t>Module </a:t>
            </a:r>
            <a:r>
              <a:rPr lang="en-GB" b="1" dirty="0" smtClean="0">
                <a:solidFill>
                  <a:prstClr val="white"/>
                </a:solidFill>
              </a:rPr>
              <a:t>code: BMSW6101 </a:t>
            </a:r>
          </a:p>
          <a:p>
            <a:pPr lvl="0" defTabSz="457200"/>
            <a:r>
              <a:rPr lang="en-GB" b="1" dirty="0">
                <a:solidFill>
                  <a:prstClr val="white"/>
                </a:solidFill>
              </a:rPr>
              <a:t>Emergent Leadership Skills for the </a:t>
            </a:r>
            <a:r>
              <a:rPr lang="en-GB" b="1" dirty="0" smtClean="0">
                <a:solidFill>
                  <a:prstClr val="white"/>
                </a:solidFill>
              </a:rPr>
              <a:t>Workplace</a:t>
            </a:r>
          </a:p>
          <a:p>
            <a:pPr lvl="0" defTabSz="457200"/>
            <a:r>
              <a:rPr lang="en-GB" b="1" dirty="0" smtClean="0">
                <a:solidFill>
                  <a:prstClr val="white"/>
                </a:solidFill>
              </a:rPr>
              <a:t>Lecture</a:t>
            </a:r>
            <a:r>
              <a:rPr lang="en-GB" b="1" dirty="0">
                <a:solidFill>
                  <a:prstClr val="white"/>
                </a:solidFill>
              </a:rPr>
              <a:t>: </a:t>
            </a:r>
            <a:r>
              <a:rPr lang="en-GB" b="1" dirty="0" smtClean="0">
                <a:solidFill>
                  <a:prstClr val="white"/>
                </a:solidFill>
              </a:rPr>
              <a:t>Dr </a:t>
            </a:r>
            <a:r>
              <a:rPr lang="en-GB" b="1" dirty="0" err="1">
                <a:solidFill>
                  <a:prstClr val="white"/>
                </a:solidFill>
              </a:rPr>
              <a:t>Sujeewa</a:t>
            </a:r>
            <a:r>
              <a:rPr lang="en-GB" b="1" dirty="0">
                <a:solidFill>
                  <a:prstClr val="white"/>
                </a:solidFill>
              </a:rPr>
              <a:t> </a:t>
            </a:r>
            <a:r>
              <a:rPr lang="en-GB" b="1" dirty="0" err="1">
                <a:solidFill>
                  <a:prstClr val="white"/>
                </a:solidFill>
              </a:rPr>
              <a:t>Herath</a:t>
            </a:r>
            <a:endParaRPr lang="en-GB" b="1" dirty="0">
              <a:solidFill>
                <a:prstClr val="white"/>
              </a:solidFill>
            </a:endParaRPr>
          </a:p>
        </p:txBody>
      </p:sp>
      <p:sp>
        <p:nvSpPr>
          <p:cNvPr id="3" name="Rectángulo 2"/>
          <p:cNvSpPr/>
          <p:nvPr/>
        </p:nvSpPr>
        <p:spPr>
          <a:xfrm>
            <a:off x="833120" y="5305941"/>
            <a:ext cx="4490720" cy="646331"/>
          </a:xfrm>
          <a:prstGeom prst="rect">
            <a:avLst/>
          </a:prstGeom>
        </p:spPr>
        <p:txBody>
          <a:bodyPr wrap="square">
            <a:spAutoFit/>
          </a:bodyPr>
          <a:lstStyle/>
          <a:p>
            <a:pPr lvl="0" algn="ctr" defTabSz="457200"/>
            <a:r>
              <a:rPr lang="en-US" b="1" dirty="0">
                <a:solidFill>
                  <a:prstClr val="white"/>
                </a:solidFill>
              </a:rPr>
              <a:t>Adolfo Heras</a:t>
            </a:r>
          </a:p>
          <a:p>
            <a:pPr lvl="0" algn="ctr" defTabSz="457200"/>
            <a:r>
              <a:rPr lang="en-US" b="1" dirty="0">
                <a:solidFill>
                  <a:prstClr val="white"/>
                </a:solidFill>
              </a:rPr>
              <a:t>Student Number 1915415</a:t>
            </a:r>
            <a:endParaRPr lang="en-GB" dirty="0"/>
          </a:p>
        </p:txBody>
      </p:sp>
    </p:spTree>
    <p:extLst>
      <p:ext uri="{BB962C8B-B14F-4D97-AF65-F5344CB8AC3E}">
        <p14:creationId xmlns:p14="http://schemas.microsoft.com/office/powerpoint/2010/main" val="849676941"/>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a:xfrm>
            <a:off x="1670110" y="662191"/>
            <a:ext cx="8825658" cy="677213"/>
          </a:xfrm>
        </p:spPr>
        <p:txBody>
          <a:bodyPr/>
          <a:lstStyle/>
          <a:p>
            <a:pPr algn="ctr"/>
            <a:r>
              <a:rPr lang="en-IN" sz="4000" b="1" dirty="0" smtClean="0">
                <a:solidFill>
                  <a:srgbClr val="FFC000"/>
                </a:solidFill>
              </a:rPr>
              <a:t>Introduction</a:t>
            </a:r>
            <a:endParaRPr lang="en-IN" sz="4000" b="1" dirty="0">
              <a:solidFill>
                <a:srgbClr val="FFC000"/>
              </a:solidFill>
            </a:endParaRPr>
          </a:p>
        </p:txBody>
      </p:sp>
      <p:sp>
        <p:nvSpPr>
          <p:cNvPr id="5" name="Subtitle 4"/>
          <p:cNvSpPr>
            <a:spLocks noGrp="1"/>
          </p:cNvSpPr>
          <p:nvPr>
            <p:ph type="subTitle" idx="1"/>
          </p:nvPr>
        </p:nvSpPr>
        <p:spPr>
          <a:xfrm>
            <a:off x="1239520" y="1622056"/>
            <a:ext cx="9655749" cy="4148824"/>
          </a:xfrm>
        </p:spPr>
        <p:txBody>
          <a:bodyPr>
            <a:normAutofit/>
          </a:bodyPr>
          <a:lstStyle/>
          <a:p>
            <a:pPr marL="285750" indent="-285750">
              <a:buFont typeface="Arial" panose="020B0604020202020204" pitchFamily="34" charset="0"/>
              <a:buChar char="•"/>
            </a:pPr>
            <a:r>
              <a:rPr lang="en-IN" sz="2400" cap="none" dirty="0">
                <a:solidFill>
                  <a:schemeClr val="tx1"/>
                </a:solidFill>
              </a:rPr>
              <a:t>The presentation will encompass the concept of leadership styles.</a:t>
            </a:r>
          </a:p>
          <a:p>
            <a:pPr marL="285750" indent="-285750">
              <a:buFont typeface="Arial" panose="020B0604020202020204" pitchFamily="34" charset="0"/>
              <a:buChar char="•"/>
            </a:pPr>
            <a:r>
              <a:rPr lang="en-IN" sz="2400" cap="none" dirty="0">
                <a:solidFill>
                  <a:schemeClr val="tx1"/>
                </a:solidFill>
              </a:rPr>
              <a:t>People and task oriented leadership will be highlighted here.</a:t>
            </a:r>
          </a:p>
          <a:p>
            <a:pPr marL="285750" indent="-285750">
              <a:buFont typeface="Arial" panose="020B0604020202020204" pitchFamily="34" charset="0"/>
              <a:buChar char="•"/>
            </a:pPr>
            <a:r>
              <a:rPr lang="en-IN" sz="2400" cap="none" dirty="0">
                <a:solidFill>
                  <a:schemeClr val="tx1"/>
                </a:solidFill>
              </a:rPr>
              <a:t>The advantage of leadership will be highlighted with the working experience of Tesco.</a:t>
            </a:r>
          </a:p>
          <a:p>
            <a:endParaRPr lang="en-IN" cap="none" dirty="0">
              <a:solidFill>
                <a:schemeClr val="tx1"/>
              </a:solidFill>
            </a:endParaRPr>
          </a:p>
        </p:txBody>
      </p:sp>
    </p:spTree>
    <p:extLst>
      <p:ext uri="{BB962C8B-B14F-4D97-AF65-F5344CB8AC3E}">
        <p14:creationId xmlns:p14="http://schemas.microsoft.com/office/powerpoint/2010/main" val="3317875857"/>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a:xfrm>
            <a:off x="1670110" y="662191"/>
            <a:ext cx="8825658" cy="677213"/>
          </a:xfrm>
        </p:spPr>
        <p:txBody>
          <a:bodyPr/>
          <a:lstStyle/>
          <a:p>
            <a:pPr algn="ctr"/>
            <a:r>
              <a:rPr lang="en-IN" sz="4000" b="1" dirty="0">
                <a:solidFill>
                  <a:srgbClr val="FFC000"/>
                </a:solidFill>
              </a:rPr>
              <a:t>Task oriented leadership</a:t>
            </a:r>
          </a:p>
        </p:txBody>
      </p:sp>
      <p:sp>
        <p:nvSpPr>
          <p:cNvPr id="5" name="Subtitle 4"/>
          <p:cNvSpPr>
            <a:spLocks noGrp="1"/>
          </p:cNvSpPr>
          <p:nvPr>
            <p:ph type="subTitle" idx="1"/>
          </p:nvPr>
        </p:nvSpPr>
        <p:spPr>
          <a:xfrm>
            <a:off x="703939" y="1892513"/>
            <a:ext cx="5818781" cy="4020607"/>
          </a:xfrm>
        </p:spPr>
        <p:txBody>
          <a:bodyPr>
            <a:normAutofit/>
          </a:bodyPr>
          <a:lstStyle/>
          <a:p>
            <a:pPr marL="285750" indent="-285750">
              <a:buFont typeface="Arial" panose="020B0604020202020204" pitchFamily="34" charset="0"/>
              <a:buChar char="•"/>
            </a:pPr>
            <a:r>
              <a:rPr lang="en-IN" cap="none" dirty="0">
                <a:solidFill>
                  <a:schemeClr val="tx1"/>
                </a:solidFill>
              </a:rPr>
              <a:t>The concept of task oriented leadership relates to the term of achieving goals for the delegation of the overall process.</a:t>
            </a:r>
          </a:p>
          <a:p>
            <a:pPr marL="285750" indent="-285750">
              <a:buFont typeface="Arial" panose="020B0604020202020204" pitchFamily="34" charset="0"/>
              <a:buChar char="•"/>
            </a:pPr>
            <a:r>
              <a:rPr lang="en-IN" cap="none" dirty="0">
                <a:solidFill>
                  <a:schemeClr val="tx1"/>
                </a:solidFill>
              </a:rPr>
              <a:t>The approach of this leadership is autocratic and it emphasizes the completion of tasks at any cost.</a:t>
            </a:r>
          </a:p>
          <a:p>
            <a:pPr marL="285750" indent="-285750">
              <a:buFont typeface="Arial" panose="020B0604020202020204" pitchFamily="34" charset="0"/>
              <a:buChar char="•"/>
            </a:pPr>
            <a:r>
              <a:rPr lang="en-IN" cap="none" dirty="0">
                <a:solidFill>
                  <a:schemeClr val="tx1"/>
                </a:solidFill>
              </a:rPr>
              <a:t>Step by step proper planning with the constant process of structuring and prioritisation are related to the requirement of process oriented goals and plans.</a:t>
            </a:r>
          </a:p>
        </p:txBody>
      </p:sp>
      <p:pic>
        <p:nvPicPr>
          <p:cNvPr id="2" name="Picture 1"/>
          <p:cNvPicPr>
            <a:picLocks noChangeAspect="1"/>
          </p:cNvPicPr>
          <p:nvPr/>
        </p:nvPicPr>
        <p:blipFill>
          <a:blip r:embed="rId3"/>
          <a:stretch>
            <a:fillRect/>
          </a:stretch>
        </p:blipFill>
        <p:spPr>
          <a:xfrm>
            <a:off x="6916242" y="2500466"/>
            <a:ext cx="4327451" cy="2466667"/>
          </a:xfrm>
          <a:prstGeom prst="rect">
            <a:avLst/>
          </a:prstGeom>
        </p:spPr>
      </p:pic>
    </p:spTree>
    <p:extLst>
      <p:ext uri="{BB962C8B-B14F-4D97-AF65-F5344CB8AC3E}">
        <p14:creationId xmlns:p14="http://schemas.microsoft.com/office/powerpoint/2010/main" val="1304158811"/>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a:xfrm>
            <a:off x="1670110" y="662191"/>
            <a:ext cx="8825658" cy="677213"/>
          </a:xfrm>
        </p:spPr>
        <p:txBody>
          <a:bodyPr/>
          <a:lstStyle/>
          <a:p>
            <a:pPr algn="ctr"/>
            <a:r>
              <a:rPr lang="en-IN" sz="4000" b="1" dirty="0">
                <a:solidFill>
                  <a:srgbClr val="FFC000"/>
                </a:solidFill>
              </a:rPr>
              <a:t>People oriented leadership</a:t>
            </a:r>
          </a:p>
        </p:txBody>
      </p:sp>
      <p:sp>
        <p:nvSpPr>
          <p:cNvPr id="5" name="Subtitle 4"/>
          <p:cNvSpPr>
            <a:spLocks noGrp="1"/>
          </p:cNvSpPr>
          <p:nvPr>
            <p:ph type="subTitle" idx="1"/>
          </p:nvPr>
        </p:nvSpPr>
        <p:spPr>
          <a:xfrm>
            <a:off x="703938" y="1892513"/>
            <a:ext cx="6263531" cy="4302225"/>
          </a:xfrm>
        </p:spPr>
        <p:txBody>
          <a:bodyPr>
            <a:normAutofit/>
          </a:bodyPr>
          <a:lstStyle/>
          <a:p>
            <a:pPr marL="285750" indent="-285750">
              <a:buFont typeface="Arial" panose="020B0604020202020204" pitchFamily="34" charset="0"/>
              <a:buChar char="•"/>
            </a:pPr>
            <a:r>
              <a:rPr lang="en-IN" cap="none" dirty="0">
                <a:solidFill>
                  <a:schemeClr val="tx1"/>
                </a:solidFill>
              </a:rPr>
              <a:t>The concept of people oriented style focuses on the interpersonal relationship to improve and increase productivity within a positive work environment. </a:t>
            </a:r>
          </a:p>
          <a:p>
            <a:pPr marL="285750" indent="-285750">
              <a:buFont typeface="Arial" panose="020B0604020202020204" pitchFamily="34" charset="0"/>
              <a:buChar char="•"/>
            </a:pPr>
            <a:r>
              <a:rPr lang="en-IN" cap="none" dirty="0">
                <a:solidFill>
                  <a:schemeClr val="tx1"/>
                </a:solidFill>
              </a:rPr>
              <a:t>The purpose of recognition and rivers and also the systematic progress of facilitating positive relationships deals with high levels of job satisfaction and low turnover.</a:t>
            </a:r>
          </a:p>
          <a:p>
            <a:pPr marL="285750" indent="-285750">
              <a:buFont typeface="Arial" panose="020B0604020202020204" pitchFamily="34" charset="0"/>
              <a:buChar char="•"/>
            </a:pPr>
            <a:r>
              <a:rPr lang="en-IN" cap="none" dirty="0">
                <a:solidFill>
                  <a:schemeClr val="tx1"/>
                </a:solidFill>
              </a:rPr>
              <a:t>This employee friendly leadership helps to figure out the way of improving the ability instead of setting strict enforcement. </a:t>
            </a:r>
          </a:p>
        </p:txBody>
      </p:sp>
      <p:pic>
        <p:nvPicPr>
          <p:cNvPr id="2" name="Picture 1"/>
          <p:cNvPicPr>
            <a:picLocks noChangeAspect="1"/>
          </p:cNvPicPr>
          <p:nvPr/>
        </p:nvPicPr>
        <p:blipFill>
          <a:blip r:embed="rId3"/>
          <a:stretch>
            <a:fillRect/>
          </a:stretch>
        </p:blipFill>
        <p:spPr>
          <a:xfrm>
            <a:off x="7334835" y="2487529"/>
            <a:ext cx="3779534" cy="2511191"/>
          </a:xfrm>
          <a:prstGeom prst="rect">
            <a:avLst/>
          </a:prstGeom>
        </p:spPr>
      </p:pic>
    </p:spTree>
    <p:extLst>
      <p:ext uri="{BB962C8B-B14F-4D97-AF65-F5344CB8AC3E}">
        <p14:creationId xmlns:p14="http://schemas.microsoft.com/office/powerpoint/2010/main" val="2853252107"/>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a:xfrm>
            <a:off x="1425411" y="700828"/>
            <a:ext cx="9045114" cy="574181"/>
          </a:xfrm>
        </p:spPr>
        <p:txBody>
          <a:bodyPr/>
          <a:lstStyle/>
          <a:p>
            <a:pPr algn="ctr"/>
            <a:r>
              <a:rPr lang="en-IN" sz="2400" b="1" dirty="0" smtClean="0">
                <a:solidFill>
                  <a:srgbClr val="FFC000"/>
                </a:solidFill>
              </a:rPr>
              <a:t>Difference </a:t>
            </a:r>
            <a:r>
              <a:rPr lang="en-IN" sz="2400" b="1" dirty="0">
                <a:solidFill>
                  <a:srgbClr val="FFC000"/>
                </a:solidFill>
              </a:rPr>
              <a:t>between task and people oriented leadership</a:t>
            </a:r>
          </a:p>
        </p:txBody>
      </p:sp>
      <p:sp>
        <p:nvSpPr>
          <p:cNvPr id="5" name="Subtitle 4"/>
          <p:cNvSpPr>
            <a:spLocks noGrp="1"/>
          </p:cNvSpPr>
          <p:nvPr>
            <p:ph type="subTitle" idx="1"/>
          </p:nvPr>
        </p:nvSpPr>
        <p:spPr>
          <a:xfrm>
            <a:off x="768334" y="1686452"/>
            <a:ext cx="6485906" cy="4531468"/>
          </a:xfrm>
        </p:spPr>
        <p:txBody>
          <a:bodyPr>
            <a:normAutofit/>
          </a:bodyPr>
          <a:lstStyle/>
          <a:p>
            <a:pPr marL="285750" indent="-285750">
              <a:buFont typeface="Arial" panose="020B0604020202020204" pitchFamily="34" charset="0"/>
              <a:buChar char="•"/>
            </a:pPr>
            <a:r>
              <a:rPr lang="en-IN" sz="1800" cap="none" dirty="0">
                <a:solidFill>
                  <a:schemeClr val="tx1"/>
                </a:solidFill>
              </a:rPr>
              <a:t>Task oriented leadership focuses on objectives while people oriented leadership looks for the well being of people's performance. </a:t>
            </a:r>
          </a:p>
          <a:p>
            <a:pPr marL="285750" indent="-285750">
              <a:buFont typeface="Arial" panose="020B0604020202020204" pitchFamily="34" charset="0"/>
              <a:buChar char="•"/>
            </a:pPr>
            <a:r>
              <a:rPr lang="en-IN" sz="1800" cap="none" dirty="0">
                <a:solidFill>
                  <a:schemeClr val="tx1"/>
                </a:solidFill>
              </a:rPr>
              <a:t>Task oriented leadership is quite strict and motivates employees with the requirement of specific deadlines and expectations where social leadership is associated with the requirement of building proper relationships with the staff.</a:t>
            </a:r>
          </a:p>
          <a:p>
            <a:pPr marL="285750" indent="-285750">
              <a:buFont typeface="Arial" panose="020B0604020202020204" pitchFamily="34" charset="0"/>
              <a:buChar char="•"/>
            </a:pPr>
            <a:r>
              <a:rPr lang="en-IN" sz="1800" cap="none" dirty="0">
                <a:solidFill>
                  <a:schemeClr val="tx1"/>
                </a:solidFill>
              </a:rPr>
              <a:t>Task oriented leadership implies its name by having a stronger hierarchy with the agility of adjusting new pressure. People oriented leadership is like group work with no autocratic decision and it corrects adjustment with new pressure.</a:t>
            </a:r>
          </a:p>
        </p:txBody>
      </p:sp>
      <p:pic>
        <p:nvPicPr>
          <p:cNvPr id="2" name="Picture 1"/>
          <p:cNvPicPr>
            <a:picLocks noChangeAspect="1"/>
          </p:cNvPicPr>
          <p:nvPr/>
        </p:nvPicPr>
        <p:blipFill>
          <a:blip r:embed="rId3"/>
          <a:stretch>
            <a:fillRect/>
          </a:stretch>
        </p:blipFill>
        <p:spPr>
          <a:xfrm>
            <a:off x="7620000" y="2325838"/>
            <a:ext cx="4025272" cy="2409524"/>
          </a:xfrm>
          <a:prstGeom prst="rect">
            <a:avLst/>
          </a:prstGeom>
        </p:spPr>
      </p:pic>
    </p:spTree>
    <p:extLst>
      <p:ext uri="{BB962C8B-B14F-4D97-AF65-F5344CB8AC3E}">
        <p14:creationId xmlns:p14="http://schemas.microsoft.com/office/powerpoint/2010/main" val="568892530"/>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a:xfrm>
            <a:off x="1425411" y="700828"/>
            <a:ext cx="9045114" cy="574181"/>
          </a:xfrm>
        </p:spPr>
        <p:txBody>
          <a:bodyPr/>
          <a:lstStyle/>
          <a:p>
            <a:pPr algn="ctr"/>
            <a:r>
              <a:rPr lang="en-IN" sz="3200" b="1" dirty="0">
                <a:solidFill>
                  <a:srgbClr val="FFC000"/>
                </a:solidFill>
              </a:rPr>
              <a:t>Leadership style of Tesco</a:t>
            </a:r>
          </a:p>
        </p:txBody>
      </p:sp>
      <p:sp>
        <p:nvSpPr>
          <p:cNvPr id="5" name="Subtitle 4"/>
          <p:cNvSpPr>
            <a:spLocks noGrp="1"/>
          </p:cNvSpPr>
          <p:nvPr>
            <p:ph type="subTitle" idx="1"/>
          </p:nvPr>
        </p:nvSpPr>
        <p:spPr>
          <a:xfrm>
            <a:off x="716818" y="1956908"/>
            <a:ext cx="5907502" cy="4057812"/>
          </a:xfrm>
        </p:spPr>
        <p:txBody>
          <a:bodyPr>
            <a:normAutofit/>
          </a:bodyPr>
          <a:lstStyle/>
          <a:p>
            <a:pPr marL="285750" indent="-285750">
              <a:buFont typeface="Arial" panose="020B0604020202020204" pitchFamily="34" charset="0"/>
              <a:buChar char="•"/>
            </a:pPr>
            <a:r>
              <a:rPr lang="en-IN" sz="1800" cap="none" dirty="0">
                <a:solidFill>
                  <a:schemeClr val="tx1"/>
                </a:solidFill>
              </a:rPr>
              <a:t>The aligned leadership style of myself is people oriented leadership along with the experience of working in Tesco.</a:t>
            </a:r>
          </a:p>
          <a:p>
            <a:pPr marL="285750" indent="-285750">
              <a:buFont typeface="Arial" panose="020B0604020202020204" pitchFamily="34" charset="0"/>
              <a:buChar char="•"/>
            </a:pPr>
            <a:r>
              <a:rPr lang="en-IN" sz="1800" cap="none" dirty="0">
                <a:solidFill>
                  <a:schemeClr val="tx1"/>
                </a:solidFill>
              </a:rPr>
              <a:t>The democratic style of Management and leadership is followed here to look into the process of employee motivation.</a:t>
            </a:r>
          </a:p>
          <a:p>
            <a:pPr marL="285750" indent="-285750">
              <a:buFont typeface="Arial" panose="020B0604020202020204" pitchFamily="34" charset="0"/>
              <a:buChar char="•"/>
            </a:pPr>
            <a:r>
              <a:rPr lang="en-IN" sz="1800" cap="none" dirty="0">
                <a:solidFill>
                  <a:schemeClr val="tx1"/>
                </a:solidFill>
              </a:rPr>
              <a:t>The continuous process of provision with good customer service also found in Tesco's leadership with the provision of employee voice.</a:t>
            </a:r>
          </a:p>
        </p:txBody>
      </p:sp>
      <p:pic>
        <p:nvPicPr>
          <p:cNvPr id="2" name="Picture 1"/>
          <p:cNvPicPr>
            <a:picLocks noChangeAspect="1"/>
          </p:cNvPicPr>
          <p:nvPr/>
        </p:nvPicPr>
        <p:blipFill>
          <a:blip r:embed="rId3"/>
          <a:stretch>
            <a:fillRect/>
          </a:stretch>
        </p:blipFill>
        <p:spPr>
          <a:xfrm>
            <a:off x="7233920" y="2206828"/>
            <a:ext cx="4169364" cy="3257143"/>
          </a:xfrm>
          <a:prstGeom prst="rect">
            <a:avLst/>
          </a:prstGeom>
        </p:spPr>
      </p:pic>
    </p:spTree>
    <p:extLst>
      <p:ext uri="{BB962C8B-B14F-4D97-AF65-F5344CB8AC3E}">
        <p14:creationId xmlns:p14="http://schemas.microsoft.com/office/powerpoint/2010/main" val="2532150390"/>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a:xfrm>
            <a:off x="1425411" y="700828"/>
            <a:ext cx="9045114" cy="574181"/>
          </a:xfrm>
        </p:spPr>
        <p:txBody>
          <a:bodyPr/>
          <a:lstStyle/>
          <a:p>
            <a:pPr algn="ctr"/>
            <a:r>
              <a:rPr lang="en-IN" sz="3200" b="1" dirty="0">
                <a:solidFill>
                  <a:srgbClr val="FFC000"/>
                </a:solidFill>
              </a:rPr>
              <a:t>Advantages of Tesco's leadership</a:t>
            </a:r>
          </a:p>
        </p:txBody>
      </p:sp>
      <p:sp>
        <p:nvSpPr>
          <p:cNvPr id="5" name="Subtitle 4"/>
          <p:cNvSpPr>
            <a:spLocks noGrp="1"/>
          </p:cNvSpPr>
          <p:nvPr>
            <p:ph type="subTitle" idx="1"/>
          </p:nvPr>
        </p:nvSpPr>
        <p:spPr>
          <a:xfrm>
            <a:off x="716818" y="1956908"/>
            <a:ext cx="5902922" cy="4302224"/>
          </a:xfrm>
        </p:spPr>
        <p:txBody>
          <a:bodyPr>
            <a:normAutofit lnSpcReduction="10000"/>
          </a:bodyPr>
          <a:lstStyle/>
          <a:p>
            <a:pPr marL="285750" indent="-285750">
              <a:buFont typeface="Arial" panose="020B0604020202020204" pitchFamily="34" charset="0"/>
              <a:buChar char="•"/>
            </a:pPr>
            <a:r>
              <a:rPr lang="en-IN" sz="1800" cap="none" dirty="0">
                <a:solidFill>
                  <a:schemeClr val="tx1"/>
                </a:solidFill>
              </a:rPr>
              <a:t>The democratic style of Management and this people oriented leadership health test go to bring the employees together in achieving a common goal.</a:t>
            </a:r>
          </a:p>
          <a:p>
            <a:pPr marL="285750" indent="-285750">
              <a:buFont typeface="Arial" panose="020B0604020202020204" pitchFamily="34" charset="0"/>
              <a:buChar char="•"/>
            </a:pPr>
            <a:r>
              <a:rPr lang="en-IN" sz="1800" cap="none" dirty="0">
                <a:solidFill>
                  <a:schemeClr val="tx1"/>
                </a:solidFill>
              </a:rPr>
              <a:t>The process of creating an environment for the realisation of individual and collective potential also refers to the purpose of leadership.</a:t>
            </a:r>
          </a:p>
          <a:p>
            <a:pPr marL="285750" indent="-285750">
              <a:buFont typeface="Arial" panose="020B0604020202020204" pitchFamily="34" charset="0"/>
              <a:buChar char="•"/>
            </a:pPr>
            <a:r>
              <a:rPr lang="en-IN" sz="1800" cap="none" dirty="0">
                <a:solidFill>
                  <a:schemeClr val="tx1"/>
                </a:solidFill>
              </a:rPr>
              <a:t>The decentralised process of decision making and also the initiation of contributing effective ideas are related to this.</a:t>
            </a:r>
          </a:p>
          <a:p>
            <a:pPr marL="285750" indent="-285750">
              <a:buFont typeface="Arial" panose="020B0604020202020204" pitchFamily="34" charset="0"/>
              <a:buChar char="•"/>
            </a:pPr>
            <a:r>
              <a:rPr lang="en-IN" sz="1800" cap="none" dirty="0">
                <a:solidFill>
                  <a:schemeClr val="tx1"/>
                </a:solidFill>
              </a:rPr>
              <a:t>The execution of high performance management refers to the term of the strategic purpose to upkeep the continuous growth of Management. </a:t>
            </a:r>
          </a:p>
        </p:txBody>
      </p:sp>
      <p:pic>
        <p:nvPicPr>
          <p:cNvPr id="2" name="Picture 1"/>
          <p:cNvPicPr>
            <a:picLocks noChangeAspect="1"/>
          </p:cNvPicPr>
          <p:nvPr/>
        </p:nvPicPr>
        <p:blipFill>
          <a:blip r:embed="rId3"/>
          <a:stretch>
            <a:fillRect/>
          </a:stretch>
        </p:blipFill>
        <p:spPr>
          <a:xfrm>
            <a:off x="7247199" y="2264009"/>
            <a:ext cx="3952012" cy="2937911"/>
          </a:xfrm>
          <a:prstGeom prst="rect">
            <a:avLst/>
          </a:prstGeom>
        </p:spPr>
      </p:pic>
    </p:spTree>
    <p:extLst>
      <p:ext uri="{BB962C8B-B14F-4D97-AF65-F5344CB8AC3E}">
        <p14:creationId xmlns:p14="http://schemas.microsoft.com/office/powerpoint/2010/main" val="2789864837"/>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a:xfrm>
            <a:off x="1579957" y="675070"/>
            <a:ext cx="9045114" cy="574181"/>
          </a:xfrm>
        </p:spPr>
        <p:txBody>
          <a:bodyPr/>
          <a:lstStyle/>
          <a:p>
            <a:pPr algn="ctr"/>
            <a:r>
              <a:rPr lang="en-IN" sz="3200" b="1" dirty="0">
                <a:solidFill>
                  <a:srgbClr val="FFC000"/>
                </a:solidFill>
              </a:rPr>
              <a:t>Disadvantage of Tesco's leadership</a:t>
            </a:r>
          </a:p>
        </p:txBody>
      </p:sp>
      <p:sp>
        <p:nvSpPr>
          <p:cNvPr id="5" name="Subtitle 4"/>
          <p:cNvSpPr>
            <a:spLocks noGrp="1"/>
          </p:cNvSpPr>
          <p:nvPr>
            <p:ph type="subTitle" idx="1"/>
          </p:nvPr>
        </p:nvSpPr>
        <p:spPr>
          <a:xfrm>
            <a:off x="837126" y="1956908"/>
            <a:ext cx="5766874" cy="4159412"/>
          </a:xfrm>
        </p:spPr>
        <p:txBody>
          <a:bodyPr>
            <a:normAutofit/>
          </a:bodyPr>
          <a:lstStyle/>
          <a:p>
            <a:pPr marL="285750" indent="-285750">
              <a:buFont typeface="Arial" panose="020B0604020202020204" pitchFamily="34" charset="0"/>
              <a:buChar char="•"/>
            </a:pPr>
            <a:r>
              <a:rPr lang="en-IN" cap="none" dirty="0">
                <a:solidFill>
                  <a:schemeClr val="tx1"/>
                </a:solidFill>
              </a:rPr>
              <a:t>That development of a proper relationship sometimes makes the employee feel overwhelmed and that creates an extreme level of dependability.</a:t>
            </a:r>
          </a:p>
          <a:p>
            <a:pPr marL="285750" indent="-285750">
              <a:buFont typeface="Arial" panose="020B0604020202020204" pitchFamily="34" charset="0"/>
              <a:buChar char="•"/>
            </a:pPr>
            <a:r>
              <a:rPr lang="en-IN" cap="none" dirty="0">
                <a:solidFill>
                  <a:schemeClr val="tx1"/>
                </a:solidFill>
              </a:rPr>
              <a:t>The democratic style of leadership with this people oriented purpose can relate to the process of developing the decision to dilute the vision.</a:t>
            </a:r>
          </a:p>
          <a:p>
            <a:pPr marL="285750" indent="-285750">
              <a:buFont typeface="Arial" panose="020B0604020202020204" pitchFamily="34" charset="0"/>
              <a:buChar char="•"/>
            </a:pPr>
            <a:r>
              <a:rPr lang="en-IN" cap="none" dirty="0">
                <a:solidFill>
                  <a:schemeClr val="tx1"/>
                </a:solidFill>
              </a:rPr>
              <a:t>Lack of clarity also causes confusion in the development of tasks and deadlines.</a:t>
            </a:r>
          </a:p>
        </p:txBody>
      </p:sp>
      <p:pic>
        <p:nvPicPr>
          <p:cNvPr id="2" name="Picture 1"/>
          <p:cNvPicPr>
            <a:picLocks noChangeAspect="1"/>
          </p:cNvPicPr>
          <p:nvPr/>
        </p:nvPicPr>
        <p:blipFill>
          <a:blip r:embed="rId3"/>
          <a:stretch>
            <a:fillRect/>
          </a:stretch>
        </p:blipFill>
        <p:spPr>
          <a:xfrm>
            <a:off x="7152640" y="2296649"/>
            <a:ext cx="4250682" cy="2752381"/>
          </a:xfrm>
          <a:prstGeom prst="rect">
            <a:avLst/>
          </a:prstGeom>
        </p:spPr>
      </p:pic>
    </p:spTree>
    <p:extLst>
      <p:ext uri="{BB962C8B-B14F-4D97-AF65-F5344CB8AC3E}">
        <p14:creationId xmlns:p14="http://schemas.microsoft.com/office/powerpoint/2010/main" val="1267359722"/>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a:xfrm>
            <a:off x="1579956" y="675070"/>
            <a:ext cx="9300619" cy="848930"/>
          </a:xfrm>
        </p:spPr>
        <p:txBody>
          <a:bodyPr/>
          <a:lstStyle/>
          <a:p>
            <a:pPr algn="ctr"/>
            <a:r>
              <a:rPr lang="en-IN" sz="4800" b="1" dirty="0">
                <a:solidFill>
                  <a:srgbClr val="FFC000"/>
                </a:solidFill>
              </a:rPr>
              <a:t>Conclusion</a:t>
            </a:r>
          </a:p>
        </p:txBody>
      </p:sp>
      <p:sp>
        <p:nvSpPr>
          <p:cNvPr id="5" name="Subtitle 4"/>
          <p:cNvSpPr>
            <a:spLocks noGrp="1"/>
          </p:cNvSpPr>
          <p:nvPr>
            <p:ph type="subTitle" idx="1"/>
          </p:nvPr>
        </p:nvSpPr>
        <p:spPr>
          <a:xfrm>
            <a:off x="1324450" y="2207331"/>
            <a:ext cx="9556125" cy="3593886"/>
          </a:xfrm>
        </p:spPr>
        <p:txBody>
          <a:bodyPr>
            <a:normAutofit/>
          </a:bodyPr>
          <a:lstStyle/>
          <a:p>
            <a:pPr marL="285750" indent="-285750">
              <a:buFont typeface="Arial" panose="020B0604020202020204" pitchFamily="34" charset="0"/>
              <a:buChar char="•"/>
            </a:pPr>
            <a:r>
              <a:rPr lang="en-IN" cap="none" dirty="0">
                <a:solidFill>
                  <a:schemeClr val="tx1"/>
                </a:solidFill>
              </a:rPr>
              <a:t>The overall presentation delineates the concept of leadership style in an organisation.</a:t>
            </a:r>
          </a:p>
          <a:p>
            <a:pPr marL="285750" indent="-285750">
              <a:buFont typeface="Arial" panose="020B0604020202020204" pitchFamily="34" charset="0"/>
              <a:buChar char="•"/>
            </a:pPr>
            <a:r>
              <a:rPr lang="en-IN" cap="none" dirty="0">
                <a:solidFill>
                  <a:schemeClr val="tx1"/>
                </a:solidFill>
              </a:rPr>
              <a:t>The clarified idea of task and people oriented leadership help in understanding the purpose.</a:t>
            </a:r>
          </a:p>
          <a:p>
            <a:pPr marL="285750" indent="-285750">
              <a:buFont typeface="Arial" panose="020B0604020202020204" pitchFamily="34" charset="0"/>
              <a:buChar char="•"/>
            </a:pPr>
            <a:r>
              <a:rPr lang="en-IN" cap="none" dirty="0">
                <a:solidFill>
                  <a:schemeClr val="tx1"/>
                </a:solidFill>
              </a:rPr>
              <a:t>Tesco's leadership style and its impact in the maintenance of goals are also identified with both advantages and disadvantages. </a:t>
            </a:r>
          </a:p>
        </p:txBody>
      </p:sp>
    </p:spTree>
    <p:extLst>
      <p:ext uri="{BB962C8B-B14F-4D97-AF65-F5344CB8AC3E}">
        <p14:creationId xmlns:p14="http://schemas.microsoft.com/office/powerpoint/2010/main" val="4253459972"/>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a:xfrm>
            <a:off x="1579957" y="675070"/>
            <a:ext cx="9045114" cy="574181"/>
          </a:xfrm>
        </p:spPr>
        <p:txBody>
          <a:bodyPr/>
          <a:lstStyle/>
          <a:p>
            <a:pPr algn="ctr"/>
            <a:r>
              <a:rPr lang="en-IN" sz="3200" b="1" dirty="0" smtClean="0">
                <a:solidFill>
                  <a:srgbClr val="FFC000"/>
                </a:solidFill>
              </a:rPr>
              <a:t>References</a:t>
            </a:r>
            <a:endParaRPr lang="en-IN" sz="3200" b="1" dirty="0">
              <a:solidFill>
                <a:srgbClr val="FFC000"/>
              </a:solidFill>
            </a:endParaRPr>
          </a:p>
        </p:txBody>
      </p:sp>
      <p:sp>
        <p:nvSpPr>
          <p:cNvPr id="5" name="Subtitle 4"/>
          <p:cNvSpPr>
            <a:spLocks noGrp="1"/>
          </p:cNvSpPr>
          <p:nvPr>
            <p:ph type="subTitle" idx="1"/>
          </p:nvPr>
        </p:nvSpPr>
        <p:spPr>
          <a:xfrm>
            <a:off x="772160" y="1564640"/>
            <a:ext cx="10891520" cy="4673599"/>
          </a:xfrm>
        </p:spPr>
        <p:txBody>
          <a:bodyPr>
            <a:normAutofit/>
          </a:bodyPr>
          <a:lstStyle/>
          <a:p>
            <a:pPr marL="285750" indent="-285750">
              <a:buFont typeface="Arial" panose="020B0604020202020204" pitchFamily="34" charset="0"/>
              <a:buChar char="•"/>
            </a:pPr>
            <a:r>
              <a:rPr lang="en-IN" cap="none" dirty="0" err="1">
                <a:solidFill>
                  <a:schemeClr val="tx1"/>
                </a:solidFill>
              </a:rPr>
              <a:t>Ju</a:t>
            </a:r>
            <a:r>
              <a:rPr lang="en-IN" cap="none" dirty="0">
                <a:solidFill>
                  <a:schemeClr val="tx1"/>
                </a:solidFill>
              </a:rPr>
              <a:t>, D., Huang, M., Liu, D., Qin, X., Hu, Q. and Chen, C., 2019. Supervisory consequences of abusive supervision: An investigation of sense of power, managerial self-efficacy, and task-oriented leadership </a:t>
            </a:r>
            <a:r>
              <a:rPr lang="en-IN" cap="none" dirty="0" err="1">
                <a:solidFill>
                  <a:schemeClr val="tx1"/>
                </a:solidFill>
              </a:rPr>
              <a:t>behavior</a:t>
            </a:r>
            <a:r>
              <a:rPr lang="en-IN" cap="none" dirty="0">
                <a:solidFill>
                  <a:schemeClr val="tx1"/>
                </a:solidFill>
              </a:rPr>
              <a:t>. Organizational </a:t>
            </a:r>
            <a:r>
              <a:rPr lang="en-IN" cap="none" dirty="0" err="1">
                <a:solidFill>
                  <a:schemeClr val="tx1"/>
                </a:solidFill>
              </a:rPr>
              <a:t>Behavior</a:t>
            </a:r>
            <a:r>
              <a:rPr lang="en-IN" cap="none" dirty="0">
                <a:solidFill>
                  <a:schemeClr val="tx1"/>
                </a:solidFill>
              </a:rPr>
              <a:t> and Human Decision Processes, 154, pp.80-95</a:t>
            </a:r>
            <a:r>
              <a:rPr lang="en-IN" cap="none" dirty="0" smtClean="0">
                <a:solidFill>
                  <a:schemeClr val="tx1"/>
                </a:solidFill>
              </a:rPr>
              <a:t>.</a:t>
            </a:r>
          </a:p>
          <a:p>
            <a:pPr marL="285750" indent="-285750">
              <a:buFont typeface="Arial" panose="020B0604020202020204" pitchFamily="34" charset="0"/>
              <a:buChar char="•"/>
            </a:pPr>
            <a:r>
              <a:rPr lang="en-IN" cap="none" dirty="0">
                <a:solidFill>
                  <a:schemeClr val="tx1"/>
                </a:solidFill>
              </a:rPr>
              <a:t>van </a:t>
            </a:r>
            <a:r>
              <a:rPr lang="en-IN" cap="none" dirty="0" err="1">
                <a:solidFill>
                  <a:schemeClr val="tx1"/>
                </a:solidFill>
              </a:rPr>
              <a:t>Dierendonck</a:t>
            </a:r>
            <a:r>
              <a:rPr lang="en-IN" cap="none" dirty="0">
                <a:solidFill>
                  <a:schemeClr val="tx1"/>
                </a:solidFill>
              </a:rPr>
              <a:t>, D., 2018. Building a people-oriented and servant-led organization. In Practicing Servant Leadership (pp. 169-186). Palgrave Macmillan, Cham</a:t>
            </a:r>
            <a:r>
              <a:rPr lang="en-IN" cap="none" dirty="0" smtClean="0">
                <a:solidFill>
                  <a:schemeClr val="tx1"/>
                </a:solidFill>
              </a:rPr>
              <a:t>.</a:t>
            </a:r>
          </a:p>
          <a:p>
            <a:pPr marL="285750" indent="-285750">
              <a:buFont typeface="Arial" panose="020B0604020202020204" pitchFamily="34" charset="0"/>
              <a:buChar char="•"/>
            </a:pPr>
            <a:r>
              <a:rPr lang="en-IN" cap="none" dirty="0">
                <a:solidFill>
                  <a:schemeClr val="tx1"/>
                </a:solidFill>
              </a:rPr>
              <a:t>Sultan, A., 2020. Effective leadership and its impact on organisational performance: retail industry (Tesco) (Doctoral dissertation, University of the West of Scotland</a:t>
            </a:r>
            <a:r>
              <a:rPr lang="en-IN" cap="none" dirty="0" smtClean="0">
                <a:solidFill>
                  <a:schemeClr val="tx1"/>
                </a:solidFill>
              </a:rPr>
              <a:t>).</a:t>
            </a:r>
          </a:p>
          <a:p>
            <a:pPr marL="285750" indent="-285750">
              <a:buFont typeface="Arial" panose="020B0604020202020204" pitchFamily="34" charset="0"/>
              <a:buChar char="•"/>
            </a:pPr>
            <a:r>
              <a:rPr lang="en-IN" cap="none" dirty="0">
                <a:solidFill>
                  <a:schemeClr val="tx1"/>
                </a:solidFill>
              </a:rPr>
              <a:t>Sparks, L., 2019. Tesco: how supply chain strategy supports retail success. The Business &amp; Management Collection.</a:t>
            </a:r>
          </a:p>
        </p:txBody>
      </p:sp>
    </p:spTree>
    <p:extLst>
      <p:ext uri="{BB962C8B-B14F-4D97-AF65-F5344CB8AC3E}">
        <p14:creationId xmlns:p14="http://schemas.microsoft.com/office/powerpoint/2010/main" val="877481657"/>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134</TotalTime>
  <Words>1247</Words>
  <Application>Microsoft Office PowerPoint</Application>
  <PresentationFormat>Panorámica</PresentationFormat>
  <Paragraphs>63</Paragraphs>
  <Slides>10</Slides>
  <Notes>10</Notes>
  <HiddenSlides>0</HiddenSlides>
  <MMClips>0</MMClips>
  <ScaleCrop>false</ScaleCrop>
  <HeadingPairs>
    <vt:vector size="6" baseType="variant">
      <vt:variant>
        <vt:lpstr>Fuentes usadas</vt:lpstr>
      </vt:variant>
      <vt:variant>
        <vt:i4>4</vt:i4>
      </vt:variant>
      <vt:variant>
        <vt:lpstr>Tema</vt:lpstr>
      </vt:variant>
      <vt:variant>
        <vt:i4>1</vt:i4>
      </vt:variant>
      <vt:variant>
        <vt:lpstr>Títulos de diapositiva</vt:lpstr>
      </vt:variant>
      <vt:variant>
        <vt:i4>10</vt:i4>
      </vt:variant>
    </vt:vector>
  </HeadingPairs>
  <TitlesOfParts>
    <vt:vector size="15" baseType="lpstr">
      <vt:lpstr>Arial</vt:lpstr>
      <vt:lpstr>Calibri</vt:lpstr>
      <vt:lpstr>Century Gothic</vt:lpstr>
      <vt:lpstr>Wingdings 3</vt:lpstr>
      <vt:lpstr>Ion</vt:lpstr>
      <vt:lpstr>BA Leadership and Management</vt:lpstr>
      <vt:lpstr>Introduction</vt:lpstr>
      <vt:lpstr>Task oriented leadership</vt:lpstr>
      <vt:lpstr>People oriented leadership</vt:lpstr>
      <vt:lpstr>Difference between task and people oriented leadership</vt:lpstr>
      <vt:lpstr>Leadership style of Tesco</vt:lpstr>
      <vt:lpstr>Advantages of Tesco's leadership</vt:lpstr>
      <vt:lpstr>Disadvantage of Tesco's leadership</vt:lpstr>
      <vt:lpstr>Conclusion</vt:lpstr>
      <vt:lpstr>References</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BA Leadership and Management</dc:title>
  <dc:creator>ADMIN</dc:creator>
  <cp:lastModifiedBy>Adolfo Heras</cp:lastModifiedBy>
  <cp:revision>27</cp:revision>
  <dcterms:created xsi:type="dcterms:W3CDTF">2022-10-07T06:46:38Z</dcterms:created>
  <dcterms:modified xsi:type="dcterms:W3CDTF">2022-10-19T10:18:24Z</dcterms:modified>
</cp:coreProperties>
</file>