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8"/>
  </p:notesMasterIdLst>
  <p:handoutMasterIdLst>
    <p:handoutMasterId r:id="rId49"/>
  </p:handout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6" r:id="rId12"/>
    <p:sldId id="268" r:id="rId13"/>
    <p:sldId id="277" r:id="rId14"/>
    <p:sldId id="269" r:id="rId15"/>
    <p:sldId id="271" r:id="rId16"/>
    <p:sldId id="270" r:id="rId17"/>
    <p:sldId id="272" r:id="rId18"/>
    <p:sldId id="274" r:id="rId19"/>
    <p:sldId id="281" r:id="rId20"/>
    <p:sldId id="278" r:id="rId21"/>
    <p:sldId id="279" r:id="rId22"/>
    <p:sldId id="275" r:id="rId23"/>
    <p:sldId id="282" r:id="rId24"/>
    <p:sldId id="283" r:id="rId25"/>
    <p:sldId id="304" r:id="rId26"/>
    <p:sldId id="305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3" r:id="rId46"/>
    <p:sldId id="302" r:id="rId4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87" d="100"/>
          <a:sy n="87" d="100"/>
        </p:scale>
        <p:origin x="37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0A9218-CE94-495C-BE3E-30C780671361}" type="datetimeFigureOut">
              <a:rPr lang="en-US" smtClean="0"/>
              <a:t>13-Feb-18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8C86F-A1AC-4566-A5F9-ADD0F63AE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5862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B288B5-A183-4330-A55B-389093FD4103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1D0407-54CB-462C-97F1-07D263C56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918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D0407-54CB-462C-97F1-07D263C566B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318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589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4828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8125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4944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5336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9974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6282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544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6455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2122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>
                <a:solidFill>
                  <a:prstClr val="black"/>
                </a:solidFill>
              </a:rPr>
              <a:pPr/>
              <a:t>44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519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>
                <a:solidFill>
                  <a:prstClr val="black"/>
                </a:solidFill>
              </a:rPr>
              <a:pPr/>
              <a:t>45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33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461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22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587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003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58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321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873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129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306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343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890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1215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355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821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4095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384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6712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460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1487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0666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2988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171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E44B43-70AF-4F70-A13E-1189D72C472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6CFD6-D69C-47D7-9FCA-A98BB651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602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81D8CA-FD82-4485-BE93-4DB91E912F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52B536-C1B0-4193-870B-97FE63E2D77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861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image" Target="../media/image52.png"/><Relationship Id="rId7" Type="http://schemas.openxmlformats.org/officeDocument/2006/relationships/image" Target="../media/image5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48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2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5.png"/><Relationship Id="rId4" Type="http://schemas.openxmlformats.org/officeDocument/2006/relationships/image" Target="../media/image64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2.jpeg"/><Relationship Id="rId4" Type="http://schemas.openxmlformats.org/officeDocument/2006/relationships/image" Target="../media/image7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ytimes.com/interactive/2017/08/16/us/confederate-monuments-removed.html" TargetMode="Externa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1" y="1"/>
            <a:ext cx="5738653" cy="659974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just"/>
            <a:r>
              <a:rPr lang="en-GB" sz="2000" b="1" u="sng" dirty="0" smtClean="0"/>
              <a:t>AHHI5017  Week </a:t>
            </a:r>
            <a:r>
              <a:rPr lang="en-GB" sz="2000" b="1" u="sng" dirty="0"/>
              <a:t>3</a:t>
            </a:r>
            <a:r>
              <a:rPr lang="en-GB" sz="2000" b="1" u="sng" dirty="0" smtClean="0"/>
              <a:t>: </a:t>
            </a:r>
            <a:r>
              <a:rPr lang="en-GB" sz="2000" b="1" u="sng" dirty="0"/>
              <a:t>The </a:t>
            </a:r>
            <a:r>
              <a:rPr lang="en-GB" sz="2000" b="1" u="sng" dirty="0" smtClean="0"/>
              <a:t>American Civil War</a:t>
            </a:r>
          </a:p>
          <a:p>
            <a:endParaRPr lang="en-GB" sz="2000" dirty="0"/>
          </a:p>
          <a:p>
            <a:r>
              <a:rPr lang="en-GB" sz="2000" b="1" u="sng" dirty="0"/>
              <a:t>PART ONE: </a:t>
            </a:r>
            <a:r>
              <a:rPr lang="en-GB" sz="2000" b="1" u="sng" dirty="0" smtClean="0"/>
              <a:t>Civil War-Era Leisure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Overview of Civil War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Antebellum leisure: North vs. South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Music and newspapers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b="1" u="sng" dirty="0" smtClean="0"/>
              <a:t>PART TWO: Picturing the Civil War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Civil War paintings: problems of representation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Paintings vs. photography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Photographing the Civil War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b="1" u="sng" dirty="0" smtClean="0"/>
              <a:t>PART THREE: </a:t>
            </a:r>
            <a:r>
              <a:rPr lang="en-GB" sz="2000" b="1" u="sng" dirty="0" smtClean="0"/>
              <a:t>Remembering the Civil War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Confederate monuments (Savage)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African Americans and Civil War memorials (Savage)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Memory as contested field</a:t>
            </a:r>
            <a:endParaRPr lang="en-GB" sz="200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8656" y="1"/>
            <a:ext cx="3405343" cy="19168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8655" y="4346219"/>
            <a:ext cx="3405343" cy="25117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8656" y="1905053"/>
            <a:ext cx="3405344" cy="2497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4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2265914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algn="r"/>
            <a:endParaRPr lang="en-GB" sz="1600" b="1" dirty="0" smtClean="0"/>
          </a:p>
          <a:p>
            <a:pPr algn="r"/>
            <a:endParaRPr lang="en-GB" sz="1600" b="1" dirty="0"/>
          </a:p>
          <a:p>
            <a:pPr algn="r"/>
            <a:endParaRPr lang="en-GB" sz="1600" b="1" dirty="0" smtClean="0"/>
          </a:p>
          <a:p>
            <a:pPr algn="r"/>
            <a:endParaRPr lang="en-GB" sz="1600" b="1" dirty="0"/>
          </a:p>
          <a:p>
            <a:pPr algn="r"/>
            <a:r>
              <a:rPr lang="en-GB" b="1" dirty="0" smtClean="0"/>
              <a:t>The American Civil War</a:t>
            </a:r>
          </a:p>
          <a:p>
            <a:pPr algn="r"/>
            <a:r>
              <a:rPr lang="en-GB" b="1" dirty="0" smtClean="0"/>
              <a:t>(April 12 1861–April 9 1865</a:t>
            </a:r>
            <a:r>
              <a:rPr lang="en-GB" dirty="0" smtClean="0"/>
              <a:t>)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440" y="2203815"/>
            <a:ext cx="1803261" cy="1081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927"/>
            <a:ext cx="5424490" cy="3321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866" y="188640"/>
            <a:ext cx="1867836" cy="983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584" y="190257"/>
            <a:ext cx="1865416" cy="981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797" y="2203815"/>
            <a:ext cx="1947643" cy="1078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92" t="45324"/>
          <a:stretch/>
        </p:blipFill>
        <p:spPr bwMode="auto">
          <a:xfrm>
            <a:off x="7565923" y="3343509"/>
            <a:ext cx="1578077" cy="1957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0" y="2893167"/>
            <a:ext cx="7634749" cy="4043324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750" dirty="0" smtClean="0"/>
          </a:p>
          <a:p>
            <a:pPr algn="just"/>
            <a:r>
              <a:rPr lang="en-GB" b="1" dirty="0" smtClean="0"/>
              <a:t>CAUSES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Conflict between northern states (the Union) and southern states (the Confederacy)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Eleven states eventually seceded from the United States on the issue of ‘states rights’ – individual states’ right to resist imposition of laws from US Federal government – and est. the Confederate States of America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O</a:t>
            </a:r>
            <a:r>
              <a:rPr lang="en-GB" dirty="0" smtClean="0"/>
              <a:t>verriding states rights issue pertained to the institution of slavery, the bedrock of the Southern economy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1860s = northern states increasingly abolitionist, plus tensions about the potential admission of expanding Western territories to the United States as ‘free’ or ‘slave’ states </a:t>
            </a:r>
          </a:p>
        </p:txBody>
      </p:sp>
    </p:spTree>
    <p:extLst>
      <p:ext uri="{BB962C8B-B14F-4D97-AF65-F5344CB8AC3E}">
        <p14:creationId xmlns:p14="http://schemas.microsoft.com/office/powerpoint/2010/main" val="214044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2265914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algn="r"/>
            <a:endParaRPr lang="en-GB" sz="1600" b="1" dirty="0" smtClean="0"/>
          </a:p>
          <a:p>
            <a:pPr algn="r"/>
            <a:endParaRPr lang="en-GB" sz="1600" b="1" dirty="0"/>
          </a:p>
          <a:p>
            <a:pPr algn="r"/>
            <a:endParaRPr lang="en-GB" sz="1600" b="1" dirty="0" smtClean="0"/>
          </a:p>
          <a:p>
            <a:pPr algn="r"/>
            <a:endParaRPr lang="en-GB" sz="1600" b="1" dirty="0"/>
          </a:p>
          <a:p>
            <a:pPr algn="r"/>
            <a:r>
              <a:rPr lang="en-GB" b="1" dirty="0" smtClean="0"/>
              <a:t>The American Civil War</a:t>
            </a:r>
          </a:p>
          <a:p>
            <a:pPr algn="r"/>
            <a:r>
              <a:rPr lang="en-GB" b="1" dirty="0" smtClean="0"/>
              <a:t>(April 12 1861–April 9 1865</a:t>
            </a:r>
            <a:r>
              <a:rPr lang="en-GB" dirty="0" smtClean="0"/>
              <a:t>)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440" y="2203815"/>
            <a:ext cx="1803261" cy="1081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927"/>
            <a:ext cx="5424490" cy="3321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866" y="188640"/>
            <a:ext cx="1867836" cy="983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584" y="190257"/>
            <a:ext cx="1865416" cy="981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797" y="2203815"/>
            <a:ext cx="1947643" cy="1078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92" t="45324"/>
          <a:stretch/>
        </p:blipFill>
        <p:spPr bwMode="auto">
          <a:xfrm>
            <a:off x="7565923" y="3343509"/>
            <a:ext cx="1578077" cy="1957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0" y="2893167"/>
            <a:ext cx="7634749" cy="3774019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 smtClean="0"/>
          </a:p>
          <a:p>
            <a:pPr algn="just"/>
            <a:r>
              <a:rPr lang="en-GB" b="1" dirty="0" smtClean="0"/>
              <a:t>KEY EVENTS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Combat began with capture of Union base at Fort Sumter, South Carolina April 12 1861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Union president Abraham Lincoln explicitly endorsed abolition in the rebel states (note: not border states) as a war goal with Emancipation  Proclamation, January 1 1863. This too formally permitted African American troops’ entry into the military.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Surrender of General Robert E Lee’s forces, April 9 1865; assassination of Lincoln, April 14; new President Andrew Johnson declares end of insurrection, May 9</a:t>
            </a:r>
          </a:p>
        </p:txBody>
      </p:sp>
    </p:spTree>
    <p:extLst>
      <p:ext uri="{BB962C8B-B14F-4D97-AF65-F5344CB8AC3E}">
        <p14:creationId xmlns:p14="http://schemas.microsoft.com/office/powerpoint/2010/main" val="300355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2542913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algn="r"/>
            <a:endParaRPr lang="en-GB" sz="1600" b="1" dirty="0" smtClean="0"/>
          </a:p>
          <a:p>
            <a:pPr algn="r"/>
            <a:endParaRPr lang="en-GB" sz="1600" b="1" dirty="0"/>
          </a:p>
          <a:p>
            <a:pPr algn="r"/>
            <a:endParaRPr lang="en-GB" sz="1600" b="1" dirty="0" smtClean="0"/>
          </a:p>
          <a:p>
            <a:pPr algn="r"/>
            <a:endParaRPr lang="en-GB" sz="1600" b="1" dirty="0"/>
          </a:p>
          <a:p>
            <a:pPr algn="r"/>
            <a:endParaRPr lang="en-GB" b="1" dirty="0" smtClean="0"/>
          </a:p>
          <a:p>
            <a:pPr algn="r"/>
            <a:r>
              <a:rPr lang="en-GB" b="1" dirty="0" smtClean="0"/>
              <a:t>RECONSTRUCTION (1865–1877)</a:t>
            </a:r>
          </a:p>
          <a:p>
            <a:pPr algn="r"/>
            <a:endParaRPr lang="en-GB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440" y="2203815"/>
            <a:ext cx="1803261" cy="1081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927"/>
            <a:ext cx="5424490" cy="3321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866" y="188640"/>
            <a:ext cx="1867836" cy="983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584" y="190257"/>
            <a:ext cx="1865416" cy="981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797" y="2203815"/>
            <a:ext cx="1947643" cy="1078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0" y="3068960"/>
            <a:ext cx="9157701" cy="4189518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algn="just"/>
            <a:r>
              <a:rPr lang="en-GB" sz="1600" b="1" dirty="0" smtClean="0"/>
              <a:t>CONSEQUENCES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/>
              <a:t>The Reconstruction era saw attempts to put Union victory on legal footing, and to transform Southern society accordingly: </a:t>
            </a:r>
          </a:p>
          <a:p>
            <a:pPr marL="285750" indent="-285750" algn="r">
              <a:buFontTx/>
              <a:buChar char="-"/>
            </a:pPr>
            <a:r>
              <a:rPr lang="en-GB" sz="1600" i="1" dirty="0" smtClean="0"/>
              <a:t>13</a:t>
            </a:r>
            <a:r>
              <a:rPr lang="en-GB" sz="1600" i="1" baseline="30000" dirty="0" smtClean="0"/>
              <a:t>th</a:t>
            </a:r>
            <a:r>
              <a:rPr lang="en-GB" sz="1600" i="1" dirty="0" smtClean="0"/>
              <a:t> Amendment to US Constitution abolished slavery (1865)</a:t>
            </a:r>
          </a:p>
          <a:p>
            <a:pPr marL="285750" indent="-285750" algn="r">
              <a:buFontTx/>
              <a:buChar char="-"/>
            </a:pPr>
            <a:r>
              <a:rPr lang="en-GB" sz="1600" i="1" dirty="0" smtClean="0"/>
              <a:t>14</a:t>
            </a:r>
            <a:r>
              <a:rPr lang="en-GB" sz="1600" i="1" baseline="30000" dirty="0" smtClean="0"/>
              <a:t>th</a:t>
            </a:r>
            <a:r>
              <a:rPr lang="en-GB" sz="1600" i="1" dirty="0" smtClean="0"/>
              <a:t> Amendment grants citizenship rights to “all persons born or naturalized in the US” (</a:t>
            </a:r>
            <a:r>
              <a:rPr lang="en-GB" sz="1600" i="1" dirty="0" err="1" smtClean="0"/>
              <a:t>inc.</a:t>
            </a:r>
            <a:r>
              <a:rPr lang="en-GB" sz="1600" i="1" dirty="0"/>
              <a:t> </a:t>
            </a:r>
            <a:r>
              <a:rPr lang="en-GB" sz="1600" i="1" dirty="0" smtClean="0"/>
              <a:t>former slaves)</a:t>
            </a:r>
          </a:p>
          <a:p>
            <a:pPr marL="285750" indent="-285750" algn="r">
              <a:buFontTx/>
              <a:buChar char="-"/>
            </a:pPr>
            <a:r>
              <a:rPr lang="en-GB" sz="1600" i="1" dirty="0" smtClean="0"/>
              <a:t>15</a:t>
            </a:r>
            <a:r>
              <a:rPr lang="en-GB" sz="1600" i="1" baseline="30000" dirty="0" smtClean="0"/>
              <a:t>th</a:t>
            </a:r>
            <a:r>
              <a:rPr lang="en-GB" sz="1600" i="1" dirty="0" smtClean="0"/>
              <a:t> Amendment prohibits federal/state governments from denying the right to vote based on “race, </a:t>
            </a:r>
            <a:r>
              <a:rPr lang="en-GB" sz="1600" i="1" dirty="0" err="1" smtClean="0"/>
              <a:t>color</a:t>
            </a:r>
            <a:r>
              <a:rPr lang="en-GB" sz="1600" i="1" dirty="0" smtClean="0"/>
              <a:t>, or previous servitude</a:t>
            </a:r>
            <a:r>
              <a:rPr lang="en-GB" sz="1600" b="1" dirty="0" smtClean="0"/>
              <a:t>”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/>
              <a:t>Resistance in South; Reconstruction effectively ended with election of President Rutherford B Hayes, 1877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/>
              <a:t>Jim Crow laws instituted “separate but equal” status of African Americans in South (ruled constitutional 1896); Southern society organised on principle of legalised segregation up to Civil Rights era (1950s, 1960s)</a:t>
            </a:r>
          </a:p>
          <a:p>
            <a:pPr algn="just"/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43243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6553581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lvl="0"/>
            <a:r>
              <a:rPr lang="en-GB" dirty="0"/>
              <a:t>David S </a:t>
            </a:r>
            <a:r>
              <a:rPr lang="en-GB" dirty="0" err="1"/>
              <a:t>Heidler</a:t>
            </a:r>
            <a:r>
              <a:rPr lang="en-GB" dirty="0"/>
              <a:t> and Jeanne T </a:t>
            </a:r>
            <a:r>
              <a:rPr lang="en-GB" dirty="0" err="1"/>
              <a:t>Heidler</a:t>
            </a:r>
            <a:r>
              <a:rPr lang="en-GB" dirty="0"/>
              <a:t>,</a:t>
            </a:r>
            <a:r>
              <a:rPr lang="en-GB" i="1" dirty="0"/>
              <a:t> The Encyclopaedia  of the American Civil War: A Political, Social and Military History</a:t>
            </a:r>
            <a:r>
              <a:rPr lang="en-GB" dirty="0"/>
              <a:t> (ABC-CLIO: Santa Barbara, California, 2000)</a:t>
            </a:r>
          </a:p>
          <a:p>
            <a:pPr lvl="0"/>
            <a:endParaRPr lang="en-GB" dirty="0"/>
          </a:p>
          <a:p>
            <a:pPr lvl="0"/>
            <a:r>
              <a:rPr lang="en-GB" dirty="0" smtClean="0"/>
              <a:t>‘</a:t>
            </a:r>
            <a:r>
              <a:rPr lang="en-GB" dirty="0"/>
              <a:t>Leisure’ (by Jim Weeks)</a:t>
            </a:r>
          </a:p>
          <a:p>
            <a:pPr algn="just"/>
            <a:endParaRPr lang="en-GB" dirty="0" smtClean="0"/>
          </a:p>
          <a:p>
            <a:pPr algn="just"/>
            <a:r>
              <a:rPr lang="en-GB" sz="3600" dirty="0" smtClean="0"/>
              <a:t>“</a:t>
            </a:r>
            <a:r>
              <a:rPr lang="en-GB" sz="3600" dirty="0"/>
              <a:t>Leisure of the Civil War generation reveals much about the divergence between North and South that </a:t>
            </a:r>
            <a:r>
              <a:rPr lang="en-GB" sz="3600" dirty="0" smtClean="0"/>
              <a:t>only war </a:t>
            </a:r>
            <a:r>
              <a:rPr lang="en-GB" sz="3600" dirty="0"/>
              <a:t>could </a:t>
            </a:r>
            <a:r>
              <a:rPr lang="en-GB" sz="3600" dirty="0" smtClean="0"/>
              <a:t>reconcile.”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/>
              <a:t>On what basis does Weeks mount the above claim? </a:t>
            </a:r>
          </a:p>
          <a:p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/>
              <a:t>What were the key differences between Northern and Southern society, and how did they manifest themselves in the two regions’ leisure cultures?</a:t>
            </a:r>
          </a:p>
          <a:p>
            <a:r>
              <a:rPr lang="en-GB" b="1" dirty="0" smtClean="0"/>
              <a:t> </a:t>
            </a:r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3489931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8" y="0"/>
            <a:ext cx="3456384" cy="4102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0" y="4102010"/>
            <a:ext cx="3488432" cy="2517952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sz="2000" b="1" dirty="0" smtClean="0"/>
              <a:t>‘NORTHERN’ LEISURE</a:t>
            </a:r>
            <a:endParaRPr lang="en-GB" sz="2000" b="1" dirty="0"/>
          </a:p>
          <a:p>
            <a:r>
              <a:rPr lang="en-GB" sz="1500" dirty="0" smtClean="0"/>
              <a:t>Photograph of Broadway, New York, 1860; illustration of Central Park, New York, 1860; </a:t>
            </a:r>
            <a:r>
              <a:rPr lang="en-GB" sz="1500" i="1" dirty="0" smtClean="0"/>
              <a:t>New York Times </a:t>
            </a:r>
            <a:r>
              <a:rPr lang="en-GB" sz="1500" dirty="0" smtClean="0"/>
              <a:t>advertisement for PT Barnum’s American Museum, New York, 1856; </a:t>
            </a:r>
            <a:r>
              <a:rPr lang="en-GB" sz="1500" i="1" dirty="0" smtClean="0"/>
              <a:t>New York Illustrated News </a:t>
            </a:r>
            <a:r>
              <a:rPr lang="en-GB" sz="1500" dirty="0" smtClean="0"/>
              <a:t>coverage of John </a:t>
            </a:r>
            <a:r>
              <a:rPr lang="en-GB" sz="1500" dirty="0" err="1" smtClean="0"/>
              <a:t>Heenan</a:t>
            </a:r>
            <a:r>
              <a:rPr lang="en-GB" sz="1500" dirty="0" smtClean="0"/>
              <a:t> and Tom Sayers </a:t>
            </a:r>
            <a:r>
              <a:rPr lang="en-GB" sz="1500" dirty="0" err="1" smtClean="0"/>
              <a:t>prizefight</a:t>
            </a:r>
            <a:r>
              <a:rPr lang="en-GB" sz="1500" dirty="0" smtClean="0"/>
              <a:t>, 1860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709" y="3068959"/>
            <a:ext cx="5595631" cy="3789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-12596"/>
            <a:ext cx="2133600" cy="399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502" y="-12596"/>
            <a:ext cx="3024838" cy="4333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542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0"/>
            <a:ext cx="4367316" cy="3439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85389"/>
            <a:ext cx="9134475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5" y="3886"/>
            <a:ext cx="4815883" cy="3451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-186627" y="3195854"/>
            <a:ext cx="9341967" cy="979069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Antebellum ‘SOUTHERN’</a:t>
            </a:r>
          </a:p>
          <a:p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LEISURE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669399" y="3272799"/>
            <a:ext cx="6455548" cy="825180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Illustration of a Georgia gander pulling contest, </a:t>
            </a:r>
            <a:r>
              <a:rPr lang="en-GB" sz="15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National Police Gazette </a:t>
            </a:r>
            <a:r>
              <a:rPr lang="en-GB" sz="15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(New York); Currier &amp; Ives (New York) prints of plantation life </a:t>
            </a:r>
          </a:p>
        </p:txBody>
      </p:sp>
    </p:spTree>
    <p:extLst>
      <p:ext uri="{BB962C8B-B14F-4D97-AF65-F5344CB8AC3E}">
        <p14:creationId xmlns:p14="http://schemas.microsoft.com/office/powerpoint/2010/main" val="1169144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6953690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lvl="0"/>
            <a:r>
              <a:rPr lang="en-GB" dirty="0"/>
              <a:t>David S </a:t>
            </a:r>
            <a:r>
              <a:rPr lang="en-GB" dirty="0" err="1"/>
              <a:t>Heidler</a:t>
            </a:r>
            <a:r>
              <a:rPr lang="en-GB" dirty="0"/>
              <a:t> and Jeanne T </a:t>
            </a:r>
            <a:r>
              <a:rPr lang="en-GB" dirty="0" err="1"/>
              <a:t>Heidler</a:t>
            </a:r>
            <a:r>
              <a:rPr lang="en-GB" dirty="0"/>
              <a:t>,</a:t>
            </a:r>
            <a:r>
              <a:rPr lang="en-GB" i="1" dirty="0"/>
              <a:t> The Encyclopaedia  of the American Civil War: A Political, Social and Military History</a:t>
            </a:r>
            <a:r>
              <a:rPr lang="en-GB" dirty="0"/>
              <a:t> (ABC-CLIO: Santa Barbara, California, 2000)</a:t>
            </a:r>
          </a:p>
          <a:p>
            <a:pPr lvl="0"/>
            <a:endParaRPr lang="en-GB" sz="2400" dirty="0"/>
          </a:p>
          <a:p>
            <a:pPr marL="285750" lvl="0" indent="-285750" algn="r">
              <a:buFontTx/>
              <a:buChar char="-"/>
            </a:pPr>
            <a:r>
              <a:rPr lang="en-GB" sz="2400" dirty="0" smtClean="0"/>
              <a:t>‘</a:t>
            </a:r>
            <a:r>
              <a:rPr lang="en-GB" sz="2400" b="1" dirty="0"/>
              <a:t>Music</a:t>
            </a:r>
            <a:r>
              <a:rPr lang="en-GB" sz="2400" dirty="0"/>
              <a:t>’ (by Charles E Kinzer). See also: ‘“Battle Hymn of the Republic” (by Mark A </a:t>
            </a:r>
            <a:r>
              <a:rPr lang="en-GB" sz="2400" dirty="0" err="1"/>
              <a:t>Lause</a:t>
            </a:r>
            <a:r>
              <a:rPr lang="en-GB" sz="2400" dirty="0"/>
              <a:t>) and ‘“Dixie”’ (by Rory T Cornish</a:t>
            </a:r>
            <a:r>
              <a:rPr lang="en-GB" sz="2400" dirty="0" smtClean="0"/>
              <a:t>)</a:t>
            </a:r>
          </a:p>
          <a:p>
            <a:pPr marL="285750" lvl="0" indent="-285750" algn="r">
              <a:buFontTx/>
              <a:buChar char="-"/>
            </a:pPr>
            <a:endParaRPr lang="en-GB" sz="2400" dirty="0" smtClean="0"/>
          </a:p>
          <a:p>
            <a:pPr marL="285750" lvl="0" indent="-285750" algn="r">
              <a:buFontTx/>
              <a:buChar char="-"/>
            </a:pPr>
            <a:r>
              <a:rPr lang="en-GB" sz="2400" dirty="0" smtClean="0"/>
              <a:t>‘</a:t>
            </a:r>
            <a:r>
              <a:rPr lang="en-GB" sz="2400" b="1" dirty="0"/>
              <a:t>Newspapers</a:t>
            </a:r>
            <a:r>
              <a:rPr lang="en-GB" sz="2400" dirty="0"/>
              <a:t>’ (by Richard Digby-</a:t>
            </a:r>
            <a:r>
              <a:rPr lang="en-GB" sz="2400" dirty="0" err="1"/>
              <a:t>Junger</a:t>
            </a:r>
            <a:r>
              <a:rPr lang="en-GB" sz="2400" dirty="0" smtClean="0"/>
              <a:t>)</a:t>
            </a:r>
          </a:p>
          <a:p>
            <a:pPr marL="285750" lvl="0" indent="-285750" algn="r">
              <a:buFontTx/>
              <a:buChar char="-"/>
            </a:pPr>
            <a:endParaRPr lang="en-GB" sz="2400" dirty="0" smtClean="0"/>
          </a:p>
          <a:p>
            <a:pPr marL="285750" lvl="0" indent="-285750" algn="r">
              <a:buFontTx/>
              <a:buChar char="-"/>
            </a:pPr>
            <a:r>
              <a:rPr lang="en-GB" sz="2400" dirty="0" smtClean="0"/>
              <a:t>‘</a:t>
            </a:r>
            <a:r>
              <a:rPr lang="en-GB" sz="2400" b="1" dirty="0" smtClean="0"/>
              <a:t>Art</a:t>
            </a:r>
            <a:r>
              <a:rPr lang="en-GB" sz="2400" dirty="0" smtClean="0"/>
              <a:t> </a:t>
            </a:r>
            <a:r>
              <a:rPr lang="en-GB" sz="2400" dirty="0"/>
              <a:t>of the Civil War’ (by Rosemarie S. Cardoso)</a:t>
            </a:r>
            <a:endParaRPr lang="en-GB" sz="2400" dirty="0"/>
          </a:p>
          <a:p>
            <a:endParaRPr lang="en-GB" sz="3200" b="1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b="1" dirty="0" smtClean="0"/>
              <a:t>How </a:t>
            </a:r>
            <a:r>
              <a:rPr lang="en-GB" sz="3200" b="1" dirty="0"/>
              <a:t>was the Civil War represented in the </a:t>
            </a:r>
            <a:r>
              <a:rPr lang="en-GB" sz="3200" b="1" dirty="0" smtClean="0"/>
              <a:t>above media</a:t>
            </a:r>
            <a:r>
              <a:rPr lang="en-GB" sz="3200" b="1" dirty="0"/>
              <a:t>, and did these representations differ greatly in the Union and Confederate states </a:t>
            </a:r>
            <a:r>
              <a:rPr lang="en-GB" sz="3200" b="1" dirty="0" smtClean="0"/>
              <a:t>respectively</a:t>
            </a:r>
            <a:r>
              <a:rPr lang="en-GB" sz="3200" b="1" dirty="0"/>
              <a:t>?</a:t>
            </a:r>
            <a:endParaRPr lang="en-GB" sz="3200" b="1" dirty="0" smtClean="0"/>
          </a:p>
          <a:p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105412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" t="5183" r="3705" b="18990"/>
          <a:stretch/>
        </p:blipFill>
        <p:spPr bwMode="auto">
          <a:xfrm>
            <a:off x="0" y="0"/>
            <a:ext cx="5077072" cy="330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0347"/>
            <a:ext cx="5077072" cy="3528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077071" y="0"/>
            <a:ext cx="4096445" cy="6821007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r>
              <a:rPr lang="en-GB" b="1" dirty="0" smtClean="0"/>
              <a:t>‘</a:t>
            </a:r>
            <a:r>
              <a:rPr lang="en-GB" sz="2000" b="1" dirty="0" smtClean="0"/>
              <a:t>John Brown’s Body’ </a:t>
            </a:r>
            <a:r>
              <a:rPr lang="en-GB" dirty="0" smtClean="0"/>
              <a:t>(anon)</a:t>
            </a:r>
          </a:p>
          <a:p>
            <a:endParaRPr lang="en-GB" dirty="0" smtClean="0"/>
          </a:p>
          <a:p>
            <a:r>
              <a:rPr lang="en-GB" i="1" dirty="0" smtClean="0"/>
              <a:t>John Brown’s body lies a-mouldering in the grave,</a:t>
            </a:r>
          </a:p>
          <a:p>
            <a:r>
              <a:rPr lang="en-GB" i="1" dirty="0" smtClean="0"/>
              <a:t>John Brown’s body lies a-mouldering in the grave,</a:t>
            </a:r>
          </a:p>
          <a:p>
            <a:r>
              <a:rPr lang="en-GB" i="1" dirty="0" smtClean="0"/>
              <a:t>John Brown’s body lies a-mouldering in the grave,</a:t>
            </a:r>
          </a:p>
          <a:p>
            <a:r>
              <a:rPr lang="en-GB" i="1" dirty="0" smtClean="0"/>
              <a:t>But his soul goes marching on.</a:t>
            </a:r>
          </a:p>
          <a:p>
            <a:endParaRPr lang="en-GB" i="1" dirty="0" smtClean="0"/>
          </a:p>
          <a:p>
            <a:r>
              <a:rPr lang="en-GB" i="1" dirty="0" smtClean="0"/>
              <a:t>Glory, glory, hallelujah!</a:t>
            </a:r>
          </a:p>
          <a:p>
            <a:r>
              <a:rPr lang="en-GB" i="1" dirty="0" smtClean="0"/>
              <a:t>Glory, glory, hallelujah!</a:t>
            </a:r>
          </a:p>
          <a:p>
            <a:r>
              <a:rPr lang="en-GB" i="1" dirty="0" smtClean="0"/>
              <a:t>Glory, glory, hallelujah!</a:t>
            </a:r>
          </a:p>
          <a:p>
            <a:r>
              <a:rPr lang="en-GB" i="1" dirty="0" smtClean="0"/>
              <a:t>His soul goes marching on.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 slave revolt led by John Brown at Harpers Ferry arsenal; John Brown’s hanging. From </a:t>
            </a:r>
            <a:r>
              <a:rPr lang="en-GB" i="1" dirty="0" smtClean="0"/>
              <a:t>Frank Leslie's Illustrated Newspaper</a:t>
            </a:r>
            <a:r>
              <a:rPr lang="en-GB" dirty="0" smtClean="0"/>
              <a:t>, November 5 1859, December 17 1859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2348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283968" cy="6835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4427983" y="0"/>
            <a:ext cx="4745533" cy="6835810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r>
              <a:rPr lang="en-GB" b="1" dirty="0" smtClean="0"/>
              <a:t>‘John Brown’s Body’ </a:t>
            </a:r>
            <a:r>
              <a:rPr lang="en-GB" dirty="0" smtClean="0"/>
              <a:t>(anon)</a:t>
            </a:r>
          </a:p>
          <a:p>
            <a:r>
              <a:rPr lang="en-GB" i="1" dirty="0" smtClean="0"/>
              <a:t>John Brown’s body lies a-mouldering in the grave,</a:t>
            </a:r>
          </a:p>
          <a:p>
            <a:r>
              <a:rPr lang="en-GB" i="1" dirty="0" smtClean="0"/>
              <a:t>… But his soul goes marching on.</a:t>
            </a:r>
          </a:p>
          <a:p>
            <a:endParaRPr lang="en-GB" i="1" dirty="0" smtClean="0"/>
          </a:p>
          <a:p>
            <a:r>
              <a:rPr lang="en-GB" i="1" dirty="0" smtClean="0"/>
              <a:t>Glory, glory, hallelujah!</a:t>
            </a:r>
          </a:p>
          <a:p>
            <a:r>
              <a:rPr lang="en-GB" i="1" dirty="0" smtClean="0"/>
              <a:t>…His soul goes marching on.</a:t>
            </a:r>
          </a:p>
          <a:p>
            <a:endParaRPr lang="en-GB" i="1" dirty="0"/>
          </a:p>
          <a:p>
            <a:r>
              <a:rPr lang="en-GB" b="1" dirty="0" smtClean="0"/>
              <a:t>‘Battle Hymn of the Republic’ </a:t>
            </a:r>
            <a:r>
              <a:rPr lang="en-GB" dirty="0"/>
              <a:t>(Julia Ward Howe, </a:t>
            </a:r>
            <a:r>
              <a:rPr lang="en-GB" dirty="0" smtClean="0"/>
              <a:t>1861)</a:t>
            </a:r>
            <a:endParaRPr lang="en-GB" b="1" dirty="0" smtClean="0"/>
          </a:p>
          <a:p>
            <a:endParaRPr lang="en-GB" i="1" dirty="0" smtClean="0"/>
          </a:p>
          <a:p>
            <a:r>
              <a:rPr lang="en-GB" dirty="0"/>
              <a:t>Mine eyes have seen the glory of the coming of the Lord;</a:t>
            </a:r>
            <a:br>
              <a:rPr lang="en-GB" dirty="0"/>
            </a:br>
            <a:r>
              <a:rPr lang="en-GB" dirty="0"/>
              <a:t>He is trampling out the vintage where the grapes of wrath are stored;</a:t>
            </a:r>
            <a:br>
              <a:rPr lang="en-GB" dirty="0"/>
            </a:br>
            <a:r>
              <a:rPr lang="en-GB" dirty="0"/>
              <a:t>He hath loosed the fateful lightning of His terrible swift sword:</a:t>
            </a:r>
            <a:br>
              <a:rPr lang="en-GB" dirty="0"/>
            </a:br>
            <a:r>
              <a:rPr lang="en-GB" dirty="0"/>
              <a:t>His truth is marching on.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G</a:t>
            </a:r>
            <a:r>
              <a:rPr lang="en-GB" dirty="0" smtClean="0"/>
              <a:t>lory</a:t>
            </a:r>
            <a:r>
              <a:rPr lang="en-GB" dirty="0"/>
              <a:t>, glory, hallelujah!</a:t>
            </a:r>
            <a:br>
              <a:rPr lang="en-GB" dirty="0"/>
            </a:br>
            <a:r>
              <a:rPr lang="en-GB" dirty="0"/>
              <a:t>Glory, glory, hallelujah!</a:t>
            </a:r>
            <a:br>
              <a:rPr lang="en-GB" dirty="0"/>
            </a:br>
            <a:r>
              <a:rPr lang="en-GB" dirty="0"/>
              <a:t>His truth is marching </a:t>
            </a:r>
            <a:r>
              <a:rPr lang="en-GB" dirty="0" smtClean="0"/>
              <a:t>on</a:t>
            </a:r>
            <a:r>
              <a:rPr lang="en-GB" dirty="0"/>
              <a:t> </a:t>
            </a:r>
            <a:r>
              <a:rPr lang="en-GB" dirty="0" smtClean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5974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9" y="12618"/>
            <a:ext cx="2975705" cy="3904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987824" y="0"/>
            <a:ext cx="6156176" cy="7128784"/>
          </a:xfrm>
          <a:prstGeom prst="rect">
            <a:avLst/>
          </a:prstGeom>
        </p:spPr>
        <p:txBody>
          <a:bodyPr wrap="square" lIns="360000" tIns="360000" rIns="360000" bIns="360000" numCol="2" spcCol="360000">
            <a:spAutoFit/>
          </a:bodyPr>
          <a:lstStyle/>
          <a:p>
            <a:r>
              <a:rPr lang="en-GB" sz="1600" i="1" dirty="0" smtClean="0"/>
              <a:t>Oh, I wish I was in the land of cotton,</a:t>
            </a:r>
          </a:p>
          <a:p>
            <a:r>
              <a:rPr lang="en-GB" sz="1600" i="1" dirty="0" smtClean="0"/>
              <a:t>Old times there are not forgotten.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Look away, look away, look away Dixie Land!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In Dixie's Land, where I was born in,</a:t>
            </a:r>
          </a:p>
          <a:p>
            <a:r>
              <a:rPr lang="en-GB" sz="1600" i="1" dirty="0" smtClean="0"/>
              <a:t>early on one frosty </a:t>
            </a:r>
            <a:r>
              <a:rPr lang="en-GB" sz="1600" i="1" dirty="0" err="1" smtClean="0"/>
              <a:t>mornin</a:t>
            </a:r>
            <a:r>
              <a:rPr lang="en-GB" sz="1600" i="1" dirty="0" smtClean="0"/>
              <a:t>'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Look away, look away, look away Dixie Land!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I wish I was in Dixie, Hooray! Hooray!</a:t>
            </a:r>
          </a:p>
          <a:p>
            <a:r>
              <a:rPr lang="en-GB" sz="1600" i="1" dirty="0" smtClean="0"/>
              <a:t>In Dixie's Land I'll take my stand,</a:t>
            </a:r>
          </a:p>
          <a:p>
            <a:r>
              <a:rPr lang="en-GB" sz="1600" i="1" dirty="0" smtClean="0"/>
              <a:t>to live and die in Dixie.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Away, away, away down south in Dixie!</a:t>
            </a:r>
          </a:p>
          <a:p>
            <a:r>
              <a:rPr lang="en-GB" sz="1600" i="1" dirty="0" smtClean="0"/>
              <a:t>Away, away, away down south in Dixie!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There's buckwheat cakes and Injun batter,</a:t>
            </a:r>
          </a:p>
          <a:p>
            <a:r>
              <a:rPr lang="en-GB" sz="1600" i="1" dirty="0" smtClean="0"/>
              <a:t>Makes you fat or a little fatter.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Look away! Look away! Look away! Dixie Land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Then hoe it down and scratch your gravel,</a:t>
            </a:r>
          </a:p>
          <a:p>
            <a:r>
              <a:rPr lang="en-GB" sz="1600" i="1" dirty="0" smtClean="0"/>
              <a:t>To Dixie's Land I'm bound to travel.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Look away! Look away! Look away! Dixie Land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I wish I was in Dixie, Hooray! Hooray!</a:t>
            </a:r>
          </a:p>
          <a:p>
            <a:r>
              <a:rPr lang="en-GB" sz="1600" i="1" dirty="0" smtClean="0"/>
              <a:t>In Dixie's Land I'll take my stand,</a:t>
            </a:r>
          </a:p>
          <a:p>
            <a:r>
              <a:rPr lang="en-GB" sz="1600" i="1" dirty="0" smtClean="0"/>
              <a:t>to live and die in Dixie.</a:t>
            </a:r>
          </a:p>
          <a:p>
            <a:endParaRPr lang="en-GB" sz="1600" i="1" dirty="0" smtClean="0"/>
          </a:p>
          <a:p>
            <a:r>
              <a:rPr lang="en-GB" sz="1600" i="1" dirty="0" smtClean="0"/>
              <a:t>Away, away, away down south in Dixie!</a:t>
            </a:r>
          </a:p>
          <a:p>
            <a:r>
              <a:rPr lang="en-GB" sz="1600" i="1" dirty="0" smtClean="0"/>
              <a:t>Away, away, away down south in Dixie</a:t>
            </a:r>
            <a:r>
              <a:rPr lang="en-GB" sz="1700" i="1" dirty="0" smtClean="0"/>
              <a:t>!</a:t>
            </a:r>
          </a:p>
        </p:txBody>
      </p:sp>
      <p:sp>
        <p:nvSpPr>
          <p:cNvPr id="5" name="Rectangle 4"/>
          <p:cNvSpPr/>
          <p:nvPr/>
        </p:nvSpPr>
        <p:spPr>
          <a:xfrm>
            <a:off x="24616" y="4277731"/>
            <a:ext cx="3228974" cy="2204359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r>
              <a:rPr lang="en-GB" sz="3200" b="1" dirty="0" smtClean="0"/>
              <a:t>‘Dixie’ </a:t>
            </a:r>
          </a:p>
          <a:p>
            <a:r>
              <a:rPr lang="en-GB" sz="1600" b="1" dirty="0" smtClean="0"/>
              <a:t>(aka ‘I Wish I was in Dixie’s Land,’ etc.) </a:t>
            </a:r>
          </a:p>
          <a:p>
            <a:r>
              <a:rPr lang="en-GB" sz="1600" dirty="0" smtClean="0"/>
              <a:t>(Daniel Emmett lyrics)</a:t>
            </a:r>
          </a:p>
          <a:p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396878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34" y="3939929"/>
            <a:ext cx="3865098" cy="2682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205" y="3620899"/>
            <a:ext cx="2034158" cy="3001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4" y="2123302"/>
            <a:ext cx="2043079" cy="2995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74" y="1311148"/>
            <a:ext cx="4644844" cy="2621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539552" y="532810"/>
            <a:ext cx="8556778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 smtClean="0">
                <a:solidFill>
                  <a:srgbClr val="00B050"/>
                </a:solidFill>
              </a:rPr>
              <a:t>Crimean War (1853–1856)</a:t>
            </a:r>
          </a:p>
          <a:p>
            <a:pPr algn="r"/>
            <a:r>
              <a:rPr lang="en-GB" sz="1400" dirty="0" smtClean="0">
                <a:solidFill>
                  <a:prstClr val="black"/>
                </a:solidFill>
              </a:rPr>
              <a:t>‘</a:t>
            </a:r>
            <a:r>
              <a:rPr lang="en-GB" sz="1400" dirty="0">
                <a:solidFill>
                  <a:prstClr val="black"/>
                </a:solidFill>
              </a:rPr>
              <a:t>A war correspondent pays tribute to British dead in the </a:t>
            </a:r>
            <a:r>
              <a:rPr lang="en-GB" sz="1400" dirty="0" smtClean="0">
                <a:solidFill>
                  <a:prstClr val="black"/>
                </a:solidFill>
              </a:rPr>
              <a:t>Crimea’ </a:t>
            </a:r>
            <a:r>
              <a:rPr lang="en-GB" sz="1400" dirty="0" smtClean="0">
                <a:solidFill>
                  <a:prstClr val="black"/>
                </a:solidFill>
              </a:rPr>
              <a:t>by </a:t>
            </a:r>
            <a:r>
              <a:rPr lang="en-GB" sz="1400" dirty="0" smtClean="0">
                <a:solidFill>
                  <a:prstClr val="black"/>
                </a:solidFill>
              </a:rPr>
              <a:t>Constantin </a:t>
            </a:r>
            <a:r>
              <a:rPr lang="en-GB" sz="1400" dirty="0" smtClean="0">
                <a:solidFill>
                  <a:prstClr val="black"/>
                </a:solidFill>
              </a:rPr>
              <a:t>Guys  </a:t>
            </a:r>
            <a:r>
              <a:rPr lang="en-GB" sz="1400" dirty="0" smtClean="0">
                <a:solidFill>
                  <a:prstClr val="black"/>
                </a:solidFill>
              </a:rPr>
              <a:t>(1855); trench scene (1855); ‘The Heroes of the Crimea (1856)</a:t>
            </a:r>
          </a:p>
          <a:p>
            <a:pPr algn="r"/>
            <a:endParaRPr lang="en-GB" sz="1400" dirty="0">
              <a:solidFill>
                <a:prstClr val="black"/>
              </a:solidFill>
            </a:endParaRPr>
          </a:p>
          <a:p>
            <a:pPr algn="r"/>
            <a:r>
              <a:rPr lang="en-GB" sz="1400" dirty="0" smtClean="0">
                <a:solidFill>
                  <a:prstClr val="black"/>
                </a:solidFill>
              </a:rPr>
              <a:t>(see Paris, ‘Discovering the Pleasures of War,’ pp. 32–37)</a:t>
            </a:r>
          </a:p>
          <a:p>
            <a:pPr algn="r"/>
            <a:r>
              <a:rPr lang="en-GB" sz="1400" dirty="0" smtClean="0">
                <a:solidFill>
                  <a:prstClr val="black"/>
                </a:solidFill>
              </a:rPr>
              <a:t> </a:t>
            </a:r>
            <a:endParaRPr lang="en-GB" sz="1400" i="1" dirty="0" smtClean="0">
              <a:solidFill>
                <a:prstClr val="black"/>
              </a:solidFill>
            </a:endParaRPr>
          </a:p>
          <a:p>
            <a:pPr algn="r"/>
            <a:endParaRPr lang="en-GB" sz="1400" dirty="0" smtClean="0">
              <a:solidFill>
                <a:prstClr val="black"/>
              </a:solidFill>
            </a:endParaRPr>
          </a:p>
          <a:p>
            <a:pPr algn="r"/>
            <a:endParaRPr lang="en-GB" dirty="0" smtClean="0">
              <a:solidFill>
                <a:srgbClr val="00B050"/>
              </a:solidFill>
            </a:endParaRPr>
          </a:p>
          <a:p>
            <a:pPr algn="r"/>
            <a:r>
              <a:rPr lang="en-GB" dirty="0" smtClean="0">
                <a:solidFill>
                  <a:srgbClr val="F79646">
                    <a:lumMod val="50000"/>
                  </a:srgbClr>
                </a:solidFill>
              </a:rPr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334673" y="163478"/>
            <a:ext cx="3443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/>
              <a:t>PART TWO: Picturing the Civil War</a:t>
            </a:r>
          </a:p>
        </p:txBody>
      </p:sp>
    </p:spTree>
    <p:extLst>
      <p:ext uri="{BB962C8B-B14F-4D97-AF65-F5344CB8AC3E}">
        <p14:creationId xmlns:p14="http://schemas.microsoft.com/office/powerpoint/2010/main" val="19069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21763" y="4221088"/>
            <a:ext cx="3399162" cy="2721763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lvl="0"/>
            <a:r>
              <a:rPr lang="en-GB" b="1" dirty="0" smtClean="0"/>
              <a:t>Winslow Homer, </a:t>
            </a:r>
            <a:r>
              <a:rPr lang="en-GB" b="1" i="1" dirty="0" smtClean="0"/>
              <a:t>Sharpshooter </a:t>
            </a:r>
            <a:r>
              <a:rPr lang="en-GB" b="1" i="1" dirty="0" smtClean="0"/>
              <a:t>on Picket </a:t>
            </a:r>
            <a:r>
              <a:rPr lang="en-GB" b="1" i="1" dirty="0" smtClean="0"/>
              <a:t>Duty</a:t>
            </a:r>
            <a:r>
              <a:rPr lang="en-GB" b="1" dirty="0" smtClean="0"/>
              <a:t> (</a:t>
            </a:r>
            <a:r>
              <a:rPr lang="en-GB" b="1" dirty="0" smtClean="0"/>
              <a:t>1862)</a:t>
            </a:r>
            <a:endParaRPr lang="en-GB" b="1" dirty="0"/>
          </a:p>
          <a:p>
            <a:pPr lvl="0"/>
            <a:endParaRPr lang="en-GB" dirty="0"/>
          </a:p>
          <a:p>
            <a:endParaRPr lang="en-GB" sz="1700" dirty="0" smtClean="0"/>
          </a:p>
          <a:p>
            <a:endParaRPr lang="en-GB" sz="1700" dirty="0" smtClean="0"/>
          </a:p>
        </p:txBody>
      </p:sp>
      <p:pic>
        <p:nvPicPr>
          <p:cNvPr id="12290" name="Picture 2" descr="http://cache.boston.com/resize/bonzai-fba/Globe_Photo/2010/08/06/1281113080_5884/539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8694"/>
            <a:ext cx="5133975" cy="380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399" y="2852936"/>
            <a:ext cx="5740592" cy="4005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5404293" y="188640"/>
            <a:ext cx="3443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/>
              <a:t>PART TWO: Picturing the Civil War</a:t>
            </a:r>
          </a:p>
        </p:txBody>
      </p:sp>
    </p:spTree>
    <p:extLst>
      <p:ext uri="{BB962C8B-B14F-4D97-AF65-F5344CB8AC3E}">
        <p14:creationId xmlns:p14="http://schemas.microsoft.com/office/powerpoint/2010/main" val="60615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56111" y="5774117"/>
            <a:ext cx="9185655" cy="2167765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lvl="0"/>
            <a:r>
              <a:rPr lang="en-GB" b="1" dirty="0" smtClean="0"/>
              <a:t>Winslow Homer, </a:t>
            </a:r>
            <a:r>
              <a:rPr lang="en-GB" b="1" i="1" dirty="0" smtClean="0"/>
              <a:t>Home </a:t>
            </a:r>
            <a:r>
              <a:rPr lang="en-GB" b="1" i="1" dirty="0" smtClean="0"/>
              <a:t>Sweet Home</a:t>
            </a:r>
            <a:r>
              <a:rPr lang="en-GB" b="1" dirty="0" smtClean="0"/>
              <a:t>, </a:t>
            </a:r>
            <a:r>
              <a:rPr lang="en-GB" b="1" i="1" dirty="0" smtClean="0"/>
              <a:t>Rations</a:t>
            </a:r>
            <a:r>
              <a:rPr lang="en-GB" b="1" dirty="0" smtClean="0"/>
              <a:t> </a:t>
            </a:r>
            <a:r>
              <a:rPr lang="en-GB" b="1" dirty="0" smtClean="0"/>
              <a:t>(1863)</a:t>
            </a:r>
            <a:endParaRPr lang="en-GB" b="1" dirty="0"/>
          </a:p>
          <a:p>
            <a:pPr lvl="0"/>
            <a:endParaRPr lang="en-GB" dirty="0"/>
          </a:p>
          <a:p>
            <a:endParaRPr lang="en-GB" sz="1700" dirty="0" smtClean="0"/>
          </a:p>
          <a:p>
            <a:endParaRPr lang="en-GB" sz="1700" dirty="0" smtClean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646304" cy="6093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112" y="0"/>
            <a:ext cx="4531889" cy="6093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302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winslowhomer.org/images/paintings/prisoners-from-the-fro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30296"/>
            <a:ext cx="9145721" cy="569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93016" y="5445224"/>
            <a:ext cx="7439300" cy="1890766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lvl="0" algn="ctr"/>
            <a:r>
              <a:rPr lang="en-GB" b="1" dirty="0" smtClean="0"/>
              <a:t>Winslow Homer, ‘Prisoners from the Front’ (1866)</a:t>
            </a:r>
            <a:endParaRPr lang="en-GB" dirty="0"/>
          </a:p>
          <a:p>
            <a:endParaRPr lang="en-GB" sz="1700" dirty="0" smtClean="0"/>
          </a:p>
          <a:p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168700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8902137" cy="7027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27785" y="0"/>
            <a:ext cx="2448272" cy="239859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r>
              <a:rPr lang="en-GB" sz="1700" dirty="0" smtClean="0"/>
              <a:t>William </a:t>
            </a:r>
            <a:r>
              <a:rPr lang="en-GB" sz="1700" dirty="0" err="1" smtClean="0"/>
              <a:t>DeHarburton</a:t>
            </a:r>
            <a:r>
              <a:rPr lang="en-GB" sz="1700" dirty="0" smtClean="0"/>
              <a:t> Washington, </a:t>
            </a:r>
            <a:r>
              <a:rPr lang="en-GB" sz="1700" i="1" dirty="0" smtClean="0"/>
              <a:t>The Burial of </a:t>
            </a:r>
            <a:r>
              <a:rPr lang="en-GB" sz="1700" i="1" dirty="0" err="1" smtClean="0"/>
              <a:t>Latane</a:t>
            </a:r>
            <a:r>
              <a:rPr lang="en-GB" sz="1700" dirty="0" smtClean="0"/>
              <a:t> </a:t>
            </a:r>
            <a:r>
              <a:rPr lang="en-GB" sz="1700" dirty="0" smtClean="0"/>
              <a:t>(1864</a:t>
            </a:r>
            <a:r>
              <a:rPr lang="en-GB" sz="1700" dirty="0" smtClean="0"/>
              <a:t>)</a:t>
            </a:r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308376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87" y="784470"/>
            <a:ext cx="9147488" cy="3492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60067" y="4837430"/>
            <a:ext cx="7439300" cy="135215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ctr"/>
            <a:r>
              <a:rPr lang="en-GB" sz="1700" dirty="0" smtClean="0"/>
              <a:t>John Ross Key, </a:t>
            </a:r>
            <a:r>
              <a:rPr lang="en-GB" sz="1700" i="1" dirty="0" smtClean="0"/>
              <a:t>Bombardment </a:t>
            </a:r>
            <a:r>
              <a:rPr lang="en-GB" sz="1700" i="1" dirty="0" smtClean="0"/>
              <a:t>of Fort </a:t>
            </a:r>
            <a:r>
              <a:rPr lang="en-GB" sz="1700" i="1" dirty="0" smtClean="0"/>
              <a:t>Sumter</a:t>
            </a:r>
            <a:r>
              <a:rPr lang="en-GB" sz="1700" dirty="0" smtClean="0"/>
              <a:t> </a:t>
            </a:r>
            <a:r>
              <a:rPr lang="en-GB" sz="1700" dirty="0" smtClean="0"/>
              <a:t>(1865)</a:t>
            </a:r>
          </a:p>
        </p:txBody>
      </p:sp>
    </p:spTree>
    <p:extLst>
      <p:ext uri="{BB962C8B-B14F-4D97-AF65-F5344CB8AC3E}">
        <p14:creationId xmlns:p14="http://schemas.microsoft.com/office/powerpoint/2010/main" val="248607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http://uploads6.wikiart.org/images/albert-bierstadt/guerrilla-warfare-picket-duty-in-virginia-186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10"/>
          <a:stretch/>
        </p:blipFill>
        <p:spPr bwMode="auto">
          <a:xfrm>
            <a:off x="-215228" y="-19472"/>
            <a:ext cx="9381262" cy="687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436096" y="116632"/>
            <a:ext cx="2305745" cy="292181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r>
              <a:rPr lang="en-GB" sz="1700" dirty="0" smtClean="0"/>
              <a:t>Albert Bierstadt,</a:t>
            </a:r>
          </a:p>
          <a:p>
            <a:r>
              <a:rPr lang="en-GB" sz="1700" i="1" dirty="0"/>
              <a:t>Guerrilla Warfare: Picket Duty in Virginia</a:t>
            </a:r>
            <a:r>
              <a:rPr lang="en-GB" sz="1700" dirty="0" smtClean="0"/>
              <a:t> </a:t>
            </a:r>
            <a:r>
              <a:rPr lang="en-GB" sz="1700" dirty="0" smtClean="0"/>
              <a:t>(1862</a:t>
            </a:r>
            <a:r>
              <a:rPr lang="en-GB" sz="1700" dirty="0" smtClean="0"/>
              <a:t>) </a:t>
            </a:r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553595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07390" y="4138716"/>
            <a:ext cx="3142648" cy="3275760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</a:rPr>
              <a:t>Winslow Homer, </a:t>
            </a:r>
            <a:r>
              <a:rPr lang="en-GB" i="1" dirty="0" smtClean="0">
                <a:solidFill>
                  <a:prstClr val="black"/>
                </a:solidFill>
              </a:rPr>
              <a:t>Home Sweet Home</a:t>
            </a:r>
            <a:r>
              <a:rPr lang="en-GB" dirty="0" smtClean="0">
                <a:solidFill>
                  <a:prstClr val="black"/>
                </a:solidFill>
              </a:rPr>
              <a:t>, </a:t>
            </a:r>
          </a:p>
          <a:p>
            <a:r>
              <a:rPr lang="en-GB" i="1" dirty="0" smtClean="0">
                <a:solidFill>
                  <a:prstClr val="black"/>
                </a:solidFill>
              </a:rPr>
              <a:t>Rations</a:t>
            </a:r>
            <a:r>
              <a:rPr lang="en-GB" dirty="0" smtClean="0">
                <a:solidFill>
                  <a:prstClr val="black"/>
                </a:solidFill>
              </a:rPr>
              <a:t> (1863); </a:t>
            </a:r>
            <a:r>
              <a:rPr lang="en-GB" i="1" dirty="0" smtClean="0">
                <a:solidFill>
                  <a:prstClr val="black"/>
                </a:solidFill>
              </a:rPr>
              <a:t>Prisoners from the Front </a:t>
            </a:r>
            <a:r>
              <a:rPr lang="en-GB" dirty="0" smtClean="0">
                <a:solidFill>
                  <a:prstClr val="black"/>
                </a:solidFill>
              </a:rPr>
              <a:t>(1866)</a:t>
            </a:r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1700" dirty="0" smtClean="0">
              <a:solidFill>
                <a:prstClr val="black"/>
              </a:solidFill>
            </a:endParaRPr>
          </a:p>
          <a:p>
            <a:endParaRPr lang="en-GB" sz="1700" dirty="0" smtClean="0">
              <a:solidFill>
                <a:prstClr val="black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9214" y="0"/>
            <a:ext cx="5842862" cy="3636401"/>
          </a:xfrm>
          <a:prstGeom prst="rect">
            <a:avLst/>
          </a:prstGeom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63823"/>
            <a:ext cx="3279214" cy="4300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-16544" y="0"/>
            <a:ext cx="9120715" cy="2958411"/>
          </a:xfrm>
          <a:prstGeom prst="rect">
            <a:avLst/>
          </a:prstGeom>
          <a:noFill/>
        </p:spPr>
        <p:txBody>
          <a:bodyPr wrap="square" lIns="360000" tIns="360000" rIns="360000" bIns="360000" numCol="1" rtlCol="0">
            <a:spAutoFit/>
          </a:bodyPr>
          <a:lstStyle/>
          <a:p>
            <a:r>
              <a:rPr lang="en-GB" sz="1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Civil War figurative painting and the </a:t>
            </a:r>
            <a:r>
              <a:rPr lang="en-GB" sz="1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</a:t>
            </a:r>
            <a:r>
              <a:rPr lang="en-GB" sz="1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(s) of representing (modern?) conflict:</a:t>
            </a:r>
          </a:p>
          <a:p>
            <a:endParaRPr lang="en-GB" sz="1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and who </a:t>
            </a: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represent?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to situate representations?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Whether</a:t>
            </a: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represent?</a:t>
            </a:r>
          </a:p>
          <a:p>
            <a:endParaRPr lang="en-GB" sz="1700" b="1" dirty="0" smtClean="0">
              <a:solidFill>
                <a:srgbClr val="FF0000"/>
              </a:solidFill>
            </a:endParaRPr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517" y="2996952"/>
            <a:ext cx="2871655" cy="3861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113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543" y="-9128"/>
            <a:ext cx="9193213" cy="3510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048" y="3114287"/>
            <a:ext cx="4777158" cy="377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-16543" y="0"/>
            <a:ext cx="7684888" cy="2035082"/>
          </a:xfrm>
          <a:prstGeom prst="rect">
            <a:avLst/>
          </a:prstGeom>
          <a:noFill/>
        </p:spPr>
        <p:txBody>
          <a:bodyPr wrap="square" lIns="360000" tIns="360000" rIns="360000" bIns="360000" numCol="2" rtlCol="0">
            <a:spAutoFit/>
          </a:bodyPr>
          <a:lstStyle/>
          <a:p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Civil War figurative painting and the </a:t>
            </a:r>
            <a:r>
              <a:rPr lang="en-GB" sz="17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</a:t>
            </a: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(s) of representing (modern?) conflict:</a:t>
            </a:r>
          </a:p>
          <a:p>
            <a:endParaRPr lang="en-GB" sz="17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17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and who to </a:t>
            </a:r>
            <a:r>
              <a:rPr lang="en-GB" sz="17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represent?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to situate representations?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Whether to represent?</a:t>
            </a:r>
          </a:p>
          <a:p>
            <a:endParaRPr lang="en-GB" sz="1700" b="1" dirty="0" smtClean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3510136"/>
            <a:ext cx="4176464" cy="239859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ctr"/>
            <a:r>
              <a:rPr lang="en-GB" sz="1700" dirty="0" smtClean="0"/>
              <a:t>John Ross Key, </a:t>
            </a:r>
            <a:r>
              <a:rPr lang="en-GB" sz="1700" i="1" dirty="0" smtClean="0"/>
              <a:t>Bombardment of Fort Sumter </a:t>
            </a:r>
            <a:r>
              <a:rPr lang="en-GB" sz="1700" dirty="0" smtClean="0"/>
              <a:t>(</a:t>
            </a:r>
            <a:r>
              <a:rPr lang="en-GB" sz="1700" dirty="0"/>
              <a:t>1865); </a:t>
            </a:r>
            <a:endParaRPr lang="en-GB" sz="1700" dirty="0" smtClean="0"/>
          </a:p>
          <a:p>
            <a:pPr algn="ctr"/>
            <a:r>
              <a:rPr lang="en-GB" sz="1700" dirty="0" smtClean="0"/>
              <a:t>William </a:t>
            </a:r>
            <a:r>
              <a:rPr lang="en-GB" sz="1700" dirty="0" err="1"/>
              <a:t>DeHarburton</a:t>
            </a:r>
            <a:r>
              <a:rPr lang="en-GB" sz="1700" dirty="0"/>
              <a:t> Washington, </a:t>
            </a:r>
            <a:r>
              <a:rPr lang="en-GB" sz="1700" i="1" dirty="0"/>
              <a:t>The Burial of </a:t>
            </a:r>
            <a:r>
              <a:rPr lang="en-GB" sz="1700" i="1" dirty="0" err="1" smtClean="0"/>
              <a:t>Latane</a:t>
            </a:r>
            <a:r>
              <a:rPr lang="en-GB" sz="1700" dirty="0" smtClean="0"/>
              <a:t> </a:t>
            </a:r>
            <a:r>
              <a:rPr lang="en-GB" sz="1700" dirty="0"/>
              <a:t>(1864)</a:t>
            </a:r>
          </a:p>
          <a:p>
            <a:pPr algn="ctr"/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121868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7783" y="-4744"/>
            <a:ext cx="2952470" cy="2943023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FF0000"/>
                </a:solidFill>
              </a:rPr>
              <a:t>How did representations of the Civil War in painting and photography compare and contrast with one another?</a:t>
            </a:r>
          </a:p>
        </p:txBody>
      </p:sp>
      <p:pic>
        <p:nvPicPr>
          <p:cNvPr id="16388" name="Picture 4" descr="http://uploads6.wikiart.org/images/albert-bierstadt/guerrilla-warfare-picket-duty-in-virginia-186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10"/>
          <a:stretch/>
        </p:blipFill>
        <p:spPr bwMode="auto">
          <a:xfrm>
            <a:off x="3044532" y="0"/>
            <a:ext cx="6099468" cy="447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330" y="4105234"/>
            <a:ext cx="4893806" cy="2752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856476" y="4471565"/>
            <a:ext cx="4276263" cy="2594653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</a:rPr>
              <a:t>Did the advent of photography open up new possibilities for representing war, and if so in what ways?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</a:rPr>
              <a:t>Did photography open up possibilities for representing war which exceeded the potentialities of figurative painting?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224927" y="2149912"/>
            <a:ext cx="3540472" cy="2321653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r>
              <a:rPr lang="en-GB" sz="1600" dirty="0"/>
              <a:t>Albert Bierstadt,</a:t>
            </a:r>
          </a:p>
          <a:p>
            <a:r>
              <a:rPr lang="en-GB" sz="1600" i="1" dirty="0"/>
              <a:t>Guerrilla Warfare: Picket Duty in Virginia</a:t>
            </a:r>
            <a:r>
              <a:rPr lang="en-GB" sz="1600" dirty="0"/>
              <a:t> (1862</a:t>
            </a:r>
            <a:r>
              <a:rPr lang="en-GB" sz="1600" dirty="0" smtClean="0"/>
              <a:t>); </a:t>
            </a:r>
            <a:r>
              <a:rPr lang="en-GB" sz="1600" dirty="0" smtClean="0"/>
              <a:t>stereoscopic photograph by his brother Edward Bierstadt</a:t>
            </a:r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370185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012" y="3555851"/>
            <a:ext cx="5793244" cy="3302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369" y="0"/>
            <a:ext cx="5907087" cy="401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898718" y="2142586"/>
            <a:ext cx="2273682" cy="187537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r>
              <a:rPr lang="en-GB" sz="1700" dirty="0" smtClean="0"/>
              <a:t>Brady company photographs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80112" y="0"/>
            <a:ext cx="3563888" cy="3081522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 the advent of photography open up new possibilities for representing war, and if so in what ways?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 photography open up possibilities for representing war which exceeded the potentialities of figurative painting?</a:t>
            </a:r>
          </a:p>
        </p:txBody>
      </p:sp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17962"/>
            <a:ext cx="3895190" cy="284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82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852" y="-4803"/>
            <a:ext cx="9208902" cy="6862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798751" y="14578"/>
            <a:ext cx="1854512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‘Stone </a:t>
            </a:r>
            <a:r>
              <a:rPr lang="en-GB" sz="1600" dirty="0"/>
              <a:t>Church, Centreville</a:t>
            </a:r>
            <a:r>
              <a:rPr lang="en-GB" sz="1600" dirty="0" smtClean="0"/>
              <a:t>, </a:t>
            </a:r>
            <a:r>
              <a:rPr lang="en-GB" sz="1600" dirty="0" err="1" smtClean="0"/>
              <a:t>Va</a:t>
            </a:r>
            <a:r>
              <a:rPr lang="en-GB" sz="1600" dirty="0" smtClean="0"/>
              <a:t>, March 1862,’ ‘</a:t>
            </a:r>
            <a:r>
              <a:rPr lang="en-GB" sz="1600" dirty="0"/>
              <a:t>The Halt, </a:t>
            </a:r>
            <a:r>
              <a:rPr lang="en-GB" sz="1600" dirty="0" smtClean="0"/>
              <a:t>May 1864,’ from </a:t>
            </a:r>
            <a:r>
              <a:rPr lang="en-GB" sz="1600" i="1" dirty="0" smtClean="0"/>
              <a:t>Gardner's Photographic Sketchbook of the War, Vol. II  </a:t>
            </a:r>
            <a:r>
              <a:rPr lang="en-GB" sz="1600" dirty="0" smtClean="0"/>
              <a:t>(1866) </a:t>
            </a:r>
          </a:p>
          <a:p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98751" cy="2592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580112" y="0"/>
            <a:ext cx="3563888" cy="3081522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 the advent of photography open up new possibilities for representing war, and if so in what ways?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 photography open up possibilities for representing war which exceeded the potentialities of figurative painting?</a:t>
            </a:r>
          </a:p>
        </p:txBody>
      </p:sp>
    </p:spTree>
    <p:extLst>
      <p:ext uri="{BB962C8B-B14F-4D97-AF65-F5344CB8AC3E}">
        <p14:creationId xmlns:p14="http://schemas.microsoft.com/office/powerpoint/2010/main" val="175501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420" y="0"/>
            <a:ext cx="84711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77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3058"/>
            <a:ext cx="9144000" cy="649188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987824" y="4766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George N. </a:t>
            </a:r>
            <a:r>
              <a:rPr lang="en-US" dirty="0" smtClean="0"/>
              <a:t>Barnard, </a:t>
            </a:r>
            <a:r>
              <a:rPr lang="en-US" i="1" dirty="0" smtClean="0"/>
              <a:t>Nashville from the Capitol</a:t>
            </a:r>
            <a:r>
              <a:rPr lang="en-US" dirty="0"/>
              <a:t> </a:t>
            </a:r>
            <a:r>
              <a:rPr lang="en-US" dirty="0" smtClean="0"/>
              <a:t>(c. 1865)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46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879" y="3017361"/>
            <a:ext cx="5195121" cy="3861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0" y="9925"/>
            <a:ext cx="4762500" cy="367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" y="4082105"/>
            <a:ext cx="3705354" cy="2803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860032" y="0"/>
            <a:ext cx="4283968" cy="2558302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 the advent of photography open up new possibilities for representing war, and if so in what ways?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 photography open up possibilities for representing war which exceeded the potentialities of figurative painting?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112883" y="3212976"/>
            <a:ext cx="4180827" cy="187537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r>
              <a:rPr lang="en-GB" sz="1600" dirty="0" smtClean="0"/>
              <a:t>Brady company photographs, aftermath of battles at Gettysburg (top) and Antietam (below)</a:t>
            </a:r>
          </a:p>
        </p:txBody>
      </p:sp>
    </p:spTree>
    <p:extLst>
      <p:ext uri="{BB962C8B-B14F-4D97-AF65-F5344CB8AC3E}">
        <p14:creationId xmlns:p14="http://schemas.microsoft.com/office/powerpoint/2010/main" val="329818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176" y="34672"/>
            <a:ext cx="4248472" cy="4494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3018466"/>
            <a:ext cx="4725372" cy="3795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-20176" y="4498151"/>
            <a:ext cx="4248472" cy="2567874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r>
              <a:rPr lang="en-GB" sz="1600" dirty="0"/>
              <a:t>Alexander Gardner and his photographic wagon at Fort Riley, Kansas, </a:t>
            </a:r>
            <a:r>
              <a:rPr lang="en-GB" sz="1600" dirty="0" smtClean="0"/>
              <a:t>1867; </a:t>
            </a:r>
            <a:r>
              <a:rPr lang="en-GB" sz="1600" dirty="0"/>
              <a:t>Brady’s photographic outfit near Petersburg, Virginia, </a:t>
            </a:r>
            <a:r>
              <a:rPr lang="en-GB" sz="1600" dirty="0" smtClean="0"/>
              <a:t>c. 1864, Picture Gallery Photographs 1860s</a:t>
            </a:r>
            <a:endParaRPr lang="en-GB" sz="1700" dirty="0" smtClean="0"/>
          </a:p>
        </p:txBody>
      </p:sp>
      <p:pic>
        <p:nvPicPr>
          <p:cNvPr id="2151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0"/>
            <a:ext cx="4644008" cy="276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9932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13" y="160478"/>
            <a:ext cx="3484717" cy="5706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027" y="160478"/>
            <a:ext cx="3548430" cy="5860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1169" y="5691223"/>
            <a:ext cx="7829446" cy="135215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ctr"/>
            <a:r>
              <a:rPr lang="en-GB" sz="1700" dirty="0" smtClean="0"/>
              <a:t>Civil War </a:t>
            </a:r>
            <a:r>
              <a:rPr lang="en-GB" sz="1700" dirty="0" err="1" smtClean="0"/>
              <a:t>cartes</a:t>
            </a:r>
            <a:r>
              <a:rPr lang="en-GB" sz="1700" dirty="0" smtClean="0"/>
              <a:t>-de-</a:t>
            </a:r>
            <a:r>
              <a:rPr lang="en-GB" sz="1700" dirty="0" err="1" smtClean="0"/>
              <a:t>visite</a:t>
            </a:r>
            <a:r>
              <a:rPr lang="en-GB" sz="1700" dirty="0" smtClean="0"/>
              <a:t>: Abraham Lincoln and Jefferson Davis</a:t>
            </a:r>
          </a:p>
        </p:txBody>
      </p:sp>
    </p:spTree>
    <p:extLst>
      <p:ext uri="{BB962C8B-B14F-4D97-AF65-F5344CB8AC3E}">
        <p14:creationId xmlns:p14="http://schemas.microsoft.com/office/powerpoint/2010/main" val="362561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779912" y="2420888"/>
            <a:ext cx="5364088" cy="135215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ctr"/>
            <a:r>
              <a:rPr lang="en-GB" sz="1700" dirty="0" smtClean="0"/>
              <a:t>Civil War </a:t>
            </a:r>
            <a:r>
              <a:rPr lang="en-GB" sz="1700" dirty="0" err="1" smtClean="0"/>
              <a:t>cartes</a:t>
            </a:r>
            <a:r>
              <a:rPr lang="en-GB" sz="1700" dirty="0" smtClean="0"/>
              <a:t>-de-</a:t>
            </a:r>
            <a:r>
              <a:rPr lang="en-GB" sz="1700" dirty="0" err="1" smtClean="0"/>
              <a:t>visite</a:t>
            </a:r>
            <a:endParaRPr lang="en-GB" sz="1700" dirty="0" smtClean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32" y="23004"/>
            <a:ext cx="1979712" cy="3222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494" y="57115"/>
            <a:ext cx="1848458" cy="3188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98908"/>
            <a:ext cx="4644008" cy="276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24" y="3480992"/>
            <a:ext cx="2051720" cy="3144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899" y="3480992"/>
            <a:ext cx="1932241" cy="3144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371" y="3500484"/>
            <a:ext cx="2135411" cy="3124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4" name="Picture 8" descr="http://41.media.tumblr.com/74822f78faa5d7fafd63a597d9d70de8/tumblr_nobkdycvep1rd3evlo1_128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996" y="3452735"/>
            <a:ext cx="2184397" cy="3405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775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689"/>
            <a:ext cx="700087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-13074" y="5445224"/>
            <a:ext cx="9157074" cy="161376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ctr"/>
            <a:r>
              <a:rPr lang="en-GB" sz="1700" dirty="0" smtClean="0"/>
              <a:t>‘What Do I Want, John Henry?’ scene near Washington, November 1862, caption from </a:t>
            </a:r>
            <a:r>
              <a:rPr lang="en-GB" sz="1700" i="1" dirty="0" smtClean="0"/>
              <a:t>Gardner's Photographic Sketchbook of the War, Vol. II  </a:t>
            </a:r>
            <a:r>
              <a:rPr lang="en-GB" sz="1700" dirty="0" smtClean="0"/>
              <a:t>(1866)</a:t>
            </a:r>
          </a:p>
        </p:txBody>
      </p:sp>
    </p:spTree>
    <p:extLst>
      <p:ext uri="{BB962C8B-B14F-4D97-AF65-F5344CB8AC3E}">
        <p14:creationId xmlns:p14="http://schemas.microsoft.com/office/powerpoint/2010/main" val="53095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9074"/>
            <a:ext cx="7635485" cy="5544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-26554" y="5174958"/>
            <a:ext cx="9157074" cy="2337042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ctr"/>
            <a:r>
              <a:rPr lang="en-GB" sz="1600" dirty="0" smtClean="0"/>
              <a:t>‘A Burial Party, Cold </a:t>
            </a:r>
            <a:r>
              <a:rPr lang="en-GB" sz="1600" dirty="0" err="1" smtClean="0"/>
              <a:t>Harbor</a:t>
            </a:r>
            <a:r>
              <a:rPr lang="en-GB" sz="1600" dirty="0" smtClean="0"/>
              <a:t>, Va. April 1865’ caption from </a:t>
            </a:r>
            <a:r>
              <a:rPr lang="en-GB" sz="1600" i="1" dirty="0" smtClean="0"/>
              <a:t>Gardner's Photographic Sketchbook of the War, Vol. II  </a:t>
            </a:r>
            <a:r>
              <a:rPr lang="en-GB" sz="1600" dirty="0" smtClean="0"/>
              <a:t>(1866) </a:t>
            </a:r>
            <a:endParaRPr lang="en-GB" sz="1600" dirty="0"/>
          </a:p>
          <a:p>
            <a:pPr algn="r"/>
            <a:r>
              <a:rPr lang="en-GB" sz="1600" u="sng" dirty="0" smtClean="0"/>
              <a:t>See background </a:t>
            </a:r>
            <a:r>
              <a:rPr lang="en-GB" sz="1600" u="sng" dirty="0"/>
              <a:t>reading</a:t>
            </a:r>
            <a:r>
              <a:rPr lang="en-GB" sz="1600" u="sng" dirty="0" smtClean="0"/>
              <a:t>: </a:t>
            </a:r>
            <a:r>
              <a:rPr lang="en-GB" sz="1600" dirty="0" smtClean="0"/>
              <a:t>Alan </a:t>
            </a:r>
            <a:r>
              <a:rPr lang="en-GB" sz="1600" dirty="0"/>
              <a:t>Trachtenberg, ‘Albums of War: On Reading Civil War Photographs, </a:t>
            </a:r>
            <a:r>
              <a:rPr lang="en-GB" sz="1600" i="1" dirty="0"/>
              <a:t>Representations</a:t>
            </a:r>
            <a:r>
              <a:rPr lang="en-GB" sz="1600" dirty="0"/>
              <a:t> (No. 9, Winter 1985), pp. 1–32.</a:t>
            </a:r>
          </a:p>
          <a:p>
            <a:pPr algn="ctr"/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389960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7938575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just"/>
            <a:r>
              <a:rPr lang="en-GB" sz="2000" b="1" u="sng" dirty="0"/>
              <a:t>PART THREE: Remembering the Civil War</a:t>
            </a:r>
          </a:p>
          <a:p>
            <a:pPr algn="just"/>
            <a:endParaRPr lang="en-GB" sz="2000" b="1" dirty="0" smtClean="0"/>
          </a:p>
          <a:p>
            <a:pPr algn="just"/>
            <a:r>
              <a:rPr lang="en-GB" sz="2000" b="1" dirty="0" smtClean="0"/>
              <a:t>“</a:t>
            </a:r>
            <a:r>
              <a:rPr lang="en-GB" sz="2000" dirty="0"/>
              <a:t>The </a:t>
            </a:r>
            <a:r>
              <a:rPr lang="en-GB" sz="2000" dirty="0" smtClean="0"/>
              <a:t>first significant crisis in </a:t>
            </a:r>
            <a:r>
              <a:rPr lang="en-GB" sz="2000" dirty="0"/>
              <a:t>modern </a:t>
            </a:r>
            <a:r>
              <a:rPr lang="en-GB" sz="2000" dirty="0" smtClean="0"/>
              <a:t>history to </a:t>
            </a:r>
            <a:r>
              <a:rPr lang="en-GB" sz="2000" dirty="0"/>
              <a:t>occur </a:t>
            </a:r>
            <a:r>
              <a:rPr lang="en-GB" sz="2000" dirty="0" smtClean="0"/>
              <a:t>within</a:t>
            </a:r>
            <a:r>
              <a:rPr lang="en-GB" sz="2000" b="1" dirty="0" smtClean="0"/>
              <a:t> </a:t>
            </a:r>
            <a:r>
              <a:rPr lang="en-GB" sz="2000" b="1" dirty="0" smtClean="0">
                <a:solidFill>
                  <a:srgbClr val="FF0000"/>
                </a:solidFill>
              </a:rPr>
              <a:t>the memorializing </a:t>
            </a:r>
            <a:r>
              <a:rPr lang="en-GB" sz="2000" b="1" dirty="0">
                <a:solidFill>
                  <a:srgbClr val="FF0000"/>
                </a:solidFill>
              </a:rPr>
              <a:t>gaze of a </a:t>
            </a:r>
            <a:r>
              <a:rPr lang="en-GB" sz="2000" b="1" dirty="0" smtClean="0">
                <a:solidFill>
                  <a:srgbClr val="FF0000"/>
                </a:solidFill>
              </a:rPr>
              <a:t>camera </a:t>
            </a:r>
            <a:r>
              <a:rPr lang="en-GB" sz="2000" dirty="0" smtClean="0"/>
              <a:t>… it does </a:t>
            </a:r>
            <a:r>
              <a:rPr lang="en-GB" sz="2000" dirty="0"/>
              <a:t>not </a:t>
            </a:r>
            <a:r>
              <a:rPr lang="en-GB" sz="2000" dirty="0" smtClean="0"/>
              <a:t>exaggerate to </a:t>
            </a:r>
            <a:r>
              <a:rPr lang="en-GB" sz="2000" dirty="0"/>
              <a:t>say that</a:t>
            </a:r>
            <a:r>
              <a:rPr lang="en-GB" sz="2000" dirty="0" smtClean="0"/>
              <a:t>, while historians </a:t>
            </a:r>
            <a:r>
              <a:rPr lang="en-GB" sz="2000" dirty="0"/>
              <a:t>may </a:t>
            </a:r>
            <a:r>
              <a:rPr lang="en-GB" sz="2000" dirty="0" smtClean="0"/>
              <a:t>still debate </a:t>
            </a:r>
            <a:r>
              <a:rPr lang="en-GB" sz="2000" dirty="0"/>
              <a:t>causes and </a:t>
            </a:r>
            <a:r>
              <a:rPr lang="en-GB" sz="2000" dirty="0" smtClean="0"/>
              <a:t>meanings, </a:t>
            </a:r>
            <a:r>
              <a:rPr lang="en-GB" sz="2000" b="1" dirty="0" smtClean="0"/>
              <a:t>the Civil War enjoys a physical presence, a palpable cultural reality, entirely the legacy of a handful of photographs</a:t>
            </a:r>
            <a:r>
              <a:rPr lang="en-GB" sz="2000" dirty="0" smtClean="0"/>
              <a:t>.”</a:t>
            </a:r>
          </a:p>
          <a:p>
            <a:pPr marL="2114550" lvl="4" indent="-285750" algn="r">
              <a:buFontTx/>
              <a:buChar char="-"/>
            </a:pPr>
            <a:r>
              <a:rPr lang="en-GB" dirty="0" smtClean="0"/>
              <a:t>Alan </a:t>
            </a:r>
            <a:r>
              <a:rPr lang="en-GB" dirty="0" smtClean="0"/>
              <a:t>Trachtenberg, ‘Albums of War: On Reading Civil War Photographs,’ </a:t>
            </a:r>
            <a:r>
              <a:rPr lang="en-GB" i="1" dirty="0" smtClean="0"/>
              <a:t>Representations</a:t>
            </a:r>
            <a:r>
              <a:rPr lang="en-GB" dirty="0" smtClean="0"/>
              <a:t>, </a:t>
            </a:r>
            <a:r>
              <a:rPr lang="en-GB" dirty="0" smtClean="0"/>
              <a:t>No</a:t>
            </a:r>
            <a:r>
              <a:rPr lang="en-GB" dirty="0" smtClean="0"/>
              <a:t>. </a:t>
            </a:r>
            <a:r>
              <a:rPr lang="en-GB" dirty="0" smtClean="0"/>
              <a:t>9 (Winter </a:t>
            </a:r>
            <a:r>
              <a:rPr lang="en-GB" dirty="0" smtClean="0"/>
              <a:t>1985), p. 1.</a:t>
            </a:r>
          </a:p>
          <a:p>
            <a:pPr algn="just"/>
            <a:endParaRPr lang="en-GB" sz="2000" dirty="0" smtClean="0"/>
          </a:p>
          <a:p>
            <a:pPr algn="just"/>
            <a:r>
              <a:rPr lang="en-GB" sz="2000" dirty="0" smtClean="0"/>
              <a:t>“My father read to me every night from a ten-volume </a:t>
            </a:r>
            <a:r>
              <a:rPr lang="en-GB" sz="2000" i="1" dirty="0" smtClean="0"/>
              <a:t>Photographic History the Civil War</a:t>
            </a:r>
            <a:r>
              <a:rPr lang="en-GB" sz="2000" dirty="0" smtClean="0"/>
              <a:t>. Published in 1911, the volumes’ right prose sounded foreign to me … so [instead] I lost myself in the pictures: sepia men leading sepia horses across cornfields and creeks; jaunty volunteers, their faces framed by squished caps and fire-hazard beards; barefoot Confederates sprawled in trench mud, eyes open, limbs twisted like </a:t>
            </a:r>
            <a:r>
              <a:rPr lang="en-GB" sz="2000" dirty="0" err="1" smtClean="0"/>
              <a:t>licorice</a:t>
            </a:r>
            <a:r>
              <a:rPr lang="en-GB" sz="2000" dirty="0" smtClean="0"/>
              <a:t> …  the boys of Mathew Brady stared back across the century separating their lives from mine.”</a:t>
            </a:r>
          </a:p>
          <a:p>
            <a:pPr marL="1714500" lvl="3" indent="-342900" algn="r">
              <a:buFontTx/>
              <a:buChar char="-"/>
            </a:pPr>
            <a:r>
              <a:rPr lang="en-GB" dirty="0" smtClean="0"/>
              <a:t>Tony </a:t>
            </a:r>
            <a:r>
              <a:rPr lang="en-GB" dirty="0"/>
              <a:t>Horwitz, </a:t>
            </a:r>
            <a:r>
              <a:rPr lang="en-GB" i="1" dirty="0" smtClean="0"/>
              <a:t>Confederates </a:t>
            </a:r>
            <a:r>
              <a:rPr lang="en-GB" i="1" dirty="0"/>
              <a:t>in the Attic: Dispatches from the Unfinished Civil War</a:t>
            </a:r>
            <a:r>
              <a:rPr lang="en-GB" dirty="0"/>
              <a:t> </a:t>
            </a:r>
            <a:r>
              <a:rPr lang="en-GB" dirty="0"/>
              <a:t>(New York: </a:t>
            </a:r>
            <a:r>
              <a:rPr lang="en-GB" dirty="0" smtClean="0"/>
              <a:t>Vintage, </a:t>
            </a:r>
            <a:r>
              <a:rPr lang="en-GB" dirty="0"/>
              <a:t>1999), </a:t>
            </a:r>
            <a:r>
              <a:rPr lang="en-GB" dirty="0" smtClean="0"/>
              <a:t>p</a:t>
            </a:r>
            <a:r>
              <a:rPr lang="en-GB" dirty="0"/>
              <a:t>. </a:t>
            </a:r>
            <a:r>
              <a:rPr lang="en-GB" dirty="0" smtClean="0"/>
              <a:t>4.</a:t>
            </a:r>
          </a:p>
          <a:p>
            <a:pPr marL="342900" lvl="0" indent="-342900" algn="just">
              <a:buFontTx/>
              <a:buChar char="-"/>
            </a:pPr>
            <a:endParaRPr lang="en-GB" sz="2000" dirty="0"/>
          </a:p>
          <a:p>
            <a:pPr algn="just"/>
            <a:endParaRPr lang="en-GB" sz="2000" dirty="0" smtClean="0"/>
          </a:p>
          <a:p>
            <a:pPr marL="285750" indent="-285750" algn="just">
              <a:buFontTx/>
              <a:buChar char="-"/>
            </a:pPr>
            <a:endParaRPr lang="en-GB" sz="1600" dirty="0" smtClean="0"/>
          </a:p>
          <a:p>
            <a:pPr algn="just"/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109800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7661576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just"/>
            <a:r>
              <a:rPr lang="en-GB" dirty="0"/>
              <a:t>Kirk Savage, ‘The Politics of Memory: Black Emancipation and the Civil War Monument,’ in John R. Gillis ed., </a:t>
            </a:r>
            <a:r>
              <a:rPr lang="en-GB" i="1" dirty="0"/>
              <a:t>Commemorations: The Politics of National Identity</a:t>
            </a:r>
            <a:r>
              <a:rPr lang="en-GB" dirty="0"/>
              <a:t> </a:t>
            </a:r>
            <a:r>
              <a:rPr lang="en-GB" dirty="0" smtClean="0"/>
              <a:t>(Princeton</a:t>
            </a:r>
            <a:r>
              <a:rPr lang="en-GB" dirty="0"/>
              <a:t>, New </a:t>
            </a:r>
            <a:r>
              <a:rPr lang="en-GB" dirty="0"/>
              <a:t>Jersey: Princeton </a:t>
            </a:r>
            <a:r>
              <a:rPr lang="en-GB" dirty="0" smtClean="0"/>
              <a:t>University, </a:t>
            </a:r>
            <a:r>
              <a:rPr lang="en-GB" dirty="0"/>
              <a:t>1994), pp. 128–147.</a:t>
            </a:r>
          </a:p>
          <a:p>
            <a:pPr lvl="0"/>
            <a:endParaRPr lang="en-GB" sz="2000" b="1" dirty="0" smtClean="0"/>
          </a:p>
          <a:p>
            <a:pPr marL="342900" lvl="0" indent="-342900" algn="just">
              <a:buFont typeface="Arial" panose="020B0604020202020204" pitchFamily="34" charset="0"/>
              <a:buChar char="•"/>
              <a:tabLst>
                <a:tab pos="442913" algn="l"/>
              </a:tabLst>
            </a:pPr>
            <a:r>
              <a:rPr lang="en-GB" sz="2000" b="1" dirty="0" smtClean="0"/>
              <a:t>Savage </a:t>
            </a:r>
            <a:r>
              <a:rPr lang="en-GB" sz="2000" b="1" dirty="0"/>
              <a:t>begins by discussing William Dean Howells’ essay ‘Question of </a:t>
            </a:r>
            <a:r>
              <a:rPr lang="en-GB" sz="2000" b="1" dirty="0" smtClean="0"/>
              <a:t>Monuments’ (p. 127). </a:t>
            </a:r>
            <a:r>
              <a:rPr lang="en-GB" sz="2000" b="1" dirty="0"/>
              <a:t>What ‘monument questions’ were posed by Howells, and did the reality of Civil War commemoration match his ideas?</a:t>
            </a:r>
            <a:endParaRPr lang="en-GB" sz="2000" dirty="0"/>
          </a:p>
          <a:p>
            <a:pPr algn="just">
              <a:tabLst>
                <a:tab pos="442913" algn="l"/>
              </a:tabLst>
            </a:pPr>
            <a:r>
              <a:rPr lang="en-GB" sz="2000" dirty="0"/>
              <a:t> 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  <a:tabLst>
                <a:tab pos="442913" algn="l"/>
              </a:tabLst>
            </a:pPr>
            <a:r>
              <a:rPr lang="en-GB" sz="2000" b="1" dirty="0"/>
              <a:t>According to Savage, to what extent did memorial practices in the North and South of the United States diverge from one another?</a:t>
            </a:r>
            <a:endParaRPr lang="en-GB" sz="2000" dirty="0"/>
          </a:p>
          <a:p>
            <a:pPr algn="just">
              <a:tabLst>
                <a:tab pos="442913" algn="l"/>
              </a:tabLst>
            </a:pPr>
            <a:r>
              <a:rPr lang="en-GB" sz="2000" dirty="0"/>
              <a:t> 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  <a:tabLst>
                <a:tab pos="442913" algn="l"/>
              </a:tabLst>
            </a:pPr>
            <a:r>
              <a:rPr lang="en-GB" sz="2000" b="1" dirty="0"/>
              <a:t>What political messages does Savage interpret as having been inscribed in the various Civil War monuments which he </a:t>
            </a:r>
            <a:r>
              <a:rPr lang="en-GB" sz="2000" b="1" dirty="0" smtClean="0"/>
              <a:t>discusses?</a:t>
            </a:r>
          </a:p>
          <a:p>
            <a:pPr marL="800100" lvl="1" indent="-342900" algn="just">
              <a:buFontTx/>
              <a:buChar char="-"/>
              <a:tabLst>
                <a:tab pos="442913" algn="l"/>
              </a:tabLst>
            </a:pPr>
            <a:r>
              <a:rPr lang="en-GB" sz="2000" dirty="0" smtClean="0"/>
              <a:t>How </a:t>
            </a:r>
            <a:r>
              <a:rPr lang="en-GB" sz="2000" dirty="0"/>
              <a:t>was the relationship between the former Confederacy and states that had been loyal to the Union mediated in the memorial practices that developed in the decades after the Civil </a:t>
            </a:r>
            <a:r>
              <a:rPr lang="en-GB" sz="2000" dirty="0" smtClean="0"/>
              <a:t>War?</a:t>
            </a:r>
          </a:p>
          <a:p>
            <a:pPr marL="800100" lvl="1" indent="-342900" algn="just">
              <a:buFontTx/>
              <a:buChar char="-"/>
              <a:tabLst>
                <a:tab pos="442913" algn="l"/>
              </a:tabLst>
            </a:pPr>
            <a:r>
              <a:rPr lang="en-GB" sz="2000" dirty="0" smtClean="0"/>
              <a:t>How </a:t>
            </a:r>
            <a:r>
              <a:rPr lang="en-GB" sz="2000" dirty="0"/>
              <a:t>were African Americans and abolition represented in the sorts of memorial practices that were common up to circa World War Two?</a:t>
            </a:r>
          </a:p>
          <a:p>
            <a:pPr algn="just"/>
            <a:endParaRPr lang="en-GB" sz="2000" b="1" dirty="0" smtClean="0"/>
          </a:p>
          <a:p>
            <a:pPr marL="285750" indent="-285750" algn="just">
              <a:buFontTx/>
              <a:buChar char="-"/>
            </a:pPr>
            <a:endParaRPr lang="en-GB" sz="1600" dirty="0" smtClean="0"/>
          </a:p>
          <a:p>
            <a:pPr algn="just"/>
            <a:endParaRPr lang="en-GB" sz="1700" dirty="0" smtClean="0"/>
          </a:p>
        </p:txBody>
      </p:sp>
    </p:spTree>
    <p:extLst>
      <p:ext uri="{BB962C8B-B14F-4D97-AF65-F5344CB8AC3E}">
        <p14:creationId xmlns:p14="http://schemas.microsoft.com/office/powerpoint/2010/main" val="190047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067944" y="116632"/>
            <a:ext cx="50760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sz="1600" dirty="0" smtClean="0"/>
              <a:t>Jefferson Davis Monument, </a:t>
            </a:r>
          </a:p>
          <a:p>
            <a:pPr lvl="1"/>
            <a:r>
              <a:rPr lang="en-GB" sz="1600" dirty="0" smtClean="0"/>
              <a:t>Monument Avenue, Richmond, Virginia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052736"/>
            <a:ext cx="7740352" cy="580526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71"/>
          <a:stretch/>
        </p:blipFill>
        <p:spPr>
          <a:xfrm>
            <a:off x="0" y="0"/>
            <a:ext cx="2673528" cy="3314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559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  <a:p>
            <a:pPr lvl="0"/>
            <a:endParaRPr lang="en-GB" sz="1600" dirty="0" smtClean="0"/>
          </a:p>
          <a:p>
            <a:pPr algn="just"/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-1676" y="5148"/>
            <a:ext cx="91456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Lee Monument </a:t>
            </a:r>
            <a:r>
              <a:rPr lang="en-GB" sz="1600" dirty="0"/>
              <a:t>(designed by Antonio </a:t>
            </a:r>
            <a:r>
              <a:rPr lang="en-GB" sz="1600" dirty="0" err="1"/>
              <a:t>Mercie</a:t>
            </a:r>
            <a:r>
              <a:rPr lang="en-GB" sz="1600" dirty="0"/>
              <a:t> and Paul </a:t>
            </a:r>
            <a:r>
              <a:rPr lang="en-GB" sz="1600" dirty="0" err="1" smtClean="0"/>
              <a:t>Pujol</a:t>
            </a:r>
            <a:r>
              <a:rPr lang="en-GB" sz="1600" dirty="0"/>
              <a:t>)</a:t>
            </a:r>
            <a:r>
              <a:rPr lang="en-GB" sz="1600" dirty="0" smtClean="0"/>
              <a:t>, </a:t>
            </a:r>
            <a:r>
              <a:rPr lang="en-GB" sz="1600" dirty="0"/>
              <a:t>Monument Avenue, Richmond</a:t>
            </a:r>
            <a:r>
              <a:rPr lang="en-GB" sz="1600" dirty="0" smtClean="0"/>
              <a:t>, Virginia</a:t>
            </a:r>
            <a:endParaRPr lang="en-GB" sz="1600" i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278126"/>
            <a:ext cx="7620000" cy="56197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1604"/>
            <a:ext cx="3746499" cy="280987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3591479"/>
            <a:ext cx="1398220" cy="2308324"/>
          </a:xfrm>
          <a:prstGeom prst="rect">
            <a:avLst/>
          </a:prstGeom>
        </p:spPr>
        <p:txBody>
          <a:bodyPr wrap="square" lIns="180000" rIns="180000">
            <a:spAutoFit/>
          </a:bodyPr>
          <a:lstStyle/>
          <a:p>
            <a:r>
              <a:rPr lang="en-GB" sz="1600" dirty="0" smtClean="0"/>
              <a:t>Lee Monument in preparation (1890). </a:t>
            </a:r>
          </a:p>
          <a:p>
            <a:r>
              <a:rPr lang="en-GB" sz="1600" dirty="0" smtClean="0"/>
              <a:t>See: Savage, ‘The Politics of Memory,’ pp. 132-135</a:t>
            </a:r>
          </a:p>
        </p:txBody>
      </p:sp>
    </p:spTree>
    <p:extLst>
      <p:ext uri="{BB962C8B-B14F-4D97-AF65-F5344CB8AC3E}">
        <p14:creationId xmlns:p14="http://schemas.microsoft.com/office/powerpoint/2010/main" val="36353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  <a:p>
            <a:pPr lvl="0"/>
            <a:endParaRPr lang="en-GB" sz="1600" dirty="0" smtClean="0"/>
          </a:p>
          <a:p>
            <a:pPr algn="just"/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41722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196" y="0"/>
            <a:ext cx="4286250" cy="55435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434337" y="-1844"/>
            <a:ext cx="208823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Thomas Ball’s </a:t>
            </a:r>
            <a:r>
              <a:rPr lang="en-GB" sz="1600" i="1" dirty="0" smtClean="0"/>
              <a:t>Freedman’s Memorial</a:t>
            </a:r>
            <a:r>
              <a:rPr lang="en-GB" sz="1600" dirty="0" smtClean="0"/>
              <a:t>, Washington DC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0" y="5263573"/>
            <a:ext cx="19060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sz="1600" dirty="0" smtClean="0"/>
              <a:t>John Quincy Adams Ward, </a:t>
            </a:r>
            <a:r>
              <a:rPr lang="en-GB" sz="1600" i="1" dirty="0" smtClean="0"/>
              <a:t>The Freedman</a:t>
            </a:r>
            <a:r>
              <a:rPr lang="en-GB" sz="1600" dirty="0" smtClean="0"/>
              <a:t> (Metropolitan Museum of Art, New York)</a:t>
            </a:r>
          </a:p>
        </p:txBody>
      </p:sp>
    </p:spTree>
    <p:extLst>
      <p:ext uri="{BB962C8B-B14F-4D97-AF65-F5344CB8AC3E}">
        <p14:creationId xmlns:p14="http://schemas.microsoft.com/office/powerpoint/2010/main" val="47670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  <a:p>
            <a:pPr lvl="0"/>
            <a:endParaRPr lang="en-GB" sz="1600" dirty="0" smtClean="0"/>
          </a:p>
          <a:p>
            <a:pPr algn="just"/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41722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196" y="0"/>
            <a:ext cx="4286250" cy="55435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434337" y="-1844"/>
            <a:ext cx="208823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Thomas Ball’s </a:t>
            </a:r>
            <a:r>
              <a:rPr lang="en-GB" sz="1600" i="1" dirty="0" smtClean="0"/>
              <a:t>Freedman’s Memorial</a:t>
            </a:r>
            <a:r>
              <a:rPr lang="en-GB" sz="1600" dirty="0" smtClean="0"/>
              <a:t>, Washington DC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1999" y="5263573"/>
            <a:ext cx="24992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sz="1600" dirty="0" smtClean="0"/>
              <a:t>John Quincy Adams Ward, </a:t>
            </a:r>
            <a:r>
              <a:rPr lang="en-GB" sz="1600" i="1" dirty="0" smtClean="0"/>
              <a:t>The Freedman</a:t>
            </a:r>
            <a:r>
              <a:rPr lang="en-GB" sz="1600" dirty="0" smtClean="0"/>
              <a:t>; Josiah Wedgewood abolitionist medallion design (1787)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279" y="4559266"/>
            <a:ext cx="2072721" cy="2328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928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30278" y="5148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  <a:p>
            <a:pPr lvl="0"/>
            <a:endParaRPr lang="en-GB" sz="1600" dirty="0" smtClean="0"/>
          </a:p>
          <a:p>
            <a:pPr algn="just"/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-1676" y="5148"/>
            <a:ext cx="89661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Augustus Saint-Gaudens and Charles McKim, </a:t>
            </a:r>
            <a:r>
              <a:rPr lang="en-GB" sz="1600" i="1" dirty="0" smtClean="0"/>
              <a:t>Shaw Memorial</a:t>
            </a:r>
            <a:r>
              <a:rPr lang="en-GB" sz="1600" dirty="0" smtClean="0"/>
              <a:t>, Boston, Massachusetts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9923"/>
            <a:ext cx="9144000" cy="6284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77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180528" y="362624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  <a:p>
            <a:pPr lvl="0"/>
            <a:endParaRPr lang="en-GB" sz="1600" dirty="0" smtClean="0"/>
          </a:p>
          <a:p>
            <a:pPr algn="just"/>
            <a:endParaRPr lang="en-GB" sz="1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4548" y="0"/>
            <a:ext cx="6029451" cy="41490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61048"/>
            <a:ext cx="4716016" cy="306512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1676" y="5148"/>
            <a:ext cx="31162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1600" i="1" dirty="0" smtClean="0"/>
          </a:p>
          <a:p>
            <a:pPr lvl="1"/>
            <a:endParaRPr lang="en-GB" sz="1600" i="1" dirty="0"/>
          </a:p>
          <a:p>
            <a:pPr lvl="1"/>
            <a:r>
              <a:rPr lang="en-GB" sz="1600" i="1" dirty="0" smtClean="0"/>
              <a:t>Lincoln Memorial</a:t>
            </a:r>
            <a:r>
              <a:rPr lang="en-GB" sz="1600" dirty="0" smtClean="0"/>
              <a:t>, Washington DC</a:t>
            </a:r>
          </a:p>
        </p:txBody>
      </p:sp>
    </p:spTree>
    <p:extLst>
      <p:ext uri="{BB962C8B-B14F-4D97-AF65-F5344CB8AC3E}">
        <p14:creationId xmlns:p14="http://schemas.microsoft.com/office/powerpoint/2010/main" val="4188695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  <a:p>
            <a:pPr lvl="0"/>
            <a:endParaRPr lang="en-GB" sz="1600" dirty="0" smtClean="0"/>
          </a:p>
          <a:p>
            <a:pPr algn="just"/>
            <a:endParaRPr lang="en-GB" sz="16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106" y="0"/>
            <a:ext cx="5394750" cy="6857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7135324" y="359878"/>
            <a:ext cx="1872208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1600" i="1" dirty="0" smtClean="0"/>
          </a:p>
          <a:p>
            <a:pPr lvl="1"/>
            <a:endParaRPr lang="en-GB" sz="1600" i="1" dirty="0"/>
          </a:p>
          <a:p>
            <a:pPr lvl="1"/>
            <a:r>
              <a:rPr lang="en-GB" sz="1600" i="1" dirty="0" smtClean="0"/>
              <a:t>Lincoln Memorial</a:t>
            </a:r>
            <a:r>
              <a:rPr lang="en-GB" sz="1600" dirty="0" smtClean="0"/>
              <a:t>, Washington DC, National Geographic photograph , 1947. See Savage, ‘The Politics of Memory,’ pp. 141-144.</a:t>
            </a:r>
          </a:p>
        </p:txBody>
      </p:sp>
    </p:spTree>
    <p:extLst>
      <p:ext uri="{BB962C8B-B14F-4D97-AF65-F5344CB8AC3E}">
        <p14:creationId xmlns:p14="http://schemas.microsoft.com/office/powerpoint/2010/main" val="140436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Tx/>
              <a:buChar char="-"/>
            </a:pPr>
            <a:endParaRPr lang="en-GB" sz="1600" dirty="0" smtClean="0"/>
          </a:p>
          <a:p>
            <a:r>
              <a:rPr lang="en-GB" sz="1600" dirty="0" smtClean="0"/>
              <a:t> </a:t>
            </a:r>
          </a:p>
          <a:p>
            <a:pPr lvl="0"/>
            <a:endParaRPr lang="en-GB" sz="1600" dirty="0" smtClean="0"/>
          </a:p>
          <a:p>
            <a:pPr algn="just"/>
            <a:endParaRPr lang="en-GB" sz="16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628" y="3438682"/>
            <a:ext cx="5174080" cy="3431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284"/>
            <a:ext cx="6300192" cy="352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-1676" y="5149"/>
            <a:ext cx="284548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2000" dirty="0" smtClean="0"/>
          </a:p>
          <a:p>
            <a:pPr lvl="1"/>
            <a:r>
              <a:rPr lang="en-GB" sz="2000" b="1" dirty="0" smtClean="0"/>
              <a:t>Memory as a contested field:</a:t>
            </a:r>
          </a:p>
          <a:p>
            <a:pPr lvl="1"/>
            <a:r>
              <a:rPr lang="en-GB" sz="1600" b="1" dirty="0" smtClean="0"/>
              <a:t>Cuyahoga </a:t>
            </a:r>
            <a:r>
              <a:rPr lang="en-GB" sz="1600" b="1" dirty="0"/>
              <a:t>County Soldiers’ and Sailors’ Monument, Cleveland, OH </a:t>
            </a:r>
            <a:r>
              <a:rPr lang="en-GB" sz="1600" b="1" dirty="0" smtClean="0"/>
              <a:t>(completed 1894)</a:t>
            </a:r>
          </a:p>
          <a:p>
            <a:pPr lvl="1"/>
            <a:r>
              <a:rPr lang="en-GB" sz="1200" dirty="0" smtClean="0"/>
              <a:t>(</a:t>
            </a:r>
            <a:r>
              <a:rPr lang="en-GB" sz="1200" dirty="0"/>
              <a:t>see: </a:t>
            </a:r>
            <a:r>
              <a:rPr lang="en-GB" sz="1200" dirty="0" smtClean="0"/>
              <a:t>https</a:t>
            </a:r>
            <a:r>
              <a:rPr lang="en-GB" sz="1200" dirty="0"/>
              <a:t>://jubiloemancipationcentury.wordpress.com/2015/10/07/african-americans-on-the-soldiers-and-sailors-monument-cleveland-ohio/)</a:t>
            </a:r>
          </a:p>
          <a:p>
            <a:pPr lvl="1"/>
            <a:endParaRPr lang="en-GB" sz="1600" b="1" dirty="0" smtClean="0"/>
          </a:p>
          <a:p>
            <a:pPr lvl="1"/>
            <a:endParaRPr lang="en-GB" sz="1600" i="1" dirty="0" smtClean="0"/>
          </a:p>
        </p:txBody>
      </p:sp>
      <p:pic>
        <p:nvPicPr>
          <p:cNvPr id="13" name="Picture 4" descr="https://jubiloemancipationcentury.files.wordpress.com/2011/05/mortar-practice-grouping-soldiers-sailors-monument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803" y="3114675"/>
            <a:ext cx="38385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75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  <a:p>
            <a:pPr lvl="0"/>
            <a:endParaRPr lang="en-GB" sz="1600" dirty="0" smtClean="0"/>
          </a:p>
          <a:p>
            <a:pPr algn="just"/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-1676" y="5148"/>
            <a:ext cx="6230046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2000" dirty="0" smtClean="0"/>
          </a:p>
          <a:p>
            <a:pPr lvl="1"/>
            <a:r>
              <a:rPr lang="en-GB" sz="2000" b="1" dirty="0" smtClean="0"/>
              <a:t>Memory as a contested field:</a:t>
            </a:r>
          </a:p>
          <a:p>
            <a:pPr lvl="1"/>
            <a:r>
              <a:rPr lang="en-GB" sz="1600" dirty="0" smtClean="0"/>
              <a:t>Robert E Lee, monument, Arthur Ashe monument Avenue Richmond, Virginia (dedicated 1996); </a:t>
            </a:r>
            <a:r>
              <a:rPr lang="en-GB" sz="1600" dirty="0"/>
              <a:t>‘Spirit of Freedom</a:t>
            </a:r>
            <a:r>
              <a:rPr lang="en-GB" sz="1600" dirty="0" smtClean="0"/>
              <a:t>,’ African </a:t>
            </a:r>
            <a:r>
              <a:rPr lang="en-GB" sz="1600" dirty="0"/>
              <a:t>American Civil War memorial</a:t>
            </a:r>
            <a:r>
              <a:rPr lang="en-GB" sz="1600" dirty="0" smtClean="0"/>
              <a:t>, Washington DC (dedicated 1997)</a:t>
            </a:r>
            <a:endParaRPr lang="en-GB" sz="1600" dirty="0"/>
          </a:p>
          <a:p>
            <a:pPr lvl="1"/>
            <a:endParaRPr lang="en-GB" sz="1600" dirty="0" smtClean="0"/>
          </a:p>
          <a:p>
            <a:pPr lvl="1"/>
            <a:endParaRPr lang="en-GB" sz="1600" b="1" dirty="0" smtClean="0"/>
          </a:p>
          <a:p>
            <a:pPr lvl="1"/>
            <a:endParaRPr lang="en-GB" sz="1600" b="1" dirty="0" smtClean="0"/>
          </a:p>
          <a:p>
            <a:pPr lvl="1"/>
            <a:endParaRPr lang="en-GB" sz="1600" i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560583"/>
            <a:ext cx="6380584" cy="4705681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370" y="0"/>
            <a:ext cx="2915630" cy="3913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97321"/>
            <a:ext cx="3833368" cy="2871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5432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  <a:p>
            <a:pPr lvl="0"/>
            <a:endParaRPr lang="en-GB" sz="1600" dirty="0" smtClean="0"/>
          </a:p>
          <a:p>
            <a:pPr algn="just"/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-1676" y="5148"/>
            <a:ext cx="9145676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2000" dirty="0" smtClean="0"/>
          </a:p>
          <a:p>
            <a:pPr lvl="1"/>
            <a:r>
              <a:rPr lang="en-GB" sz="2000" b="1" dirty="0" smtClean="0"/>
              <a:t>Memory as a contested field: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Removal of Confederate flags and symbols from government buildings in several southern states in response to murders in Charleston, NC, June 17 2015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Perpetrator </a:t>
            </a:r>
            <a:r>
              <a:rPr lang="en-GB" sz="2000" dirty="0" smtClean="0"/>
              <a:t>of a white supremacist attack on Emanuel African Methodist Episcopal Church had been photographed posing with the Confederate battle flag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Federal Supreme Court </a:t>
            </a:r>
            <a:r>
              <a:rPr lang="en-GB" sz="2000" dirty="0" smtClean="0"/>
              <a:t>ruled that state </a:t>
            </a:r>
            <a:r>
              <a:rPr lang="en-GB" sz="2000" dirty="0" smtClean="0"/>
              <a:t>of Virginia </a:t>
            </a:r>
            <a:r>
              <a:rPr lang="en-GB" sz="2000" dirty="0" smtClean="0"/>
              <a:t>could prohibit </a:t>
            </a:r>
            <a:r>
              <a:rPr lang="en-GB" sz="2000" dirty="0" smtClean="0"/>
              <a:t>printing automobile licence plates bearing the Confederate battle flag (amid rancour and protest; see below)</a:t>
            </a:r>
          </a:p>
          <a:p>
            <a:pPr lvl="1"/>
            <a:endParaRPr lang="en-GB" sz="1600" b="1" dirty="0" smtClean="0"/>
          </a:p>
          <a:p>
            <a:pPr lvl="1"/>
            <a:endParaRPr lang="en-GB" sz="1600" i="1" dirty="0" smtClean="0"/>
          </a:p>
        </p:txBody>
      </p:sp>
      <p:pic>
        <p:nvPicPr>
          <p:cNvPr id="3077" name="Picture 5" descr="https://img.washingtonpost.com/rf/image_1484w/2010-2019/WashingtonPost/2015/07/31/Local-Politics/Images/Merlin_321139.jpg?uuid=8hmXvjcvEeW2cx3wBaD7K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212975"/>
            <a:ext cx="5184300" cy="347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004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6456" y="-13180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indent="-285750">
              <a:buFontTx/>
              <a:buChar char="-"/>
            </a:pPr>
            <a:endParaRPr lang="en-GB" sz="1600" dirty="0">
              <a:solidFill>
                <a:prstClr val="black"/>
              </a:solidFill>
            </a:endParaRPr>
          </a:p>
          <a:p>
            <a:r>
              <a:rPr lang="en-GB" sz="1600" dirty="0">
                <a:solidFill>
                  <a:prstClr val="black"/>
                </a:solidFill>
              </a:rPr>
              <a:t> </a:t>
            </a:r>
          </a:p>
          <a:p>
            <a:endParaRPr lang="en-GB" sz="1600" dirty="0" smtClean="0">
              <a:solidFill>
                <a:prstClr val="black"/>
              </a:solidFill>
            </a:endParaRPr>
          </a:p>
          <a:p>
            <a:pPr algn="just"/>
            <a:endParaRPr lang="en-GB" sz="1600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91456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2000" dirty="0" smtClean="0">
              <a:solidFill>
                <a:prstClr val="black"/>
              </a:solidFill>
            </a:endParaRPr>
          </a:p>
          <a:p>
            <a:pPr lvl="1"/>
            <a:r>
              <a:rPr lang="en-GB" sz="2000" b="1" dirty="0" smtClean="0">
                <a:solidFill>
                  <a:prstClr val="black"/>
                </a:solidFill>
              </a:rPr>
              <a:t>Memory as a contested </a:t>
            </a:r>
            <a:r>
              <a:rPr lang="en-GB" sz="2000" b="1" dirty="0" smtClean="0">
                <a:solidFill>
                  <a:prstClr val="black"/>
                </a:solidFill>
              </a:rPr>
              <a:t>field</a:t>
            </a:r>
            <a:endParaRPr lang="en-GB" sz="1600" b="1" dirty="0" smtClean="0">
              <a:solidFill>
                <a:prstClr val="black"/>
              </a:solidFill>
            </a:endParaRPr>
          </a:p>
          <a:p>
            <a:pPr lvl="1"/>
            <a:endParaRPr lang="en-GB" sz="1600" i="1" dirty="0" smtClean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8420"/>
          <a:stretch/>
        </p:blipFill>
        <p:spPr>
          <a:xfrm>
            <a:off x="-14588" y="689700"/>
            <a:ext cx="9144000" cy="52337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520" y="59234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smtClean="0"/>
              <a:t>New York Times</a:t>
            </a:r>
            <a:r>
              <a:rPr lang="en-GB" dirty="0" smtClean="0"/>
              <a:t>, August 16 2017 (</a:t>
            </a:r>
            <a:r>
              <a:rPr lang="en-US" dirty="0" smtClean="0">
                <a:hlinkClick r:id="rId4"/>
              </a:rPr>
              <a:t>https</a:t>
            </a:r>
            <a:r>
              <a:rPr lang="en-US" dirty="0">
                <a:hlinkClick r:id="rId4"/>
              </a:rPr>
              <a:t>://</a:t>
            </a:r>
            <a:r>
              <a:rPr lang="en-US" dirty="0" smtClean="0">
                <a:hlinkClick r:id="rId4"/>
              </a:rPr>
              <a:t>www.nytimes.com/interactive/2017/08/16/us/confederate-monuments-removed.html</a:t>
            </a:r>
            <a:r>
              <a:rPr lang="en-US" dirty="0" smtClean="0"/>
              <a:t>; accessed February 13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990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indent="-285750">
              <a:buFontTx/>
              <a:buChar char="-"/>
            </a:pPr>
            <a:endParaRPr lang="en-GB" sz="1600" dirty="0">
              <a:solidFill>
                <a:prstClr val="black"/>
              </a:solidFill>
            </a:endParaRPr>
          </a:p>
          <a:p>
            <a:r>
              <a:rPr lang="en-GB" sz="1600" dirty="0">
                <a:solidFill>
                  <a:prstClr val="black"/>
                </a:solidFill>
              </a:rPr>
              <a:t> </a:t>
            </a:r>
          </a:p>
          <a:p>
            <a:endParaRPr lang="en-GB" sz="1600" dirty="0" smtClean="0">
              <a:solidFill>
                <a:prstClr val="black"/>
              </a:solidFill>
            </a:endParaRPr>
          </a:p>
          <a:p>
            <a:pPr algn="just"/>
            <a:endParaRPr lang="en-GB" sz="1600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-1676" y="5148"/>
            <a:ext cx="91456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en-GB" sz="1600" b="1" dirty="0" smtClean="0">
              <a:solidFill>
                <a:prstClr val="black"/>
              </a:solidFill>
            </a:endParaRPr>
          </a:p>
          <a:p>
            <a:pPr lvl="1"/>
            <a:endParaRPr lang="en-GB" sz="1600" i="1" dirty="0" smtClean="0">
              <a:solidFill>
                <a:prstClr val="black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27950" t="24948" r="29526" b="-3965"/>
          <a:stretch/>
        </p:blipFill>
        <p:spPr>
          <a:xfrm>
            <a:off x="-14974" y="657642"/>
            <a:ext cx="3962012" cy="4396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27951" t="23628" r="29524" b="44726"/>
          <a:stretch/>
        </p:blipFill>
        <p:spPr>
          <a:xfrm>
            <a:off x="19533" y="3068960"/>
            <a:ext cx="3852189" cy="171208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73510" y="-13180"/>
            <a:ext cx="2664033" cy="17119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indent="-285750">
              <a:buFontTx/>
              <a:buChar char="-"/>
            </a:pPr>
            <a:endParaRPr lang="en-GB" sz="1600" dirty="0">
              <a:solidFill>
                <a:prstClr val="black"/>
              </a:solidFill>
            </a:endParaRPr>
          </a:p>
          <a:p>
            <a:r>
              <a:rPr lang="en-GB" sz="1600" dirty="0">
                <a:solidFill>
                  <a:prstClr val="black"/>
                </a:solidFill>
              </a:rPr>
              <a:t> </a:t>
            </a:r>
          </a:p>
          <a:p>
            <a:endParaRPr lang="en-GB" sz="1600" dirty="0" smtClean="0">
              <a:solidFill>
                <a:prstClr val="black"/>
              </a:solidFill>
            </a:endParaRPr>
          </a:p>
          <a:p>
            <a:pPr algn="just"/>
            <a:endParaRPr lang="en-GB" sz="1600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5676" cy="1281029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lvl="1"/>
            <a:r>
              <a:rPr lang="en-GB" sz="2000" b="1" dirty="0" smtClean="0">
                <a:solidFill>
                  <a:prstClr val="black"/>
                </a:solidFill>
              </a:rPr>
              <a:t>Memory </a:t>
            </a:r>
            <a:r>
              <a:rPr lang="en-GB" sz="2000" b="1" dirty="0" smtClean="0">
                <a:solidFill>
                  <a:prstClr val="black"/>
                </a:solidFill>
              </a:rPr>
              <a:t>as </a:t>
            </a:r>
            <a:r>
              <a:rPr lang="en-GB" sz="2000" b="1" dirty="0" smtClean="0">
                <a:solidFill>
                  <a:prstClr val="black"/>
                </a:solidFill>
              </a:rPr>
              <a:t>a contested field</a:t>
            </a:r>
            <a:endParaRPr lang="en-GB" sz="1600" b="1" dirty="0" smtClean="0">
              <a:solidFill>
                <a:prstClr val="black"/>
              </a:solidFill>
            </a:endParaRPr>
          </a:p>
          <a:p>
            <a:pPr lvl="1"/>
            <a:endParaRPr lang="en-GB" sz="1600" i="1" dirty="0" smtClean="0">
              <a:solidFill>
                <a:prstClr val="black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4128" y="4412711"/>
            <a:ext cx="3419872" cy="244028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/>
          <a:srcRect l="27950" t="23627" r="29525" b="38133"/>
          <a:stretch/>
        </p:blipFill>
        <p:spPr>
          <a:xfrm>
            <a:off x="0" y="4767203"/>
            <a:ext cx="3947038" cy="211970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55975" y="-24630"/>
            <a:ext cx="4835965" cy="271558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44837" y="2392349"/>
            <a:ext cx="3758582" cy="2505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7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1249</TotalTime>
  <Words>2345</Words>
  <Application>Microsoft Office PowerPoint</Application>
  <PresentationFormat>On-screen Show (4:3)</PresentationFormat>
  <Paragraphs>287</Paragraphs>
  <Slides>45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</dc:creator>
  <cp:lastModifiedBy>Alexander Scott</cp:lastModifiedBy>
  <cp:revision>37</cp:revision>
  <cp:lastPrinted>2018-02-13T13:27:02Z</cp:lastPrinted>
  <dcterms:created xsi:type="dcterms:W3CDTF">2015-10-11T10:37:56Z</dcterms:created>
  <dcterms:modified xsi:type="dcterms:W3CDTF">2018-02-13T17:53:58Z</dcterms:modified>
</cp:coreProperties>
</file>