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4.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5.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6.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6" r:id="rId5"/>
    <p:sldMasterId id="2147483708" r:id="rId6"/>
    <p:sldMasterId id="2147483717" r:id="rId7"/>
    <p:sldMasterId id="2147483721" r:id="rId8"/>
    <p:sldMasterId id="2147483725" r:id="rId9"/>
    <p:sldMasterId id="2147483730" r:id="rId10"/>
  </p:sldMasterIdLst>
  <p:notesMasterIdLst>
    <p:notesMasterId r:id="rId46"/>
  </p:notesMasterIdLst>
  <p:sldIdLst>
    <p:sldId id="256" r:id="rId11"/>
    <p:sldId id="378" r:id="rId12"/>
    <p:sldId id="1149" r:id="rId13"/>
    <p:sldId id="1097" r:id="rId14"/>
    <p:sldId id="1098" r:id="rId15"/>
    <p:sldId id="1099" r:id="rId16"/>
    <p:sldId id="1103" r:id="rId17"/>
    <p:sldId id="1070" r:id="rId18"/>
    <p:sldId id="1139" r:id="rId19"/>
    <p:sldId id="1140" r:id="rId20"/>
    <p:sldId id="1142" r:id="rId21"/>
    <p:sldId id="1141" r:id="rId22"/>
    <p:sldId id="1143" r:id="rId23"/>
    <p:sldId id="1144" r:id="rId24"/>
    <p:sldId id="448" r:id="rId25"/>
    <p:sldId id="461" r:id="rId26"/>
    <p:sldId id="449" r:id="rId27"/>
    <p:sldId id="450" r:id="rId28"/>
    <p:sldId id="451" r:id="rId29"/>
    <p:sldId id="454" r:id="rId30"/>
    <p:sldId id="463" r:id="rId31"/>
    <p:sldId id="452" r:id="rId32"/>
    <p:sldId id="453" r:id="rId33"/>
    <p:sldId id="258" r:id="rId34"/>
    <p:sldId id="259" r:id="rId35"/>
    <p:sldId id="260" r:id="rId36"/>
    <p:sldId id="261" r:id="rId37"/>
    <p:sldId id="262" r:id="rId38"/>
    <p:sldId id="263" r:id="rId39"/>
    <p:sldId id="257" r:id="rId40"/>
    <p:sldId id="456" r:id="rId41"/>
    <p:sldId id="265" r:id="rId42"/>
    <p:sldId id="1147" r:id="rId43"/>
    <p:sldId id="1148" r:id="rId44"/>
    <p:sldId id="464"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009900"/>
    <a:srgbClr val="FF0000"/>
    <a:srgbClr val="FF0066"/>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1" autoAdjust="0"/>
    <p:restoredTop sz="73621" autoAdjust="0"/>
  </p:normalViewPr>
  <p:slideViewPr>
    <p:cSldViewPr>
      <p:cViewPr varScale="1">
        <p:scale>
          <a:sx n="78" d="100"/>
          <a:sy n="78" d="100"/>
        </p:scale>
        <p:origin x="253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notesMaster" Target="notesMasters/notesMaster1.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3F0980-4540-4465-9913-95CB9A719952}" type="doc">
      <dgm:prSet loTypeId="urn:microsoft.com/office/officeart/2005/8/layout/radial6" loCatId="cycle" qsTypeId="urn:microsoft.com/office/officeart/2005/8/quickstyle/simple1" qsCatId="simple" csTypeId="urn:microsoft.com/office/officeart/2005/8/colors/accent0_1" csCatId="mainScheme" phldr="1"/>
      <dgm:spPr/>
      <dgm:t>
        <a:bodyPr/>
        <a:lstStyle/>
        <a:p>
          <a:endParaRPr lang="en-GB"/>
        </a:p>
      </dgm:t>
    </dgm:pt>
    <dgm:pt modelId="{E6D3BB44-EF1A-469D-BB50-E7392EFC1969}">
      <dgm:prSet phldrT="[Text]" custT="1"/>
      <dgm:spPr>
        <a:xfrm>
          <a:off x="2323126" y="1332694"/>
          <a:ext cx="1416713" cy="1416713"/>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US" sz="1200" b="1" dirty="0">
              <a:solidFill>
                <a:srgbClr val="000099"/>
              </a:solidFill>
              <a:latin typeface="+mn-lt"/>
              <a:ea typeface="+mn-ea"/>
              <a:cs typeface="+mn-cs"/>
            </a:rPr>
            <a:t>Role Design for Motivation</a:t>
          </a:r>
          <a:endParaRPr lang="en-GB" sz="1200" b="1" dirty="0">
            <a:solidFill>
              <a:srgbClr val="000099"/>
            </a:solidFill>
            <a:latin typeface="+mn-lt"/>
            <a:ea typeface="+mn-ea"/>
            <a:cs typeface="+mn-cs"/>
          </a:endParaRPr>
        </a:p>
      </dgm:t>
    </dgm:pt>
    <dgm:pt modelId="{475F648A-DBC2-4742-AD34-64D840B05329}" type="parTrans" cxnId="{1474BFE9-3BE1-43B6-B23E-7D0747BA2AB2}">
      <dgm:prSet/>
      <dgm:spPr/>
      <dgm:t>
        <a:bodyPr/>
        <a:lstStyle/>
        <a:p>
          <a:endParaRPr lang="en-GB" sz="1200">
            <a:solidFill>
              <a:srgbClr val="000099"/>
            </a:solidFill>
          </a:endParaRPr>
        </a:p>
      </dgm:t>
    </dgm:pt>
    <dgm:pt modelId="{193A138A-82CC-4EFF-A047-58F9B4716E78}" type="sibTrans" cxnId="{1474BFE9-3BE1-43B6-B23E-7D0747BA2AB2}">
      <dgm:prSet/>
      <dgm:spPr/>
      <dgm:t>
        <a:bodyPr/>
        <a:lstStyle/>
        <a:p>
          <a:endParaRPr lang="en-GB" sz="1200">
            <a:solidFill>
              <a:srgbClr val="000099"/>
            </a:solidFill>
          </a:endParaRPr>
        </a:p>
      </dgm:t>
    </dgm:pt>
    <dgm:pt modelId="{4DF22BE7-C180-457E-8A8E-4C6F4FA164D1}">
      <dgm:prSet phldrT="[Text]" custT="1"/>
      <dgm:spPr>
        <a:xfrm>
          <a:off x="2372667" y="-169497"/>
          <a:ext cx="1317631" cy="1412011"/>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GB" sz="1200" b="1" dirty="0">
              <a:solidFill>
                <a:srgbClr val="000099"/>
              </a:solidFill>
              <a:latin typeface="+mn-lt"/>
              <a:ea typeface="+mn-ea"/>
              <a:cs typeface="+mn-cs"/>
            </a:rPr>
            <a:t>Role Enlargement</a:t>
          </a:r>
          <a:endParaRPr lang="en-GB" sz="1200" dirty="0">
            <a:solidFill>
              <a:srgbClr val="000099"/>
            </a:solidFill>
            <a:latin typeface="+mn-lt"/>
            <a:ea typeface="+mn-ea"/>
            <a:cs typeface="+mn-cs"/>
          </a:endParaRPr>
        </a:p>
      </dgm:t>
    </dgm:pt>
    <dgm:pt modelId="{020F3966-11AA-4EFD-98F5-D638D4AAE152}" type="parTrans" cxnId="{1521D9AD-397B-41E4-A2A2-37E2938E412A}">
      <dgm:prSet/>
      <dgm:spPr/>
      <dgm:t>
        <a:bodyPr/>
        <a:lstStyle/>
        <a:p>
          <a:endParaRPr lang="en-GB" sz="1200">
            <a:solidFill>
              <a:srgbClr val="000099"/>
            </a:solidFill>
          </a:endParaRPr>
        </a:p>
      </dgm:t>
    </dgm:pt>
    <dgm:pt modelId="{99506ED8-B287-4C86-8079-ACEBCB39B333}" type="sibTrans" cxnId="{1521D9AD-397B-41E4-A2A2-37E2938E412A}">
      <dgm:prSet/>
      <dgm:spPr>
        <a:xfrm>
          <a:off x="1491239" y="500807"/>
          <a:ext cx="3080488" cy="3080488"/>
        </a:xfrm>
        <a:solidFill>
          <a:sysClr val="windowText" lastClr="000000">
            <a:tint val="60000"/>
            <a:hueOff val="0"/>
            <a:satOff val="0"/>
            <a:lumOff val="0"/>
            <a:alphaOff val="0"/>
          </a:sysClr>
        </a:solidFill>
        <a:ln>
          <a:noFill/>
        </a:ln>
        <a:effectLst/>
      </dgm:spPr>
      <dgm:t>
        <a:bodyPr/>
        <a:lstStyle/>
        <a:p>
          <a:endParaRPr lang="en-GB" sz="1200">
            <a:solidFill>
              <a:srgbClr val="000099"/>
            </a:solidFill>
          </a:endParaRPr>
        </a:p>
      </dgm:t>
    </dgm:pt>
    <dgm:pt modelId="{9EABF5B5-DA05-4BF3-B733-448FBCDB844F}">
      <dgm:prSet phldrT="[Text]"/>
      <dgm:spPr/>
      <dgm:t>
        <a:bodyPr/>
        <a:lstStyle/>
        <a:p>
          <a:endParaRPr lang="en-GB" sz="1200">
            <a:solidFill>
              <a:srgbClr val="000099"/>
            </a:solidFill>
          </a:endParaRPr>
        </a:p>
      </dgm:t>
    </dgm:pt>
    <dgm:pt modelId="{B02867B6-3F5E-4E18-A9E2-442D0E05A47F}" type="parTrans" cxnId="{9A13D53A-88D2-4D0B-8CBF-2F797B613019}">
      <dgm:prSet/>
      <dgm:spPr/>
      <dgm:t>
        <a:bodyPr/>
        <a:lstStyle/>
        <a:p>
          <a:endParaRPr lang="en-GB" sz="1200">
            <a:solidFill>
              <a:srgbClr val="000099"/>
            </a:solidFill>
          </a:endParaRPr>
        </a:p>
      </dgm:t>
    </dgm:pt>
    <dgm:pt modelId="{0064718F-9803-4364-8EF0-70648F4002E0}" type="sibTrans" cxnId="{9A13D53A-88D2-4D0B-8CBF-2F797B613019}">
      <dgm:prSet/>
      <dgm:spPr/>
      <dgm:t>
        <a:bodyPr/>
        <a:lstStyle/>
        <a:p>
          <a:endParaRPr lang="en-GB" sz="1200">
            <a:solidFill>
              <a:srgbClr val="000099"/>
            </a:solidFill>
          </a:endParaRPr>
        </a:p>
      </dgm:t>
    </dgm:pt>
    <dgm:pt modelId="{3FF42348-371E-4191-B6F2-CD18C362D090}">
      <dgm:prSet phldrT="[Text]"/>
      <dgm:spPr/>
      <dgm:t>
        <a:bodyPr/>
        <a:lstStyle/>
        <a:p>
          <a:endParaRPr lang="en-GB" sz="1200">
            <a:solidFill>
              <a:srgbClr val="000099"/>
            </a:solidFill>
          </a:endParaRPr>
        </a:p>
      </dgm:t>
    </dgm:pt>
    <dgm:pt modelId="{69D5129A-514A-4FA9-89DD-9F57E5064FCC}" type="parTrans" cxnId="{9CDAA617-CAF8-4BC3-AE87-95337498E3E5}">
      <dgm:prSet/>
      <dgm:spPr/>
      <dgm:t>
        <a:bodyPr/>
        <a:lstStyle/>
        <a:p>
          <a:endParaRPr lang="en-GB" sz="1200">
            <a:solidFill>
              <a:srgbClr val="000099"/>
            </a:solidFill>
          </a:endParaRPr>
        </a:p>
      </dgm:t>
    </dgm:pt>
    <dgm:pt modelId="{CF8DDBC2-E916-4306-BEE0-A2E1A87E9A37}" type="sibTrans" cxnId="{9CDAA617-CAF8-4BC3-AE87-95337498E3E5}">
      <dgm:prSet/>
      <dgm:spPr/>
      <dgm:t>
        <a:bodyPr/>
        <a:lstStyle/>
        <a:p>
          <a:endParaRPr lang="en-GB" sz="1200">
            <a:solidFill>
              <a:srgbClr val="000099"/>
            </a:solidFill>
          </a:endParaRPr>
        </a:p>
      </dgm:t>
    </dgm:pt>
    <dgm:pt modelId="{3E835DFA-57FD-43FB-8414-9B7222F20B9B}">
      <dgm:prSet custT="1"/>
      <dgm:spPr>
        <a:xfrm>
          <a:off x="3913839" y="1418045"/>
          <a:ext cx="1244374" cy="1246010"/>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GB" sz="1200" b="1" dirty="0">
              <a:solidFill>
                <a:srgbClr val="000099"/>
              </a:solidFill>
              <a:latin typeface="+mn-lt"/>
              <a:ea typeface="+mn-ea"/>
              <a:cs typeface="+mn-cs"/>
            </a:rPr>
            <a:t>Role Enrichment</a:t>
          </a:r>
          <a:endParaRPr lang="en-GB" sz="1200" dirty="0">
            <a:solidFill>
              <a:srgbClr val="000099"/>
            </a:solidFill>
            <a:latin typeface="+mn-lt"/>
            <a:ea typeface="+mn-ea"/>
            <a:cs typeface="+mn-cs"/>
          </a:endParaRPr>
        </a:p>
      </dgm:t>
    </dgm:pt>
    <dgm:pt modelId="{E820CACA-011B-4EDF-8CA7-D9CA49F6518A}" type="parTrans" cxnId="{BD035650-BB2C-45EA-B91B-EBC71027E67A}">
      <dgm:prSet/>
      <dgm:spPr/>
      <dgm:t>
        <a:bodyPr/>
        <a:lstStyle/>
        <a:p>
          <a:endParaRPr lang="en-GB" sz="1200">
            <a:solidFill>
              <a:srgbClr val="000099"/>
            </a:solidFill>
          </a:endParaRPr>
        </a:p>
      </dgm:t>
    </dgm:pt>
    <dgm:pt modelId="{092E4C55-1C42-43DE-A8DE-9D0CC7AC2596}" type="sibTrans" cxnId="{BD035650-BB2C-45EA-B91B-EBC71027E67A}">
      <dgm:prSet/>
      <dgm:spPr>
        <a:xfrm>
          <a:off x="1491239" y="500807"/>
          <a:ext cx="3080488" cy="3080488"/>
        </a:xfrm>
        <a:solidFill>
          <a:sysClr val="windowText" lastClr="000000">
            <a:tint val="60000"/>
            <a:hueOff val="0"/>
            <a:satOff val="0"/>
            <a:lumOff val="0"/>
            <a:alphaOff val="0"/>
          </a:sysClr>
        </a:solidFill>
        <a:ln>
          <a:noFill/>
        </a:ln>
        <a:effectLst/>
      </dgm:spPr>
      <dgm:t>
        <a:bodyPr/>
        <a:lstStyle/>
        <a:p>
          <a:endParaRPr lang="en-GB" sz="1200">
            <a:solidFill>
              <a:srgbClr val="000099"/>
            </a:solidFill>
          </a:endParaRPr>
        </a:p>
      </dgm:t>
    </dgm:pt>
    <dgm:pt modelId="{4075D2C0-1966-414B-A712-8102DCF1CCDB}">
      <dgm:prSet custT="1"/>
      <dgm:spPr>
        <a:xfrm>
          <a:off x="2379213" y="2919921"/>
          <a:ext cx="1304540" cy="1251346"/>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GB" sz="1200" b="1">
              <a:solidFill>
                <a:srgbClr val="000099"/>
              </a:solidFill>
              <a:latin typeface="+mn-lt"/>
              <a:ea typeface="+mn-ea"/>
              <a:cs typeface="+mn-cs"/>
            </a:rPr>
            <a:t>Role Rotation</a:t>
          </a:r>
          <a:endParaRPr lang="en-GB" sz="1200">
            <a:solidFill>
              <a:srgbClr val="000099"/>
            </a:solidFill>
            <a:latin typeface="+mn-lt"/>
            <a:ea typeface="+mn-ea"/>
            <a:cs typeface="+mn-cs"/>
          </a:endParaRPr>
        </a:p>
      </dgm:t>
    </dgm:pt>
    <dgm:pt modelId="{7EAE99A3-396F-4082-B29F-04E173F60BD6}" type="parTrans" cxnId="{A2293855-FD8B-4696-80FE-6AC99076779A}">
      <dgm:prSet/>
      <dgm:spPr/>
      <dgm:t>
        <a:bodyPr/>
        <a:lstStyle/>
        <a:p>
          <a:endParaRPr lang="en-GB" sz="1200">
            <a:solidFill>
              <a:srgbClr val="000099"/>
            </a:solidFill>
          </a:endParaRPr>
        </a:p>
      </dgm:t>
    </dgm:pt>
    <dgm:pt modelId="{8CDBC337-5EC9-4A9F-8840-4B1CA07224ED}" type="sibTrans" cxnId="{A2293855-FD8B-4696-80FE-6AC99076779A}">
      <dgm:prSet/>
      <dgm:spPr>
        <a:xfrm>
          <a:off x="1491239" y="500807"/>
          <a:ext cx="3080488" cy="3080488"/>
        </a:xfrm>
        <a:solidFill>
          <a:sysClr val="windowText" lastClr="000000">
            <a:tint val="60000"/>
            <a:hueOff val="0"/>
            <a:satOff val="0"/>
            <a:lumOff val="0"/>
            <a:alphaOff val="0"/>
          </a:sysClr>
        </a:solidFill>
        <a:ln>
          <a:noFill/>
        </a:ln>
        <a:effectLst/>
      </dgm:spPr>
      <dgm:t>
        <a:bodyPr/>
        <a:lstStyle/>
        <a:p>
          <a:endParaRPr lang="en-GB" sz="1200">
            <a:solidFill>
              <a:srgbClr val="000099"/>
            </a:solidFill>
          </a:endParaRPr>
        </a:p>
      </dgm:t>
    </dgm:pt>
    <dgm:pt modelId="{4B1020C3-9B55-4A10-A43C-F8C96D983596}">
      <dgm:prSet custT="1"/>
      <dgm:spPr>
        <a:xfrm>
          <a:off x="848886" y="1359347"/>
          <a:ext cx="1356109" cy="1363408"/>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GB" sz="1200" b="1" dirty="0">
              <a:solidFill>
                <a:srgbClr val="000099"/>
              </a:solidFill>
              <a:latin typeface="+mn-lt"/>
              <a:ea typeface="+mn-ea"/>
              <a:cs typeface="+mn-cs"/>
            </a:rPr>
            <a:t>Empowerment</a:t>
          </a:r>
          <a:endParaRPr lang="en-GB" sz="1200" dirty="0">
            <a:solidFill>
              <a:srgbClr val="000099"/>
            </a:solidFill>
            <a:latin typeface="+mn-lt"/>
            <a:ea typeface="+mn-ea"/>
            <a:cs typeface="+mn-cs"/>
          </a:endParaRPr>
        </a:p>
      </dgm:t>
    </dgm:pt>
    <dgm:pt modelId="{A24A5B44-2E6A-49D3-854C-A4C357BFD82C}" type="parTrans" cxnId="{EE48C36E-E94D-4316-8DB8-F6F67ACB310D}">
      <dgm:prSet/>
      <dgm:spPr/>
      <dgm:t>
        <a:bodyPr/>
        <a:lstStyle/>
        <a:p>
          <a:endParaRPr lang="en-GB" sz="1200">
            <a:solidFill>
              <a:srgbClr val="000099"/>
            </a:solidFill>
          </a:endParaRPr>
        </a:p>
      </dgm:t>
    </dgm:pt>
    <dgm:pt modelId="{1DE46019-097E-4F50-B985-3DCD44C94E8C}" type="sibTrans" cxnId="{EE48C36E-E94D-4316-8DB8-F6F67ACB310D}">
      <dgm:prSet/>
      <dgm:spPr>
        <a:xfrm>
          <a:off x="1491239" y="500807"/>
          <a:ext cx="3080488" cy="3080488"/>
        </a:xfrm>
        <a:solidFill>
          <a:sysClr val="windowText" lastClr="000000">
            <a:tint val="60000"/>
            <a:hueOff val="0"/>
            <a:satOff val="0"/>
            <a:lumOff val="0"/>
            <a:alphaOff val="0"/>
          </a:sysClr>
        </a:solidFill>
        <a:ln>
          <a:noFill/>
        </a:ln>
        <a:effectLst/>
      </dgm:spPr>
      <dgm:t>
        <a:bodyPr/>
        <a:lstStyle/>
        <a:p>
          <a:endParaRPr lang="en-GB" sz="1200">
            <a:solidFill>
              <a:srgbClr val="000099"/>
            </a:solidFill>
          </a:endParaRPr>
        </a:p>
      </dgm:t>
    </dgm:pt>
    <dgm:pt modelId="{E844FBA8-A1D2-4E38-BEB4-6A4C580D9FFD}" type="pres">
      <dgm:prSet presAssocID="{3D3F0980-4540-4465-9913-95CB9A719952}" presName="Name0" presStyleCnt="0">
        <dgm:presLayoutVars>
          <dgm:chMax val="1"/>
          <dgm:dir/>
          <dgm:animLvl val="ctr"/>
          <dgm:resizeHandles val="exact"/>
        </dgm:presLayoutVars>
      </dgm:prSet>
      <dgm:spPr/>
    </dgm:pt>
    <dgm:pt modelId="{C38D93CB-45B2-47BC-9965-BD642B8C8F7C}" type="pres">
      <dgm:prSet presAssocID="{E6D3BB44-EF1A-469D-BB50-E7392EFC1969}" presName="centerShape" presStyleLbl="node0" presStyleIdx="0" presStyleCnt="1" custScaleX="107734" custScaleY="107105" custLinFactNeighborX="-573"/>
      <dgm:spPr>
        <a:prstGeom prst="ellipse">
          <a:avLst/>
        </a:prstGeom>
      </dgm:spPr>
    </dgm:pt>
    <dgm:pt modelId="{923021D9-178C-4694-BBA8-193669776109}" type="pres">
      <dgm:prSet presAssocID="{4DF22BE7-C180-457E-8A8E-4C6F4FA164D1}" presName="node" presStyleLbl="node1" presStyleIdx="0" presStyleCnt="4" custScaleX="152177" custScaleY="142383">
        <dgm:presLayoutVars>
          <dgm:bulletEnabled val="1"/>
        </dgm:presLayoutVars>
      </dgm:prSet>
      <dgm:spPr>
        <a:prstGeom prst="ellipse">
          <a:avLst/>
        </a:prstGeom>
      </dgm:spPr>
    </dgm:pt>
    <dgm:pt modelId="{DAEBC73C-900B-4AAD-808C-8577BB69400E}" type="pres">
      <dgm:prSet presAssocID="{4DF22BE7-C180-457E-8A8E-4C6F4FA164D1}" presName="dummy" presStyleCnt="0"/>
      <dgm:spPr/>
    </dgm:pt>
    <dgm:pt modelId="{42C83765-3F55-415B-B9D1-177307322773}" type="pres">
      <dgm:prSet presAssocID="{99506ED8-B287-4C86-8079-ACEBCB39B333}" presName="sibTrans" presStyleLbl="sibTrans2D1" presStyleIdx="0" presStyleCnt="4"/>
      <dgm:spPr>
        <a:prstGeom prst="blockArc">
          <a:avLst>
            <a:gd name="adj1" fmla="val 16200000"/>
            <a:gd name="adj2" fmla="val 0"/>
            <a:gd name="adj3" fmla="val 4644"/>
          </a:avLst>
        </a:prstGeom>
      </dgm:spPr>
    </dgm:pt>
    <dgm:pt modelId="{CFEDF596-A801-4E24-BC12-B7BF6301D69B}" type="pres">
      <dgm:prSet presAssocID="{3E835DFA-57FD-43FB-8414-9B7222F20B9B}" presName="node" presStyleLbl="node1" presStyleIdx="1" presStyleCnt="4" custScaleX="145726" custScaleY="138675" custRadScaleRad="107254">
        <dgm:presLayoutVars>
          <dgm:bulletEnabled val="1"/>
        </dgm:presLayoutVars>
      </dgm:prSet>
      <dgm:spPr>
        <a:prstGeom prst="ellipse">
          <a:avLst/>
        </a:prstGeom>
      </dgm:spPr>
    </dgm:pt>
    <dgm:pt modelId="{727BEE08-5F3B-4009-8A07-D1A045CB677E}" type="pres">
      <dgm:prSet presAssocID="{3E835DFA-57FD-43FB-8414-9B7222F20B9B}" presName="dummy" presStyleCnt="0"/>
      <dgm:spPr/>
    </dgm:pt>
    <dgm:pt modelId="{2E5FD7F7-60B7-48A7-A06B-F97F1A662BAE}" type="pres">
      <dgm:prSet presAssocID="{092E4C55-1C42-43DE-A8DE-9D0CC7AC2596}" presName="sibTrans" presStyleLbl="sibTrans2D1" presStyleIdx="1" presStyleCnt="4"/>
      <dgm:spPr>
        <a:prstGeom prst="blockArc">
          <a:avLst>
            <a:gd name="adj1" fmla="val 0"/>
            <a:gd name="adj2" fmla="val 5400000"/>
            <a:gd name="adj3" fmla="val 4644"/>
          </a:avLst>
        </a:prstGeom>
      </dgm:spPr>
    </dgm:pt>
    <dgm:pt modelId="{5156EDC8-2C8D-46A1-970D-480E156B9E60}" type="pres">
      <dgm:prSet presAssocID="{4075D2C0-1966-414B-A712-8102DCF1CCDB}" presName="node" presStyleLbl="node1" presStyleIdx="2" presStyleCnt="4" custScaleX="158202" custScaleY="139764">
        <dgm:presLayoutVars>
          <dgm:bulletEnabled val="1"/>
        </dgm:presLayoutVars>
      </dgm:prSet>
      <dgm:spPr>
        <a:prstGeom prst="ellipse">
          <a:avLst/>
        </a:prstGeom>
      </dgm:spPr>
    </dgm:pt>
    <dgm:pt modelId="{1A0B9EC8-ADA0-4307-829E-3C2FED21DEB4}" type="pres">
      <dgm:prSet presAssocID="{4075D2C0-1966-414B-A712-8102DCF1CCDB}" presName="dummy" presStyleCnt="0"/>
      <dgm:spPr/>
    </dgm:pt>
    <dgm:pt modelId="{3000D5E7-0F62-4AD7-8FBB-BE8D5B3D9348}" type="pres">
      <dgm:prSet presAssocID="{8CDBC337-5EC9-4A9F-8840-4B1CA07224ED}" presName="sibTrans" presStyleLbl="sibTrans2D1" presStyleIdx="2" presStyleCnt="4"/>
      <dgm:spPr>
        <a:prstGeom prst="blockArc">
          <a:avLst>
            <a:gd name="adj1" fmla="val 5400000"/>
            <a:gd name="adj2" fmla="val 10800000"/>
            <a:gd name="adj3" fmla="val 4644"/>
          </a:avLst>
        </a:prstGeom>
      </dgm:spPr>
    </dgm:pt>
    <dgm:pt modelId="{EAEACCB8-E2B6-4FBB-9060-B66630C195CE}" type="pres">
      <dgm:prSet presAssocID="{4B1020C3-9B55-4A10-A43C-F8C96D983596}" presName="node" presStyleLbl="node1" presStyleIdx="3" presStyleCnt="4" custScaleX="153498" custScaleY="150546" custRadScaleRad="111168">
        <dgm:presLayoutVars>
          <dgm:bulletEnabled val="1"/>
        </dgm:presLayoutVars>
      </dgm:prSet>
      <dgm:spPr>
        <a:prstGeom prst="ellipse">
          <a:avLst/>
        </a:prstGeom>
      </dgm:spPr>
    </dgm:pt>
    <dgm:pt modelId="{98E5FB81-1F67-43BA-972C-3125DB68C29B}" type="pres">
      <dgm:prSet presAssocID="{4B1020C3-9B55-4A10-A43C-F8C96D983596}" presName="dummy" presStyleCnt="0"/>
      <dgm:spPr/>
    </dgm:pt>
    <dgm:pt modelId="{B61BF4CF-4194-4F5C-9369-09DDA162B4F4}" type="pres">
      <dgm:prSet presAssocID="{1DE46019-097E-4F50-B985-3DCD44C94E8C}" presName="sibTrans" presStyleLbl="sibTrans2D1" presStyleIdx="3" presStyleCnt="4"/>
      <dgm:spPr>
        <a:prstGeom prst="blockArc">
          <a:avLst>
            <a:gd name="adj1" fmla="val 10800000"/>
            <a:gd name="adj2" fmla="val 16200000"/>
            <a:gd name="adj3" fmla="val 4644"/>
          </a:avLst>
        </a:prstGeom>
      </dgm:spPr>
    </dgm:pt>
  </dgm:ptLst>
  <dgm:cxnLst>
    <dgm:cxn modelId="{02240603-D965-A34B-8571-A84E88185120}" type="presOf" srcId="{092E4C55-1C42-43DE-A8DE-9D0CC7AC2596}" destId="{2E5FD7F7-60B7-48A7-A06B-F97F1A662BAE}" srcOrd="0" destOrd="0" presId="urn:microsoft.com/office/officeart/2005/8/layout/radial6"/>
    <dgm:cxn modelId="{627DDB08-7FC8-4A4C-B523-D025B103087F}" type="presOf" srcId="{3E835DFA-57FD-43FB-8414-9B7222F20B9B}" destId="{CFEDF596-A801-4E24-BC12-B7BF6301D69B}" srcOrd="0" destOrd="0" presId="urn:microsoft.com/office/officeart/2005/8/layout/radial6"/>
    <dgm:cxn modelId="{9CDAA617-CAF8-4BC3-AE87-95337498E3E5}" srcId="{3D3F0980-4540-4465-9913-95CB9A719952}" destId="{3FF42348-371E-4191-B6F2-CD18C362D090}" srcOrd="1" destOrd="0" parTransId="{69D5129A-514A-4FA9-89DD-9F57E5064FCC}" sibTransId="{CF8DDBC2-E916-4306-BEE0-A2E1A87E9A37}"/>
    <dgm:cxn modelId="{9A13D53A-88D2-4D0B-8CBF-2F797B613019}" srcId="{3FF42348-371E-4191-B6F2-CD18C362D090}" destId="{9EABF5B5-DA05-4BF3-B733-448FBCDB844F}" srcOrd="0" destOrd="0" parTransId="{B02867B6-3F5E-4E18-A9E2-442D0E05A47F}" sibTransId="{0064718F-9803-4364-8EF0-70648F4002E0}"/>
    <dgm:cxn modelId="{33742143-57B5-7F4F-BCB6-76520011E0D0}" type="presOf" srcId="{E6D3BB44-EF1A-469D-BB50-E7392EFC1969}" destId="{C38D93CB-45B2-47BC-9965-BD642B8C8F7C}" srcOrd="0" destOrd="0" presId="urn:microsoft.com/office/officeart/2005/8/layout/radial6"/>
    <dgm:cxn modelId="{A4682145-F321-634B-81C3-4BAE217E2AC3}" type="presOf" srcId="{4DF22BE7-C180-457E-8A8E-4C6F4FA164D1}" destId="{923021D9-178C-4694-BBA8-193669776109}" srcOrd="0" destOrd="0" presId="urn:microsoft.com/office/officeart/2005/8/layout/radial6"/>
    <dgm:cxn modelId="{74561F67-8505-6E49-AF58-349E422DF9CA}" type="presOf" srcId="{8CDBC337-5EC9-4A9F-8840-4B1CA07224ED}" destId="{3000D5E7-0F62-4AD7-8FBB-BE8D5B3D9348}" srcOrd="0" destOrd="0" presId="urn:microsoft.com/office/officeart/2005/8/layout/radial6"/>
    <dgm:cxn modelId="{EE48C36E-E94D-4316-8DB8-F6F67ACB310D}" srcId="{E6D3BB44-EF1A-469D-BB50-E7392EFC1969}" destId="{4B1020C3-9B55-4A10-A43C-F8C96D983596}" srcOrd="3" destOrd="0" parTransId="{A24A5B44-2E6A-49D3-854C-A4C357BFD82C}" sibTransId="{1DE46019-097E-4F50-B985-3DCD44C94E8C}"/>
    <dgm:cxn modelId="{BD035650-BB2C-45EA-B91B-EBC71027E67A}" srcId="{E6D3BB44-EF1A-469D-BB50-E7392EFC1969}" destId="{3E835DFA-57FD-43FB-8414-9B7222F20B9B}" srcOrd="1" destOrd="0" parTransId="{E820CACA-011B-4EDF-8CA7-D9CA49F6518A}" sibTransId="{092E4C55-1C42-43DE-A8DE-9D0CC7AC2596}"/>
    <dgm:cxn modelId="{A2293855-FD8B-4696-80FE-6AC99076779A}" srcId="{E6D3BB44-EF1A-469D-BB50-E7392EFC1969}" destId="{4075D2C0-1966-414B-A712-8102DCF1CCDB}" srcOrd="2" destOrd="0" parTransId="{7EAE99A3-396F-4082-B29F-04E173F60BD6}" sibTransId="{8CDBC337-5EC9-4A9F-8840-4B1CA07224ED}"/>
    <dgm:cxn modelId="{86CA6675-EEFF-A549-9C56-7769A36A4F76}" type="presOf" srcId="{1DE46019-097E-4F50-B985-3DCD44C94E8C}" destId="{B61BF4CF-4194-4F5C-9369-09DDA162B4F4}" srcOrd="0" destOrd="0" presId="urn:microsoft.com/office/officeart/2005/8/layout/radial6"/>
    <dgm:cxn modelId="{FC3F1659-EA41-D34A-84BE-739DD2A0BBE0}" type="presOf" srcId="{4075D2C0-1966-414B-A712-8102DCF1CCDB}" destId="{5156EDC8-2C8D-46A1-970D-480E156B9E60}" srcOrd="0" destOrd="0" presId="urn:microsoft.com/office/officeart/2005/8/layout/radial6"/>
    <dgm:cxn modelId="{1521D9AD-397B-41E4-A2A2-37E2938E412A}" srcId="{E6D3BB44-EF1A-469D-BB50-E7392EFC1969}" destId="{4DF22BE7-C180-457E-8A8E-4C6F4FA164D1}" srcOrd="0" destOrd="0" parTransId="{020F3966-11AA-4EFD-98F5-D638D4AAE152}" sibTransId="{99506ED8-B287-4C86-8079-ACEBCB39B333}"/>
    <dgm:cxn modelId="{AD1984B6-0EC5-DC43-9273-44F95EB81051}" type="presOf" srcId="{3D3F0980-4540-4465-9913-95CB9A719952}" destId="{E844FBA8-A1D2-4E38-BEB4-6A4C580D9FFD}" srcOrd="0" destOrd="0" presId="urn:microsoft.com/office/officeart/2005/8/layout/radial6"/>
    <dgm:cxn modelId="{E79E45C3-E31B-2349-ADD2-FEA800C1B173}" type="presOf" srcId="{4B1020C3-9B55-4A10-A43C-F8C96D983596}" destId="{EAEACCB8-E2B6-4FBB-9060-B66630C195CE}" srcOrd="0" destOrd="0" presId="urn:microsoft.com/office/officeart/2005/8/layout/radial6"/>
    <dgm:cxn modelId="{1474BFE9-3BE1-43B6-B23E-7D0747BA2AB2}" srcId="{3D3F0980-4540-4465-9913-95CB9A719952}" destId="{E6D3BB44-EF1A-469D-BB50-E7392EFC1969}" srcOrd="0" destOrd="0" parTransId="{475F648A-DBC2-4742-AD34-64D840B05329}" sibTransId="{193A138A-82CC-4EFF-A047-58F9B4716E78}"/>
    <dgm:cxn modelId="{A7C558FB-4233-8C4E-9020-985F63574D48}" type="presOf" srcId="{99506ED8-B287-4C86-8079-ACEBCB39B333}" destId="{42C83765-3F55-415B-B9D1-177307322773}" srcOrd="0" destOrd="0" presId="urn:microsoft.com/office/officeart/2005/8/layout/radial6"/>
    <dgm:cxn modelId="{10791C78-8C7E-8A4A-882C-C6066FB2C294}" type="presParOf" srcId="{E844FBA8-A1D2-4E38-BEB4-6A4C580D9FFD}" destId="{C38D93CB-45B2-47BC-9965-BD642B8C8F7C}" srcOrd="0" destOrd="0" presId="urn:microsoft.com/office/officeart/2005/8/layout/radial6"/>
    <dgm:cxn modelId="{A22EF82C-C6E3-DE45-A01C-02CF54527A57}" type="presParOf" srcId="{E844FBA8-A1D2-4E38-BEB4-6A4C580D9FFD}" destId="{923021D9-178C-4694-BBA8-193669776109}" srcOrd="1" destOrd="0" presId="urn:microsoft.com/office/officeart/2005/8/layout/radial6"/>
    <dgm:cxn modelId="{92769FE7-4F59-E14D-8EEF-29CEC651F1C8}" type="presParOf" srcId="{E844FBA8-A1D2-4E38-BEB4-6A4C580D9FFD}" destId="{DAEBC73C-900B-4AAD-808C-8577BB69400E}" srcOrd="2" destOrd="0" presId="urn:microsoft.com/office/officeart/2005/8/layout/radial6"/>
    <dgm:cxn modelId="{77011F21-56A1-F141-8AE7-F6B5D21E598E}" type="presParOf" srcId="{E844FBA8-A1D2-4E38-BEB4-6A4C580D9FFD}" destId="{42C83765-3F55-415B-B9D1-177307322773}" srcOrd="3" destOrd="0" presId="urn:microsoft.com/office/officeart/2005/8/layout/radial6"/>
    <dgm:cxn modelId="{E17836FE-B2B9-0143-9FC8-D975EF6EE9B5}" type="presParOf" srcId="{E844FBA8-A1D2-4E38-BEB4-6A4C580D9FFD}" destId="{CFEDF596-A801-4E24-BC12-B7BF6301D69B}" srcOrd="4" destOrd="0" presId="urn:microsoft.com/office/officeart/2005/8/layout/radial6"/>
    <dgm:cxn modelId="{E6971E62-F9C0-7445-B508-57E66254A16A}" type="presParOf" srcId="{E844FBA8-A1D2-4E38-BEB4-6A4C580D9FFD}" destId="{727BEE08-5F3B-4009-8A07-D1A045CB677E}" srcOrd="5" destOrd="0" presId="urn:microsoft.com/office/officeart/2005/8/layout/radial6"/>
    <dgm:cxn modelId="{7244CB5D-6FE6-654A-8B13-CB1A1FF4025B}" type="presParOf" srcId="{E844FBA8-A1D2-4E38-BEB4-6A4C580D9FFD}" destId="{2E5FD7F7-60B7-48A7-A06B-F97F1A662BAE}" srcOrd="6" destOrd="0" presId="urn:microsoft.com/office/officeart/2005/8/layout/radial6"/>
    <dgm:cxn modelId="{41219C7B-AEDD-DB4E-B0D6-1E41972DB2E2}" type="presParOf" srcId="{E844FBA8-A1D2-4E38-BEB4-6A4C580D9FFD}" destId="{5156EDC8-2C8D-46A1-970D-480E156B9E60}" srcOrd="7" destOrd="0" presId="urn:microsoft.com/office/officeart/2005/8/layout/radial6"/>
    <dgm:cxn modelId="{C598923D-5ACD-7B45-A3E6-52BEEB3EE78E}" type="presParOf" srcId="{E844FBA8-A1D2-4E38-BEB4-6A4C580D9FFD}" destId="{1A0B9EC8-ADA0-4307-829E-3C2FED21DEB4}" srcOrd="8" destOrd="0" presId="urn:microsoft.com/office/officeart/2005/8/layout/radial6"/>
    <dgm:cxn modelId="{159413E7-C0A2-F448-A62D-27566293B81F}" type="presParOf" srcId="{E844FBA8-A1D2-4E38-BEB4-6A4C580D9FFD}" destId="{3000D5E7-0F62-4AD7-8FBB-BE8D5B3D9348}" srcOrd="9" destOrd="0" presId="urn:microsoft.com/office/officeart/2005/8/layout/radial6"/>
    <dgm:cxn modelId="{29B7DFE4-9E5D-DA44-8A17-CA9270882CBF}" type="presParOf" srcId="{E844FBA8-A1D2-4E38-BEB4-6A4C580D9FFD}" destId="{EAEACCB8-E2B6-4FBB-9060-B66630C195CE}" srcOrd="10" destOrd="0" presId="urn:microsoft.com/office/officeart/2005/8/layout/radial6"/>
    <dgm:cxn modelId="{C0FCA6D0-DD89-B348-85FF-74AE3D6E69E9}" type="presParOf" srcId="{E844FBA8-A1D2-4E38-BEB4-6A4C580D9FFD}" destId="{98E5FB81-1F67-43BA-972C-3125DB68C29B}" srcOrd="11" destOrd="0" presId="urn:microsoft.com/office/officeart/2005/8/layout/radial6"/>
    <dgm:cxn modelId="{E53EBD79-35B3-AB4E-81D6-EA9F295F4FB1}" type="presParOf" srcId="{E844FBA8-A1D2-4E38-BEB4-6A4C580D9FFD}" destId="{B61BF4CF-4194-4F5C-9369-09DDA162B4F4}"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1BF4CF-4194-4F5C-9369-09DDA162B4F4}">
      <dsp:nvSpPr>
        <dsp:cNvPr id="0" name=""/>
        <dsp:cNvSpPr/>
      </dsp:nvSpPr>
      <dsp:spPr>
        <a:xfrm>
          <a:off x="1230753" y="477768"/>
          <a:ext cx="3205576" cy="3205576"/>
        </a:xfrm>
        <a:prstGeom prst="blockArc">
          <a:avLst>
            <a:gd name="adj1" fmla="val 10800000"/>
            <a:gd name="adj2" fmla="val 16200000"/>
            <a:gd name="adj3" fmla="val 4644"/>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3000D5E7-0F62-4AD7-8FBB-BE8D5B3D9348}">
      <dsp:nvSpPr>
        <dsp:cNvPr id="0" name=""/>
        <dsp:cNvSpPr/>
      </dsp:nvSpPr>
      <dsp:spPr>
        <a:xfrm>
          <a:off x="1230753" y="497362"/>
          <a:ext cx="3205576" cy="3205576"/>
        </a:xfrm>
        <a:prstGeom prst="blockArc">
          <a:avLst>
            <a:gd name="adj1" fmla="val 5400000"/>
            <a:gd name="adj2" fmla="val 10800000"/>
            <a:gd name="adj3" fmla="val 4644"/>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2E5FD7F7-60B7-48A7-A06B-F97F1A662BAE}">
      <dsp:nvSpPr>
        <dsp:cNvPr id="0" name=""/>
        <dsp:cNvSpPr/>
      </dsp:nvSpPr>
      <dsp:spPr>
        <a:xfrm>
          <a:off x="1519199" y="491690"/>
          <a:ext cx="3205576" cy="3205576"/>
        </a:xfrm>
        <a:prstGeom prst="blockArc">
          <a:avLst>
            <a:gd name="adj1" fmla="val 0"/>
            <a:gd name="adj2" fmla="val 5400000"/>
            <a:gd name="adj3" fmla="val 4644"/>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42C83765-3F55-415B-B9D1-177307322773}">
      <dsp:nvSpPr>
        <dsp:cNvPr id="0" name=""/>
        <dsp:cNvSpPr/>
      </dsp:nvSpPr>
      <dsp:spPr>
        <a:xfrm>
          <a:off x="1519199" y="483440"/>
          <a:ext cx="3205576" cy="3205576"/>
        </a:xfrm>
        <a:prstGeom prst="blockArc">
          <a:avLst>
            <a:gd name="adj1" fmla="val 16200000"/>
            <a:gd name="adj2" fmla="val 0"/>
            <a:gd name="adj3" fmla="val 4644"/>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C38D93CB-45B2-47BC-9965-BD642B8C8F7C}">
      <dsp:nvSpPr>
        <dsp:cNvPr id="0" name=""/>
        <dsp:cNvSpPr/>
      </dsp:nvSpPr>
      <dsp:spPr>
        <a:xfrm>
          <a:off x="2195044" y="1299567"/>
          <a:ext cx="1590860" cy="1581572"/>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rgbClr val="000099"/>
              </a:solidFill>
              <a:latin typeface="+mn-lt"/>
              <a:ea typeface="+mn-ea"/>
              <a:cs typeface="+mn-cs"/>
            </a:rPr>
            <a:t>Role Design for Motivation</a:t>
          </a:r>
          <a:endParaRPr lang="en-GB" sz="1200" b="1" kern="1200" dirty="0">
            <a:solidFill>
              <a:srgbClr val="000099"/>
            </a:solidFill>
            <a:latin typeface="+mn-lt"/>
            <a:ea typeface="+mn-ea"/>
            <a:cs typeface="+mn-cs"/>
          </a:endParaRPr>
        </a:p>
      </dsp:txBody>
      <dsp:txXfrm>
        <a:off x="2428020" y="1531183"/>
        <a:ext cx="1124908" cy="1118340"/>
      </dsp:txXfrm>
    </dsp:sp>
    <dsp:sp modelId="{923021D9-178C-4694-BBA8-193669776109}">
      <dsp:nvSpPr>
        <dsp:cNvPr id="0" name=""/>
        <dsp:cNvSpPr/>
      </dsp:nvSpPr>
      <dsp:spPr>
        <a:xfrm>
          <a:off x="2221920" y="-211100"/>
          <a:ext cx="1572991" cy="1471755"/>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000099"/>
              </a:solidFill>
              <a:latin typeface="+mn-lt"/>
              <a:ea typeface="+mn-ea"/>
              <a:cs typeface="+mn-cs"/>
            </a:rPr>
            <a:t>Role Enlargement</a:t>
          </a:r>
          <a:endParaRPr lang="en-GB" sz="1200" kern="1200" dirty="0">
            <a:solidFill>
              <a:srgbClr val="000099"/>
            </a:solidFill>
            <a:latin typeface="+mn-lt"/>
            <a:ea typeface="+mn-ea"/>
            <a:cs typeface="+mn-cs"/>
          </a:endParaRPr>
        </a:p>
      </dsp:txBody>
      <dsp:txXfrm>
        <a:off x="2452279" y="4434"/>
        <a:ext cx="1112273" cy="1040687"/>
      </dsp:txXfrm>
    </dsp:sp>
    <dsp:sp modelId="{CFEDF596-A801-4E24-BC12-B7BF6301D69B}">
      <dsp:nvSpPr>
        <dsp:cNvPr id="0" name=""/>
        <dsp:cNvSpPr/>
      </dsp:nvSpPr>
      <dsp:spPr>
        <a:xfrm>
          <a:off x="3934404" y="1373640"/>
          <a:ext cx="1506310" cy="1433427"/>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000099"/>
              </a:solidFill>
              <a:latin typeface="+mn-lt"/>
              <a:ea typeface="+mn-ea"/>
              <a:cs typeface="+mn-cs"/>
            </a:rPr>
            <a:t>Role Enrichment</a:t>
          </a:r>
          <a:endParaRPr lang="en-GB" sz="1200" kern="1200" dirty="0">
            <a:solidFill>
              <a:srgbClr val="000099"/>
            </a:solidFill>
            <a:latin typeface="+mn-lt"/>
            <a:ea typeface="+mn-ea"/>
            <a:cs typeface="+mn-cs"/>
          </a:endParaRPr>
        </a:p>
      </dsp:txBody>
      <dsp:txXfrm>
        <a:off x="4154998" y="1583561"/>
        <a:ext cx="1065122" cy="1013585"/>
      </dsp:txXfrm>
    </dsp:sp>
    <dsp:sp modelId="{5156EDC8-2C8D-46A1-970D-480E156B9E60}">
      <dsp:nvSpPr>
        <dsp:cNvPr id="0" name=""/>
        <dsp:cNvSpPr/>
      </dsp:nvSpPr>
      <dsp:spPr>
        <a:xfrm>
          <a:off x="2190781" y="2933588"/>
          <a:ext cx="1635269" cy="1444683"/>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rgbClr val="000099"/>
              </a:solidFill>
              <a:latin typeface="+mn-lt"/>
              <a:ea typeface="+mn-ea"/>
              <a:cs typeface="+mn-cs"/>
            </a:rPr>
            <a:t>Role Rotation</a:t>
          </a:r>
          <a:endParaRPr lang="en-GB" sz="1200" kern="1200">
            <a:solidFill>
              <a:srgbClr val="000099"/>
            </a:solidFill>
            <a:latin typeface="+mn-lt"/>
            <a:ea typeface="+mn-ea"/>
            <a:cs typeface="+mn-cs"/>
          </a:endParaRPr>
        </a:p>
      </dsp:txBody>
      <dsp:txXfrm>
        <a:off x="2430261" y="3145157"/>
        <a:ext cx="1156309" cy="1021545"/>
      </dsp:txXfrm>
    </dsp:sp>
    <dsp:sp modelId="{EAEACCB8-E2B6-4FBB-9060-B66630C195CE}">
      <dsp:nvSpPr>
        <dsp:cNvPr id="0" name=""/>
        <dsp:cNvSpPr/>
      </dsp:nvSpPr>
      <dsp:spPr>
        <a:xfrm>
          <a:off x="474672" y="1312287"/>
          <a:ext cx="1586646" cy="1556132"/>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000099"/>
              </a:solidFill>
              <a:latin typeface="+mn-lt"/>
              <a:ea typeface="+mn-ea"/>
              <a:cs typeface="+mn-cs"/>
            </a:rPr>
            <a:t>Empowerment</a:t>
          </a:r>
          <a:endParaRPr lang="en-GB" sz="1200" kern="1200" dirty="0">
            <a:solidFill>
              <a:srgbClr val="000099"/>
            </a:solidFill>
            <a:latin typeface="+mn-lt"/>
            <a:ea typeface="+mn-ea"/>
            <a:cs typeface="+mn-cs"/>
          </a:endParaRPr>
        </a:p>
      </dsp:txBody>
      <dsp:txXfrm>
        <a:off x="707031" y="1540177"/>
        <a:ext cx="1121928" cy="1100352"/>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27/05/2026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In addition to our personal traits, we all have and hold values and beliefs that are important to us. When these are not aligned with the organisation’s values and beliefs, this can cause significant challenges in terms of motivation. Values and beliefs sit right at the root of what drives someone to operate and interact the way they do. Virtually everything people do is governed and regulated by their belief systems, their associated values and how they see themselves – their identity. Identity sits right at the core of what makes a person who they are. It incorporates all of their values, beliefs and accompanying characteristics, experience and perceptions.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To help differentiate between values and beliefs ask:</a:t>
            </a:r>
          </a:p>
          <a:p>
            <a:r>
              <a:rPr lang="en-GB" sz="1200" kern="1200" dirty="0">
                <a:solidFill>
                  <a:schemeClr val="tx1"/>
                </a:solidFill>
                <a:effectLst/>
                <a:latin typeface="Arial" pitchFamily="34" charset="0"/>
                <a:ea typeface="ＭＳ Ｐゴシック" charset="0"/>
                <a:cs typeface="ＭＳ Ｐゴシック" charset="0"/>
              </a:rPr>
              <a:t> </a:t>
            </a:r>
          </a:p>
          <a:p>
            <a:r>
              <a:rPr lang="en-GB" sz="1200" i="1" kern="1200" dirty="0">
                <a:solidFill>
                  <a:schemeClr val="tx1"/>
                </a:solidFill>
                <a:effectLst/>
                <a:latin typeface="Arial" pitchFamily="34" charset="0"/>
                <a:ea typeface="ＭＳ Ｐゴシック" charset="0"/>
                <a:cs typeface="ＭＳ Ｐゴシック" charset="0"/>
              </a:rPr>
              <a:t>‘Is this something I aspire to or that I aim to be like? </a:t>
            </a:r>
            <a:r>
              <a:rPr lang="en-GB" sz="1200" kern="1200" dirty="0">
                <a:solidFill>
                  <a:schemeClr val="tx1"/>
                </a:solidFill>
                <a:effectLst/>
                <a:latin typeface="Arial" pitchFamily="34" charset="0"/>
                <a:ea typeface="ＭＳ Ｐゴシック" charset="0"/>
                <a:cs typeface="ＭＳ Ｐゴシック" charset="0"/>
              </a:rPr>
              <a:t>Reveals a value. </a:t>
            </a:r>
          </a:p>
          <a:p>
            <a:r>
              <a:rPr lang="en-GB" sz="1200" i="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r>
              <a:rPr lang="en-GB" sz="1200" i="1" kern="1200" dirty="0">
                <a:solidFill>
                  <a:schemeClr val="tx1"/>
                </a:solidFill>
                <a:effectLst/>
                <a:latin typeface="Arial" pitchFamily="34" charset="0"/>
                <a:ea typeface="ＭＳ Ｐゴシック" charset="0"/>
                <a:cs typeface="ＭＳ Ｐゴシック" charset="0"/>
              </a:rPr>
              <a:t>‘Is this something I consider to be true and act accordingly?’  </a:t>
            </a:r>
            <a:r>
              <a:rPr lang="en-GB" sz="1200" kern="1200" dirty="0">
                <a:solidFill>
                  <a:schemeClr val="tx1"/>
                </a:solidFill>
                <a:effectLst/>
                <a:latin typeface="Arial" pitchFamily="34" charset="0"/>
                <a:ea typeface="ＭＳ Ｐゴシック" charset="0"/>
                <a:cs typeface="ＭＳ Ｐゴシック" charset="0"/>
              </a:rPr>
              <a:t>Reveals a belief.</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Beliefs are founded on our experience and help us make sense of the world. People pay attention to what they believe to be important and disregard things they consider to be unimportant. In this respect, beliefs act as filters. People's belief systems in the workplace are important to driving the success of the business, as it is beliefs that drive behaviour. Indeed, Henry Ford famously emphasised this in saying, </a:t>
            </a:r>
            <a:r>
              <a:rPr lang="en-GB" sz="1200" i="1" kern="1200" dirty="0">
                <a:solidFill>
                  <a:schemeClr val="tx1"/>
                </a:solidFill>
                <a:effectLst/>
                <a:latin typeface="Arial" pitchFamily="34" charset="0"/>
                <a:ea typeface="ＭＳ Ｐゴシック" charset="0"/>
                <a:cs typeface="ＭＳ Ｐゴシック" charset="0"/>
              </a:rPr>
              <a:t>‘whether you believe you can or you believe you can't, you're probably right’</a:t>
            </a:r>
            <a:r>
              <a:rPr lang="en-GB" sz="1200" kern="1200" dirty="0">
                <a:solidFill>
                  <a:schemeClr val="tx1"/>
                </a:solidFill>
                <a:effectLst/>
                <a:latin typeface="Arial" pitchFamily="34" charset="0"/>
                <a:ea typeface="ＭＳ Ｐゴシック" charset="0"/>
                <a:cs typeface="ＭＳ Ｐゴシック" charset="0"/>
              </a:rPr>
              <a:t>. </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4</a:t>
            </a:fld>
            <a:endParaRPr lang="en-GB"/>
          </a:p>
        </p:txBody>
      </p:sp>
    </p:spTree>
    <p:extLst>
      <p:ext uri="{BB962C8B-B14F-4D97-AF65-F5344CB8AC3E}">
        <p14:creationId xmlns:p14="http://schemas.microsoft.com/office/powerpoint/2010/main" val="2958993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Beliefs drive behaviour but ‘limiting beliefs’ and the way reality is interpreted shape our performance in the workplace – i.e. perceptions – are often what prevent most people from achieving their true potential. If you hear, for example, someone say, </a:t>
            </a:r>
            <a:r>
              <a:rPr lang="en-GB" sz="1200" i="1" kern="1200" dirty="0">
                <a:solidFill>
                  <a:schemeClr val="tx1"/>
                </a:solidFill>
                <a:effectLst/>
                <a:latin typeface="Arial" pitchFamily="34" charset="0"/>
                <a:ea typeface="ＭＳ Ｐゴシック" charset="0"/>
                <a:cs typeface="ＭＳ Ｐゴシック" charset="0"/>
              </a:rPr>
              <a:t>‘I can’t speak in public’</a:t>
            </a:r>
            <a:r>
              <a:rPr lang="en-GB" sz="1200" kern="1200" dirty="0">
                <a:solidFill>
                  <a:schemeClr val="tx1"/>
                </a:solidFill>
                <a:effectLst/>
                <a:latin typeface="Arial" pitchFamily="34" charset="0"/>
                <a:ea typeface="ＭＳ Ｐゴシック" charset="0"/>
                <a:cs typeface="ＭＳ Ｐゴシック" charset="0"/>
              </a:rPr>
              <a:t> it is likely to be a self-limiting belief (and a self-fulfilling prophecy). In stating that they cannot speak in public, the person is creating an environment in which it is acceptable for them not to try. In other words, because we accept we cannot do something, we choose not to put ourselves in that position.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Values are essentially standards and conditions that relate to what you, as an individual consider important, and necessary for you to be content and satisfied. It is important in the context of motivation to recognise that goals that are congruent with an individual’s values – i.e. consistent with what is important to them – will lead to greater commitment and improved levels of performance and achievement. Conversely, goals that are not consistent with personal values cause frustration, internal conflict and anxiety. Indeed, if people’s achievements are not in line with their values they will have little significance, will not attract high levels of satisfaction, will be energy sapping and, ultimately, demotivating.</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If as a manager you understand your own values and are able to set goals for yourself that are aligned with those values you will be better able to facilitate the same with your team and motivate them accordingly. </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5</a:t>
            </a:fld>
            <a:endParaRPr lang="en-GB"/>
          </a:p>
        </p:txBody>
      </p:sp>
    </p:spTree>
    <p:extLst>
      <p:ext uri="{BB962C8B-B14F-4D97-AF65-F5344CB8AC3E}">
        <p14:creationId xmlns:p14="http://schemas.microsoft.com/office/powerpoint/2010/main" val="3465492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The Model depicted on the slide combines a number of different motivational theories to create a formula for building a motivated workforce that is likely to be committed to high performance, innovation and improvement. Mastery, Autonomy and Purpose (MAP) are key factors identified by Daniel Pink (2006) as leading to high levels of motivation. </a:t>
            </a:r>
            <a:r>
              <a:rPr lang="en-GB" sz="1200" b="1" kern="1200" dirty="0">
                <a:solidFill>
                  <a:schemeClr val="tx1"/>
                </a:solidFill>
                <a:effectLst/>
                <a:latin typeface="Arial" pitchFamily="34" charset="0"/>
                <a:ea typeface="ＭＳ Ｐゴシック" charset="0"/>
                <a:cs typeface="ＭＳ Ｐゴシック" charset="0"/>
              </a:rPr>
              <a:t>Mastery</a:t>
            </a:r>
            <a:r>
              <a:rPr lang="en-GB" sz="1200" kern="1200" dirty="0">
                <a:solidFill>
                  <a:schemeClr val="tx1"/>
                </a:solidFill>
                <a:effectLst/>
                <a:latin typeface="Arial" pitchFamily="34" charset="0"/>
                <a:ea typeface="ＭＳ Ｐゴシック" charset="0"/>
                <a:cs typeface="ＭＳ Ｐゴシック" charset="0"/>
              </a:rPr>
              <a:t> is about knowing your job and related subjects well; </a:t>
            </a:r>
            <a:r>
              <a:rPr lang="en-GB" sz="1200" b="1" kern="1200" dirty="0">
                <a:solidFill>
                  <a:schemeClr val="tx1"/>
                </a:solidFill>
                <a:effectLst/>
                <a:latin typeface="Arial" pitchFamily="34" charset="0"/>
                <a:ea typeface="ＭＳ Ｐゴシック" charset="0"/>
                <a:cs typeface="ＭＳ Ｐゴシック" charset="0"/>
              </a:rPr>
              <a:t>autonomy</a:t>
            </a:r>
            <a:r>
              <a:rPr lang="en-GB" sz="1200" kern="1200" dirty="0">
                <a:solidFill>
                  <a:schemeClr val="tx1"/>
                </a:solidFill>
                <a:effectLst/>
                <a:latin typeface="Arial" pitchFamily="34" charset="0"/>
                <a:ea typeface="ＭＳ Ｐゴシック" charset="0"/>
                <a:cs typeface="ＭＳ Ｐゴシック" charset="0"/>
              </a:rPr>
              <a:t> is about having minimal direct supervision and latitude for independent decision-making; whilst </a:t>
            </a:r>
            <a:r>
              <a:rPr lang="en-GB" sz="1200" b="1" kern="1200" dirty="0">
                <a:solidFill>
                  <a:schemeClr val="tx1"/>
                </a:solidFill>
                <a:effectLst/>
                <a:latin typeface="Arial" pitchFamily="34" charset="0"/>
                <a:ea typeface="ＭＳ Ｐゴシック" charset="0"/>
                <a:cs typeface="ＭＳ Ｐゴシック" charset="0"/>
              </a:rPr>
              <a:t>purpose </a:t>
            </a:r>
            <a:r>
              <a:rPr lang="en-GB" sz="1200" kern="1200" dirty="0">
                <a:solidFill>
                  <a:schemeClr val="tx1"/>
                </a:solidFill>
                <a:effectLst/>
                <a:latin typeface="Arial" pitchFamily="34" charset="0"/>
                <a:ea typeface="ＭＳ Ｐゴシック" charset="0"/>
                <a:cs typeface="ＭＳ Ｐゴシック" charset="0"/>
              </a:rPr>
              <a:t>is about valuing the reason for the work you do. Recognition and achievement are the top 2 motivators according to Herzberg and should be relatively straightforward to apply.</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As we have highlighted previously, extrinsic motivation is motivation that comes from others and is difficult to sustain, while intrinsic motivation is internalised and, consequently, much more powerful. Application of MAP factors combined with recognition and achievement are sure ways to achieve higher levels of intrinsic motivation. High levels of intrinsic motivation enable people to work in what psychologists refer to as ‘</a:t>
            </a:r>
            <a:r>
              <a:rPr lang="en-GB" sz="1200" i="1" kern="1200" dirty="0">
                <a:solidFill>
                  <a:schemeClr val="tx1"/>
                </a:solidFill>
                <a:effectLst/>
                <a:latin typeface="Arial" pitchFamily="34" charset="0"/>
                <a:ea typeface="ＭＳ Ｐゴシック" charset="0"/>
                <a:cs typeface="ＭＳ Ｐゴシック" charset="0"/>
              </a:rPr>
              <a:t>flow’</a:t>
            </a:r>
            <a:r>
              <a:rPr lang="en-GB" sz="1200" kern="1200" dirty="0">
                <a:solidFill>
                  <a:schemeClr val="tx1"/>
                </a:solidFill>
                <a:effectLst/>
                <a:latin typeface="Arial" pitchFamily="34" charset="0"/>
                <a:ea typeface="ＭＳ Ｐゴシック" charset="0"/>
                <a:cs typeface="ＭＳ Ｐゴシック" charset="0"/>
              </a:rPr>
              <a:t>. </a:t>
            </a:r>
            <a:r>
              <a:rPr lang="en-GB" sz="1200" b="1" kern="1200" dirty="0">
                <a:solidFill>
                  <a:schemeClr val="tx1"/>
                </a:solidFill>
                <a:effectLst/>
                <a:latin typeface="Arial" pitchFamily="34" charset="0"/>
                <a:ea typeface="ＭＳ Ｐゴシック" charset="0"/>
                <a:cs typeface="ＭＳ Ｐゴシック" charset="0"/>
              </a:rPr>
              <a:t>Flow</a:t>
            </a:r>
            <a:r>
              <a:rPr lang="en-GB" sz="1200" kern="1200" dirty="0">
                <a:solidFill>
                  <a:schemeClr val="tx1"/>
                </a:solidFill>
                <a:effectLst/>
                <a:latin typeface="Arial" pitchFamily="34" charset="0"/>
                <a:ea typeface="ＭＳ Ｐゴシック" charset="0"/>
                <a:cs typeface="ＭＳ Ｐゴシック" charset="0"/>
              </a:rPr>
              <a:t> is the feeling people get when they are so absorbed in something that they lose all track of time – you may have experienced this as one of those occasions where you look at your watch having thought it was time for morning break and it turns out to be lunchtime!  People in </a:t>
            </a:r>
            <a:r>
              <a:rPr lang="en-GB" sz="1200" i="1" kern="1200" dirty="0">
                <a:solidFill>
                  <a:schemeClr val="tx1"/>
                </a:solidFill>
                <a:effectLst/>
                <a:latin typeface="Arial" pitchFamily="34" charset="0"/>
                <a:ea typeface="ＭＳ Ｐゴシック" charset="0"/>
                <a:cs typeface="ＭＳ Ｐゴシック" charset="0"/>
              </a:rPr>
              <a:t>‘flow’</a:t>
            </a:r>
            <a:r>
              <a:rPr lang="en-GB" sz="1200" kern="1200" dirty="0">
                <a:solidFill>
                  <a:schemeClr val="tx1"/>
                </a:solidFill>
                <a:effectLst/>
                <a:latin typeface="Arial" pitchFamily="34" charset="0"/>
                <a:ea typeface="ＭＳ Ｐゴシック" charset="0"/>
                <a:cs typeface="ＭＳ Ｐゴシック" charset="0"/>
              </a:rPr>
              <a:t> perform at their very best. </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6</a:t>
            </a:fld>
            <a:endParaRPr lang="en-GB"/>
          </a:p>
        </p:txBody>
      </p:sp>
    </p:spTree>
    <p:extLst>
      <p:ext uri="{BB962C8B-B14F-4D97-AF65-F5344CB8AC3E}">
        <p14:creationId xmlns:p14="http://schemas.microsoft.com/office/powerpoint/2010/main" val="2651610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One of the key elements underpinning roles that provide high levels of motivation, engagement and commitment is </a:t>
            </a:r>
            <a:r>
              <a:rPr lang="en-GB" sz="1200" i="1" kern="1200" dirty="0">
                <a:solidFill>
                  <a:schemeClr val="tx1"/>
                </a:solidFill>
                <a:effectLst/>
                <a:latin typeface="Arial" pitchFamily="34" charset="0"/>
                <a:ea typeface="ＭＳ Ｐゴシック" charset="0"/>
                <a:cs typeface="ＭＳ Ｐゴシック" charset="0"/>
              </a:rPr>
              <a:t>empowerment</a:t>
            </a:r>
            <a:r>
              <a:rPr lang="en-GB" sz="1200" kern="1200" dirty="0">
                <a:solidFill>
                  <a:schemeClr val="tx1"/>
                </a:solidFill>
                <a:effectLst/>
                <a:latin typeface="Arial" pitchFamily="34" charset="0"/>
                <a:ea typeface="ＭＳ Ｐゴシック" charset="0"/>
                <a:cs typeface="ＭＳ Ｐゴシック" charset="0"/>
              </a:rPr>
              <a:t>: that is, a person has the power to make and implement decisions. To strengthen the motivational drive that comes from empowerment, additional potency often comes from role enlargement, enrichment and rotation. This combination is shown in the diagram below:</a:t>
            </a:r>
          </a:p>
          <a:p>
            <a:endParaRPr lang="en-GB" dirty="0"/>
          </a:p>
          <a:p>
            <a:r>
              <a:rPr lang="en-GB" sz="1200" b="1" kern="1200" dirty="0">
                <a:solidFill>
                  <a:schemeClr val="tx1"/>
                </a:solidFill>
                <a:effectLst/>
                <a:latin typeface="Arial" pitchFamily="34" charset="0"/>
                <a:ea typeface="ＭＳ Ｐゴシック" charset="0"/>
                <a:cs typeface="ＭＳ Ｐゴシック" charset="0"/>
              </a:rPr>
              <a:t>Role enlargement</a:t>
            </a:r>
            <a:r>
              <a:rPr lang="en-GB" sz="1200" b="0" kern="1200" dirty="0">
                <a:solidFill>
                  <a:schemeClr val="tx1"/>
                </a:solidFill>
                <a:effectLst/>
                <a:latin typeface="Arial" pitchFamily="34" charset="0"/>
                <a:ea typeface="ＭＳ Ｐゴシック" charset="0"/>
                <a:cs typeface="ＭＳ Ｐゴシック" charset="0"/>
              </a:rPr>
              <a:t>:</a:t>
            </a:r>
            <a:r>
              <a:rPr lang="en-GB" sz="1200" b="0" kern="1200" baseline="0" dirty="0">
                <a:solidFill>
                  <a:schemeClr val="tx1"/>
                </a:solidFill>
                <a:effectLst/>
                <a:latin typeface="Arial" pitchFamily="34" charset="0"/>
                <a:ea typeface="ＭＳ Ｐゴシック" charset="0"/>
                <a:cs typeface="ＭＳ Ｐゴシック" charset="0"/>
              </a:rPr>
              <a:t> </a:t>
            </a:r>
            <a:r>
              <a:rPr lang="en-GB" sz="1200" kern="1200" dirty="0">
                <a:solidFill>
                  <a:schemeClr val="tx1"/>
                </a:solidFill>
                <a:effectLst/>
                <a:latin typeface="Arial" pitchFamily="34" charset="0"/>
                <a:ea typeface="ＭＳ Ｐゴシック" charset="0"/>
                <a:cs typeface="ＭＳ Ｐゴシック" charset="0"/>
              </a:rPr>
              <a:t>Making the role broader, adding wider responsibilities</a:t>
            </a:r>
          </a:p>
          <a:p>
            <a:r>
              <a:rPr lang="en-GB" sz="1200" b="1" kern="1200" dirty="0">
                <a:solidFill>
                  <a:schemeClr val="tx1"/>
                </a:solidFill>
                <a:effectLst/>
                <a:latin typeface="Arial" pitchFamily="34" charset="0"/>
                <a:ea typeface="ＭＳ Ｐゴシック" charset="0"/>
                <a:cs typeface="ＭＳ Ｐゴシック" charset="0"/>
              </a:rPr>
              <a:t>Role enrichment</a:t>
            </a:r>
            <a:r>
              <a:rPr lang="en-GB" sz="1200" b="0" kern="1200" dirty="0">
                <a:solidFill>
                  <a:schemeClr val="tx1"/>
                </a:solidFill>
                <a:effectLst/>
                <a:latin typeface="Arial" pitchFamily="34" charset="0"/>
                <a:ea typeface="ＭＳ Ｐゴシック" charset="0"/>
                <a:cs typeface="ＭＳ Ｐゴシック" charset="0"/>
              </a:rPr>
              <a:t>:</a:t>
            </a:r>
            <a:r>
              <a:rPr lang="en-GB" sz="1200" b="0" kern="1200" baseline="0" dirty="0">
                <a:solidFill>
                  <a:schemeClr val="tx1"/>
                </a:solidFill>
                <a:effectLst/>
                <a:latin typeface="Arial" pitchFamily="34" charset="0"/>
                <a:ea typeface="ＭＳ Ｐゴシック" charset="0"/>
                <a:cs typeface="ＭＳ Ｐゴシック" charset="0"/>
              </a:rPr>
              <a:t> </a:t>
            </a:r>
            <a:r>
              <a:rPr lang="en-GB" sz="1200" kern="1200" dirty="0">
                <a:solidFill>
                  <a:schemeClr val="tx1"/>
                </a:solidFill>
                <a:effectLst/>
                <a:latin typeface="Arial" pitchFamily="34" charset="0"/>
                <a:ea typeface="ＭＳ Ｐゴシック" charset="0"/>
                <a:cs typeface="ＭＳ Ｐゴシック" charset="0"/>
              </a:rPr>
              <a:t>Making the role more rewarding and more meaningful</a:t>
            </a:r>
          </a:p>
          <a:p>
            <a:r>
              <a:rPr lang="en-GB" sz="1200" b="1" kern="1200" dirty="0">
                <a:solidFill>
                  <a:schemeClr val="tx1"/>
                </a:solidFill>
                <a:effectLst/>
                <a:latin typeface="Arial" pitchFamily="34" charset="0"/>
                <a:ea typeface="ＭＳ Ｐゴシック" charset="0"/>
                <a:cs typeface="ＭＳ Ｐゴシック" charset="0"/>
              </a:rPr>
              <a:t>Role rotation</a:t>
            </a:r>
            <a:r>
              <a:rPr lang="en-GB" sz="1200" b="0" kern="1200" dirty="0">
                <a:solidFill>
                  <a:schemeClr val="tx1"/>
                </a:solidFill>
                <a:effectLst/>
                <a:latin typeface="Arial" pitchFamily="34" charset="0"/>
                <a:ea typeface="ＭＳ Ｐゴシック" charset="0"/>
                <a:cs typeface="ＭＳ Ｐゴシック" charset="0"/>
              </a:rPr>
              <a:t>:</a:t>
            </a:r>
            <a:r>
              <a:rPr lang="en-GB" sz="1200" b="0" kern="1200" baseline="0" dirty="0">
                <a:solidFill>
                  <a:schemeClr val="tx1"/>
                </a:solidFill>
                <a:effectLst/>
                <a:latin typeface="Arial" pitchFamily="34" charset="0"/>
                <a:ea typeface="ＭＳ Ｐゴシック" charset="0"/>
                <a:cs typeface="ＭＳ Ｐゴシック" charset="0"/>
              </a:rPr>
              <a:t> </a:t>
            </a:r>
            <a:r>
              <a:rPr lang="en-GB" sz="1200" kern="1200" dirty="0">
                <a:solidFill>
                  <a:schemeClr val="tx1"/>
                </a:solidFill>
                <a:effectLst/>
                <a:latin typeface="Arial" pitchFamily="34" charset="0"/>
                <a:ea typeface="ＭＳ Ｐゴシック" charset="0"/>
                <a:cs typeface="ＭＳ Ｐゴシック" charset="0"/>
              </a:rPr>
              <a:t>Moving people around different roles to provide variation and renewed enthusiasm</a:t>
            </a:r>
          </a:p>
          <a:p>
            <a:r>
              <a:rPr lang="en-GB" sz="1200" b="1" kern="1200" dirty="0">
                <a:solidFill>
                  <a:schemeClr val="tx1"/>
                </a:solidFill>
                <a:effectLst/>
                <a:latin typeface="Arial" pitchFamily="34" charset="0"/>
                <a:ea typeface="ＭＳ Ｐゴシック" charset="0"/>
                <a:cs typeface="ＭＳ Ｐゴシック" charset="0"/>
              </a:rPr>
              <a:t>Empowerment</a:t>
            </a:r>
            <a:r>
              <a:rPr lang="en-GB" sz="1200" b="0" kern="1200" dirty="0">
                <a:solidFill>
                  <a:schemeClr val="tx1"/>
                </a:solidFill>
                <a:effectLst/>
                <a:latin typeface="Arial" pitchFamily="34" charset="0"/>
                <a:ea typeface="ＭＳ Ｐゴシック" charset="0"/>
                <a:cs typeface="ＭＳ Ｐゴシック" charset="0"/>
              </a:rPr>
              <a:t>:</a:t>
            </a:r>
            <a:r>
              <a:rPr lang="en-GB" sz="1200" b="0" kern="1200" baseline="0" dirty="0">
                <a:solidFill>
                  <a:schemeClr val="tx1"/>
                </a:solidFill>
                <a:effectLst/>
                <a:latin typeface="Arial" pitchFamily="34" charset="0"/>
                <a:ea typeface="ＭＳ Ｐゴシック" charset="0"/>
                <a:cs typeface="ＭＳ Ｐゴシック" charset="0"/>
              </a:rPr>
              <a:t> </a:t>
            </a:r>
            <a:r>
              <a:rPr lang="en-GB" sz="1200" kern="1200" dirty="0">
                <a:solidFill>
                  <a:schemeClr val="tx1"/>
                </a:solidFill>
                <a:effectLst/>
                <a:latin typeface="Arial" pitchFamily="34" charset="0"/>
                <a:ea typeface="ＭＳ Ｐゴシック" charset="0"/>
                <a:cs typeface="ＭＳ Ｐゴシック" charset="0"/>
              </a:rPr>
              <a:t>Empowering people to make and implement decisions and to have autonomy over their work, with scope to apply their own ideas</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7</a:t>
            </a:fld>
            <a:endParaRPr lang="en-GB"/>
          </a:p>
        </p:txBody>
      </p:sp>
    </p:spTree>
    <p:extLst>
      <p:ext uri="{BB962C8B-B14F-4D97-AF65-F5344CB8AC3E}">
        <p14:creationId xmlns:p14="http://schemas.microsoft.com/office/powerpoint/2010/main" val="495278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pitchFamily="34" charset="0"/>
                <a:ea typeface="ＭＳ Ｐゴシック" charset="0"/>
                <a:cs typeface="ＭＳ Ｐゴシック" charset="0"/>
              </a:rPr>
              <a:t>Discussion</a:t>
            </a:r>
            <a:r>
              <a:rPr lang="en-GB" sz="1200" b="1" kern="1200" baseline="0" dirty="0">
                <a:solidFill>
                  <a:schemeClr val="tx1"/>
                </a:solidFill>
                <a:effectLst/>
                <a:latin typeface="Arial" pitchFamily="34" charset="0"/>
                <a:ea typeface="ＭＳ Ｐゴシック" charset="0"/>
                <a:cs typeface="ＭＳ Ｐゴシック" charset="0"/>
              </a:rPr>
              <a:t> </a:t>
            </a:r>
            <a:r>
              <a:rPr lang="en-GB" sz="1200" b="0" kern="1200" baseline="0" dirty="0">
                <a:solidFill>
                  <a:schemeClr val="tx1"/>
                </a:solidFill>
                <a:effectLst/>
                <a:latin typeface="Arial" pitchFamily="34" charset="0"/>
                <a:ea typeface="ＭＳ Ｐゴシック" charset="0"/>
                <a:cs typeface="ＭＳ Ｐゴシック" charset="0"/>
              </a:rPr>
              <a:t>– either tutor led or in pairs</a:t>
            </a:r>
            <a:endParaRPr lang="en-GB" sz="1200" b="0" kern="1200" dirty="0">
              <a:solidFill>
                <a:schemeClr val="tx1"/>
              </a:solidFill>
              <a:effectLst/>
              <a:latin typeface="Arial" pitchFamily="34" charset="0"/>
              <a:ea typeface="ＭＳ Ｐゴシック" charset="0"/>
              <a:cs typeface="ＭＳ Ｐゴシック" charset="0"/>
            </a:endParaRPr>
          </a:p>
          <a:p>
            <a:endParaRPr lang="en-GB" sz="1200" b="1" kern="1200" dirty="0">
              <a:solidFill>
                <a:schemeClr val="tx1"/>
              </a:solidFill>
              <a:effectLst/>
              <a:latin typeface="Arial" pitchFamily="34" charset="0"/>
              <a:ea typeface="ＭＳ Ｐゴシック" charset="0"/>
              <a:cs typeface="ＭＳ Ｐゴシック" charset="0"/>
            </a:endParaRPr>
          </a:p>
          <a:p>
            <a:endParaRPr lang="en-GB" sz="1200" b="1" kern="1200" dirty="0">
              <a:solidFill>
                <a:schemeClr val="tx1"/>
              </a:solidFill>
              <a:effectLst/>
              <a:latin typeface="Arial" pitchFamily="34" charset="0"/>
              <a:ea typeface="ＭＳ Ｐゴシック" charset="0"/>
              <a:cs typeface="ＭＳ Ｐゴシック" charset="0"/>
            </a:endParaRPr>
          </a:p>
          <a:p>
            <a:r>
              <a:rPr lang="en-GB" sz="1200" b="1" kern="1200" dirty="0">
                <a:solidFill>
                  <a:schemeClr val="tx1"/>
                </a:solidFill>
                <a:effectLst/>
                <a:latin typeface="Arial" pitchFamily="34" charset="0"/>
                <a:ea typeface="ＭＳ Ｐゴシック" charset="0"/>
                <a:cs typeface="ＭＳ Ｐゴシック" charset="0"/>
              </a:rPr>
              <a:t>Empowerment</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The term empowerment is often linked to delegation. Empowerment itself simply means to </a:t>
            </a:r>
            <a:r>
              <a:rPr lang="en-GB" sz="1200" i="1" kern="1200" dirty="0">
                <a:solidFill>
                  <a:schemeClr val="tx1"/>
                </a:solidFill>
                <a:effectLst/>
                <a:latin typeface="Arial" pitchFamily="34" charset="0"/>
                <a:ea typeface="ＭＳ Ｐゴシック" charset="0"/>
                <a:cs typeface="ＭＳ Ｐゴシック" charset="0"/>
              </a:rPr>
              <a:t>‘… authorise …’</a:t>
            </a:r>
            <a:r>
              <a:rPr lang="en-GB" sz="1200" kern="1200" dirty="0">
                <a:solidFill>
                  <a:schemeClr val="tx1"/>
                </a:solidFill>
                <a:effectLst/>
                <a:latin typeface="Arial" pitchFamily="34" charset="0"/>
                <a:ea typeface="ＭＳ Ｐゴシック" charset="0"/>
                <a:cs typeface="ＭＳ Ｐゴシック" charset="0"/>
              </a:rPr>
              <a:t> or to </a:t>
            </a:r>
            <a:r>
              <a:rPr lang="en-GB" sz="1200" i="1" kern="1200" dirty="0">
                <a:solidFill>
                  <a:schemeClr val="tx1"/>
                </a:solidFill>
                <a:effectLst/>
                <a:latin typeface="Arial" pitchFamily="34" charset="0"/>
                <a:ea typeface="ＭＳ Ｐゴシック" charset="0"/>
                <a:cs typeface="ＭＳ Ｐゴシック" charset="0"/>
              </a:rPr>
              <a:t>‘… make able …’ </a:t>
            </a:r>
            <a:r>
              <a:rPr lang="en-GB" sz="1200" kern="1200" dirty="0">
                <a:solidFill>
                  <a:schemeClr val="tx1"/>
                </a:solidFill>
                <a:effectLst/>
                <a:latin typeface="Arial" pitchFamily="34" charset="0"/>
                <a:ea typeface="ＭＳ Ｐゴシック" charset="0"/>
                <a:cs typeface="ＭＳ Ｐゴシック" charset="0"/>
              </a:rPr>
              <a:t>(Concise Oxford English Dictionary). In the context of leadership, empowerment is concerned with appropriate delegation and development of team members. By giving opportunities to individuals to develop their skills, leaders are better able to delegate more. The benefit of delegation to a leader is to be found both in the morale of the team – highly motivated team members – and in personal capacity. The more work that is delegated to the team, the more time the leader has to focus on the strategic aspects of team development.</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In practical terms, empowerment is about telling people </a:t>
            </a:r>
            <a:r>
              <a:rPr lang="en-GB" sz="1200" i="1" kern="1200" dirty="0">
                <a:solidFill>
                  <a:schemeClr val="tx1"/>
                </a:solidFill>
                <a:effectLst/>
                <a:latin typeface="Arial" pitchFamily="34" charset="0"/>
                <a:ea typeface="ＭＳ Ｐゴシック" charset="0"/>
                <a:cs typeface="ＭＳ Ｐゴシック" charset="0"/>
              </a:rPr>
              <a:t>what</a:t>
            </a:r>
            <a:r>
              <a:rPr lang="en-GB" sz="1200" kern="1200" dirty="0">
                <a:solidFill>
                  <a:schemeClr val="tx1"/>
                </a:solidFill>
                <a:effectLst/>
                <a:latin typeface="Arial" pitchFamily="34" charset="0"/>
                <a:ea typeface="ＭＳ Ｐゴシック" charset="0"/>
                <a:cs typeface="ＭＳ Ｐゴシック" charset="0"/>
              </a:rPr>
              <a:t> to achieve (the output/outcome) but not </a:t>
            </a:r>
            <a:r>
              <a:rPr lang="en-GB" sz="1200" i="1"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to achieve it.</a:t>
            </a:r>
          </a:p>
          <a:p>
            <a:r>
              <a:rPr lang="en-GB" sz="1200" kern="1200" dirty="0">
                <a:solidFill>
                  <a:schemeClr val="tx1"/>
                </a:solidFill>
                <a:effectLst/>
                <a:latin typeface="Arial" pitchFamily="34" charset="0"/>
                <a:ea typeface="ＭＳ Ｐゴシック" charset="0"/>
                <a:cs typeface="ＭＳ Ｐゴシック" charset="0"/>
              </a:rPr>
              <a:t> </a:t>
            </a:r>
          </a:p>
          <a:p>
            <a:br>
              <a:rPr lang="en-GB" sz="1200" b="1" kern="1200" dirty="0">
                <a:solidFill>
                  <a:schemeClr val="tx1"/>
                </a:solidFill>
                <a:effectLst/>
                <a:latin typeface="Arial" pitchFamily="34" charset="0"/>
                <a:ea typeface="ＭＳ Ｐゴシック" charset="0"/>
                <a:cs typeface="ＭＳ Ｐゴシック" charset="0"/>
              </a:rPr>
            </a:br>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8</a:t>
            </a:fld>
            <a:endParaRPr lang="en-GB"/>
          </a:p>
        </p:txBody>
      </p:sp>
    </p:spTree>
    <p:extLst>
      <p:ext uri="{BB962C8B-B14F-4D97-AF65-F5344CB8AC3E}">
        <p14:creationId xmlns:p14="http://schemas.microsoft.com/office/powerpoint/2010/main" val="507219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chemeClr val="tx1"/>
                </a:solidFill>
                <a:effectLst/>
                <a:latin typeface="+mn-lt"/>
                <a:ea typeface="+mn-ea"/>
                <a:cs typeface="+mn-cs"/>
              </a:rPr>
              <a:t>Stewardship delegation saves time.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Sometimes people say, “I don’t have time to delegate. I can do it faster myself.” That’s generally a sign that they’re operating in Quadrant I (Important AND Urgent), the </a:t>
            </a:r>
            <a:r>
              <a:rPr lang="en-GB" sz="1200" b="1" i="1" kern="1200" dirty="0">
                <a:solidFill>
                  <a:schemeClr val="tx1"/>
                </a:solidFill>
                <a:effectLst/>
                <a:latin typeface="+mn-lt"/>
                <a:ea typeface="+mn-ea"/>
                <a:cs typeface="+mn-cs"/>
              </a:rPr>
              <a:t>crisis quadrant </a:t>
            </a:r>
            <a:r>
              <a:rPr lang="en-GB" sz="1200" kern="1200" dirty="0">
                <a:solidFill>
                  <a:schemeClr val="tx1"/>
                </a:solidFill>
                <a:effectLst/>
                <a:latin typeface="+mn-lt"/>
                <a:ea typeface="+mn-ea"/>
                <a:cs typeface="+mn-cs"/>
              </a:rPr>
              <a:t>and that they’re thinking about ‘go-fer’ delegation. People who understand stewardship delegation usually see that it saves time in the long run.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delegations come from Quadrant II (Important AND Not Urgent), the quadrant of assets and opportunities. It usually takes extra time in the beginning, but like any Quadrant II activity, it will create time in the end.  Quadrant II is about proactivity, planning and timely execution</a:t>
            </a: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10</a:t>
            </a:fld>
            <a:endParaRPr lang="en-GB"/>
          </a:p>
        </p:txBody>
      </p:sp>
    </p:spTree>
    <p:extLst>
      <p:ext uri="{BB962C8B-B14F-4D97-AF65-F5344CB8AC3E}">
        <p14:creationId xmlns:p14="http://schemas.microsoft.com/office/powerpoint/2010/main" val="1198181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Desired Results</a:t>
            </a:r>
            <a:r>
              <a:rPr lang="en-GB" sz="1200" kern="1200" dirty="0">
                <a:solidFill>
                  <a:schemeClr val="tx1"/>
                </a:solidFill>
                <a:effectLst/>
                <a:latin typeface="+mn-lt"/>
                <a:ea typeface="+mn-ea"/>
                <a:cs typeface="+mn-cs"/>
              </a:rPr>
              <a:t>. This delegation focuses on results, not on methods. You specify the quantity and quality of the desired results, outline the budget and schedule, commit people to getting results and then let them determine the best methods and means within established guidelines.</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Guidelines</a:t>
            </a:r>
            <a:r>
              <a:rPr lang="en-GB" sz="1200" kern="1200" dirty="0">
                <a:solidFill>
                  <a:schemeClr val="tx1"/>
                </a:solidFill>
                <a:effectLst/>
                <a:latin typeface="+mn-lt"/>
                <a:ea typeface="+mn-ea"/>
                <a:cs typeface="+mn-cs"/>
              </a:rPr>
              <a:t>. Guidelines represent correct principles, often summarised in the form of standardised procedures. It is best to have as few of these as possible; otherwise you get too much into methods delegation. Guidelines should also specify what not to do, what activities simply do not work. ‘Sacred cows’ should also be identified.</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Resources</a:t>
            </a:r>
            <a:r>
              <a:rPr lang="en-GB" sz="1200" kern="1200" dirty="0">
                <a:solidFill>
                  <a:schemeClr val="tx1"/>
                </a:solidFill>
                <a:effectLst/>
                <a:latin typeface="+mn-lt"/>
                <a:ea typeface="+mn-ea"/>
                <a:cs typeface="+mn-cs"/>
              </a:rPr>
              <a:t>. Identify the various resources (people, budget, etc), which the steward may draw upon to accomplish the desired results within the specified guidelines. You may want to identify yourself as a resource and indicate ways in which you could help.</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Accountability</a:t>
            </a:r>
            <a:r>
              <a:rPr lang="en-GB" sz="1200" kern="1200" dirty="0">
                <a:solidFill>
                  <a:schemeClr val="tx1"/>
                </a:solidFill>
                <a:effectLst/>
                <a:latin typeface="+mn-lt"/>
                <a:ea typeface="+mn-ea"/>
                <a:cs typeface="+mn-cs"/>
              </a:rPr>
              <a:t>. Specify when progress reports are to be made, together with what criteria or standards of performance are to be used, in evaluating results. These criteria are the essence of the accountability process. Accountability means the steward accounts for his or her performance based upon the criteria he or she helped develop. It does not involve evaluation by the boss or the parent because their evaluation has already been built into agreed upon, desired results.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Accountability is the key to stewardship delegation. When people know they are responsible to get results and give progress reports, they are set free and feel a sense of responsibility to do whatever is necessary to accomplish those results within the guidelines, drawing upon the resources identified. If there is no accountability, little by little people lose their sense of responsibility and start blaming others or circumstances for their poor performance.</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Consequences</a:t>
            </a:r>
            <a:r>
              <a:rPr lang="en-GB" sz="1200" kern="1200" dirty="0">
                <a:solidFill>
                  <a:schemeClr val="tx1"/>
                </a:solidFill>
                <a:effectLst/>
                <a:latin typeface="+mn-lt"/>
                <a:ea typeface="+mn-ea"/>
                <a:cs typeface="+mn-cs"/>
              </a:rPr>
              <a:t>. Consequences could be stated in terms of financial or psychic rewards, such as recognition, appreciation, advancement, new assignments or new opportunities for training and development. Consequences have positive and negative sides and both sides should be stated and understood up front. People can then evaluate themselves.</a:t>
            </a:r>
          </a:p>
          <a:p>
            <a:r>
              <a:rPr lang="en-GB" sz="1200" kern="1200" dirty="0">
                <a:solidFill>
                  <a:schemeClr val="tx1"/>
                </a:solidFill>
                <a:effectLst/>
                <a:latin typeface="+mn-lt"/>
                <a:ea typeface="+mn-ea"/>
                <a:cs typeface="+mn-cs"/>
              </a:rPr>
              <a:t> </a:t>
            </a:r>
          </a:p>
          <a:p>
            <a:r>
              <a:rPr lang="en-GB" sz="1200" i="1" kern="1200" dirty="0">
                <a:solidFill>
                  <a:schemeClr val="tx1"/>
                </a:solidFill>
                <a:effectLst/>
                <a:latin typeface="+mn-lt"/>
                <a:ea typeface="+mn-ea"/>
                <a:cs typeface="+mn-cs"/>
              </a:rPr>
              <a:t>Stewardship delegation saves time.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Sometimes people say, “I don’t have time to delegate. I can do it faster myself.” That’s generally a sign that they’re operating in Quadrant I, the crisis quadrant and that they’re thinking about ‘go-fer’ delegation. People who understand stewardship delegation usually see that it saves time in the long run.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delegations come from Quadrant II, the quadrant of assets and opportunities. It usually takes extra time in the beginning, but like any Quadrant II activity, it will create time in the end.</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The Five Levels of Initiative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i="1" kern="1200" dirty="0">
                <a:solidFill>
                  <a:schemeClr val="tx1"/>
                </a:solidFill>
                <a:effectLst/>
                <a:latin typeface="+mn-lt"/>
                <a:ea typeface="+mn-ea"/>
                <a:cs typeface="+mn-cs"/>
              </a:rPr>
              <a:t>People develop their initiatives through five levels.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 helps people develop initiative. The development process moves them through five levels, or stages: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Stage 1</a:t>
            </a:r>
            <a:r>
              <a:rPr lang="en-GB" sz="1200" kern="1200" dirty="0">
                <a:solidFill>
                  <a:schemeClr val="tx1"/>
                </a:solidFill>
                <a:effectLst/>
                <a:latin typeface="+mn-lt"/>
                <a:ea typeface="+mn-ea"/>
                <a:cs typeface="+mn-cs"/>
              </a:rPr>
              <a:t>:	Wait for instruction. At this level there is no initiative</a:t>
            </a:r>
          </a:p>
          <a:p>
            <a:r>
              <a:rPr lang="en-GB" sz="1200" b="1" kern="1200" dirty="0">
                <a:solidFill>
                  <a:schemeClr val="tx1"/>
                </a:solidFill>
                <a:effectLst/>
                <a:latin typeface="+mn-lt"/>
                <a:ea typeface="+mn-ea"/>
                <a:cs typeface="+mn-cs"/>
              </a:rPr>
              <a:t>Stage 2</a:t>
            </a:r>
            <a:r>
              <a:rPr lang="en-GB" sz="1200" kern="1200" dirty="0">
                <a:solidFill>
                  <a:schemeClr val="tx1"/>
                </a:solidFill>
                <a:effectLst/>
                <a:latin typeface="+mn-lt"/>
                <a:ea typeface="+mn-ea"/>
                <a:cs typeface="+mn-cs"/>
              </a:rPr>
              <a:t>:	Ask what to do. Here the person begins to take initiative by asking. 		He or she expresses interest and awareness, but still has no notion 		of what to do</a:t>
            </a:r>
          </a:p>
          <a:p>
            <a:r>
              <a:rPr lang="en-GB" sz="1200" b="1" kern="1200" dirty="0">
                <a:solidFill>
                  <a:schemeClr val="tx1"/>
                </a:solidFill>
                <a:effectLst/>
                <a:latin typeface="+mn-lt"/>
                <a:ea typeface="+mn-ea"/>
                <a:cs typeface="+mn-cs"/>
              </a:rPr>
              <a:t>Stage 3</a:t>
            </a:r>
            <a:r>
              <a:rPr lang="en-GB" sz="1200" kern="1200" dirty="0">
                <a:solidFill>
                  <a:schemeClr val="tx1"/>
                </a:solidFill>
                <a:effectLst/>
                <a:latin typeface="+mn-lt"/>
                <a:ea typeface="+mn-ea"/>
                <a:cs typeface="+mn-cs"/>
              </a:rPr>
              <a:t>:	Recommend. The person begins to see the job clearly ad creates 			ideas for doing it.  </a:t>
            </a:r>
          </a:p>
          <a:p>
            <a:r>
              <a:rPr lang="en-GB" sz="1200" b="1" kern="1200" dirty="0">
                <a:solidFill>
                  <a:schemeClr val="tx1"/>
                </a:solidFill>
                <a:effectLst/>
                <a:latin typeface="+mn-lt"/>
                <a:ea typeface="+mn-ea"/>
                <a:cs typeface="+mn-cs"/>
              </a:rPr>
              <a:t>Stage 4</a:t>
            </a:r>
            <a:r>
              <a:rPr lang="en-GB" sz="1200" kern="1200" dirty="0">
                <a:solidFill>
                  <a:schemeClr val="tx1"/>
                </a:solidFill>
                <a:effectLst/>
                <a:latin typeface="+mn-lt"/>
                <a:ea typeface="+mn-ea"/>
                <a:cs typeface="+mn-cs"/>
              </a:rPr>
              <a:t>:	Act independently, but report immediately. Here the person acts on 		his or her own initiative, but reports quickly to assure that his or her 		actions are correct and what he or she has done correlates with 			everything else.</a:t>
            </a:r>
          </a:p>
          <a:p>
            <a:r>
              <a:rPr lang="en-GB" sz="1200" b="1" kern="1200" dirty="0">
                <a:solidFill>
                  <a:schemeClr val="tx1"/>
                </a:solidFill>
                <a:effectLst/>
                <a:latin typeface="+mn-lt"/>
                <a:ea typeface="+mn-ea"/>
                <a:cs typeface="+mn-cs"/>
              </a:rPr>
              <a:t>Stage 5</a:t>
            </a:r>
            <a:r>
              <a:rPr lang="en-GB" sz="1200" kern="1200" dirty="0">
                <a:solidFill>
                  <a:schemeClr val="tx1"/>
                </a:solidFill>
                <a:effectLst/>
                <a:latin typeface="+mn-lt"/>
                <a:ea typeface="+mn-ea"/>
                <a:cs typeface="+mn-cs"/>
              </a:rPr>
              <a:t>:	Act independently and report routinely. Now we trust the person to 		act on his or her own, with confidence that periodic review will be 			enough to keep things on track.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 allows people to move through the five stages. ‘Go-fer’ delegation arrests their development at stage 1.</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(Stephen Covey: The Seven Habits of Highly Effective People)</a:t>
            </a: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12</a:t>
            </a:fld>
            <a:endParaRPr lang="en-GB"/>
          </a:p>
        </p:txBody>
      </p:sp>
    </p:spTree>
    <p:extLst>
      <p:ext uri="{BB962C8B-B14F-4D97-AF65-F5344CB8AC3E}">
        <p14:creationId xmlns:p14="http://schemas.microsoft.com/office/powerpoint/2010/main" val="2802478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i="1" kern="1200" dirty="0">
                <a:solidFill>
                  <a:schemeClr val="tx1"/>
                </a:solidFill>
                <a:effectLst/>
                <a:latin typeface="+mn-lt"/>
                <a:ea typeface="+mn-ea"/>
                <a:cs typeface="+mn-cs"/>
              </a:rPr>
              <a:t>People develop their initiatives through five levels.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 helps people develop initiative. The development process moves them through five levels, or stages: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 allows people to move through the five stages. ‘Go-fer’ delegation arrests their development at stage 1.</a:t>
            </a: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13</a:t>
            </a:fld>
            <a:endParaRPr lang="en-GB"/>
          </a:p>
        </p:txBody>
      </p:sp>
    </p:spTree>
    <p:extLst>
      <p:ext uri="{BB962C8B-B14F-4D97-AF65-F5344CB8AC3E}">
        <p14:creationId xmlns:p14="http://schemas.microsoft.com/office/powerpoint/2010/main" val="38489368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33</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23251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27/05/2026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029599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27/05/2026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886304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27/05/2026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964503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27/05/2026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1599091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27/05/2026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57411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27/05/2026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28978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27/05/2026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09628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27/05/2026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726702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27/05/2026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045425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27/05/2026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1426416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819078345"/>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48021012"/>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479497665"/>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13157104"/>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66646137"/>
      </p:ext>
    </p:extLst>
  </p:cSld>
  <p:clrMapOvr>
    <a:masterClrMapping/>
  </p:clrMapOvr>
  <p:hf sldNum="0" hd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6612398"/>
      </p:ext>
    </p:extLst>
  </p:cSld>
  <p:clrMapOvr>
    <a:masterClrMapping/>
  </p:clrMapOvr>
  <p:hf sldNum="0" hd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14567408"/>
      </p:ext>
    </p:extLst>
  </p:cSld>
  <p:clrMapOvr>
    <a:masterClrMapping/>
  </p:clrMapOvr>
  <p:hf sldNum="0" hd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181042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27/05/2026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7094627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27/05/2026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9419177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27/05/2026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1082930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8791922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478684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102867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5172714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719233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4766437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196147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6687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8620364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7348176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011811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27/05/2026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2951944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27/05/2026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44870578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27/05/2026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36510739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2407197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443073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5456437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657255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5854026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839720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98536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9781513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2223994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19932607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175928322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180457647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0042661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28754505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28220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10" Type="http://schemas.openxmlformats.org/officeDocument/2006/relationships/image" Target="../media/image8.png"/><Relationship Id="rId4" Type="http://schemas.openxmlformats.org/officeDocument/2006/relationships/slideLayout" Target="../slideLayouts/slideLayout26.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33.xml"/><Relationship Id="rId7" Type="http://schemas.openxmlformats.org/officeDocument/2006/relationships/theme" Target="../theme/theme4.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4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51.xml"/><Relationship Id="rId3" Type="http://schemas.openxmlformats.org/officeDocument/2006/relationships/slideLayout" Target="../slideLayouts/slideLayout46.xml"/><Relationship Id="rId7" Type="http://schemas.openxmlformats.org/officeDocument/2006/relationships/slideLayout" Target="../slideLayouts/slideLayout50.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5" Type="http://schemas.openxmlformats.org/officeDocument/2006/relationships/slideLayout" Target="../slideLayouts/slideLayout48.xml"/><Relationship Id="rId4" Type="http://schemas.openxmlformats.org/officeDocument/2006/relationships/slideLayout" Target="../slideLayouts/slideLayout47.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957570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61496007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45221809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520323190"/>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39" r:id="rId4"/>
    <p:sldLayoutId id="2147483740" r:id="rId5"/>
    <p:sldLayoutId id="2147483741"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01002081"/>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67103685"/>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3913868"/>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30.jpg"/><Relationship Id="rId1" Type="http://schemas.openxmlformats.org/officeDocument/2006/relationships/slideLayout" Target="../slideLayouts/slideLayout34.xml"/></Relationships>
</file>

<file path=ppt/slides/_rels/slide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xml"/><Relationship Id="rId1" Type="http://schemas.openxmlformats.org/officeDocument/2006/relationships/slideLayout" Target="../slideLayouts/slideLayout35.xml"/><Relationship Id="rId4" Type="http://schemas.openxmlformats.org/officeDocument/2006/relationships/hyperlink" Target="http://augsleaders.wikispaces.com/BeliefsValues"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3.gif"/><Relationship Id="rId2" Type="http://schemas.openxmlformats.org/officeDocument/2006/relationships/notesSlide" Target="../notesSlides/notesSlide5.xml"/><Relationship Id="rId1" Type="http://schemas.openxmlformats.org/officeDocument/2006/relationships/slideLayout" Target="../slideLayouts/slideLayout35.xml"/><Relationship Id="rId4" Type="http://schemas.openxmlformats.org/officeDocument/2006/relationships/hyperlink" Target="http://kiranashraf.blogspot.com/2010/12/women-liberalismthe-misconceptions.html"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34.xml"/></Relationships>
</file>

<file path=ppt/slides/_rels/slide1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6.xml.rels><?xml version="1.0" encoding="UTF-8" standalone="yes"?>
<Relationships xmlns="http://schemas.openxmlformats.org/package/2006/relationships"><Relationship Id="rId3" Type="http://schemas.openxmlformats.org/officeDocument/2006/relationships/hyperlink" Target="https://commons.wikimedia.org/wiki/File:Muhammad_Intrinsic_vs_Extrinsic_Motivation.png" TargetMode="External"/><Relationship Id="rId2" Type="http://schemas.openxmlformats.org/officeDocument/2006/relationships/image" Target="../media/image37.png"/><Relationship Id="rId1" Type="http://schemas.openxmlformats.org/officeDocument/2006/relationships/slideLayout" Target="../slideLayouts/slideLayout34.xml"/></Relationships>
</file>

<file path=ppt/slides/_rels/slide17.xml.rels><?xml version="1.0" encoding="UTF-8" standalone="yes"?>
<Relationships xmlns="http://schemas.openxmlformats.org/package/2006/relationships"><Relationship Id="rId3" Type="http://schemas.openxmlformats.org/officeDocument/2006/relationships/hyperlink" Target="https://en.wikipedia.org/wiki/Horses_in_warfare" TargetMode="External"/><Relationship Id="rId2" Type="http://schemas.openxmlformats.org/officeDocument/2006/relationships/image" Target="../media/image38.jpg"/><Relationship Id="rId1" Type="http://schemas.openxmlformats.org/officeDocument/2006/relationships/slideLayout" Target="../slideLayouts/slideLayout3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4.xml"/></Relationships>
</file>

<file path=ppt/slides/_rels/slide20.xml.rels><?xml version="1.0" encoding="UTF-8" standalone="yes"?>
<Relationships xmlns="http://schemas.openxmlformats.org/package/2006/relationships"><Relationship Id="rId2" Type="http://schemas.openxmlformats.org/officeDocument/2006/relationships/image" Target="../media/image40.gif"/><Relationship Id="rId1" Type="http://schemas.openxmlformats.org/officeDocument/2006/relationships/slideLayout" Target="../slideLayouts/slideLayout3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4.xml"/></Relationships>
</file>

<file path=ppt/slides/_rels/slide23.xml.rels><?xml version="1.0" encoding="UTF-8" standalone="yes"?>
<Relationships xmlns="http://schemas.openxmlformats.org/package/2006/relationships"><Relationship Id="rId3" Type="http://schemas.openxmlformats.org/officeDocument/2006/relationships/hyperlink" Target="http://theaudaciouslibrarian.blogspot.com/2016/01/monday-memes-happy-birthday-dr-martin.html" TargetMode="External"/><Relationship Id="rId2" Type="http://schemas.openxmlformats.org/officeDocument/2006/relationships/image" Target="../media/image42.png"/><Relationship Id="rId1" Type="http://schemas.openxmlformats.org/officeDocument/2006/relationships/slideLayout" Target="../slideLayouts/slideLayout35.xml"/><Relationship Id="rId5" Type="http://schemas.openxmlformats.org/officeDocument/2006/relationships/image" Target="../media/image44.png"/><Relationship Id="rId4" Type="http://schemas.openxmlformats.org/officeDocument/2006/relationships/image" Target="../media/image43.png"/></Relationships>
</file>

<file path=ppt/slides/_rels/slide24.xml.rels><?xml version="1.0" encoding="UTF-8" standalone="yes"?>
<Relationships xmlns="http://schemas.openxmlformats.org/package/2006/relationships"><Relationship Id="rId3" Type="http://schemas.openxmlformats.org/officeDocument/2006/relationships/hyperlink" Target="https://linked2leadership.wordpress.com/2014/11/02/beyond-leadership-the-importance-of-efficient-teams/" TargetMode="External"/><Relationship Id="rId2" Type="http://schemas.openxmlformats.org/officeDocument/2006/relationships/image" Target="../media/image45.png"/><Relationship Id="rId1" Type="http://schemas.openxmlformats.org/officeDocument/2006/relationships/slideLayout" Target="../slideLayouts/slideLayout35.xml"/><Relationship Id="rId5" Type="http://schemas.openxmlformats.org/officeDocument/2006/relationships/hyperlink" Target="https://www.hroconsulting.it/change-management/padri-figli-azienda-comanda/" TargetMode="External"/><Relationship Id="rId4" Type="http://schemas.openxmlformats.org/officeDocument/2006/relationships/image" Target="../media/image46.jpg"/></Relationships>
</file>

<file path=ppt/slides/_rels/slide25.xml.rels><?xml version="1.0" encoding="UTF-8" standalone="yes"?>
<Relationships xmlns="http://schemas.openxmlformats.org/package/2006/relationships"><Relationship Id="rId3" Type="http://schemas.openxmlformats.org/officeDocument/2006/relationships/hyperlink" Target="http://shebloggedbynight.com/2012/everything-i-do-is-cute/" TargetMode="External"/><Relationship Id="rId2" Type="http://schemas.openxmlformats.org/officeDocument/2006/relationships/image" Target="../media/image47.pn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3" Type="http://schemas.openxmlformats.org/officeDocument/2006/relationships/hyperlink" Target="https://pixabay.com/en/fear-trust-away-straight-road-sign-441402/" TargetMode="External"/><Relationship Id="rId2" Type="http://schemas.openxmlformats.org/officeDocument/2006/relationships/image" Target="../media/image48.jpg"/><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3" Type="http://schemas.openxmlformats.org/officeDocument/2006/relationships/hyperlink" Target="http://www.itskeptic.org/node/705" TargetMode="External"/><Relationship Id="rId2" Type="http://schemas.openxmlformats.org/officeDocument/2006/relationships/image" Target="../media/image49.pn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3" Type="http://schemas.openxmlformats.org/officeDocument/2006/relationships/hyperlink" Target="http://escuelitadeseduccion.blogspot.com/2010/07/excusas.html" TargetMode="External"/><Relationship Id="rId2" Type="http://schemas.openxmlformats.org/officeDocument/2006/relationships/image" Target="../media/image50.jpg"/><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3" Type="http://schemas.openxmlformats.org/officeDocument/2006/relationships/hyperlink" Target="https://www.boundless.com/psychology/textbooks/alternative-to-introduction-to-psychology-10th-rod-plotnik-haig-kouyoumdjian-1133943497-9781133943495/abnormal-psychology-12/childhood-disorders-83/attention-deficit-hyperactivity-disorder-328-12900/" TargetMode="External"/><Relationship Id="rId2" Type="http://schemas.openxmlformats.org/officeDocument/2006/relationships/image" Target="../media/image51.jpg"/><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3" Type="http://schemas.openxmlformats.org/officeDocument/2006/relationships/hyperlink" Target="https://researchleap.com/project-managers-perceptions-effective-leadership-styles/" TargetMode="External"/><Relationship Id="rId2" Type="http://schemas.openxmlformats.org/officeDocument/2006/relationships/image" Target="../media/image54.jpg"/><Relationship Id="rId1" Type="http://schemas.openxmlformats.org/officeDocument/2006/relationships/slideLayout" Target="../slideLayouts/slideLayout34.xml"/></Relationships>
</file>

<file path=ppt/slides/_rels/slide32.xml.rels><?xml version="1.0" encoding="UTF-8" standalone="yes"?>
<Relationships xmlns="http://schemas.openxmlformats.org/package/2006/relationships"><Relationship Id="rId3" Type="http://schemas.openxmlformats.org/officeDocument/2006/relationships/hyperlink" Target="http://mariapcclass.blogspot.com/2015/12/assignment-book-review-presentation.html" TargetMode="External"/><Relationship Id="rId2" Type="http://schemas.openxmlformats.org/officeDocument/2006/relationships/image" Target="../media/image55.jpeg"/><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9.xml"/><Relationship Id="rId1" Type="http://schemas.openxmlformats.org/officeDocument/2006/relationships/slideLayout" Target="../slideLayouts/slideLayout34.xml"/><Relationship Id="rId5" Type="http://schemas.openxmlformats.org/officeDocument/2006/relationships/image" Target="../media/image57.gif"/><Relationship Id="rId4" Type="http://schemas.openxmlformats.org/officeDocument/2006/relationships/hyperlink" Target="http://ron-sheese.wikidot.com/group-81"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58.jpg"/><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412776"/>
            <a:ext cx="4355976" cy="2387600"/>
          </a:xfrm>
        </p:spPr>
        <p:txBody>
          <a:bodyPr>
            <a:normAutofit/>
          </a:bodyPr>
          <a:lstStyle/>
          <a:p>
            <a:r>
              <a:rPr lang="en-GB" sz="4000" dirty="0">
                <a:solidFill>
                  <a:schemeClr val="bg1"/>
                </a:solidFill>
              </a:rPr>
              <a:t>BMSK6010</a:t>
            </a:r>
            <a:br>
              <a:rPr lang="en-GB" sz="4000" dirty="0">
                <a:solidFill>
                  <a:schemeClr val="bg1"/>
                </a:solidFill>
              </a:rPr>
            </a:br>
            <a:br>
              <a:rPr lang="en-GB" sz="4000" dirty="0">
                <a:solidFill>
                  <a:schemeClr val="bg1"/>
                </a:solidFill>
              </a:rPr>
            </a:br>
            <a:r>
              <a:rPr lang="en-GB" sz="4000" dirty="0">
                <a:solidFill>
                  <a:schemeClr val="bg1"/>
                </a:solidFill>
              </a:rPr>
              <a:t> Inspiring Leadership</a:t>
            </a:r>
          </a:p>
        </p:txBody>
      </p:sp>
      <p:sp>
        <p:nvSpPr>
          <p:cNvPr id="3" name="Subtitle 2"/>
          <p:cNvSpPr>
            <a:spLocks noGrp="1"/>
          </p:cNvSpPr>
          <p:nvPr>
            <p:ph type="subTitle" idx="1"/>
          </p:nvPr>
        </p:nvSpPr>
        <p:spPr>
          <a:xfrm>
            <a:off x="211460" y="4365104"/>
            <a:ext cx="3933056" cy="648072"/>
          </a:xfrm>
        </p:spPr>
        <p:txBody>
          <a:bodyPr/>
          <a:lstStyle/>
          <a:p>
            <a:r>
              <a:rPr lang="en-GB" sz="4000" i="1" dirty="0">
                <a:solidFill>
                  <a:schemeClr val="bg1"/>
                </a:solidFill>
              </a:rPr>
              <a:t>Session 7</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6DFEBC-83E2-4D34-AC5E-6E0A47BE73CE}"/>
              </a:ext>
            </a:extLst>
          </p:cNvPr>
          <p:cNvSpPr>
            <a:spLocks noGrp="1"/>
          </p:cNvSpPr>
          <p:nvPr>
            <p:ph sz="half" idx="1"/>
          </p:nvPr>
        </p:nvSpPr>
        <p:spPr>
          <a:xfrm>
            <a:off x="395536" y="733333"/>
            <a:ext cx="3867150" cy="4351338"/>
          </a:xfrm>
        </p:spPr>
        <p:txBody>
          <a:bodyPr>
            <a:normAutofit/>
          </a:bodyPr>
          <a:lstStyle/>
          <a:p>
            <a:r>
              <a:rPr lang="en-GB" sz="2200" dirty="0">
                <a:solidFill>
                  <a:srgbClr val="002060"/>
                </a:solidFill>
              </a:rPr>
              <a:t>Review of activity</a:t>
            </a:r>
          </a:p>
          <a:p>
            <a:r>
              <a:rPr lang="en-GB" sz="2200" dirty="0">
                <a:solidFill>
                  <a:srgbClr val="002060"/>
                </a:solidFill>
              </a:rPr>
              <a:t>Identity, values, beliefs and motivation</a:t>
            </a:r>
          </a:p>
          <a:p>
            <a:r>
              <a:rPr lang="en-GB" sz="2200" dirty="0"/>
              <a:t>Layers of human behaviour and performance</a:t>
            </a:r>
          </a:p>
          <a:p>
            <a:r>
              <a:rPr lang="en-GB" sz="2200" dirty="0">
                <a:solidFill>
                  <a:srgbClr val="002060"/>
                </a:solidFill>
              </a:rPr>
              <a:t>Motivating for high performance</a:t>
            </a:r>
          </a:p>
          <a:p>
            <a:r>
              <a:rPr lang="en-GB" sz="2200" dirty="0"/>
              <a:t>Role design for motivation</a:t>
            </a:r>
          </a:p>
          <a:p>
            <a:r>
              <a:rPr lang="en-GB" sz="2200" dirty="0">
                <a:solidFill>
                  <a:srgbClr val="002060"/>
                </a:solidFill>
              </a:rPr>
              <a:t>Empowerment</a:t>
            </a:r>
          </a:p>
          <a:p>
            <a:r>
              <a:rPr lang="en-GB" sz="2200" dirty="0"/>
              <a:t>Delegation</a:t>
            </a:r>
          </a:p>
          <a:p>
            <a:endParaRPr lang="en-GB" sz="2200" dirty="0"/>
          </a:p>
        </p:txBody>
      </p:sp>
      <p:pic>
        <p:nvPicPr>
          <p:cNvPr id="5" name="Picture 4" descr="A picture containing drawing&#10;&#10;Description automatically generated">
            <a:extLst>
              <a:ext uri="{FF2B5EF4-FFF2-40B4-BE49-F238E27FC236}">
                <a16:creationId xmlns:a16="http://schemas.microsoft.com/office/drawing/2014/main" id="{D27AFCD5-D35F-49CD-BCDD-41F5A4659DB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05400" y="-11416"/>
            <a:ext cx="4038600" cy="2695765"/>
          </a:xfrm>
          <a:prstGeom prst="rect">
            <a:avLst/>
          </a:prstGeom>
          <a:noFill/>
        </p:spPr>
      </p:pic>
      <p:sp>
        <p:nvSpPr>
          <p:cNvPr id="8" name="TextBox 7">
            <a:extLst>
              <a:ext uri="{FF2B5EF4-FFF2-40B4-BE49-F238E27FC236}">
                <a16:creationId xmlns:a16="http://schemas.microsoft.com/office/drawing/2014/main" id="{ECAB336E-DA3B-282D-CAB9-19012DE9F84D}"/>
              </a:ext>
            </a:extLst>
          </p:cNvPr>
          <p:cNvSpPr txBox="1"/>
          <p:nvPr/>
        </p:nvSpPr>
        <p:spPr>
          <a:xfrm>
            <a:off x="4881316" y="3501008"/>
            <a:ext cx="3960440" cy="2000548"/>
          </a:xfrm>
          <a:prstGeom prst="rect">
            <a:avLst/>
          </a:prstGeom>
          <a:noFill/>
        </p:spPr>
        <p:txBody>
          <a:bodyPr wrap="square">
            <a:spAutoFit/>
          </a:bodyPr>
          <a:lstStyle/>
          <a:p>
            <a:pPr marL="285750" indent="-285750">
              <a:lnSpc>
                <a:spcPct val="90000"/>
              </a:lnSpc>
              <a:spcBef>
                <a:spcPts val="1000"/>
              </a:spcBef>
              <a:buFont typeface="Arial" panose="020B0604020202020204" pitchFamily="34" charset="0"/>
              <a:buChar char="•"/>
            </a:pPr>
            <a:r>
              <a:rPr lang="en-GB" sz="2200" dirty="0">
                <a:solidFill>
                  <a:srgbClr val="002060"/>
                </a:solidFill>
              </a:rPr>
              <a:t>Why leadership?  The </a:t>
            </a:r>
            <a:r>
              <a:rPr lang="en-GB" sz="2200" i="1" dirty="0">
                <a:solidFill>
                  <a:srgbClr val="002060"/>
                </a:solidFill>
              </a:rPr>
              <a:t>Motive</a:t>
            </a:r>
          </a:p>
          <a:p>
            <a:pPr marL="285750" indent="-285750">
              <a:lnSpc>
                <a:spcPct val="90000"/>
              </a:lnSpc>
              <a:spcBef>
                <a:spcPts val="1000"/>
              </a:spcBef>
              <a:buFont typeface="Arial" panose="020B0604020202020204" pitchFamily="34" charset="0"/>
              <a:buChar char="•"/>
            </a:pPr>
            <a:r>
              <a:rPr lang="en-GB" sz="2200" dirty="0"/>
              <a:t>The 5 Dysfunctions of a team</a:t>
            </a:r>
          </a:p>
          <a:p>
            <a:pPr marL="285750" indent="-285750">
              <a:lnSpc>
                <a:spcPct val="90000"/>
              </a:lnSpc>
              <a:spcBef>
                <a:spcPts val="1000"/>
              </a:spcBef>
              <a:buFont typeface="Arial" panose="020B0604020202020204" pitchFamily="34" charset="0"/>
              <a:buChar char="•"/>
            </a:pPr>
            <a:r>
              <a:rPr lang="en-GB" sz="2200" dirty="0">
                <a:solidFill>
                  <a:srgbClr val="002060"/>
                </a:solidFill>
              </a:rPr>
              <a:t>The role of leadership in remedying them</a:t>
            </a:r>
          </a:p>
          <a:p>
            <a:pPr marL="285750" indent="-285750">
              <a:lnSpc>
                <a:spcPct val="90000"/>
              </a:lnSpc>
              <a:spcBef>
                <a:spcPts val="1000"/>
              </a:spcBef>
              <a:buFont typeface="Arial" panose="020B0604020202020204" pitchFamily="34" charset="0"/>
              <a:buChar char="•"/>
            </a:pPr>
            <a:r>
              <a:rPr lang="en-GB" sz="2200" dirty="0"/>
              <a:t>Q &amp; A</a:t>
            </a:r>
          </a:p>
        </p:txBody>
      </p:sp>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xEl>
                                              <p:pRg st="0" end="0"/>
                                            </p:txEl>
                                          </p:spTgt>
                                        </p:tgtEl>
                                        <p:attrNameLst>
                                          <p:attrName>style.visibility</p:attrName>
                                        </p:attrNameLst>
                                      </p:cBhvr>
                                      <p:to>
                                        <p:strVal val="visible"/>
                                      </p:to>
                                    </p:set>
                                    <p:animEffect transition="in" filter="fade">
                                      <p:cBhvr>
                                        <p:cTn id="42" dur="500"/>
                                        <p:tgtEl>
                                          <p:spTgt spid="8">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8">
                                            <p:txEl>
                                              <p:pRg st="1" end="1"/>
                                            </p:txEl>
                                          </p:spTgt>
                                        </p:tgtEl>
                                        <p:attrNameLst>
                                          <p:attrName>style.visibility</p:attrName>
                                        </p:attrNameLst>
                                      </p:cBhvr>
                                      <p:to>
                                        <p:strVal val="visible"/>
                                      </p:to>
                                    </p:set>
                                    <p:animEffect transition="in" filter="fade">
                                      <p:cBhvr>
                                        <p:cTn id="47" dur="500"/>
                                        <p:tgtEl>
                                          <p:spTgt spid="8">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8">
                                            <p:txEl>
                                              <p:pRg st="2" end="2"/>
                                            </p:txEl>
                                          </p:spTgt>
                                        </p:tgtEl>
                                        <p:attrNameLst>
                                          <p:attrName>style.visibility</p:attrName>
                                        </p:attrNameLst>
                                      </p:cBhvr>
                                      <p:to>
                                        <p:strVal val="visible"/>
                                      </p:to>
                                    </p:set>
                                    <p:animEffect transition="in" filter="fade">
                                      <p:cBhvr>
                                        <p:cTn id="52" dur="500"/>
                                        <p:tgtEl>
                                          <p:spTgt spid="8">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8">
                                            <p:txEl>
                                              <p:pRg st="3" end="3"/>
                                            </p:txEl>
                                          </p:spTgt>
                                        </p:tgtEl>
                                        <p:attrNameLst>
                                          <p:attrName>style.visibility</p:attrName>
                                        </p:attrNameLst>
                                      </p:cBhvr>
                                      <p:to>
                                        <p:strVal val="visible"/>
                                      </p:to>
                                    </p:set>
                                    <p:animEffect transition="in" filter="fade">
                                      <p:cBhvr>
                                        <p:cTn id="57"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2A60D-4D0F-D97F-BA04-FEA87FE1E247}"/>
              </a:ext>
            </a:extLst>
          </p:cNvPr>
          <p:cNvSpPr>
            <a:spLocks noGrp="1"/>
          </p:cNvSpPr>
          <p:nvPr>
            <p:ph type="title"/>
          </p:nvPr>
        </p:nvSpPr>
        <p:spPr>
          <a:xfrm>
            <a:off x="268665" y="365127"/>
            <a:ext cx="8611385" cy="687610"/>
          </a:xfrm>
        </p:spPr>
        <p:txBody>
          <a:bodyPr/>
          <a:lstStyle/>
          <a:p>
            <a:pPr algn="ctr"/>
            <a:r>
              <a:rPr lang="en-GB" dirty="0"/>
              <a:t>Review of Activity</a:t>
            </a:r>
          </a:p>
        </p:txBody>
      </p:sp>
      <p:sp>
        <p:nvSpPr>
          <p:cNvPr id="3" name="Content Placeholder 2">
            <a:extLst>
              <a:ext uri="{FF2B5EF4-FFF2-40B4-BE49-F238E27FC236}">
                <a16:creationId xmlns:a16="http://schemas.microsoft.com/office/drawing/2014/main" id="{7E5CF354-BFDD-7873-8429-5714697E068B}"/>
              </a:ext>
            </a:extLst>
          </p:cNvPr>
          <p:cNvSpPr>
            <a:spLocks noGrp="1"/>
          </p:cNvSpPr>
          <p:nvPr>
            <p:ph idx="1"/>
          </p:nvPr>
        </p:nvSpPr>
        <p:spPr>
          <a:xfrm>
            <a:off x="268665" y="1052737"/>
            <a:ext cx="8611385" cy="4348822"/>
          </a:xfrm>
        </p:spPr>
        <p:txBody>
          <a:bodyPr/>
          <a:lstStyle/>
          <a:p>
            <a:pPr marL="0" indent="0">
              <a:buNone/>
            </a:pPr>
            <a:r>
              <a:rPr lang="en-GB" dirty="0">
                <a:solidFill>
                  <a:srgbClr val="0000CC"/>
                </a:solidFill>
              </a:rPr>
              <a:t>You are the new CEO of a medium sized company, which is underperforming.  Morale seems low.  What would </a:t>
            </a:r>
            <a:r>
              <a:rPr lang="en-GB" i="1" dirty="0">
                <a:solidFill>
                  <a:srgbClr val="0000CC"/>
                </a:solidFill>
              </a:rPr>
              <a:t>you</a:t>
            </a:r>
            <a:r>
              <a:rPr lang="en-GB" dirty="0">
                <a:solidFill>
                  <a:srgbClr val="0000CC"/>
                </a:solidFill>
              </a:rPr>
              <a:t> do to create a motivating environment – at both a senior level and throughout your organisation?</a:t>
            </a:r>
          </a:p>
          <a:p>
            <a:pPr marL="0" indent="0">
              <a:buNone/>
            </a:pPr>
            <a:endParaRPr lang="en-GB" dirty="0">
              <a:solidFill>
                <a:srgbClr val="0000CC"/>
              </a:solidFill>
            </a:endParaRPr>
          </a:p>
          <a:p>
            <a:r>
              <a:rPr lang="en-GB" dirty="0">
                <a:solidFill>
                  <a:srgbClr val="002060"/>
                </a:solidFill>
              </a:rPr>
              <a:t>Write approximately </a:t>
            </a:r>
            <a:r>
              <a:rPr lang="en-GB" i="1" dirty="0">
                <a:solidFill>
                  <a:srgbClr val="002060"/>
                </a:solidFill>
              </a:rPr>
              <a:t>500 words </a:t>
            </a:r>
            <a:r>
              <a:rPr lang="en-GB" dirty="0">
                <a:solidFill>
                  <a:srgbClr val="002060"/>
                </a:solidFill>
              </a:rPr>
              <a:t>on your findings</a:t>
            </a:r>
          </a:p>
          <a:p>
            <a:r>
              <a:rPr lang="en-GB" dirty="0">
                <a:solidFill>
                  <a:srgbClr val="002060"/>
                </a:solidFill>
              </a:rPr>
              <a:t>Justify your proposed actions with appropriate academic and practical evidence </a:t>
            </a:r>
          </a:p>
          <a:p>
            <a:r>
              <a:rPr lang="en-GB" dirty="0">
                <a:solidFill>
                  <a:srgbClr val="002060"/>
                </a:solidFill>
              </a:rPr>
              <a:t>Fully reference the evidence you provide</a:t>
            </a:r>
          </a:p>
          <a:p>
            <a:pPr marL="0" indent="0">
              <a:buNone/>
            </a:pPr>
            <a:endParaRPr lang="en-GB" dirty="0"/>
          </a:p>
        </p:txBody>
      </p:sp>
      <p:pic>
        <p:nvPicPr>
          <p:cNvPr id="5" name="Picture 4">
            <a:extLst>
              <a:ext uri="{FF2B5EF4-FFF2-40B4-BE49-F238E27FC236}">
                <a16:creationId xmlns:a16="http://schemas.microsoft.com/office/drawing/2014/main" id="{4235CF59-4FCE-BC2D-AF18-18E7EF4F7465}"/>
              </a:ext>
            </a:extLst>
          </p:cNvPr>
          <p:cNvPicPr>
            <a:picLocks noChangeAspect="1"/>
          </p:cNvPicPr>
          <p:nvPr/>
        </p:nvPicPr>
        <p:blipFill>
          <a:blip r:embed="rId2"/>
          <a:stretch>
            <a:fillRect/>
          </a:stretch>
        </p:blipFill>
        <p:spPr>
          <a:xfrm>
            <a:off x="6563530" y="3573016"/>
            <a:ext cx="2580470" cy="2114000"/>
          </a:xfrm>
          <a:prstGeom prst="rect">
            <a:avLst/>
          </a:prstGeom>
        </p:spPr>
      </p:pic>
    </p:spTree>
    <p:extLst>
      <p:ext uri="{BB962C8B-B14F-4D97-AF65-F5344CB8AC3E}">
        <p14:creationId xmlns:p14="http://schemas.microsoft.com/office/powerpoint/2010/main" val="693760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88640"/>
            <a:ext cx="7772400" cy="1143000"/>
          </a:xfrm>
        </p:spPr>
        <p:txBody>
          <a:bodyPr>
            <a:normAutofit/>
          </a:bodyPr>
          <a:lstStyle/>
          <a:p>
            <a:pPr algn="ctr"/>
            <a:r>
              <a:rPr lang="en-GB" dirty="0"/>
              <a:t>Identity, Values and Beliefs and Motivation</a:t>
            </a:r>
            <a:br>
              <a:rPr lang="en-GB" dirty="0"/>
            </a:br>
            <a:endParaRPr lang="en-GB" dirty="0"/>
          </a:p>
        </p:txBody>
      </p:sp>
      <p:pic>
        <p:nvPicPr>
          <p:cNvPr id="8" name="Picture 7">
            <a:extLst>
              <a:ext uri="{FF2B5EF4-FFF2-40B4-BE49-F238E27FC236}">
                <a16:creationId xmlns:a16="http://schemas.microsoft.com/office/drawing/2014/main" id="{4BA9F907-B6E2-46A8-B75A-09DAC696186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11660" y="1556792"/>
            <a:ext cx="6120680" cy="4157048"/>
          </a:xfrm>
          <a:prstGeom prst="rect">
            <a:avLst/>
          </a:prstGeom>
        </p:spPr>
      </p:pic>
    </p:spTree>
    <p:extLst>
      <p:ext uri="{BB962C8B-B14F-4D97-AF65-F5344CB8AC3E}">
        <p14:creationId xmlns:p14="http://schemas.microsoft.com/office/powerpoint/2010/main" val="2977923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8712968" cy="1143000"/>
          </a:xfrm>
        </p:spPr>
        <p:txBody>
          <a:bodyPr>
            <a:normAutofit/>
          </a:bodyPr>
          <a:lstStyle/>
          <a:p>
            <a:r>
              <a:rPr lang="en-GB" sz="3200" dirty="0">
                <a:ea typeface="Times New Roman"/>
              </a:rPr>
              <a:t>Layers of Human Behaviour &amp; Performance </a:t>
            </a:r>
            <a:endParaRPr lang="en-GB" sz="3200" dirty="0"/>
          </a:p>
        </p:txBody>
      </p:sp>
      <p:grpSp>
        <p:nvGrpSpPr>
          <p:cNvPr id="5" name="Group 4"/>
          <p:cNvGrpSpPr>
            <a:grpSpLocks/>
          </p:cNvGrpSpPr>
          <p:nvPr/>
        </p:nvGrpSpPr>
        <p:grpSpPr>
          <a:xfrm>
            <a:off x="539552" y="1349375"/>
            <a:ext cx="7776864" cy="4331618"/>
            <a:chOff x="-755848" y="0"/>
            <a:chExt cx="7776864" cy="4338227"/>
          </a:xfrm>
        </p:grpSpPr>
        <p:sp>
          <p:nvSpPr>
            <p:cNvPr id="6" name="Text Box 11"/>
            <p:cNvSpPr txBox="1"/>
            <p:nvPr/>
          </p:nvSpPr>
          <p:spPr>
            <a:xfrm>
              <a:off x="1908448" y="4029980"/>
              <a:ext cx="5013960" cy="308247"/>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spAutoFit/>
            </a:bodyPr>
            <a:lstStyle/>
            <a:p>
              <a:pPr algn="r">
                <a:spcAft>
                  <a:spcPts val="0"/>
                </a:spcAft>
              </a:pPr>
              <a:r>
                <a:rPr lang="en-GB" sz="1400" dirty="0">
                  <a:solidFill>
                    <a:srgbClr val="000099"/>
                  </a:solidFill>
                  <a:effectLst/>
                  <a:latin typeface="Arial"/>
                  <a:ea typeface="Times New Roman"/>
                </a:rPr>
                <a:t>(AH Raymondson, 2013)</a:t>
              </a:r>
              <a:endParaRPr lang="en-GB" sz="1400" dirty="0">
                <a:solidFill>
                  <a:srgbClr val="000099"/>
                </a:solidFill>
                <a:effectLst/>
                <a:latin typeface="Times New Roman"/>
                <a:ea typeface="Times New Roman"/>
              </a:endParaRPr>
            </a:p>
          </p:txBody>
        </p:sp>
        <p:grpSp>
          <p:nvGrpSpPr>
            <p:cNvPr id="7" name="Group 6"/>
            <p:cNvGrpSpPr/>
            <p:nvPr/>
          </p:nvGrpSpPr>
          <p:grpSpPr>
            <a:xfrm>
              <a:off x="-755848" y="0"/>
              <a:ext cx="7776864" cy="3829050"/>
              <a:chOff x="-524575" y="0"/>
              <a:chExt cx="7422686" cy="3829050"/>
            </a:xfrm>
          </p:grpSpPr>
          <p:cxnSp>
            <p:nvCxnSpPr>
              <p:cNvPr id="8" name="Straight Connector 7"/>
              <p:cNvCxnSpPr/>
              <p:nvPr/>
            </p:nvCxnSpPr>
            <p:spPr>
              <a:xfrm>
                <a:off x="196850" y="1917700"/>
                <a:ext cx="4686300" cy="0"/>
              </a:xfrm>
              <a:prstGeom prst="line">
                <a:avLst/>
              </a:prstGeom>
              <a:noFill/>
              <a:ln w="9525" cap="flat" cmpd="sng" algn="ctr">
                <a:solidFill>
                  <a:sysClr val="window" lastClr="FFFFFF">
                    <a:lumMod val="65000"/>
                  </a:sysClr>
                </a:solidFill>
                <a:prstDash val="dashDot"/>
              </a:ln>
              <a:effectLst/>
            </p:spPr>
          </p:cxnSp>
          <p:grpSp>
            <p:nvGrpSpPr>
              <p:cNvPr id="9" name="Group 8"/>
              <p:cNvGrpSpPr/>
              <p:nvPr/>
            </p:nvGrpSpPr>
            <p:grpSpPr>
              <a:xfrm>
                <a:off x="-524575" y="0"/>
                <a:ext cx="7422686" cy="3829050"/>
                <a:chOff x="-721425" y="0"/>
                <a:chExt cx="7422686" cy="3829050"/>
              </a:xfrm>
            </p:grpSpPr>
            <p:sp>
              <p:nvSpPr>
                <p:cNvPr id="10" name="Right Arrow 9"/>
                <p:cNvSpPr/>
                <p:nvPr/>
              </p:nvSpPr>
              <p:spPr>
                <a:xfrm>
                  <a:off x="-721425" y="0"/>
                  <a:ext cx="5407724" cy="3829050"/>
                </a:xfrm>
                <a:prstGeom prst="rightArrow">
                  <a:avLst>
                    <a:gd name="adj1" fmla="val 50000"/>
                    <a:gd name="adj2" fmla="val 26526"/>
                  </a:avLst>
                </a:prstGeom>
                <a:noFill/>
                <a:ln w="25400" cap="flat" cmpd="sng" algn="ctr">
                  <a:solidFill>
                    <a:srgbClr val="000099"/>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spcAft>
                      <a:spcPts val="0"/>
                    </a:spcAft>
                  </a:pPr>
                  <a:r>
                    <a:rPr lang="en-GB" sz="1200">
                      <a:solidFill>
                        <a:srgbClr val="000099"/>
                      </a:solidFill>
                      <a:effectLst/>
                      <a:latin typeface="Times New Roman"/>
                      <a:ea typeface="Times New Roman"/>
                    </a:rPr>
                    <a:t> </a:t>
                  </a:r>
                </a:p>
              </p:txBody>
            </p:sp>
            <p:sp>
              <p:nvSpPr>
                <p:cNvPr id="11" name="Oval 10"/>
                <p:cNvSpPr/>
                <p:nvPr/>
              </p:nvSpPr>
              <p:spPr>
                <a:xfrm>
                  <a:off x="4724400" y="1001030"/>
                  <a:ext cx="1976861" cy="1802947"/>
                </a:xfrm>
                <a:prstGeom prst="ellipse">
                  <a:avLst/>
                </a:prstGeom>
                <a:solidFill>
                  <a:sysClr val="window" lastClr="FFFFFF"/>
                </a:solidFill>
                <a:ln w="25400" cap="flat" cmpd="sng" algn="ctr">
                  <a:solidFill>
                    <a:srgbClr val="000099"/>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spcAft>
                      <a:spcPts val="0"/>
                    </a:spcAft>
                  </a:pPr>
                  <a:r>
                    <a:rPr lang="en-GB" sz="1200" dirty="0">
                      <a:solidFill>
                        <a:srgbClr val="000099"/>
                      </a:solidFill>
                      <a:effectLst/>
                      <a:latin typeface="Arial"/>
                      <a:ea typeface="Times New Roman"/>
                    </a:rPr>
                    <a:t> </a:t>
                  </a:r>
                  <a:endParaRPr lang="en-GB" sz="1200" dirty="0">
                    <a:solidFill>
                      <a:srgbClr val="000099"/>
                    </a:solidFill>
                    <a:effectLst/>
                    <a:latin typeface="Times New Roman"/>
                    <a:ea typeface="Times New Roman"/>
                  </a:endParaRPr>
                </a:p>
                <a:p>
                  <a:pPr algn="ctr">
                    <a:spcAft>
                      <a:spcPts val="0"/>
                    </a:spcAft>
                  </a:pPr>
                  <a:r>
                    <a:rPr lang="en-GB" sz="1600" b="1" dirty="0">
                      <a:solidFill>
                        <a:srgbClr val="000099"/>
                      </a:solidFill>
                      <a:effectLst/>
                      <a:latin typeface="Arial"/>
                      <a:ea typeface="Times New Roman"/>
                    </a:rPr>
                    <a:t>Behaviour</a:t>
                  </a:r>
                  <a:br>
                    <a:rPr lang="en-GB" sz="1600" b="1" dirty="0">
                      <a:solidFill>
                        <a:srgbClr val="000099"/>
                      </a:solidFill>
                      <a:effectLst/>
                      <a:latin typeface="Arial"/>
                      <a:ea typeface="Times New Roman"/>
                    </a:rPr>
                  </a:br>
                  <a:r>
                    <a:rPr lang="en-GB" sz="1600" b="1" dirty="0">
                      <a:solidFill>
                        <a:srgbClr val="000099"/>
                      </a:solidFill>
                      <a:effectLst/>
                      <a:latin typeface="Arial"/>
                      <a:ea typeface="Times New Roman"/>
                    </a:rPr>
                    <a:t>&amp;</a:t>
                  </a:r>
                  <a:br>
                    <a:rPr lang="en-GB" sz="1600" b="1" dirty="0">
                      <a:solidFill>
                        <a:srgbClr val="000099"/>
                      </a:solidFill>
                      <a:effectLst/>
                      <a:latin typeface="Arial"/>
                      <a:ea typeface="Times New Roman"/>
                    </a:rPr>
                  </a:br>
                  <a:r>
                    <a:rPr lang="en-GB" sz="1600" b="1" dirty="0">
                      <a:solidFill>
                        <a:srgbClr val="000099"/>
                      </a:solidFill>
                      <a:effectLst/>
                      <a:latin typeface="Arial"/>
                      <a:ea typeface="Times New Roman"/>
                    </a:rPr>
                    <a:t>Performance</a:t>
                  </a:r>
                  <a:endParaRPr lang="en-GB" sz="1600" b="1" dirty="0">
                    <a:solidFill>
                      <a:srgbClr val="000099"/>
                    </a:solidFill>
                    <a:effectLst/>
                    <a:latin typeface="Times New Roman"/>
                    <a:ea typeface="Times New Roman"/>
                  </a:endParaRPr>
                </a:p>
              </p:txBody>
            </p:sp>
            <p:sp>
              <p:nvSpPr>
                <p:cNvPr id="12" name="Text Box 18"/>
                <p:cNvSpPr txBox="1"/>
                <p:nvPr/>
              </p:nvSpPr>
              <p:spPr>
                <a:xfrm>
                  <a:off x="-276670" y="1371600"/>
                  <a:ext cx="5239638" cy="167005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600" b="1" dirty="0">
                      <a:solidFill>
                        <a:srgbClr val="000099"/>
                      </a:solidFill>
                      <a:effectLst/>
                      <a:latin typeface="Arial"/>
                      <a:ea typeface="Times New Roman"/>
                    </a:rPr>
                    <a:t>Identity</a:t>
                  </a:r>
                  <a:r>
                    <a:rPr lang="en-GB" sz="1600" dirty="0">
                      <a:solidFill>
                        <a:srgbClr val="000099"/>
                      </a:solidFill>
                      <a:effectLst/>
                      <a:latin typeface="Arial"/>
                      <a:ea typeface="Times New Roman"/>
                    </a:rPr>
                    <a:t>			Who?</a:t>
                  </a:r>
                  <a:br>
                    <a:rPr lang="en-GB" sz="1600" dirty="0">
                      <a:solidFill>
                        <a:srgbClr val="000099"/>
                      </a:solidFill>
                      <a:effectLst/>
                      <a:latin typeface="Arial"/>
                      <a:ea typeface="Times New Roman"/>
                    </a:rPr>
                  </a:br>
                  <a:r>
                    <a:rPr lang="en-GB" sz="1600" b="1" dirty="0">
                      <a:solidFill>
                        <a:srgbClr val="000099"/>
                      </a:solidFill>
                      <a:effectLst/>
                      <a:latin typeface="Arial"/>
                      <a:ea typeface="Times New Roman"/>
                    </a:rPr>
                    <a:t>Values &amp; Beliefs</a:t>
                  </a:r>
                  <a:r>
                    <a:rPr lang="en-GB" sz="1600" dirty="0">
                      <a:solidFill>
                        <a:srgbClr val="000099"/>
                      </a:solidFill>
                      <a:effectLst/>
                      <a:latin typeface="Arial"/>
                      <a:ea typeface="Times New Roman"/>
                    </a:rPr>
                    <a:t>		</a:t>
                  </a:r>
                  <a:r>
                    <a:rPr lang="en-GB" sz="1600" dirty="0">
                      <a:solidFill>
                        <a:srgbClr val="000099"/>
                      </a:solidFill>
                      <a:latin typeface="Arial"/>
                      <a:ea typeface="Times New Roman"/>
                    </a:rPr>
                    <a:t>Why?</a:t>
                  </a:r>
                </a:p>
                <a:p>
                  <a:pPr>
                    <a:spcAft>
                      <a:spcPts val="0"/>
                    </a:spcAft>
                  </a:pPr>
                  <a:r>
                    <a:rPr lang="en-GB" sz="1600" b="1" dirty="0">
                      <a:solidFill>
                        <a:srgbClr val="000099"/>
                      </a:solidFill>
                      <a:effectLst/>
                      <a:latin typeface="Arial"/>
                      <a:ea typeface="Times New Roman"/>
                    </a:rPr>
                    <a:t>Context</a:t>
                  </a:r>
                  <a:r>
                    <a:rPr lang="en-GB" sz="1600" dirty="0">
                      <a:solidFill>
                        <a:srgbClr val="000099"/>
                      </a:solidFill>
                      <a:latin typeface="Arial"/>
                      <a:ea typeface="Times New Roman"/>
                    </a:rPr>
                    <a:t>          		</a:t>
                  </a:r>
                  <a:r>
                    <a:rPr lang="en-GB" sz="1600" dirty="0">
                      <a:solidFill>
                        <a:srgbClr val="000099"/>
                      </a:solidFill>
                      <a:effectLst/>
                      <a:latin typeface="Arial"/>
                      <a:ea typeface="Times New Roman"/>
                    </a:rPr>
                    <a:t>Where, Who &amp; When?</a:t>
                  </a:r>
                  <a:br>
                    <a:rPr lang="en-GB" sz="1600" dirty="0">
                      <a:solidFill>
                        <a:srgbClr val="000099"/>
                      </a:solidFill>
                      <a:effectLst/>
                      <a:latin typeface="Arial"/>
                      <a:ea typeface="Times New Roman"/>
                    </a:rPr>
                  </a:br>
                  <a:r>
                    <a:rPr lang="en-GB" sz="1600" b="1" dirty="0">
                      <a:solidFill>
                        <a:srgbClr val="000099"/>
                      </a:solidFill>
                      <a:effectLst/>
                      <a:latin typeface="Arial"/>
                      <a:ea typeface="Times New Roman"/>
                    </a:rPr>
                    <a:t>Capability &amp; Competence</a:t>
                  </a:r>
                  <a:r>
                    <a:rPr lang="en-GB" sz="1600" dirty="0">
                      <a:solidFill>
                        <a:srgbClr val="000099"/>
                      </a:solidFill>
                      <a:effectLst/>
                      <a:latin typeface="Arial"/>
                      <a:ea typeface="Times New Roman"/>
                    </a:rPr>
                    <a:t>	</a:t>
                  </a:r>
                  <a:r>
                    <a:rPr lang="en-GB" sz="1600" dirty="0">
                      <a:solidFill>
                        <a:srgbClr val="000099"/>
                      </a:solidFill>
                      <a:latin typeface="Arial"/>
                      <a:ea typeface="Times New Roman"/>
                    </a:rPr>
                    <a:t>How?</a:t>
                  </a:r>
                  <a:br>
                    <a:rPr lang="en-GB" sz="1600" dirty="0">
                      <a:solidFill>
                        <a:srgbClr val="000099"/>
                      </a:solidFill>
                      <a:latin typeface="Arial"/>
                      <a:ea typeface="Times New Roman"/>
                    </a:rPr>
                  </a:br>
                  <a:endParaRPr lang="en-GB" sz="1600" dirty="0">
                    <a:solidFill>
                      <a:srgbClr val="000099"/>
                    </a:solidFill>
                    <a:effectLst/>
                    <a:latin typeface="Times New Roman"/>
                    <a:ea typeface="Times New Roman"/>
                  </a:endParaRPr>
                </a:p>
                <a:p>
                  <a:pPr>
                    <a:spcAft>
                      <a:spcPts val="0"/>
                    </a:spcAft>
                  </a:pPr>
                  <a:r>
                    <a:rPr lang="en-GB" sz="1200" dirty="0">
                      <a:solidFill>
                        <a:srgbClr val="000099"/>
                      </a:solidFill>
                      <a:effectLst/>
                      <a:latin typeface="Arial"/>
                      <a:ea typeface="Times New Roman"/>
                    </a:rPr>
                    <a:t> </a:t>
                  </a:r>
                  <a:endParaRPr lang="en-GB" sz="1200" dirty="0">
                    <a:solidFill>
                      <a:srgbClr val="000099"/>
                    </a:solidFill>
                    <a:effectLst/>
                    <a:latin typeface="Times New Roman"/>
                    <a:ea typeface="Times New Roman"/>
                  </a:endParaRPr>
                </a:p>
              </p:txBody>
            </p:sp>
            <p:sp>
              <p:nvSpPr>
                <p:cNvPr id="13" name="Text Box 19"/>
                <p:cNvSpPr txBox="1"/>
                <p:nvPr/>
              </p:nvSpPr>
              <p:spPr>
                <a:xfrm>
                  <a:off x="-583968" y="1083128"/>
                  <a:ext cx="1000083" cy="288472"/>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0"/>
                    </a:spcAft>
                  </a:pPr>
                  <a:r>
                    <a:rPr lang="en-GB" sz="1600" dirty="0">
                      <a:solidFill>
                        <a:srgbClr val="000099"/>
                      </a:solidFill>
                      <a:effectLst/>
                      <a:latin typeface="Arial"/>
                      <a:ea typeface="Times New Roman"/>
                    </a:rPr>
                    <a:t>Unseen</a:t>
                  </a:r>
                  <a:endParaRPr lang="en-GB" sz="1600" dirty="0">
                    <a:solidFill>
                      <a:srgbClr val="000099"/>
                    </a:solidFill>
                    <a:effectLst/>
                    <a:latin typeface="Times New Roman"/>
                    <a:ea typeface="Times New Roman"/>
                  </a:endParaRPr>
                </a:p>
              </p:txBody>
            </p:sp>
            <p:sp>
              <p:nvSpPr>
                <p:cNvPr id="14" name="Text Box 20"/>
                <p:cNvSpPr txBox="1"/>
                <p:nvPr/>
              </p:nvSpPr>
              <p:spPr>
                <a:xfrm>
                  <a:off x="-721425" y="2422525"/>
                  <a:ext cx="1115446" cy="381451"/>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0"/>
                    </a:spcAft>
                  </a:pPr>
                  <a:r>
                    <a:rPr lang="en-GB" sz="1600" dirty="0">
                      <a:solidFill>
                        <a:srgbClr val="000099"/>
                      </a:solidFill>
                      <a:effectLst/>
                      <a:latin typeface="+mn-lt"/>
                      <a:ea typeface="Times New Roman"/>
                    </a:rPr>
                    <a:t>Seen</a:t>
                  </a:r>
                </a:p>
                <a:p>
                  <a:pPr>
                    <a:spcAft>
                      <a:spcPts val="0"/>
                    </a:spcAft>
                  </a:pPr>
                  <a:r>
                    <a:rPr lang="en-GB" sz="1200" dirty="0">
                      <a:solidFill>
                        <a:srgbClr val="000099"/>
                      </a:solidFill>
                      <a:effectLst/>
                      <a:latin typeface="+mn-lt"/>
                      <a:ea typeface="Times New Roman"/>
                    </a:rPr>
                    <a:t> </a:t>
                  </a:r>
                </a:p>
              </p:txBody>
            </p:sp>
          </p:grpSp>
        </p:grpSp>
      </p:grpSp>
    </p:spTree>
    <p:extLst>
      <p:ext uri="{BB962C8B-B14F-4D97-AF65-F5344CB8AC3E}">
        <p14:creationId xmlns:p14="http://schemas.microsoft.com/office/powerpoint/2010/main" val="2963239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53752"/>
            <a:ext cx="7772400" cy="1143000"/>
          </a:xfrm>
        </p:spPr>
        <p:txBody>
          <a:bodyPr>
            <a:normAutofit/>
          </a:bodyPr>
          <a:lstStyle/>
          <a:p>
            <a:pPr algn="ctr"/>
            <a:r>
              <a:rPr lang="en-GB" dirty="0"/>
              <a:t>Motivating for High Performance</a:t>
            </a:r>
            <a:br>
              <a:rPr lang="en-GB" dirty="0"/>
            </a:br>
            <a:r>
              <a:rPr lang="en-GB" dirty="0"/>
              <a:t>Motivational Flow Model</a:t>
            </a:r>
          </a:p>
        </p:txBody>
      </p:sp>
      <p:grpSp>
        <p:nvGrpSpPr>
          <p:cNvPr id="5" name="Group 4"/>
          <p:cNvGrpSpPr>
            <a:grpSpLocks/>
          </p:cNvGrpSpPr>
          <p:nvPr/>
        </p:nvGrpSpPr>
        <p:grpSpPr bwMode="auto">
          <a:xfrm>
            <a:off x="251520" y="1412776"/>
            <a:ext cx="6480720" cy="4248472"/>
            <a:chOff x="-5313" y="32285"/>
            <a:chExt cx="6454728" cy="3631465"/>
          </a:xfrm>
        </p:grpSpPr>
        <p:cxnSp>
          <p:nvCxnSpPr>
            <p:cNvPr id="6" name="Straight Arrow Connector 5"/>
            <p:cNvCxnSpPr>
              <a:cxnSpLocks noChangeShapeType="1"/>
            </p:cNvCxnSpPr>
            <p:nvPr/>
          </p:nvCxnSpPr>
          <p:spPr bwMode="auto">
            <a:xfrm flipV="1">
              <a:off x="2914716" y="2242590"/>
              <a:ext cx="0" cy="614457"/>
            </a:xfrm>
            <a:prstGeom prst="straightConnector1">
              <a:avLst/>
            </a:prstGeom>
            <a:noFill/>
            <a:ln w="9525">
              <a:solidFill>
                <a:srgbClr val="000000"/>
              </a:solidFill>
              <a:round/>
              <a:headEnd/>
              <a:tailEnd type="arrow" w="med" len="med"/>
            </a:ln>
            <a:extLst>
              <a:ext uri="{909E8E84-426E-40DD-AFC4-6F175D3DCCD1}">
                <a14:hiddenFill xmlns:a14="http://schemas.microsoft.com/office/drawing/2010/main">
                  <a:noFill/>
                </a14:hiddenFill>
              </a:ext>
            </a:extLst>
          </p:spPr>
        </p:cxnSp>
        <p:cxnSp>
          <p:nvCxnSpPr>
            <p:cNvPr id="7" name="Straight Arrow Connector 6"/>
            <p:cNvCxnSpPr>
              <a:cxnSpLocks noChangeShapeType="1"/>
            </p:cNvCxnSpPr>
            <p:nvPr/>
          </p:nvCxnSpPr>
          <p:spPr bwMode="auto">
            <a:xfrm>
              <a:off x="2914717" y="924080"/>
              <a:ext cx="0" cy="613884"/>
            </a:xfrm>
            <a:prstGeom prst="straightConnector1">
              <a:avLst/>
            </a:prstGeom>
            <a:noFill/>
            <a:ln w="9525">
              <a:solidFill>
                <a:srgbClr val="000000"/>
              </a:solidFill>
              <a:round/>
              <a:headEnd/>
              <a:tailEnd type="arrow" w="med" len="med"/>
            </a:ln>
            <a:extLst>
              <a:ext uri="{909E8E84-426E-40DD-AFC4-6F175D3DCCD1}">
                <a14:hiddenFill xmlns:a14="http://schemas.microsoft.com/office/drawing/2010/main">
                  <a:noFill/>
                </a14:hiddenFill>
              </a:ext>
            </a:extLst>
          </p:spPr>
        </p:cxnSp>
        <p:sp>
          <p:nvSpPr>
            <p:cNvPr id="8" name="Right Arrow 7"/>
            <p:cNvSpPr>
              <a:spLocks noChangeArrowheads="1"/>
            </p:cNvSpPr>
            <p:nvPr/>
          </p:nvSpPr>
          <p:spPr bwMode="auto">
            <a:xfrm>
              <a:off x="-5313" y="1260224"/>
              <a:ext cx="4162040" cy="1269150"/>
            </a:xfrm>
            <a:prstGeom prst="rightArrow">
              <a:avLst>
                <a:gd name="adj1" fmla="val 50000"/>
                <a:gd name="adj2" fmla="val 49996"/>
              </a:avLst>
            </a:prstGeom>
            <a:solidFill>
              <a:srgbClr val="FFFFFF"/>
            </a:solidFill>
            <a:ln w="6350">
              <a:solidFill>
                <a:srgbClr val="000000"/>
              </a:solidFill>
              <a:miter lim="800000"/>
              <a:headEnd/>
              <a:tailEnd/>
            </a:ln>
          </p:spPr>
          <p:txBody>
            <a:bodyPr rot="0" vert="horz" wrap="square" lIns="91440" tIns="45720" rIns="91440" bIns="45720" anchor="ctr" anchorCtr="0" upright="1">
              <a:noAutofit/>
            </a:bodyPr>
            <a:lstStyle/>
            <a:p>
              <a:pPr algn="ctr" fontAlgn="base">
                <a:lnSpc>
                  <a:spcPct val="115000"/>
                </a:lnSpc>
                <a:spcAft>
                  <a:spcPts val="1000"/>
                </a:spcAft>
              </a:pPr>
              <a:br>
                <a:rPr lang="en-GB" sz="600" kern="1200" dirty="0">
                  <a:solidFill>
                    <a:srgbClr val="000099"/>
                  </a:solidFill>
                  <a:effectLst/>
                  <a:latin typeface="Arial"/>
                  <a:ea typeface="Calibri"/>
                  <a:cs typeface="Times New Roman"/>
                </a:rPr>
              </a:br>
              <a:r>
                <a:rPr lang="en-GB" sz="1600" i="1" kern="1200" dirty="0">
                  <a:solidFill>
                    <a:srgbClr val="000099"/>
                  </a:solidFill>
                  <a:effectLst/>
                  <a:latin typeface="Arial"/>
                  <a:ea typeface="Calibri"/>
                  <a:cs typeface="Times New Roman"/>
                </a:rPr>
                <a:t>Extrinsic </a:t>
              </a:r>
              <a:r>
                <a:rPr lang="en-GB" sz="1600" kern="1200" dirty="0">
                  <a:solidFill>
                    <a:srgbClr val="000099"/>
                  </a:solidFill>
                  <a:effectLst/>
                  <a:latin typeface="Arial"/>
                  <a:ea typeface="Calibri"/>
                  <a:cs typeface="Times New Roman"/>
                </a:rPr>
                <a:t>to </a:t>
              </a:r>
              <a:r>
                <a:rPr lang="en-GB" sz="1600" i="1" kern="1200" dirty="0">
                  <a:solidFill>
                    <a:srgbClr val="000099"/>
                  </a:solidFill>
                  <a:effectLst/>
                  <a:latin typeface="Arial"/>
                  <a:ea typeface="Calibri"/>
                  <a:cs typeface="Times New Roman"/>
                </a:rPr>
                <a:t>Intrinsic</a:t>
              </a:r>
              <a:r>
                <a:rPr lang="en-GB" sz="1600" kern="1200" dirty="0">
                  <a:solidFill>
                    <a:srgbClr val="000099"/>
                  </a:solidFill>
                  <a:effectLst/>
                  <a:latin typeface="Arial"/>
                  <a:ea typeface="Calibri"/>
                  <a:cs typeface="Times New Roman"/>
                </a:rPr>
                <a:t> </a:t>
              </a:r>
              <a:br>
                <a:rPr lang="en-GB" sz="1600" kern="1200" dirty="0">
                  <a:solidFill>
                    <a:srgbClr val="000099"/>
                  </a:solidFill>
                  <a:effectLst/>
                  <a:latin typeface="Times New Roman"/>
                  <a:ea typeface="Calibri"/>
                </a:rPr>
              </a:br>
              <a:r>
                <a:rPr lang="en-GB" sz="1600" b="1" kern="1200" dirty="0">
                  <a:solidFill>
                    <a:srgbClr val="000099"/>
                  </a:solidFill>
                  <a:effectLst/>
                  <a:latin typeface="Arial"/>
                  <a:ea typeface="Calibri"/>
                  <a:cs typeface="Times New Roman"/>
                </a:rPr>
                <a:t>Motivation</a:t>
              </a:r>
              <a:endParaRPr lang="en-GB" sz="1600" dirty="0">
                <a:solidFill>
                  <a:srgbClr val="000099"/>
                </a:solidFill>
                <a:effectLst/>
                <a:latin typeface="Times New Roman"/>
                <a:ea typeface="Times New Roman"/>
              </a:endParaRPr>
            </a:p>
            <a:p>
              <a:pPr algn="ctr" fontAlgn="base">
                <a:lnSpc>
                  <a:spcPct val="115000"/>
                </a:lnSpc>
                <a:spcAft>
                  <a:spcPts val="1000"/>
                </a:spcAft>
              </a:pPr>
              <a:r>
                <a:rPr lang="en-GB" sz="800" kern="1200" dirty="0">
                  <a:solidFill>
                    <a:srgbClr val="000099"/>
                  </a:solidFill>
                  <a:effectLst/>
                  <a:latin typeface="Arial"/>
                  <a:ea typeface="Calibri"/>
                  <a:cs typeface="Times New Roman"/>
                </a:rPr>
                <a:t> </a:t>
              </a:r>
              <a:endParaRPr lang="en-GB" sz="1200" dirty="0">
                <a:solidFill>
                  <a:srgbClr val="000099"/>
                </a:solidFill>
                <a:effectLst/>
                <a:latin typeface="Times New Roman"/>
                <a:ea typeface="Times New Roman"/>
              </a:endParaRPr>
            </a:p>
          </p:txBody>
        </p:sp>
        <p:sp>
          <p:nvSpPr>
            <p:cNvPr id="9" name="Oval 8"/>
            <p:cNvSpPr>
              <a:spLocks noChangeArrowheads="1"/>
            </p:cNvSpPr>
            <p:nvPr/>
          </p:nvSpPr>
          <p:spPr bwMode="auto">
            <a:xfrm>
              <a:off x="1564552" y="32285"/>
              <a:ext cx="2485169" cy="992446"/>
            </a:xfrm>
            <a:prstGeom prst="ellipse">
              <a:avLst/>
            </a:prstGeom>
            <a:solidFill>
              <a:srgbClr val="FFFFFF"/>
            </a:solidFill>
            <a:ln w="9525">
              <a:solidFill>
                <a:srgbClr val="000000"/>
              </a:solidFill>
              <a:round/>
              <a:headEnd/>
              <a:tailEnd/>
            </a:ln>
          </p:spPr>
          <p:txBody>
            <a:bodyPr rot="0" vert="horz" wrap="square" lIns="91440" tIns="45720" rIns="91440" bIns="45720" anchor="ctr" anchorCtr="0" upright="1">
              <a:noAutofit/>
            </a:bodyPr>
            <a:lstStyle/>
            <a:p>
              <a:pPr algn="ctr" fontAlgn="base">
                <a:lnSpc>
                  <a:spcPct val="115000"/>
                </a:lnSpc>
                <a:spcAft>
                  <a:spcPts val="1000"/>
                </a:spcAft>
              </a:pPr>
              <a:r>
                <a:rPr lang="en-GB" sz="1600" b="1" kern="1200" dirty="0">
                  <a:solidFill>
                    <a:srgbClr val="000099"/>
                  </a:solidFill>
                  <a:effectLst/>
                  <a:latin typeface="Arial"/>
                  <a:ea typeface="Calibri"/>
                </a:rPr>
                <a:t>M</a:t>
              </a:r>
              <a:r>
                <a:rPr lang="en-GB" sz="1600" kern="1200" dirty="0">
                  <a:solidFill>
                    <a:srgbClr val="000099"/>
                  </a:solidFill>
                  <a:effectLst/>
                  <a:latin typeface="Arial"/>
                  <a:ea typeface="Calibri"/>
                </a:rPr>
                <a:t>astery             </a:t>
              </a:r>
              <a:r>
                <a:rPr lang="en-GB" sz="1600" b="1" kern="1200" dirty="0">
                  <a:solidFill>
                    <a:srgbClr val="000099"/>
                  </a:solidFill>
                  <a:effectLst/>
                  <a:latin typeface="Arial"/>
                  <a:ea typeface="Calibri"/>
                </a:rPr>
                <a:t>A</a:t>
              </a:r>
              <a:r>
                <a:rPr lang="en-GB" sz="1600" kern="1200" dirty="0">
                  <a:solidFill>
                    <a:srgbClr val="000099"/>
                  </a:solidFill>
                  <a:effectLst/>
                  <a:latin typeface="Arial"/>
                  <a:ea typeface="Calibri"/>
                </a:rPr>
                <a:t>utonomy</a:t>
              </a:r>
              <a:br>
                <a:rPr lang="en-GB" sz="1600" kern="1200" dirty="0">
                  <a:solidFill>
                    <a:srgbClr val="000099"/>
                  </a:solidFill>
                  <a:effectLst/>
                  <a:latin typeface="Arial"/>
                  <a:ea typeface="Calibri"/>
                </a:rPr>
              </a:br>
              <a:r>
                <a:rPr lang="en-GB" sz="1600" b="1" kern="1200" dirty="0">
                  <a:solidFill>
                    <a:srgbClr val="000099"/>
                  </a:solidFill>
                  <a:effectLst/>
                  <a:latin typeface="Arial"/>
                  <a:ea typeface="Calibri"/>
                </a:rPr>
                <a:t>P</a:t>
              </a:r>
              <a:r>
                <a:rPr lang="en-GB" sz="1600" kern="1200" dirty="0">
                  <a:solidFill>
                    <a:srgbClr val="000099"/>
                  </a:solidFill>
                  <a:effectLst/>
                  <a:latin typeface="Arial"/>
                  <a:ea typeface="Calibri"/>
                </a:rPr>
                <a:t>urpose</a:t>
              </a:r>
              <a:endParaRPr lang="en-GB" sz="1600" dirty="0">
                <a:solidFill>
                  <a:srgbClr val="000099"/>
                </a:solidFill>
                <a:effectLst/>
                <a:latin typeface="Times New Roman"/>
                <a:ea typeface="Times New Roman"/>
              </a:endParaRPr>
            </a:p>
          </p:txBody>
        </p:sp>
        <p:sp>
          <p:nvSpPr>
            <p:cNvPr id="10" name="Oval 9"/>
            <p:cNvSpPr>
              <a:spLocks noChangeArrowheads="1"/>
            </p:cNvSpPr>
            <p:nvPr/>
          </p:nvSpPr>
          <p:spPr bwMode="auto">
            <a:xfrm>
              <a:off x="4203311" y="1144765"/>
              <a:ext cx="2246104" cy="1475017"/>
            </a:xfrm>
            <a:prstGeom prst="ellipse">
              <a:avLst/>
            </a:prstGeom>
            <a:solidFill>
              <a:srgbClr val="FFFFFF"/>
            </a:solidFill>
            <a:ln w="9525">
              <a:solidFill>
                <a:srgbClr val="000000"/>
              </a:solidFill>
              <a:round/>
              <a:headEnd/>
              <a:tailEnd/>
            </a:ln>
          </p:spPr>
          <p:txBody>
            <a:bodyPr rot="0" vert="horz" wrap="square" lIns="91440" tIns="45720" rIns="91440" bIns="45720" anchor="ctr" anchorCtr="0" upright="1">
              <a:noAutofit/>
            </a:bodyPr>
            <a:lstStyle/>
            <a:p>
              <a:pPr algn="ctr" fontAlgn="base">
                <a:lnSpc>
                  <a:spcPct val="115000"/>
                </a:lnSpc>
                <a:spcAft>
                  <a:spcPts val="1000"/>
                </a:spcAft>
              </a:pPr>
              <a:r>
                <a:rPr lang="en-GB" sz="2000" i="1" kern="1200" dirty="0">
                  <a:solidFill>
                    <a:srgbClr val="000099"/>
                  </a:solidFill>
                  <a:effectLst/>
                  <a:latin typeface="Arial"/>
                  <a:ea typeface="Calibri"/>
                  <a:cs typeface="Times New Roman"/>
                </a:rPr>
                <a:t>‘</a:t>
              </a:r>
              <a:r>
                <a:rPr lang="en-GB" sz="2000" b="1" i="1" kern="1200" dirty="0">
                  <a:solidFill>
                    <a:srgbClr val="000099"/>
                  </a:solidFill>
                  <a:effectLst/>
                  <a:latin typeface="Arial"/>
                  <a:ea typeface="Calibri"/>
                  <a:cs typeface="Times New Roman"/>
                </a:rPr>
                <a:t>Flow</a:t>
              </a:r>
              <a:r>
                <a:rPr lang="en-GB" sz="2000" i="1" kern="1200" dirty="0">
                  <a:solidFill>
                    <a:srgbClr val="000099"/>
                  </a:solidFill>
                  <a:effectLst/>
                  <a:latin typeface="Arial"/>
                  <a:ea typeface="Calibri"/>
                  <a:cs typeface="Times New Roman"/>
                </a:rPr>
                <a:t>’</a:t>
              </a:r>
              <a:endParaRPr lang="en-GB" sz="1200" i="1" dirty="0">
                <a:solidFill>
                  <a:srgbClr val="000099"/>
                </a:solidFill>
                <a:effectLst/>
                <a:latin typeface="Times New Roman"/>
                <a:ea typeface="Times New Roman"/>
              </a:endParaRPr>
            </a:p>
          </p:txBody>
        </p:sp>
        <p:sp>
          <p:nvSpPr>
            <p:cNvPr id="12" name="Oval 11"/>
            <p:cNvSpPr>
              <a:spLocks noChangeArrowheads="1"/>
            </p:cNvSpPr>
            <p:nvPr/>
          </p:nvSpPr>
          <p:spPr bwMode="auto">
            <a:xfrm>
              <a:off x="1452039" y="2682410"/>
              <a:ext cx="2675650" cy="981340"/>
            </a:xfrm>
            <a:prstGeom prst="ellipse">
              <a:avLst/>
            </a:prstGeom>
            <a:solidFill>
              <a:srgbClr val="FFFFFF"/>
            </a:solidFill>
            <a:ln w="9525">
              <a:solidFill>
                <a:srgbClr val="000000"/>
              </a:solidFill>
              <a:round/>
              <a:headEnd/>
              <a:tailEnd/>
            </a:ln>
          </p:spPr>
          <p:txBody>
            <a:bodyPr rot="0" vert="horz" wrap="square" lIns="91440" tIns="45720" rIns="91440" bIns="45720" anchor="ctr" anchorCtr="0" upright="1">
              <a:noAutofit/>
            </a:bodyPr>
            <a:lstStyle/>
            <a:p>
              <a:pPr algn="ctr" fontAlgn="base">
                <a:lnSpc>
                  <a:spcPct val="115000"/>
                </a:lnSpc>
                <a:spcAft>
                  <a:spcPts val="1000"/>
                </a:spcAft>
              </a:pPr>
              <a:r>
                <a:rPr lang="en-GB" sz="1600" kern="1200" dirty="0">
                  <a:solidFill>
                    <a:srgbClr val="000099"/>
                  </a:solidFill>
                  <a:effectLst/>
                  <a:latin typeface="Arial"/>
                  <a:ea typeface="Calibri"/>
                </a:rPr>
                <a:t>Recognition</a:t>
              </a:r>
              <a:br>
                <a:rPr lang="en-GB" sz="1600" kern="1200" dirty="0">
                  <a:solidFill>
                    <a:srgbClr val="000099"/>
                  </a:solidFill>
                  <a:effectLst/>
                  <a:latin typeface="Arial"/>
                  <a:ea typeface="Calibri"/>
                </a:rPr>
              </a:br>
              <a:r>
                <a:rPr lang="en-GB" sz="1600" kern="1200" dirty="0">
                  <a:solidFill>
                    <a:srgbClr val="000099"/>
                  </a:solidFill>
                  <a:effectLst/>
                  <a:latin typeface="Arial"/>
                  <a:ea typeface="Calibri"/>
                </a:rPr>
                <a:t>&amp;</a:t>
              </a:r>
              <a:br>
                <a:rPr lang="en-GB" sz="1600" kern="1200" dirty="0">
                  <a:solidFill>
                    <a:srgbClr val="000099"/>
                  </a:solidFill>
                  <a:effectLst/>
                  <a:latin typeface="Arial"/>
                  <a:ea typeface="Calibri"/>
                </a:rPr>
              </a:br>
              <a:r>
                <a:rPr lang="en-GB" sz="1600" kern="1200" dirty="0">
                  <a:solidFill>
                    <a:srgbClr val="000099"/>
                  </a:solidFill>
                  <a:effectLst/>
                  <a:latin typeface="Arial"/>
                  <a:ea typeface="Calibri"/>
                </a:rPr>
                <a:t>Achievement</a:t>
              </a:r>
              <a:endParaRPr lang="en-GB" sz="1600" dirty="0">
                <a:solidFill>
                  <a:srgbClr val="000099"/>
                </a:solidFill>
                <a:effectLst/>
                <a:latin typeface="Times New Roman"/>
                <a:ea typeface="Times New Roman"/>
              </a:endParaRPr>
            </a:p>
          </p:txBody>
        </p:sp>
      </p:grpSp>
      <p:sp>
        <p:nvSpPr>
          <p:cNvPr id="13" name="5-Point Star 12"/>
          <p:cNvSpPr/>
          <p:nvPr/>
        </p:nvSpPr>
        <p:spPr>
          <a:xfrm>
            <a:off x="6732240" y="2276872"/>
            <a:ext cx="2411760" cy="2448272"/>
          </a:xfrm>
          <a:prstGeom prst="star5">
            <a:avLst/>
          </a:prstGeom>
          <a:solidFill>
            <a:schemeClr val="bg1"/>
          </a:solidFill>
          <a:ln>
            <a:solidFill>
              <a:srgbClr val="000099"/>
            </a:solidFill>
          </a:ln>
        </p:spPr>
        <p:style>
          <a:lnRef idx="1">
            <a:schemeClr val="accent1"/>
          </a:lnRef>
          <a:fillRef idx="3">
            <a:schemeClr val="accent1"/>
          </a:fillRef>
          <a:effectRef idx="2">
            <a:schemeClr val="accent1"/>
          </a:effectRef>
          <a:fontRef idx="minor">
            <a:schemeClr val="lt1"/>
          </a:fontRef>
        </p:style>
        <p:txBody>
          <a:bodyPr rtlCol="0" anchor="ctr"/>
          <a:lstStyle/>
          <a:p>
            <a:pPr algn="ctr">
              <a:lnSpc>
                <a:spcPct val="115000"/>
              </a:lnSpc>
              <a:spcAft>
                <a:spcPts val="1000"/>
              </a:spcAft>
            </a:pPr>
            <a:endParaRPr lang="en-GB" sz="1400" dirty="0">
              <a:solidFill>
                <a:srgbClr val="000099"/>
              </a:solidFill>
              <a:latin typeface="Times New Roman"/>
              <a:ea typeface="Times New Roman"/>
            </a:endParaRPr>
          </a:p>
        </p:txBody>
      </p:sp>
      <p:sp>
        <p:nvSpPr>
          <p:cNvPr id="14" name="TextBox 13"/>
          <p:cNvSpPr txBox="1"/>
          <p:nvPr/>
        </p:nvSpPr>
        <p:spPr>
          <a:xfrm>
            <a:off x="6876256" y="3157811"/>
            <a:ext cx="2088232" cy="861774"/>
          </a:xfrm>
          <a:prstGeom prst="rect">
            <a:avLst/>
          </a:prstGeom>
          <a:noFill/>
        </p:spPr>
        <p:txBody>
          <a:bodyPr wrap="square" rtlCol="0">
            <a:spAutoFit/>
          </a:bodyPr>
          <a:lstStyle/>
          <a:p>
            <a:pPr algn="ctr"/>
            <a:r>
              <a:rPr lang="en-GB" sz="1600" b="1" dirty="0">
                <a:solidFill>
                  <a:srgbClr val="000099"/>
                </a:solidFill>
                <a:ea typeface="Calibri"/>
              </a:rPr>
              <a:t>Star</a:t>
            </a:r>
          </a:p>
          <a:p>
            <a:pPr algn="ctr"/>
            <a:r>
              <a:rPr lang="en-GB" sz="1600" b="1" dirty="0">
                <a:solidFill>
                  <a:srgbClr val="000099"/>
                </a:solidFill>
                <a:ea typeface="Calibri"/>
              </a:rPr>
              <a:t>  Performance</a:t>
            </a:r>
            <a:endParaRPr lang="en-GB" sz="1600" dirty="0">
              <a:solidFill>
                <a:srgbClr val="000099"/>
              </a:solidFill>
              <a:latin typeface="Times New Roman"/>
              <a:ea typeface="Times New Roman"/>
            </a:endParaRPr>
          </a:p>
          <a:p>
            <a:pPr algn="ctr"/>
            <a:endParaRPr lang="en-GB" dirty="0"/>
          </a:p>
        </p:txBody>
      </p:sp>
    </p:spTree>
    <p:extLst>
      <p:ext uri="{BB962C8B-B14F-4D97-AF65-F5344CB8AC3E}">
        <p14:creationId xmlns:p14="http://schemas.microsoft.com/office/powerpoint/2010/main" val="548047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3788"/>
            <a:ext cx="7772400" cy="1143000"/>
          </a:xfrm>
        </p:spPr>
        <p:txBody>
          <a:bodyPr/>
          <a:lstStyle/>
          <a:p>
            <a:pPr algn="ctr"/>
            <a:r>
              <a:rPr lang="en-GB" dirty="0"/>
              <a:t>Role Design for Motivation</a:t>
            </a:r>
          </a:p>
        </p:txBody>
      </p:sp>
      <p:graphicFrame>
        <p:nvGraphicFramePr>
          <p:cNvPr id="5" name="Picture 4"/>
          <p:cNvGraphicFramePr>
            <a:graphicFrameLocks/>
          </p:cNvGraphicFramePr>
          <p:nvPr/>
        </p:nvGraphicFramePr>
        <p:xfrm>
          <a:off x="907178" y="1176745"/>
          <a:ext cx="5976664" cy="4167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6012160" y="5343252"/>
            <a:ext cx="2224662" cy="369332"/>
          </a:xfrm>
          <a:prstGeom prst="rect">
            <a:avLst/>
          </a:prstGeom>
        </p:spPr>
        <p:txBody>
          <a:bodyPr wrap="none">
            <a:spAutoFit/>
          </a:bodyPr>
          <a:lstStyle/>
          <a:p>
            <a:r>
              <a:rPr lang="en-GB" dirty="0"/>
              <a:t> </a:t>
            </a:r>
            <a:r>
              <a:rPr lang="en-GB" sz="1400" dirty="0">
                <a:solidFill>
                  <a:srgbClr val="000099"/>
                </a:solidFill>
              </a:rPr>
              <a:t>(AH Raymondson, 2013)</a:t>
            </a:r>
          </a:p>
        </p:txBody>
      </p:sp>
    </p:spTree>
    <p:extLst>
      <p:ext uri="{BB962C8B-B14F-4D97-AF65-F5344CB8AC3E}">
        <p14:creationId xmlns:p14="http://schemas.microsoft.com/office/powerpoint/2010/main" val="1653287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60648"/>
            <a:ext cx="7772400" cy="1143000"/>
          </a:xfrm>
        </p:spPr>
        <p:txBody>
          <a:bodyPr/>
          <a:lstStyle/>
          <a:p>
            <a:pPr algn="ctr"/>
            <a:r>
              <a:rPr lang="en-US" dirty="0"/>
              <a:t>Empowerment</a:t>
            </a:r>
          </a:p>
        </p:txBody>
      </p:sp>
      <p:sp>
        <p:nvSpPr>
          <p:cNvPr id="3" name="Content Placeholder 2"/>
          <p:cNvSpPr>
            <a:spLocks noGrp="1"/>
          </p:cNvSpPr>
          <p:nvPr>
            <p:ph idx="1"/>
          </p:nvPr>
        </p:nvSpPr>
        <p:spPr>
          <a:xfrm>
            <a:off x="683568" y="1484784"/>
            <a:ext cx="7772400" cy="4392488"/>
          </a:xfrm>
        </p:spPr>
        <p:txBody>
          <a:bodyPr/>
          <a:lstStyle/>
          <a:p>
            <a:pPr marL="0" indent="0">
              <a:buNone/>
            </a:pPr>
            <a:r>
              <a:rPr lang="en-US" sz="2800" b="1" dirty="0">
                <a:solidFill>
                  <a:srgbClr val="000099"/>
                </a:solidFill>
              </a:rPr>
              <a:t>Activity in Pairs:</a:t>
            </a:r>
          </a:p>
          <a:p>
            <a:pPr marL="0" indent="0">
              <a:buNone/>
            </a:pPr>
            <a:endParaRPr lang="en-US" sz="2800" dirty="0">
              <a:solidFill>
                <a:srgbClr val="000099"/>
              </a:solidFill>
            </a:endParaRPr>
          </a:p>
          <a:p>
            <a:pPr marL="0" indent="0">
              <a:buNone/>
            </a:pPr>
            <a:r>
              <a:rPr lang="en-US" sz="2800" i="1" dirty="0">
                <a:solidFill>
                  <a:srgbClr val="002060"/>
                </a:solidFill>
              </a:rPr>
              <a:t>What is Empowerment?</a:t>
            </a:r>
          </a:p>
          <a:p>
            <a:pPr marL="0" indent="0">
              <a:buNone/>
            </a:pPr>
            <a:endParaRPr lang="en-US" sz="2800" i="1" dirty="0">
              <a:solidFill>
                <a:srgbClr val="000099"/>
              </a:solidFill>
            </a:endParaRPr>
          </a:p>
          <a:p>
            <a:pPr marL="0" indent="0">
              <a:buNone/>
            </a:pPr>
            <a:r>
              <a:rPr lang="en-US" sz="2800" i="1" dirty="0">
                <a:solidFill>
                  <a:srgbClr val="002060"/>
                </a:solidFill>
              </a:rPr>
              <a:t>What could you do to increase the empowerment of individuals within your team?</a:t>
            </a:r>
          </a:p>
          <a:p>
            <a:pPr marL="0" indent="0">
              <a:buNone/>
            </a:pPr>
            <a:endParaRPr lang="en-US" sz="2800" i="1" dirty="0">
              <a:solidFill>
                <a:srgbClr val="000099"/>
              </a:solidFill>
            </a:endParaRPr>
          </a:p>
          <a:p>
            <a:pPr marL="0" indent="0">
              <a:buNone/>
            </a:pPr>
            <a:r>
              <a:rPr lang="en-US" sz="2800" b="1" dirty="0">
                <a:solidFill>
                  <a:srgbClr val="002060"/>
                </a:solidFill>
              </a:rPr>
              <a:t>Discussion</a:t>
            </a:r>
          </a:p>
        </p:txBody>
      </p:sp>
      <p:pic>
        <p:nvPicPr>
          <p:cNvPr id="6" name="Picture 5" descr="A picture containing outdoor, sky&#10;&#10;Description generated with very high confidence">
            <a:extLst>
              <a:ext uri="{FF2B5EF4-FFF2-40B4-BE49-F238E27FC236}">
                <a16:creationId xmlns:a16="http://schemas.microsoft.com/office/drawing/2014/main" id="{B296A80C-5391-4D48-A024-736651B5602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04248" y="231378"/>
            <a:ext cx="2171700" cy="3048000"/>
          </a:xfrm>
          <a:prstGeom prst="rect">
            <a:avLst/>
          </a:prstGeom>
        </p:spPr>
      </p:pic>
    </p:spTree>
    <p:extLst>
      <p:ext uri="{BB962C8B-B14F-4D97-AF65-F5344CB8AC3E}">
        <p14:creationId xmlns:p14="http://schemas.microsoft.com/office/powerpoint/2010/main" val="1368264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5A020-5589-44FC-A452-4547B571AE9E}"/>
              </a:ext>
            </a:extLst>
          </p:cNvPr>
          <p:cNvSpPr>
            <a:spLocks noGrp="1"/>
          </p:cNvSpPr>
          <p:nvPr>
            <p:ph type="title"/>
          </p:nvPr>
        </p:nvSpPr>
        <p:spPr>
          <a:xfrm>
            <a:off x="457200" y="112690"/>
            <a:ext cx="8229600" cy="796030"/>
          </a:xfrm>
        </p:spPr>
        <p:txBody>
          <a:bodyPr/>
          <a:lstStyle/>
          <a:p>
            <a:r>
              <a:rPr lang="en-GB" dirty="0"/>
              <a:t>Empowerment – Starting Point</a:t>
            </a:r>
          </a:p>
        </p:txBody>
      </p:sp>
      <p:sp>
        <p:nvSpPr>
          <p:cNvPr id="3" name="Content Placeholder 2">
            <a:extLst>
              <a:ext uri="{FF2B5EF4-FFF2-40B4-BE49-F238E27FC236}">
                <a16:creationId xmlns:a16="http://schemas.microsoft.com/office/drawing/2014/main" id="{DE9BE227-F9E8-4212-A264-EEB9057224BA}"/>
              </a:ext>
            </a:extLst>
          </p:cNvPr>
          <p:cNvSpPr>
            <a:spLocks noGrp="1"/>
          </p:cNvSpPr>
          <p:nvPr>
            <p:ph idx="1"/>
          </p:nvPr>
        </p:nvSpPr>
        <p:spPr>
          <a:xfrm>
            <a:off x="0" y="908720"/>
            <a:ext cx="8964488" cy="4608512"/>
          </a:xfrm>
        </p:spPr>
        <p:txBody>
          <a:bodyPr>
            <a:normAutofit/>
          </a:bodyPr>
          <a:lstStyle/>
          <a:p>
            <a:r>
              <a:rPr lang="en-GB" dirty="0">
                <a:solidFill>
                  <a:srgbClr val="0000CC"/>
                </a:solidFill>
                <a:latin typeface="+mj-lt"/>
                <a:ea typeface="ＭＳ Ｐゴシック" charset="0"/>
                <a:cs typeface="ＭＳ Ｐゴシック" charset="0"/>
              </a:rPr>
              <a:t>In the context of leadership, empowerment is concerned with appropriate </a:t>
            </a:r>
            <a:r>
              <a:rPr lang="en-GB" i="1" u="sng" dirty="0">
                <a:solidFill>
                  <a:srgbClr val="0000CC"/>
                </a:solidFill>
                <a:latin typeface="+mj-lt"/>
                <a:ea typeface="ＭＳ Ｐゴシック" charset="0"/>
                <a:cs typeface="ＭＳ Ｐゴシック" charset="0"/>
              </a:rPr>
              <a:t>delegation </a:t>
            </a:r>
            <a:r>
              <a:rPr lang="en-GB" dirty="0">
                <a:solidFill>
                  <a:srgbClr val="0000CC"/>
                </a:solidFill>
                <a:latin typeface="+mj-lt"/>
                <a:ea typeface="ＭＳ Ｐゴシック" charset="0"/>
                <a:cs typeface="ＭＳ Ｐゴシック" charset="0"/>
              </a:rPr>
              <a:t>and development of team members</a:t>
            </a:r>
          </a:p>
          <a:p>
            <a:r>
              <a:rPr lang="en-GB" dirty="0">
                <a:solidFill>
                  <a:srgbClr val="002060"/>
                </a:solidFill>
                <a:latin typeface="+mj-lt"/>
                <a:ea typeface="ＭＳ Ｐゴシック" charset="0"/>
                <a:cs typeface="ＭＳ Ｐゴシック" charset="0"/>
              </a:rPr>
              <a:t>By giving opportunities to individuals to develop their skills, leaders are better able to </a:t>
            </a:r>
            <a:r>
              <a:rPr lang="en-GB" i="1" u="sng" dirty="0">
                <a:solidFill>
                  <a:srgbClr val="002060"/>
                </a:solidFill>
                <a:latin typeface="+mj-lt"/>
                <a:ea typeface="ＭＳ Ｐゴシック" charset="0"/>
                <a:cs typeface="ＭＳ Ｐゴシック" charset="0"/>
              </a:rPr>
              <a:t>delegate</a:t>
            </a:r>
            <a:r>
              <a:rPr lang="en-GB" dirty="0">
                <a:solidFill>
                  <a:srgbClr val="002060"/>
                </a:solidFill>
                <a:latin typeface="+mj-lt"/>
                <a:ea typeface="ＭＳ Ｐゴシック" charset="0"/>
                <a:cs typeface="ＭＳ Ｐゴシック" charset="0"/>
              </a:rPr>
              <a:t> more</a:t>
            </a:r>
          </a:p>
          <a:p>
            <a:r>
              <a:rPr lang="en-GB" dirty="0">
                <a:solidFill>
                  <a:srgbClr val="0000CC"/>
                </a:solidFill>
                <a:latin typeface="+mj-lt"/>
                <a:ea typeface="ＭＳ Ｐゴシック" charset="0"/>
                <a:cs typeface="ＭＳ Ｐゴシック" charset="0"/>
              </a:rPr>
              <a:t>The benefit </a:t>
            </a:r>
            <a:r>
              <a:rPr lang="en-GB" i="1" u="sng" dirty="0">
                <a:solidFill>
                  <a:srgbClr val="0000CC"/>
                </a:solidFill>
                <a:latin typeface="+mj-lt"/>
                <a:ea typeface="ＭＳ Ｐゴシック" charset="0"/>
                <a:cs typeface="ＭＳ Ｐゴシック" charset="0"/>
              </a:rPr>
              <a:t>of delegation </a:t>
            </a:r>
            <a:r>
              <a:rPr lang="en-GB" dirty="0">
                <a:solidFill>
                  <a:srgbClr val="0000CC"/>
                </a:solidFill>
                <a:latin typeface="+mj-lt"/>
                <a:ea typeface="ＭＳ Ｐゴシック" charset="0"/>
                <a:cs typeface="ＭＳ Ｐゴシック" charset="0"/>
              </a:rPr>
              <a:t>to a leader is to be found both in the morale of the team – highly motivated team members – and in personal capacity</a:t>
            </a:r>
          </a:p>
          <a:p>
            <a:r>
              <a:rPr lang="en-GB" dirty="0">
                <a:solidFill>
                  <a:srgbClr val="002060"/>
                </a:solidFill>
                <a:latin typeface="+mj-lt"/>
                <a:ea typeface="ＭＳ Ｐゴシック" charset="0"/>
                <a:cs typeface="ＭＳ Ｐゴシック" charset="0"/>
              </a:rPr>
              <a:t>The more work that is </a:t>
            </a:r>
            <a:r>
              <a:rPr lang="en-GB" i="1" u="sng" dirty="0">
                <a:solidFill>
                  <a:srgbClr val="002060"/>
                </a:solidFill>
                <a:latin typeface="+mj-lt"/>
                <a:ea typeface="ＭＳ Ｐゴシック" charset="0"/>
                <a:cs typeface="ＭＳ Ｐゴシック" charset="0"/>
              </a:rPr>
              <a:t>delegated</a:t>
            </a:r>
            <a:r>
              <a:rPr lang="en-GB" dirty="0">
                <a:solidFill>
                  <a:srgbClr val="002060"/>
                </a:solidFill>
                <a:latin typeface="+mj-lt"/>
                <a:ea typeface="ＭＳ Ｐゴシック" charset="0"/>
                <a:cs typeface="ＭＳ Ｐゴシック" charset="0"/>
              </a:rPr>
              <a:t> to the team, the more time the leader has to focus on the strategic aspects of team development</a:t>
            </a:r>
          </a:p>
          <a:p>
            <a:r>
              <a:rPr lang="en-GB" dirty="0">
                <a:solidFill>
                  <a:srgbClr val="0000CC"/>
                </a:solidFill>
                <a:latin typeface="+mj-lt"/>
                <a:ea typeface="ＭＳ Ｐゴシック" charset="0"/>
                <a:cs typeface="ＭＳ Ｐゴシック" charset="0"/>
              </a:rPr>
              <a:t>In practical terms, empowerment is about telling people </a:t>
            </a:r>
            <a:r>
              <a:rPr lang="en-GB" i="1" dirty="0">
                <a:solidFill>
                  <a:srgbClr val="0000CC"/>
                </a:solidFill>
                <a:latin typeface="+mj-lt"/>
                <a:ea typeface="ＭＳ Ｐゴシック" charset="0"/>
                <a:cs typeface="ＭＳ Ｐゴシック" charset="0"/>
              </a:rPr>
              <a:t>what</a:t>
            </a:r>
            <a:r>
              <a:rPr lang="en-GB" dirty="0">
                <a:solidFill>
                  <a:srgbClr val="0000CC"/>
                </a:solidFill>
                <a:latin typeface="+mj-lt"/>
                <a:ea typeface="ＭＳ Ｐゴシック" charset="0"/>
                <a:cs typeface="ＭＳ Ｐゴシック" charset="0"/>
              </a:rPr>
              <a:t> to achieve (the output/outcome) but not </a:t>
            </a:r>
            <a:r>
              <a:rPr lang="en-GB" i="1" dirty="0">
                <a:solidFill>
                  <a:srgbClr val="0000CC"/>
                </a:solidFill>
                <a:latin typeface="+mj-lt"/>
                <a:ea typeface="ＭＳ Ｐゴシック" charset="0"/>
                <a:cs typeface="ＭＳ Ｐゴシック" charset="0"/>
              </a:rPr>
              <a:t>how</a:t>
            </a:r>
            <a:r>
              <a:rPr lang="en-GB" dirty="0">
                <a:solidFill>
                  <a:srgbClr val="0000CC"/>
                </a:solidFill>
                <a:latin typeface="+mj-lt"/>
                <a:ea typeface="ＭＳ Ｐゴシック" charset="0"/>
                <a:cs typeface="ＭＳ Ｐゴシック" charset="0"/>
              </a:rPr>
              <a:t> to achieve it.</a:t>
            </a:r>
          </a:p>
          <a:p>
            <a:endParaRPr lang="en-GB" dirty="0">
              <a:solidFill>
                <a:srgbClr val="0000CC"/>
              </a:solidFill>
              <a:latin typeface="+mj-lt"/>
              <a:ea typeface="ＭＳ Ｐゴシック" charset="0"/>
              <a:cs typeface="ＭＳ Ｐゴシック" charset="0"/>
            </a:endParaRPr>
          </a:p>
          <a:p>
            <a:pPr marL="0" indent="0">
              <a:buNone/>
            </a:pPr>
            <a:r>
              <a:rPr lang="en-GB" dirty="0">
                <a:solidFill>
                  <a:srgbClr val="0000CC"/>
                </a:solidFill>
                <a:latin typeface="+mj-lt"/>
                <a:ea typeface="ＭＳ Ｐゴシック" charset="0"/>
                <a:cs typeface="ＭＳ Ｐゴシック" charset="0"/>
              </a:rPr>
              <a:t>For </a:t>
            </a:r>
            <a:r>
              <a:rPr lang="en-GB" i="1" dirty="0">
                <a:solidFill>
                  <a:srgbClr val="0000CC"/>
                </a:solidFill>
                <a:latin typeface="+mj-lt"/>
                <a:ea typeface="ＭＳ Ｐゴシック" charset="0"/>
                <a:cs typeface="ＭＳ Ｐゴシック" charset="0"/>
              </a:rPr>
              <a:t>your</a:t>
            </a:r>
            <a:r>
              <a:rPr lang="en-GB" dirty="0">
                <a:solidFill>
                  <a:srgbClr val="0000CC"/>
                </a:solidFill>
                <a:latin typeface="+mj-lt"/>
                <a:ea typeface="ＭＳ Ｐゴシック" charset="0"/>
                <a:cs typeface="ＭＳ Ｐゴシック" charset="0"/>
              </a:rPr>
              <a:t> research, look to the academics for their definitions of this term – is there consensus?  Variations on a theme? Difference of opinions? </a:t>
            </a:r>
          </a:p>
        </p:txBody>
      </p:sp>
    </p:spTree>
    <p:extLst>
      <p:ext uri="{BB962C8B-B14F-4D97-AF65-F5344CB8AC3E}">
        <p14:creationId xmlns:p14="http://schemas.microsoft.com/office/powerpoint/2010/main" val="4248748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A1289-C99D-458E-BE1A-DF5E84639DF7}"/>
              </a:ext>
            </a:extLst>
          </p:cNvPr>
          <p:cNvSpPr>
            <a:spLocks noGrp="1"/>
          </p:cNvSpPr>
          <p:nvPr>
            <p:ph type="title"/>
          </p:nvPr>
        </p:nvSpPr>
        <p:spPr/>
        <p:txBody>
          <a:bodyPr anchor="ctr">
            <a:normAutofit/>
          </a:bodyPr>
          <a:lstStyle/>
          <a:p>
            <a:r>
              <a:rPr lang="en-GB" dirty="0"/>
              <a:t>Delegation</a:t>
            </a:r>
          </a:p>
        </p:txBody>
      </p:sp>
      <p:sp>
        <p:nvSpPr>
          <p:cNvPr id="3" name="Content Placeholder 2">
            <a:extLst>
              <a:ext uri="{FF2B5EF4-FFF2-40B4-BE49-F238E27FC236}">
                <a16:creationId xmlns:a16="http://schemas.microsoft.com/office/drawing/2014/main" id="{0BF7FF93-EDBE-42AE-A17E-77D6D75AD732}"/>
              </a:ext>
            </a:extLst>
          </p:cNvPr>
          <p:cNvSpPr>
            <a:spLocks noGrp="1"/>
          </p:cNvSpPr>
          <p:nvPr>
            <p:ph sz="half" idx="1"/>
          </p:nvPr>
        </p:nvSpPr>
        <p:spPr/>
        <p:txBody>
          <a:bodyPr>
            <a:normAutofit/>
          </a:bodyPr>
          <a:lstStyle/>
          <a:p>
            <a:r>
              <a:rPr lang="en-GB" i="1" dirty="0"/>
              <a:t>What </a:t>
            </a:r>
            <a:r>
              <a:rPr lang="en-GB" dirty="0"/>
              <a:t>to do, </a:t>
            </a:r>
            <a:r>
              <a:rPr lang="en-GB" i="1" dirty="0"/>
              <a:t>not how </a:t>
            </a:r>
            <a:r>
              <a:rPr lang="en-GB" dirty="0"/>
              <a:t>to do it</a:t>
            </a:r>
          </a:p>
          <a:p>
            <a:r>
              <a:rPr lang="en-GB" dirty="0"/>
              <a:t>Delegation, not </a:t>
            </a:r>
            <a:r>
              <a:rPr lang="en-GB" i="1" dirty="0"/>
              <a:t>abdication</a:t>
            </a:r>
          </a:p>
          <a:p>
            <a:r>
              <a:rPr lang="en-GB" dirty="0"/>
              <a:t>Stewardship delegation – sets the context for successful performance</a:t>
            </a:r>
          </a:p>
          <a:p>
            <a:endParaRPr lang="en-GB" dirty="0"/>
          </a:p>
        </p:txBody>
      </p:sp>
      <p:pic>
        <p:nvPicPr>
          <p:cNvPr id="5" name="Picture 4">
            <a:extLst>
              <a:ext uri="{FF2B5EF4-FFF2-40B4-BE49-F238E27FC236}">
                <a16:creationId xmlns:a16="http://schemas.microsoft.com/office/drawing/2014/main" id="{7E2FAE64-53BD-4018-A4ED-892DD1272B10}"/>
              </a:ext>
            </a:extLst>
          </p:cNvPr>
          <p:cNvPicPr>
            <a:picLocks noChangeAspect="1"/>
          </p:cNvPicPr>
          <p:nvPr/>
        </p:nvPicPr>
        <p:blipFill>
          <a:blip r:embed="rId3"/>
          <a:stretch>
            <a:fillRect/>
          </a:stretch>
        </p:blipFill>
        <p:spPr>
          <a:xfrm>
            <a:off x="5105400" y="2708920"/>
            <a:ext cx="4038600" cy="3028950"/>
          </a:xfrm>
          <a:prstGeom prst="rect">
            <a:avLst/>
          </a:prstGeom>
          <a:noFill/>
        </p:spPr>
      </p:pic>
    </p:spTree>
    <p:extLst>
      <p:ext uri="{BB962C8B-B14F-4D97-AF65-F5344CB8AC3E}">
        <p14:creationId xmlns:p14="http://schemas.microsoft.com/office/powerpoint/2010/main" val="3474002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75E8FE8-0985-4BFE-B388-9A30294AA6BC}"/>
              </a:ext>
            </a:extLst>
          </p:cNvPr>
          <p:cNvPicPr>
            <a:picLocks noChangeAspect="1"/>
          </p:cNvPicPr>
          <p:nvPr/>
        </p:nvPicPr>
        <p:blipFill>
          <a:blip r:embed="rId2"/>
          <a:stretch>
            <a:fillRect/>
          </a:stretch>
        </p:blipFill>
        <p:spPr>
          <a:xfrm>
            <a:off x="539552" y="0"/>
            <a:ext cx="8352928" cy="5659414"/>
          </a:xfrm>
          <a:prstGeom prst="rect">
            <a:avLst/>
          </a:prstGeom>
        </p:spPr>
      </p:pic>
    </p:spTree>
    <p:extLst>
      <p:ext uri="{BB962C8B-B14F-4D97-AF65-F5344CB8AC3E}">
        <p14:creationId xmlns:p14="http://schemas.microsoft.com/office/powerpoint/2010/main" val="538811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D6BE6-2B06-45E6-8A7D-6EE5E385B407}"/>
              </a:ext>
            </a:extLst>
          </p:cNvPr>
          <p:cNvSpPr>
            <a:spLocks noGrp="1"/>
          </p:cNvSpPr>
          <p:nvPr>
            <p:ph type="title"/>
          </p:nvPr>
        </p:nvSpPr>
        <p:spPr>
          <a:xfrm>
            <a:off x="457200" y="31340"/>
            <a:ext cx="8229600" cy="922114"/>
          </a:xfrm>
        </p:spPr>
        <p:txBody>
          <a:bodyPr/>
          <a:lstStyle/>
          <a:p>
            <a:r>
              <a:rPr lang="en-GB" dirty="0"/>
              <a:t>Stewardship Delegation</a:t>
            </a:r>
          </a:p>
        </p:txBody>
      </p:sp>
      <p:sp>
        <p:nvSpPr>
          <p:cNvPr id="3" name="Content Placeholder 2">
            <a:extLst>
              <a:ext uri="{FF2B5EF4-FFF2-40B4-BE49-F238E27FC236}">
                <a16:creationId xmlns:a16="http://schemas.microsoft.com/office/drawing/2014/main" id="{8B20F3B0-15D8-4FF5-B081-56EA705642C8}"/>
              </a:ext>
            </a:extLst>
          </p:cNvPr>
          <p:cNvSpPr>
            <a:spLocks noGrp="1"/>
          </p:cNvSpPr>
          <p:nvPr>
            <p:ph idx="1"/>
          </p:nvPr>
        </p:nvSpPr>
        <p:spPr>
          <a:xfrm>
            <a:off x="457200" y="1196752"/>
            <a:ext cx="8229600" cy="4392487"/>
          </a:xfrm>
        </p:spPr>
        <p:txBody>
          <a:bodyPr>
            <a:normAutofit/>
          </a:bodyPr>
          <a:lstStyle/>
          <a:p>
            <a:pPr marL="0" indent="0">
              <a:buNone/>
            </a:pPr>
            <a:r>
              <a:rPr lang="en-GB" sz="3600" dirty="0">
                <a:solidFill>
                  <a:srgbClr val="0000CC"/>
                </a:solidFill>
              </a:rPr>
              <a:t>Focus on results, rather than methods</a:t>
            </a:r>
          </a:p>
          <a:p>
            <a:pPr marL="0" indent="0">
              <a:buNone/>
            </a:pPr>
            <a:endParaRPr lang="en-GB" sz="1400" dirty="0"/>
          </a:p>
          <a:p>
            <a:pPr marL="0" indent="0">
              <a:buNone/>
            </a:pPr>
            <a:r>
              <a:rPr lang="en-GB" dirty="0">
                <a:solidFill>
                  <a:srgbClr val="002060"/>
                </a:solidFill>
              </a:rPr>
              <a:t>5 aspects must be mutually understood</a:t>
            </a:r>
          </a:p>
          <a:p>
            <a:pPr marL="914400" lvl="1" indent="-514350">
              <a:buFont typeface="+mj-lt"/>
              <a:buAutoNum type="arabicPeriod"/>
            </a:pPr>
            <a:r>
              <a:rPr lang="en-GB" dirty="0">
                <a:solidFill>
                  <a:srgbClr val="7030A0"/>
                </a:solidFill>
              </a:rPr>
              <a:t>Desired Results</a:t>
            </a:r>
          </a:p>
          <a:p>
            <a:pPr marL="914400" lvl="1" indent="-514350">
              <a:buFont typeface="+mj-lt"/>
              <a:buAutoNum type="arabicPeriod"/>
            </a:pPr>
            <a:r>
              <a:rPr lang="en-GB" dirty="0">
                <a:solidFill>
                  <a:srgbClr val="7030A0"/>
                </a:solidFill>
              </a:rPr>
              <a:t>Guidelines</a:t>
            </a:r>
          </a:p>
          <a:p>
            <a:pPr marL="914400" lvl="1" indent="-514350">
              <a:buFont typeface="+mj-lt"/>
              <a:buAutoNum type="arabicPeriod"/>
            </a:pPr>
            <a:r>
              <a:rPr lang="en-GB" dirty="0">
                <a:solidFill>
                  <a:srgbClr val="7030A0"/>
                </a:solidFill>
              </a:rPr>
              <a:t>Resources</a:t>
            </a:r>
          </a:p>
          <a:p>
            <a:pPr marL="914400" lvl="1" indent="-514350">
              <a:buFont typeface="+mj-lt"/>
              <a:buAutoNum type="arabicPeriod"/>
            </a:pPr>
            <a:r>
              <a:rPr lang="en-GB" dirty="0">
                <a:solidFill>
                  <a:srgbClr val="7030A0"/>
                </a:solidFill>
              </a:rPr>
              <a:t>Accountability</a:t>
            </a:r>
          </a:p>
          <a:p>
            <a:pPr marL="914400" lvl="1" indent="-514350">
              <a:buFont typeface="+mj-lt"/>
              <a:buAutoNum type="arabicPeriod"/>
            </a:pPr>
            <a:r>
              <a:rPr lang="en-GB" dirty="0">
                <a:solidFill>
                  <a:srgbClr val="7030A0"/>
                </a:solidFill>
              </a:rPr>
              <a:t>Consequences</a:t>
            </a:r>
          </a:p>
        </p:txBody>
      </p:sp>
      <p:pic>
        <p:nvPicPr>
          <p:cNvPr id="5" name="Picture 4">
            <a:extLst>
              <a:ext uri="{FF2B5EF4-FFF2-40B4-BE49-F238E27FC236}">
                <a16:creationId xmlns:a16="http://schemas.microsoft.com/office/drawing/2014/main" id="{1B019BF3-A23E-45E6-8229-C6A60A3E29CE}"/>
              </a:ext>
            </a:extLst>
          </p:cNvPr>
          <p:cNvPicPr>
            <a:picLocks noChangeAspect="1"/>
          </p:cNvPicPr>
          <p:nvPr/>
        </p:nvPicPr>
        <p:blipFill>
          <a:blip r:embed="rId3"/>
          <a:stretch>
            <a:fillRect/>
          </a:stretch>
        </p:blipFill>
        <p:spPr>
          <a:xfrm>
            <a:off x="6381750" y="3715395"/>
            <a:ext cx="2762250" cy="1971675"/>
          </a:xfrm>
          <a:prstGeom prst="rect">
            <a:avLst/>
          </a:prstGeom>
        </p:spPr>
      </p:pic>
    </p:spTree>
    <p:extLst>
      <p:ext uri="{BB962C8B-B14F-4D97-AF65-F5344CB8AC3E}">
        <p14:creationId xmlns:p14="http://schemas.microsoft.com/office/powerpoint/2010/main" val="2918097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A9EBC-8022-4F2E-80AA-99B424D6158B}"/>
              </a:ext>
            </a:extLst>
          </p:cNvPr>
          <p:cNvSpPr>
            <a:spLocks noGrp="1"/>
          </p:cNvSpPr>
          <p:nvPr>
            <p:ph type="title"/>
          </p:nvPr>
        </p:nvSpPr>
        <p:spPr>
          <a:xfrm>
            <a:off x="628650" y="0"/>
            <a:ext cx="7886700" cy="759619"/>
          </a:xfrm>
        </p:spPr>
        <p:txBody>
          <a:bodyPr/>
          <a:lstStyle/>
          <a:p>
            <a:pPr algn="ctr"/>
            <a:r>
              <a:rPr lang="en-GB" dirty="0"/>
              <a:t>Stewardship Delegation</a:t>
            </a:r>
          </a:p>
        </p:txBody>
      </p:sp>
      <p:sp>
        <p:nvSpPr>
          <p:cNvPr id="3" name="Content Placeholder 2">
            <a:extLst>
              <a:ext uri="{FF2B5EF4-FFF2-40B4-BE49-F238E27FC236}">
                <a16:creationId xmlns:a16="http://schemas.microsoft.com/office/drawing/2014/main" id="{DADCA557-F040-479B-8A85-78E6BC71D67B}"/>
              </a:ext>
            </a:extLst>
          </p:cNvPr>
          <p:cNvSpPr>
            <a:spLocks noGrp="1"/>
          </p:cNvSpPr>
          <p:nvPr>
            <p:ph idx="1"/>
          </p:nvPr>
        </p:nvSpPr>
        <p:spPr>
          <a:xfrm>
            <a:off x="289976" y="620688"/>
            <a:ext cx="8746520" cy="4099595"/>
          </a:xfrm>
        </p:spPr>
        <p:txBody>
          <a:bodyPr>
            <a:noAutofit/>
          </a:bodyPr>
          <a:lstStyle/>
          <a:p>
            <a:pPr marL="0" indent="0">
              <a:buNone/>
            </a:pPr>
            <a:r>
              <a:rPr lang="en-GB" sz="1800" b="1" dirty="0"/>
              <a:t>The Five Levels of Initiative</a:t>
            </a:r>
            <a:endParaRPr lang="en-GB" sz="1800" dirty="0"/>
          </a:p>
          <a:p>
            <a:pPr marL="0" indent="0">
              <a:buNone/>
            </a:pPr>
            <a:r>
              <a:rPr lang="en-GB" sz="1800" b="1" dirty="0">
                <a:solidFill>
                  <a:srgbClr val="002060"/>
                </a:solidFill>
              </a:rPr>
              <a:t>Stage 1</a:t>
            </a:r>
            <a:r>
              <a:rPr lang="en-GB" sz="1800" dirty="0">
                <a:solidFill>
                  <a:srgbClr val="002060"/>
                </a:solidFill>
              </a:rPr>
              <a:t>:</a:t>
            </a:r>
            <a:r>
              <a:rPr lang="en-GB" sz="1800" dirty="0"/>
              <a:t>	</a:t>
            </a:r>
            <a:r>
              <a:rPr lang="en-GB" sz="1800" dirty="0">
                <a:solidFill>
                  <a:srgbClr val="FF0000"/>
                </a:solidFill>
              </a:rPr>
              <a:t>Wait for instruction. At this level there is no initiative</a:t>
            </a:r>
          </a:p>
          <a:p>
            <a:pPr marL="0" indent="0">
              <a:buNone/>
            </a:pPr>
            <a:endParaRPr lang="en-GB" sz="1800" dirty="0"/>
          </a:p>
          <a:p>
            <a:pPr marL="0" indent="0">
              <a:buNone/>
            </a:pPr>
            <a:r>
              <a:rPr lang="en-GB" sz="1800" b="1" dirty="0">
                <a:solidFill>
                  <a:srgbClr val="002060"/>
                </a:solidFill>
              </a:rPr>
              <a:t>Stage 2</a:t>
            </a:r>
            <a:r>
              <a:rPr lang="en-GB" sz="1800" dirty="0">
                <a:solidFill>
                  <a:srgbClr val="002060"/>
                </a:solidFill>
              </a:rPr>
              <a:t>:</a:t>
            </a:r>
            <a:r>
              <a:rPr lang="en-GB" sz="1800" dirty="0"/>
              <a:t>	</a:t>
            </a:r>
            <a:r>
              <a:rPr lang="en-GB" sz="1800" dirty="0">
                <a:solidFill>
                  <a:srgbClr val="C00000"/>
                </a:solidFill>
              </a:rPr>
              <a:t>Ask what to do. Here the person begins to take initiative by asking.  He or she 		expresses interest and awareness, but still has no notion of what to do</a:t>
            </a:r>
          </a:p>
          <a:p>
            <a:pPr marL="0" indent="0">
              <a:buNone/>
            </a:pPr>
            <a:endParaRPr lang="en-GB" sz="1800" dirty="0"/>
          </a:p>
          <a:p>
            <a:pPr marL="0" indent="0">
              <a:buNone/>
            </a:pPr>
            <a:r>
              <a:rPr lang="en-GB" sz="1800" b="1" dirty="0">
                <a:solidFill>
                  <a:srgbClr val="002060"/>
                </a:solidFill>
              </a:rPr>
              <a:t>Stage 3</a:t>
            </a:r>
            <a:r>
              <a:rPr lang="en-GB" sz="1800" dirty="0">
                <a:solidFill>
                  <a:srgbClr val="002060"/>
                </a:solidFill>
              </a:rPr>
              <a:t>:</a:t>
            </a:r>
            <a:r>
              <a:rPr lang="en-GB" sz="1800" dirty="0"/>
              <a:t>	</a:t>
            </a:r>
            <a:r>
              <a:rPr lang="en-GB" sz="1800" dirty="0">
                <a:solidFill>
                  <a:srgbClr val="002060"/>
                </a:solidFill>
              </a:rPr>
              <a:t>Recommend. The person begins to see the job clearly ad creates ideas for 		doing it.</a:t>
            </a:r>
          </a:p>
          <a:p>
            <a:pPr marL="0" indent="0">
              <a:buNone/>
            </a:pPr>
            <a:endParaRPr lang="en-GB" sz="1800" dirty="0">
              <a:solidFill>
                <a:srgbClr val="002060"/>
              </a:solidFill>
            </a:endParaRPr>
          </a:p>
          <a:p>
            <a:pPr marL="0" indent="0">
              <a:buNone/>
            </a:pPr>
            <a:r>
              <a:rPr lang="en-GB" sz="1800" b="1" dirty="0">
                <a:solidFill>
                  <a:srgbClr val="002060"/>
                </a:solidFill>
              </a:rPr>
              <a:t>Stage 4</a:t>
            </a:r>
            <a:r>
              <a:rPr lang="en-GB" sz="1800" dirty="0">
                <a:solidFill>
                  <a:srgbClr val="002060"/>
                </a:solidFill>
              </a:rPr>
              <a:t>:</a:t>
            </a:r>
            <a:r>
              <a:rPr lang="en-GB" sz="1800" dirty="0"/>
              <a:t>	</a:t>
            </a:r>
            <a:r>
              <a:rPr lang="en-GB" sz="1800" dirty="0">
                <a:solidFill>
                  <a:srgbClr val="009900"/>
                </a:solidFill>
              </a:rPr>
              <a:t>Act independently but report immediately. Here the person acts on his or 		her own initiative but reports quickly to assure that his or her actions are 			correct and what he or she has done correlates with everything else.</a:t>
            </a:r>
          </a:p>
          <a:p>
            <a:pPr marL="0" indent="0">
              <a:buNone/>
            </a:pPr>
            <a:endParaRPr lang="en-GB" sz="1800" dirty="0"/>
          </a:p>
          <a:p>
            <a:pPr marL="0" indent="0">
              <a:buNone/>
            </a:pPr>
            <a:r>
              <a:rPr lang="en-GB" sz="1800" b="1" dirty="0">
                <a:solidFill>
                  <a:srgbClr val="002060"/>
                </a:solidFill>
              </a:rPr>
              <a:t>Stage 5</a:t>
            </a:r>
            <a:r>
              <a:rPr lang="en-GB" sz="1800" dirty="0">
                <a:solidFill>
                  <a:srgbClr val="002060"/>
                </a:solidFill>
              </a:rPr>
              <a:t>:</a:t>
            </a:r>
            <a:r>
              <a:rPr lang="en-GB" sz="1800" dirty="0"/>
              <a:t>	</a:t>
            </a:r>
            <a:r>
              <a:rPr lang="en-GB" sz="1800" dirty="0">
                <a:solidFill>
                  <a:srgbClr val="0000CC"/>
                </a:solidFill>
              </a:rPr>
              <a:t>Act independently and report routinely. Now we trust the person to act on 		his or her own, with confidence that periodic review will be enough to keep 		things on track. </a:t>
            </a:r>
          </a:p>
        </p:txBody>
      </p:sp>
    </p:spTree>
    <p:extLst>
      <p:ext uri="{BB962C8B-B14F-4D97-AF65-F5344CB8AC3E}">
        <p14:creationId xmlns:p14="http://schemas.microsoft.com/office/powerpoint/2010/main" val="2994122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500"/>
                                        <p:tgtEl>
                                          <p:spTgt spid="3">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fade">
                                      <p:cBhvr>
                                        <p:cTn id="2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BEA23-3C6F-4E6F-B3D7-C9F7CB6FC5A6}"/>
              </a:ext>
            </a:extLst>
          </p:cNvPr>
          <p:cNvSpPr>
            <a:spLocks noGrp="1"/>
          </p:cNvSpPr>
          <p:nvPr>
            <p:ph type="title"/>
          </p:nvPr>
        </p:nvSpPr>
        <p:spPr>
          <a:xfrm>
            <a:off x="464840" y="122110"/>
            <a:ext cx="8229600" cy="1002634"/>
          </a:xfrm>
        </p:spPr>
        <p:txBody>
          <a:bodyPr>
            <a:normAutofit/>
          </a:bodyPr>
          <a:lstStyle/>
          <a:p>
            <a:r>
              <a:rPr lang="en-GB" dirty="0"/>
              <a:t>So, delegation is important because….</a:t>
            </a:r>
          </a:p>
        </p:txBody>
      </p:sp>
      <p:sp>
        <p:nvSpPr>
          <p:cNvPr id="3" name="Content Placeholder 2">
            <a:extLst>
              <a:ext uri="{FF2B5EF4-FFF2-40B4-BE49-F238E27FC236}">
                <a16:creationId xmlns:a16="http://schemas.microsoft.com/office/drawing/2014/main" id="{6E4F2465-85CF-4768-BA5E-55A3D4FEC18F}"/>
              </a:ext>
            </a:extLst>
          </p:cNvPr>
          <p:cNvSpPr>
            <a:spLocks noGrp="1"/>
          </p:cNvSpPr>
          <p:nvPr>
            <p:ph idx="1"/>
          </p:nvPr>
        </p:nvSpPr>
        <p:spPr>
          <a:xfrm>
            <a:off x="179512" y="1600201"/>
            <a:ext cx="8784976" cy="3917032"/>
          </a:xfrm>
        </p:spPr>
        <p:txBody>
          <a:bodyPr>
            <a:normAutofit/>
          </a:bodyPr>
          <a:lstStyle/>
          <a:p>
            <a:pPr marL="0" indent="0">
              <a:buNone/>
            </a:pPr>
            <a:r>
              <a:rPr lang="en-GB" b="1" dirty="0">
                <a:solidFill>
                  <a:srgbClr val="7030A0"/>
                </a:solidFill>
              </a:rPr>
              <a:t>Development tool </a:t>
            </a:r>
            <a:r>
              <a:rPr lang="en-GB" dirty="0">
                <a:solidFill>
                  <a:srgbClr val="7030A0"/>
                </a:solidFill>
              </a:rPr>
              <a:t>– the </a:t>
            </a:r>
            <a:r>
              <a:rPr lang="en-GB" i="1" dirty="0">
                <a:solidFill>
                  <a:srgbClr val="7030A0"/>
                </a:solidFill>
              </a:rPr>
              <a:t>70:20:10 principle </a:t>
            </a:r>
          </a:p>
          <a:p>
            <a:pPr lvl="1"/>
            <a:r>
              <a:rPr lang="en-GB" dirty="0">
                <a:solidFill>
                  <a:srgbClr val="7030A0"/>
                </a:solidFill>
              </a:rPr>
              <a:t>Most peoples’ learning takes place when they are ‘doing the work’</a:t>
            </a:r>
          </a:p>
          <a:p>
            <a:pPr marL="0" indent="0">
              <a:buNone/>
            </a:pPr>
            <a:r>
              <a:rPr lang="en-GB" b="1" dirty="0">
                <a:solidFill>
                  <a:srgbClr val="002060"/>
                </a:solidFill>
              </a:rPr>
              <a:t>Helps create a motivating environment </a:t>
            </a:r>
          </a:p>
          <a:p>
            <a:pPr marL="914400" lvl="1" indent="-457200"/>
            <a:r>
              <a:rPr lang="en-GB" dirty="0">
                <a:solidFill>
                  <a:srgbClr val="002060"/>
                </a:solidFill>
              </a:rPr>
              <a:t>learning new things, developing competence in key areas, being trusted feeds into building a climate of ‘can do’</a:t>
            </a:r>
          </a:p>
          <a:p>
            <a:pPr marL="57150" indent="0">
              <a:buNone/>
            </a:pPr>
            <a:r>
              <a:rPr lang="en-GB" b="1" dirty="0">
                <a:solidFill>
                  <a:srgbClr val="7030A0"/>
                </a:solidFill>
              </a:rPr>
              <a:t>Improvement tool</a:t>
            </a:r>
          </a:p>
          <a:p>
            <a:pPr marL="914400" lvl="1" indent="-457200"/>
            <a:r>
              <a:rPr lang="en-GB" dirty="0">
                <a:solidFill>
                  <a:srgbClr val="7030A0"/>
                </a:solidFill>
              </a:rPr>
              <a:t>fresh eyes looking at an activity can ring new perspectives and fresh approaches to stagnant processes and entrenched approaches</a:t>
            </a:r>
          </a:p>
          <a:p>
            <a:pPr marL="57150" indent="0">
              <a:buNone/>
            </a:pPr>
            <a:r>
              <a:rPr lang="en-GB" b="1" dirty="0">
                <a:solidFill>
                  <a:srgbClr val="002060"/>
                </a:solidFill>
              </a:rPr>
              <a:t>Liberates leaders</a:t>
            </a:r>
          </a:p>
          <a:p>
            <a:pPr marL="914400" lvl="1" indent="-457200"/>
            <a:r>
              <a:rPr lang="en-GB" dirty="0">
                <a:solidFill>
                  <a:srgbClr val="002060"/>
                </a:solidFill>
              </a:rPr>
              <a:t>to ‘lead’ and away from getting dragged into activities that can be done by others</a:t>
            </a:r>
          </a:p>
        </p:txBody>
      </p:sp>
    </p:spTree>
    <p:extLst>
      <p:ext uri="{BB962C8B-B14F-4D97-AF65-F5344CB8AC3E}">
        <p14:creationId xmlns:p14="http://schemas.microsoft.com/office/powerpoint/2010/main" val="471380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 </a:t>
            </a:r>
            <a:r>
              <a:rPr lang="en-GB" i="1" dirty="0"/>
              <a:t>Refresher</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71046" y="1292414"/>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51520" y="1932177"/>
            <a:ext cx="4245868" cy="3657064"/>
          </a:xfrm>
        </p:spPr>
        <p:txBody>
          <a:bodyPr>
            <a:normAutofit fontScale="92500"/>
          </a:bodyPr>
          <a:lstStyle/>
          <a:p>
            <a:r>
              <a:rPr lang="en-GB" sz="2200" dirty="0"/>
              <a:t>Critically assess a recognised leadership model or theory in relation to its ability to impact on individual’s workplace performance  </a:t>
            </a:r>
          </a:p>
          <a:p>
            <a:r>
              <a:rPr lang="en-GB" sz="2200" dirty="0"/>
              <a:t>Evaluate own ability to use a range of leadership styles, in different situations and with different types of people, to fulfil the leadership role </a:t>
            </a:r>
          </a:p>
          <a:p>
            <a:r>
              <a:rPr lang="en-GB" sz="2200" dirty="0"/>
              <a:t>Assess your own ability to set direction, motivate, delegate and empower others to bring about a workplace change</a:t>
            </a:r>
          </a:p>
          <a:p>
            <a:endParaRPr lang="en-GB"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631179" y="127046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496409" y="1932177"/>
            <a:ext cx="4540087" cy="3657064"/>
          </a:xfrm>
        </p:spPr>
        <p:txBody>
          <a:bodyPr>
            <a:normAutofit fontScale="92500"/>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 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C5D2A-B489-4C01-9E83-0091D6FC558B}"/>
              </a:ext>
            </a:extLst>
          </p:cNvPr>
          <p:cNvSpPr>
            <a:spLocks noGrp="1"/>
          </p:cNvSpPr>
          <p:nvPr>
            <p:ph type="title"/>
          </p:nvPr>
        </p:nvSpPr>
        <p:spPr/>
        <p:txBody>
          <a:bodyPr anchor="ctr">
            <a:normAutofit/>
          </a:bodyPr>
          <a:lstStyle/>
          <a:p>
            <a:r>
              <a:rPr lang="en-GB" dirty="0"/>
              <a:t>Motivation - Will I do it, or not?</a:t>
            </a:r>
          </a:p>
        </p:txBody>
      </p:sp>
      <p:sp>
        <p:nvSpPr>
          <p:cNvPr id="3" name="Content Placeholder 2">
            <a:extLst>
              <a:ext uri="{FF2B5EF4-FFF2-40B4-BE49-F238E27FC236}">
                <a16:creationId xmlns:a16="http://schemas.microsoft.com/office/drawing/2014/main" id="{A419E5D0-7BC7-491E-BCD6-F13ECB2203C4}"/>
              </a:ext>
            </a:extLst>
          </p:cNvPr>
          <p:cNvSpPr>
            <a:spLocks noGrp="1"/>
          </p:cNvSpPr>
          <p:nvPr>
            <p:ph sz="half" idx="1"/>
          </p:nvPr>
        </p:nvSpPr>
        <p:spPr/>
        <p:txBody>
          <a:bodyPr>
            <a:normAutofit/>
          </a:bodyPr>
          <a:lstStyle/>
          <a:p>
            <a:pPr>
              <a:lnSpc>
                <a:spcPct val="90000"/>
              </a:lnSpc>
            </a:pPr>
            <a:r>
              <a:rPr lang="en-GB" sz="2400" dirty="0"/>
              <a:t>Self-motivation is at the centre of performance</a:t>
            </a:r>
          </a:p>
          <a:p>
            <a:pPr>
              <a:lnSpc>
                <a:spcPct val="90000"/>
              </a:lnSpc>
            </a:pPr>
            <a:r>
              <a:rPr lang="en-GB" sz="2400" dirty="0">
                <a:solidFill>
                  <a:srgbClr val="0000CC"/>
                </a:solidFill>
              </a:rPr>
              <a:t>Intrinsic motivation is so much more powerful than extrinsic motivation</a:t>
            </a:r>
          </a:p>
          <a:p>
            <a:pPr>
              <a:lnSpc>
                <a:spcPct val="90000"/>
              </a:lnSpc>
            </a:pPr>
            <a:r>
              <a:rPr lang="en-GB" sz="2400" dirty="0">
                <a:solidFill>
                  <a:srgbClr val="002060"/>
                </a:solidFill>
              </a:rPr>
              <a:t>Leadership defines the working climate – whether </a:t>
            </a:r>
            <a:r>
              <a:rPr lang="en-GB" sz="2400" i="1" dirty="0">
                <a:solidFill>
                  <a:srgbClr val="002060"/>
                </a:solidFill>
              </a:rPr>
              <a:t>it is conducive </a:t>
            </a:r>
            <a:r>
              <a:rPr lang="en-GB" sz="2400" dirty="0">
                <a:solidFill>
                  <a:srgbClr val="002060"/>
                </a:solidFill>
              </a:rPr>
              <a:t>to high levels of motivation, or not.</a:t>
            </a:r>
          </a:p>
        </p:txBody>
      </p:sp>
      <p:pic>
        <p:nvPicPr>
          <p:cNvPr id="6" name="Picture 5">
            <a:extLst>
              <a:ext uri="{FF2B5EF4-FFF2-40B4-BE49-F238E27FC236}">
                <a16:creationId xmlns:a16="http://schemas.microsoft.com/office/drawing/2014/main" id="{ED193FF7-6CE9-46F7-BCBA-DC2085B30CA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87640" y="1715380"/>
            <a:ext cx="4038600" cy="3119820"/>
          </a:xfrm>
          <a:prstGeom prst="rect">
            <a:avLst/>
          </a:prstGeom>
          <a:noFill/>
        </p:spPr>
      </p:pic>
    </p:spTree>
    <p:extLst>
      <p:ext uri="{BB962C8B-B14F-4D97-AF65-F5344CB8AC3E}">
        <p14:creationId xmlns:p14="http://schemas.microsoft.com/office/powerpoint/2010/main" val="19842159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a:xfrm>
            <a:off x="827584" y="120997"/>
            <a:ext cx="7886700" cy="1047651"/>
          </a:xfrm>
        </p:spPr>
        <p:txBody>
          <a:bodyPr anchor="ctr">
            <a:normAutofit/>
          </a:bodyPr>
          <a:lstStyle/>
          <a:p>
            <a:r>
              <a:rPr lang="en-GB" dirty="0"/>
              <a:t>Why Leadership?</a:t>
            </a:r>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sz="half" idx="1"/>
          </p:nvPr>
        </p:nvSpPr>
        <p:spPr/>
        <p:txBody>
          <a:bodyPr>
            <a:normAutofit/>
          </a:bodyPr>
          <a:lstStyle/>
          <a:p>
            <a:r>
              <a:rPr lang="en-GB" dirty="0"/>
              <a:t>Why do people </a:t>
            </a:r>
            <a:r>
              <a:rPr lang="en-GB" i="1" u="sng" dirty="0"/>
              <a:t>want</a:t>
            </a:r>
            <a:r>
              <a:rPr lang="en-GB" dirty="0"/>
              <a:t> to lead their organisation?  Take a </a:t>
            </a:r>
            <a:r>
              <a:rPr lang="en-GB" i="1" dirty="0"/>
              <a:t>minute or two </a:t>
            </a:r>
            <a:r>
              <a:rPr lang="en-GB" dirty="0"/>
              <a:t>to think about this</a:t>
            </a:r>
          </a:p>
          <a:p>
            <a:pPr lvl="1"/>
            <a:r>
              <a:rPr lang="en-GB" sz="2800" dirty="0"/>
              <a:t>Brief discussion.  </a:t>
            </a:r>
            <a:r>
              <a:rPr lang="en-GB" sz="2800" b="1" i="1" dirty="0"/>
              <a:t>ALL</a:t>
            </a:r>
            <a:r>
              <a:rPr lang="en-GB" sz="2800" dirty="0"/>
              <a:t> opinions welcomed.</a:t>
            </a:r>
          </a:p>
        </p:txBody>
      </p:sp>
      <p:pic>
        <p:nvPicPr>
          <p:cNvPr id="6" name="Picture 5" descr="A group of people riding on the back of a horse&#10;&#10;Description automatically generated">
            <a:extLst>
              <a:ext uri="{FF2B5EF4-FFF2-40B4-BE49-F238E27FC236}">
                <a16:creationId xmlns:a16="http://schemas.microsoft.com/office/drawing/2014/main" id="{3179CEFD-087E-419B-9F1A-CFB4BB47FFB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3066" r="-3" b="20508"/>
          <a:stretch/>
        </p:blipFill>
        <p:spPr>
          <a:xfrm>
            <a:off x="5105400" y="1690688"/>
            <a:ext cx="4038600" cy="3989040"/>
          </a:xfrm>
          <a:prstGeom prst="rect">
            <a:avLst/>
          </a:prstGeom>
          <a:noFill/>
        </p:spPr>
      </p:pic>
    </p:spTree>
    <p:extLst>
      <p:ext uri="{BB962C8B-B14F-4D97-AF65-F5344CB8AC3E}">
        <p14:creationId xmlns:p14="http://schemas.microsoft.com/office/powerpoint/2010/main" val="12421450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p:txBody>
          <a:bodyPr/>
          <a:lstStyle/>
          <a:p>
            <a:r>
              <a:rPr lang="en-GB" dirty="0"/>
              <a:t>The Motive</a:t>
            </a:r>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idx="1"/>
          </p:nvPr>
        </p:nvSpPr>
        <p:spPr>
          <a:xfrm>
            <a:off x="628650" y="1583196"/>
            <a:ext cx="7886700" cy="3691607"/>
          </a:xfrm>
        </p:spPr>
        <p:txBody>
          <a:bodyPr/>
          <a:lstStyle/>
          <a:p>
            <a:pPr marL="0" indent="0">
              <a:buNone/>
            </a:pPr>
            <a:r>
              <a:rPr lang="en-GB" dirty="0"/>
              <a:t>Patrick Lencioni, in his 2020 book ‘</a:t>
            </a:r>
            <a:r>
              <a:rPr lang="en-GB" i="1" dirty="0"/>
              <a:t>The Motive</a:t>
            </a:r>
            <a:r>
              <a:rPr lang="en-GB" dirty="0"/>
              <a:t>’, claims that leaders tend to fall into two main groups when it comes to ‘why’ they want to lead……</a:t>
            </a:r>
          </a:p>
          <a:p>
            <a:r>
              <a:rPr lang="en-GB" dirty="0"/>
              <a:t>Reward-centered leadership</a:t>
            </a:r>
          </a:p>
          <a:p>
            <a:r>
              <a:rPr lang="en-GB" dirty="0"/>
              <a:t>Responsibility-centered leadership</a:t>
            </a:r>
          </a:p>
          <a:p>
            <a:endParaRPr lang="en-GB" dirty="0"/>
          </a:p>
          <a:p>
            <a:endParaRPr lang="en-GB" dirty="0"/>
          </a:p>
        </p:txBody>
      </p:sp>
    </p:spTree>
    <p:extLst>
      <p:ext uri="{BB962C8B-B14F-4D97-AF65-F5344CB8AC3E}">
        <p14:creationId xmlns:p14="http://schemas.microsoft.com/office/powerpoint/2010/main" val="3230455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p:txBody>
          <a:bodyPr anchor="ctr">
            <a:normAutofit/>
          </a:bodyPr>
          <a:lstStyle/>
          <a:p>
            <a:pPr>
              <a:lnSpc>
                <a:spcPct val="90000"/>
              </a:lnSpc>
            </a:pPr>
            <a:r>
              <a:rPr lang="en-GB" sz="3700"/>
              <a:t>Reward-centered leadership</a:t>
            </a:r>
            <a:br>
              <a:rPr lang="en-GB" sz="3700"/>
            </a:br>
            <a:endParaRPr lang="en-GB" sz="3700"/>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sz="half" idx="1"/>
          </p:nvPr>
        </p:nvSpPr>
        <p:spPr>
          <a:xfrm>
            <a:off x="628650" y="1825625"/>
            <a:ext cx="3867150" cy="3763616"/>
          </a:xfrm>
        </p:spPr>
        <p:txBody>
          <a:bodyPr>
            <a:normAutofit/>
          </a:bodyPr>
          <a:lstStyle/>
          <a:p>
            <a:pPr lvl="1">
              <a:lnSpc>
                <a:spcPct val="90000"/>
              </a:lnSpc>
              <a:buFont typeface="Arial" panose="020B0604020202020204" pitchFamily="34" charset="0"/>
              <a:buChar char="•"/>
            </a:pPr>
            <a:r>
              <a:rPr lang="en-GB" dirty="0">
                <a:solidFill>
                  <a:srgbClr val="0000CC"/>
                </a:solidFill>
              </a:rPr>
              <a:t>The belief that being a leader </a:t>
            </a:r>
            <a:r>
              <a:rPr lang="en-GB" i="1" dirty="0">
                <a:solidFill>
                  <a:srgbClr val="0000CC"/>
                </a:solidFill>
              </a:rPr>
              <a:t>is the reward for hard work</a:t>
            </a:r>
            <a:r>
              <a:rPr lang="en-GB" dirty="0">
                <a:solidFill>
                  <a:srgbClr val="0000CC"/>
                </a:solidFill>
              </a:rPr>
              <a:t>; therefore, the experience of being a leader should be pleasant and enjoyable, free to choose what they work on and avoid anything mundane, unpleasant, or uncomfortable</a:t>
            </a:r>
          </a:p>
          <a:p>
            <a:pPr>
              <a:lnSpc>
                <a:spcPct val="90000"/>
              </a:lnSpc>
            </a:pPr>
            <a:endParaRPr lang="en-GB" sz="2400" dirty="0">
              <a:solidFill>
                <a:srgbClr val="0000CC"/>
              </a:solidFill>
            </a:endParaRPr>
          </a:p>
        </p:txBody>
      </p:sp>
      <p:pic>
        <p:nvPicPr>
          <p:cNvPr id="4" name="Picture 3">
            <a:extLst>
              <a:ext uri="{FF2B5EF4-FFF2-40B4-BE49-F238E27FC236}">
                <a16:creationId xmlns:a16="http://schemas.microsoft.com/office/drawing/2014/main" id="{5C4349C1-E79A-460D-A31D-57AF1AAE4942}"/>
              </a:ext>
            </a:extLst>
          </p:cNvPr>
          <p:cNvPicPr>
            <a:picLocks noChangeAspect="1"/>
          </p:cNvPicPr>
          <p:nvPr/>
        </p:nvPicPr>
        <p:blipFill>
          <a:blip r:embed="rId2"/>
          <a:stretch>
            <a:fillRect/>
          </a:stretch>
        </p:blipFill>
        <p:spPr>
          <a:xfrm>
            <a:off x="4742788" y="1600201"/>
            <a:ext cx="3849423" cy="3989040"/>
          </a:xfrm>
          <a:prstGeom prst="rect">
            <a:avLst/>
          </a:prstGeom>
          <a:noFill/>
        </p:spPr>
      </p:pic>
    </p:spTree>
    <p:extLst>
      <p:ext uri="{BB962C8B-B14F-4D97-AF65-F5344CB8AC3E}">
        <p14:creationId xmlns:p14="http://schemas.microsoft.com/office/powerpoint/2010/main" val="2366733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a:xfrm>
            <a:off x="704850" y="34327"/>
            <a:ext cx="7886700" cy="1325563"/>
          </a:xfrm>
        </p:spPr>
        <p:txBody>
          <a:bodyPr anchor="ctr">
            <a:normAutofit/>
          </a:bodyPr>
          <a:lstStyle/>
          <a:p>
            <a:pPr algn="ctr">
              <a:lnSpc>
                <a:spcPct val="90000"/>
              </a:lnSpc>
            </a:pPr>
            <a:r>
              <a:rPr lang="en-GB" sz="3700" dirty="0"/>
              <a:t>The Five </a:t>
            </a:r>
            <a:r>
              <a:rPr lang="en-GB" sz="3700" i="1" dirty="0"/>
              <a:t>Omissions</a:t>
            </a:r>
            <a:r>
              <a:rPr lang="en-GB" sz="3700" dirty="0"/>
              <a:t> of Reward-Centered Leaders</a:t>
            </a:r>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sz="half" idx="1"/>
          </p:nvPr>
        </p:nvSpPr>
        <p:spPr>
          <a:xfrm>
            <a:off x="323528" y="1253331"/>
            <a:ext cx="3867150" cy="4351338"/>
          </a:xfrm>
        </p:spPr>
        <p:txBody>
          <a:bodyPr>
            <a:normAutofit/>
          </a:bodyPr>
          <a:lstStyle/>
          <a:p>
            <a:pPr marL="0" indent="0">
              <a:lnSpc>
                <a:spcPct val="90000"/>
              </a:lnSpc>
              <a:buNone/>
            </a:pPr>
            <a:r>
              <a:rPr lang="en-GB" sz="2000" b="1" i="1" dirty="0"/>
              <a:t>But….</a:t>
            </a:r>
            <a:r>
              <a:rPr lang="en-GB" sz="2000" dirty="0"/>
              <a:t> such leaders avoid…</a:t>
            </a:r>
          </a:p>
          <a:p>
            <a:pPr marL="0" indent="0">
              <a:lnSpc>
                <a:spcPct val="90000"/>
              </a:lnSpc>
              <a:buNone/>
            </a:pPr>
            <a:endParaRPr lang="en-GB" sz="2000" dirty="0"/>
          </a:p>
          <a:p>
            <a:pPr marL="514350" indent="-514350">
              <a:lnSpc>
                <a:spcPct val="90000"/>
              </a:lnSpc>
              <a:buFont typeface="+mj-lt"/>
              <a:buAutoNum type="arabicPeriod"/>
            </a:pPr>
            <a:r>
              <a:rPr lang="en-GB" sz="2000" dirty="0"/>
              <a:t>Developing the Leadership Team</a:t>
            </a:r>
          </a:p>
          <a:p>
            <a:pPr marL="514350" indent="-514350">
              <a:lnSpc>
                <a:spcPct val="90000"/>
              </a:lnSpc>
              <a:buFont typeface="+mj-lt"/>
              <a:buAutoNum type="arabicPeriod"/>
            </a:pPr>
            <a:r>
              <a:rPr lang="en-GB" sz="2000" dirty="0"/>
              <a:t>Managing subordinates (and making them manage theirs)</a:t>
            </a:r>
          </a:p>
          <a:p>
            <a:pPr marL="514350" indent="-514350">
              <a:lnSpc>
                <a:spcPct val="90000"/>
              </a:lnSpc>
              <a:buFont typeface="+mj-lt"/>
              <a:buAutoNum type="arabicPeriod"/>
            </a:pPr>
            <a:r>
              <a:rPr lang="en-GB" sz="2000" dirty="0"/>
              <a:t>Having difficult and uncomfortable conversations</a:t>
            </a:r>
          </a:p>
          <a:p>
            <a:pPr marL="514350" indent="-514350">
              <a:lnSpc>
                <a:spcPct val="90000"/>
              </a:lnSpc>
              <a:buFont typeface="+mj-lt"/>
              <a:buAutoNum type="arabicPeriod"/>
            </a:pPr>
            <a:r>
              <a:rPr lang="en-GB" sz="2000" dirty="0"/>
              <a:t>Running great team meetings</a:t>
            </a:r>
          </a:p>
          <a:p>
            <a:pPr marL="514350" indent="-514350">
              <a:lnSpc>
                <a:spcPct val="90000"/>
              </a:lnSpc>
              <a:buFont typeface="+mj-lt"/>
              <a:buAutoNum type="arabicPeriod"/>
            </a:pPr>
            <a:r>
              <a:rPr lang="en-GB" sz="2000" dirty="0"/>
              <a:t>Communicating constantly and reflectively to employees</a:t>
            </a:r>
          </a:p>
        </p:txBody>
      </p:sp>
      <p:pic>
        <p:nvPicPr>
          <p:cNvPr id="1026" name="Picture 2" descr="Homer Simpson Reaction GIF by reactionseditor">
            <a:extLst>
              <a:ext uri="{FF2B5EF4-FFF2-40B4-BE49-F238E27FC236}">
                <a16:creationId xmlns:a16="http://schemas.microsoft.com/office/drawing/2014/main" id="{98BEE96D-B7F6-4AAB-A907-A91E5BD9678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080246"/>
            <a:ext cx="4038600" cy="3028950"/>
          </a:xfrm>
          <a:prstGeom prst="rect">
            <a:avLst/>
          </a:prstGeom>
          <a:solidFill>
            <a:srgbClr val="FFFFFF"/>
          </a:solidFill>
        </p:spPr>
      </p:pic>
    </p:spTree>
    <p:extLst>
      <p:ext uri="{BB962C8B-B14F-4D97-AF65-F5344CB8AC3E}">
        <p14:creationId xmlns:p14="http://schemas.microsoft.com/office/powerpoint/2010/main" val="3818592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B3FD8-6C42-4880-A6E2-C7FD3811FC84}"/>
              </a:ext>
            </a:extLst>
          </p:cNvPr>
          <p:cNvSpPr>
            <a:spLocks noGrp="1"/>
          </p:cNvSpPr>
          <p:nvPr>
            <p:ph type="title"/>
          </p:nvPr>
        </p:nvSpPr>
        <p:spPr>
          <a:xfrm>
            <a:off x="179512" y="274638"/>
            <a:ext cx="8784976" cy="1143000"/>
          </a:xfrm>
        </p:spPr>
        <p:txBody>
          <a:bodyPr>
            <a:normAutofit/>
          </a:bodyPr>
          <a:lstStyle/>
          <a:p>
            <a:r>
              <a:rPr lang="en-GB" dirty="0"/>
              <a:t>How do Leaders develop a high-performance organisation?</a:t>
            </a:r>
          </a:p>
        </p:txBody>
      </p:sp>
      <p:sp>
        <p:nvSpPr>
          <p:cNvPr id="3" name="Content Placeholder 2">
            <a:extLst>
              <a:ext uri="{FF2B5EF4-FFF2-40B4-BE49-F238E27FC236}">
                <a16:creationId xmlns:a16="http://schemas.microsoft.com/office/drawing/2014/main" id="{D87E11D2-BE72-4DFD-BF67-8D15E20FEC96}"/>
              </a:ext>
            </a:extLst>
          </p:cNvPr>
          <p:cNvSpPr>
            <a:spLocks noGrp="1"/>
          </p:cNvSpPr>
          <p:nvPr>
            <p:ph idx="1"/>
          </p:nvPr>
        </p:nvSpPr>
        <p:spPr>
          <a:xfrm>
            <a:off x="628650" y="1825625"/>
            <a:ext cx="7886700" cy="3763615"/>
          </a:xfrm>
        </p:spPr>
        <p:txBody>
          <a:bodyPr>
            <a:normAutofit/>
          </a:bodyPr>
          <a:lstStyle/>
          <a:p>
            <a:pPr marL="0" indent="0">
              <a:buNone/>
            </a:pPr>
            <a:r>
              <a:rPr lang="en-GB" dirty="0">
                <a:solidFill>
                  <a:srgbClr val="0000CC"/>
                </a:solidFill>
              </a:rPr>
              <a:t>The following appear to be core to leading an organisation to success: -</a:t>
            </a:r>
          </a:p>
          <a:p>
            <a:r>
              <a:rPr lang="en-GB" u="sng" dirty="0">
                <a:solidFill>
                  <a:srgbClr val="002060"/>
                </a:solidFill>
              </a:rPr>
              <a:t>Vision</a:t>
            </a:r>
            <a:r>
              <a:rPr lang="en-GB" dirty="0">
                <a:solidFill>
                  <a:srgbClr val="002060"/>
                </a:solidFill>
              </a:rPr>
              <a:t> – what does the future look like? Vision, mission, direction, strategy, goals</a:t>
            </a:r>
          </a:p>
          <a:p>
            <a:r>
              <a:rPr lang="en-GB" u="sng" dirty="0">
                <a:solidFill>
                  <a:schemeClr val="tx1">
                    <a:lumMod val="95000"/>
                    <a:lumOff val="5000"/>
                  </a:schemeClr>
                </a:solidFill>
              </a:rPr>
              <a:t>Communication</a:t>
            </a:r>
            <a:r>
              <a:rPr lang="en-GB" dirty="0">
                <a:solidFill>
                  <a:schemeClr val="tx1">
                    <a:lumMod val="95000"/>
                    <a:lumOff val="5000"/>
                  </a:schemeClr>
                </a:solidFill>
              </a:rPr>
              <a:t> – constant, clear, repetition of key messages, listening, engaging, involving, inspiring</a:t>
            </a:r>
          </a:p>
          <a:p>
            <a:r>
              <a:rPr lang="en-GB" u="sng" dirty="0">
                <a:solidFill>
                  <a:srgbClr val="7030A0"/>
                </a:solidFill>
              </a:rPr>
              <a:t>Culture</a:t>
            </a:r>
            <a:r>
              <a:rPr lang="en-GB" dirty="0">
                <a:solidFill>
                  <a:srgbClr val="7030A0"/>
                </a:solidFill>
              </a:rPr>
              <a:t> – beliefs, values and behavioural norms</a:t>
            </a:r>
          </a:p>
        </p:txBody>
      </p:sp>
    </p:spTree>
    <p:extLst>
      <p:ext uri="{BB962C8B-B14F-4D97-AF65-F5344CB8AC3E}">
        <p14:creationId xmlns:p14="http://schemas.microsoft.com/office/powerpoint/2010/main" val="926210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a:xfrm>
            <a:off x="628650" y="18255"/>
            <a:ext cx="7886700" cy="1325563"/>
          </a:xfrm>
        </p:spPr>
        <p:txBody>
          <a:bodyPr anchor="ctr">
            <a:normAutofit/>
          </a:bodyPr>
          <a:lstStyle/>
          <a:p>
            <a:r>
              <a:rPr lang="en-GB" sz="4100" dirty="0"/>
              <a:t>Responsibility-centered leadership</a:t>
            </a:r>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sz="half" idx="1"/>
          </p:nvPr>
        </p:nvSpPr>
        <p:spPr>
          <a:xfrm>
            <a:off x="395536" y="1343818"/>
            <a:ext cx="3867150" cy="4351338"/>
          </a:xfrm>
        </p:spPr>
        <p:txBody>
          <a:bodyPr>
            <a:normAutofit/>
          </a:bodyPr>
          <a:lstStyle/>
          <a:p>
            <a:pPr>
              <a:lnSpc>
                <a:spcPct val="90000"/>
              </a:lnSpc>
            </a:pPr>
            <a:r>
              <a:rPr lang="en-GB" dirty="0"/>
              <a:t>The belief that being a leader is a responsibility; therefore, the experience of leading should be difficult and challenging (though certainly not without elements of personal gratification)</a:t>
            </a:r>
          </a:p>
        </p:txBody>
      </p:sp>
      <p:pic>
        <p:nvPicPr>
          <p:cNvPr id="4" name="Picture 3" descr="A person holding a flower&#10;&#10;Description automatically generated">
            <a:extLst>
              <a:ext uri="{FF2B5EF4-FFF2-40B4-BE49-F238E27FC236}">
                <a16:creationId xmlns:a16="http://schemas.microsoft.com/office/drawing/2014/main" id="{436CA33E-D93C-42F4-9CF4-91DB270B99EF}"/>
              </a:ext>
            </a:extLst>
          </p:cNvPr>
          <p:cNvPicPr>
            <a:picLocks noChangeAspect="1"/>
          </p:cNvPicPr>
          <p:nvPr/>
        </p:nvPicPr>
        <p:blipFill rotWithShape="1">
          <a:blip r:embed="rId2"/>
          <a:srcRect l="27611" r="2" b="2"/>
          <a:stretch/>
        </p:blipFill>
        <p:spPr>
          <a:xfrm>
            <a:off x="5075477" y="1700808"/>
            <a:ext cx="4038600" cy="3989040"/>
          </a:xfrm>
          <a:prstGeom prst="rect">
            <a:avLst/>
          </a:prstGeom>
          <a:noFill/>
        </p:spPr>
      </p:pic>
    </p:spTree>
    <p:extLst>
      <p:ext uri="{BB962C8B-B14F-4D97-AF65-F5344CB8AC3E}">
        <p14:creationId xmlns:p14="http://schemas.microsoft.com/office/powerpoint/2010/main" val="26610917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wearing a suit and tie&#10;&#10;Description automatically generated">
            <a:extLst>
              <a:ext uri="{FF2B5EF4-FFF2-40B4-BE49-F238E27FC236}">
                <a16:creationId xmlns:a16="http://schemas.microsoft.com/office/drawing/2014/main" id="{D2A92B6D-576E-48DC-9212-62A19BF0695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14580" y="2459900"/>
            <a:ext cx="4210347" cy="2357548"/>
          </a:xfrm>
          <a:prstGeom prst="rect">
            <a:avLst/>
          </a:prstGeom>
        </p:spPr>
      </p:pic>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p:txBody>
          <a:bodyPr/>
          <a:lstStyle/>
          <a:p>
            <a:r>
              <a:rPr lang="en-GB" dirty="0"/>
              <a:t>Compare and Contrast</a:t>
            </a:r>
          </a:p>
        </p:txBody>
      </p:sp>
      <p:pic>
        <p:nvPicPr>
          <p:cNvPr id="6" name="Picture 5">
            <a:extLst>
              <a:ext uri="{FF2B5EF4-FFF2-40B4-BE49-F238E27FC236}">
                <a16:creationId xmlns:a16="http://schemas.microsoft.com/office/drawing/2014/main" id="{4702195A-679F-44E7-9B48-2CFB42DB89F8}"/>
              </a:ext>
            </a:extLst>
          </p:cNvPr>
          <p:cNvPicPr>
            <a:picLocks noChangeAspect="1"/>
          </p:cNvPicPr>
          <p:nvPr/>
        </p:nvPicPr>
        <p:blipFill>
          <a:blip r:embed="rId4"/>
          <a:stretch>
            <a:fillRect/>
          </a:stretch>
        </p:blipFill>
        <p:spPr>
          <a:xfrm>
            <a:off x="251520" y="1417638"/>
            <a:ext cx="4277325" cy="2221036"/>
          </a:xfrm>
          <a:prstGeom prst="rect">
            <a:avLst/>
          </a:prstGeom>
        </p:spPr>
      </p:pic>
      <p:pic>
        <p:nvPicPr>
          <p:cNvPr id="7" name="Picture 6">
            <a:extLst>
              <a:ext uri="{FF2B5EF4-FFF2-40B4-BE49-F238E27FC236}">
                <a16:creationId xmlns:a16="http://schemas.microsoft.com/office/drawing/2014/main" id="{D9A24B5F-4762-4FD9-AA27-81F1FA57E4A2}"/>
              </a:ext>
            </a:extLst>
          </p:cNvPr>
          <p:cNvPicPr>
            <a:picLocks noChangeAspect="1"/>
          </p:cNvPicPr>
          <p:nvPr/>
        </p:nvPicPr>
        <p:blipFill>
          <a:blip r:embed="rId5"/>
          <a:stretch>
            <a:fillRect/>
          </a:stretch>
        </p:blipFill>
        <p:spPr>
          <a:xfrm>
            <a:off x="2339752" y="3661480"/>
            <a:ext cx="3079664" cy="1988556"/>
          </a:xfrm>
          <a:prstGeom prst="rect">
            <a:avLst/>
          </a:prstGeom>
        </p:spPr>
      </p:pic>
    </p:spTree>
    <p:extLst>
      <p:ext uri="{BB962C8B-B14F-4D97-AF65-F5344CB8AC3E}">
        <p14:creationId xmlns:p14="http://schemas.microsoft.com/office/powerpoint/2010/main" val="939545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F8258-B867-4940-8E8D-363DDACE1EA0}"/>
              </a:ext>
            </a:extLst>
          </p:cNvPr>
          <p:cNvSpPr>
            <a:spLocks noGrp="1"/>
          </p:cNvSpPr>
          <p:nvPr>
            <p:ph type="title"/>
          </p:nvPr>
        </p:nvSpPr>
        <p:spPr>
          <a:xfrm>
            <a:off x="628649" y="150795"/>
            <a:ext cx="7886700" cy="843385"/>
          </a:xfrm>
        </p:spPr>
        <p:txBody>
          <a:bodyPr/>
          <a:lstStyle/>
          <a:p>
            <a:r>
              <a:rPr lang="en-GB" dirty="0"/>
              <a:t>The Five Dysfunctions of a Team</a:t>
            </a:r>
          </a:p>
        </p:txBody>
      </p:sp>
      <p:sp>
        <p:nvSpPr>
          <p:cNvPr id="4" name="Isosceles Triangle 3">
            <a:extLst>
              <a:ext uri="{FF2B5EF4-FFF2-40B4-BE49-F238E27FC236}">
                <a16:creationId xmlns:a16="http://schemas.microsoft.com/office/drawing/2014/main" id="{C800319A-6265-4063-A1AC-DE2E8E89E77E}"/>
              </a:ext>
            </a:extLst>
          </p:cNvPr>
          <p:cNvSpPr/>
          <p:nvPr/>
        </p:nvSpPr>
        <p:spPr>
          <a:xfrm>
            <a:off x="1544854" y="1147813"/>
            <a:ext cx="6054291" cy="425436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6AB7757-3205-4C30-A540-71A03ADBB4D6}"/>
              </a:ext>
            </a:extLst>
          </p:cNvPr>
          <p:cNvSpPr txBox="1"/>
          <p:nvPr/>
        </p:nvSpPr>
        <p:spPr>
          <a:xfrm>
            <a:off x="3917481" y="1914110"/>
            <a:ext cx="1309036" cy="523220"/>
          </a:xfrm>
          <a:prstGeom prst="rect">
            <a:avLst/>
          </a:prstGeom>
          <a:noFill/>
        </p:spPr>
        <p:txBody>
          <a:bodyPr wrap="square" rtlCol="0">
            <a:spAutoFit/>
          </a:bodyPr>
          <a:lstStyle/>
          <a:p>
            <a:pPr algn="ctr"/>
            <a:r>
              <a:rPr lang="en-GB" sz="1400" dirty="0"/>
              <a:t>Inattention to </a:t>
            </a:r>
            <a:r>
              <a:rPr lang="en-GB" sz="1400" b="1" dirty="0"/>
              <a:t>Results</a:t>
            </a:r>
          </a:p>
        </p:txBody>
      </p:sp>
      <p:sp>
        <p:nvSpPr>
          <p:cNvPr id="6" name="TextBox 5">
            <a:extLst>
              <a:ext uri="{FF2B5EF4-FFF2-40B4-BE49-F238E27FC236}">
                <a16:creationId xmlns:a16="http://schemas.microsoft.com/office/drawing/2014/main" id="{3A7E44C4-698E-4767-84F4-33F88DD8FFA0}"/>
              </a:ext>
            </a:extLst>
          </p:cNvPr>
          <p:cNvSpPr txBox="1"/>
          <p:nvPr/>
        </p:nvSpPr>
        <p:spPr>
          <a:xfrm>
            <a:off x="3768290" y="2635351"/>
            <a:ext cx="1607420" cy="523220"/>
          </a:xfrm>
          <a:prstGeom prst="rect">
            <a:avLst/>
          </a:prstGeom>
          <a:noFill/>
        </p:spPr>
        <p:txBody>
          <a:bodyPr wrap="square" rtlCol="0">
            <a:spAutoFit/>
          </a:bodyPr>
          <a:lstStyle/>
          <a:p>
            <a:pPr algn="ctr"/>
            <a:r>
              <a:rPr lang="en-GB" sz="1400" dirty="0"/>
              <a:t>Avoidance of </a:t>
            </a:r>
            <a:r>
              <a:rPr lang="en-GB" sz="1400" b="1" dirty="0"/>
              <a:t>Accountability</a:t>
            </a:r>
          </a:p>
        </p:txBody>
      </p:sp>
      <p:sp>
        <p:nvSpPr>
          <p:cNvPr id="7" name="TextBox 6">
            <a:extLst>
              <a:ext uri="{FF2B5EF4-FFF2-40B4-BE49-F238E27FC236}">
                <a16:creationId xmlns:a16="http://schemas.microsoft.com/office/drawing/2014/main" id="{EB64482D-C2EA-4765-BBB8-4A795C288D36}"/>
              </a:ext>
            </a:extLst>
          </p:cNvPr>
          <p:cNvSpPr txBox="1"/>
          <p:nvPr/>
        </p:nvSpPr>
        <p:spPr>
          <a:xfrm>
            <a:off x="3917482" y="3356592"/>
            <a:ext cx="1309036" cy="523220"/>
          </a:xfrm>
          <a:prstGeom prst="rect">
            <a:avLst/>
          </a:prstGeom>
          <a:noFill/>
        </p:spPr>
        <p:txBody>
          <a:bodyPr wrap="square" rtlCol="0">
            <a:spAutoFit/>
          </a:bodyPr>
          <a:lstStyle/>
          <a:p>
            <a:pPr algn="ctr"/>
            <a:r>
              <a:rPr lang="en-GB" sz="1400" dirty="0"/>
              <a:t>Lack of </a:t>
            </a:r>
            <a:r>
              <a:rPr lang="en-GB" sz="1400" b="1" dirty="0"/>
              <a:t>Commitment</a:t>
            </a:r>
          </a:p>
        </p:txBody>
      </p:sp>
      <p:sp>
        <p:nvSpPr>
          <p:cNvPr id="8" name="TextBox 7">
            <a:extLst>
              <a:ext uri="{FF2B5EF4-FFF2-40B4-BE49-F238E27FC236}">
                <a16:creationId xmlns:a16="http://schemas.microsoft.com/office/drawing/2014/main" id="{EB216B77-CB1C-4F3B-83F7-5290FBAFD06E}"/>
              </a:ext>
            </a:extLst>
          </p:cNvPr>
          <p:cNvSpPr txBox="1"/>
          <p:nvPr/>
        </p:nvSpPr>
        <p:spPr>
          <a:xfrm>
            <a:off x="3917482" y="4077833"/>
            <a:ext cx="1309036" cy="523220"/>
          </a:xfrm>
          <a:prstGeom prst="rect">
            <a:avLst/>
          </a:prstGeom>
          <a:noFill/>
        </p:spPr>
        <p:txBody>
          <a:bodyPr wrap="square" rtlCol="0">
            <a:spAutoFit/>
          </a:bodyPr>
          <a:lstStyle/>
          <a:p>
            <a:pPr algn="ctr"/>
            <a:r>
              <a:rPr lang="en-GB" sz="1400" dirty="0"/>
              <a:t>Fear of </a:t>
            </a:r>
            <a:r>
              <a:rPr lang="en-GB" sz="1400" b="1" dirty="0"/>
              <a:t>Conflict</a:t>
            </a:r>
          </a:p>
        </p:txBody>
      </p:sp>
      <p:sp>
        <p:nvSpPr>
          <p:cNvPr id="9" name="TextBox 8">
            <a:extLst>
              <a:ext uri="{FF2B5EF4-FFF2-40B4-BE49-F238E27FC236}">
                <a16:creationId xmlns:a16="http://schemas.microsoft.com/office/drawing/2014/main" id="{7E68A25A-09D3-47FC-B076-92412A92286D}"/>
              </a:ext>
            </a:extLst>
          </p:cNvPr>
          <p:cNvSpPr txBox="1"/>
          <p:nvPr/>
        </p:nvSpPr>
        <p:spPr>
          <a:xfrm>
            <a:off x="3917482" y="4725325"/>
            <a:ext cx="1309036" cy="523220"/>
          </a:xfrm>
          <a:prstGeom prst="rect">
            <a:avLst/>
          </a:prstGeom>
          <a:noFill/>
        </p:spPr>
        <p:txBody>
          <a:bodyPr wrap="square" rtlCol="0">
            <a:spAutoFit/>
          </a:bodyPr>
          <a:lstStyle/>
          <a:p>
            <a:pPr algn="ctr"/>
            <a:r>
              <a:rPr lang="en-GB" sz="1400" dirty="0"/>
              <a:t>Absence of </a:t>
            </a:r>
            <a:r>
              <a:rPr lang="en-GB" sz="1400" b="1" dirty="0"/>
              <a:t>Trust</a:t>
            </a:r>
          </a:p>
        </p:txBody>
      </p:sp>
      <p:pic>
        <p:nvPicPr>
          <p:cNvPr id="11" name="Picture 10" descr="A close up of a logo&#10;&#10;Description automatically generated">
            <a:extLst>
              <a:ext uri="{FF2B5EF4-FFF2-40B4-BE49-F238E27FC236}">
                <a16:creationId xmlns:a16="http://schemas.microsoft.com/office/drawing/2014/main" id="{99A824D6-674C-4B19-A3FB-BDA26939AD3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7869" y="1332782"/>
            <a:ext cx="2515586" cy="1564179"/>
          </a:xfrm>
          <a:prstGeom prst="rect">
            <a:avLst/>
          </a:prstGeom>
        </p:spPr>
      </p:pic>
      <p:pic>
        <p:nvPicPr>
          <p:cNvPr id="14" name="Picture 13" descr="A group of people around each other&#10;&#10;Description automatically generated">
            <a:extLst>
              <a:ext uri="{FF2B5EF4-FFF2-40B4-BE49-F238E27FC236}">
                <a16:creationId xmlns:a16="http://schemas.microsoft.com/office/drawing/2014/main" id="{03B30F42-2A55-4A92-9820-F65E38A4193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48630" y="1253571"/>
            <a:ext cx="2857500" cy="1905000"/>
          </a:xfrm>
          <a:prstGeom prst="rect">
            <a:avLst/>
          </a:prstGeom>
        </p:spPr>
      </p:pic>
    </p:spTree>
    <p:extLst>
      <p:ext uri="{BB962C8B-B14F-4D97-AF65-F5344CB8AC3E}">
        <p14:creationId xmlns:p14="http://schemas.microsoft.com/office/powerpoint/2010/main" val="3795700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P spid="8" grpId="0"/>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E7158-B495-4D00-BD81-B02DB56AA320}"/>
              </a:ext>
            </a:extLst>
          </p:cNvPr>
          <p:cNvSpPr>
            <a:spLocks noGrp="1"/>
          </p:cNvSpPr>
          <p:nvPr>
            <p:ph type="title"/>
          </p:nvPr>
        </p:nvSpPr>
        <p:spPr/>
        <p:txBody>
          <a:bodyPr>
            <a:normAutofit/>
          </a:bodyPr>
          <a:lstStyle/>
          <a:p>
            <a:r>
              <a:rPr lang="en-GB" dirty="0"/>
              <a:t>The Five Dysfunctions of a Team</a:t>
            </a:r>
          </a:p>
        </p:txBody>
      </p:sp>
      <p:sp>
        <p:nvSpPr>
          <p:cNvPr id="3" name="Content Placeholder 2">
            <a:extLst>
              <a:ext uri="{FF2B5EF4-FFF2-40B4-BE49-F238E27FC236}">
                <a16:creationId xmlns:a16="http://schemas.microsoft.com/office/drawing/2014/main" id="{A516CC30-43E4-4531-BB51-097CF6750FE9}"/>
              </a:ext>
            </a:extLst>
          </p:cNvPr>
          <p:cNvSpPr>
            <a:spLocks noGrp="1"/>
          </p:cNvSpPr>
          <p:nvPr>
            <p:ph idx="1"/>
          </p:nvPr>
        </p:nvSpPr>
        <p:spPr>
          <a:xfrm>
            <a:off x="628650" y="1825625"/>
            <a:ext cx="3761613" cy="4351338"/>
          </a:xfrm>
        </p:spPr>
        <p:txBody>
          <a:bodyPr>
            <a:normAutofit/>
          </a:bodyPr>
          <a:lstStyle/>
          <a:p>
            <a:pPr marL="0" indent="0">
              <a:buNone/>
            </a:pPr>
            <a:r>
              <a:rPr lang="en-GB" sz="2000" dirty="0"/>
              <a:t>The </a:t>
            </a:r>
            <a:r>
              <a:rPr lang="en-GB" sz="2000" b="1" dirty="0">
                <a:solidFill>
                  <a:srgbClr val="7030A0"/>
                </a:solidFill>
              </a:rPr>
              <a:t>first dysfunction </a:t>
            </a:r>
            <a:r>
              <a:rPr lang="en-GB" sz="2000" dirty="0"/>
              <a:t>is an </a:t>
            </a:r>
            <a:r>
              <a:rPr lang="en-GB" sz="2000" b="1" i="1" u="sng" dirty="0">
                <a:solidFill>
                  <a:srgbClr val="FF0000"/>
                </a:solidFill>
              </a:rPr>
              <a:t>absence of trust </a:t>
            </a:r>
            <a:r>
              <a:rPr lang="en-GB" sz="2000" dirty="0"/>
              <a:t>among team members.  Essentially, this stems from their unwillingness to be vulnerable within the group.  Team members who are not genuinely open with one another about their mistakes and weaknesses make it impossible to build a foundation for trust.</a:t>
            </a:r>
          </a:p>
        </p:txBody>
      </p:sp>
      <p:pic>
        <p:nvPicPr>
          <p:cNvPr id="5" name="Picture 4" descr="A close up of a logo&#10;&#10;Description automatically generated">
            <a:extLst>
              <a:ext uri="{FF2B5EF4-FFF2-40B4-BE49-F238E27FC236}">
                <a16:creationId xmlns:a16="http://schemas.microsoft.com/office/drawing/2014/main" id="{36B97558-C8EB-4714-A11F-053BDB20532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5" r="10900" b="3"/>
          <a:stretch/>
        </p:blipFill>
        <p:spPr>
          <a:xfrm>
            <a:off x="5463250" y="1825624"/>
            <a:ext cx="2436281" cy="2735333"/>
          </a:xfrm>
          <a:prstGeom prst="rect">
            <a:avLst/>
          </a:prstGeom>
        </p:spPr>
      </p:pic>
    </p:spTree>
    <p:extLst>
      <p:ext uri="{BB962C8B-B14F-4D97-AF65-F5344CB8AC3E}">
        <p14:creationId xmlns:p14="http://schemas.microsoft.com/office/powerpoint/2010/main" val="1461655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81D9F-6D96-4F6C-A6E9-17C1DB2B5177}"/>
              </a:ext>
            </a:extLst>
          </p:cNvPr>
          <p:cNvSpPr>
            <a:spLocks noGrp="1"/>
          </p:cNvSpPr>
          <p:nvPr>
            <p:ph type="title"/>
          </p:nvPr>
        </p:nvSpPr>
        <p:spPr>
          <a:xfrm>
            <a:off x="628650" y="73521"/>
            <a:ext cx="7886700" cy="1325563"/>
          </a:xfrm>
        </p:spPr>
        <p:txBody>
          <a:bodyPr>
            <a:normAutofit/>
          </a:bodyPr>
          <a:lstStyle/>
          <a:p>
            <a:r>
              <a:rPr lang="en-GB" dirty="0"/>
              <a:t>The Five Dysfunctions of a Team</a:t>
            </a:r>
          </a:p>
        </p:txBody>
      </p:sp>
      <p:sp>
        <p:nvSpPr>
          <p:cNvPr id="3" name="Content Placeholder 2">
            <a:extLst>
              <a:ext uri="{FF2B5EF4-FFF2-40B4-BE49-F238E27FC236}">
                <a16:creationId xmlns:a16="http://schemas.microsoft.com/office/drawing/2014/main" id="{F6CD978D-EF18-4EC7-9E1F-988171F5F66F}"/>
              </a:ext>
            </a:extLst>
          </p:cNvPr>
          <p:cNvSpPr>
            <a:spLocks noGrp="1"/>
          </p:cNvSpPr>
          <p:nvPr>
            <p:ph idx="1"/>
          </p:nvPr>
        </p:nvSpPr>
        <p:spPr>
          <a:xfrm>
            <a:off x="251520" y="1253331"/>
            <a:ext cx="3496427" cy="4351338"/>
          </a:xfrm>
        </p:spPr>
        <p:txBody>
          <a:bodyPr>
            <a:noAutofit/>
          </a:bodyPr>
          <a:lstStyle/>
          <a:p>
            <a:pPr marL="0" indent="0">
              <a:buNone/>
            </a:pPr>
            <a:r>
              <a:rPr lang="en-GB" sz="2000" dirty="0"/>
              <a:t>This failure to build trust is damaging because it sets the tone for the </a:t>
            </a:r>
            <a:r>
              <a:rPr lang="en-GB" sz="2000" b="1" dirty="0">
                <a:solidFill>
                  <a:srgbClr val="7030A0"/>
                </a:solidFill>
              </a:rPr>
              <a:t>second dysfunction: </a:t>
            </a:r>
            <a:r>
              <a:rPr lang="en-GB" sz="2000" b="1" i="1" u="sng" dirty="0">
                <a:solidFill>
                  <a:srgbClr val="FF0000"/>
                </a:solidFill>
              </a:rPr>
              <a:t>fear of conflict</a:t>
            </a:r>
            <a:r>
              <a:rPr lang="en-GB" sz="2000" dirty="0">
                <a:solidFill>
                  <a:srgbClr val="FF0000"/>
                </a:solidFill>
              </a:rPr>
              <a:t>.</a:t>
            </a:r>
            <a:r>
              <a:rPr lang="en-GB" sz="2000" dirty="0"/>
              <a:t>  </a:t>
            </a:r>
          </a:p>
          <a:p>
            <a:pPr marL="0" indent="0">
              <a:buNone/>
            </a:pPr>
            <a:endParaRPr lang="en-GB" sz="2000" dirty="0"/>
          </a:p>
          <a:p>
            <a:pPr marL="0" indent="0">
              <a:buNone/>
            </a:pPr>
            <a:r>
              <a:rPr lang="en-GB" sz="2000" dirty="0"/>
              <a:t>Teams that lack trust are incapable of engaging in unfiltered and passionate debate of ideas.  Instead, they resort to veiled discussions and guarded comments.</a:t>
            </a:r>
          </a:p>
          <a:p>
            <a:pPr marL="342900" indent="-342900">
              <a:buFont typeface="+mj-lt"/>
              <a:buAutoNum type="arabicPeriod"/>
            </a:pPr>
            <a:endParaRPr lang="en-GB" sz="2000" dirty="0"/>
          </a:p>
          <a:p>
            <a:pPr marL="342900" indent="-342900">
              <a:buFont typeface="+mj-lt"/>
              <a:buAutoNum type="arabicPeriod"/>
            </a:pPr>
            <a:endParaRPr lang="en-GB" sz="2000" dirty="0"/>
          </a:p>
        </p:txBody>
      </p:sp>
      <p:pic>
        <p:nvPicPr>
          <p:cNvPr id="8" name="Picture 7" descr="A close up of a sign&#10;&#10;Description automatically generated">
            <a:extLst>
              <a:ext uri="{FF2B5EF4-FFF2-40B4-BE49-F238E27FC236}">
                <a16:creationId xmlns:a16="http://schemas.microsoft.com/office/drawing/2014/main" id="{5311DD11-7427-4EE4-BBAB-90C45AB272C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525" r="13066" b="1"/>
          <a:stretch/>
        </p:blipFill>
        <p:spPr>
          <a:xfrm>
            <a:off x="4469130" y="1412776"/>
            <a:ext cx="4674870" cy="4272681"/>
          </a:xfrm>
          <a:prstGeom prst="rect">
            <a:avLst/>
          </a:prstGeom>
        </p:spPr>
      </p:pic>
    </p:spTree>
    <p:extLst>
      <p:ext uri="{BB962C8B-B14F-4D97-AF65-F5344CB8AC3E}">
        <p14:creationId xmlns:p14="http://schemas.microsoft.com/office/powerpoint/2010/main" val="3702450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5A624-58D6-465B-96A6-5DF1D6E0825D}"/>
              </a:ext>
            </a:extLst>
          </p:cNvPr>
          <p:cNvSpPr>
            <a:spLocks noGrp="1"/>
          </p:cNvSpPr>
          <p:nvPr>
            <p:ph type="title"/>
          </p:nvPr>
        </p:nvSpPr>
        <p:spPr/>
        <p:txBody>
          <a:bodyPr>
            <a:normAutofit/>
          </a:bodyPr>
          <a:lstStyle/>
          <a:p>
            <a:r>
              <a:rPr lang="en-GB" dirty="0"/>
              <a:t>The Five Dysfunctions of a Team</a:t>
            </a:r>
          </a:p>
        </p:txBody>
      </p:sp>
      <p:sp>
        <p:nvSpPr>
          <p:cNvPr id="3" name="Content Placeholder 2">
            <a:extLst>
              <a:ext uri="{FF2B5EF4-FFF2-40B4-BE49-F238E27FC236}">
                <a16:creationId xmlns:a16="http://schemas.microsoft.com/office/drawing/2014/main" id="{EA11C524-95EF-4B0C-8806-E2D6AE9B6274}"/>
              </a:ext>
            </a:extLst>
          </p:cNvPr>
          <p:cNvSpPr>
            <a:spLocks noGrp="1"/>
          </p:cNvSpPr>
          <p:nvPr>
            <p:ph idx="1"/>
          </p:nvPr>
        </p:nvSpPr>
        <p:spPr>
          <a:xfrm>
            <a:off x="628650" y="1825625"/>
            <a:ext cx="5036058" cy="4351338"/>
          </a:xfrm>
        </p:spPr>
        <p:txBody>
          <a:bodyPr>
            <a:normAutofit/>
          </a:bodyPr>
          <a:lstStyle/>
          <a:p>
            <a:pPr marL="0" indent="0">
              <a:buNone/>
            </a:pPr>
            <a:r>
              <a:rPr lang="en-GB" sz="2000" dirty="0"/>
              <a:t>A lack of healthy conflict is a problem because it ensures the </a:t>
            </a:r>
            <a:r>
              <a:rPr lang="en-GB" sz="2000" b="1" dirty="0">
                <a:solidFill>
                  <a:srgbClr val="7030A0"/>
                </a:solidFill>
              </a:rPr>
              <a:t>third dysfunction </a:t>
            </a:r>
            <a:r>
              <a:rPr lang="en-GB" sz="2000" dirty="0"/>
              <a:t>of a team:  </a:t>
            </a:r>
            <a:r>
              <a:rPr lang="en-GB" sz="2000" b="1" i="1" u="sng" dirty="0">
                <a:solidFill>
                  <a:srgbClr val="FF0000"/>
                </a:solidFill>
              </a:rPr>
              <a:t>lack of commitment</a:t>
            </a:r>
            <a:r>
              <a:rPr lang="en-GB" sz="2000" dirty="0"/>
              <a:t>.  Without having aired their opinions in the course of passionate and open debate, team members rarely, if ever, buy in and commit to decisions, though they may feign agreement during meetings.</a:t>
            </a:r>
          </a:p>
        </p:txBody>
      </p:sp>
      <p:pic>
        <p:nvPicPr>
          <p:cNvPr id="8" name="Picture 7" descr="A close up of text on a white background&#10;&#10;Description automatically generated">
            <a:extLst>
              <a:ext uri="{FF2B5EF4-FFF2-40B4-BE49-F238E27FC236}">
                <a16:creationId xmlns:a16="http://schemas.microsoft.com/office/drawing/2014/main" id="{F9E42D56-ADA6-44E8-8D42-58226251DF3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768" b="3"/>
          <a:stretch/>
        </p:blipFill>
        <p:spPr>
          <a:xfrm>
            <a:off x="5868144" y="1366449"/>
            <a:ext cx="2880320" cy="4201525"/>
          </a:xfrm>
          <a:prstGeom prst="rect">
            <a:avLst/>
          </a:prstGeom>
        </p:spPr>
      </p:pic>
    </p:spTree>
    <p:extLst>
      <p:ext uri="{BB962C8B-B14F-4D97-AF65-F5344CB8AC3E}">
        <p14:creationId xmlns:p14="http://schemas.microsoft.com/office/powerpoint/2010/main" val="283832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B213F-AF0F-4236-86A5-A9B5CA95B18F}"/>
              </a:ext>
            </a:extLst>
          </p:cNvPr>
          <p:cNvSpPr>
            <a:spLocks noGrp="1"/>
          </p:cNvSpPr>
          <p:nvPr>
            <p:ph type="title"/>
          </p:nvPr>
        </p:nvSpPr>
        <p:spPr>
          <a:xfrm>
            <a:off x="661025" y="87213"/>
            <a:ext cx="7886700" cy="1325563"/>
          </a:xfrm>
        </p:spPr>
        <p:txBody>
          <a:bodyPr>
            <a:normAutofit/>
          </a:bodyPr>
          <a:lstStyle/>
          <a:p>
            <a:r>
              <a:rPr lang="en-GB" dirty="0"/>
              <a:t>The Five Dysfunctions of a Team</a:t>
            </a:r>
          </a:p>
        </p:txBody>
      </p:sp>
      <p:sp>
        <p:nvSpPr>
          <p:cNvPr id="3" name="Content Placeholder 2">
            <a:extLst>
              <a:ext uri="{FF2B5EF4-FFF2-40B4-BE49-F238E27FC236}">
                <a16:creationId xmlns:a16="http://schemas.microsoft.com/office/drawing/2014/main" id="{01F4949A-9287-400D-B10B-28ADBB16E51E}"/>
              </a:ext>
            </a:extLst>
          </p:cNvPr>
          <p:cNvSpPr>
            <a:spLocks noGrp="1"/>
          </p:cNvSpPr>
          <p:nvPr>
            <p:ph idx="1"/>
          </p:nvPr>
        </p:nvSpPr>
        <p:spPr>
          <a:xfrm>
            <a:off x="478416" y="1428800"/>
            <a:ext cx="3761613" cy="4160440"/>
          </a:xfrm>
        </p:spPr>
        <p:txBody>
          <a:bodyPr>
            <a:normAutofit/>
          </a:bodyPr>
          <a:lstStyle/>
          <a:p>
            <a:pPr marL="0" indent="0">
              <a:buNone/>
            </a:pPr>
            <a:r>
              <a:rPr lang="en-GB" sz="2000" dirty="0"/>
              <a:t>Because of this lack of real commitment and buy-in, team members develop an </a:t>
            </a:r>
            <a:r>
              <a:rPr lang="en-GB" sz="2000" b="1" i="1" u="sng" dirty="0">
                <a:solidFill>
                  <a:srgbClr val="FF0000"/>
                </a:solidFill>
              </a:rPr>
              <a:t>avoidance of accountability</a:t>
            </a:r>
            <a:r>
              <a:rPr lang="en-GB" sz="2000" dirty="0"/>
              <a:t>, the </a:t>
            </a:r>
            <a:r>
              <a:rPr lang="en-GB" sz="2000" b="1" dirty="0">
                <a:solidFill>
                  <a:srgbClr val="7030A0"/>
                </a:solidFill>
              </a:rPr>
              <a:t>fourth dysfunction</a:t>
            </a:r>
            <a:r>
              <a:rPr lang="en-GB" sz="2000" dirty="0"/>
              <a:t>.  Without committing to a clear plan of action, even the most focused and driven people often hesitate to call their peers on actions and behaviours that seem counterproductive to the good of the team.</a:t>
            </a:r>
          </a:p>
        </p:txBody>
      </p:sp>
      <p:pic>
        <p:nvPicPr>
          <p:cNvPr id="5" name="Picture 4" descr="A close up of a sign&#10;&#10;Description automatically generated">
            <a:extLst>
              <a:ext uri="{FF2B5EF4-FFF2-40B4-BE49-F238E27FC236}">
                <a16:creationId xmlns:a16="http://schemas.microsoft.com/office/drawing/2014/main" id="{A0AFDA9D-F931-4E3F-85DF-C76C5E89AC6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610" r="5325" b="3"/>
          <a:stretch/>
        </p:blipFill>
        <p:spPr>
          <a:xfrm>
            <a:off x="4860032" y="1412776"/>
            <a:ext cx="3805552" cy="4272681"/>
          </a:xfrm>
          <a:prstGeom prst="rect">
            <a:avLst/>
          </a:prstGeom>
        </p:spPr>
      </p:pic>
    </p:spTree>
    <p:extLst>
      <p:ext uri="{BB962C8B-B14F-4D97-AF65-F5344CB8AC3E}">
        <p14:creationId xmlns:p14="http://schemas.microsoft.com/office/powerpoint/2010/main" val="278129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8998-587D-4E30-8BBF-91EAE9C790F4}"/>
              </a:ext>
            </a:extLst>
          </p:cNvPr>
          <p:cNvSpPr>
            <a:spLocks noGrp="1"/>
          </p:cNvSpPr>
          <p:nvPr>
            <p:ph type="title"/>
          </p:nvPr>
        </p:nvSpPr>
        <p:spPr/>
        <p:txBody>
          <a:bodyPr>
            <a:normAutofit/>
          </a:bodyPr>
          <a:lstStyle/>
          <a:p>
            <a:r>
              <a:rPr lang="en-GB"/>
              <a:t>The Five Dysfunctions of a Team</a:t>
            </a:r>
            <a:endParaRPr lang="en-GB" dirty="0"/>
          </a:p>
        </p:txBody>
      </p:sp>
      <p:sp>
        <p:nvSpPr>
          <p:cNvPr id="3" name="Content Placeholder 2">
            <a:extLst>
              <a:ext uri="{FF2B5EF4-FFF2-40B4-BE49-F238E27FC236}">
                <a16:creationId xmlns:a16="http://schemas.microsoft.com/office/drawing/2014/main" id="{63E9C0F2-4A7D-49DE-A292-78A82CB8E60C}"/>
              </a:ext>
            </a:extLst>
          </p:cNvPr>
          <p:cNvSpPr>
            <a:spLocks noGrp="1"/>
          </p:cNvSpPr>
          <p:nvPr>
            <p:ph idx="1"/>
          </p:nvPr>
        </p:nvSpPr>
        <p:spPr>
          <a:xfrm>
            <a:off x="628650" y="1825625"/>
            <a:ext cx="3761613" cy="3691607"/>
          </a:xfrm>
        </p:spPr>
        <p:txBody>
          <a:bodyPr>
            <a:normAutofit/>
          </a:bodyPr>
          <a:lstStyle/>
          <a:p>
            <a:pPr marL="0" indent="0">
              <a:buNone/>
            </a:pPr>
            <a:r>
              <a:rPr lang="en-GB" sz="2000" dirty="0"/>
              <a:t>Failure to hold one another accountable creates an environment where the </a:t>
            </a:r>
            <a:r>
              <a:rPr lang="en-GB" sz="2000" b="1" dirty="0">
                <a:solidFill>
                  <a:srgbClr val="7030A0"/>
                </a:solidFill>
              </a:rPr>
              <a:t>fifth dysfunction</a:t>
            </a:r>
            <a:r>
              <a:rPr lang="en-GB" sz="2000" dirty="0"/>
              <a:t> can thrive.  </a:t>
            </a:r>
            <a:r>
              <a:rPr lang="en-GB" sz="2000" b="1" i="1" u="sng" dirty="0">
                <a:solidFill>
                  <a:srgbClr val="FF0000"/>
                </a:solidFill>
              </a:rPr>
              <a:t>Inattention to results </a:t>
            </a:r>
            <a:r>
              <a:rPr lang="en-GB" sz="2000" dirty="0"/>
              <a:t>occurs when team members put their individual needs (such as ego, career development, or recognition) above the collective goals of the team</a:t>
            </a:r>
          </a:p>
        </p:txBody>
      </p:sp>
      <p:pic>
        <p:nvPicPr>
          <p:cNvPr id="5" name="Picture 4" descr="A picture containing person, boy, child, sitting&#10;&#10;Description automatically generated">
            <a:extLst>
              <a:ext uri="{FF2B5EF4-FFF2-40B4-BE49-F238E27FC236}">
                <a16:creationId xmlns:a16="http://schemas.microsoft.com/office/drawing/2014/main" id="{667DC93F-FDE5-4A2D-BB06-AAA2A126456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0935" b="3"/>
          <a:stretch/>
        </p:blipFill>
        <p:spPr>
          <a:xfrm>
            <a:off x="5148064" y="1412776"/>
            <a:ext cx="3805552" cy="4272681"/>
          </a:xfrm>
          <a:prstGeom prst="rect">
            <a:avLst/>
          </a:prstGeom>
        </p:spPr>
      </p:pic>
    </p:spTree>
    <p:extLst>
      <p:ext uri="{BB962C8B-B14F-4D97-AF65-F5344CB8AC3E}">
        <p14:creationId xmlns:p14="http://schemas.microsoft.com/office/powerpoint/2010/main" val="2121546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B2152E9-DCDF-4064-9305-1FDB5A1A9983}"/>
              </a:ext>
            </a:extLst>
          </p:cNvPr>
          <p:cNvPicPr>
            <a:picLocks noChangeAspect="1"/>
          </p:cNvPicPr>
          <p:nvPr/>
        </p:nvPicPr>
        <p:blipFill>
          <a:blip r:embed="rId2"/>
          <a:stretch>
            <a:fillRect/>
          </a:stretch>
        </p:blipFill>
        <p:spPr>
          <a:xfrm>
            <a:off x="109868" y="231494"/>
            <a:ext cx="7008561" cy="5273302"/>
          </a:xfrm>
          <a:prstGeom prst="rect">
            <a:avLst/>
          </a:prstGeom>
        </p:spPr>
      </p:pic>
      <p:sp>
        <p:nvSpPr>
          <p:cNvPr id="7" name="TextBox 6">
            <a:extLst>
              <a:ext uri="{FF2B5EF4-FFF2-40B4-BE49-F238E27FC236}">
                <a16:creationId xmlns:a16="http://schemas.microsoft.com/office/drawing/2014/main" id="{8B9F9140-D885-4895-AE05-4CEB3177AB76}"/>
              </a:ext>
            </a:extLst>
          </p:cNvPr>
          <p:cNvSpPr txBox="1"/>
          <p:nvPr/>
        </p:nvSpPr>
        <p:spPr>
          <a:xfrm>
            <a:off x="7332654" y="2175647"/>
            <a:ext cx="1701478" cy="1384995"/>
          </a:xfrm>
          <a:prstGeom prst="rect">
            <a:avLst/>
          </a:prstGeom>
          <a:noFill/>
        </p:spPr>
        <p:txBody>
          <a:bodyPr wrap="square" rtlCol="0">
            <a:spAutoFit/>
          </a:bodyPr>
          <a:lstStyle/>
          <a:p>
            <a:r>
              <a:rPr lang="en-GB" sz="1400" dirty="0"/>
              <a:t>Lencioni, P. (2002) </a:t>
            </a:r>
            <a:r>
              <a:rPr lang="en-GB" sz="1400" i="1" dirty="0"/>
              <a:t>The Five Dysfunctions Of A Team.</a:t>
            </a:r>
            <a:r>
              <a:rPr lang="en-GB" sz="1400" dirty="0"/>
              <a:t> San Francisco, CA: Jossey-Bass</a:t>
            </a:r>
          </a:p>
        </p:txBody>
      </p:sp>
      <p:pic>
        <p:nvPicPr>
          <p:cNvPr id="8" name="Picture 7">
            <a:extLst>
              <a:ext uri="{FF2B5EF4-FFF2-40B4-BE49-F238E27FC236}">
                <a16:creationId xmlns:a16="http://schemas.microsoft.com/office/drawing/2014/main" id="{20DA215B-9917-4D2E-AA9A-3F83AC60546D}"/>
              </a:ext>
            </a:extLst>
          </p:cNvPr>
          <p:cNvPicPr>
            <a:picLocks noChangeAspect="1"/>
          </p:cNvPicPr>
          <p:nvPr/>
        </p:nvPicPr>
        <p:blipFill>
          <a:blip r:embed="rId3"/>
          <a:stretch>
            <a:fillRect/>
          </a:stretch>
        </p:blipFill>
        <p:spPr>
          <a:xfrm>
            <a:off x="7387296" y="231494"/>
            <a:ext cx="1418393" cy="1810715"/>
          </a:xfrm>
          <a:prstGeom prst="rect">
            <a:avLst/>
          </a:prstGeom>
        </p:spPr>
      </p:pic>
    </p:spTree>
    <p:extLst>
      <p:ext uri="{BB962C8B-B14F-4D97-AF65-F5344CB8AC3E}">
        <p14:creationId xmlns:p14="http://schemas.microsoft.com/office/powerpoint/2010/main" val="4764948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a:xfrm>
            <a:off x="628650" y="70616"/>
            <a:ext cx="7886700" cy="1325563"/>
          </a:xfrm>
        </p:spPr>
        <p:txBody>
          <a:bodyPr anchor="ctr">
            <a:normAutofit/>
          </a:bodyPr>
          <a:lstStyle/>
          <a:p>
            <a:pPr algn="ctr"/>
            <a:r>
              <a:rPr lang="en-GB" dirty="0"/>
              <a:t>Reflection</a:t>
            </a:r>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sz="half" idx="1"/>
          </p:nvPr>
        </p:nvSpPr>
        <p:spPr>
          <a:xfrm>
            <a:off x="137463" y="1417639"/>
            <a:ext cx="4794577" cy="3235498"/>
          </a:xfrm>
        </p:spPr>
        <p:txBody>
          <a:bodyPr>
            <a:noAutofit/>
          </a:bodyPr>
          <a:lstStyle/>
          <a:p>
            <a:pPr>
              <a:lnSpc>
                <a:spcPct val="90000"/>
              </a:lnSpc>
            </a:pPr>
            <a:r>
              <a:rPr lang="en-GB" sz="2000" dirty="0">
                <a:solidFill>
                  <a:schemeClr val="tx1">
                    <a:lumMod val="95000"/>
                    <a:lumOff val="5000"/>
                  </a:schemeClr>
                </a:solidFill>
              </a:rPr>
              <a:t>Leadership is the single biggest influence upon organisational success</a:t>
            </a:r>
          </a:p>
          <a:p>
            <a:pPr>
              <a:lnSpc>
                <a:spcPct val="90000"/>
              </a:lnSpc>
            </a:pPr>
            <a:r>
              <a:rPr lang="en-GB" sz="2000" dirty="0">
                <a:solidFill>
                  <a:srgbClr val="002060"/>
                </a:solidFill>
              </a:rPr>
              <a:t>There are different styles of leadership, and the effective leader understands this…and makes use of them as appropriate</a:t>
            </a:r>
          </a:p>
          <a:p>
            <a:pPr>
              <a:lnSpc>
                <a:spcPct val="90000"/>
              </a:lnSpc>
            </a:pPr>
            <a:r>
              <a:rPr lang="en-GB" sz="2000" dirty="0">
                <a:solidFill>
                  <a:srgbClr val="0000CC"/>
                </a:solidFill>
              </a:rPr>
              <a:t>Leadership impacts on culture and, hence, the working climate</a:t>
            </a:r>
          </a:p>
          <a:p>
            <a:pPr>
              <a:lnSpc>
                <a:spcPct val="90000"/>
              </a:lnSpc>
            </a:pPr>
            <a:r>
              <a:rPr lang="en-GB" sz="2000" dirty="0">
                <a:solidFill>
                  <a:srgbClr val="0070C0"/>
                </a:solidFill>
              </a:rPr>
              <a:t>Motivation, empowerment, delegation, and purpose are all products of leadership style</a:t>
            </a:r>
          </a:p>
          <a:p>
            <a:pPr>
              <a:lnSpc>
                <a:spcPct val="90000"/>
              </a:lnSpc>
            </a:pPr>
            <a:r>
              <a:rPr lang="en-GB" sz="2000" dirty="0">
                <a:solidFill>
                  <a:srgbClr val="7030A0"/>
                </a:solidFill>
              </a:rPr>
              <a:t>Leaders only exist if they have followers</a:t>
            </a:r>
          </a:p>
        </p:txBody>
      </p:sp>
      <p:pic>
        <p:nvPicPr>
          <p:cNvPr id="5" name="Picture 4" descr="A picture containing drawing, airplane&#10;&#10;Description automatically generated">
            <a:extLst>
              <a:ext uri="{FF2B5EF4-FFF2-40B4-BE49-F238E27FC236}">
                <a16:creationId xmlns:a16="http://schemas.microsoft.com/office/drawing/2014/main" id="{0EA0A573-0644-48D6-B4AC-D4780992C51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614" r="26764" b="-1"/>
          <a:stretch/>
        </p:blipFill>
        <p:spPr>
          <a:xfrm>
            <a:off x="5580112" y="1655674"/>
            <a:ext cx="3426425" cy="3384377"/>
          </a:xfrm>
          <a:prstGeom prst="rect">
            <a:avLst/>
          </a:prstGeom>
          <a:noFill/>
        </p:spPr>
      </p:pic>
    </p:spTree>
    <p:extLst>
      <p:ext uri="{BB962C8B-B14F-4D97-AF65-F5344CB8AC3E}">
        <p14:creationId xmlns:p14="http://schemas.microsoft.com/office/powerpoint/2010/main" val="30562669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031328B2-B40B-4BC1-859D-14E42531588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191" y="2492896"/>
            <a:ext cx="2815911" cy="2082742"/>
          </a:xfrm>
          <a:prstGeom prst="rect">
            <a:avLst/>
          </a:prstGeom>
        </p:spPr>
      </p:pic>
      <p:sp>
        <p:nvSpPr>
          <p:cNvPr id="2" name="Title 1">
            <a:extLst>
              <a:ext uri="{FF2B5EF4-FFF2-40B4-BE49-F238E27FC236}">
                <a16:creationId xmlns:a16="http://schemas.microsoft.com/office/drawing/2014/main" id="{F7CC5653-F7E3-4642-9F39-C537C822219B}"/>
              </a:ext>
            </a:extLst>
          </p:cNvPr>
          <p:cNvSpPr>
            <a:spLocks noGrp="1"/>
          </p:cNvSpPr>
          <p:nvPr>
            <p:ph type="title"/>
          </p:nvPr>
        </p:nvSpPr>
        <p:spPr/>
        <p:txBody>
          <a:bodyPr/>
          <a:lstStyle/>
          <a:p>
            <a:r>
              <a:rPr lang="en-GB" dirty="0"/>
              <a:t>Quick Group Review</a:t>
            </a:r>
          </a:p>
        </p:txBody>
      </p:sp>
      <p:sp>
        <p:nvSpPr>
          <p:cNvPr id="3" name="Content Placeholder 2">
            <a:extLst>
              <a:ext uri="{FF2B5EF4-FFF2-40B4-BE49-F238E27FC236}">
                <a16:creationId xmlns:a16="http://schemas.microsoft.com/office/drawing/2014/main" id="{49F61D63-F3B0-42BE-A719-49787D51C899}"/>
              </a:ext>
            </a:extLst>
          </p:cNvPr>
          <p:cNvSpPr>
            <a:spLocks noGrp="1"/>
          </p:cNvSpPr>
          <p:nvPr>
            <p:ph idx="1"/>
          </p:nvPr>
        </p:nvSpPr>
        <p:spPr>
          <a:xfrm>
            <a:off x="457200" y="1600201"/>
            <a:ext cx="6563072" cy="3917032"/>
          </a:xfrm>
        </p:spPr>
        <p:txBody>
          <a:bodyPr/>
          <a:lstStyle/>
          <a:p>
            <a:r>
              <a:rPr lang="en-GB" dirty="0">
                <a:solidFill>
                  <a:srgbClr val="002060"/>
                </a:solidFill>
              </a:rPr>
              <a:t>How are you getting on?</a:t>
            </a:r>
          </a:p>
          <a:p>
            <a:r>
              <a:rPr lang="en-GB" dirty="0">
                <a:solidFill>
                  <a:srgbClr val="002060"/>
                </a:solidFill>
              </a:rPr>
              <a:t>What names/authors are you coming across with your research?</a:t>
            </a:r>
          </a:p>
          <a:p>
            <a:r>
              <a:rPr lang="en-GB" dirty="0">
                <a:solidFill>
                  <a:srgbClr val="002060"/>
                </a:solidFill>
              </a:rPr>
              <a:t>Reading and Research</a:t>
            </a:r>
          </a:p>
          <a:p>
            <a:r>
              <a:rPr lang="en-GB" dirty="0">
                <a:solidFill>
                  <a:srgbClr val="002060"/>
                </a:solidFill>
              </a:rPr>
              <a:t>Feedback</a:t>
            </a:r>
          </a:p>
        </p:txBody>
      </p:sp>
    </p:spTree>
    <p:extLst>
      <p:ext uri="{BB962C8B-B14F-4D97-AF65-F5344CB8AC3E}">
        <p14:creationId xmlns:p14="http://schemas.microsoft.com/office/powerpoint/2010/main" val="41218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723900" y="116632"/>
            <a:ext cx="7886700" cy="687611"/>
          </a:xfrm>
        </p:spPr>
        <p:txBody>
          <a:bodyPr anchor="ctr">
            <a:normAutofit/>
          </a:bodyPr>
          <a:lstStyle/>
          <a:p>
            <a:r>
              <a:rPr lang="en-GB" dirty="0"/>
              <a:t>For the next session (cont.)</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sz="half" idx="1"/>
          </p:nvPr>
        </p:nvSpPr>
        <p:spPr>
          <a:xfrm>
            <a:off x="179512" y="1340768"/>
            <a:ext cx="3240360" cy="3763615"/>
          </a:xfrm>
        </p:spPr>
        <p:txBody>
          <a:bodyPr>
            <a:normAutofit/>
          </a:bodyPr>
          <a:lstStyle/>
          <a:p>
            <a:pPr marL="0" indent="0">
              <a:buNone/>
            </a:pPr>
            <a:r>
              <a:rPr lang="en-GB" dirty="0">
                <a:solidFill>
                  <a:srgbClr val="0000CC"/>
                </a:solidFill>
              </a:rPr>
              <a:t>After reading and researching …………….</a:t>
            </a:r>
          </a:p>
          <a:p>
            <a:r>
              <a:rPr lang="en-GB" i="1" dirty="0">
                <a:solidFill>
                  <a:srgbClr val="0000CC"/>
                </a:solidFill>
              </a:rPr>
              <a:t>look to complete a Mind-Map for your assignment, and discuss with the group at our next session</a:t>
            </a:r>
          </a:p>
          <a:p>
            <a:pPr marL="0" indent="0">
              <a:buNone/>
            </a:pPr>
            <a:endParaRPr lang="en-GB" i="1" dirty="0">
              <a:solidFill>
                <a:srgbClr val="0000CC"/>
              </a:solidFill>
            </a:endParaRPr>
          </a:p>
          <a:p>
            <a:pPr marL="0" indent="0">
              <a:buNone/>
            </a:pPr>
            <a:r>
              <a:rPr lang="en-GB" dirty="0">
                <a:solidFill>
                  <a:srgbClr val="002060"/>
                </a:solidFill>
              </a:rPr>
              <a:t>You should allow 1 hour to complete this activity</a:t>
            </a:r>
          </a:p>
        </p:txBody>
      </p:sp>
      <p:pic>
        <p:nvPicPr>
          <p:cNvPr id="5" name="Picture 4" descr="A picture containing text, map&#10;&#10;Description automatically generated">
            <a:extLst>
              <a:ext uri="{FF2B5EF4-FFF2-40B4-BE49-F238E27FC236}">
                <a16:creationId xmlns:a16="http://schemas.microsoft.com/office/drawing/2014/main" id="{AC581858-57C0-46C3-A742-55CA530186E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70936" y="11101"/>
            <a:ext cx="1649401" cy="1187568"/>
          </a:xfrm>
          <a:prstGeom prst="rect">
            <a:avLst/>
          </a:prstGeom>
          <a:noFill/>
        </p:spPr>
      </p:pic>
      <p:pic>
        <p:nvPicPr>
          <p:cNvPr id="1026" name="Picture 2">
            <a:extLst>
              <a:ext uri="{FF2B5EF4-FFF2-40B4-BE49-F238E27FC236}">
                <a16:creationId xmlns:a16="http://schemas.microsoft.com/office/drawing/2014/main" id="{DB0E810C-AE64-2443-20F0-EAB493738E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52263" y="2276872"/>
            <a:ext cx="5419355" cy="3347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8891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568952" cy="2900723"/>
          </a:xfrm>
        </p:spPr>
        <p:txBody>
          <a:bodyPr>
            <a:normAutofit/>
          </a:bodyPr>
          <a:lstStyle/>
          <a:p>
            <a:r>
              <a:rPr lang="en-GB" dirty="0">
                <a:solidFill>
                  <a:srgbClr val="FFFF00"/>
                </a:solidFill>
              </a:rPr>
              <a:t>Take 5 minutes to reflect upon the session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449679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80FA9-8879-4475-A175-78CBAD10961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0A24D11-1D2B-4861-BE03-5E46995CC7F7}"/>
              </a:ext>
            </a:extLst>
          </p:cNvPr>
          <p:cNvSpPr>
            <a:spLocks noGrp="1"/>
          </p:cNvSpPr>
          <p:nvPr>
            <p:ph idx="1"/>
          </p:nvPr>
        </p:nvSpPr>
        <p:spPr>
          <a:xfrm>
            <a:off x="628650" y="1825625"/>
            <a:ext cx="7886700" cy="3043535"/>
          </a:xfrm>
        </p:spPr>
        <p:txBody>
          <a:bodyPr/>
          <a:lstStyle/>
          <a:p>
            <a:r>
              <a:rPr lang="en-GB" dirty="0">
                <a:solidFill>
                  <a:srgbClr val="7030A0"/>
                </a:solidFill>
              </a:rPr>
              <a:t>Covey, S. (1999) </a:t>
            </a:r>
            <a:r>
              <a:rPr lang="en-GB" i="1" dirty="0">
                <a:solidFill>
                  <a:srgbClr val="7030A0"/>
                </a:solidFill>
              </a:rPr>
              <a:t>The seven habits of highly effective people.</a:t>
            </a:r>
            <a:r>
              <a:rPr lang="en-GB" dirty="0">
                <a:solidFill>
                  <a:srgbClr val="7030A0"/>
                </a:solidFill>
              </a:rPr>
              <a:t>  London, UK; Simon &amp; Schuster UK Ltd</a:t>
            </a:r>
          </a:p>
          <a:p>
            <a:r>
              <a:rPr lang="en-GB" dirty="0">
                <a:solidFill>
                  <a:srgbClr val="7030A0"/>
                </a:solidFill>
              </a:rPr>
              <a:t>Lencioni, P. (2002) </a:t>
            </a:r>
            <a:r>
              <a:rPr lang="en-GB" i="1" dirty="0">
                <a:solidFill>
                  <a:srgbClr val="7030A0"/>
                </a:solidFill>
              </a:rPr>
              <a:t>The five dysfunctions of a team.</a:t>
            </a:r>
            <a:r>
              <a:rPr lang="en-GB" dirty="0">
                <a:solidFill>
                  <a:srgbClr val="7030A0"/>
                </a:solidFill>
              </a:rPr>
              <a:t> San Francisco, CA: Jossey-Bass</a:t>
            </a:r>
          </a:p>
          <a:p>
            <a:r>
              <a:rPr lang="en-GB" dirty="0">
                <a:solidFill>
                  <a:srgbClr val="7030A0"/>
                </a:solidFill>
              </a:rPr>
              <a:t>Lencioni, P. (2020) </a:t>
            </a:r>
            <a:r>
              <a:rPr lang="en-GB" i="1" dirty="0">
                <a:solidFill>
                  <a:srgbClr val="7030A0"/>
                </a:solidFill>
              </a:rPr>
              <a:t>The motive</a:t>
            </a:r>
            <a:r>
              <a:rPr lang="en-GB" dirty="0">
                <a:solidFill>
                  <a:srgbClr val="7030A0"/>
                </a:solidFill>
              </a:rPr>
              <a:t>. New Jersey, USA; John Wiley &amp; Sons</a:t>
            </a:r>
          </a:p>
          <a:p>
            <a:endParaRPr lang="en-GB" dirty="0"/>
          </a:p>
        </p:txBody>
      </p:sp>
    </p:spTree>
    <p:extLst>
      <p:ext uri="{BB962C8B-B14F-4D97-AF65-F5344CB8AC3E}">
        <p14:creationId xmlns:p14="http://schemas.microsoft.com/office/powerpoint/2010/main" val="2845771940"/>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2.xml><?xml version="1.0" encoding="utf-8"?>
<ds:datastoreItem xmlns:ds="http://schemas.openxmlformats.org/officeDocument/2006/customXml" ds:itemID="{31BC2B46-06B2-4230-8AFC-E96240543F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C19A70-49D2-4B48-A37F-22A5AF9D44D6}">
  <ds:schemaRefs>
    <ds:schemaRef ds:uri="http://purl.org/dc/terms/"/>
    <ds:schemaRef ds:uri="f90edf9b-0f74-455c-b63c-928a27ec8b1c"/>
    <ds:schemaRef ds:uri="http://schemas.microsoft.com/office/2006/documentManagement/types"/>
    <ds:schemaRef ds:uri="http://schemas.microsoft.com/office/2006/metadata/properties"/>
    <ds:schemaRef ds:uri="http://purl.org/dc/elements/1.1/"/>
    <ds:schemaRef ds:uri="bc4c28ad-82b3-4539-a18c-a8c438c69a43"/>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19866</TotalTime>
  <Words>3688</Words>
  <Application>Microsoft Office PowerPoint</Application>
  <PresentationFormat>On-screen Show (4:3)</PresentationFormat>
  <Paragraphs>266</Paragraphs>
  <Slides>35</Slides>
  <Notes>9</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35</vt:i4>
      </vt:variant>
    </vt:vector>
  </HeadingPairs>
  <TitlesOfParts>
    <vt:vector size="46" baseType="lpstr">
      <vt:lpstr>Arial</vt:lpstr>
      <vt:lpstr>Calibri</vt:lpstr>
      <vt:lpstr>Calibri Light</vt:lpstr>
      <vt:lpstr>Times New Roman</vt:lpstr>
      <vt:lpstr>UWTSD 200 B</vt:lpstr>
      <vt:lpstr>UWTSD 2024</vt:lpstr>
      <vt:lpstr>UWTSD Text 1</vt:lpstr>
      <vt:lpstr>UWTSD Text 2</vt:lpstr>
      <vt:lpstr>UWTSD Text 3</vt:lpstr>
      <vt:lpstr>UWTSD Text 4</vt:lpstr>
      <vt:lpstr>UWTSD Logo Variations place image in Background</vt:lpstr>
      <vt:lpstr>BMSK6010   Inspiring Leadership</vt:lpstr>
      <vt:lpstr>PowerPoint Presentation</vt:lpstr>
      <vt:lpstr>Review of Activity</vt:lpstr>
      <vt:lpstr>Identity, Values and Beliefs and Motivation </vt:lpstr>
      <vt:lpstr>Layers of Human Behaviour &amp; Performance </vt:lpstr>
      <vt:lpstr>Motivating for High Performance Motivational Flow Model</vt:lpstr>
      <vt:lpstr>Role Design for Motivation</vt:lpstr>
      <vt:lpstr>Empowerment</vt:lpstr>
      <vt:lpstr>Empowerment – Starting Point</vt:lpstr>
      <vt:lpstr>Delegation</vt:lpstr>
      <vt:lpstr>PowerPoint Presentation</vt:lpstr>
      <vt:lpstr>Stewardship Delegation</vt:lpstr>
      <vt:lpstr>Stewardship Delegation</vt:lpstr>
      <vt:lpstr>So, delegation is important because….</vt:lpstr>
      <vt:lpstr>Module Task - Refresher</vt:lpstr>
      <vt:lpstr>Motivation - Will I do it, or not?</vt:lpstr>
      <vt:lpstr>Why Leadership?</vt:lpstr>
      <vt:lpstr>The Motive</vt:lpstr>
      <vt:lpstr>Reward-centered leadership </vt:lpstr>
      <vt:lpstr>The Five Omissions of Reward-Centered Leaders</vt:lpstr>
      <vt:lpstr>How do Leaders develop a high-performance organisation?</vt:lpstr>
      <vt:lpstr>Responsibility-centered leadership</vt:lpstr>
      <vt:lpstr>Compare and Contrast</vt:lpstr>
      <vt:lpstr>The Five Dysfunctions of a Team</vt:lpstr>
      <vt:lpstr>The Five Dysfunctions of a Team</vt:lpstr>
      <vt:lpstr>The Five Dysfunctions of a Team</vt:lpstr>
      <vt:lpstr>The Five Dysfunctions of a Team</vt:lpstr>
      <vt:lpstr>The Five Dysfunctions of a Team</vt:lpstr>
      <vt:lpstr>The Five Dysfunctions of a Team</vt:lpstr>
      <vt:lpstr>PowerPoint Presentation</vt:lpstr>
      <vt:lpstr>Reflection</vt:lpstr>
      <vt:lpstr>Quick Group Review</vt:lpstr>
      <vt:lpstr>For the next session (cont.)</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BMSK6001 Emergent Leadership Skills for the Workplace</dc:title>
  <dc:creator>Paul Tinkler</dc:creator>
  <cp:lastModifiedBy>Paul Tinkler</cp:lastModifiedBy>
  <cp:revision>6</cp:revision>
  <dcterms:created xsi:type="dcterms:W3CDTF">2020-06-17T15:38:31Z</dcterms:created>
  <dcterms:modified xsi:type="dcterms:W3CDTF">2026-05-27T17:24:42Z</dcterms:modified>
</cp:coreProperties>
</file>