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5.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slideLayouts/slideLayout20.xml" ContentType="application/vnd.openxmlformats-officedocument.presentationml.slideLayout+xml"/>
  <Override PartName="/ppt/theme/theme7.xml" ContentType="application/vnd.openxmlformats-officedocument.theme+xml"/>
  <Override PartName="/ppt/slideLayouts/slideLayout21.xml" ContentType="application/vnd.openxmlformats-officedocument.presentationml.slideLayout+xml"/>
  <Override PartName="/ppt/theme/theme8.xml" ContentType="application/vnd.openxmlformats-officedocument.theme+xml"/>
  <Override PartName="/ppt/slideLayouts/slideLayout22.xml" ContentType="application/vnd.openxmlformats-officedocument.presentationml.slideLayout+xml"/>
  <Override PartName="/ppt/theme/theme9.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1" r:id="rId2"/>
    <p:sldMasterId id="2147483682" r:id="rId3"/>
    <p:sldMasterId id="2147483687" r:id="rId4"/>
    <p:sldMasterId id="2147483688" r:id="rId5"/>
    <p:sldMasterId id="2147483663" r:id="rId6"/>
    <p:sldMasterId id="2147483648" r:id="rId7"/>
    <p:sldMasterId id="2147483667" r:id="rId8"/>
    <p:sldMasterId id="2147483660" r:id="rId9"/>
  </p:sldMasterIdLst>
  <p:sldIdLst>
    <p:sldId id="258" r:id="rId10"/>
    <p:sldId id="291" r:id="rId11"/>
    <p:sldId id="292" r:id="rId12"/>
    <p:sldId id="293" r:id="rId13"/>
    <p:sldId id="294" r:id="rId14"/>
    <p:sldId id="330" r:id="rId15"/>
    <p:sldId id="331" r:id="rId16"/>
    <p:sldId id="263" r:id="rId17"/>
    <p:sldId id="264" r:id="rId18"/>
    <p:sldId id="321" r:id="rId19"/>
    <p:sldId id="322" r:id="rId20"/>
    <p:sldId id="306" r:id="rId21"/>
    <p:sldId id="323" r:id="rId22"/>
    <p:sldId id="324" r:id="rId23"/>
    <p:sldId id="307" r:id="rId24"/>
    <p:sldId id="304" r:id="rId25"/>
    <p:sldId id="305" r:id="rId26"/>
    <p:sldId id="308" r:id="rId27"/>
    <p:sldId id="332" r:id="rId28"/>
    <p:sldId id="329" r:id="rId29"/>
    <p:sldId id="309" r:id="rId30"/>
    <p:sldId id="310" r:id="rId31"/>
    <p:sldId id="311" r:id="rId32"/>
    <p:sldId id="274" r:id="rId33"/>
    <p:sldId id="316" r:id="rId34"/>
    <p:sldId id="317" r:id="rId35"/>
    <p:sldId id="318" r:id="rId36"/>
    <p:sldId id="319" r:id="rId37"/>
    <p:sldId id="320" r:id="rId38"/>
    <p:sldId id="334" r:id="rId39"/>
    <p:sldId id="335" r:id="rId40"/>
    <p:sldId id="336" r:id="rId41"/>
    <p:sldId id="325" r:id="rId42"/>
    <p:sldId id="326" r:id="rId43"/>
    <p:sldId id="327" r:id="rId44"/>
    <p:sldId id="328" r:id="rId45"/>
    <p:sldId id="272" r:id="rId46"/>
    <p:sldId id="275" r:id="rId47"/>
    <p:sldId id="276" r:id="rId48"/>
    <p:sldId id="273" r:id="rId49"/>
    <p:sldId id="279" r:id="rId50"/>
    <p:sldId id="278" r:id="rId51"/>
    <p:sldId id="280" r:id="rId52"/>
    <p:sldId id="277" r:id="rId53"/>
    <p:sldId id="282" r:id="rId54"/>
    <p:sldId id="265" r:id="rId55"/>
    <p:sldId id="260" r:id="rId56"/>
    <p:sldId id="261" r:id="rId57"/>
    <p:sldId id="283" r:id="rId58"/>
    <p:sldId id="284" r:id="rId59"/>
    <p:sldId id="286" r:id="rId60"/>
    <p:sldId id="300" r:id="rId61"/>
    <p:sldId id="299" r:id="rId62"/>
    <p:sldId id="296" r:id="rId63"/>
    <p:sldId id="297" r:id="rId64"/>
    <p:sldId id="298" r:id="rId65"/>
    <p:sldId id="312" r:id="rId66"/>
    <p:sldId id="313" r:id="rId67"/>
    <p:sldId id="314" r:id="rId68"/>
    <p:sldId id="315" r:id="rId69"/>
    <p:sldId id="289" r:id="rId70"/>
    <p:sldId id="302"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6B2F79-4005-4877-A5E7-4D370141CE85}" v="3" dt="2024-07-03T22:28:44.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microsoft.com/office/2015/10/relationships/revisionInfo" Target="revisionInfo.xml"/><Relationship Id="rId7" Type="http://schemas.openxmlformats.org/officeDocument/2006/relationships/slideMaster" Target="slideMasters/slideMaster7.xml"/><Relationship Id="rId71" Type="http://schemas.openxmlformats.org/officeDocument/2006/relationships/slide" Target="slides/slide6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47C6FC8-2D4F-4CF0-84E7-993BE964756C}"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3237654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5561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7C6FC8-2D4F-4CF0-84E7-993BE964756C}"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3800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47C6FC8-2D4F-4CF0-84E7-993BE964756C}" type="datetimeFigureOut">
              <a:rPr lang="en-US" smtClean="0"/>
              <a:t>7/4/2024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3990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47C6FC8-2D4F-4CF0-84E7-993BE964756C}" type="datetimeFigureOut">
              <a:rPr lang="en-US" smtClean="0"/>
              <a:t>7/4/2024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9681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47C6FC8-2D4F-4CF0-84E7-993BE964756C}" type="datetimeFigureOut">
              <a:rPr lang="en-US" smtClean="0"/>
              <a:t>7/4/2024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89276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7C6FC8-2D4F-4CF0-84E7-993BE964756C}" type="datetimeFigureOut">
              <a:rPr lang="en-US" smtClean="0"/>
              <a:t>7/4/2024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272619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7/4/2024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1124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7/4/2024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850360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162850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47C6FC8-2D4F-4CF0-84E7-993BE964756C}" type="datetimeFigureOut">
              <a:rPr lang="en-US" smtClean="0"/>
              <a:t>7/4/2024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162610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99AEA-A35F-4D0E-87EC-528AFBA468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4C64C8-AF74-4318-BB7F-19315A7161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852568-2633-4E5B-866D-B9D6E1DABC2C}"/>
              </a:ext>
            </a:extLst>
          </p:cNvPr>
          <p:cNvSpPr>
            <a:spLocks noGrp="1"/>
          </p:cNvSpPr>
          <p:nvPr>
            <p:ph type="dt" sz="half" idx="10"/>
          </p:nvPr>
        </p:nvSpPr>
        <p:spPr/>
        <p:txBody>
          <a:bodyPr/>
          <a:lstStyle/>
          <a:p>
            <a:fld id="{C7E211E9-A4FB-434B-8283-F3F74771976C}" type="datetimeFigureOut">
              <a:rPr lang="en-GB" smtClean="0"/>
              <a:t>04/07/2024</a:t>
            </a:fld>
            <a:endParaRPr lang="en-GB"/>
          </a:p>
        </p:txBody>
      </p:sp>
      <p:sp>
        <p:nvSpPr>
          <p:cNvPr id="5" name="Footer Placeholder 4">
            <a:extLst>
              <a:ext uri="{FF2B5EF4-FFF2-40B4-BE49-F238E27FC236}">
                <a16:creationId xmlns:a16="http://schemas.microsoft.com/office/drawing/2014/main" id="{F544B315-9BE6-45F5-895B-C46E601598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580926-57B0-4ADB-9419-CFCF7B1D93F5}"/>
              </a:ext>
            </a:extLst>
          </p:cNvPr>
          <p:cNvSpPr>
            <a:spLocks noGrp="1"/>
          </p:cNvSpPr>
          <p:nvPr>
            <p:ph type="sldNum" sz="quarter" idx="12"/>
          </p:nvPr>
        </p:nvSpPr>
        <p:spPr/>
        <p:txBody>
          <a:bodyPr/>
          <a:lstStyle/>
          <a:p>
            <a:fld id="{6587F17A-39AD-40AC-B420-F6E7FEB54F45}" type="slidenum">
              <a:rPr lang="en-GB" smtClean="0"/>
              <a:t>‹#›</a:t>
            </a:fld>
            <a:endParaRPr lang="en-GB"/>
          </a:p>
        </p:txBody>
      </p:sp>
    </p:spTree>
    <p:extLst>
      <p:ext uri="{BB962C8B-B14F-4D97-AF65-F5344CB8AC3E}">
        <p14:creationId xmlns:p14="http://schemas.microsoft.com/office/powerpoint/2010/main" val="20089439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A16787-8292-4980-BA84-893779F88D04}"/>
              </a:ext>
            </a:extLst>
          </p:cNvPr>
          <p:cNvSpPr>
            <a:spLocks noGrp="1"/>
          </p:cNvSpPr>
          <p:nvPr>
            <p:ph type="dt" sz="half" idx="10"/>
          </p:nvPr>
        </p:nvSpPr>
        <p:spPr/>
        <p:txBody>
          <a:bodyPr/>
          <a:lstStyle>
            <a:lvl1pPr>
              <a:defRPr/>
            </a:lvl1pPr>
          </a:lstStyle>
          <a:p>
            <a:endParaRPr lang="en-GB" altLang="en-US"/>
          </a:p>
        </p:txBody>
      </p:sp>
      <p:sp>
        <p:nvSpPr>
          <p:cNvPr id="3" name="Footer Placeholder 2">
            <a:extLst>
              <a:ext uri="{FF2B5EF4-FFF2-40B4-BE49-F238E27FC236}">
                <a16:creationId xmlns:a16="http://schemas.microsoft.com/office/drawing/2014/main" id="{29AF18A7-4A1E-44CE-BEB3-8348247DE73C}"/>
              </a:ext>
            </a:extLst>
          </p:cNvPr>
          <p:cNvSpPr>
            <a:spLocks noGrp="1"/>
          </p:cNvSpPr>
          <p:nvPr>
            <p:ph type="ftr" sz="quarter" idx="11"/>
          </p:nvPr>
        </p:nvSpPr>
        <p:spPr/>
        <p:txBody>
          <a:bodyPr/>
          <a:lstStyle>
            <a:lvl1pPr>
              <a:defRPr/>
            </a:lvl1pPr>
          </a:lstStyle>
          <a:p>
            <a:endParaRPr lang="en-GB" altLang="en-US"/>
          </a:p>
        </p:txBody>
      </p:sp>
      <p:sp>
        <p:nvSpPr>
          <p:cNvPr id="4" name="Slide Number Placeholder 3">
            <a:extLst>
              <a:ext uri="{FF2B5EF4-FFF2-40B4-BE49-F238E27FC236}">
                <a16:creationId xmlns:a16="http://schemas.microsoft.com/office/drawing/2014/main" id="{B0FB76DB-A2F7-4696-B63F-C08DADF2B98F}"/>
              </a:ext>
            </a:extLst>
          </p:cNvPr>
          <p:cNvSpPr>
            <a:spLocks noGrp="1"/>
          </p:cNvSpPr>
          <p:nvPr>
            <p:ph type="sldNum" sz="quarter" idx="12"/>
          </p:nvPr>
        </p:nvSpPr>
        <p:spPr/>
        <p:txBody>
          <a:bodyPr/>
          <a:lstStyle>
            <a:lvl1pPr>
              <a:defRPr/>
            </a:lvl1pPr>
          </a:lstStyle>
          <a:p>
            <a:fld id="{05197763-272E-4ACF-AEEE-E38AAF5AE344}" type="slidenum">
              <a:rPr lang="en-GB" altLang="en-US"/>
              <a:pPr/>
              <a:t>‹#›</a:t>
            </a:fld>
            <a:endParaRPr lang="en-GB" altLang="en-US"/>
          </a:p>
        </p:txBody>
      </p:sp>
    </p:spTree>
    <p:extLst>
      <p:ext uri="{BB962C8B-B14F-4D97-AF65-F5344CB8AC3E}">
        <p14:creationId xmlns:p14="http://schemas.microsoft.com/office/powerpoint/2010/main" val="2345829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7/4/2024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9019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7/4/2024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82319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0655E8-62BA-4591-B5E8-105034FDCF58}" type="datetimeFigureOut">
              <a:rPr lang="en-GB" smtClean="0"/>
              <a:t>04/07/2024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13D605-1536-4584-BAE8-15CF96D10122}" type="slidenum">
              <a:rPr lang="en-GB" smtClean="0"/>
              <a:t>‹#›</a:t>
            </a:fld>
            <a:endParaRPr lang="en-GB"/>
          </a:p>
        </p:txBody>
      </p:sp>
    </p:spTree>
    <p:extLst>
      <p:ext uri="{BB962C8B-B14F-4D97-AF65-F5344CB8AC3E}">
        <p14:creationId xmlns:p14="http://schemas.microsoft.com/office/powerpoint/2010/main" val="24551307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0655E8-62BA-4591-B5E8-105034FDCF58}" type="datetimeFigureOut">
              <a:rPr lang="en-GB" smtClean="0"/>
              <a:t>04/07/2024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13D605-1536-4584-BAE8-15CF96D10122}" type="slidenum">
              <a:rPr lang="en-GB" smtClean="0"/>
              <a:t>‹#›</a:t>
            </a:fld>
            <a:endParaRPr lang="en-GB"/>
          </a:p>
        </p:txBody>
      </p:sp>
    </p:spTree>
    <p:extLst>
      <p:ext uri="{BB962C8B-B14F-4D97-AF65-F5344CB8AC3E}">
        <p14:creationId xmlns:p14="http://schemas.microsoft.com/office/powerpoint/2010/main" val="3668143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B97A562-D395-44D5-9B4F-FCFFCD9630E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01C7002B-0687-4395-9482-2269C823DC1C}"/>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072F3C21-6C2F-4213-BE06-08DB8466C8E5}"/>
              </a:ext>
            </a:extLst>
          </p:cNvPr>
          <p:cNvSpPr>
            <a:spLocks noGrp="1" noChangeArrowheads="1"/>
          </p:cNvSpPr>
          <p:nvPr>
            <p:ph type="sldNum" sz="quarter" idx="12"/>
          </p:nvPr>
        </p:nvSpPr>
        <p:spPr>
          <a:ln/>
        </p:spPr>
        <p:txBody>
          <a:bodyPr/>
          <a:lstStyle>
            <a:lvl1pPr>
              <a:defRPr/>
            </a:lvl1pPr>
          </a:lstStyle>
          <a:p>
            <a:pPr>
              <a:defRPr/>
            </a:pPr>
            <a:fld id="{AEDDDBEC-A524-45F8-83D4-B126EF069E3E}" type="slidenum">
              <a:rPr lang="en-GB" altLang="en-US"/>
              <a:pPr>
                <a:defRPr/>
              </a:pPr>
              <a:t>‹#›</a:t>
            </a:fld>
            <a:endParaRPr lang="en-GB" altLang="en-US"/>
          </a:p>
        </p:txBody>
      </p:sp>
    </p:spTree>
    <p:extLst>
      <p:ext uri="{BB962C8B-B14F-4D97-AF65-F5344CB8AC3E}">
        <p14:creationId xmlns:p14="http://schemas.microsoft.com/office/powerpoint/2010/main" val="35433687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B30EE17F-13E5-487D-9A5A-444D54737A59}"/>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A8F537D-FC68-40B5-8E3B-E7AD5736CB04}"/>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a:extLst>
              <a:ext uri="{FF2B5EF4-FFF2-40B4-BE49-F238E27FC236}">
                <a16:creationId xmlns:a16="http://schemas.microsoft.com/office/drawing/2014/main" id="{F4DDA7EF-E0D0-4D58-B146-CD87CF6B1A79}"/>
              </a:ext>
            </a:extLst>
          </p:cNvPr>
          <p:cNvSpPr>
            <a:spLocks noGrp="1" noChangeArrowheads="1"/>
          </p:cNvSpPr>
          <p:nvPr>
            <p:ph type="sldNum" sz="quarter" idx="12"/>
          </p:nvPr>
        </p:nvSpPr>
        <p:spPr>
          <a:ln/>
        </p:spPr>
        <p:txBody>
          <a:bodyPr/>
          <a:lstStyle>
            <a:lvl1pPr>
              <a:defRPr/>
            </a:lvl1pPr>
          </a:lstStyle>
          <a:p>
            <a:pPr>
              <a:defRPr/>
            </a:pPr>
            <a:fld id="{57DC5E2D-26F5-434C-BC87-87C432AA2642}" type="slidenum">
              <a:rPr lang="en-GB" altLang="en-US"/>
              <a:pPr>
                <a:defRPr/>
              </a:pPr>
              <a:t>‹#›</a:t>
            </a:fld>
            <a:endParaRPr lang="en-GB" altLang="en-US"/>
          </a:p>
        </p:txBody>
      </p:sp>
    </p:spTree>
    <p:extLst>
      <p:ext uri="{BB962C8B-B14F-4D97-AF65-F5344CB8AC3E}">
        <p14:creationId xmlns:p14="http://schemas.microsoft.com/office/powerpoint/2010/main" val="21701063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83D1E5-9C25-409B-A3D1-87919BBEE3F8}" type="datetimeFigureOut">
              <a:rPr lang="en-GB" smtClean="0"/>
              <a:t>04/07/2024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61BA34-FAFD-4654-931E-D591CA52782D}" type="slidenum">
              <a:rPr lang="en-GB" smtClean="0"/>
              <a:t>‹#›</a:t>
            </a:fld>
            <a:endParaRPr lang="en-GB"/>
          </a:p>
        </p:txBody>
      </p:sp>
    </p:spTree>
    <p:extLst>
      <p:ext uri="{BB962C8B-B14F-4D97-AF65-F5344CB8AC3E}">
        <p14:creationId xmlns:p14="http://schemas.microsoft.com/office/powerpoint/2010/main" val="3106661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3B5A2-72A5-C941-8E3C-46F09B2087E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61F9AA3-7BC1-9D47-B03B-A91911E7EE0D}"/>
              </a:ext>
            </a:extLst>
          </p:cNvPr>
          <p:cNvSpPr>
            <a:spLocks noGrp="1"/>
          </p:cNvSpPr>
          <p:nvPr>
            <p:ph type="dt" sz="half" idx="10"/>
          </p:nvPr>
        </p:nvSpPr>
        <p:spPr/>
        <p:txBody>
          <a:bodyPr/>
          <a:lstStyle/>
          <a:p>
            <a:fld id="{7580862B-4EE3-FB40-BF91-5EF42A0B3017}" type="datetimeFigureOut">
              <a:rPr lang="en-US" smtClean="0"/>
              <a:t>7/4/2024</a:t>
            </a:fld>
            <a:endParaRPr lang="en-US"/>
          </a:p>
        </p:txBody>
      </p:sp>
      <p:sp>
        <p:nvSpPr>
          <p:cNvPr id="4" name="Footer Placeholder 3">
            <a:extLst>
              <a:ext uri="{FF2B5EF4-FFF2-40B4-BE49-F238E27FC236}">
                <a16:creationId xmlns:a16="http://schemas.microsoft.com/office/drawing/2014/main" id="{33C9E4E0-B486-5341-AEA3-58ED6A23B4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B7E044C-E3E2-1749-8830-827B06A1300C}"/>
              </a:ext>
            </a:extLst>
          </p:cNvPr>
          <p:cNvSpPr>
            <a:spLocks noGrp="1"/>
          </p:cNvSpPr>
          <p:nvPr>
            <p:ph type="sldNum" sz="quarter" idx="12"/>
          </p:nvPr>
        </p:nvSpPr>
        <p:spPr/>
        <p:txBody>
          <a:bodyPr/>
          <a:lstStyle/>
          <a:p>
            <a:fld id="{CBF8ECA0-36F7-A64C-B320-762A33E28D48}" type="slidenum">
              <a:rPr lang="en-US" smtClean="0"/>
              <a:t>‹#›</a:t>
            </a:fld>
            <a:endParaRPr lang="en-US"/>
          </a:p>
        </p:txBody>
      </p:sp>
    </p:spTree>
    <p:extLst>
      <p:ext uri="{BB962C8B-B14F-4D97-AF65-F5344CB8AC3E}">
        <p14:creationId xmlns:p14="http://schemas.microsoft.com/office/powerpoint/2010/main" val="38145390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B50E-1A5E-4EF6-8C8C-FDFD3FABB1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16A62-3AEB-4C84-967B-869AFFE6B9D7}"/>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E247D3-ADAA-4336-9476-E7E009197823}"/>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D5B3ED-5A91-4D93-ACA2-EAF16D662482}"/>
              </a:ext>
            </a:extLst>
          </p:cNvPr>
          <p:cNvSpPr>
            <a:spLocks noGrp="1"/>
          </p:cNvSpPr>
          <p:nvPr>
            <p:ph type="dt" sz="half" idx="10"/>
          </p:nvPr>
        </p:nvSpPr>
        <p:spPr/>
        <p:txBody>
          <a:bodyPr/>
          <a:lstStyle/>
          <a:p>
            <a:fld id="{D0004FB8-1B6B-4004-BD64-818AA74DD134}" type="datetimeFigureOut">
              <a:rPr lang="en-GB" smtClean="0"/>
              <a:t>04/07/2024</a:t>
            </a:fld>
            <a:endParaRPr lang="en-GB"/>
          </a:p>
        </p:txBody>
      </p:sp>
      <p:sp>
        <p:nvSpPr>
          <p:cNvPr id="6" name="Footer Placeholder 5">
            <a:extLst>
              <a:ext uri="{FF2B5EF4-FFF2-40B4-BE49-F238E27FC236}">
                <a16:creationId xmlns:a16="http://schemas.microsoft.com/office/drawing/2014/main" id="{F559C41C-724F-4E80-BDB7-13FA44D252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22DECD-4EA9-4EBB-82F5-2B49682E3209}"/>
              </a:ext>
            </a:extLst>
          </p:cNvPr>
          <p:cNvSpPr>
            <a:spLocks noGrp="1"/>
          </p:cNvSpPr>
          <p:nvPr>
            <p:ph type="sldNum" sz="quarter" idx="12"/>
          </p:nvPr>
        </p:nvSpPr>
        <p:spPr/>
        <p:txBody>
          <a:bodyPr/>
          <a:lstStyle/>
          <a:p>
            <a:fld id="{2F147AD6-201E-429E-AB18-B047F7FB9B33}" type="slidenum">
              <a:rPr lang="en-GB" smtClean="0"/>
              <a:t>‹#›</a:t>
            </a:fld>
            <a:endParaRPr lang="en-GB"/>
          </a:p>
        </p:txBody>
      </p:sp>
    </p:spTree>
    <p:extLst>
      <p:ext uri="{BB962C8B-B14F-4D97-AF65-F5344CB8AC3E}">
        <p14:creationId xmlns:p14="http://schemas.microsoft.com/office/powerpoint/2010/main" val="384609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9.xml"/><Relationship Id="rId1" Type="http://schemas.openxmlformats.org/officeDocument/2006/relationships/slideLayout" Target="../slideLayouts/slideLayout18.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20.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21.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7C6FC8-2D4F-4CF0-84E7-993BE964756C}" type="datetimeFigureOut">
              <a:rPr lang="en-US" smtClean="0"/>
              <a:t>7/4/2024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ECCFB-9381-4D6B-9527-A45F715344EC}" type="slidenum">
              <a:rPr lang="en-US" smtClean="0"/>
              <a:t>‹#›</a:t>
            </a:fld>
            <a:endParaRPr lang="en-US"/>
          </a:p>
        </p:txBody>
      </p:sp>
    </p:spTree>
    <p:extLst>
      <p:ext uri="{BB962C8B-B14F-4D97-AF65-F5344CB8AC3E}">
        <p14:creationId xmlns:p14="http://schemas.microsoft.com/office/powerpoint/2010/main" val="316319754"/>
      </p:ext>
    </p:extLst>
  </p:cSld>
  <p:clrMap bg1="lt1" tx1="dk1" bg2="lt2" tx2="dk2" accent1="accent1" accent2="accent2" accent3="accent3" accent4="accent4" accent5="accent5" accent6="accent6" hlink="hlink" folHlink="folHlink"/>
  <p:sldLayoutIdLst>
    <p:sldLayoutId id="2147483649" r:id="rId1"/>
    <p:sldLayoutId id="2147483686" r:id="rId2"/>
    <p:sldLayoutId id="2147483651" r:id="rId3"/>
    <p:sldLayoutId id="2147483685" r:id="rId4"/>
    <p:sldLayoutId id="2147483653" r:id="rId5"/>
    <p:sldLayoutId id="2147483690"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6AACB7-1943-4F66-9272-FD5E1734271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C04849-E9CF-4C69-9E03-5F73FFC4EA4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EF7AEB-B042-4D70-B4FF-B1631539C5F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E211E9-A4FB-434B-8283-F3F74771976C}" type="datetimeFigureOut">
              <a:rPr lang="en-GB" smtClean="0"/>
              <a:t>04/07/2024</a:t>
            </a:fld>
            <a:endParaRPr lang="en-GB"/>
          </a:p>
        </p:txBody>
      </p:sp>
      <p:sp>
        <p:nvSpPr>
          <p:cNvPr id="5" name="Footer Placeholder 4">
            <a:extLst>
              <a:ext uri="{FF2B5EF4-FFF2-40B4-BE49-F238E27FC236}">
                <a16:creationId xmlns:a16="http://schemas.microsoft.com/office/drawing/2014/main" id="{BA94AB3B-F495-42ED-BACF-B91200AD9EC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5DAB95-2792-4B42-93D4-4FB13309D44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87F17A-39AD-40AC-B420-F6E7FEB54F45}" type="slidenum">
              <a:rPr lang="en-GB" smtClean="0"/>
              <a:t>‹#›</a:t>
            </a:fld>
            <a:endParaRPr lang="en-GB"/>
          </a:p>
        </p:txBody>
      </p:sp>
    </p:spTree>
    <p:extLst>
      <p:ext uri="{BB962C8B-B14F-4D97-AF65-F5344CB8AC3E}">
        <p14:creationId xmlns:p14="http://schemas.microsoft.com/office/powerpoint/2010/main" val="3509597423"/>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E2E4841A-7DE5-4E62-9E0F-E4C46D419843}"/>
              </a:ext>
            </a:extLst>
          </p:cNvPr>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722A34D7-8F31-4686-9E1C-D28E48EBBAFD}"/>
              </a:ext>
            </a:extLst>
          </p:cNvPr>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DDC2FDED-3293-4C66-BED2-D4BD3D3E3428}"/>
              </a:ext>
            </a:extLst>
          </p:cNvPr>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50"/>
            </a:lvl1pPr>
          </a:lstStyle>
          <a:p>
            <a:endParaRPr lang="en-GB" altLang="en-US"/>
          </a:p>
        </p:txBody>
      </p:sp>
      <p:sp>
        <p:nvSpPr>
          <p:cNvPr id="1029" name="Rectangle 5">
            <a:extLst>
              <a:ext uri="{FF2B5EF4-FFF2-40B4-BE49-F238E27FC236}">
                <a16:creationId xmlns:a16="http://schemas.microsoft.com/office/drawing/2014/main" id="{85047617-F4CB-4C2E-9D06-579EBD39EAFD}"/>
              </a:ext>
            </a:extLst>
          </p:cNvPr>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50"/>
            </a:lvl1pPr>
          </a:lstStyle>
          <a:p>
            <a:endParaRPr lang="en-GB" altLang="en-US"/>
          </a:p>
        </p:txBody>
      </p:sp>
      <p:sp>
        <p:nvSpPr>
          <p:cNvPr id="1030" name="Rectangle 6">
            <a:extLst>
              <a:ext uri="{FF2B5EF4-FFF2-40B4-BE49-F238E27FC236}">
                <a16:creationId xmlns:a16="http://schemas.microsoft.com/office/drawing/2014/main" id="{67585A0E-4F14-4F81-9995-65D9ADDD22F9}"/>
              </a:ext>
            </a:extLst>
          </p:cNvPr>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50"/>
            </a:lvl1pPr>
          </a:lstStyle>
          <a:p>
            <a:fld id="{8994119B-A495-4706-9817-260A1A494467}"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83" r:id="rId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anose="02020603050405020304" pitchFamily="18" charset="0"/>
        </a:defRPr>
      </a:lvl2pPr>
      <a:lvl3pPr algn="ctr" rtl="0" fontAlgn="base">
        <a:spcBef>
          <a:spcPct val="0"/>
        </a:spcBef>
        <a:spcAft>
          <a:spcPct val="0"/>
        </a:spcAft>
        <a:defRPr sz="4400">
          <a:solidFill>
            <a:schemeClr val="tx2"/>
          </a:solidFill>
          <a:latin typeface="Times New Roman" panose="02020603050405020304" pitchFamily="18" charset="0"/>
        </a:defRPr>
      </a:lvl3pPr>
      <a:lvl4pPr algn="ctr" rtl="0" fontAlgn="base">
        <a:spcBef>
          <a:spcPct val="0"/>
        </a:spcBef>
        <a:spcAft>
          <a:spcPct val="0"/>
        </a:spcAft>
        <a:defRPr sz="4400">
          <a:solidFill>
            <a:schemeClr val="tx2"/>
          </a:solidFill>
          <a:latin typeface="Times New Roman" panose="02020603050405020304" pitchFamily="18" charset="0"/>
        </a:defRPr>
      </a:lvl4pPr>
      <a:lvl5pPr algn="ctr" rtl="0" fontAlgn="base">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9141714"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519634" y="-3086"/>
            <a:ext cx="994583"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sz="1350"/>
          </a:p>
        </p:txBody>
      </p:sp>
      <p:sp>
        <p:nvSpPr>
          <p:cNvPr id="9" name="Freeform: Shape 8">
            <a:extLst>
              <a:ext uri="{FF2B5EF4-FFF2-40B4-BE49-F238E27FC236}">
                <a16:creationId xmlns:a16="http://schemas.microsoft.com/office/drawing/2014/main" id="{68680585-71F9-4721-A998-4974171D2EB4}"/>
              </a:ext>
            </a:extLst>
          </p:cNvPr>
          <p:cNvSpPr/>
          <p:nvPr/>
        </p:nvSpPr>
        <p:spPr>
          <a:xfrm>
            <a:off x="7829442" y="6172201"/>
            <a:ext cx="1111577"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sz="1350"/>
          </a:p>
        </p:txBody>
      </p:sp>
      <p:sp>
        <p:nvSpPr>
          <p:cNvPr id="10" name="Freeform: Shape 9">
            <a:extLst>
              <a:ext uri="{FF2B5EF4-FFF2-40B4-BE49-F238E27FC236}">
                <a16:creationId xmlns:a16="http://schemas.microsoft.com/office/drawing/2014/main" id="{12BC95C2-2EEC-4F59-ABA8-660B0D059CCF}"/>
              </a:ext>
            </a:extLst>
          </p:cNvPr>
          <p:cNvSpPr/>
          <p:nvPr/>
        </p:nvSpPr>
        <p:spPr>
          <a:xfrm>
            <a:off x="5983014" y="5197178"/>
            <a:ext cx="31587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8137" y="15178"/>
            <a:ext cx="1649213"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sz="1350"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6457950" y="3276601"/>
            <a:ext cx="2646945"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sz="1350"/>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lang="en-US" sz="675" kern="1200" cap="all" spc="15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7/4/2024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lang="en-US" sz="675" kern="1200" cap="all" spc="15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7429500" y="6356351"/>
            <a:ext cx="1085850" cy="365125"/>
          </a:xfrm>
          <a:prstGeom prst="rect">
            <a:avLst/>
          </a:prstGeom>
        </p:spPr>
        <p:txBody>
          <a:bodyPr vert="horz" lIns="91440" tIns="45720" rIns="91440" bIns="45720" rtlCol="0" anchor="ctr"/>
          <a:lstStyle>
            <a:lvl1pPr algn="r">
              <a:defRPr lang="en-US" sz="675" kern="1200" cap="all" spc="15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49956117"/>
      </p:ext>
    </p:extLst>
  </p:cSld>
  <p:clrMap bg1="lt1" tx1="dk1" bg2="lt2" tx2="dk2" accent1="accent1" accent2="accent2" accent3="accent3" accent4="accent4" accent5="accent5" accent6="accent6" hlink="hlink" folHlink="folHlink"/>
  <p:sldLayoutIdLst>
    <p:sldLayoutId id="2147483676" r:id="rId1"/>
    <p:sldLayoutId id="2147483674" r:id="rId2"/>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10655E8-62BA-4591-B5E8-105034FDCF58}" type="datetimeFigureOut">
              <a:rPr lang="en-GB" smtClean="0"/>
              <a:t>04/07/2024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A13D605-1536-4584-BAE8-15CF96D10122}" type="slidenum">
              <a:rPr lang="en-GB" smtClean="0"/>
              <a:t>‹#›</a:t>
            </a:fld>
            <a:endParaRPr lang="en-GB"/>
          </a:p>
        </p:txBody>
      </p:sp>
    </p:spTree>
    <p:extLst>
      <p:ext uri="{BB962C8B-B14F-4D97-AF65-F5344CB8AC3E}">
        <p14:creationId xmlns:p14="http://schemas.microsoft.com/office/powerpoint/2010/main" val="2541353543"/>
      </p:ext>
    </p:extLst>
  </p:cSld>
  <p:clrMap bg1="lt1" tx1="dk1" bg2="lt2" tx2="dk2" accent1="accent1" accent2="accent2" accent3="accent3" accent4="accent4" accent5="accent5" accent6="accent6" hlink="hlink" folHlink="folHlink"/>
  <p:sldLayoutIdLst>
    <p:sldLayoutId id="2147483689" r:id="rId1"/>
    <p:sldLayoutId id="214748369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833E430B-0333-46CA-A27D-EA83BF50417D}"/>
              </a:ext>
            </a:extLst>
          </p:cNvPr>
          <p:cNvSpPr>
            <a:spLocks noGrp="1" noChangeArrowheads="1"/>
          </p:cNvSpPr>
          <p:nvPr>
            <p:ph type="title"/>
          </p:nvPr>
        </p:nvSpPr>
        <p:spPr bwMode="auto">
          <a:xfrm>
            <a:off x="685800" y="6096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6DB2FA69-71F8-4033-B878-AA5F5192ADD4}"/>
              </a:ext>
            </a:extLst>
          </p:cNvPr>
          <p:cNvSpPr>
            <a:spLocks noGrp="1" noChangeArrowheads="1"/>
          </p:cNvSpPr>
          <p:nvPr>
            <p:ph type="body" idx="1"/>
          </p:nvPr>
        </p:nvSpPr>
        <p:spPr bwMode="auto">
          <a:xfrm>
            <a:off x="685800" y="19812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DBA4CF71-1227-4E4F-98EB-DB6E36B33D09}"/>
              </a:ext>
            </a:extLst>
          </p:cNvPr>
          <p:cNvSpPr>
            <a:spLocks noGrp="1" noChangeArrowheads="1"/>
          </p:cNvSpPr>
          <p:nvPr>
            <p:ph type="dt" sz="half" idx="2"/>
          </p:nvPr>
        </p:nvSpPr>
        <p:spPr bwMode="auto">
          <a:xfrm>
            <a:off x="6858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ltLang="en-US"/>
          </a:p>
        </p:txBody>
      </p:sp>
      <p:sp>
        <p:nvSpPr>
          <p:cNvPr id="1029" name="Rectangle 5">
            <a:extLst>
              <a:ext uri="{FF2B5EF4-FFF2-40B4-BE49-F238E27FC236}">
                <a16:creationId xmlns:a16="http://schemas.microsoft.com/office/drawing/2014/main" id="{604DA84C-DF1D-40A9-8798-83F4AFA9DA62}"/>
              </a:ext>
            </a:extLst>
          </p:cNvPr>
          <p:cNvSpPr>
            <a:spLocks noGrp="1" noChangeArrowheads="1"/>
          </p:cNvSpPr>
          <p:nvPr>
            <p:ph type="ftr" sz="quarter" idx="3"/>
          </p:nvPr>
        </p:nvSpPr>
        <p:spPr bwMode="auto">
          <a:xfrm>
            <a:off x="3124200" y="62484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ltLang="en-US"/>
          </a:p>
        </p:txBody>
      </p:sp>
      <p:sp>
        <p:nvSpPr>
          <p:cNvPr id="1030" name="Rectangle 6">
            <a:extLst>
              <a:ext uri="{FF2B5EF4-FFF2-40B4-BE49-F238E27FC236}">
                <a16:creationId xmlns:a16="http://schemas.microsoft.com/office/drawing/2014/main" id="{FCC59819-7CCB-46ED-9A23-12193A232C8B}"/>
              </a:ext>
            </a:extLst>
          </p:cNvPr>
          <p:cNvSpPr>
            <a:spLocks noGrp="1" noChangeArrowheads="1"/>
          </p:cNvSpPr>
          <p:nvPr>
            <p:ph type="sldNum" sz="quarter" idx="4"/>
          </p:nvPr>
        </p:nvSpPr>
        <p:spPr bwMode="auto">
          <a:xfrm>
            <a:off x="6553200" y="62484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5D40AA09-7969-4273-A38C-ACEF24A445C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2" r:id="rId1"/>
    <p:sldLayoutId id="2147483666" r:id="rId2"/>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anose="02020603050405020304" pitchFamily="18" charset="0"/>
        </a:defRPr>
      </a:lvl2pPr>
      <a:lvl3pPr algn="ctr" rtl="0" eaLnBrk="0" fontAlgn="base" hangingPunct="0">
        <a:spcBef>
          <a:spcPct val="0"/>
        </a:spcBef>
        <a:spcAft>
          <a:spcPct val="0"/>
        </a:spcAft>
        <a:defRPr sz="4400">
          <a:solidFill>
            <a:schemeClr val="tx2"/>
          </a:solidFill>
          <a:latin typeface="Times New Roman" panose="02020603050405020304" pitchFamily="18" charset="0"/>
        </a:defRPr>
      </a:lvl3pPr>
      <a:lvl4pPr algn="ctr" rtl="0" eaLnBrk="0" fontAlgn="base" hangingPunct="0">
        <a:spcBef>
          <a:spcPct val="0"/>
        </a:spcBef>
        <a:spcAft>
          <a:spcPct val="0"/>
        </a:spcAft>
        <a:defRPr sz="4400">
          <a:solidFill>
            <a:schemeClr val="tx2"/>
          </a:solidFill>
          <a:latin typeface="Times New Roman" panose="02020603050405020304" pitchFamily="18" charset="0"/>
        </a:defRPr>
      </a:lvl4pPr>
      <a:lvl5pPr algn="ctr" rtl="0" eaLnBrk="0" fontAlgn="base" hangingPunct="0">
        <a:spcBef>
          <a:spcPct val="0"/>
        </a:spcBef>
        <a:spcAft>
          <a:spcPct val="0"/>
        </a:spcAft>
        <a:defRPr sz="4400">
          <a:solidFill>
            <a:schemeClr val="tx2"/>
          </a:solidFill>
          <a:latin typeface="Times New Roman" panose="02020603050405020304" pitchFamily="18" charset="0"/>
        </a:defRPr>
      </a:lvl5pPr>
      <a:lvl6pPr marL="457200" algn="ctr" rtl="0" fontAlgn="base">
        <a:spcBef>
          <a:spcPct val="0"/>
        </a:spcBef>
        <a:spcAft>
          <a:spcPct val="0"/>
        </a:spcAft>
        <a:defRPr sz="4400">
          <a:solidFill>
            <a:schemeClr val="tx2"/>
          </a:solidFill>
          <a:latin typeface="Times New Roman" panose="02020603050405020304" pitchFamily="18" charset="0"/>
        </a:defRPr>
      </a:lvl6pPr>
      <a:lvl7pPr marL="914400" algn="ctr" rtl="0" fontAlgn="base">
        <a:spcBef>
          <a:spcPct val="0"/>
        </a:spcBef>
        <a:spcAft>
          <a:spcPct val="0"/>
        </a:spcAft>
        <a:defRPr sz="4400">
          <a:solidFill>
            <a:schemeClr val="tx2"/>
          </a:solidFill>
          <a:latin typeface="Times New Roman" panose="02020603050405020304" pitchFamily="18" charset="0"/>
        </a:defRPr>
      </a:lvl7pPr>
      <a:lvl8pPr marL="1371600" algn="ctr" rtl="0" fontAlgn="base">
        <a:spcBef>
          <a:spcPct val="0"/>
        </a:spcBef>
        <a:spcAft>
          <a:spcPct val="0"/>
        </a:spcAft>
        <a:defRPr sz="4400">
          <a:solidFill>
            <a:schemeClr val="tx2"/>
          </a:solidFill>
          <a:latin typeface="Times New Roman" panose="02020603050405020304" pitchFamily="18" charset="0"/>
        </a:defRPr>
      </a:lvl8pPr>
      <a:lvl9pPr marL="1828800" algn="ctr" rtl="0" fontAlgn="base">
        <a:spcBef>
          <a:spcPct val="0"/>
        </a:spcBef>
        <a:spcAft>
          <a:spcPct val="0"/>
        </a:spcAft>
        <a:defRPr sz="4400">
          <a:solidFill>
            <a:schemeClr val="tx2"/>
          </a:solidFill>
          <a:latin typeface="Times New Roman" panose="02020603050405020304" pitchFamily="18"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3D1E5-9C25-409B-A3D1-87919BBEE3F8}" type="datetimeFigureOut">
              <a:rPr lang="en-GB" smtClean="0"/>
              <a:t>04/07/2024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61BA34-FAFD-4654-931E-D591CA52782D}" type="slidenum">
              <a:rPr lang="en-GB" smtClean="0"/>
              <a:t>‹#›</a:t>
            </a:fld>
            <a:endParaRPr lang="en-GB"/>
          </a:p>
        </p:txBody>
      </p:sp>
    </p:spTree>
    <p:extLst>
      <p:ext uri="{BB962C8B-B14F-4D97-AF65-F5344CB8AC3E}">
        <p14:creationId xmlns:p14="http://schemas.microsoft.com/office/powerpoint/2010/main" val="1143871799"/>
      </p:ext>
    </p:extLst>
  </p:cSld>
  <p:clrMap bg1="lt1" tx1="dk1" bg2="lt2" tx2="dk2" accent1="accent1" accent2="accent2" accent3="accent3" accent4="accent4" accent5="accent5" accent6="accent6" hlink="hlink" folHlink="folHlink"/>
  <p:sldLayoutIdLst>
    <p:sldLayoutId id="2147483650"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11F3C-667D-BF4E-BD94-DF654C099B40}"/>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CB193B3-8DD2-0646-ADB9-93E0B698371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F6519E-52F0-334C-80C9-EFCFB88DFD0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580862B-4EE3-FB40-BF91-5EF42A0B3017}" type="datetimeFigureOut">
              <a:rPr lang="en-US" smtClean="0"/>
              <a:t>7/4/2024</a:t>
            </a:fld>
            <a:endParaRPr lang="en-US"/>
          </a:p>
        </p:txBody>
      </p:sp>
      <p:sp>
        <p:nvSpPr>
          <p:cNvPr id="5" name="Footer Placeholder 4">
            <a:extLst>
              <a:ext uri="{FF2B5EF4-FFF2-40B4-BE49-F238E27FC236}">
                <a16:creationId xmlns:a16="http://schemas.microsoft.com/office/drawing/2014/main" id="{E4D7B595-7B64-CF43-B9C2-F18E876A9BD7}"/>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FC70F97-8F5E-F643-87E1-91DEC0E4F54D}"/>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BF8ECA0-36F7-A64C-B320-762A33E28D48}" type="slidenum">
              <a:rPr lang="en-US" smtClean="0"/>
              <a:t>‹#›</a:t>
            </a:fld>
            <a:endParaRPr lang="en-US"/>
          </a:p>
        </p:txBody>
      </p:sp>
    </p:spTree>
    <p:extLst>
      <p:ext uri="{BB962C8B-B14F-4D97-AF65-F5344CB8AC3E}">
        <p14:creationId xmlns:p14="http://schemas.microsoft.com/office/powerpoint/2010/main" val="3534844786"/>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4597A9-7D56-47F3-B009-9076036AEDB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747FBF-669A-49D5-954D-000C281713C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FEB218-EDAF-4F3C-8557-700AA20FE2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0004FB8-1B6B-4004-BD64-818AA74DD134}" type="datetimeFigureOut">
              <a:rPr lang="en-GB" smtClean="0"/>
              <a:t>04/07/2024</a:t>
            </a:fld>
            <a:endParaRPr lang="en-GB"/>
          </a:p>
        </p:txBody>
      </p:sp>
      <p:sp>
        <p:nvSpPr>
          <p:cNvPr id="5" name="Footer Placeholder 4">
            <a:extLst>
              <a:ext uri="{FF2B5EF4-FFF2-40B4-BE49-F238E27FC236}">
                <a16:creationId xmlns:a16="http://schemas.microsoft.com/office/drawing/2014/main" id="{8D62DDA0-45D4-4C97-A29C-E022C353B8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8E210E-173F-4CDA-A3EA-387A91F9512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147AD6-201E-429E-AB18-B047F7FB9B33}" type="slidenum">
              <a:rPr lang="en-GB" smtClean="0"/>
              <a:t>‹#›</a:t>
            </a:fld>
            <a:endParaRPr lang="en-GB"/>
          </a:p>
        </p:txBody>
      </p:sp>
    </p:spTree>
    <p:extLst>
      <p:ext uri="{BB962C8B-B14F-4D97-AF65-F5344CB8AC3E}">
        <p14:creationId xmlns:p14="http://schemas.microsoft.com/office/powerpoint/2010/main" val="1215913598"/>
      </p:ext>
    </p:extLst>
  </p:cSld>
  <p:clrMap bg1="lt1" tx1="dk1" bg2="lt2" tx2="dk2" accent1="accent1" accent2="accent2" accent3="accent3" accent4="accent4" accent5="accent5" accent6="accent6" hlink="hlink" folHlink="folHlink"/>
  <p:sldLayoutIdLst>
    <p:sldLayoutId id="21474836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coflein.gov.uk/en/search/?term=Llangwyryfon" TargetMode="Externa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oleObject" Target="../embeddings/oleObject1.bin"/><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oleObject" Target="../embeddings/oleObject3.bin"/><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5.bin"/><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oleObject" Target="../embeddings/oleObject6.bin"/><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commons.wikimedia.org/wiki/File:Llywelyn_the_Great.JPG" TargetMode="Externa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commons.wikimedia.org/wiki/File:Llywelyn_the_Great.JPG" TargetMode="Externa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commons.wikimedia.org/wiki/File:Llewelyn's_Monument_at_Cilmery_-_geograph.org.uk_-_1566729.jpg" TargetMode="Externa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commons.wikimedia.org/wiki/File:AberaeronHouses.jpg#file" TargetMode="External"/><Relationship Id="rId2" Type="http://schemas.openxmlformats.org/officeDocument/2006/relationships/image" Target="../media/image25.jpg"/><Relationship Id="rId1" Type="http://schemas.openxmlformats.org/officeDocument/2006/relationships/slideLayout" Target="../slideLayouts/slideLayout4.xml"/><Relationship Id="rId4" Type="http://schemas.openxmlformats.org/officeDocument/2006/relationships/image" Target="../media/image26.jpg"/></Relationships>
</file>

<file path=ppt/slides/_rels/slide5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0Sub71snnUE" TargetMode="External"/><Relationship Id="rId2" Type="http://schemas.openxmlformats.org/officeDocument/2006/relationships/image" Target="../media/image31.jpeg"/><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900" y="1295400"/>
            <a:ext cx="8001000" cy="2590800"/>
          </a:xfrm>
        </p:spPr>
        <p:txBody>
          <a:bodyPr>
            <a:normAutofit fontScale="90000"/>
          </a:bodyPr>
          <a:lstStyle/>
          <a:p>
            <a:r>
              <a:rPr lang="en-GB" b="1" dirty="0" err="1"/>
              <a:t>Prof.</a:t>
            </a:r>
            <a:r>
              <a:rPr lang="en-GB" b="1" dirty="0"/>
              <a:t> Jane Cartwright</a:t>
            </a:r>
            <a:br>
              <a:rPr lang="en-GB" dirty="0"/>
            </a:br>
            <a:r>
              <a:rPr lang="en-GB" b="1" dirty="0"/>
              <a:t>Highlights of Welsh Literature</a:t>
            </a:r>
            <a:br>
              <a:rPr lang="en-GB" b="1" dirty="0"/>
            </a:br>
            <a:br>
              <a:rPr lang="en-GB" b="1" dirty="0"/>
            </a:br>
            <a:br>
              <a:rPr lang="en-GB" b="1" dirty="0"/>
            </a:br>
            <a:endParaRPr lang="en-US" sz="4000" b="1" dirty="0"/>
          </a:p>
        </p:txBody>
      </p:sp>
      <p:sp>
        <p:nvSpPr>
          <p:cNvPr id="3" name="Content Placeholder 2"/>
          <p:cNvSpPr>
            <a:spLocks noGrp="1"/>
          </p:cNvSpPr>
          <p:nvPr>
            <p:ph idx="1"/>
          </p:nvPr>
        </p:nvSpPr>
        <p:spPr>
          <a:xfrm>
            <a:off x="711331" y="3581400"/>
            <a:ext cx="8229600" cy="3276600"/>
          </a:xfrm>
        </p:spPr>
        <p:txBody>
          <a:bodyPr/>
          <a:lstStyle/>
          <a:p>
            <a:pPr marL="0" indent="0" algn="ctr">
              <a:buNone/>
            </a:pPr>
            <a:endParaRPr lang="en-US" sz="2800" b="1" dirty="0"/>
          </a:p>
          <a:p>
            <a:pPr marL="0" indent="0" algn="ctr">
              <a:buNone/>
            </a:pPr>
            <a:endParaRPr lang="en-US" sz="2800" b="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00400" y="2438400"/>
            <a:ext cx="2556000" cy="2556000"/>
          </a:xfrm>
          <a:prstGeom prst="rect">
            <a:avLst/>
          </a:prstGeom>
        </p:spPr>
      </p:pic>
      <p:sp>
        <p:nvSpPr>
          <p:cNvPr id="7" name="TextBox 6"/>
          <p:cNvSpPr txBox="1"/>
          <p:nvPr/>
        </p:nvSpPr>
        <p:spPr>
          <a:xfrm>
            <a:off x="363600" y="5105400"/>
            <a:ext cx="8229600" cy="954107"/>
          </a:xfrm>
          <a:prstGeom prst="rect">
            <a:avLst/>
          </a:prstGeom>
          <a:noFill/>
        </p:spPr>
        <p:txBody>
          <a:bodyPr wrap="square" rtlCol="0">
            <a:spAutoFit/>
          </a:bodyPr>
          <a:lstStyle/>
          <a:p>
            <a:r>
              <a:rPr lang="en-GB" sz="2800" b="1" dirty="0" err="1"/>
              <a:t>Croeso</a:t>
            </a:r>
            <a:r>
              <a:rPr lang="en-GB" sz="2800" b="1" dirty="0"/>
              <a:t> </a:t>
            </a:r>
            <a:r>
              <a:rPr lang="en-GB" sz="2800" b="1" dirty="0" err="1"/>
              <a:t>i</a:t>
            </a:r>
            <a:r>
              <a:rPr lang="en-GB" sz="2800" b="1" dirty="0"/>
              <a:t> </a:t>
            </a:r>
            <a:r>
              <a:rPr lang="en-GB" sz="2800" b="1" dirty="0" err="1"/>
              <a:t>Gymru</a:t>
            </a:r>
            <a:r>
              <a:rPr lang="en-GB" sz="2800" b="1" dirty="0"/>
              <a:t>! (Welcome to Wales!)</a:t>
            </a:r>
            <a:br>
              <a:rPr lang="en-GB" sz="2800" b="1" dirty="0"/>
            </a:br>
            <a:r>
              <a:rPr lang="en-GB" sz="2800" b="1" dirty="0" err="1"/>
              <a:t>Croeso</a:t>
            </a:r>
            <a:r>
              <a:rPr lang="en-GB" sz="2800" b="1" dirty="0"/>
              <a:t> </a:t>
            </a:r>
            <a:r>
              <a:rPr lang="en-GB" sz="2800" b="1" dirty="0" err="1"/>
              <a:t>i</a:t>
            </a:r>
            <a:r>
              <a:rPr lang="en-GB" sz="2800" b="1" dirty="0"/>
              <a:t> </a:t>
            </a:r>
            <a:r>
              <a:rPr lang="en-GB" sz="2800" b="1" dirty="0" err="1"/>
              <a:t>Gaerfyrddin</a:t>
            </a:r>
            <a:r>
              <a:rPr lang="en-GB" sz="2800" b="1" dirty="0"/>
              <a:t> (Welcome to Carmarthen)</a:t>
            </a:r>
            <a:endParaRPr lang="en-GB" sz="2800" dirty="0"/>
          </a:p>
        </p:txBody>
      </p:sp>
    </p:spTree>
    <p:extLst>
      <p:ext uri="{BB962C8B-B14F-4D97-AF65-F5344CB8AC3E}">
        <p14:creationId xmlns:p14="http://schemas.microsoft.com/office/powerpoint/2010/main" val="111179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 brief introduction to the language, culture and history of Wales</a:t>
            </a:r>
            <a:br>
              <a:rPr lang="en-GB" dirty="0"/>
            </a:br>
            <a:r>
              <a:rPr lang="en-GB" dirty="0"/>
              <a:t>Cymraeg – the Welsh language</a:t>
            </a:r>
          </a:p>
        </p:txBody>
      </p:sp>
      <p:sp>
        <p:nvSpPr>
          <p:cNvPr id="3" name="Content Placeholder 2"/>
          <p:cNvSpPr>
            <a:spLocks noGrp="1"/>
          </p:cNvSpPr>
          <p:nvPr>
            <p:ph idx="1"/>
          </p:nvPr>
        </p:nvSpPr>
        <p:spPr>
          <a:xfrm>
            <a:off x="457200" y="1828800"/>
            <a:ext cx="8229600" cy="4754562"/>
          </a:xfrm>
        </p:spPr>
        <p:txBody>
          <a:bodyPr>
            <a:normAutofit fontScale="77500" lnSpcReduction="20000"/>
          </a:bodyPr>
          <a:lstStyle/>
          <a:p>
            <a:r>
              <a:rPr lang="en-GB" dirty="0"/>
              <a:t>Welsh = Indo-European, Insular Celtic language </a:t>
            </a:r>
          </a:p>
          <a:p>
            <a:r>
              <a:rPr lang="en-GB" dirty="0"/>
              <a:t>evolved from the British language spoken by the ancient Britons in the Early Middle Ages</a:t>
            </a:r>
          </a:p>
          <a:p>
            <a:r>
              <a:rPr lang="en-GB" dirty="0"/>
              <a:t>Two branches of Insular Celtic: Welsh = most similar to Breton and Cornish (Brythonic or P-Celtic languages) </a:t>
            </a:r>
          </a:p>
          <a:p>
            <a:r>
              <a:rPr lang="en-GB" dirty="0"/>
              <a:t>Goidelic or Q-Celtic: Irish Gaelic, Scottish Gaelic and Manx (the Isle of Man)</a:t>
            </a:r>
          </a:p>
          <a:p>
            <a:r>
              <a:rPr lang="en-GB" dirty="0"/>
              <a:t>head = </a:t>
            </a:r>
            <a:r>
              <a:rPr lang="en-GB" dirty="0" err="1"/>
              <a:t>ceann</a:t>
            </a:r>
            <a:r>
              <a:rPr lang="en-GB" dirty="0"/>
              <a:t> (Irish/Scottish Gaelic) = pen (Welsh and Cornish)</a:t>
            </a:r>
          </a:p>
          <a:p>
            <a:r>
              <a:rPr lang="en-GB" dirty="0"/>
              <a:t>The last native speaker of Cornish died in the C18th and the last native speaker of Manx died in 1974</a:t>
            </a:r>
          </a:p>
          <a:p>
            <a:r>
              <a:rPr lang="en-GB" dirty="0"/>
              <a:t>Welsh still spoken naturally – you’ll hear a lot of Welsh spoken in Carmarthen and Lampeter!</a:t>
            </a:r>
          </a:p>
          <a:p>
            <a:endParaRPr lang="en-GB" dirty="0"/>
          </a:p>
        </p:txBody>
      </p:sp>
    </p:spTree>
    <p:extLst>
      <p:ext uri="{BB962C8B-B14F-4D97-AF65-F5344CB8AC3E}">
        <p14:creationId xmlns:p14="http://schemas.microsoft.com/office/powerpoint/2010/main" val="902442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2021 census 3.1 million population of Wales</a:t>
            </a:r>
          </a:p>
          <a:p>
            <a:r>
              <a:rPr lang="en-GB" dirty="0"/>
              <a:t>538,300 (or 17.8%) of the population noted they could speak Welsh </a:t>
            </a:r>
          </a:p>
          <a:p>
            <a:r>
              <a:rPr lang="en-GB" dirty="0"/>
              <a:t>In Ceredigion 45.3% of the population can speak, read or write in Welsh and in Carmarthenshire this amounts to 39.9%.</a:t>
            </a:r>
          </a:p>
          <a:p>
            <a:r>
              <a:rPr lang="en-GB" dirty="0"/>
              <a:t>43.6% of the population of Wales stated Christian as their religion, 46.5% stated they had no religion.</a:t>
            </a:r>
          </a:p>
          <a:p>
            <a:endParaRPr lang="en-GB" dirty="0"/>
          </a:p>
        </p:txBody>
      </p:sp>
    </p:spTree>
    <p:extLst>
      <p:ext uri="{BB962C8B-B14F-4D97-AF65-F5344CB8AC3E}">
        <p14:creationId xmlns:p14="http://schemas.microsoft.com/office/powerpoint/2010/main" val="4139672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Sut</a:t>
            </a:r>
            <a:r>
              <a:rPr lang="en-GB" dirty="0"/>
              <a:t> </a:t>
            </a:r>
            <a:r>
              <a:rPr lang="en-GB" dirty="0" err="1"/>
              <a:t>mae</a:t>
            </a:r>
            <a:r>
              <a:rPr lang="en-GB" dirty="0"/>
              <a:t>! (Hi!)</a:t>
            </a:r>
          </a:p>
        </p:txBody>
      </p:sp>
      <p:sp>
        <p:nvSpPr>
          <p:cNvPr id="3" name="Content Placeholder 2"/>
          <p:cNvSpPr>
            <a:spLocks noGrp="1"/>
          </p:cNvSpPr>
          <p:nvPr>
            <p:ph idx="1"/>
          </p:nvPr>
        </p:nvSpPr>
        <p:spPr/>
        <p:txBody>
          <a:bodyPr>
            <a:normAutofit lnSpcReduction="10000"/>
          </a:bodyPr>
          <a:lstStyle/>
          <a:p>
            <a:pPr marL="0" indent="0">
              <a:buNone/>
            </a:pPr>
            <a:r>
              <a:rPr lang="en-GB" dirty="0" err="1"/>
              <a:t>Sut</a:t>
            </a:r>
            <a:r>
              <a:rPr lang="en-GB" dirty="0"/>
              <a:t> </a:t>
            </a:r>
            <a:r>
              <a:rPr lang="en-GB" dirty="0" err="1"/>
              <a:t>dych</a:t>
            </a:r>
            <a:r>
              <a:rPr lang="en-GB" dirty="0"/>
              <a:t> chi? How are you?</a:t>
            </a:r>
          </a:p>
          <a:p>
            <a:pPr marL="0" indent="0">
              <a:buNone/>
            </a:pPr>
            <a:r>
              <a:rPr lang="en-GB" dirty="0"/>
              <a:t>Da </a:t>
            </a:r>
            <a:r>
              <a:rPr lang="en-GB" dirty="0" err="1"/>
              <a:t>iawn</a:t>
            </a:r>
            <a:r>
              <a:rPr lang="en-GB" dirty="0"/>
              <a:t> </a:t>
            </a:r>
            <a:r>
              <a:rPr lang="en-GB" dirty="0" err="1"/>
              <a:t>diolch</a:t>
            </a:r>
            <a:r>
              <a:rPr lang="en-GB" dirty="0"/>
              <a:t> - Very well thanks</a:t>
            </a:r>
          </a:p>
          <a:p>
            <a:pPr marL="0" indent="0">
              <a:buNone/>
            </a:pPr>
            <a:r>
              <a:rPr lang="en-GB" dirty="0" err="1"/>
              <a:t>diolch</a:t>
            </a:r>
            <a:r>
              <a:rPr lang="en-GB" dirty="0"/>
              <a:t> – thanks</a:t>
            </a:r>
          </a:p>
          <a:p>
            <a:pPr marL="0" indent="0">
              <a:buNone/>
            </a:pPr>
            <a:r>
              <a:rPr lang="en-GB" dirty="0" err="1"/>
              <a:t>Os</a:t>
            </a:r>
            <a:r>
              <a:rPr lang="en-GB" dirty="0"/>
              <a:t> </a:t>
            </a:r>
            <a:r>
              <a:rPr lang="en-GB" dirty="0" err="1"/>
              <a:t>gwelwch</a:t>
            </a:r>
            <a:r>
              <a:rPr lang="en-GB" dirty="0"/>
              <a:t> </a:t>
            </a:r>
            <a:r>
              <a:rPr lang="en-GB" dirty="0" err="1"/>
              <a:t>yn</a:t>
            </a:r>
            <a:r>
              <a:rPr lang="en-GB" dirty="0"/>
              <a:t> </a:t>
            </a:r>
            <a:r>
              <a:rPr lang="en-GB" dirty="0" err="1"/>
              <a:t>dda</a:t>
            </a:r>
            <a:r>
              <a:rPr lang="en-GB" dirty="0"/>
              <a:t> – please</a:t>
            </a:r>
          </a:p>
          <a:p>
            <a:pPr marL="0" indent="0">
              <a:buNone/>
            </a:pPr>
            <a:r>
              <a:rPr lang="en-GB" dirty="0"/>
              <a:t>Bore da – good morning	</a:t>
            </a:r>
          </a:p>
          <a:p>
            <a:pPr marL="0" indent="0">
              <a:buNone/>
            </a:pPr>
            <a:r>
              <a:rPr lang="en-GB" dirty="0" err="1"/>
              <a:t>p’nawn</a:t>
            </a:r>
            <a:r>
              <a:rPr lang="en-GB" dirty="0"/>
              <a:t> da – good afternoon</a:t>
            </a:r>
          </a:p>
          <a:p>
            <a:pPr marL="0" indent="0">
              <a:buNone/>
            </a:pPr>
            <a:r>
              <a:rPr lang="en-GB" dirty="0" err="1"/>
              <a:t>Hwyl</a:t>
            </a:r>
            <a:r>
              <a:rPr lang="en-GB" dirty="0"/>
              <a:t>  - goodbye</a:t>
            </a:r>
          </a:p>
          <a:p>
            <a:pPr marL="0" indent="0">
              <a:buNone/>
            </a:pPr>
            <a:r>
              <a:rPr lang="en-GB" dirty="0" err="1"/>
              <a:t>Dw</a:t>
            </a:r>
            <a:r>
              <a:rPr lang="en-GB" dirty="0"/>
              <a:t> </a:t>
            </a:r>
            <a:r>
              <a:rPr lang="en-GB" dirty="0" err="1"/>
              <a:t>i’n</a:t>
            </a:r>
            <a:r>
              <a:rPr lang="en-GB" dirty="0"/>
              <a:t> </a:t>
            </a:r>
            <a:r>
              <a:rPr lang="en-GB" dirty="0" err="1"/>
              <a:t>dysgu</a:t>
            </a:r>
            <a:r>
              <a:rPr lang="en-GB" dirty="0"/>
              <a:t> </a:t>
            </a:r>
            <a:r>
              <a:rPr lang="en-GB" dirty="0" err="1"/>
              <a:t>Cymraeg</a:t>
            </a:r>
            <a:r>
              <a:rPr lang="en-GB" dirty="0"/>
              <a:t> – I’m learning Welsh</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5652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place names</a:t>
            </a:r>
          </a:p>
        </p:txBody>
      </p:sp>
      <p:sp>
        <p:nvSpPr>
          <p:cNvPr id="3" name="Content Placeholder 2"/>
          <p:cNvSpPr>
            <a:spLocks noGrp="1"/>
          </p:cNvSpPr>
          <p:nvPr>
            <p:ph idx="1"/>
          </p:nvPr>
        </p:nvSpPr>
        <p:spPr>
          <a:xfrm>
            <a:off x="609600" y="1219200"/>
            <a:ext cx="8229600" cy="5334000"/>
          </a:xfrm>
        </p:spPr>
        <p:txBody>
          <a:bodyPr>
            <a:normAutofit fontScale="85000" lnSpcReduction="20000"/>
          </a:bodyPr>
          <a:lstStyle/>
          <a:p>
            <a:pPr marL="0" indent="0">
              <a:buNone/>
            </a:pPr>
            <a:r>
              <a:rPr lang="en-GB" dirty="0" err="1"/>
              <a:t>Llan</a:t>
            </a:r>
            <a:r>
              <a:rPr lang="en-GB" dirty="0"/>
              <a:t> (ecclesiastical enclosure) &gt; church + name of a saint</a:t>
            </a:r>
          </a:p>
          <a:p>
            <a:pPr marL="0" indent="0">
              <a:buNone/>
            </a:pPr>
            <a:r>
              <a:rPr lang="en-GB" dirty="0"/>
              <a:t>Llanbedr Pont Steffan – the Church of St Peter by the Bridge of Steven (Pont = Bridge)</a:t>
            </a:r>
          </a:p>
          <a:p>
            <a:pPr marL="0" indent="0">
              <a:buNone/>
            </a:pPr>
            <a:r>
              <a:rPr lang="en-GB" dirty="0"/>
              <a:t>Llandeilo (St </a:t>
            </a:r>
            <a:r>
              <a:rPr lang="en-GB" dirty="0" err="1"/>
              <a:t>Teilo</a:t>
            </a:r>
            <a:r>
              <a:rPr lang="en-GB" dirty="0"/>
              <a:t>), </a:t>
            </a:r>
            <a:r>
              <a:rPr lang="en-GB" dirty="0" err="1"/>
              <a:t>Llangwyryfon</a:t>
            </a:r>
            <a:r>
              <a:rPr lang="en-GB" dirty="0"/>
              <a:t> (the Church of the Virgins), </a:t>
            </a:r>
            <a:r>
              <a:rPr lang="en-GB" dirty="0" err="1"/>
              <a:t>Llanddewibrefi</a:t>
            </a:r>
            <a:r>
              <a:rPr lang="en-GB" dirty="0"/>
              <a:t> (the Church of St David of </a:t>
            </a:r>
            <a:r>
              <a:rPr lang="en-GB" dirty="0" err="1"/>
              <a:t>Brefi</a:t>
            </a:r>
            <a:r>
              <a:rPr lang="en-GB" dirty="0"/>
              <a:t>), Llanfair </a:t>
            </a:r>
            <a:r>
              <a:rPr lang="en-GB" dirty="0" err="1"/>
              <a:t>Clydogau</a:t>
            </a:r>
            <a:r>
              <a:rPr lang="en-GB" dirty="0"/>
              <a:t> (the Church of St Mary)</a:t>
            </a:r>
          </a:p>
          <a:p>
            <a:pPr marL="0" indent="0">
              <a:buNone/>
            </a:pPr>
            <a:r>
              <a:rPr lang="en-GB" dirty="0"/>
              <a:t>Aber – the mouth of a river Aberystwyth – the mouth of the river Ystwyth</a:t>
            </a:r>
          </a:p>
          <a:p>
            <a:pPr marL="0" indent="0">
              <a:buNone/>
            </a:pPr>
            <a:r>
              <a:rPr lang="en-GB" dirty="0" err="1"/>
              <a:t>Aberteifi</a:t>
            </a:r>
            <a:r>
              <a:rPr lang="en-GB" dirty="0"/>
              <a:t> – the mouth of the river </a:t>
            </a:r>
            <a:r>
              <a:rPr lang="en-GB" dirty="0" err="1"/>
              <a:t>Teifi</a:t>
            </a:r>
            <a:r>
              <a:rPr lang="en-GB" dirty="0"/>
              <a:t> (Swansea)</a:t>
            </a:r>
          </a:p>
          <a:p>
            <a:pPr marL="0" indent="0">
              <a:buNone/>
            </a:pPr>
            <a:r>
              <a:rPr lang="en-GB" dirty="0" err="1"/>
              <a:t>Caer</a:t>
            </a:r>
            <a:r>
              <a:rPr lang="en-GB" dirty="0"/>
              <a:t> – castell or fortress / Roman town, e.g. Chester, </a:t>
            </a:r>
            <a:r>
              <a:rPr lang="en-GB" dirty="0" err="1"/>
              <a:t>Caerfyrddin</a:t>
            </a:r>
            <a:r>
              <a:rPr lang="en-GB" dirty="0"/>
              <a:t> – Merlin’s castle</a:t>
            </a:r>
          </a:p>
          <a:p>
            <a:pPr marL="0" indent="0">
              <a:buNone/>
            </a:pPr>
            <a:r>
              <a:rPr lang="en-GB" dirty="0" err="1"/>
              <a:t>Myddfai</a:t>
            </a:r>
            <a:r>
              <a:rPr lang="en-GB" dirty="0"/>
              <a:t> – the Physicians of </a:t>
            </a:r>
            <a:r>
              <a:rPr lang="en-GB" dirty="0" err="1"/>
              <a:t>Myddfai</a:t>
            </a:r>
            <a:endParaRPr lang="en-GB" dirty="0"/>
          </a:p>
          <a:p>
            <a:pPr marL="0" indent="0">
              <a:buNone/>
            </a:pPr>
            <a:r>
              <a:rPr lang="en-GB" dirty="0"/>
              <a:t>Merthyr </a:t>
            </a:r>
            <a:r>
              <a:rPr lang="en-GB" dirty="0" err="1"/>
              <a:t>Tudful</a:t>
            </a:r>
            <a:r>
              <a:rPr lang="en-GB" dirty="0"/>
              <a:t>, Merthyr </a:t>
            </a:r>
            <a:r>
              <a:rPr lang="en-GB" dirty="0" err="1"/>
              <a:t>Cynog</a:t>
            </a:r>
            <a:r>
              <a:rPr lang="en-GB" dirty="0"/>
              <a:t> &lt; Latin </a:t>
            </a:r>
            <a:r>
              <a:rPr lang="en-GB" i="1" dirty="0" err="1"/>
              <a:t>martyrium</a:t>
            </a:r>
            <a:endParaRPr lang="en-GB" i="1" dirty="0"/>
          </a:p>
        </p:txBody>
      </p:sp>
    </p:spTree>
    <p:extLst>
      <p:ext uri="{BB962C8B-B14F-4D97-AF65-F5344CB8AC3E}">
        <p14:creationId xmlns:p14="http://schemas.microsoft.com/office/powerpoint/2010/main" val="2198155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B5DFCDA-694D-4637-8E9B-038575194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64056" cy="6858000"/>
          </a:xfrm>
          <a:custGeom>
            <a:avLst/>
            <a:gdLst>
              <a:gd name="connsiteX0" fmla="*/ 9952075 w 9952075"/>
              <a:gd name="connsiteY0" fmla="*/ 6858000 h 6858000"/>
              <a:gd name="connsiteX1" fmla="*/ 108694 w 9952075"/>
              <a:gd name="connsiteY1" fmla="*/ 6858000 h 6858000"/>
              <a:gd name="connsiteX2" fmla="*/ 79127 w 9952075"/>
              <a:gd name="connsiteY2" fmla="*/ 6681235 h 6858000"/>
              <a:gd name="connsiteX3" fmla="*/ 0 w 9952075"/>
              <a:gd name="connsiteY3" fmla="*/ 5565888 h 6858000"/>
              <a:gd name="connsiteX4" fmla="*/ 2190696 w 9952075"/>
              <a:gd name="connsiteY4" fmla="*/ 145339 h 6858000"/>
              <a:gd name="connsiteX5" fmla="*/ 2339431 w 9952075"/>
              <a:gd name="connsiteY5" fmla="*/ 0 h 6858000"/>
              <a:gd name="connsiteX6" fmla="*/ 9952075 w 9952075"/>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2075" h="6858000">
                <a:moveTo>
                  <a:pt x="9952075"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9952075"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E4DB276E-BFF1-43F5-AB90-7ABA4B9A9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239012" cy="6858000"/>
          </a:xfrm>
          <a:custGeom>
            <a:avLst/>
            <a:gdLst>
              <a:gd name="connsiteX0" fmla="*/ 9652017 w 9652017"/>
              <a:gd name="connsiteY0" fmla="*/ 6858000 h 6858000"/>
              <a:gd name="connsiteX1" fmla="*/ 112827 w 9652017"/>
              <a:gd name="connsiteY1" fmla="*/ 6858000 h 6858000"/>
              <a:gd name="connsiteX2" fmla="*/ 76084 w 9652017"/>
              <a:gd name="connsiteY2" fmla="*/ 6638337 h 6858000"/>
              <a:gd name="connsiteX3" fmla="*/ 0 w 9652017"/>
              <a:gd name="connsiteY3" fmla="*/ 5565888 h 6858000"/>
              <a:gd name="connsiteX4" fmla="*/ 2157501 w 9652017"/>
              <a:gd name="connsiteY4" fmla="*/ 301488 h 6858000"/>
              <a:gd name="connsiteX5" fmla="*/ 2472310 w 9652017"/>
              <a:gd name="connsiteY5" fmla="*/ 0 h 6858000"/>
              <a:gd name="connsiteX6" fmla="*/ 9652017 w 9652017"/>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52017" h="6858000">
                <a:moveTo>
                  <a:pt x="9652017" y="6858000"/>
                </a:moveTo>
                <a:lnTo>
                  <a:pt x="112827" y="6858000"/>
                </a:lnTo>
                <a:lnTo>
                  <a:pt x="76084" y="6638337"/>
                </a:lnTo>
                <a:cubicBezTo>
                  <a:pt x="25944" y="6288079"/>
                  <a:pt x="0" y="5930014"/>
                  <a:pt x="0" y="5565888"/>
                </a:cubicBezTo>
                <a:cubicBezTo>
                  <a:pt x="0" y="3514654"/>
                  <a:pt x="823309" y="1655711"/>
                  <a:pt x="2157501" y="301488"/>
                </a:cubicBezTo>
                <a:lnTo>
                  <a:pt x="2472310" y="0"/>
                </a:lnTo>
                <a:lnTo>
                  <a:pt x="9652017" y="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8E837BA-42A7-4BB7-92E4-0F7D0C9EED35}"/>
              </a:ext>
            </a:extLst>
          </p:cNvPr>
          <p:cNvSpPr>
            <a:spLocks noGrp="1"/>
          </p:cNvSpPr>
          <p:nvPr>
            <p:ph type="title"/>
          </p:nvPr>
        </p:nvSpPr>
        <p:spPr>
          <a:xfrm>
            <a:off x="628650" y="365126"/>
            <a:ext cx="5818270" cy="1288238"/>
          </a:xfrm>
        </p:spPr>
        <p:txBody>
          <a:bodyPr anchor="b">
            <a:normAutofit fontScale="90000"/>
          </a:bodyPr>
          <a:lstStyle/>
          <a:p>
            <a:pPr algn="l"/>
            <a:r>
              <a:rPr lang="en-GB" dirty="0">
                <a:solidFill>
                  <a:srgbClr val="FFFF00"/>
                </a:solidFill>
              </a:rPr>
              <a:t>Place Names – </a:t>
            </a:r>
            <a:r>
              <a:rPr lang="en-GB" dirty="0" err="1">
                <a:solidFill>
                  <a:srgbClr val="FFFF00"/>
                </a:solidFill>
              </a:rPr>
              <a:t>Llan</a:t>
            </a:r>
            <a:r>
              <a:rPr lang="en-GB" dirty="0">
                <a:solidFill>
                  <a:srgbClr val="FFFF00"/>
                </a:solidFill>
              </a:rPr>
              <a:t> + saint’s name</a:t>
            </a:r>
          </a:p>
        </p:txBody>
      </p:sp>
      <p:sp>
        <p:nvSpPr>
          <p:cNvPr id="3" name="Content Placeholder 2">
            <a:extLst>
              <a:ext uri="{FF2B5EF4-FFF2-40B4-BE49-F238E27FC236}">
                <a16:creationId xmlns:a16="http://schemas.microsoft.com/office/drawing/2014/main" id="{004496C3-A7B7-4C60-A0DA-65D4AA0CBA4C}"/>
              </a:ext>
            </a:extLst>
          </p:cNvPr>
          <p:cNvSpPr>
            <a:spLocks noGrp="1"/>
          </p:cNvSpPr>
          <p:nvPr>
            <p:ph idx="1"/>
          </p:nvPr>
        </p:nvSpPr>
        <p:spPr>
          <a:xfrm>
            <a:off x="628648" y="1956390"/>
            <a:ext cx="5491718" cy="4536484"/>
          </a:xfrm>
        </p:spPr>
        <p:txBody>
          <a:bodyPr anchor="t">
            <a:normAutofit/>
          </a:bodyPr>
          <a:lstStyle/>
          <a:p>
            <a:pPr marL="0" indent="0">
              <a:lnSpc>
                <a:spcPct val="90000"/>
              </a:lnSpc>
              <a:buNone/>
            </a:pPr>
            <a:r>
              <a:rPr lang="en-GB" sz="2400" dirty="0" err="1"/>
              <a:t>Llanddwyn</a:t>
            </a:r>
            <a:r>
              <a:rPr lang="en-GB" sz="2400" dirty="0"/>
              <a:t>		</a:t>
            </a:r>
            <a:r>
              <a:rPr lang="en-GB" sz="2400" dirty="0" err="1"/>
              <a:t>Llandegla</a:t>
            </a:r>
            <a:endParaRPr lang="en-GB" sz="2400" dirty="0"/>
          </a:p>
          <a:p>
            <a:pPr marL="0" indent="0">
              <a:lnSpc>
                <a:spcPct val="90000"/>
              </a:lnSpc>
              <a:buNone/>
            </a:pPr>
            <a:r>
              <a:rPr lang="en-GB" sz="2400" dirty="0" err="1"/>
              <a:t>Llangain</a:t>
            </a:r>
            <a:r>
              <a:rPr lang="en-GB" sz="2400" dirty="0"/>
              <a:t>		</a:t>
            </a:r>
            <a:r>
              <a:rPr lang="en-GB" sz="2400" dirty="0" err="1"/>
              <a:t>Llansanffraid</a:t>
            </a:r>
            <a:endParaRPr lang="en-GB" sz="2400" dirty="0"/>
          </a:p>
          <a:p>
            <a:pPr marL="0" indent="0">
              <a:lnSpc>
                <a:spcPct val="90000"/>
              </a:lnSpc>
              <a:buNone/>
            </a:pPr>
            <a:r>
              <a:rPr lang="en-GB" sz="2400" dirty="0" err="1"/>
              <a:t>Llangeinwen</a:t>
            </a:r>
            <a:r>
              <a:rPr lang="en-GB" sz="2400" dirty="0"/>
              <a:t>		</a:t>
            </a:r>
            <a:r>
              <a:rPr lang="en-GB" sz="2400" dirty="0" err="1"/>
              <a:t>Llansanffraid</a:t>
            </a:r>
            <a:r>
              <a:rPr lang="en-GB" sz="2400" dirty="0"/>
              <a:t> </a:t>
            </a:r>
          </a:p>
          <a:p>
            <a:pPr marL="0" indent="0">
              <a:lnSpc>
                <a:spcPct val="90000"/>
              </a:lnSpc>
              <a:buNone/>
            </a:pPr>
            <a:r>
              <a:rPr lang="en-GB" sz="2400" dirty="0" err="1"/>
              <a:t>Llanwenog</a:t>
            </a:r>
            <a:r>
              <a:rPr lang="en-GB" sz="2400" dirty="0"/>
              <a:t>		</a:t>
            </a:r>
            <a:r>
              <a:rPr lang="en-GB" sz="2400" dirty="0" err="1"/>
              <a:t>Llanfaches</a:t>
            </a:r>
            <a:endParaRPr lang="en-GB" sz="2400" dirty="0"/>
          </a:p>
          <a:p>
            <a:pPr marL="0" indent="0">
              <a:lnSpc>
                <a:spcPct val="90000"/>
              </a:lnSpc>
              <a:buNone/>
            </a:pPr>
            <a:r>
              <a:rPr lang="en-GB" sz="2400" dirty="0" err="1"/>
              <a:t>Llanon</a:t>
            </a:r>
            <a:r>
              <a:rPr lang="en-GB" sz="2400" dirty="0"/>
              <a:t>			Llanelli </a:t>
            </a:r>
          </a:p>
          <a:p>
            <a:pPr marL="0" indent="0">
              <a:lnSpc>
                <a:spcPct val="90000"/>
              </a:lnSpc>
              <a:buNone/>
            </a:pPr>
            <a:r>
              <a:rPr lang="en-GB" sz="2400" dirty="0"/>
              <a:t>Llanfair		Llanfair </a:t>
            </a:r>
            <a:r>
              <a:rPr lang="en-GB" sz="2400" dirty="0" err="1"/>
              <a:t>Clydogau</a:t>
            </a:r>
            <a:endParaRPr lang="en-GB" sz="2400" dirty="0"/>
          </a:p>
          <a:p>
            <a:pPr marL="0" indent="0">
              <a:lnSpc>
                <a:spcPct val="90000"/>
              </a:lnSpc>
              <a:buNone/>
            </a:pPr>
            <a:r>
              <a:rPr lang="en-GB" sz="2400" dirty="0" err="1"/>
              <a:t>Llangwyryfon</a:t>
            </a:r>
            <a:r>
              <a:rPr lang="en-GB" sz="2400" dirty="0"/>
              <a:t>		</a:t>
            </a:r>
            <a:r>
              <a:rPr lang="en-GB" sz="2400" dirty="0" err="1"/>
              <a:t>Llanerfyl</a:t>
            </a:r>
            <a:endParaRPr lang="en-GB" sz="2400" dirty="0"/>
          </a:p>
          <a:p>
            <a:pPr marL="0" indent="0">
              <a:lnSpc>
                <a:spcPct val="90000"/>
              </a:lnSpc>
              <a:buNone/>
            </a:pPr>
            <a:r>
              <a:rPr lang="en-GB" sz="2400" dirty="0"/>
              <a:t>Merthyr </a:t>
            </a:r>
            <a:r>
              <a:rPr lang="en-GB" sz="2400" dirty="0" err="1"/>
              <a:t>Tudful</a:t>
            </a:r>
            <a:r>
              <a:rPr lang="en-GB" sz="2400" dirty="0"/>
              <a:t>	</a:t>
            </a:r>
            <a:r>
              <a:rPr lang="en-GB" sz="2400" dirty="0" err="1"/>
              <a:t>Llandegfan</a:t>
            </a:r>
            <a:endParaRPr lang="en-GB" sz="2400" dirty="0"/>
          </a:p>
          <a:p>
            <a:pPr marL="0" indent="0">
              <a:lnSpc>
                <a:spcPct val="90000"/>
              </a:lnSpc>
              <a:buNone/>
            </a:pPr>
            <a:r>
              <a:rPr lang="en-GB" sz="2400" dirty="0"/>
              <a:t>Pennant </a:t>
            </a:r>
            <a:r>
              <a:rPr lang="en-GB" sz="2400" dirty="0" err="1"/>
              <a:t>Melangell</a:t>
            </a:r>
            <a:r>
              <a:rPr lang="en-GB" sz="2400" dirty="0"/>
              <a:t>	</a:t>
            </a:r>
            <a:r>
              <a:rPr lang="en-GB" sz="2400" dirty="0" err="1"/>
              <a:t>Llangeinor</a:t>
            </a:r>
            <a:endParaRPr lang="en-GB" sz="2400" dirty="0"/>
          </a:p>
          <a:p>
            <a:pPr marL="0" indent="0">
              <a:lnSpc>
                <a:spcPct val="90000"/>
              </a:lnSpc>
              <a:buNone/>
            </a:pPr>
            <a:r>
              <a:rPr lang="en-GB" sz="2400" dirty="0"/>
              <a:t>Capel </a:t>
            </a:r>
            <a:r>
              <a:rPr lang="en-GB" sz="2400" dirty="0" err="1"/>
              <a:t>Betws</a:t>
            </a:r>
            <a:r>
              <a:rPr lang="en-GB" sz="2400" dirty="0"/>
              <a:t> </a:t>
            </a:r>
            <a:r>
              <a:rPr lang="en-GB" sz="2400" dirty="0" err="1"/>
              <a:t>Leucu</a:t>
            </a:r>
            <a:r>
              <a:rPr lang="en-GB" sz="2400" dirty="0"/>
              <a:t>		</a:t>
            </a:r>
          </a:p>
          <a:p>
            <a:pPr marL="0" indent="0">
              <a:lnSpc>
                <a:spcPct val="90000"/>
              </a:lnSpc>
              <a:buNone/>
            </a:pPr>
            <a:r>
              <a:rPr lang="en-GB" sz="2400" dirty="0"/>
              <a:t>Merthyr </a:t>
            </a:r>
            <a:r>
              <a:rPr lang="en-GB" sz="2400" dirty="0" err="1"/>
              <a:t>Enfail</a:t>
            </a:r>
            <a:endParaRPr lang="en-GB" sz="2400" dirty="0"/>
          </a:p>
          <a:p>
            <a:pPr>
              <a:lnSpc>
                <a:spcPct val="90000"/>
              </a:lnSpc>
            </a:pPr>
            <a:endParaRPr lang="en-GB" sz="1800" dirty="0"/>
          </a:p>
          <a:p>
            <a:pPr>
              <a:lnSpc>
                <a:spcPct val="90000"/>
              </a:lnSpc>
            </a:pPr>
            <a:endParaRPr lang="en-GB" sz="1800" dirty="0"/>
          </a:p>
        </p:txBody>
      </p:sp>
    </p:spTree>
    <p:extLst>
      <p:ext uri="{BB962C8B-B14F-4D97-AF65-F5344CB8AC3E}">
        <p14:creationId xmlns:p14="http://schemas.microsoft.com/office/powerpoint/2010/main" val="338435976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6632"/>
            <a:ext cx="8229600" cy="1301006"/>
          </a:xfrm>
        </p:spPr>
        <p:txBody>
          <a:bodyPr>
            <a:normAutofit fontScale="90000"/>
          </a:bodyPr>
          <a:lstStyle/>
          <a:p>
            <a:pPr algn="l"/>
            <a:r>
              <a:rPr lang="en-GB" sz="3600" dirty="0" err="1">
                <a:latin typeface="Times New Roman" pitchFamily="18" charset="0"/>
                <a:cs typeface="Times New Roman" pitchFamily="18" charset="0"/>
              </a:rPr>
              <a:t>Llangwyryfon</a:t>
            </a:r>
            <a:r>
              <a:rPr lang="en-GB" sz="3600" dirty="0">
                <a:latin typeface="Times New Roman" pitchFamily="18" charset="0"/>
                <a:cs typeface="Times New Roman" pitchFamily="18" charset="0"/>
              </a:rPr>
              <a:t> (Church of the Virgins), dedicated to St Ursula </a:t>
            </a:r>
            <a:r>
              <a:rPr lang="en-GB" sz="1800" dirty="0">
                <a:latin typeface="Times New Roman" pitchFamily="18" charset="0"/>
                <a:cs typeface="Times New Roman" pitchFamily="18" charset="0"/>
              </a:rPr>
              <a:t>aerial photograph</a:t>
            </a:r>
            <a:r>
              <a:rPr lang="en-GB" sz="2000" dirty="0">
                <a:latin typeface="Times New Roman" pitchFamily="18" charset="0"/>
                <a:cs typeface="Times New Roman" pitchFamily="18" charset="0"/>
              </a:rPr>
              <a:t>: </a:t>
            </a:r>
            <a:r>
              <a:rPr lang="en-GB" sz="2000" dirty="0" err="1">
                <a:latin typeface="Times New Roman" pitchFamily="18" charset="0"/>
                <a:cs typeface="Times New Roman" pitchFamily="18" charset="0"/>
              </a:rPr>
              <a:t>Coflein</a:t>
            </a:r>
            <a:r>
              <a:rPr lang="en-GB" sz="2000" dirty="0">
                <a:latin typeface="Times New Roman" pitchFamily="18" charset="0"/>
                <a:cs typeface="Times New Roman" pitchFamily="18" charset="0"/>
              </a:rPr>
              <a:t>, RCAHMW </a:t>
            </a:r>
            <a:r>
              <a:rPr lang="en-GB" sz="2000" dirty="0">
                <a:hlinkClick r:id="rId2"/>
              </a:rPr>
              <a:t>Sites (56) | </a:t>
            </a:r>
            <a:r>
              <a:rPr lang="en-GB" sz="2000" dirty="0" err="1">
                <a:hlinkClick r:id="rId2"/>
              </a:rPr>
              <a:t>Coflein</a:t>
            </a:r>
            <a:endParaRPr lang="en-GB" sz="2000" dirty="0">
              <a:latin typeface="Times New Roman" pitchFamily="18" charset="0"/>
              <a:cs typeface="Times New Roman" pitchFamily="18" charset="0"/>
            </a:endParaRP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5536" y="1242000"/>
            <a:ext cx="8476988" cy="5616000"/>
          </a:xfrm>
          <a:prstGeom prst="rect">
            <a:avLst/>
          </a:prstGeom>
        </p:spPr>
      </p:pic>
    </p:spTree>
    <p:extLst>
      <p:ext uri="{BB962C8B-B14F-4D97-AF65-F5344CB8AC3E}">
        <p14:creationId xmlns:p14="http://schemas.microsoft.com/office/powerpoint/2010/main" val="1464341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C5 – C8 The Age of the Saints</a:t>
            </a:r>
            <a:endParaRPr lang="en-US" sz="3600" b="1" dirty="0"/>
          </a:p>
        </p:txBody>
      </p:sp>
      <p:sp>
        <p:nvSpPr>
          <p:cNvPr id="3" name="Content Placeholder 2"/>
          <p:cNvSpPr>
            <a:spLocks noGrp="1"/>
          </p:cNvSpPr>
          <p:nvPr>
            <p:ph idx="1"/>
          </p:nvPr>
        </p:nvSpPr>
        <p:spPr/>
        <p:txBody>
          <a:bodyPr>
            <a:normAutofit lnSpcReduction="10000"/>
          </a:bodyPr>
          <a:lstStyle/>
          <a:p>
            <a:pPr marL="0" indent="0">
              <a:buNone/>
            </a:pPr>
            <a:r>
              <a:rPr lang="en-GB" dirty="0" err="1"/>
              <a:t>Nyd</a:t>
            </a:r>
            <a:r>
              <a:rPr lang="en-GB" dirty="0"/>
              <a:t> </a:t>
            </a:r>
            <a:r>
              <a:rPr lang="en-GB" dirty="0" err="1"/>
              <a:t>oes</a:t>
            </a:r>
            <a:r>
              <a:rPr lang="en-GB" dirty="0"/>
              <a:t> </a:t>
            </a:r>
            <a:r>
              <a:rPr lang="en-GB" dirty="0" err="1"/>
              <a:t>wlad</a:t>
            </a:r>
            <a:r>
              <a:rPr lang="en-GB" dirty="0"/>
              <a:t> </a:t>
            </a:r>
            <a:r>
              <a:rPr lang="en-GB" dirty="0" err="1"/>
              <a:t>yn</a:t>
            </a:r>
            <a:r>
              <a:rPr lang="en-GB" dirty="0"/>
              <a:t> </a:t>
            </a:r>
            <a:r>
              <a:rPr lang="en-GB" dirty="0" err="1"/>
              <a:t>holl</a:t>
            </a:r>
            <a:r>
              <a:rPr lang="en-GB" dirty="0"/>
              <a:t> </a:t>
            </a:r>
            <a:r>
              <a:rPr lang="en-GB" dirty="0" err="1"/>
              <a:t>Gred</a:t>
            </a:r>
            <a:r>
              <a:rPr lang="en-GB" dirty="0"/>
              <a:t> o </a:t>
            </a:r>
            <a:r>
              <a:rPr lang="en-GB" dirty="0" err="1"/>
              <a:t>gymaint</a:t>
            </a:r>
            <a:r>
              <a:rPr lang="en-GB" dirty="0"/>
              <a:t> o </a:t>
            </a:r>
            <a:r>
              <a:rPr lang="en-GB" dirty="0" err="1"/>
              <a:t>dir</a:t>
            </a:r>
            <a:r>
              <a:rPr lang="en-GB" dirty="0"/>
              <a:t> a </a:t>
            </a:r>
            <a:r>
              <a:rPr lang="en-GB" dirty="0" err="1"/>
              <a:t>chymaint</a:t>
            </a:r>
            <a:r>
              <a:rPr lang="en-GB" dirty="0"/>
              <a:t> o saint </a:t>
            </a:r>
            <a:r>
              <a:rPr lang="en-GB" dirty="0" err="1"/>
              <a:t>ynddei</a:t>
            </a:r>
            <a:r>
              <a:rPr lang="en-GB" dirty="0"/>
              <a:t> ag </a:t>
            </a:r>
            <a:r>
              <a:rPr lang="en-GB" dirty="0" err="1"/>
              <a:t>oedd</a:t>
            </a:r>
            <a:r>
              <a:rPr lang="en-GB" dirty="0"/>
              <a:t> </a:t>
            </a:r>
            <a:r>
              <a:rPr lang="en-GB" dirty="0" err="1"/>
              <a:t>gynt</a:t>
            </a:r>
            <a:r>
              <a:rPr lang="en-GB" dirty="0"/>
              <a:t> </a:t>
            </a:r>
            <a:r>
              <a:rPr lang="en-GB" dirty="0" err="1"/>
              <a:t>ymhlith</a:t>
            </a:r>
            <a:r>
              <a:rPr lang="en-GB" dirty="0"/>
              <a:t> </a:t>
            </a:r>
            <a:r>
              <a:rPr lang="en-GB" dirty="0" err="1"/>
              <a:t>Cymbry</a:t>
            </a:r>
            <a:r>
              <a:rPr lang="en-GB" dirty="0"/>
              <a:t>.</a:t>
            </a:r>
          </a:p>
          <a:p>
            <a:pPr marL="0" indent="0">
              <a:buNone/>
            </a:pPr>
            <a:r>
              <a:rPr lang="en-GB" dirty="0"/>
              <a:t>(There is not a country in the whole of Christendom of the same size that has as many saints in it as there used to be amongst the Welsh.)</a:t>
            </a:r>
          </a:p>
          <a:p>
            <a:pPr marL="0" indent="0">
              <a:buNone/>
            </a:pPr>
            <a:r>
              <a:rPr lang="en-GB" dirty="0"/>
              <a:t>Geraint Bowen (ed.), </a:t>
            </a:r>
            <a:r>
              <a:rPr lang="en-GB" i="1" dirty="0"/>
              <a:t>Y </a:t>
            </a:r>
            <a:r>
              <a:rPr lang="en-GB" i="1" dirty="0" err="1"/>
              <a:t>Drych</a:t>
            </a:r>
            <a:r>
              <a:rPr lang="en-GB" i="1" dirty="0"/>
              <a:t> </a:t>
            </a:r>
            <a:r>
              <a:rPr lang="en-GB" i="1" dirty="0" err="1"/>
              <a:t>Kristnogawl</a:t>
            </a:r>
            <a:r>
              <a:rPr lang="en-GB" dirty="0"/>
              <a:t> (Cardiff: University of Wales Press, 1996), p. 4.</a:t>
            </a:r>
            <a:endParaRPr lang="en-US" dirty="0"/>
          </a:p>
          <a:p>
            <a:endParaRPr lang="en-US" dirty="0"/>
          </a:p>
        </p:txBody>
      </p:sp>
    </p:spTree>
    <p:extLst>
      <p:ext uri="{BB962C8B-B14F-4D97-AF65-F5344CB8AC3E}">
        <p14:creationId xmlns:p14="http://schemas.microsoft.com/office/powerpoint/2010/main" val="3124258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146" y="500742"/>
            <a:ext cx="8229600" cy="1480457"/>
          </a:xfrm>
        </p:spPr>
        <p:txBody>
          <a:bodyPr>
            <a:normAutofit fontScale="90000"/>
          </a:bodyPr>
          <a:lstStyle/>
          <a:p>
            <a:pPr algn="l"/>
            <a:r>
              <a:rPr lang="en-GB" sz="3600" dirty="0" err="1"/>
              <a:t>Dewi</a:t>
            </a:r>
            <a:r>
              <a:rPr lang="en-GB" sz="3600" dirty="0"/>
              <a:t> (St David) – The Life of St David</a:t>
            </a:r>
            <a:r>
              <a:rPr lang="en-GB" sz="3600" i="1" dirty="0"/>
              <a:t> </a:t>
            </a:r>
            <a:r>
              <a:rPr lang="en-GB" sz="3600" dirty="0"/>
              <a:t>by</a:t>
            </a:r>
            <a:r>
              <a:rPr lang="en-GB" sz="3600" i="1" dirty="0"/>
              <a:t> </a:t>
            </a:r>
            <a:r>
              <a:rPr lang="en-GB" sz="3600" dirty="0" err="1"/>
              <a:t>Rhygyfarch</a:t>
            </a:r>
            <a:r>
              <a:rPr lang="en-GB" sz="3600" dirty="0"/>
              <a:t> c. 1095 (in Latin)</a:t>
            </a:r>
            <a:br>
              <a:rPr lang="en-GB" sz="3600" dirty="0"/>
            </a:br>
            <a:r>
              <a:rPr lang="en-GB" sz="3600" dirty="0" err="1"/>
              <a:t>Llyfr</a:t>
            </a:r>
            <a:r>
              <a:rPr lang="en-GB" sz="3600" dirty="0"/>
              <a:t> </a:t>
            </a:r>
            <a:r>
              <a:rPr lang="en-GB" sz="3600" dirty="0" err="1"/>
              <a:t>Ancr</a:t>
            </a:r>
            <a:r>
              <a:rPr lang="en-GB" sz="3600" dirty="0"/>
              <a:t> </a:t>
            </a:r>
            <a:r>
              <a:rPr lang="en-GB" sz="3600" dirty="0" err="1"/>
              <a:t>Llanddewibrefi</a:t>
            </a:r>
            <a:r>
              <a:rPr lang="en-GB" sz="3600" dirty="0"/>
              <a:t> c. 1346</a:t>
            </a:r>
            <a:br>
              <a:rPr lang="en-GB" sz="3600" dirty="0"/>
            </a:br>
            <a:r>
              <a:rPr lang="en-GB" sz="3600" dirty="0"/>
              <a:t> (in Welsh)</a:t>
            </a:r>
            <a:br>
              <a:rPr lang="en-GB" sz="3600" dirty="0"/>
            </a:br>
            <a:endParaRPr lang="en-US" sz="3600" dirty="0"/>
          </a:p>
        </p:txBody>
      </p:sp>
      <p:sp>
        <p:nvSpPr>
          <p:cNvPr id="3" name="Content Placeholder 2"/>
          <p:cNvSpPr>
            <a:spLocks noGrp="1"/>
          </p:cNvSpPr>
          <p:nvPr>
            <p:ph idx="1"/>
          </p:nvPr>
        </p:nvSpPr>
        <p:spPr>
          <a:xfrm>
            <a:off x="475478" y="2068426"/>
            <a:ext cx="8229600" cy="4525963"/>
          </a:xfrm>
        </p:spPr>
        <p:txBody>
          <a:bodyPr>
            <a:normAutofit/>
          </a:bodyPr>
          <a:lstStyle/>
          <a:p>
            <a:r>
              <a:rPr lang="en-GB" dirty="0" err="1"/>
              <a:t>Beuno</a:t>
            </a:r>
            <a:r>
              <a:rPr lang="en-GB" dirty="0"/>
              <a:t>				</a:t>
            </a:r>
          </a:p>
          <a:p>
            <a:r>
              <a:rPr lang="en-GB" dirty="0" err="1"/>
              <a:t>Gwenfrewy</a:t>
            </a:r>
            <a:endParaRPr lang="en-GB" dirty="0"/>
          </a:p>
          <a:p>
            <a:r>
              <a:rPr lang="en-GB" dirty="0" err="1"/>
              <a:t>Teilo</a:t>
            </a:r>
            <a:endParaRPr lang="en-GB" dirty="0"/>
          </a:p>
          <a:p>
            <a:r>
              <a:rPr lang="en-GB" dirty="0" err="1"/>
              <a:t>Gwenog</a:t>
            </a:r>
            <a:endParaRPr lang="en-GB" dirty="0"/>
          </a:p>
          <a:p>
            <a:r>
              <a:rPr lang="en-GB" dirty="0" err="1"/>
              <a:t>Melangell</a:t>
            </a:r>
            <a:r>
              <a:rPr lang="en-GB" dirty="0"/>
              <a:t> </a:t>
            </a:r>
          </a:p>
          <a:p>
            <a:r>
              <a:rPr lang="en-GB" dirty="0" err="1"/>
              <a:t>Dwynwen</a:t>
            </a:r>
            <a:endParaRPr lang="en-GB" dirty="0"/>
          </a:p>
          <a:p>
            <a:r>
              <a:rPr lang="en-GB" dirty="0" err="1"/>
              <a:t>Wrswla</a:t>
            </a:r>
            <a:r>
              <a:rPr lang="en-GB" dirty="0"/>
              <a:t> / Ursula</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33400"/>
            <a:ext cx="1628775" cy="6096000"/>
          </a:xfrm>
          <a:prstGeom prst="rect">
            <a:avLst/>
          </a:prstGeom>
        </p:spPr>
      </p:pic>
    </p:spTree>
    <p:extLst>
      <p:ext uri="{BB962C8B-B14F-4D97-AF65-F5344CB8AC3E}">
        <p14:creationId xmlns:p14="http://schemas.microsoft.com/office/powerpoint/2010/main" val="381101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Life of St David </a:t>
            </a:r>
            <a:r>
              <a:rPr lang="en-GB" sz="3000" dirty="0">
                <a:latin typeface="Times New Roman" panose="02020603050405020304" pitchFamily="18" charset="0"/>
                <a:cs typeface="Times New Roman" panose="02020603050405020304" pitchFamily="18" charset="0"/>
              </a:rPr>
              <a:t>(</a:t>
            </a:r>
            <a:r>
              <a:rPr lang="en-GB" sz="3000" i="1" dirty="0">
                <a:latin typeface="Times New Roman" panose="02020603050405020304" pitchFamily="18" charset="0"/>
                <a:cs typeface="Times New Roman" panose="02020603050405020304" pitchFamily="18" charset="0"/>
              </a:rPr>
              <a:t>Vita </a:t>
            </a:r>
            <a:r>
              <a:rPr lang="en-GB" sz="3000" i="1" dirty="0" err="1">
                <a:latin typeface="Times New Roman" panose="02020603050405020304" pitchFamily="18" charset="0"/>
                <a:cs typeface="Times New Roman" panose="02020603050405020304" pitchFamily="18" charset="0"/>
              </a:rPr>
              <a:t>Davidis</a:t>
            </a:r>
            <a:r>
              <a:rPr lang="en-GB" sz="3000" dirty="0">
                <a:latin typeface="Times New Roman" panose="02020603050405020304" pitchFamily="18" charset="0"/>
                <a:cs typeface="Times New Roman" panose="02020603050405020304" pitchFamily="18" charset="0"/>
              </a:rPr>
              <a:t>, </a:t>
            </a:r>
            <a:r>
              <a:rPr lang="en-GB" sz="3000" i="1" dirty="0" err="1">
                <a:latin typeface="Times New Roman" panose="02020603050405020304" pitchFamily="18" charset="0"/>
                <a:cs typeface="Times New Roman" panose="02020603050405020304" pitchFamily="18" charset="0"/>
              </a:rPr>
              <a:t>Buchedd</a:t>
            </a:r>
            <a:r>
              <a:rPr lang="en-GB" sz="3000" i="1" dirty="0">
                <a:latin typeface="Times New Roman" panose="02020603050405020304" pitchFamily="18" charset="0"/>
                <a:cs typeface="Times New Roman" panose="02020603050405020304" pitchFamily="18" charset="0"/>
              </a:rPr>
              <a:t> </a:t>
            </a:r>
            <a:r>
              <a:rPr lang="en-GB" sz="3000" i="1" dirty="0" err="1">
                <a:latin typeface="Times New Roman" panose="02020603050405020304" pitchFamily="18" charset="0"/>
                <a:cs typeface="Times New Roman" panose="02020603050405020304" pitchFamily="18" charset="0"/>
              </a:rPr>
              <a:t>Dewi</a:t>
            </a:r>
            <a:r>
              <a:rPr lang="en-GB" sz="3000"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p:txBody>
          <a:bodyPr>
            <a:normAutofit fontScale="77500" lnSpcReduction="20000"/>
          </a:bodyPr>
          <a:lstStyle/>
          <a:p>
            <a:pPr marL="0" indent="0">
              <a:buNone/>
            </a:pPr>
            <a:r>
              <a:rPr lang="en-GB" i="1" dirty="0" err="1"/>
              <a:t>Annales</a:t>
            </a:r>
            <a:r>
              <a:rPr lang="en-GB" i="1" dirty="0"/>
              <a:t> </a:t>
            </a:r>
            <a:r>
              <a:rPr lang="en-GB" i="1" dirty="0" err="1"/>
              <a:t>Cambriae</a:t>
            </a:r>
            <a:r>
              <a:rPr lang="en-GB" i="1" dirty="0"/>
              <a:t> </a:t>
            </a:r>
            <a:r>
              <a:rPr lang="en-GB" dirty="0"/>
              <a:t>458 David born, died 1 March aged 147?!</a:t>
            </a:r>
          </a:p>
          <a:p>
            <a:pPr marL="0" indent="0">
              <a:buNone/>
            </a:pPr>
            <a:r>
              <a:rPr lang="en-GB" i="1" dirty="0" err="1"/>
              <a:t>Annales</a:t>
            </a:r>
            <a:r>
              <a:rPr lang="en-GB" i="1" dirty="0"/>
              <a:t> </a:t>
            </a:r>
            <a:r>
              <a:rPr lang="en-GB" i="1" dirty="0" err="1"/>
              <a:t>Inisfallen</a:t>
            </a:r>
            <a:r>
              <a:rPr lang="en-GB" dirty="0"/>
              <a:t> David died 589 (born 520-40)?</a:t>
            </a:r>
          </a:p>
          <a:p>
            <a:pPr marL="0" indent="0">
              <a:buNone/>
            </a:pPr>
            <a:r>
              <a:rPr lang="en-GB" dirty="0"/>
              <a:t>Educated at </a:t>
            </a:r>
            <a:r>
              <a:rPr lang="en-GB" dirty="0" err="1"/>
              <a:t>Vetus</a:t>
            </a:r>
            <a:r>
              <a:rPr lang="en-GB" dirty="0"/>
              <a:t> </a:t>
            </a:r>
            <a:r>
              <a:rPr lang="en-GB" dirty="0" err="1"/>
              <a:t>Rubus</a:t>
            </a:r>
            <a:r>
              <a:rPr lang="en-GB" dirty="0"/>
              <a:t> / </a:t>
            </a:r>
            <a:r>
              <a:rPr lang="en-GB" dirty="0" err="1"/>
              <a:t>Henfynyw</a:t>
            </a:r>
            <a:r>
              <a:rPr lang="en-GB" dirty="0"/>
              <a:t>, synod of </a:t>
            </a:r>
            <a:r>
              <a:rPr lang="en-GB" dirty="0" err="1"/>
              <a:t>Llanddewibrefi</a:t>
            </a:r>
            <a:endParaRPr lang="en-GB" dirty="0"/>
          </a:p>
          <a:p>
            <a:pPr marL="0" indent="0">
              <a:buNone/>
            </a:pPr>
            <a:r>
              <a:rPr lang="en-GB" dirty="0"/>
              <a:t>Monastery – </a:t>
            </a:r>
            <a:r>
              <a:rPr lang="en-GB" dirty="0" err="1"/>
              <a:t>Vallis</a:t>
            </a:r>
            <a:r>
              <a:rPr lang="en-GB" dirty="0"/>
              <a:t> Rosina (St </a:t>
            </a:r>
            <a:r>
              <a:rPr lang="en-GB" dirty="0" err="1"/>
              <a:t>Davids</a:t>
            </a:r>
            <a:r>
              <a:rPr lang="en-GB" dirty="0"/>
              <a:t>, Pembrokeshire? Or Ceredigion?)</a:t>
            </a:r>
          </a:p>
          <a:p>
            <a:pPr marL="0" indent="0">
              <a:buNone/>
            </a:pPr>
            <a:r>
              <a:rPr lang="en-GB" dirty="0" err="1"/>
              <a:t>Rhygyfarch</a:t>
            </a:r>
            <a:r>
              <a:rPr lang="en-GB" dirty="0"/>
              <a:t> (d. 1099) his father = </a:t>
            </a:r>
            <a:r>
              <a:rPr lang="en-GB" dirty="0" err="1"/>
              <a:t>Sulien</a:t>
            </a:r>
            <a:r>
              <a:rPr lang="en-GB" dirty="0"/>
              <a:t> (</a:t>
            </a:r>
            <a:r>
              <a:rPr lang="en-GB" dirty="0" err="1"/>
              <a:t>Llanbadarn</a:t>
            </a:r>
            <a:r>
              <a:rPr lang="en-GB" dirty="0"/>
              <a:t> </a:t>
            </a:r>
            <a:r>
              <a:rPr lang="en-GB" dirty="0" err="1"/>
              <a:t>Fawr</a:t>
            </a:r>
            <a:r>
              <a:rPr lang="en-GB" dirty="0"/>
              <a:t> and St </a:t>
            </a:r>
            <a:r>
              <a:rPr lang="en-GB" dirty="0" err="1"/>
              <a:t>Davids</a:t>
            </a:r>
            <a:r>
              <a:rPr lang="en-GB" dirty="0"/>
              <a:t>)</a:t>
            </a:r>
          </a:p>
          <a:p>
            <a:pPr marL="0" indent="0">
              <a:buNone/>
            </a:pPr>
            <a:r>
              <a:rPr lang="en-GB" dirty="0"/>
              <a:t>Gerald of Wales (1146-1223) also wrote a Life of St David</a:t>
            </a:r>
          </a:p>
          <a:p>
            <a:pPr marL="0" indent="0">
              <a:buNone/>
            </a:pPr>
            <a:r>
              <a:rPr lang="en-GB" dirty="0"/>
              <a:t>Anchorite of </a:t>
            </a:r>
            <a:r>
              <a:rPr lang="en-GB" dirty="0" err="1"/>
              <a:t>Llanddewibrefi</a:t>
            </a:r>
            <a:r>
              <a:rPr lang="en-GB" dirty="0"/>
              <a:t> (c. 1346 The Book of the Anchorite of </a:t>
            </a:r>
            <a:r>
              <a:rPr lang="en-GB" dirty="0" err="1"/>
              <a:t>Llanddewibrefi</a:t>
            </a:r>
            <a:r>
              <a:rPr lang="en-GB" dirty="0"/>
              <a:t>)</a:t>
            </a:r>
          </a:p>
          <a:p>
            <a:pPr marL="0" indent="0">
              <a:buNone/>
            </a:pPr>
            <a:endParaRPr lang="en-GB" dirty="0"/>
          </a:p>
          <a:p>
            <a:pPr marL="0" indent="0">
              <a:buNone/>
            </a:pPr>
            <a:r>
              <a:rPr lang="en-GB" dirty="0"/>
              <a:t>Most Lives written in Latin &gt; Middle Welsh</a:t>
            </a:r>
          </a:p>
          <a:p>
            <a:pPr marL="0" indent="0">
              <a:buNone/>
            </a:pPr>
            <a:r>
              <a:rPr lang="en-GB" dirty="0"/>
              <a:t>Except </a:t>
            </a:r>
            <a:r>
              <a:rPr lang="en-GB" i="1" dirty="0" err="1"/>
              <a:t>Hystoria</a:t>
            </a:r>
            <a:r>
              <a:rPr lang="en-GB" i="1" dirty="0"/>
              <a:t> o </a:t>
            </a:r>
            <a:r>
              <a:rPr lang="en-GB" i="1" dirty="0" err="1"/>
              <a:t>Uuched</a:t>
            </a:r>
            <a:r>
              <a:rPr lang="en-GB" i="1" dirty="0"/>
              <a:t> </a:t>
            </a:r>
            <a:r>
              <a:rPr lang="en-GB" i="1" dirty="0" err="1"/>
              <a:t>Feuno</a:t>
            </a:r>
            <a:r>
              <a:rPr lang="en-GB" i="1" dirty="0"/>
              <a:t> </a:t>
            </a:r>
            <a:r>
              <a:rPr lang="en-GB" dirty="0"/>
              <a:t>(The Life of St </a:t>
            </a:r>
            <a:r>
              <a:rPr lang="en-GB" dirty="0" err="1"/>
              <a:t>Beuno</a:t>
            </a:r>
            <a:r>
              <a:rPr lang="en-GB" dirty="0"/>
              <a:t>)</a:t>
            </a:r>
          </a:p>
          <a:p>
            <a:endParaRPr lang="en-GB" dirty="0"/>
          </a:p>
          <a:p>
            <a:endParaRPr lang="en-GB" dirty="0"/>
          </a:p>
        </p:txBody>
      </p:sp>
    </p:spTree>
    <p:extLst>
      <p:ext uri="{BB962C8B-B14F-4D97-AF65-F5344CB8AC3E}">
        <p14:creationId xmlns:p14="http://schemas.microsoft.com/office/powerpoint/2010/main" val="672844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050" y="720834"/>
            <a:ext cx="7886700" cy="1268016"/>
          </a:xfrm>
        </p:spPr>
        <p:txBody>
          <a:bodyPr>
            <a:normAutofit/>
          </a:bodyPr>
          <a:lstStyle/>
          <a:p>
            <a:r>
              <a:rPr lang="en-GB" sz="2400" dirty="0">
                <a:latin typeface="Times New Roman" panose="02020603050405020304" pitchFamily="18" charset="0"/>
                <a:cs typeface="Times New Roman" panose="02020603050405020304" pitchFamily="18" charset="0"/>
              </a:rPr>
              <a:t>Patrick leaves Wales to make way for St David, </a:t>
            </a:r>
            <a:br>
              <a:rPr lang="en-GB" sz="2400" dirty="0">
                <a:latin typeface="Times New Roman" panose="02020603050405020304" pitchFamily="18" charset="0"/>
                <a:cs typeface="Times New Roman" panose="02020603050405020304" pitchFamily="18" charset="0"/>
              </a:rPr>
            </a:br>
            <a:r>
              <a:rPr lang="en-GB" sz="2400" dirty="0">
                <a:latin typeface="Times New Roman" panose="02020603050405020304" pitchFamily="18" charset="0"/>
                <a:cs typeface="Times New Roman" panose="02020603050405020304" pitchFamily="18" charset="0"/>
              </a:rPr>
              <a:t>ceiling painting St </a:t>
            </a:r>
            <a:r>
              <a:rPr lang="en-GB" sz="2400" dirty="0" err="1">
                <a:latin typeface="Times New Roman" panose="02020603050405020304" pitchFamily="18" charset="0"/>
                <a:cs typeface="Times New Roman" panose="02020603050405020304" pitchFamily="18" charset="0"/>
              </a:rPr>
              <a:t>Divy</a:t>
            </a:r>
            <a:r>
              <a:rPr lang="en-GB" sz="2400" dirty="0">
                <a:latin typeface="Times New Roman" panose="02020603050405020304" pitchFamily="18" charset="0"/>
                <a:cs typeface="Times New Roman" panose="02020603050405020304" pitchFamily="18" charset="0"/>
              </a:rPr>
              <a:t> France (photo Jane Cartwright)</a:t>
            </a:r>
          </a:p>
        </p:txBody>
      </p:sp>
      <p:graphicFrame>
        <p:nvGraphicFramePr>
          <p:cNvPr id="4" name="Content Placeholder 3"/>
          <p:cNvGraphicFramePr>
            <a:graphicFrameLocks noGrp="1" noChangeAspect="1"/>
          </p:cNvGraphicFramePr>
          <p:nvPr>
            <p:ph idx="1"/>
          </p:nvPr>
        </p:nvGraphicFramePr>
        <p:xfrm>
          <a:off x="1323449" y="1785650"/>
          <a:ext cx="5440037" cy="4308900"/>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4" name="Content Placeholder 3"/>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449" y="1785650"/>
                        <a:ext cx="5440037" cy="4308900"/>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4061302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6" name="Object 2">
            <a:extLst>
              <a:ext uri="{FF2B5EF4-FFF2-40B4-BE49-F238E27FC236}">
                <a16:creationId xmlns:a16="http://schemas.microsoft.com/office/drawing/2014/main" id="{A70D6EE3-73FF-4AC8-85A8-4D6CD240D8AA}"/>
              </a:ext>
            </a:extLst>
          </p:cNvPr>
          <p:cNvGraphicFramePr>
            <a:graphicFrameLocks noChangeAspect="1"/>
          </p:cNvGraphicFramePr>
          <p:nvPr/>
        </p:nvGraphicFramePr>
        <p:xfrm>
          <a:off x="1354931" y="858441"/>
          <a:ext cx="6435329" cy="5142309"/>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21506" name="Object 2">
                        <a:extLst>
                          <a:ext uri="{FF2B5EF4-FFF2-40B4-BE49-F238E27FC236}">
                            <a16:creationId xmlns:a16="http://schemas.microsoft.com/office/drawing/2014/main" id="{A70D6EE3-73FF-4AC8-85A8-4D6CD240D8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4931" y="858441"/>
                        <a:ext cx="6435329" cy="5142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787301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450" y="857251"/>
            <a:ext cx="7886700" cy="994172"/>
          </a:xfrm>
        </p:spPr>
        <p:txBody>
          <a:bodyPr>
            <a:normAutofit fontScale="90000"/>
          </a:bodyPr>
          <a:lstStyle/>
          <a:p>
            <a:r>
              <a:rPr lang="en-GB" b="1" dirty="0">
                <a:latin typeface="Times New Roman" panose="02020603050405020304" pitchFamily="18" charset="0"/>
                <a:cs typeface="Times New Roman" panose="02020603050405020304" pitchFamily="18" charset="0"/>
              </a:rPr>
              <a:t>The Life of St David</a:t>
            </a:r>
            <a:r>
              <a:rPr lang="en-GB" dirty="0">
                <a:latin typeface="Times New Roman" panose="02020603050405020304" pitchFamily="18" charset="0"/>
                <a:cs typeface="Times New Roman" panose="02020603050405020304" pitchFamily="18" charset="0"/>
              </a:rPr>
              <a:t>: </a:t>
            </a:r>
            <a:r>
              <a:rPr lang="en-GB" sz="3000" i="1" dirty="0">
                <a:latin typeface="Times New Roman" panose="02020603050405020304" pitchFamily="18" charset="0"/>
                <a:cs typeface="Times New Roman" panose="02020603050405020304" pitchFamily="18" charset="0"/>
              </a:rPr>
              <a:t>Non gives birth to David</a:t>
            </a:r>
          </a:p>
        </p:txBody>
      </p:sp>
      <p:sp>
        <p:nvSpPr>
          <p:cNvPr id="3" name="Content Placeholder 2"/>
          <p:cNvSpPr>
            <a:spLocks noGrp="1"/>
          </p:cNvSpPr>
          <p:nvPr>
            <p:ph idx="1"/>
          </p:nvPr>
        </p:nvSpPr>
        <p:spPr>
          <a:xfrm>
            <a:off x="628650" y="1720850"/>
            <a:ext cx="7886700" cy="4521200"/>
          </a:xfrm>
        </p:spPr>
        <p:txBody>
          <a:bodyPr>
            <a:normAutofit fontScale="85000" lnSpcReduction="10000"/>
          </a:bodyPr>
          <a:lstStyle/>
          <a:p>
            <a:pPr marL="0" indent="0">
              <a:buNone/>
            </a:pPr>
            <a:r>
              <a:rPr lang="en-GB" dirty="0">
                <a:latin typeface="Times New Roman" panose="02020603050405020304" pitchFamily="18" charset="0"/>
                <a:cs typeface="Times New Roman" panose="02020603050405020304" pitchFamily="18" charset="0"/>
              </a:rPr>
              <a:t>Meanwhile, there was a tyrant living nearby who had found out, from the divination of seers, that a boy would be born within his borders whose power would take over the whole country. This man, concerned only with earthly things, considered his highest good to be in these lowest concerns, and was tormented by great malice and envy. And so, when the place where the boy was afterwards born had been pointed out by the revelations of the seers, he said, “I shall keep watch there on my own for so many days, and whomever I find resting there – if only for a short time – shall die, slain by my sword.” These things having been foretold in this way, when the nine months had come round and the time for the birth drew near, the mother went out one day along that same road which led to the place of the birth, where the tyrant kept watch in accordance with the seers’ prophecy. </a:t>
            </a:r>
          </a:p>
        </p:txBody>
      </p:sp>
    </p:spTree>
    <p:extLst>
      <p:ext uri="{BB962C8B-B14F-4D97-AF65-F5344CB8AC3E}">
        <p14:creationId xmlns:p14="http://schemas.microsoft.com/office/powerpoint/2010/main" val="1671578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550" y="829867"/>
            <a:ext cx="7886700" cy="994172"/>
          </a:xfrm>
        </p:spPr>
        <p:txBody>
          <a:bodyPr/>
          <a:lstStyle/>
          <a:p>
            <a:r>
              <a:rPr lang="en-GB" i="1" dirty="0">
                <a:latin typeface="Times New Roman" panose="02020603050405020304" pitchFamily="18" charset="0"/>
                <a:cs typeface="Times New Roman" panose="02020603050405020304" pitchFamily="18" charset="0"/>
              </a:rPr>
              <a:t>Non gives birth to David 2</a:t>
            </a:r>
          </a:p>
        </p:txBody>
      </p:sp>
      <p:sp>
        <p:nvSpPr>
          <p:cNvPr id="3" name="Content Placeholder 2"/>
          <p:cNvSpPr>
            <a:spLocks noGrp="1"/>
          </p:cNvSpPr>
          <p:nvPr>
            <p:ph idx="1"/>
          </p:nvPr>
        </p:nvSpPr>
        <p:spPr>
          <a:xfrm>
            <a:off x="628650" y="1733550"/>
            <a:ext cx="7886700" cy="4165600"/>
          </a:xfrm>
        </p:spPr>
        <p:txBody>
          <a:bodyPr>
            <a:normAutofit fontScale="77500" lnSpcReduction="20000"/>
          </a:bodyPr>
          <a:lstStyle/>
          <a:p>
            <a:pPr marL="0" indent="0">
              <a:buNone/>
            </a:pPr>
            <a:r>
              <a:rPr lang="en-GB" dirty="0">
                <a:latin typeface="Times New Roman" panose="02020603050405020304" pitchFamily="18" charset="0"/>
                <a:cs typeface="Times New Roman" panose="02020603050405020304" pitchFamily="18" charset="0"/>
              </a:rPr>
              <a:t>The time for the birth was pressing, so the mother sought the predicted place; but on that very day, such a great storm blew up that no one could even go outside, for there were flashes of lightening, terrifying peals of thunder, and a tremendous downpour of hail and rain; but the place where the labouring mother lay groaning was lit with such serene light that it shone as if God were present, though the sun was obscured by clouds. The mother, in her labour, had a stone near her on which she had leaned with her hands when pressed by her pains, which is why to those who look the rock shows the mark impressed as on wax. It broke in half in sympathy with the mother in her agony; the other part of it jumped over the head of the nun as far as her feet when the mother gave birth. A church has been built in that place, and this stone lies hidden in the base of its altar.</a:t>
            </a:r>
          </a:p>
          <a:p>
            <a:pPr marL="0" indent="0">
              <a:buNone/>
            </a:pPr>
            <a:r>
              <a:rPr lang="en-GB" dirty="0">
                <a:latin typeface="Times New Roman" panose="02020603050405020304" pitchFamily="18" charset="0"/>
                <a:cs typeface="Times New Roman" panose="02020603050405020304" pitchFamily="18" charset="0"/>
              </a:rPr>
              <a:t>(Richard Sharpe and John Reuben Davies (ed. and trans.) in </a:t>
            </a:r>
            <a:r>
              <a:rPr lang="en-GB" i="1" dirty="0">
                <a:latin typeface="Times New Roman" panose="02020603050405020304" pitchFamily="18" charset="0"/>
                <a:cs typeface="Times New Roman" panose="02020603050405020304" pitchFamily="18" charset="0"/>
              </a:rPr>
              <a:t>St David of Wales</a:t>
            </a:r>
            <a:r>
              <a:rPr lang="en-GB" dirty="0">
                <a:latin typeface="Times New Roman" panose="02020603050405020304" pitchFamily="18" charset="0"/>
                <a:cs typeface="Times New Roman" panose="02020603050405020304" pitchFamily="18" charset="0"/>
              </a:rPr>
              <a:t>, ed. by Evans and Wooding, pp. 115-17)</a:t>
            </a:r>
          </a:p>
          <a:p>
            <a:endParaRPr lang="en-GB" dirty="0"/>
          </a:p>
        </p:txBody>
      </p:sp>
    </p:spTree>
    <p:extLst>
      <p:ext uri="{BB962C8B-B14F-4D97-AF65-F5344CB8AC3E}">
        <p14:creationId xmlns:p14="http://schemas.microsoft.com/office/powerpoint/2010/main" val="1391299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482" name="Object 2">
            <a:extLst>
              <a:ext uri="{FF2B5EF4-FFF2-40B4-BE49-F238E27FC236}">
                <a16:creationId xmlns:a16="http://schemas.microsoft.com/office/drawing/2014/main" id="{03EBBED9-48E4-4836-BE4A-8A3B2325B61C}"/>
              </a:ext>
            </a:extLst>
          </p:cNvPr>
          <p:cNvGraphicFramePr>
            <a:graphicFrameLocks noChangeAspect="1"/>
          </p:cNvGraphicFramePr>
          <p:nvPr/>
        </p:nvGraphicFramePr>
        <p:xfrm>
          <a:off x="1354931" y="858441"/>
          <a:ext cx="6435329" cy="5142309"/>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20482" name="Object 2">
                        <a:extLst>
                          <a:ext uri="{FF2B5EF4-FFF2-40B4-BE49-F238E27FC236}">
                            <a16:creationId xmlns:a16="http://schemas.microsoft.com/office/drawing/2014/main" id="{03EBBED9-48E4-4836-BE4A-8A3B2325B6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4931" y="858441"/>
                        <a:ext cx="6435329" cy="5142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8282002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554" name="Object 2">
            <a:extLst>
              <a:ext uri="{FF2B5EF4-FFF2-40B4-BE49-F238E27FC236}">
                <a16:creationId xmlns:a16="http://schemas.microsoft.com/office/drawing/2014/main" id="{D0B0C630-FD69-42AB-BA8C-F39966B00687}"/>
              </a:ext>
            </a:extLst>
          </p:cNvPr>
          <p:cNvGraphicFramePr>
            <a:graphicFrameLocks noChangeAspect="1"/>
          </p:cNvGraphicFramePr>
          <p:nvPr/>
        </p:nvGraphicFramePr>
        <p:xfrm>
          <a:off x="1354931" y="858441"/>
          <a:ext cx="6435329" cy="5142309"/>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23554" name="Object 2">
                        <a:extLst>
                          <a:ext uri="{FF2B5EF4-FFF2-40B4-BE49-F238E27FC236}">
                            <a16:creationId xmlns:a16="http://schemas.microsoft.com/office/drawing/2014/main" id="{D0B0C630-FD69-42AB-BA8C-F39966B006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4931" y="858441"/>
                        <a:ext cx="6435329" cy="5142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03163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578" name="Object 2">
            <a:extLst>
              <a:ext uri="{FF2B5EF4-FFF2-40B4-BE49-F238E27FC236}">
                <a16:creationId xmlns:a16="http://schemas.microsoft.com/office/drawing/2014/main" id="{B6362BC3-E705-4B27-9037-44FC6799FF88}"/>
              </a:ext>
            </a:extLst>
          </p:cNvPr>
          <p:cNvGraphicFramePr>
            <a:graphicFrameLocks noChangeAspect="1"/>
          </p:cNvGraphicFramePr>
          <p:nvPr/>
        </p:nvGraphicFramePr>
        <p:xfrm>
          <a:off x="1354931" y="858441"/>
          <a:ext cx="6435329" cy="5142309"/>
        </p:xfrm>
        <a:graphic>
          <a:graphicData uri="http://schemas.openxmlformats.org/presentationml/2006/ole">
            <mc:AlternateContent xmlns:mc="http://schemas.openxmlformats.org/markup-compatibility/2006">
              <mc:Choice xmlns:v="urn:schemas-microsoft-com:vml" Requires="v">
                <p:oleObj name="Photo Editor Photo" r:id="rId2" imgW="8580952" imgH="6857143" progId="MSPhotoEd.3">
                  <p:embed/>
                </p:oleObj>
              </mc:Choice>
              <mc:Fallback>
                <p:oleObj name="Photo Editor Photo" r:id="rId2" imgW="8580952" imgH="6857143" progId="MSPhotoEd.3">
                  <p:embed/>
                  <p:pic>
                    <p:nvPicPr>
                      <p:cNvPr id="24578" name="Object 2">
                        <a:extLst>
                          <a:ext uri="{FF2B5EF4-FFF2-40B4-BE49-F238E27FC236}">
                            <a16:creationId xmlns:a16="http://schemas.microsoft.com/office/drawing/2014/main" id="{B6362BC3-E705-4B27-9037-44FC6799F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4931" y="858441"/>
                        <a:ext cx="6435329" cy="5142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648503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626" name="Object 2">
            <a:extLst>
              <a:ext uri="{FF2B5EF4-FFF2-40B4-BE49-F238E27FC236}">
                <a16:creationId xmlns:a16="http://schemas.microsoft.com/office/drawing/2014/main" id="{A5537EF0-E743-4829-A8D1-DC1EEDB89B58}"/>
              </a:ext>
            </a:extLst>
          </p:cNvPr>
          <p:cNvGraphicFramePr>
            <a:graphicFrameLocks noChangeAspect="1"/>
          </p:cNvGraphicFramePr>
          <p:nvPr/>
        </p:nvGraphicFramePr>
        <p:xfrm>
          <a:off x="2516983" y="857250"/>
          <a:ext cx="4108847" cy="5143500"/>
        </p:xfrm>
        <a:graphic>
          <a:graphicData uri="http://schemas.openxmlformats.org/presentationml/2006/ole">
            <mc:AlternateContent xmlns:mc="http://schemas.openxmlformats.org/markup-compatibility/2006">
              <mc:Choice xmlns:v="urn:schemas-microsoft-com:vml" Requires="v">
                <p:oleObj name="Photo Editor Photo" r:id="rId2" imgW="8580952" imgH="10742857" progId="MSPhotoEd.3">
                  <p:embed/>
                </p:oleObj>
              </mc:Choice>
              <mc:Fallback>
                <p:oleObj name="Photo Editor Photo" r:id="rId2" imgW="8580952" imgH="10742857" progId="MSPhotoEd.3">
                  <p:embed/>
                  <p:pic>
                    <p:nvPicPr>
                      <p:cNvPr id="26626" name="Object 2">
                        <a:extLst>
                          <a:ext uri="{FF2B5EF4-FFF2-40B4-BE49-F238E27FC236}">
                            <a16:creationId xmlns:a16="http://schemas.microsoft.com/office/drawing/2014/main" id="{A5537EF0-E743-4829-A8D1-DC1EEDB89B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6983" y="857250"/>
                        <a:ext cx="4108847"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305136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FDE71-162A-584E-1F44-59C3EE173E22}"/>
              </a:ext>
            </a:extLst>
          </p:cNvPr>
          <p:cNvSpPr>
            <a:spLocks noGrp="1"/>
          </p:cNvSpPr>
          <p:nvPr>
            <p:ph type="title"/>
          </p:nvPr>
        </p:nvSpPr>
        <p:spPr/>
        <p:txBody>
          <a:bodyPr>
            <a:normAutofit fontScale="90000"/>
          </a:bodyPr>
          <a:lstStyle/>
          <a:p>
            <a:r>
              <a:rPr lang="en-GB" b="1" dirty="0">
                <a:latin typeface="Times New Roman" panose="02020603050405020304" pitchFamily="18" charset="0"/>
                <a:cs typeface="Times New Roman" panose="02020603050405020304" pitchFamily="18" charset="0"/>
              </a:rPr>
              <a:t>St </a:t>
            </a:r>
            <a:r>
              <a:rPr lang="en-GB" b="1" dirty="0" err="1">
                <a:latin typeface="Times New Roman" panose="02020603050405020304" pitchFamily="18" charset="0"/>
                <a:cs typeface="Times New Roman" panose="02020603050405020304" pitchFamily="18" charset="0"/>
              </a:rPr>
              <a:t>Dwynwen</a:t>
            </a:r>
            <a:r>
              <a:rPr lang="en-GB" b="1" dirty="0">
                <a:latin typeface="Times New Roman" panose="02020603050405020304" pitchFamily="18" charset="0"/>
                <a:cs typeface="Times New Roman" panose="02020603050405020304" pitchFamily="18" charset="0"/>
              </a:rPr>
              <a:t>, patron saint of lovers Feast day 25 January</a:t>
            </a:r>
            <a:br>
              <a:rPr lang="en-GB" b="1" dirty="0">
                <a:latin typeface="Times New Roman" panose="02020603050405020304" pitchFamily="18" charset="0"/>
                <a:cs typeface="Times New Roman" panose="02020603050405020304" pitchFamily="18" charset="0"/>
              </a:rPr>
            </a:br>
            <a:r>
              <a:rPr lang="en-GB" sz="1800" b="1" dirty="0">
                <a:latin typeface="Times New Roman" panose="02020603050405020304" pitchFamily="18" charset="0"/>
                <a:cs typeface="Times New Roman" panose="02020603050405020304" pitchFamily="18" charset="0"/>
              </a:rPr>
              <a:t>photo: </a:t>
            </a:r>
            <a:r>
              <a:rPr lang="en-GB" sz="1800" b="1" dirty="0" err="1">
                <a:latin typeface="Times New Roman" panose="02020603050405020304" pitchFamily="18" charset="0"/>
                <a:cs typeface="Times New Roman" panose="02020603050405020304" pitchFamily="18" charset="0"/>
              </a:rPr>
              <a:t>Llanddwyn</a:t>
            </a:r>
            <a:r>
              <a:rPr lang="en-GB" sz="1800" b="1" dirty="0">
                <a:latin typeface="Times New Roman" panose="02020603050405020304" pitchFamily="18" charset="0"/>
                <a:cs typeface="Times New Roman" panose="02020603050405020304" pitchFamily="18" charset="0"/>
              </a:rPr>
              <a:t> Island Jane Cartwright</a:t>
            </a:r>
          </a:p>
        </p:txBody>
      </p:sp>
      <p:pic>
        <p:nvPicPr>
          <p:cNvPr id="1026" name="Picture 2" descr="Image preview">
            <a:extLst>
              <a:ext uri="{FF2B5EF4-FFF2-40B4-BE49-F238E27FC236}">
                <a16:creationId xmlns:a16="http://schemas.microsoft.com/office/drawing/2014/main" id="{3195190A-8383-E0B2-3729-20584ECBE8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746000"/>
            <a:ext cx="6816000" cy="511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401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D00C2-93CC-B11A-97FB-71F4A95B431E}"/>
              </a:ext>
            </a:extLst>
          </p:cNvPr>
          <p:cNvSpPr>
            <a:spLocks noGrp="1"/>
          </p:cNvSpPr>
          <p:nvPr>
            <p:ph type="title"/>
          </p:nvPr>
        </p:nvSpPr>
        <p:spPr/>
        <p:txBody>
          <a:bodyPr/>
          <a:lstStyle/>
          <a:p>
            <a:r>
              <a:rPr lang="en-GB" sz="2800" b="1" dirty="0"/>
              <a:t>Dafydd ap Gwilym (c. 1315/20-c. 1350/70) </a:t>
            </a:r>
            <a:br>
              <a:rPr lang="en-GB" sz="2800" b="1" dirty="0"/>
            </a:br>
            <a:r>
              <a:rPr lang="en-GB" sz="2800" b="1" dirty="0"/>
              <a:t>‘</a:t>
            </a:r>
            <a:r>
              <a:rPr lang="en-GB" sz="2800" b="1" dirty="0" err="1"/>
              <a:t>Galw</a:t>
            </a:r>
            <a:r>
              <a:rPr lang="en-GB" sz="2800" b="1" dirty="0"/>
              <a:t> </a:t>
            </a:r>
            <a:r>
              <a:rPr lang="en-GB" sz="2800" b="1" dirty="0" err="1"/>
              <a:t>ar</a:t>
            </a:r>
            <a:r>
              <a:rPr lang="en-GB" sz="2800" b="1" dirty="0"/>
              <a:t> </a:t>
            </a:r>
            <a:r>
              <a:rPr lang="en-GB" sz="2800" b="1" dirty="0" err="1"/>
              <a:t>Ddwynwen</a:t>
            </a:r>
            <a:r>
              <a:rPr lang="en-GB" sz="2800" b="1" dirty="0"/>
              <a:t>’ (Calling </a:t>
            </a:r>
            <a:r>
              <a:rPr lang="en-GB" sz="2800" b="1" dirty="0" err="1"/>
              <a:t>Dwynwen</a:t>
            </a:r>
            <a:r>
              <a:rPr lang="en-GB" sz="2800" b="1" dirty="0"/>
              <a:t>)</a:t>
            </a:r>
            <a:endParaRPr lang="en-GB" sz="2800" dirty="0"/>
          </a:p>
        </p:txBody>
      </p:sp>
      <p:sp>
        <p:nvSpPr>
          <p:cNvPr id="3" name="Content Placeholder 2">
            <a:extLst>
              <a:ext uri="{FF2B5EF4-FFF2-40B4-BE49-F238E27FC236}">
                <a16:creationId xmlns:a16="http://schemas.microsoft.com/office/drawing/2014/main" id="{B1E4EE42-5ECF-2B90-5D29-85BF5AE74E36}"/>
              </a:ext>
            </a:extLst>
          </p:cNvPr>
          <p:cNvSpPr>
            <a:spLocks noGrp="1"/>
          </p:cNvSpPr>
          <p:nvPr>
            <p:ph sz="half" idx="1"/>
          </p:nvPr>
        </p:nvSpPr>
        <p:spPr>
          <a:xfrm>
            <a:off x="179512" y="1981200"/>
            <a:ext cx="4316288" cy="4114800"/>
          </a:xfrm>
        </p:spPr>
        <p:txBody>
          <a:bodyPr/>
          <a:lstStyle/>
          <a:p>
            <a:pPr marL="0" indent="0">
              <a:buNone/>
            </a:pPr>
            <a:r>
              <a:rPr lang="en-GB" sz="1800" dirty="0" err="1">
                <a:effectLst/>
                <a:latin typeface="Times New Roman" panose="02020603050405020304" pitchFamily="18" charset="0"/>
                <a:ea typeface="Times New Roman" panose="02020603050405020304" pitchFamily="18" charset="0"/>
              </a:rPr>
              <a:t>Dwynwen</a:t>
            </a:r>
            <a:r>
              <a:rPr lang="en-GB" sz="1800" dirty="0">
                <a:effectLst/>
                <a:latin typeface="Times New Roman" panose="02020603050405020304" pitchFamily="18" charset="0"/>
                <a:ea typeface="Times New Roman" panose="02020603050405020304" pitchFamily="18" charset="0"/>
              </a:rPr>
              <a:t>, pes </a:t>
            </a:r>
            <a:r>
              <a:rPr lang="en-GB" sz="1800" dirty="0" err="1">
                <a:effectLst/>
                <a:latin typeface="Times New Roman" panose="02020603050405020304" pitchFamily="18" charset="0"/>
                <a:ea typeface="Times New Roman" panose="02020603050405020304" pitchFamily="18" charset="0"/>
              </a:rPr>
              <a:t>parud</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unwaith</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rPr>
              <a:t>Dan </a:t>
            </a:r>
            <a:r>
              <a:rPr lang="en-GB" sz="1800" dirty="0" err="1">
                <a:effectLst/>
                <a:latin typeface="Times New Roman" panose="02020603050405020304" pitchFamily="18" charset="0"/>
                <a:ea typeface="Times New Roman" panose="02020603050405020304" pitchFamily="18" charset="0"/>
              </a:rPr>
              <a:t>wŷdd</a:t>
            </a:r>
            <a:r>
              <a:rPr lang="en-GB" sz="1800" dirty="0">
                <a:effectLst/>
                <a:latin typeface="Times New Roman" panose="02020603050405020304" pitchFamily="18" charset="0"/>
                <a:ea typeface="Times New Roman" panose="02020603050405020304" pitchFamily="18" charset="0"/>
              </a:rPr>
              <a:t> Mai a </a:t>
            </a:r>
            <a:r>
              <a:rPr lang="en-GB" sz="1800" dirty="0" err="1">
                <a:effectLst/>
                <a:latin typeface="Times New Roman" panose="02020603050405020304" pitchFamily="18" charset="0"/>
                <a:ea typeface="Times New Roman" panose="02020603050405020304" pitchFamily="18" charset="0"/>
              </a:rPr>
              <a:t>hirddydd</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maith</a:t>
            </a:r>
            <a:r>
              <a:rPr lang="en-GB" sz="1800" dirty="0">
                <a:effectLst/>
                <a:latin typeface="Times New Roman" panose="02020603050405020304" pitchFamily="18" charset="0"/>
                <a:ea typeface="Times New Roman" panose="02020603050405020304" pitchFamily="18" charset="0"/>
              </a:rPr>
              <a:t>,</a:t>
            </a:r>
          </a:p>
          <a:p>
            <a:pPr marL="0" indent="0">
              <a:buNone/>
            </a:pPr>
            <a:r>
              <a:rPr lang="en-GB" sz="1800" dirty="0">
                <a:effectLst/>
                <a:latin typeface="Times New Roman" panose="02020603050405020304" pitchFamily="18" charset="0"/>
                <a:ea typeface="Times New Roman" panose="02020603050405020304" pitchFamily="18" charset="0"/>
              </a:rPr>
              <a:t>Dawn </a:t>
            </a:r>
            <a:r>
              <a:rPr lang="en-GB" sz="1800" dirty="0" err="1">
                <a:effectLst/>
                <a:latin typeface="Times New Roman" panose="02020603050405020304" pitchFamily="18" charset="0"/>
                <a:ea typeface="Times New Roman" panose="02020603050405020304" pitchFamily="18" charset="0"/>
              </a:rPr>
              <a:t>ei</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bardd</a:t>
            </a:r>
            <a:r>
              <a:rPr lang="en-GB" sz="1800" dirty="0">
                <a:effectLst/>
                <a:latin typeface="Times New Roman" panose="02020603050405020304" pitchFamily="18" charset="0"/>
                <a:ea typeface="Times New Roman" panose="02020603050405020304" pitchFamily="18" charset="0"/>
              </a:rPr>
              <a:t>, da, wen y </a:t>
            </a:r>
            <a:r>
              <a:rPr lang="en-GB" sz="1800" dirty="0" err="1">
                <a:effectLst/>
                <a:latin typeface="Times New Roman" panose="02020603050405020304" pitchFamily="18" charset="0"/>
                <a:ea typeface="Times New Roman" panose="02020603050405020304" pitchFamily="18" charset="0"/>
              </a:rPr>
              <a:t>bych</a:t>
            </a:r>
            <a:r>
              <a:rPr lang="en-GB" sz="1800" dirty="0">
                <a:effectLst/>
                <a:latin typeface="Times New Roman" panose="02020603050405020304" pitchFamily="18" charset="0"/>
                <a:ea typeface="Times New Roman" panose="02020603050405020304" pitchFamily="18" charset="0"/>
              </a:rPr>
              <a:t>;</a:t>
            </a:r>
          </a:p>
          <a:p>
            <a:pPr marL="0" indent="0">
              <a:buNone/>
            </a:pPr>
            <a:r>
              <a:rPr lang="en-GB" sz="1800" dirty="0" err="1">
                <a:effectLst/>
                <a:latin typeface="Times New Roman" panose="02020603050405020304" pitchFamily="18" charset="0"/>
                <a:ea typeface="Times New Roman" panose="02020603050405020304" pitchFamily="18" charset="0"/>
              </a:rPr>
              <a:t>Dwynwen</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nid</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oeddud</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anwych</a:t>
            </a:r>
            <a:r>
              <a:rPr lang="en-GB" sz="1800" dirty="0">
                <a:effectLst/>
                <a:latin typeface="Times New Roman" panose="02020603050405020304" pitchFamily="18" charset="0"/>
                <a:ea typeface="Times New Roman" panose="02020603050405020304" pitchFamily="18" charset="0"/>
              </a:rPr>
              <a:t>.</a:t>
            </a:r>
          </a:p>
          <a:p>
            <a:pPr marL="0" indent="0">
              <a:buNone/>
            </a:pPr>
            <a:r>
              <a:rPr lang="en-GB" sz="1800" dirty="0" err="1">
                <a:effectLst/>
                <a:latin typeface="Times New Roman" panose="02020603050405020304" pitchFamily="18" charset="0"/>
                <a:ea typeface="Times New Roman" panose="02020603050405020304" pitchFamily="18" charset="0"/>
              </a:rPr>
              <a:t>Dangos</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o’th</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radau</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dawngoeth</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err="1">
                <a:effectLst/>
                <a:latin typeface="Times New Roman" panose="02020603050405020304" pitchFamily="18" charset="0"/>
                <a:ea typeface="Times New Roman" panose="02020603050405020304" pitchFamily="18" charset="0"/>
              </a:rPr>
              <a:t>Nad</a:t>
            </a:r>
            <a:r>
              <a:rPr lang="en-GB" sz="1800" dirty="0">
                <a:effectLst/>
                <a:latin typeface="Times New Roman" panose="02020603050405020304" pitchFamily="18" charset="0"/>
                <a:ea typeface="Times New Roman" panose="02020603050405020304" pitchFamily="18" charset="0"/>
              </a:rPr>
              <a:t> wyd </a:t>
            </a:r>
            <a:r>
              <a:rPr lang="en-GB" sz="1800" dirty="0" err="1">
                <a:effectLst/>
                <a:latin typeface="Times New Roman" panose="02020603050405020304" pitchFamily="18" charset="0"/>
                <a:ea typeface="Times New Roman" panose="02020603050405020304" pitchFamily="18" charset="0"/>
              </a:rPr>
              <a:t>fursen</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Ddwynwen</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ddoeth</a:t>
            </a:r>
            <a:r>
              <a:rPr lang="en-GB" sz="1800" dirty="0">
                <a:effectLst/>
                <a:latin typeface="Times New Roman" panose="02020603050405020304" pitchFamily="18" charset="0"/>
                <a:ea typeface="Times New Roman" panose="02020603050405020304" pitchFamily="18" charset="0"/>
              </a:rPr>
              <a:t>.</a:t>
            </a:r>
          </a:p>
          <a:p>
            <a:endParaRPr lang="en-GB" dirty="0"/>
          </a:p>
        </p:txBody>
      </p:sp>
      <p:sp>
        <p:nvSpPr>
          <p:cNvPr id="4" name="Content Placeholder 3">
            <a:extLst>
              <a:ext uri="{FF2B5EF4-FFF2-40B4-BE49-F238E27FC236}">
                <a16:creationId xmlns:a16="http://schemas.microsoft.com/office/drawing/2014/main" id="{53E410B4-6FC8-4380-4F8D-02B4B950901B}"/>
              </a:ext>
            </a:extLst>
          </p:cNvPr>
          <p:cNvSpPr>
            <a:spLocks noGrp="1"/>
          </p:cNvSpPr>
          <p:nvPr>
            <p:ph sz="half" idx="2"/>
          </p:nvPr>
        </p:nvSpPr>
        <p:spPr>
          <a:xfrm>
            <a:off x="3635896" y="1981200"/>
            <a:ext cx="5184576" cy="4114800"/>
          </a:xfrm>
        </p:spPr>
        <p:txBody>
          <a:bodyPr/>
          <a:lstStyle/>
          <a:p>
            <a:pPr indent="0">
              <a:buNone/>
            </a:pPr>
            <a:r>
              <a:rPr lang="en-GB" sz="1800" dirty="0" err="1">
                <a:effectLst/>
                <a:latin typeface="Times New Roman" panose="02020603050405020304" pitchFamily="18" charset="0"/>
                <a:ea typeface="Times New Roman" panose="02020603050405020304" pitchFamily="18" charset="0"/>
              </a:rPr>
              <a:t>Dwynwen</a:t>
            </a:r>
            <a:r>
              <a:rPr lang="en-GB" sz="1800" dirty="0">
                <a:effectLst/>
                <a:latin typeface="Times New Roman" panose="02020603050405020304" pitchFamily="18" charset="0"/>
                <a:ea typeface="Times New Roman" panose="02020603050405020304" pitchFamily="18" charset="0"/>
              </a:rPr>
              <a:t>, if you would allow it once</a:t>
            </a:r>
          </a:p>
          <a:p>
            <a:pPr indent="0">
              <a:buNone/>
            </a:pPr>
            <a:r>
              <a:rPr lang="en-GB" sz="1800" dirty="0">
                <a:effectLst/>
                <a:latin typeface="Times New Roman" panose="02020603050405020304" pitchFamily="18" charset="0"/>
                <a:ea typeface="Times New Roman" panose="02020603050405020304" pitchFamily="18" charset="0"/>
              </a:rPr>
              <a:t>Under May woods on a long, lingering day</a:t>
            </a:r>
          </a:p>
          <a:p>
            <a:pPr indent="0">
              <a:buNone/>
            </a:pPr>
            <a:r>
              <a:rPr lang="en-GB" sz="1800" dirty="0">
                <a:effectLst/>
                <a:latin typeface="Times New Roman" panose="02020603050405020304" pitchFamily="18" charset="0"/>
                <a:ea typeface="Times New Roman" panose="02020603050405020304" pitchFamily="18" charset="0"/>
              </a:rPr>
              <a:t>Her poet’s gift, [O] fair one, you’d be blessed.	</a:t>
            </a:r>
          </a:p>
          <a:p>
            <a:pPr indent="0">
              <a:buNone/>
            </a:pPr>
            <a:r>
              <a:rPr lang="en-GB" sz="1800" dirty="0" err="1">
                <a:effectLst/>
                <a:latin typeface="Times New Roman" panose="02020603050405020304" pitchFamily="18" charset="0"/>
                <a:ea typeface="Times New Roman" panose="02020603050405020304" pitchFamily="18" charset="0"/>
              </a:rPr>
              <a:t>Dwynwen</a:t>
            </a:r>
            <a:r>
              <a:rPr lang="en-GB" sz="1800" dirty="0">
                <a:effectLst/>
                <a:latin typeface="Times New Roman" panose="02020603050405020304" pitchFamily="18" charset="0"/>
                <a:ea typeface="Times New Roman" panose="02020603050405020304" pitchFamily="18" charset="0"/>
              </a:rPr>
              <a:t>, you were [never] wretched!</a:t>
            </a:r>
          </a:p>
          <a:p>
            <a:pPr indent="0">
              <a:buNone/>
            </a:pPr>
            <a:r>
              <a:rPr lang="en-GB" sz="1800" dirty="0">
                <a:effectLst/>
                <a:latin typeface="Times New Roman" panose="02020603050405020304" pitchFamily="18" charset="0"/>
                <a:ea typeface="Times New Roman" panose="02020603050405020304" pitchFamily="18" charset="0"/>
              </a:rPr>
              <a:t>With your rich-gifted graces show,</a:t>
            </a:r>
          </a:p>
          <a:p>
            <a:pPr indent="0">
              <a:buNone/>
            </a:pPr>
            <a:r>
              <a:rPr lang="en-GB" sz="1800" dirty="0">
                <a:effectLst/>
                <a:latin typeface="Times New Roman" panose="02020603050405020304" pitchFamily="18" charset="0"/>
                <a:ea typeface="Times New Roman" panose="02020603050405020304" pitchFamily="18" charset="0"/>
              </a:rPr>
              <a:t>Wise </a:t>
            </a:r>
            <a:r>
              <a:rPr lang="en-GB" sz="1800" dirty="0" err="1">
                <a:effectLst/>
                <a:latin typeface="Times New Roman" panose="02020603050405020304" pitchFamily="18" charset="0"/>
                <a:ea typeface="Times New Roman" panose="02020603050405020304" pitchFamily="18" charset="0"/>
              </a:rPr>
              <a:t>Dwynwen</a:t>
            </a:r>
            <a:r>
              <a:rPr lang="en-GB" sz="1800" dirty="0">
                <a:effectLst/>
                <a:latin typeface="Times New Roman" panose="02020603050405020304" pitchFamily="18" charset="0"/>
                <a:ea typeface="Times New Roman" panose="02020603050405020304" pitchFamily="18" charset="0"/>
              </a:rPr>
              <a:t>, you’re not prudish.)</a:t>
            </a:r>
          </a:p>
          <a:p>
            <a:pPr indent="0">
              <a:buNone/>
            </a:pPr>
            <a:endParaRPr lang="en-GB" sz="1800" dirty="0">
              <a:effectLst/>
              <a:latin typeface="Times New Roman" panose="02020603050405020304" pitchFamily="18" charset="0"/>
              <a:ea typeface="Times New Roman" panose="02020603050405020304" pitchFamily="18" charset="0"/>
            </a:endParaRPr>
          </a:p>
          <a:p>
            <a:r>
              <a:rPr lang="en-GB" sz="1600" dirty="0"/>
              <a:t>Quoted in Jane Cartwright, </a:t>
            </a:r>
            <a:r>
              <a:rPr lang="en-GB" sz="1600" i="1" dirty="0"/>
              <a:t>Feminine Sanctity and Spirituality in Medieval Wales </a:t>
            </a:r>
            <a:r>
              <a:rPr lang="en-GB" sz="1600" dirty="0"/>
              <a:t>(Cardiff: UWP, 20028), pp. 90-91.</a:t>
            </a:r>
          </a:p>
        </p:txBody>
      </p:sp>
    </p:spTree>
    <p:extLst>
      <p:ext uri="{BB962C8B-B14F-4D97-AF65-F5344CB8AC3E}">
        <p14:creationId xmlns:p14="http://schemas.microsoft.com/office/powerpoint/2010/main" val="2925549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4AD3-845D-47D9-BF1B-5DD00FA4129E}"/>
              </a:ext>
            </a:extLst>
          </p:cNvPr>
          <p:cNvSpPr>
            <a:spLocks noGrp="1"/>
          </p:cNvSpPr>
          <p:nvPr>
            <p:ph type="title"/>
          </p:nvPr>
        </p:nvSpPr>
        <p:spPr/>
        <p:txBody>
          <a:bodyPr>
            <a:normAutofit fontScale="90000"/>
          </a:bodyPr>
          <a:lstStyle/>
          <a:p>
            <a:r>
              <a:rPr lang="en-GB" dirty="0"/>
              <a:t>From the C12th Life of St </a:t>
            </a:r>
            <a:r>
              <a:rPr lang="en-GB" dirty="0" err="1"/>
              <a:t>Winefride</a:t>
            </a:r>
            <a:r>
              <a:rPr lang="en-GB" dirty="0"/>
              <a:t> by Prior Robert of Shrewsbury</a:t>
            </a:r>
          </a:p>
        </p:txBody>
      </p:sp>
      <p:sp>
        <p:nvSpPr>
          <p:cNvPr id="3" name="Content Placeholder 2">
            <a:extLst>
              <a:ext uri="{FF2B5EF4-FFF2-40B4-BE49-F238E27FC236}">
                <a16:creationId xmlns:a16="http://schemas.microsoft.com/office/drawing/2014/main" id="{5960A9FD-3D8A-45A1-B53A-A36C92AF4749}"/>
              </a:ext>
            </a:extLst>
          </p:cNvPr>
          <p:cNvSpPr>
            <a:spLocks noGrp="1"/>
          </p:cNvSpPr>
          <p:nvPr>
            <p:ph idx="1"/>
          </p:nvPr>
        </p:nvSpPr>
        <p:spPr>
          <a:xfrm>
            <a:off x="628650" y="2125267"/>
            <a:ext cx="7886700" cy="3793841"/>
          </a:xfrm>
        </p:spPr>
        <p:txBody>
          <a:bodyPr>
            <a:normAutofit fontScale="70000" lnSpcReduction="20000"/>
          </a:bodyPr>
          <a:lstStyle/>
          <a:p>
            <a:pPr marL="0" indent="0">
              <a:buNone/>
            </a:pPr>
            <a:r>
              <a:rPr lang="en-GB" dirty="0"/>
              <a:t>‘But the profane youth, hearing himself being refused, and unable to bear his lust, and at the same time believing that she could not be diminished, nor that he could have peace while the virgin lived, having unsheathed his sword he cut off her head. And as soon as the virgin’s head fell down to the ground, in that place a most radiant spring flowed out, bursting forth abundantly, which has not ceased flowing to this day, providing health through the blessed virgin’s merits to many sick people[…] It is widespread and most well-known among almost all the inhabitants of Wales, that if someone with a fever or suffering in any part of the body should cover himself with that water, or should apply those stones, which we previously informed are found suffused with her blood along the stream, to the suffering part of the body, having first drunk the water which washes the stones, he will be immediately restored to health. </a:t>
            </a:r>
          </a:p>
          <a:p>
            <a:pPr marL="0" indent="0">
              <a:buNone/>
            </a:pPr>
            <a:r>
              <a:rPr lang="en-GB" i="1" dirty="0"/>
              <a:t>Vita </a:t>
            </a:r>
            <a:r>
              <a:rPr lang="en-GB" i="1" dirty="0" err="1"/>
              <a:t>Santae</a:t>
            </a:r>
            <a:r>
              <a:rPr lang="en-GB" i="1" dirty="0"/>
              <a:t> </a:t>
            </a:r>
            <a:r>
              <a:rPr lang="en-GB" i="1" dirty="0" err="1"/>
              <a:t>Wenedredae</a:t>
            </a:r>
            <a:r>
              <a:rPr lang="en-GB" dirty="0"/>
              <a:t>, trans. D. Callander Saints in Wales website (forthcoming)</a:t>
            </a:r>
          </a:p>
        </p:txBody>
      </p:sp>
    </p:spTree>
    <p:extLst>
      <p:ext uri="{BB962C8B-B14F-4D97-AF65-F5344CB8AC3E}">
        <p14:creationId xmlns:p14="http://schemas.microsoft.com/office/powerpoint/2010/main" val="3153627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60" name="Picture 4">
            <a:extLst>
              <a:ext uri="{FF2B5EF4-FFF2-40B4-BE49-F238E27FC236}">
                <a16:creationId xmlns:a16="http://schemas.microsoft.com/office/drawing/2014/main" id="{6B5E6784-8F92-4A0E-BE42-061B14AED1A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3001" y="857251"/>
            <a:ext cx="6799660" cy="5099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3510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4" name="Picture 4">
            <a:extLst>
              <a:ext uri="{FF2B5EF4-FFF2-40B4-BE49-F238E27FC236}">
                <a16:creationId xmlns:a16="http://schemas.microsoft.com/office/drawing/2014/main" id="{C9AF445D-A4C4-4A70-90EC-4956E90D13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9638" y="987030"/>
            <a:ext cx="7324725" cy="4882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2605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3008313" cy="1708150"/>
          </a:xfrm>
        </p:spPr>
        <p:txBody>
          <a:bodyPr>
            <a:noAutofit/>
          </a:bodyPr>
          <a:lstStyle/>
          <a:p>
            <a:r>
              <a:rPr lang="en-GB" sz="2400" b="0" dirty="0"/>
              <a:t>Y </a:t>
            </a:r>
            <a:r>
              <a:rPr lang="en-GB" sz="2400" b="0" dirty="0" err="1"/>
              <a:t>Gododdin</a:t>
            </a:r>
            <a:r>
              <a:rPr lang="en-GB" sz="2400" b="0" dirty="0"/>
              <a:t> C6 </a:t>
            </a:r>
            <a:r>
              <a:rPr lang="en-GB" sz="2400" b="0" dirty="0" err="1"/>
              <a:t>Aneirin</a:t>
            </a:r>
            <a:br>
              <a:rPr lang="en-GB" sz="2400" b="0" dirty="0"/>
            </a:br>
            <a:r>
              <a:rPr lang="en-GB" sz="2400" b="0" dirty="0"/>
              <a:t>Taliesin – 12 poems</a:t>
            </a:r>
            <a:br>
              <a:rPr lang="en-GB" sz="2400" b="0" dirty="0"/>
            </a:br>
            <a:r>
              <a:rPr lang="en-GB" sz="2400" b="0" dirty="0"/>
              <a:t>The Legend of Taliesin</a:t>
            </a:r>
            <a:endParaRPr lang="en-US" sz="2400" b="0"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67200" y="152400"/>
            <a:ext cx="3771900" cy="5715000"/>
          </a:xfrm>
        </p:spPr>
      </p:pic>
      <p:sp>
        <p:nvSpPr>
          <p:cNvPr id="4" name="Text Placeholder 3"/>
          <p:cNvSpPr>
            <a:spLocks noGrp="1"/>
          </p:cNvSpPr>
          <p:nvPr>
            <p:ph type="body" sz="half" idx="2"/>
          </p:nvPr>
        </p:nvSpPr>
        <p:spPr>
          <a:xfrm>
            <a:off x="381000" y="1905000"/>
            <a:ext cx="3657600" cy="4724400"/>
          </a:xfrm>
        </p:spPr>
        <p:txBody>
          <a:bodyPr>
            <a:noAutofit/>
          </a:bodyPr>
          <a:lstStyle/>
          <a:p>
            <a:r>
              <a:rPr lang="en-GB" sz="2400" dirty="0"/>
              <a:t>The Book of  </a:t>
            </a:r>
            <a:r>
              <a:rPr lang="en-GB" sz="2400" dirty="0" err="1"/>
              <a:t>Aneirin</a:t>
            </a:r>
            <a:r>
              <a:rPr lang="en-GB" sz="2400" dirty="0"/>
              <a:t> C13</a:t>
            </a:r>
          </a:p>
          <a:p>
            <a:r>
              <a:rPr lang="en-GB" sz="2400" dirty="0"/>
              <a:t>The Battle of </a:t>
            </a:r>
            <a:r>
              <a:rPr lang="en-GB" sz="2400" dirty="0" err="1"/>
              <a:t>Catterick</a:t>
            </a:r>
            <a:r>
              <a:rPr lang="en-GB" sz="2400" dirty="0"/>
              <a:t> </a:t>
            </a:r>
          </a:p>
          <a:p>
            <a:r>
              <a:rPr lang="en-GB" sz="2400" dirty="0"/>
              <a:t>The </a:t>
            </a:r>
            <a:r>
              <a:rPr lang="en-GB" sz="2400" dirty="0" err="1"/>
              <a:t>Cynfeirdd</a:t>
            </a:r>
            <a:endParaRPr lang="en-GB" sz="2400" dirty="0"/>
          </a:p>
          <a:p>
            <a:r>
              <a:rPr lang="en-GB" sz="2400" dirty="0"/>
              <a:t>The </a:t>
            </a:r>
            <a:r>
              <a:rPr lang="en-GB" sz="2400" dirty="0" err="1"/>
              <a:t>Gogynfeirdd</a:t>
            </a:r>
            <a:endParaRPr lang="en-GB" sz="2400" dirty="0"/>
          </a:p>
          <a:p>
            <a:r>
              <a:rPr lang="en-GB" sz="2400" dirty="0"/>
              <a:t>(The Poets of the Princes) </a:t>
            </a:r>
          </a:p>
          <a:p>
            <a:r>
              <a:rPr lang="en-GB" sz="2400" dirty="0"/>
              <a:t>C12 and C13</a:t>
            </a:r>
          </a:p>
          <a:p>
            <a:r>
              <a:rPr lang="en-GB" sz="2400" dirty="0"/>
              <a:t>Poets of the Gentry</a:t>
            </a:r>
          </a:p>
          <a:p>
            <a:r>
              <a:rPr lang="en-GB" sz="2400" dirty="0"/>
              <a:t>1282-C16</a:t>
            </a:r>
          </a:p>
          <a:p>
            <a:r>
              <a:rPr lang="en-GB" sz="2400" dirty="0"/>
              <a:t>Y </a:t>
            </a:r>
            <a:r>
              <a:rPr lang="en-GB" sz="2400" dirty="0" err="1"/>
              <a:t>Mabinogi</a:t>
            </a:r>
            <a:r>
              <a:rPr lang="en-GB" sz="2400" dirty="0"/>
              <a:t> – The Red Book of </a:t>
            </a:r>
            <a:r>
              <a:rPr lang="en-GB" sz="2400" dirty="0" err="1"/>
              <a:t>Hergest</a:t>
            </a:r>
            <a:r>
              <a:rPr lang="en-GB" sz="2400" dirty="0"/>
              <a:t>/ The White Book of  </a:t>
            </a:r>
            <a:r>
              <a:rPr lang="en-GB" sz="2400" dirty="0" err="1"/>
              <a:t>Rhydderch</a:t>
            </a:r>
            <a:endParaRPr lang="en-GB" sz="2400" dirty="0"/>
          </a:p>
        </p:txBody>
      </p:sp>
      <p:sp>
        <p:nvSpPr>
          <p:cNvPr id="3" name="Rectangle 2"/>
          <p:cNvSpPr/>
          <p:nvPr/>
        </p:nvSpPr>
        <p:spPr>
          <a:xfrm>
            <a:off x="4038600" y="5791200"/>
            <a:ext cx="4572000" cy="461665"/>
          </a:xfrm>
          <a:prstGeom prst="rect">
            <a:avLst/>
          </a:prstGeom>
        </p:spPr>
        <p:txBody>
          <a:bodyPr>
            <a:spAutoFit/>
          </a:bodyPr>
          <a:lstStyle/>
          <a:p>
            <a:pPr lvl="0">
              <a:spcBef>
                <a:spcPct val="20000"/>
              </a:spcBef>
            </a:pPr>
            <a:r>
              <a:rPr lang="en-US" sz="1200" dirty="0" err="1">
                <a:solidFill>
                  <a:prstClr val="black"/>
                </a:solidFill>
              </a:rPr>
              <a:t>Llyfr</a:t>
            </a:r>
            <a:r>
              <a:rPr lang="en-US" sz="1200" dirty="0">
                <a:solidFill>
                  <a:prstClr val="black"/>
                </a:solidFill>
              </a:rPr>
              <a:t> </a:t>
            </a:r>
            <a:r>
              <a:rPr lang="en-US" sz="1200" dirty="0" err="1">
                <a:solidFill>
                  <a:prstClr val="black"/>
                </a:solidFill>
              </a:rPr>
              <a:t>Coch</a:t>
            </a:r>
            <a:r>
              <a:rPr lang="en-US" sz="1200" dirty="0">
                <a:solidFill>
                  <a:prstClr val="black"/>
                </a:solidFill>
              </a:rPr>
              <a:t> </a:t>
            </a:r>
            <a:r>
              <a:rPr lang="en-US" sz="1200" dirty="0" err="1">
                <a:solidFill>
                  <a:prstClr val="black"/>
                </a:solidFill>
              </a:rPr>
              <a:t>Hergest</a:t>
            </a:r>
            <a:r>
              <a:rPr lang="en-US" sz="1200" dirty="0">
                <a:solidFill>
                  <a:prstClr val="black"/>
                </a:solidFill>
              </a:rPr>
              <a:t> By William Forbes </a:t>
            </a:r>
            <a:r>
              <a:rPr lang="en-US" sz="1200" dirty="0" err="1">
                <a:solidFill>
                  <a:prstClr val="black"/>
                </a:solidFill>
              </a:rPr>
              <a:t>Skene</a:t>
            </a:r>
            <a:r>
              <a:rPr lang="en-US" sz="1200" dirty="0">
                <a:solidFill>
                  <a:prstClr val="black"/>
                </a:solidFill>
              </a:rPr>
              <a:t> [Public domain or Public domain], </a:t>
            </a:r>
            <a:r>
              <a:rPr lang="en-US" sz="1200" dirty="0" err="1">
                <a:solidFill>
                  <a:prstClr val="black"/>
                </a:solidFill>
              </a:rPr>
              <a:t>trwy</a:t>
            </a:r>
            <a:r>
              <a:rPr lang="en-US" sz="1200" dirty="0">
                <a:solidFill>
                  <a:prstClr val="black"/>
                </a:solidFill>
              </a:rPr>
              <a:t> Wikimedia Commons</a:t>
            </a:r>
            <a:endParaRPr lang="en-GB" sz="1200" dirty="0">
              <a:solidFill>
                <a:prstClr val="black"/>
              </a:solidFill>
            </a:endParaRPr>
          </a:p>
        </p:txBody>
      </p:sp>
    </p:spTree>
    <p:extLst>
      <p:ext uri="{BB962C8B-B14F-4D97-AF65-F5344CB8AC3E}">
        <p14:creationId xmlns:p14="http://schemas.microsoft.com/office/powerpoint/2010/main" val="175110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512" y="857251"/>
            <a:ext cx="8490488" cy="1104900"/>
          </a:xfrm>
        </p:spPr>
        <p:txBody>
          <a:bodyPr>
            <a:normAutofit fontScale="90000"/>
          </a:bodyPr>
          <a:lstStyle/>
          <a:p>
            <a:pPr marL="0" indent="0"/>
            <a:r>
              <a:rPr lang="en-US" b="1" dirty="0"/>
              <a:t>						</a:t>
            </a:r>
            <a:br>
              <a:rPr lang="en-US" b="1" dirty="0"/>
            </a:br>
            <a:br>
              <a:rPr lang="en-US" sz="1500" b="1" dirty="0"/>
            </a:br>
            <a:r>
              <a:rPr lang="en-US" sz="1500" b="1" dirty="0"/>
              <a:t>					</a:t>
            </a:r>
            <a:r>
              <a:rPr lang="en-US" sz="1650" dirty="0"/>
              <a:t>							</a:t>
            </a:r>
            <a:r>
              <a:rPr lang="en-US" sz="3675" b="1" dirty="0">
                <a:latin typeface="Times New Roman" panose="02020603050405020304" pitchFamily="18" charset="0"/>
                <a:cs typeface="Times New Roman" panose="02020603050405020304" pitchFamily="18" charset="0"/>
              </a:rPr>
              <a:t>Welsh Poetry</a:t>
            </a:r>
            <a:br>
              <a:rPr lang="en-US" sz="1800" b="1" dirty="0"/>
            </a:br>
            <a:r>
              <a:rPr lang="en-US" sz="1650" dirty="0"/>
              <a:t>						</a:t>
            </a:r>
            <a:r>
              <a:rPr lang="en-US" sz="975" dirty="0">
                <a:hlinkClick r:id="rId2"/>
              </a:rPr>
              <a:t>http://commons.wikimedia.org/wiki/File%3ALlywelyn_the_Great.JPG</a:t>
            </a:r>
            <a:br>
              <a:rPr lang="en-US" sz="975" dirty="0"/>
            </a:br>
            <a:r>
              <a:rPr lang="en-US" sz="975" dirty="0"/>
              <a:t>					</a:t>
            </a:r>
            <a:r>
              <a:rPr lang="en-US" sz="1650" dirty="0">
                <a:latin typeface="Times New Roman" panose="02020603050405020304" pitchFamily="18" charset="0"/>
                <a:cs typeface="Times New Roman" panose="02020603050405020304" pitchFamily="18" charset="0"/>
              </a:rPr>
              <a:t>The death of </a:t>
            </a:r>
            <a:r>
              <a:rPr lang="en-US" sz="1650" dirty="0" err="1">
                <a:latin typeface="Times New Roman" panose="02020603050405020304" pitchFamily="18" charset="0"/>
                <a:cs typeface="Times New Roman" panose="02020603050405020304" pitchFamily="18" charset="0"/>
              </a:rPr>
              <a:t>Llywelyn</a:t>
            </a:r>
            <a:r>
              <a:rPr lang="en-US" sz="1650" dirty="0">
                <a:latin typeface="Times New Roman" panose="02020603050405020304" pitchFamily="18" charset="0"/>
                <a:cs typeface="Times New Roman" panose="02020603050405020304" pitchFamily="18" charset="0"/>
              </a:rPr>
              <a:t> </a:t>
            </a:r>
            <a:r>
              <a:rPr lang="en-US" sz="1650" dirty="0" err="1">
                <a:latin typeface="Times New Roman" panose="02020603050405020304" pitchFamily="18" charset="0"/>
                <a:cs typeface="Times New Roman" panose="02020603050405020304" pitchFamily="18" charset="0"/>
              </a:rPr>
              <a:t>ap</a:t>
            </a:r>
            <a:r>
              <a:rPr lang="en-US" sz="1650" dirty="0">
                <a:latin typeface="Times New Roman" panose="02020603050405020304" pitchFamily="18" charset="0"/>
                <a:cs typeface="Times New Roman" panose="02020603050405020304" pitchFamily="18" charset="0"/>
              </a:rPr>
              <a:t> </a:t>
            </a:r>
            <a:r>
              <a:rPr lang="en-US" sz="1650" dirty="0" err="1">
                <a:latin typeface="Times New Roman" panose="02020603050405020304" pitchFamily="18" charset="0"/>
                <a:cs typeface="Times New Roman" panose="02020603050405020304" pitchFamily="18" charset="0"/>
              </a:rPr>
              <a:t>Iorwerth</a:t>
            </a:r>
            <a:r>
              <a:rPr lang="en-US" sz="1650" dirty="0">
                <a:latin typeface="Times New Roman" panose="02020603050405020304" pitchFamily="18" charset="0"/>
                <a:cs typeface="Times New Roman" panose="02020603050405020304" pitchFamily="18" charset="0"/>
              </a:rPr>
              <a:t> (1173-1240) </a:t>
            </a:r>
            <a:br>
              <a:rPr lang="en-US" sz="1650" dirty="0">
                <a:latin typeface="Times New Roman" panose="02020603050405020304" pitchFamily="18" charset="0"/>
                <a:cs typeface="Times New Roman" panose="02020603050405020304" pitchFamily="18" charset="0"/>
              </a:rPr>
            </a:br>
            <a:r>
              <a:rPr lang="en-US" sz="975" dirty="0"/>
              <a:t>		</a:t>
            </a:r>
            <a:r>
              <a:rPr lang="en-US" sz="1650" dirty="0"/>
              <a:t>		</a:t>
            </a:r>
            <a:r>
              <a:rPr lang="en-US" sz="1200" dirty="0"/>
              <a:t>							</a:t>
            </a:r>
            <a:br>
              <a:rPr lang="en-US" sz="1200" dirty="0"/>
            </a:br>
            <a:r>
              <a:rPr lang="en-US" sz="1200" b="1" dirty="0"/>
              <a:t>						</a:t>
            </a:r>
            <a:br>
              <a:rPr lang="en-US" sz="1200" b="1" dirty="0"/>
            </a:br>
            <a:r>
              <a:rPr lang="en-US" sz="1200" b="1" dirty="0"/>
              <a:t>	</a:t>
            </a:r>
            <a:br>
              <a:rPr lang="en-US" dirty="0"/>
            </a:br>
            <a:endParaRPr lang="en-GB" dirty="0"/>
          </a:p>
        </p:txBody>
      </p:sp>
      <p:sp>
        <p:nvSpPr>
          <p:cNvPr id="3" name="Content Placeholder 2"/>
          <p:cNvSpPr>
            <a:spLocks noGrp="1"/>
          </p:cNvSpPr>
          <p:nvPr>
            <p:ph sz="half" idx="1"/>
          </p:nvPr>
        </p:nvSpPr>
        <p:spPr>
          <a:xfrm>
            <a:off x="381000" y="1860550"/>
            <a:ext cx="4991100" cy="4000500"/>
          </a:xfrm>
        </p:spPr>
        <p:txBody>
          <a:bodyPr>
            <a:normAutofit fontScale="77500" lnSpcReduction="20000"/>
          </a:bodyPr>
          <a:lstStyle/>
          <a:p>
            <a:pPr marL="0" indent="0">
              <a:buNone/>
            </a:pPr>
            <a:r>
              <a:rPr lang="en-GB" b="1" dirty="0" err="1">
                <a:latin typeface="Times New Roman" panose="02020603050405020304" pitchFamily="18" charset="0"/>
                <a:cs typeface="Times New Roman" panose="02020603050405020304" pitchFamily="18" charset="0"/>
              </a:rPr>
              <a:t>Cynfeirdd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Aneirin</a:t>
            </a:r>
            <a:r>
              <a:rPr lang="en-GB" dirty="0">
                <a:latin typeface="Times New Roman" panose="02020603050405020304" pitchFamily="18" charset="0"/>
                <a:cs typeface="Times New Roman" panose="02020603050405020304" pitchFamily="18" charset="0"/>
              </a:rPr>
              <a:t>, Taliesin)</a:t>
            </a:r>
          </a:p>
          <a:p>
            <a:pPr marL="0" indent="0">
              <a:buNone/>
            </a:pPr>
            <a:r>
              <a:rPr lang="en-GB" dirty="0">
                <a:latin typeface="Times New Roman" panose="02020603050405020304" pitchFamily="18" charset="0"/>
                <a:cs typeface="Times New Roman" panose="02020603050405020304" pitchFamily="18" charset="0"/>
              </a:rPr>
              <a:t>Y </a:t>
            </a:r>
            <a:r>
              <a:rPr lang="en-GB" dirty="0" err="1">
                <a:latin typeface="Times New Roman" panose="02020603050405020304" pitchFamily="18" charset="0"/>
                <a:cs typeface="Times New Roman" panose="02020603050405020304" pitchFamily="18" charset="0"/>
              </a:rPr>
              <a:t>Gododdin</a:t>
            </a:r>
            <a:r>
              <a:rPr lang="en-GB" dirty="0">
                <a:latin typeface="Times New Roman" panose="02020603050405020304" pitchFamily="18" charset="0"/>
                <a:cs typeface="Times New Roman" panose="02020603050405020304" pitchFamily="18" charset="0"/>
              </a:rPr>
              <a:t> C6th?</a:t>
            </a:r>
          </a:p>
          <a:p>
            <a:pPr marL="0" indent="0">
              <a:buNone/>
            </a:pPr>
            <a:r>
              <a:rPr lang="en-GB" dirty="0">
                <a:latin typeface="Times New Roman" panose="02020603050405020304" pitchFamily="18" charset="0"/>
                <a:cs typeface="Times New Roman" panose="02020603050405020304" pitchFamily="18" charset="0"/>
              </a:rPr>
              <a:t>Book of </a:t>
            </a:r>
            <a:r>
              <a:rPr lang="en-GB" dirty="0" err="1">
                <a:latin typeface="Times New Roman" panose="02020603050405020304" pitchFamily="18" charset="0"/>
                <a:cs typeface="Times New Roman" panose="02020603050405020304" pitchFamily="18" charset="0"/>
              </a:rPr>
              <a:t>Aneirin</a:t>
            </a:r>
            <a:r>
              <a:rPr lang="en-GB" dirty="0">
                <a:latin typeface="Times New Roman" panose="02020603050405020304" pitchFamily="18" charset="0"/>
                <a:cs typeface="Times New Roman" panose="02020603050405020304" pitchFamily="18" charset="0"/>
              </a:rPr>
              <a:t> mid C13th</a:t>
            </a:r>
          </a:p>
          <a:p>
            <a:pPr marL="0" indent="0">
              <a:buNone/>
            </a:pPr>
            <a:r>
              <a:rPr lang="en-GB" dirty="0">
                <a:latin typeface="Times New Roman" panose="02020603050405020304" pitchFamily="18" charset="0"/>
                <a:cs typeface="Times New Roman" panose="02020603050405020304" pitchFamily="18" charset="0"/>
              </a:rPr>
              <a:t>Taliesin – 12 poems</a:t>
            </a:r>
          </a:p>
          <a:p>
            <a:pPr marL="0" indent="0">
              <a:buNone/>
            </a:pPr>
            <a:r>
              <a:rPr lang="en-GB" sz="2025" b="1" dirty="0" err="1">
                <a:latin typeface="Times New Roman" panose="02020603050405020304" pitchFamily="18" charset="0"/>
                <a:cs typeface="Times New Roman" panose="02020603050405020304" pitchFamily="18" charset="0"/>
              </a:rPr>
              <a:t>Gogynfeirdd</a:t>
            </a:r>
            <a:r>
              <a:rPr lang="en-GB" sz="2025" b="1" dirty="0">
                <a:latin typeface="Times New Roman" panose="02020603050405020304" pitchFamily="18" charset="0"/>
                <a:cs typeface="Times New Roman" panose="02020603050405020304" pitchFamily="18" charset="0"/>
              </a:rPr>
              <a:t>/Poets of the Princes</a:t>
            </a:r>
          </a:p>
          <a:p>
            <a:pPr marL="0" indent="0">
              <a:buNone/>
            </a:pPr>
            <a:r>
              <a:rPr lang="en-GB" sz="2025" dirty="0">
                <a:latin typeface="Times New Roman" panose="02020603050405020304" pitchFamily="18" charset="0"/>
                <a:cs typeface="Times New Roman" panose="02020603050405020304" pitchFamily="18" charset="0"/>
              </a:rPr>
              <a:t>C12th and C13th</a:t>
            </a:r>
          </a:p>
          <a:p>
            <a:pPr marL="0" indent="0">
              <a:buNone/>
            </a:pPr>
            <a:r>
              <a:rPr lang="en-GB" sz="2025" dirty="0">
                <a:latin typeface="Times New Roman" panose="02020603050405020304" pitchFamily="18" charset="0"/>
                <a:cs typeface="Times New Roman" panose="02020603050405020304" pitchFamily="18" charset="0"/>
              </a:rPr>
              <a:t>(</a:t>
            </a:r>
            <a:r>
              <a:rPr lang="en-GB" sz="2025" dirty="0" err="1">
                <a:latin typeface="Times New Roman" panose="02020603050405020304" pitchFamily="18" charset="0"/>
                <a:cs typeface="Times New Roman" panose="02020603050405020304" pitchFamily="18" charset="0"/>
              </a:rPr>
              <a:t>Meilyr</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Brydydd</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Cynddelw</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Brydydd</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Mawr</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Llywarch</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ap</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Llywelyn</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Gwynfardd</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Brycheiniog</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Madog</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ap</a:t>
            </a:r>
            <a:r>
              <a:rPr lang="en-GB" sz="2025" dirty="0">
                <a:latin typeface="Times New Roman" panose="02020603050405020304" pitchFamily="18" charset="0"/>
                <a:cs typeface="Times New Roman" panose="02020603050405020304" pitchFamily="18" charset="0"/>
              </a:rPr>
              <a:t> </a:t>
            </a:r>
            <a:r>
              <a:rPr lang="en-GB" sz="2025" dirty="0" err="1">
                <a:latin typeface="Times New Roman" panose="02020603050405020304" pitchFamily="18" charset="0"/>
                <a:cs typeface="Times New Roman" panose="02020603050405020304" pitchFamily="18" charset="0"/>
              </a:rPr>
              <a:t>Gwallter</a:t>
            </a:r>
            <a:r>
              <a:rPr lang="en-GB" sz="2025" dirty="0">
                <a:latin typeface="Times New Roman" panose="02020603050405020304" pitchFamily="18" charset="0"/>
                <a:cs typeface="Times New Roman" panose="02020603050405020304" pitchFamily="18" charset="0"/>
              </a:rPr>
              <a:t>)</a:t>
            </a:r>
          </a:p>
          <a:p>
            <a:pPr marL="0" indent="0">
              <a:buNone/>
            </a:pPr>
            <a:r>
              <a:rPr lang="en-GB" b="1" dirty="0">
                <a:latin typeface="Times New Roman" panose="02020603050405020304" pitchFamily="18" charset="0"/>
                <a:cs typeface="Times New Roman" panose="02020603050405020304" pitchFamily="18" charset="0"/>
              </a:rPr>
              <a:t>Poets of the Nobility </a:t>
            </a:r>
            <a:r>
              <a:rPr lang="en-GB" dirty="0">
                <a:latin typeface="Times New Roman" panose="02020603050405020304" pitchFamily="18" charset="0"/>
                <a:cs typeface="Times New Roman" panose="02020603050405020304" pitchFamily="18" charset="0"/>
              </a:rPr>
              <a:t>1283-C16th</a:t>
            </a:r>
          </a:p>
          <a:p>
            <a:pPr marL="0" indent="0">
              <a:buNone/>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Dafydd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ap</a:t>
            </a:r>
            <a:r>
              <a:rPr lang="en-GB" dirty="0">
                <a:latin typeface="Times New Roman" panose="02020603050405020304" pitchFamily="18" charset="0"/>
                <a:cs typeface="Times New Roman" panose="02020603050405020304" pitchFamily="18" charset="0"/>
              </a:rPr>
              <a:t> Gwilym, Iolo Goch, </a:t>
            </a:r>
            <a:r>
              <a:rPr lang="en-GB" dirty="0" err="1">
                <a:latin typeface="Times New Roman" panose="02020603050405020304" pitchFamily="18" charset="0"/>
                <a:cs typeface="Times New Roman" panose="02020603050405020304" pitchFamily="18" charset="0"/>
              </a:rPr>
              <a:t>Tudur</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Aled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Lewys</a:t>
            </a:r>
            <a:r>
              <a:rPr lang="en-GB" dirty="0">
                <a:latin typeface="Times New Roman" panose="02020603050405020304" pitchFamily="18" charset="0"/>
                <a:cs typeface="Times New Roman" panose="02020603050405020304" pitchFamily="18" charset="0"/>
              </a:rPr>
              <a:t> Glyn </a:t>
            </a:r>
            <a:r>
              <a:rPr lang="en-GB" dirty="0" err="1">
                <a:latin typeface="Times New Roman" panose="02020603050405020304" pitchFamily="18" charset="0"/>
                <a:cs typeface="Times New Roman" panose="02020603050405020304" pitchFamily="18" charset="0"/>
              </a:rPr>
              <a:t>Cothi</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Gwerful</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Mechain</a:t>
            </a:r>
            <a:r>
              <a:rPr lang="en-GB" dirty="0">
                <a:latin typeface="Times New Roman" panose="02020603050405020304" pitchFamily="18" charset="0"/>
                <a:cs typeface="Times New Roman" panose="02020603050405020304" pitchFamily="18" charset="0"/>
              </a:rPr>
              <a:t>)</a:t>
            </a:r>
          </a:p>
          <a:p>
            <a:pPr marL="0" indent="0">
              <a:buNone/>
            </a:pPr>
            <a:endParaRPr lang="en-GB" b="1"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372100" y="1962151"/>
            <a:ext cx="2876806" cy="3780000"/>
          </a:xfrm>
          <a:prstGeom prst="rect">
            <a:avLst/>
          </a:prstGeom>
        </p:spPr>
      </p:pic>
    </p:spTree>
    <p:extLst>
      <p:ext uri="{BB962C8B-B14F-4D97-AF65-F5344CB8AC3E}">
        <p14:creationId xmlns:p14="http://schemas.microsoft.com/office/powerpoint/2010/main" val="15776138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857251"/>
            <a:ext cx="7886700" cy="1268016"/>
          </a:xfrm>
        </p:spPr>
        <p:txBody>
          <a:bodyPr/>
          <a:lstStyle/>
          <a:p>
            <a:r>
              <a:rPr lang="en-GB" b="1" dirty="0">
                <a:latin typeface="Times New Roman" panose="02020603050405020304" pitchFamily="18" charset="0"/>
                <a:cs typeface="Times New Roman" panose="02020603050405020304" pitchFamily="18" charset="0"/>
              </a:rPr>
              <a:t>Y </a:t>
            </a:r>
            <a:r>
              <a:rPr lang="en-GB" b="1" dirty="0" err="1">
                <a:latin typeface="Times New Roman" panose="02020603050405020304" pitchFamily="18" charset="0"/>
                <a:cs typeface="Times New Roman" panose="02020603050405020304" pitchFamily="18" charset="0"/>
              </a:rPr>
              <a:t>Gododdin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8650" y="1797050"/>
            <a:ext cx="7886700" cy="4203700"/>
          </a:xfrm>
        </p:spPr>
        <p:txBody>
          <a:bodyPr>
            <a:normAutofit fontScale="92500" lnSpcReduction="10000"/>
          </a:bodyPr>
          <a:lstStyle/>
          <a:p>
            <a:pPr marL="0" indent="0">
              <a:buNone/>
            </a:pPr>
            <a:r>
              <a:rPr lang="en-GB" b="1" dirty="0"/>
              <a:t>A stanza from the </a:t>
            </a:r>
            <a:r>
              <a:rPr lang="en-GB" b="1" dirty="0" err="1"/>
              <a:t>Gododdin</a:t>
            </a:r>
            <a:r>
              <a:rPr lang="en-GB" b="1" dirty="0"/>
              <a:t> (in modern Welsh orthography): </a:t>
            </a:r>
          </a:p>
          <a:p>
            <a:pPr marL="0" indent="0">
              <a:buNone/>
            </a:pPr>
            <a:r>
              <a:rPr lang="cy-GB" sz="1650" dirty="0"/>
              <a:t>Gwŷr a aeth Gatraeth oedd ffraeth eu llu;    	</a:t>
            </a:r>
            <a:r>
              <a:rPr lang="en-GB" sz="1650" dirty="0"/>
              <a:t>Men went to </a:t>
            </a:r>
            <a:r>
              <a:rPr lang="en-GB" sz="1650" dirty="0" err="1"/>
              <a:t>Catraeth</a:t>
            </a:r>
            <a:r>
              <a:rPr lang="en-GB" sz="1650" dirty="0"/>
              <a:t>, their host was swift,</a:t>
            </a:r>
          </a:p>
          <a:p>
            <a:pPr marL="0" indent="0">
              <a:buNone/>
            </a:pPr>
            <a:r>
              <a:rPr lang="en-GB" sz="1650" dirty="0" err="1"/>
              <a:t>Glasfedd</a:t>
            </a:r>
            <a:r>
              <a:rPr lang="en-GB" sz="1650" dirty="0"/>
              <a:t> </a:t>
            </a:r>
            <a:r>
              <a:rPr lang="en-GB" sz="1650" dirty="0" err="1"/>
              <a:t>eu</a:t>
            </a:r>
            <a:r>
              <a:rPr lang="en-GB" sz="1650" dirty="0"/>
              <a:t> </a:t>
            </a:r>
            <a:r>
              <a:rPr lang="en-GB" sz="1650" dirty="0" err="1"/>
              <a:t>hancwyn</a:t>
            </a:r>
            <a:r>
              <a:rPr lang="en-GB" sz="1650" dirty="0"/>
              <a:t>, a </a:t>
            </a:r>
            <a:r>
              <a:rPr lang="en-GB" sz="1650" dirty="0" err="1"/>
              <a:t>gwenwyn</a:t>
            </a:r>
            <a:r>
              <a:rPr lang="en-GB" sz="1650" dirty="0"/>
              <a:t> fu. 	Fresh mead was their feast, and it was bitter, </a:t>
            </a:r>
          </a:p>
          <a:p>
            <a:pPr marL="0" indent="0">
              <a:buNone/>
            </a:pPr>
            <a:r>
              <a:rPr lang="en-GB" sz="1650" dirty="0" err="1"/>
              <a:t>Trichant</a:t>
            </a:r>
            <a:r>
              <a:rPr lang="en-GB" sz="1650" dirty="0"/>
              <a:t> </a:t>
            </a:r>
            <a:r>
              <a:rPr lang="en-GB" sz="1650" dirty="0" err="1"/>
              <a:t>trwy</a:t>
            </a:r>
            <a:r>
              <a:rPr lang="en-GB" sz="1650" dirty="0"/>
              <a:t> </a:t>
            </a:r>
            <a:r>
              <a:rPr lang="en-GB" sz="1650" dirty="0" err="1"/>
              <a:t>beiriant</a:t>
            </a:r>
            <a:r>
              <a:rPr lang="en-GB" sz="1650" dirty="0"/>
              <a:t> </a:t>
            </a:r>
            <a:r>
              <a:rPr lang="en-GB" sz="1650" dirty="0" err="1"/>
              <a:t>yn</a:t>
            </a:r>
            <a:r>
              <a:rPr lang="en-GB" sz="1650" dirty="0"/>
              <a:t> </a:t>
            </a:r>
            <a:r>
              <a:rPr lang="en-GB" sz="1650" dirty="0" err="1"/>
              <a:t>catäu</a:t>
            </a:r>
            <a:r>
              <a:rPr lang="en-GB" sz="1650" dirty="0"/>
              <a:t> – 	     	Three hundred fighting under command,</a:t>
            </a:r>
          </a:p>
          <a:p>
            <a:pPr marL="0" indent="0">
              <a:buNone/>
            </a:pPr>
            <a:r>
              <a:rPr lang="en-GB" sz="1650" dirty="0"/>
              <a:t>A </a:t>
            </a:r>
            <a:r>
              <a:rPr lang="en-GB" sz="1650" dirty="0" err="1"/>
              <a:t>gwedi</a:t>
            </a:r>
            <a:r>
              <a:rPr lang="en-GB" sz="1650" dirty="0"/>
              <a:t> </a:t>
            </a:r>
            <a:r>
              <a:rPr lang="en-GB" sz="1650" dirty="0" err="1"/>
              <a:t>elwch</a:t>
            </a:r>
            <a:r>
              <a:rPr lang="en-GB" sz="1650" dirty="0"/>
              <a:t> </a:t>
            </a:r>
            <a:r>
              <a:rPr lang="en-GB" sz="1650" dirty="0" err="1"/>
              <a:t>tawelwch</a:t>
            </a:r>
            <a:r>
              <a:rPr lang="en-GB" sz="1650" dirty="0"/>
              <a:t> fu. 		And after the cry of jubilation there was silence. </a:t>
            </a:r>
          </a:p>
          <a:p>
            <a:pPr marL="0" indent="0">
              <a:buNone/>
            </a:pPr>
            <a:r>
              <a:rPr lang="en-GB" sz="1650" dirty="0" err="1"/>
              <a:t>Cyd</a:t>
            </a:r>
            <a:r>
              <a:rPr lang="en-GB" sz="1650" dirty="0"/>
              <a:t> </a:t>
            </a:r>
            <a:r>
              <a:rPr lang="en-GB" sz="1650" dirty="0" err="1"/>
              <a:t>elwynt</a:t>
            </a:r>
            <a:r>
              <a:rPr lang="en-GB" sz="1650" dirty="0"/>
              <a:t> </a:t>
            </a:r>
            <a:r>
              <a:rPr lang="en-GB" sz="1650" dirty="0" err="1"/>
              <a:t>lannau</a:t>
            </a:r>
            <a:r>
              <a:rPr lang="en-GB" sz="1650" dirty="0"/>
              <a:t> </a:t>
            </a:r>
            <a:r>
              <a:rPr lang="en-GB" sz="1650" dirty="0" err="1"/>
              <a:t>i</a:t>
            </a:r>
            <a:r>
              <a:rPr lang="en-GB" sz="1650" dirty="0"/>
              <a:t> </a:t>
            </a:r>
            <a:r>
              <a:rPr lang="en-GB" sz="1650" dirty="0" err="1"/>
              <a:t>benydu</a:t>
            </a:r>
            <a:r>
              <a:rPr lang="en-GB" sz="1650" dirty="0"/>
              <a:t>, 		 Though they went to churches to do penance, </a:t>
            </a:r>
          </a:p>
          <a:p>
            <a:pPr marL="0" indent="0">
              <a:buNone/>
            </a:pPr>
            <a:r>
              <a:rPr lang="en-GB" sz="1650" dirty="0" err="1"/>
              <a:t>Dadl</a:t>
            </a:r>
            <a:r>
              <a:rPr lang="en-GB" sz="1650" dirty="0"/>
              <a:t> </a:t>
            </a:r>
            <a:r>
              <a:rPr lang="en-GB" sz="1650" dirty="0" err="1"/>
              <a:t>diau</a:t>
            </a:r>
            <a:r>
              <a:rPr lang="en-GB" sz="1650" dirty="0"/>
              <a:t> </a:t>
            </a:r>
            <a:r>
              <a:rPr lang="en-GB" sz="1650" dirty="0" err="1"/>
              <a:t>angau</a:t>
            </a:r>
            <a:r>
              <a:rPr lang="en-GB" sz="1650" dirty="0"/>
              <a:t> </a:t>
            </a:r>
            <a:r>
              <a:rPr lang="en-GB" sz="1650" dirty="0" err="1"/>
              <a:t>i</a:t>
            </a:r>
            <a:r>
              <a:rPr lang="en-GB" sz="1650" dirty="0"/>
              <a:t> </a:t>
            </a:r>
            <a:r>
              <a:rPr lang="en-GB" sz="1650" dirty="0" err="1"/>
              <a:t>eu</a:t>
            </a:r>
            <a:r>
              <a:rPr lang="en-GB" sz="1650" dirty="0"/>
              <a:t> </a:t>
            </a:r>
            <a:r>
              <a:rPr lang="en-GB" sz="1650" dirty="0" err="1"/>
              <a:t>treiddu</a:t>
            </a:r>
            <a:r>
              <a:rPr lang="en-GB" sz="1650" dirty="0"/>
              <a:t>. 		 The certain meeting with death came to them. </a:t>
            </a:r>
          </a:p>
          <a:p>
            <a:pPr marL="0" indent="0">
              <a:buNone/>
            </a:pPr>
            <a:endParaRPr lang="en-GB" sz="1650" dirty="0"/>
          </a:p>
          <a:p>
            <a:pPr marL="0" indent="0">
              <a:buNone/>
            </a:pPr>
            <a:r>
              <a:rPr lang="en-GB" sz="1650" b="1" dirty="0" err="1"/>
              <a:t>Gwawrddur</a:t>
            </a:r>
            <a:r>
              <a:rPr lang="en-GB" sz="1650" b="1" dirty="0"/>
              <a:t> cf. Arthur</a:t>
            </a:r>
          </a:p>
          <a:p>
            <a:pPr marL="0" indent="0">
              <a:buNone/>
            </a:pPr>
            <a:r>
              <a:rPr lang="en-GB" sz="1650" dirty="0" err="1"/>
              <a:t>Gochorai</a:t>
            </a:r>
            <a:r>
              <a:rPr lang="en-GB" sz="1650" dirty="0"/>
              <a:t> brain du </a:t>
            </a:r>
            <a:r>
              <a:rPr lang="en-GB" sz="1650" dirty="0" err="1"/>
              <a:t>ar</a:t>
            </a:r>
            <a:r>
              <a:rPr lang="en-GB" sz="1650" dirty="0"/>
              <a:t> fur </a:t>
            </a:r>
            <a:r>
              <a:rPr lang="en-GB" sz="1650" dirty="0" err="1"/>
              <a:t>caer</a:t>
            </a:r>
            <a:r>
              <a:rPr lang="en-GB" sz="1650" dirty="0"/>
              <a:t>		 He fed black ravens on the ramparts of a fortress</a:t>
            </a:r>
          </a:p>
          <a:p>
            <a:pPr marL="0" indent="0">
              <a:buNone/>
            </a:pPr>
            <a:r>
              <a:rPr lang="en-GB" sz="1650" dirty="0" err="1"/>
              <a:t>Cyn</a:t>
            </a:r>
            <a:r>
              <a:rPr lang="en-GB" sz="1650" dirty="0"/>
              <a:t> </a:t>
            </a:r>
            <a:r>
              <a:rPr lang="en-GB" sz="1650" dirty="0" err="1"/>
              <a:t>ni</a:t>
            </a:r>
            <a:r>
              <a:rPr lang="en-GB" sz="1650" dirty="0"/>
              <a:t> bai </a:t>
            </a:r>
            <a:r>
              <a:rPr lang="en-GB" sz="1650" dirty="0" err="1"/>
              <a:t>ef</a:t>
            </a:r>
            <a:r>
              <a:rPr lang="en-GB" sz="1650" dirty="0"/>
              <a:t> Arthur.		   	Though he was no Arthur.</a:t>
            </a:r>
          </a:p>
          <a:p>
            <a:pPr marL="0" indent="0">
              <a:buNone/>
            </a:pPr>
            <a:r>
              <a:rPr lang="en-GB" sz="1650" dirty="0"/>
              <a:t>A. O. H. </a:t>
            </a:r>
            <a:r>
              <a:rPr lang="en-GB" sz="1650" dirty="0" err="1"/>
              <a:t>Jarman</a:t>
            </a:r>
            <a:r>
              <a:rPr lang="en-GB" sz="1650" dirty="0"/>
              <a:t> (</a:t>
            </a:r>
            <a:r>
              <a:rPr lang="en-GB" sz="1650" dirty="0" err="1"/>
              <a:t>ed.and</a:t>
            </a:r>
            <a:r>
              <a:rPr lang="en-GB" sz="1650" dirty="0"/>
              <a:t> trans.) </a:t>
            </a:r>
            <a:r>
              <a:rPr lang="en-GB" sz="1650" i="1" dirty="0" err="1"/>
              <a:t>Aneirin</a:t>
            </a:r>
            <a:r>
              <a:rPr lang="en-GB" sz="1650" i="1" dirty="0"/>
              <a:t> Y </a:t>
            </a:r>
            <a:r>
              <a:rPr lang="en-GB" sz="1650" i="1" dirty="0" err="1"/>
              <a:t>Gododdin</a:t>
            </a:r>
            <a:r>
              <a:rPr lang="en-GB" sz="1650" i="1" dirty="0"/>
              <a:t> </a:t>
            </a:r>
            <a:r>
              <a:rPr lang="en-GB" sz="1650" dirty="0"/>
              <a:t>(</a:t>
            </a:r>
            <a:r>
              <a:rPr lang="en-GB" sz="1650" dirty="0" err="1"/>
              <a:t>Llandysul</a:t>
            </a:r>
            <a:r>
              <a:rPr lang="en-GB" sz="1650" dirty="0"/>
              <a:t>: </a:t>
            </a:r>
            <a:r>
              <a:rPr lang="en-GB" sz="1650" dirty="0" err="1"/>
              <a:t>Gomer</a:t>
            </a:r>
            <a:r>
              <a:rPr lang="en-GB" sz="1650" dirty="0"/>
              <a:t>, 1990), pp. 6-7; 64-65.</a:t>
            </a:r>
          </a:p>
        </p:txBody>
      </p:sp>
    </p:spTree>
    <p:extLst>
      <p:ext uri="{BB962C8B-B14F-4D97-AF65-F5344CB8AC3E}">
        <p14:creationId xmlns:p14="http://schemas.microsoft.com/office/powerpoint/2010/main" val="1392301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098550"/>
            <a:ext cx="7886700" cy="1013619"/>
          </a:xfrm>
        </p:spPr>
        <p:txBody>
          <a:bodyPr>
            <a:noAutofit/>
          </a:bodyPr>
          <a:lstStyle/>
          <a:p>
            <a:r>
              <a:rPr lang="en-GB" sz="2100" dirty="0">
                <a:latin typeface="Times New Roman" panose="02020603050405020304" pitchFamily="18" charset="0"/>
                <a:cs typeface="Times New Roman" panose="02020603050405020304" pitchFamily="18" charset="0"/>
              </a:rPr>
              <a:t>‘Anyone is entitled to have his hunch, but before a hunch can have even the modest dignity of an informed guess it needs to be shaped by an understanding of the evidence’ </a:t>
            </a:r>
            <a:br>
              <a:rPr lang="en-GB" sz="2100" dirty="0">
                <a:latin typeface="Times New Roman" panose="02020603050405020304" pitchFamily="18" charset="0"/>
                <a:cs typeface="Times New Roman" panose="02020603050405020304" pitchFamily="18" charset="0"/>
              </a:rPr>
            </a:br>
            <a:r>
              <a:rPr lang="en-GB" sz="2100" dirty="0">
                <a:latin typeface="Times New Roman" panose="02020603050405020304" pitchFamily="18" charset="0"/>
                <a:cs typeface="Times New Roman" panose="02020603050405020304" pitchFamily="18" charset="0"/>
              </a:rPr>
              <a:t>(Thomas Charles-Edwards, ‘The Arthur of History’, p. 15)</a:t>
            </a:r>
            <a:br>
              <a:rPr lang="en-GB" sz="2100" dirty="0">
                <a:latin typeface="Times New Roman" panose="02020603050405020304" pitchFamily="18" charset="0"/>
                <a:cs typeface="Times New Roman" panose="02020603050405020304" pitchFamily="18" charset="0"/>
              </a:rPr>
            </a:br>
            <a:endParaRPr lang="en-GB" sz="2100"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p:txBody>
          <a:bodyPr>
            <a:normAutofit fontScale="92500"/>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‘Many books, articles and web-pages simply make </a:t>
            </a:r>
            <a:r>
              <a:rPr lang="en-GB" i="1" dirty="0">
                <a:latin typeface="Times New Roman" panose="02020603050405020304" pitchFamily="18" charset="0"/>
                <a:cs typeface="Times New Roman" panose="02020603050405020304" pitchFamily="18" charset="0"/>
              </a:rPr>
              <a:t>a priori</a:t>
            </a:r>
            <a:r>
              <a:rPr lang="en-GB" dirty="0">
                <a:latin typeface="Times New Roman" panose="02020603050405020304" pitchFamily="18" charset="0"/>
                <a:cs typeface="Times New Roman" panose="02020603050405020304" pitchFamily="18" charset="0"/>
              </a:rPr>
              <a:t> assumption that there has to be a historical figure behind the Arthurian legends. Such an assumption is totally unjustified. As anyone at all familiar with medieval literature in general will know, the </a:t>
            </a:r>
            <a:r>
              <a:rPr lang="en-GB" dirty="0" err="1">
                <a:latin typeface="Times New Roman" panose="02020603050405020304" pitchFamily="18" charset="0"/>
                <a:cs typeface="Times New Roman" panose="02020603050405020304" pitchFamily="18" charset="0"/>
              </a:rPr>
              <a:t>historicisation</a:t>
            </a:r>
            <a:r>
              <a:rPr lang="en-GB" dirty="0">
                <a:latin typeface="Times New Roman" panose="02020603050405020304" pitchFamily="18" charset="0"/>
                <a:cs typeface="Times New Roman" panose="02020603050405020304" pitchFamily="18" charset="0"/>
              </a:rPr>
              <a:t> of non-historical/mythical personages – often through association with some important event of the past – is not in any way an unusual occurrence.’</a:t>
            </a:r>
            <a:r>
              <a:rPr lang="en-US"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(Thomas Green, ‘The Historicity and </a:t>
            </a:r>
            <a:r>
              <a:rPr lang="en-US" dirty="0" err="1">
                <a:latin typeface="Times New Roman" panose="02020603050405020304" pitchFamily="18" charset="0"/>
                <a:cs typeface="Times New Roman" panose="02020603050405020304" pitchFamily="18" charset="0"/>
              </a:rPr>
              <a:t>Historicisation</a:t>
            </a:r>
            <a:r>
              <a:rPr lang="en-US" dirty="0">
                <a:latin typeface="Times New Roman" panose="02020603050405020304" pitchFamily="18" charset="0"/>
                <a:cs typeface="Times New Roman" panose="02020603050405020304" pitchFamily="18" charset="0"/>
              </a:rPr>
              <a:t> of Arthur’, p. 1)</a:t>
            </a: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50346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100" dirty="0">
                <a:latin typeface="Times New Roman" panose="02020603050405020304" pitchFamily="18" charset="0"/>
                <a:cs typeface="Times New Roman" panose="02020603050405020304" pitchFamily="18" charset="0"/>
              </a:rPr>
              <a:t>Cadbury, Somerset (Camelot? John Leland C16th) Tintagel (conceived - Geoffrey of Monmouth), </a:t>
            </a:r>
            <a:r>
              <a:rPr lang="en-GB" sz="2100" dirty="0" err="1">
                <a:latin typeface="Times New Roman" panose="02020603050405020304" pitchFamily="18" charset="0"/>
                <a:cs typeface="Times New Roman" panose="02020603050405020304" pitchFamily="18" charset="0"/>
              </a:rPr>
              <a:t>Gelliwig</a:t>
            </a:r>
            <a:r>
              <a:rPr lang="en-GB" sz="2100" dirty="0">
                <a:latin typeface="Times New Roman" panose="02020603050405020304" pitchFamily="18" charset="0"/>
                <a:cs typeface="Times New Roman" panose="02020603050405020304" pitchFamily="18" charset="0"/>
              </a:rPr>
              <a:t> in Cornwall – </a:t>
            </a:r>
            <a:r>
              <a:rPr lang="en-GB" sz="2100" i="1" dirty="0" err="1">
                <a:latin typeface="Times New Roman" panose="02020603050405020304" pitchFamily="18" charset="0"/>
                <a:cs typeface="Times New Roman" panose="02020603050405020304" pitchFamily="18" charset="0"/>
              </a:rPr>
              <a:t>Culhwch</a:t>
            </a:r>
            <a:r>
              <a:rPr lang="en-GB" sz="2100" i="1" dirty="0">
                <a:latin typeface="Times New Roman" panose="02020603050405020304" pitchFamily="18" charset="0"/>
                <a:cs typeface="Times New Roman" panose="02020603050405020304" pitchFamily="18" charset="0"/>
              </a:rPr>
              <a:t> ac Olwen</a:t>
            </a:r>
            <a:r>
              <a:rPr lang="en-GB" sz="2100" dirty="0">
                <a:latin typeface="Times New Roman" panose="02020603050405020304" pitchFamily="18" charset="0"/>
                <a:cs typeface="Times New Roman" panose="02020603050405020304" pitchFamily="18" charset="0"/>
              </a:rPr>
              <a:t>)</a:t>
            </a:r>
            <a:br>
              <a:rPr lang="en-GB" sz="2100" dirty="0">
                <a:latin typeface="Times New Roman" panose="02020603050405020304" pitchFamily="18" charset="0"/>
                <a:cs typeface="Times New Roman" panose="02020603050405020304" pitchFamily="18" charset="0"/>
              </a:rPr>
            </a:br>
            <a:r>
              <a:rPr lang="en-GB" sz="900" dirty="0"/>
              <a:t>http://commons.wikimedia.org/wiki/Image:050326_073_somerset_cadbury_castle.jpg</a:t>
            </a:r>
            <a:br>
              <a:rPr lang="en-GB" sz="900" dirty="0"/>
            </a:br>
            <a:endParaRPr lang="en-GB" sz="900"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4629150" y="2226469"/>
            <a:ext cx="3886200" cy="3545681"/>
          </a:xfrm>
        </p:spPr>
        <p:txBody>
          <a:bodyPr>
            <a:normAutofit fontScale="77500" lnSpcReduction="20000"/>
          </a:bodyPr>
          <a:lstStyle/>
          <a:p>
            <a:r>
              <a:rPr lang="en-GB" i="1" dirty="0" err="1">
                <a:latin typeface="Times New Roman" panose="02020603050405020304" pitchFamily="18" charset="0"/>
                <a:cs typeface="Times New Roman" panose="02020603050405020304" pitchFamily="18" charset="0"/>
              </a:rPr>
              <a:t>Historia</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Brittonum</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(829) – 12 battles and </a:t>
            </a:r>
            <a:r>
              <a:rPr lang="en-GB" dirty="0" err="1">
                <a:latin typeface="Times New Roman" panose="02020603050405020304" pitchFamily="18" charset="0"/>
                <a:cs typeface="Times New Roman" panose="02020603050405020304" pitchFamily="18" charset="0"/>
              </a:rPr>
              <a:t>Mirabilia</a:t>
            </a:r>
            <a:r>
              <a:rPr lang="en-GB" dirty="0">
                <a:latin typeface="Times New Roman" panose="02020603050405020304" pitchFamily="18" charset="0"/>
                <a:cs typeface="Times New Roman" panose="02020603050405020304" pitchFamily="18" charset="0"/>
              </a:rPr>
              <a:t> (wonders)</a:t>
            </a:r>
          </a:p>
          <a:p>
            <a:r>
              <a:rPr lang="en-GB" i="1" dirty="0" err="1">
                <a:latin typeface="Times New Roman" panose="02020603050405020304" pitchFamily="18" charset="0"/>
                <a:cs typeface="Times New Roman" panose="02020603050405020304" pitchFamily="18" charset="0"/>
              </a:rPr>
              <a:t>Annales</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Cambriae</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(950s)</a:t>
            </a:r>
          </a:p>
          <a:p>
            <a:pPr marL="0" indent="0">
              <a:buNone/>
            </a:pPr>
            <a:r>
              <a:rPr lang="en-GB" dirty="0">
                <a:latin typeface="Times New Roman" panose="02020603050405020304" pitchFamily="18" charset="0"/>
                <a:cs typeface="Times New Roman" panose="02020603050405020304" pitchFamily="18" charset="0"/>
              </a:rPr>
              <a:t>516 </a:t>
            </a:r>
            <a:r>
              <a:rPr lang="en-US" dirty="0">
                <a:latin typeface="Times New Roman" panose="02020603050405020304" pitchFamily="18" charset="0"/>
                <a:cs typeface="Times New Roman" panose="02020603050405020304" pitchFamily="18" charset="0"/>
              </a:rPr>
              <a:t>The Battle of </a:t>
            </a:r>
            <a:r>
              <a:rPr lang="en-US" dirty="0" err="1">
                <a:latin typeface="Times New Roman" panose="02020603050405020304" pitchFamily="18" charset="0"/>
                <a:cs typeface="Times New Roman" panose="02020603050405020304" pitchFamily="18" charset="0"/>
              </a:rPr>
              <a:t>Badon</a:t>
            </a:r>
            <a:r>
              <a:rPr lang="en-US" dirty="0">
                <a:latin typeface="Times New Roman" panose="02020603050405020304" pitchFamily="18" charset="0"/>
                <a:cs typeface="Times New Roman" panose="02020603050405020304" pitchFamily="18" charset="0"/>
              </a:rPr>
              <a:t>, in which Arthur carried the Cross of our Lord   Jesus for three days and three nights on his shoulders and the Britons were the victors.</a:t>
            </a:r>
          </a:p>
          <a:p>
            <a:pPr marL="0" indent="0">
              <a:buNone/>
            </a:pPr>
            <a:r>
              <a:rPr lang="en-US" dirty="0">
                <a:latin typeface="Times New Roman" panose="02020603050405020304" pitchFamily="18" charset="0"/>
                <a:cs typeface="Times New Roman" panose="02020603050405020304" pitchFamily="18" charset="0"/>
              </a:rPr>
              <a:t>537 The battle of </a:t>
            </a:r>
            <a:r>
              <a:rPr lang="en-US" dirty="0" err="1">
                <a:latin typeface="Times New Roman" panose="02020603050405020304" pitchFamily="18" charset="0"/>
                <a:cs typeface="Times New Roman" panose="02020603050405020304" pitchFamily="18" charset="0"/>
              </a:rPr>
              <a:t>Camlann</a:t>
            </a:r>
            <a:r>
              <a:rPr lang="en-US" dirty="0">
                <a:latin typeface="Times New Roman" panose="02020603050405020304" pitchFamily="18" charset="0"/>
                <a:cs typeface="Times New Roman" panose="02020603050405020304" pitchFamily="18" charset="0"/>
              </a:rPr>
              <a:t>, in which Arthur and </a:t>
            </a:r>
            <a:r>
              <a:rPr lang="en-US" dirty="0" err="1">
                <a:latin typeface="Times New Roman" panose="02020603050405020304" pitchFamily="18" charset="0"/>
                <a:cs typeface="Times New Roman" panose="02020603050405020304" pitchFamily="18" charset="0"/>
              </a:rPr>
              <a:t>Medraut</a:t>
            </a:r>
            <a:r>
              <a:rPr lang="en-US" dirty="0">
                <a:latin typeface="Times New Roman" panose="02020603050405020304" pitchFamily="18" charset="0"/>
                <a:cs typeface="Times New Roman" panose="02020603050405020304" pitchFamily="18" charset="0"/>
              </a:rPr>
              <a:t> fell.</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5"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8650" y="2400896"/>
            <a:ext cx="3886200" cy="2914650"/>
          </a:xfrm>
        </p:spPr>
      </p:pic>
    </p:spTree>
    <p:extLst>
      <p:ext uri="{BB962C8B-B14F-4D97-AF65-F5344CB8AC3E}">
        <p14:creationId xmlns:p14="http://schemas.microsoft.com/office/powerpoint/2010/main" val="22995040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Other ‘Welsh’ Arthurian texts </a:t>
            </a:r>
            <a:br>
              <a:rPr lang="en-GB" b="1" dirty="0">
                <a:latin typeface="Times New Roman" panose="02020603050405020304" pitchFamily="18" charset="0"/>
                <a:cs typeface="Times New Roman" panose="02020603050405020304" pitchFamily="18" charset="0"/>
              </a:rPr>
            </a:br>
            <a:r>
              <a:rPr lang="en-GB" sz="2325" dirty="0">
                <a:latin typeface="Times New Roman" panose="02020603050405020304" pitchFamily="18" charset="0"/>
                <a:cs typeface="Times New Roman" panose="02020603050405020304" pitchFamily="18" charset="0"/>
              </a:rPr>
              <a:t>a key source </a:t>
            </a:r>
            <a:r>
              <a:rPr lang="en-GB" sz="2100" dirty="0">
                <a:latin typeface="Times New Roman" panose="02020603050405020304" pitchFamily="18" charset="0"/>
                <a:cs typeface="Times New Roman" panose="02020603050405020304" pitchFamily="18" charset="0"/>
              </a:rPr>
              <a:t>= Black Book of Carmarthen </a:t>
            </a:r>
            <a:r>
              <a:rPr lang="en-GB" sz="2100" i="1" dirty="0">
                <a:latin typeface="Times New Roman" panose="02020603050405020304" pitchFamily="18" charset="0"/>
                <a:cs typeface="Times New Roman" panose="02020603050405020304" pitchFamily="18" charset="0"/>
              </a:rPr>
              <a:t>c</a:t>
            </a:r>
            <a:r>
              <a:rPr lang="en-GB" sz="2100" dirty="0">
                <a:latin typeface="Times New Roman" panose="02020603050405020304" pitchFamily="18" charset="0"/>
                <a:cs typeface="Times New Roman" panose="02020603050405020304" pitchFamily="18" charset="0"/>
              </a:rPr>
              <a:t>. 1250 (Priory of St John the Evangelist and </a:t>
            </a:r>
            <a:r>
              <a:rPr lang="en-GB" sz="2100" dirty="0" err="1">
                <a:latin typeface="Times New Roman" panose="02020603050405020304" pitchFamily="18" charset="0"/>
                <a:cs typeface="Times New Roman" panose="02020603050405020304" pitchFamily="18" charset="0"/>
              </a:rPr>
              <a:t>Teulyddog</a:t>
            </a:r>
            <a:r>
              <a:rPr lang="en-GB" sz="2100" dirty="0">
                <a:latin typeface="Times New Roman" panose="02020603050405020304" pitchFamily="18" charset="0"/>
                <a:cs typeface="Times New Roman" panose="02020603050405020304" pitchFamily="18" charset="0"/>
              </a:rPr>
              <a:t>)</a:t>
            </a:r>
          </a:p>
        </p:txBody>
      </p:sp>
      <p:sp>
        <p:nvSpPr>
          <p:cNvPr id="6" name="Content Placeholder 5"/>
          <p:cNvSpPr>
            <a:spLocks noGrp="1"/>
          </p:cNvSpPr>
          <p:nvPr>
            <p:ph idx="1"/>
          </p:nvPr>
        </p:nvSpPr>
        <p:spPr/>
        <p:txBody>
          <a:bodyPr>
            <a:normAutofit fontScale="92500" lnSpcReduction="20000"/>
          </a:bodyPr>
          <a:lstStyle/>
          <a:p>
            <a:r>
              <a:rPr lang="en-GB" i="1" dirty="0">
                <a:latin typeface="Times New Roman" panose="02020603050405020304" pitchFamily="18" charset="0"/>
                <a:cs typeface="Times New Roman" panose="02020603050405020304" pitchFamily="18" charset="0"/>
              </a:rPr>
              <a:t>Pa </a:t>
            </a:r>
            <a:r>
              <a:rPr lang="en-GB" i="1" dirty="0" err="1">
                <a:latin typeface="Times New Roman" panose="02020603050405020304" pitchFamily="18" charset="0"/>
                <a:cs typeface="Times New Roman" panose="02020603050405020304" pitchFamily="18" charset="0"/>
              </a:rPr>
              <a:t>wr</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yw’r</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Porthor</a:t>
            </a:r>
            <a:r>
              <a:rPr lang="en-GB" i="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(What Man is the Gatekeeper?)</a:t>
            </a:r>
          </a:p>
          <a:p>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Geraint </a:t>
            </a:r>
            <a:r>
              <a:rPr lang="en-GB" i="1" dirty="0" err="1">
                <a:latin typeface="Times New Roman" panose="02020603050405020304" pitchFamily="18" charset="0"/>
                <a:cs typeface="Times New Roman" panose="02020603050405020304" pitchFamily="18" charset="0"/>
              </a:rPr>
              <a:t>filius</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Erbin</a:t>
            </a:r>
            <a:r>
              <a:rPr lang="en-GB" i="1" dirty="0">
                <a:latin typeface="Times New Roman" panose="02020603050405020304" pitchFamily="18" charset="0"/>
                <a:cs typeface="Times New Roman" panose="02020603050405020304" pitchFamily="18" charset="0"/>
              </a:rPr>
              <a:t> </a:t>
            </a:r>
          </a:p>
          <a:p>
            <a:r>
              <a:rPr lang="en-GB" i="1" dirty="0" err="1">
                <a:latin typeface="Times New Roman" panose="02020603050405020304" pitchFamily="18" charset="0"/>
                <a:cs typeface="Times New Roman" panose="02020603050405020304" pitchFamily="18" charset="0"/>
              </a:rPr>
              <a:t>Preiddiau</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Annwn</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(the Spoils of </a:t>
            </a:r>
            <a:r>
              <a:rPr lang="en-GB" dirty="0" err="1">
                <a:latin typeface="Times New Roman" panose="02020603050405020304" pitchFamily="18" charset="0"/>
                <a:cs typeface="Times New Roman" panose="02020603050405020304" pitchFamily="18" charset="0"/>
              </a:rPr>
              <a:t>Annwn</a:t>
            </a:r>
            <a:r>
              <a:rPr lang="en-GB" dirty="0">
                <a:latin typeface="Times New Roman" panose="02020603050405020304" pitchFamily="18" charset="0"/>
                <a:cs typeface="Times New Roman" panose="02020603050405020304" pitchFamily="18" charset="0"/>
              </a:rPr>
              <a:t>) </a:t>
            </a:r>
          </a:p>
          <a:p>
            <a:r>
              <a:rPr lang="en-GB" i="1" dirty="0" err="1">
                <a:latin typeface="Times New Roman" panose="02020603050405020304" pitchFamily="18" charset="0"/>
                <a:cs typeface="Times New Roman" panose="02020603050405020304" pitchFamily="18" charset="0"/>
              </a:rPr>
              <a:t>Englynion</a:t>
            </a:r>
            <a:r>
              <a:rPr lang="en-GB" i="1" dirty="0">
                <a:latin typeface="Times New Roman" panose="02020603050405020304" pitchFamily="18" charset="0"/>
                <a:cs typeface="Times New Roman" panose="02020603050405020304" pitchFamily="18" charset="0"/>
              </a:rPr>
              <a:t> y </a:t>
            </a:r>
            <a:r>
              <a:rPr lang="en-GB" i="1" dirty="0" err="1">
                <a:latin typeface="Times New Roman" panose="02020603050405020304" pitchFamily="18" charset="0"/>
                <a:cs typeface="Times New Roman" panose="02020603050405020304" pitchFamily="18" charset="0"/>
              </a:rPr>
              <a:t>Beddau</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(Stanzas of the Grave) </a:t>
            </a:r>
          </a:p>
          <a:p>
            <a:r>
              <a:rPr lang="en-GB" i="1" dirty="0" err="1">
                <a:latin typeface="Times New Roman" panose="02020603050405020304" pitchFamily="18" charset="0"/>
                <a:cs typeface="Times New Roman" panose="02020603050405020304" pitchFamily="18" charset="0"/>
              </a:rPr>
              <a:t>Ymddiddan</a:t>
            </a:r>
            <a:r>
              <a:rPr lang="en-GB" i="1" dirty="0">
                <a:latin typeface="Times New Roman" panose="02020603050405020304" pitchFamily="18" charset="0"/>
                <a:cs typeface="Times New Roman" panose="02020603050405020304" pitchFamily="18" charset="0"/>
              </a:rPr>
              <a:t> Arthur </a:t>
            </a:r>
            <a:r>
              <a:rPr lang="en-GB" i="1" dirty="0" err="1">
                <a:latin typeface="Times New Roman" panose="02020603050405020304" pitchFamily="18" charset="0"/>
                <a:cs typeface="Times New Roman" panose="02020603050405020304" pitchFamily="18" charset="0"/>
              </a:rPr>
              <a:t>a’r</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Eryr</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(Arthur’s Dialogue with the Eagle)</a:t>
            </a:r>
          </a:p>
          <a:p>
            <a:r>
              <a:rPr lang="en-GB" i="1" dirty="0" err="1">
                <a:latin typeface="Times New Roman" panose="02020603050405020304" pitchFamily="18" charset="0"/>
                <a:cs typeface="Times New Roman" panose="02020603050405020304" pitchFamily="18" charset="0"/>
              </a:rPr>
              <a:t>Yr</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Afallennau</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(The Apple Trees) </a:t>
            </a:r>
            <a:r>
              <a:rPr lang="en-GB" i="1" dirty="0" err="1">
                <a:latin typeface="Times New Roman" panose="02020603050405020304" pitchFamily="18" charset="0"/>
                <a:cs typeface="Times New Roman" panose="02020603050405020304" pitchFamily="18" charset="0"/>
              </a:rPr>
              <a:t>Yr</a:t>
            </a:r>
            <a:r>
              <a:rPr lang="en-GB" i="1"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Oiannau</a:t>
            </a:r>
            <a:r>
              <a:rPr lang="en-GB" i="1"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Myrddin</a:t>
            </a:r>
            <a:r>
              <a:rPr lang="en-GB" dirty="0">
                <a:latin typeface="Times New Roman" panose="02020603050405020304" pitchFamily="18" charset="0"/>
                <a:cs typeface="Times New Roman" panose="02020603050405020304" pitchFamily="18" charset="0"/>
              </a:rPr>
              <a:t>/Merlin</a:t>
            </a:r>
          </a:p>
          <a:p>
            <a:r>
              <a:rPr lang="en-GB" i="1" dirty="0" err="1">
                <a:latin typeface="Times New Roman" panose="02020603050405020304" pitchFamily="18" charset="0"/>
                <a:cs typeface="Times New Roman" panose="02020603050405020304" pitchFamily="18" charset="0"/>
              </a:rPr>
              <a:t>Culhwch</a:t>
            </a:r>
            <a:r>
              <a:rPr lang="en-GB" i="1" dirty="0">
                <a:latin typeface="Times New Roman" panose="02020603050405020304" pitchFamily="18" charset="0"/>
                <a:cs typeface="Times New Roman" panose="02020603050405020304" pitchFamily="18" charset="0"/>
              </a:rPr>
              <a:t> ac Olwen </a:t>
            </a: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Mabinogion</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The Three Romances (</a:t>
            </a:r>
            <a:r>
              <a:rPr lang="en-GB" i="1" dirty="0">
                <a:latin typeface="Times New Roman" panose="02020603050405020304" pitchFamily="18" charset="0"/>
                <a:cs typeface="Times New Roman" panose="02020603050405020304" pitchFamily="18" charset="0"/>
              </a:rPr>
              <a:t>The Lady of the Well</a:t>
            </a:r>
            <a:r>
              <a:rPr lang="en-GB" dirty="0">
                <a:latin typeface="Times New Roman" panose="02020603050405020304" pitchFamily="18" charset="0"/>
                <a:cs typeface="Times New Roman" panose="02020603050405020304" pitchFamily="18" charset="0"/>
              </a:rPr>
              <a:t>, </a:t>
            </a:r>
            <a:r>
              <a:rPr lang="en-GB" i="1" dirty="0" err="1">
                <a:latin typeface="Times New Roman" panose="02020603050405020304" pitchFamily="18" charset="0"/>
                <a:cs typeface="Times New Roman" panose="02020603050405020304" pitchFamily="18" charset="0"/>
              </a:rPr>
              <a:t>Peredur</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Geraint</a:t>
            </a:r>
            <a:r>
              <a:rPr lang="en-GB" dirty="0">
                <a:latin typeface="Times New Roman" panose="02020603050405020304" pitchFamily="18" charset="0"/>
                <a:cs typeface="Times New Roman" panose="02020603050405020304" pitchFamily="18" charset="0"/>
              </a:rPr>
              <a:t>)</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6305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799" y="-533400"/>
            <a:ext cx="3871603" cy="2209800"/>
          </a:xfrm>
        </p:spPr>
        <p:txBody>
          <a:bodyPr>
            <a:normAutofit/>
          </a:bodyPr>
          <a:lstStyle/>
          <a:p>
            <a:r>
              <a:rPr lang="en-GB" b="1" dirty="0">
                <a:latin typeface="Times New Roman" panose="02020603050405020304" pitchFamily="18" charset="0"/>
                <a:cs typeface="Times New Roman" panose="02020603050405020304" pitchFamily="18" charset="0"/>
              </a:rPr>
              <a:t>The </a:t>
            </a:r>
            <a:r>
              <a:rPr lang="en-GB" b="1" dirty="0" err="1">
                <a:latin typeface="Times New Roman" panose="02020603050405020304" pitchFamily="18" charset="0"/>
                <a:cs typeface="Times New Roman" panose="02020603050405020304" pitchFamily="18" charset="0"/>
              </a:rPr>
              <a:t>Mabinogion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32475" y="1600200"/>
            <a:ext cx="4568125" cy="5105399"/>
          </a:xfrm>
        </p:spPr>
        <p:txBody>
          <a:bodyPr anchor="t">
            <a:noAutofit/>
          </a:bodyPr>
          <a:lstStyle/>
          <a:p>
            <a:r>
              <a:rPr lang="en-GB" sz="2400" dirty="0">
                <a:latin typeface="Times New Roman" panose="02020603050405020304" pitchFamily="18" charset="0"/>
                <a:cs typeface="Times New Roman" panose="02020603050405020304" pitchFamily="18" charset="0"/>
              </a:rPr>
              <a:t>The White Book of </a:t>
            </a:r>
            <a:r>
              <a:rPr lang="en-GB" sz="2400" dirty="0" err="1">
                <a:latin typeface="Times New Roman" panose="02020603050405020304" pitchFamily="18" charset="0"/>
                <a:cs typeface="Times New Roman" panose="02020603050405020304" pitchFamily="18" charset="0"/>
              </a:rPr>
              <a:t>Rhydderch</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c.</a:t>
            </a:r>
            <a:r>
              <a:rPr lang="en-GB" sz="2400" dirty="0">
                <a:latin typeface="Times New Roman" panose="02020603050405020304" pitchFamily="18" charset="0"/>
                <a:cs typeface="Times New Roman" panose="02020603050405020304" pitchFamily="18" charset="0"/>
              </a:rPr>
              <a:t> 1350 (Aberystwyth, NLW MSS </a:t>
            </a:r>
            <a:r>
              <a:rPr lang="en-GB" sz="2400" dirty="0" err="1">
                <a:latin typeface="Times New Roman" panose="02020603050405020304" pitchFamily="18" charset="0"/>
                <a:cs typeface="Times New Roman" panose="02020603050405020304" pitchFamily="18" charset="0"/>
              </a:rPr>
              <a:t>Peniarth</a:t>
            </a:r>
            <a:r>
              <a:rPr lang="en-GB" sz="2400" dirty="0">
                <a:latin typeface="Times New Roman" panose="02020603050405020304" pitchFamily="18" charset="0"/>
                <a:cs typeface="Times New Roman" panose="02020603050405020304" pitchFamily="18" charset="0"/>
              </a:rPr>
              <a:t> 4 and 5)</a:t>
            </a:r>
          </a:p>
          <a:p>
            <a:r>
              <a:rPr lang="en-GB" sz="2400" dirty="0">
                <a:latin typeface="Times New Roman" panose="02020603050405020304" pitchFamily="18" charset="0"/>
                <a:cs typeface="Times New Roman" panose="02020603050405020304" pitchFamily="18" charset="0"/>
              </a:rPr>
              <a:t>The Red Book of </a:t>
            </a:r>
            <a:r>
              <a:rPr lang="en-GB" sz="2400" dirty="0" err="1">
                <a:latin typeface="Times New Roman" panose="02020603050405020304" pitchFamily="18" charset="0"/>
                <a:cs typeface="Times New Roman" panose="02020603050405020304" pitchFamily="18" charset="0"/>
              </a:rPr>
              <a:t>Hergest</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c</a:t>
            </a:r>
            <a:r>
              <a:rPr lang="en-GB" sz="2400" dirty="0">
                <a:latin typeface="Times New Roman" panose="02020603050405020304" pitchFamily="18" charset="0"/>
                <a:cs typeface="Times New Roman" panose="02020603050405020304" pitchFamily="18" charset="0"/>
              </a:rPr>
              <a:t>. 1400 (Oxford, Bodleian Library, MS Jesus College 111)</a:t>
            </a:r>
          </a:p>
          <a:p>
            <a:r>
              <a:rPr lang="en-GB" sz="2400" dirty="0">
                <a:latin typeface="Times New Roman" panose="02020603050405020304" pitchFamily="18" charset="0"/>
                <a:cs typeface="Times New Roman" panose="02020603050405020304" pitchFamily="18" charset="0"/>
              </a:rPr>
              <a:t>Fragments of second and third branch </a:t>
            </a:r>
            <a:r>
              <a:rPr lang="en-GB" sz="2400" dirty="0" err="1">
                <a:latin typeface="Times New Roman" panose="02020603050405020304" pitchFamily="18" charset="0"/>
                <a:cs typeface="Times New Roman" panose="02020603050405020304" pitchFamily="18" charset="0"/>
              </a:rPr>
              <a:t>Peniarth</a:t>
            </a:r>
            <a:r>
              <a:rPr lang="en-GB" sz="2400" dirty="0">
                <a:latin typeface="Times New Roman" panose="02020603050405020304" pitchFamily="18" charset="0"/>
                <a:cs typeface="Times New Roman" panose="02020603050405020304" pitchFamily="18" charset="0"/>
              </a:rPr>
              <a:t> 6 </a:t>
            </a:r>
            <a:r>
              <a:rPr lang="en-GB" sz="2400" i="1" dirty="0">
                <a:latin typeface="Times New Roman" panose="02020603050405020304" pitchFamily="18" charset="0"/>
                <a:cs typeface="Times New Roman" panose="02020603050405020304" pitchFamily="18" charset="0"/>
              </a:rPr>
              <a:t>c</a:t>
            </a:r>
            <a:r>
              <a:rPr lang="en-GB" sz="2400" dirty="0">
                <a:latin typeface="Times New Roman" panose="02020603050405020304" pitchFamily="18" charset="0"/>
                <a:cs typeface="Times New Roman" panose="02020603050405020304" pitchFamily="18" charset="0"/>
              </a:rPr>
              <a:t>. 1250</a:t>
            </a:r>
          </a:p>
          <a:p>
            <a:r>
              <a:rPr lang="en-GB" sz="1200" dirty="0">
                <a:latin typeface="Times New Roman" panose="02020603050405020304" pitchFamily="18" charset="0"/>
                <a:cs typeface="Times New Roman" panose="02020603050405020304" pitchFamily="18" charset="0"/>
              </a:rPr>
              <a:t>Image: Aberystwyth, NLW, MS  </a:t>
            </a:r>
            <a:r>
              <a:rPr lang="en-GB" sz="1200" dirty="0" err="1">
                <a:latin typeface="Times New Roman" panose="02020603050405020304" pitchFamily="18" charset="0"/>
                <a:cs typeface="Times New Roman" panose="02020603050405020304" pitchFamily="18" charset="0"/>
              </a:rPr>
              <a:t>Peniarth</a:t>
            </a:r>
            <a:r>
              <a:rPr lang="en-GB" sz="1200" dirty="0">
                <a:latin typeface="Times New Roman" panose="02020603050405020304" pitchFamily="18" charset="0"/>
                <a:cs typeface="Times New Roman" panose="02020603050405020304" pitchFamily="18" charset="0"/>
              </a:rPr>
              <a:t> 4, f. 45r Wikimedia commons, beginning of ‘The Dream of the Emperor </a:t>
            </a:r>
            <a:r>
              <a:rPr lang="en-GB" sz="1200" dirty="0" err="1">
                <a:latin typeface="Times New Roman" panose="02020603050405020304" pitchFamily="18" charset="0"/>
                <a:cs typeface="Times New Roman" panose="02020603050405020304" pitchFamily="18" charset="0"/>
              </a:rPr>
              <a:t>Maxen</a:t>
            </a:r>
            <a:r>
              <a:rPr lang="en-GB" sz="2400" dirty="0">
                <a:latin typeface="Times New Roman" panose="02020603050405020304" pitchFamily="18" charset="0"/>
                <a:cs typeface="Times New Roman" panose="02020603050405020304" pitchFamily="18" charset="0"/>
              </a:rPr>
              <a:t>’</a:t>
            </a:r>
          </a:p>
          <a:p>
            <a:endParaRPr lang="en-GB" sz="2400" dirty="0">
              <a:latin typeface="Times New Roman" panose="02020603050405020304" pitchFamily="18" charset="0"/>
              <a:cs typeface="Times New Roman" panose="02020603050405020304" pitchFamily="18" charset="0"/>
            </a:endParaRP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855744"/>
            <a:ext cx="4206915" cy="4380209"/>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a:extLst>
              <a:ext uri="{FF2B5EF4-FFF2-40B4-BE49-F238E27FC236}">
                <a16:creationId xmlns:a16="http://schemas.microsoft.com/office/drawing/2014/main" id="{402FADFF-DDF0-4C70-A986-75D23DECF2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138" r="5177" b="-1"/>
          <a:stretch/>
        </p:blipFill>
        <p:spPr bwMode="auto">
          <a:xfrm>
            <a:off x="5062606"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2570058"/>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5006F82-50D2-401C-BE85-FFEA1C196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3" name="Rectangle 72">
            <a:extLst>
              <a:ext uri="{FF2B5EF4-FFF2-40B4-BE49-F238E27FC236}">
                <a16:creationId xmlns:a16="http://schemas.microsoft.com/office/drawing/2014/main" id="{32034F32-09B4-47B4-B550-1F1CE3D53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75" name="Group 74">
            <a:extLst>
              <a:ext uri="{FF2B5EF4-FFF2-40B4-BE49-F238E27FC236}">
                <a16:creationId xmlns:a16="http://schemas.microsoft.com/office/drawing/2014/main" id="{DE281959-4C2A-43BA-8C83-11E748D3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413815"/>
            <a:ext cx="9036547" cy="3069980"/>
            <a:chOff x="1" y="2075420"/>
            <a:chExt cx="12048729" cy="4093306"/>
          </a:xfrm>
        </p:grpSpPr>
        <p:sp>
          <p:nvSpPr>
            <p:cNvPr id="76" name="Oval 75">
              <a:extLst>
                <a:ext uri="{FF2B5EF4-FFF2-40B4-BE49-F238E27FC236}">
                  <a16:creationId xmlns:a16="http://schemas.microsoft.com/office/drawing/2014/main" id="{085BD03E-6111-486E-A44E-13DE7D69D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7" name="Oval 76">
              <a:extLst>
                <a:ext uri="{FF2B5EF4-FFF2-40B4-BE49-F238E27FC236}">
                  <a16:creationId xmlns:a16="http://schemas.microsoft.com/office/drawing/2014/main" id="{1AEAC14A-07C6-4D53-B462-9F09A96B7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8" name="Oval 77">
              <a:extLst>
                <a:ext uri="{FF2B5EF4-FFF2-40B4-BE49-F238E27FC236}">
                  <a16:creationId xmlns:a16="http://schemas.microsoft.com/office/drawing/2014/main" id="{4EE382AD-4EFB-4F1D-87D8-BBAFF1A147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79" name="Oval 78">
              <a:extLst>
                <a:ext uri="{FF2B5EF4-FFF2-40B4-BE49-F238E27FC236}">
                  <a16:creationId xmlns:a16="http://schemas.microsoft.com/office/drawing/2014/main" id="{7F9C3030-DD76-46ED-8C3D-5E6B155D7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80" name="Oval 79">
              <a:extLst>
                <a:ext uri="{FF2B5EF4-FFF2-40B4-BE49-F238E27FC236}">
                  <a16:creationId xmlns:a16="http://schemas.microsoft.com/office/drawing/2014/main" id="{3774AC63-66CE-4E5C-9DAF-71E4E0C042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1" name="Oval 80">
              <a:extLst>
                <a:ext uri="{FF2B5EF4-FFF2-40B4-BE49-F238E27FC236}">
                  <a16:creationId xmlns:a16="http://schemas.microsoft.com/office/drawing/2014/main" id="{374276B0-1AE1-4BAA-A117-B59701260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2" name="Title 1">
            <a:extLst>
              <a:ext uri="{FF2B5EF4-FFF2-40B4-BE49-F238E27FC236}">
                <a16:creationId xmlns:a16="http://schemas.microsoft.com/office/drawing/2014/main" id="{F002EE29-475F-44E2-A574-627FDAAD47BE}"/>
              </a:ext>
            </a:extLst>
          </p:cNvPr>
          <p:cNvSpPr>
            <a:spLocks noGrp="1"/>
          </p:cNvSpPr>
          <p:nvPr>
            <p:ph type="title"/>
          </p:nvPr>
        </p:nvSpPr>
        <p:spPr>
          <a:xfrm>
            <a:off x="3944135" y="1330452"/>
            <a:ext cx="4400787" cy="211272"/>
          </a:xfrm>
          <a:noFill/>
        </p:spPr>
        <p:txBody>
          <a:bodyPr vert="horz" lIns="68580" tIns="34290" rIns="68580" bIns="34290" rtlCol="0" anchor="b">
            <a:noAutofit/>
          </a:bodyPr>
          <a:lstStyle/>
          <a:p>
            <a:r>
              <a:rPr lang="en-US" sz="3600" dirty="0">
                <a:solidFill>
                  <a:schemeClr val="bg1"/>
                </a:solidFill>
              </a:rPr>
              <a:t>Lady Charlotte Guest</a:t>
            </a:r>
          </a:p>
        </p:txBody>
      </p:sp>
      <p:sp>
        <p:nvSpPr>
          <p:cNvPr id="83" name="Rectangle 82">
            <a:extLst>
              <a:ext uri="{FF2B5EF4-FFF2-40B4-BE49-F238E27FC236}">
                <a16:creationId xmlns:a16="http://schemas.microsoft.com/office/drawing/2014/main" id="{4FCECCE4-3046-4A76-B4C0-767A6251C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28610" y="1639204"/>
            <a:ext cx="2097346" cy="533439"/>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85" name="Group 84">
            <a:extLst>
              <a:ext uri="{FF2B5EF4-FFF2-40B4-BE49-F238E27FC236}">
                <a16:creationId xmlns:a16="http://schemas.microsoft.com/office/drawing/2014/main" id="{D6F309B0-04E5-4883-9605-1364452C68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44654" y="1095434"/>
            <a:ext cx="411480" cy="411755"/>
            <a:chOff x="7029447" y="3514725"/>
            <a:chExt cx="1285875" cy="549007"/>
          </a:xfrm>
        </p:grpSpPr>
        <p:cxnSp>
          <p:nvCxnSpPr>
            <p:cNvPr id="86" name="Straight Connector 85">
              <a:extLst>
                <a:ext uri="{FF2B5EF4-FFF2-40B4-BE49-F238E27FC236}">
                  <a16:creationId xmlns:a16="http://schemas.microsoft.com/office/drawing/2014/main" id="{E11AE0B5-579B-4455-9159-4E4F0A8CCE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7D011DD2-D339-42A2-B916-5E9494D4A4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E43332E-2051-4B76-BC37-83CA62919D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B80359C-87A2-4B25-838D-8F833616F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1" name="Rectangle 90">
            <a:extLst>
              <a:ext uri="{FF2B5EF4-FFF2-40B4-BE49-F238E27FC236}">
                <a16:creationId xmlns:a16="http://schemas.microsoft.com/office/drawing/2014/main" id="{096F20E2-F42F-4B71-8BC5-478533FE1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5462839"/>
            <a:ext cx="4571998" cy="533439"/>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nvGrpSpPr>
          <p:cNvPr id="93" name="Group 92">
            <a:extLst>
              <a:ext uri="{FF2B5EF4-FFF2-40B4-BE49-F238E27FC236}">
                <a16:creationId xmlns:a16="http://schemas.microsoft.com/office/drawing/2014/main" id="{34039184-A11C-46AE-854D-8B22944360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462259" y="5312671"/>
            <a:ext cx="964406" cy="411755"/>
            <a:chOff x="7029447" y="3514725"/>
            <a:chExt cx="1285875" cy="549007"/>
          </a:xfrm>
        </p:grpSpPr>
        <p:cxnSp>
          <p:nvCxnSpPr>
            <p:cNvPr id="94" name="Straight Connector 93">
              <a:extLst>
                <a:ext uri="{FF2B5EF4-FFF2-40B4-BE49-F238E27FC236}">
                  <a16:creationId xmlns:a16="http://schemas.microsoft.com/office/drawing/2014/main" id="{3D2F1956-BECA-4651-82AD-00D7D7F59D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A3F1C39C-42B5-430D-84F0-7018DD01CE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A7D71D2-799A-4C6D-AD0E-D7BCF15E9F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C9B72C0-DA11-4A2F-BADC-5BD946CFD0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0" name="Picture 2">
            <a:extLst>
              <a:ext uri="{FF2B5EF4-FFF2-40B4-BE49-F238E27FC236}">
                <a16:creationId xmlns:a16="http://schemas.microsoft.com/office/drawing/2014/main" id="{81522236-4508-47A1-8132-BDAA2336100F}"/>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4735"/>
          <a:stretch/>
        </p:blipFill>
        <p:spPr bwMode="auto">
          <a:xfrm>
            <a:off x="521557" y="1386878"/>
            <a:ext cx="3018374" cy="4073638"/>
          </a:xfrm>
          <a:prstGeom prst="rect">
            <a:avLst/>
          </a:prstGeom>
          <a:noFill/>
          <a:extLst>
            <a:ext uri="{909E8E84-426E-40DD-AFC4-6F175D3DCCD1}">
              <a14:hiddenFill xmlns:a14="http://schemas.microsoft.com/office/drawing/2010/main">
                <a:solidFill>
                  <a:srgbClr val="FFFFFF"/>
                </a:solidFill>
              </a14:hiddenFill>
            </a:ext>
          </a:extLst>
        </p:spPr>
      </p:pic>
      <p:grpSp>
        <p:nvGrpSpPr>
          <p:cNvPr id="99" name="Group 98">
            <a:extLst>
              <a:ext uri="{FF2B5EF4-FFF2-40B4-BE49-F238E27FC236}">
                <a16:creationId xmlns:a16="http://schemas.microsoft.com/office/drawing/2014/main" id="{2219C598-7B69-490E-97B6-4E4DC4964F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21541" y="1494862"/>
            <a:ext cx="228600" cy="322326"/>
            <a:chOff x="215328" y="-46937"/>
            <a:chExt cx="304800" cy="2773841"/>
          </a:xfrm>
        </p:grpSpPr>
        <p:cxnSp>
          <p:nvCxnSpPr>
            <p:cNvPr id="100" name="Straight Connector 99">
              <a:extLst>
                <a:ext uri="{FF2B5EF4-FFF2-40B4-BE49-F238E27FC236}">
                  <a16:creationId xmlns:a16="http://schemas.microsoft.com/office/drawing/2014/main" id="{EF504F69-53C8-4088-9C6A-56FFDA3318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5EDE870-C63A-4D06-A144-9652B7D89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CB714C2-8F44-4A42-BA66-2516AFA814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844F522-4E10-42B1-840D-5959A9639E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 name="Content Placeholder 3">
            <a:extLst>
              <a:ext uri="{FF2B5EF4-FFF2-40B4-BE49-F238E27FC236}">
                <a16:creationId xmlns:a16="http://schemas.microsoft.com/office/drawing/2014/main" id="{5F500E73-DE51-4838-BFF6-80626C98DE8C}"/>
              </a:ext>
            </a:extLst>
          </p:cNvPr>
          <p:cNvSpPr>
            <a:spLocks noGrp="1"/>
          </p:cNvSpPr>
          <p:nvPr>
            <p:ph sz="half" idx="2"/>
          </p:nvPr>
        </p:nvSpPr>
        <p:spPr>
          <a:xfrm>
            <a:off x="3944134" y="1694125"/>
            <a:ext cx="4985771" cy="4073638"/>
          </a:xfrm>
          <a:noFill/>
        </p:spPr>
        <p:txBody>
          <a:bodyPr vert="horz" lIns="68580" tIns="34290" rIns="68580" bIns="34290" rtlCol="0" anchor="t">
            <a:normAutofit/>
          </a:bodyPr>
          <a:lstStyle/>
          <a:p>
            <a:r>
              <a:rPr lang="en-US" sz="2400" dirty="0">
                <a:solidFill>
                  <a:schemeClr val="bg1"/>
                </a:solidFill>
              </a:rPr>
              <a:t>‘The Cymric nation…has strong claims to be considered the cradle of European Romance</a:t>
            </a:r>
            <a:r>
              <a:rPr lang="en-US" sz="1800" dirty="0">
                <a:solidFill>
                  <a:schemeClr val="bg1"/>
                </a:solidFill>
              </a:rPr>
              <a:t>’</a:t>
            </a:r>
          </a:p>
          <a:p>
            <a:endParaRPr lang="en-US" sz="1800" dirty="0">
              <a:solidFill>
                <a:schemeClr val="bg1"/>
              </a:solidFill>
            </a:endParaRPr>
          </a:p>
          <a:p>
            <a:r>
              <a:rPr lang="en-US" sz="2400" dirty="0">
                <a:solidFill>
                  <a:schemeClr val="bg1"/>
                </a:solidFill>
              </a:rPr>
              <a:t>The tales were also translated into French and German in C19th</a:t>
            </a:r>
          </a:p>
        </p:txBody>
      </p:sp>
    </p:spTree>
    <p:extLst>
      <p:ext uri="{BB962C8B-B14F-4D97-AF65-F5344CB8AC3E}">
        <p14:creationId xmlns:p14="http://schemas.microsoft.com/office/powerpoint/2010/main" val="1035098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4757"/>
            <a:ext cx="9144000" cy="5145993"/>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40066" cy="51435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2686050" cy="51435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BA1C6E05-FC21-4342-A72A-06C206A8EB64}"/>
              </a:ext>
            </a:extLst>
          </p:cNvPr>
          <p:cNvSpPr>
            <a:spLocks noGrp="1"/>
          </p:cNvSpPr>
          <p:nvPr>
            <p:ph type="title"/>
          </p:nvPr>
        </p:nvSpPr>
        <p:spPr>
          <a:xfrm>
            <a:off x="628650" y="1131094"/>
            <a:ext cx="7886700" cy="632807"/>
          </a:xfrm>
        </p:spPr>
        <p:txBody>
          <a:bodyPr>
            <a:normAutofit fontScale="90000"/>
          </a:bodyPr>
          <a:lstStyle/>
          <a:p>
            <a:r>
              <a:rPr lang="en-GB" dirty="0"/>
              <a:t>11 tales:</a:t>
            </a:r>
          </a:p>
        </p:txBody>
      </p:sp>
      <p:sp>
        <p:nvSpPr>
          <p:cNvPr id="3" name="Content Placeholder 2">
            <a:extLst>
              <a:ext uri="{FF2B5EF4-FFF2-40B4-BE49-F238E27FC236}">
                <a16:creationId xmlns:a16="http://schemas.microsoft.com/office/drawing/2014/main" id="{6C76ABAE-DE83-4D71-A0B9-D0324F6DF2E1}"/>
              </a:ext>
            </a:extLst>
          </p:cNvPr>
          <p:cNvSpPr>
            <a:spLocks noGrp="1"/>
          </p:cNvSpPr>
          <p:nvPr>
            <p:ph sz="half" idx="1"/>
          </p:nvPr>
        </p:nvSpPr>
        <p:spPr>
          <a:xfrm>
            <a:off x="628650" y="1984753"/>
            <a:ext cx="3822701" cy="3505220"/>
          </a:xfrm>
        </p:spPr>
        <p:txBody>
          <a:bodyPr>
            <a:normAutofit fontScale="77500" lnSpcReduction="20000"/>
          </a:bodyPr>
          <a:lstStyle/>
          <a:p>
            <a:pPr marL="0" indent="0">
              <a:buNone/>
            </a:pPr>
            <a:r>
              <a:rPr lang="en-GB" i="1" dirty="0" err="1"/>
              <a:t>Pedeir</a:t>
            </a:r>
            <a:r>
              <a:rPr lang="en-GB" i="1" dirty="0"/>
              <a:t> </a:t>
            </a:r>
            <a:r>
              <a:rPr lang="en-GB" i="1" dirty="0" err="1"/>
              <a:t>Keinc</a:t>
            </a:r>
            <a:r>
              <a:rPr lang="en-GB" i="1" dirty="0"/>
              <a:t> y </a:t>
            </a:r>
            <a:r>
              <a:rPr lang="en-GB" i="1" dirty="0" err="1"/>
              <a:t>Mabinogi</a:t>
            </a:r>
            <a:endParaRPr lang="en-GB" i="1" dirty="0"/>
          </a:p>
          <a:p>
            <a:r>
              <a:rPr lang="en-GB" dirty="0"/>
              <a:t>The First Branch of the </a:t>
            </a:r>
            <a:r>
              <a:rPr lang="en-GB" dirty="0" err="1"/>
              <a:t>Mabinogi</a:t>
            </a:r>
            <a:r>
              <a:rPr lang="en-GB" dirty="0"/>
              <a:t> (</a:t>
            </a:r>
            <a:r>
              <a:rPr lang="en-GB" dirty="0" err="1"/>
              <a:t>Pwyll</a:t>
            </a:r>
            <a:r>
              <a:rPr lang="en-GB" dirty="0"/>
              <a:t>)</a:t>
            </a:r>
          </a:p>
          <a:p>
            <a:r>
              <a:rPr lang="en-GB" dirty="0"/>
              <a:t>The Second Branch of the </a:t>
            </a:r>
            <a:r>
              <a:rPr lang="en-GB" dirty="0" err="1"/>
              <a:t>Mabinogi</a:t>
            </a:r>
            <a:r>
              <a:rPr lang="en-GB" dirty="0"/>
              <a:t> (</a:t>
            </a:r>
            <a:r>
              <a:rPr lang="en-GB" dirty="0" err="1"/>
              <a:t>Branwen</a:t>
            </a:r>
            <a:r>
              <a:rPr lang="en-GB" dirty="0"/>
              <a:t>)</a:t>
            </a:r>
          </a:p>
          <a:p>
            <a:r>
              <a:rPr lang="en-GB" dirty="0"/>
              <a:t>The Third Branch of the </a:t>
            </a:r>
            <a:r>
              <a:rPr lang="en-GB" dirty="0" err="1"/>
              <a:t>Mabinogi</a:t>
            </a:r>
            <a:r>
              <a:rPr lang="en-GB" dirty="0"/>
              <a:t> (Manawydan)</a:t>
            </a:r>
          </a:p>
          <a:p>
            <a:r>
              <a:rPr lang="en-GB" dirty="0"/>
              <a:t>The Fourth Branch of the </a:t>
            </a:r>
            <a:r>
              <a:rPr lang="en-GB" dirty="0" err="1"/>
              <a:t>Mabinogi</a:t>
            </a:r>
            <a:r>
              <a:rPr lang="en-GB" dirty="0"/>
              <a:t> (Math)</a:t>
            </a:r>
          </a:p>
        </p:txBody>
      </p:sp>
      <p:sp>
        <p:nvSpPr>
          <p:cNvPr id="4" name="Content Placeholder 3">
            <a:extLst>
              <a:ext uri="{FF2B5EF4-FFF2-40B4-BE49-F238E27FC236}">
                <a16:creationId xmlns:a16="http://schemas.microsoft.com/office/drawing/2014/main" id="{266DBC3C-892C-4828-911B-E1102018A32E}"/>
              </a:ext>
            </a:extLst>
          </p:cNvPr>
          <p:cNvSpPr>
            <a:spLocks noGrp="1"/>
          </p:cNvSpPr>
          <p:nvPr>
            <p:ph sz="half" idx="2"/>
          </p:nvPr>
        </p:nvSpPr>
        <p:spPr>
          <a:xfrm>
            <a:off x="4451351" y="1763902"/>
            <a:ext cx="4388715" cy="3726071"/>
          </a:xfrm>
        </p:spPr>
        <p:txBody>
          <a:bodyPr>
            <a:normAutofit fontScale="77500" lnSpcReduction="20000"/>
          </a:bodyPr>
          <a:lstStyle/>
          <a:p>
            <a:pPr marL="0" indent="0">
              <a:buNone/>
            </a:pPr>
            <a:r>
              <a:rPr lang="en-GB" i="1" dirty="0"/>
              <a:t>The three romances (cf. Chrétien de Troyes Perceval, Yvain, </a:t>
            </a:r>
            <a:r>
              <a:rPr lang="en-GB" i="1" dirty="0" err="1"/>
              <a:t>Erec</a:t>
            </a:r>
            <a:r>
              <a:rPr lang="en-GB" i="1" dirty="0"/>
              <a:t> et </a:t>
            </a:r>
            <a:r>
              <a:rPr lang="en-GB" i="1" dirty="0" err="1"/>
              <a:t>Enide</a:t>
            </a:r>
            <a:r>
              <a:rPr lang="en-GB" i="1" dirty="0"/>
              <a:t>)</a:t>
            </a:r>
          </a:p>
          <a:p>
            <a:pPr marL="0" indent="0">
              <a:buNone/>
            </a:pPr>
            <a:r>
              <a:rPr lang="en-GB" dirty="0" err="1"/>
              <a:t>Peredur</a:t>
            </a:r>
            <a:r>
              <a:rPr lang="en-GB" dirty="0"/>
              <a:t> son of </a:t>
            </a:r>
            <a:r>
              <a:rPr lang="en-GB" dirty="0" err="1"/>
              <a:t>Efrog</a:t>
            </a:r>
            <a:endParaRPr lang="en-GB" dirty="0"/>
          </a:p>
          <a:p>
            <a:pPr marL="0" indent="0">
              <a:buNone/>
            </a:pPr>
            <a:r>
              <a:rPr lang="en-GB" dirty="0"/>
              <a:t>The Lady of the Well (Owain)</a:t>
            </a:r>
          </a:p>
          <a:p>
            <a:pPr marL="0" indent="0">
              <a:buNone/>
            </a:pPr>
            <a:r>
              <a:rPr lang="en-GB" dirty="0"/>
              <a:t>Geraint son of </a:t>
            </a:r>
            <a:r>
              <a:rPr lang="en-GB" dirty="0" err="1"/>
              <a:t>Erbin</a:t>
            </a:r>
            <a:endParaRPr lang="en-GB" dirty="0"/>
          </a:p>
          <a:p>
            <a:pPr marL="0" indent="0">
              <a:buNone/>
            </a:pPr>
            <a:r>
              <a:rPr lang="en-GB" dirty="0"/>
              <a:t>How </a:t>
            </a:r>
            <a:r>
              <a:rPr lang="en-GB" dirty="0" err="1"/>
              <a:t>Culhwch</a:t>
            </a:r>
            <a:r>
              <a:rPr lang="en-GB" dirty="0"/>
              <a:t>  Won Olwen</a:t>
            </a:r>
          </a:p>
          <a:p>
            <a:pPr marL="0" indent="0">
              <a:buNone/>
            </a:pPr>
            <a:r>
              <a:rPr lang="en-GB" dirty="0"/>
              <a:t>The Dream of the Emperor </a:t>
            </a:r>
            <a:r>
              <a:rPr lang="en-GB" dirty="0" err="1"/>
              <a:t>Maxen</a:t>
            </a:r>
            <a:endParaRPr lang="en-GB" dirty="0"/>
          </a:p>
          <a:p>
            <a:pPr marL="0" indent="0">
              <a:buNone/>
            </a:pPr>
            <a:r>
              <a:rPr lang="en-GB" dirty="0" err="1"/>
              <a:t>Rhonabwy’s</a:t>
            </a:r>
            <a:r>
              <a:rPr lang="en-GB" dirty="0"/>
              <a:t> Dream</a:t>
            </a:r>
          </a:p>
          <a:p>
            <a:pPr marL="0" indent="0">
              <a:buNone/>
            </a:pPr>
            <a:r>
              <a:rPr lang="en-GB" dirty="0" err="1"/>
              <a:t>Lludd</a:t>
            </a:r>
            <a:r>
              <a:rPr lang="en-GB" dirty="0"/>
              <a:t> and </a:t>
            </a:r>
            <a:r>
              <a:rPr lang="en-GB" dirty="0" err="1"/>
              <a:t>Llefelys</a:t>
            </a:r>
            <a:endParaRPr lang="en-GB" dirty="0"/>
          </a:p>
        </p:txBody>
      </p:sp>
    </p:spTree>
    <p:extLst>
      <p:ext uri="{BB962C8B-B14F-4D97-AF65-F5344CB8AC3E}">
        <p14:creationId xmlns:p14="http://schemas.microsoft.com/office/powerpoint/2010/main" val="1584856264"/>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628650" y="984251"/>
            <a:ext cx="7886700" cy="146844"/>
          </a:xfrm>
        </p:spPr>
        <p:txBody>
          <a:bodyPr>
            <a:normAutofit fontScale="90000"/>
          </a:bodyPr>
          <a:lstStyle/>
          <a:p>
            <a:endParaRPr lang="en-GB" dirty="0"/>
          </a:p>
        </p:txBody>
      </p:sp>
      <p:sp>
        <p:nvSpPr>
          <p:cNvPr id="3" name="Content Placeholder 2"/>
          <p:cNvSpPr>
            <a:spLocks noGrp="1"/>
          </p:cNvSpPr>
          <p:nvPr>
            <p:ph idx="1"/>
          </p:nvPr>
        </p:nvSpPr>
        <p:spPr>
          <a:xfrm>
            <a:off x="628650" y="984251"/>
            <a:ext cx="7886700" cy="4927600"/>
          </a:xfrm>
        </p:spPr>
        <p:txBody>
          <a:bodyPr>
            <a:normAutofit fontScale="62500" lnSpcReduction="20000"/>
          </a:bodyPr>
          <a:lstStyle/>
          <a:p>
            <a:pPr marL="0" indent="0">
              <a:buNone/>
            </a:pPr>
            <a:r>
              <a:rPr lang="en-GB" b="1" dirty="0">
                <a:latin typeface="Times New Roman" panose="02020603050405020304" pitchFamily="18" charset="0"/>
                <a:cs typeface="Times New Roman" panose="02020603050405020304" pitchFamily="18" charset="0"/>
              </a:rPr>
              <a:t>The </a:t>
            </a:r>
            <a:r>
              <a:rPr lang="en-GB" b="1" dirty="0" err="1">
                <a:latin typeface="Times New Roman" panose="02020603050405020304" pitchFamily="18" charset="0"/>
                <a:cs typeface="Times New Roman" panose="02020603050405020304" pitchFamily="18" charset="0"/>
              </a:rPr>
              <a:t>Mabinogion</a:t>
            </a:r>
            <a:r>
              <a:rPr lang="en-GB" b="1" dirty="0">
                <a:latin typeface="Times New Roman" panose="02020603050405020304" pitchFamily="18" charset="0"/>
                <a:cs typeface="Times New Roman" panose="02020603050405020304" pitchFamily="18" charset="0"/>
              </a:rPr>
              <a:t>: </a:t>
            </a:r>
            <a:r>
              <a:rPr lang="en-GB" b="1" i="1" dirty="0" err="1">
                <a:latin typeface="Times New Roman" panose="02020603050405020304" pitchFamily="18" charset="0"/>
                <a:cs typeface="Times New Roman" panose="02020603050405020304" pitchFamily="18" charset="0"/>
              </a:rPr>
              <a:t>Pwyll</a:t>
            </a:r>
            <a:r>
              <a:rPr lang="en-GB" b="1" i="1" dirty="0">
                <a:latin typeface="Times New Roman" panose="02020603050405020304" pitchFamily="18" charset="0"/>
                <a:cs typeface="Times New Roman" panose="02020603050405020304" pitchFamily="18" charset="0"/>
              </a:rPr>
              <a:t> meets Rhiannon 1</a:t>
            </a:r>
          </a:p>
          <a:p>
            <a:pPr marL="0" indent="0">
              <a:buNone/>
            </a:pPr>
            <a:r>
              <a:rPr lang="en-GB" dirty="0">
                <a:latin typeface="Times New Roman" panose="02020603050405020304" pitchFamily="18" charset="0"/>
                <a:cs typeface="Times New Roman" panose="02020603050405020304" pitchFamily="18" charset="0"/>
              </a:rPr>
              <a:t>They came to the mound and sat down. They were hardly any time at all when they saw the rider coming along the same road, in the same manner, and at the same pace.</a:t>
            </a:r>
          </a:p>
          <a:p>
            <a:pPr marL="0" indent="0">
              <a:buNone/>
            </a:pPr>
            <a:r>
              <a:rPr lang="en-GB" dirty="0">
                <a:latin typeface="Times New Roman" panose="02020603050405020304" pitchFamily="18" charset="0"/>
                <a:cs typeface="Times New Roman" panose="02020603050405020304" pitchFamily="18" charset="0"/>
              </a:rPr>
              <a:t>‘Groom,’ said </a:t>
            </a:r>
            <a:r>
              <a:rPr lang="en-GB" dirty="0" err="1">
                <a:latin typeface="Times New Roman" panose="02020603050405020304" pitchFamily="18" charset="0"/>
                <a:cs typeface="Times New Roman" panose="02020603050405020304" pitchFamily="18" charset="0"/>
              </a:rPr>
              <a:t>Pwyll</a:t>
            </a:r>
            <a:r>
              <a:rPr lang="en-GB" dirty="0">
                <a:latin typeface="Times New Roman" panose="02020603050405020304" pitchFamily="18" charset="0"/>
                <a:cs typeface="Times New Roman" panose="02020603050405020304" pitchFamily="18" charset="0"/>
              </a:rPr>
              <a:t>, ‘I see the rider. Give me my horse.’ </a:t>
            </a:r>
            <a:r>
              <a:rPr lang="en-GB" dirty="0" err="1">
                <a:latin typeface="Times New Roman" panose="02020603050405020304" pitchFamily="18" charset="0"/>
                <a:cs typeface="Times New Roman" panose="02020603050405020304" pitchFamily="18" charset="0"/>
              </a:rPr>
              <a:t>Pwyll</a:t>
            </a:r>
            <a:r>
              <a:rPr lang="en-GB" dirty="0">
                <a:latin typeface="Times New Roman" panose="02020603050405020304" pitchFamily="18" charset="0"/>
                <a:cs typeface="Times New Roman" panose="02020603050405020304" pitchFamily="18" charset="0"/>
              </a:rPr>
              <a:t> mounted his horse, and no sooner had he mounted his horse than she rode past him. He turned after her, and let his spirited, prancing horse go at its own pace. And he thought that at the second leap or the third he would catch up with her. But he was no closer to her than before. He urged his horse to go as fast as possible. But he saw that it was useless for him to pursue her.</a:t>
            </a:r>
          </a:p>
          <a:p>
            <a:pPr marL="0" indent="0">
              <a:buNone/>
            </a:pPr>
            <a:r>
              <a:rPr lang="en-GB" dirty="0">
                <a:latin typeface="Times New Roman" panose="02020603050405020304" pitchFamily="18" charset="0"/>
                <a:cs typeface="Times New Roman" panose="02020603050405020304" pitchFamily="18" charset="0"/>
              </a:rPr>
              <a:t>Then </a:t>
            </a:r>
            <a:r>
              <a:rPr lang="en-GB" dirty="0" err="1">
                <a:latin typeface="Times New Roman" panose="02020603050405020304" pitchFamily="18" charset="0"/>
                <a:cs typeface="Times New Roman" panose="02020603050405020304" pitchFamily="18" charset="0"/>
              </a:rPr>
              <a:t>Pwyll</a:t>
            </a:r>
            <a:r>
              <a:rPr lang="en-GB" dirty="0">
                <a:latin typeface="Times New Roman" panose="02020603050405020304" pitchFamily="18" charset="0"/>
                <a:cs typeface="Times New Roman" panose="02020603050405020304" pitchFamily="18" charset="0"/>
              </a:rPr>
              <a:t> said, ‘Maiden,’ he said ‘for the sake of the man you love most, wait for me.’</a:t>
            </a:r>
          </a:p>
          <a:p>
            <a:pPr marL="0" indent="0">
              <a:buNone/>
            </a:pPr>
            <a:r>
              <a:rPr lang="en-GB" dirty="0">
                <a:latin typeface="Times New Roman" panose="02020603050405020304" pitchFamily="18" charset="0"/>
                <a:cs typeface="Times New Roman" panose="02020603050405020304" pitchFamily="18" charset="0"/>
              </a:rPr>
              <a:t>‘I will gladly,’ she said, ‘and it would have been better for the horse if you had asked that a while ago!’</a:t>
            </a:r>
          </a:p>
          <a:p>
            <a:pPr marL="0" indent="0">
              <a:buNone/>
            </a:pPr>
            <a:r>
              <a:rPr lang="en-GB" dirty="0">
                <a:latin typeface="Times New Roman" panose="02020603050405020304" pitchFamily="18" charset="0"/>
                <a:cs typeface="Times New Roman" panose="02020603050405020304" pitchFamily="18" charset="0"/>
              </a:rPr>
              <a:t>The maiden stopped and waited, and drew back the part of her headdress which should cover her face, and fixed her gaze on him, and began to talk to him.</a:t>
            </a:r>
          </a:p>
          <a:p>
            <a:pPr marL="0" indent="0">
              <a:buNone/>
            </a:pPr>
            <a:r>
              <a:rPr lang="en-GB" dirty="0">
                <a:latin typeface="Times New Roman" panose="02020603050405020304" pitchFamily="18" charset="0"/>
                <a:cs typeface="Times New Roman" panose="02020603050405020304" pitchFamily="18" charset="0"/>
              </a:rPr>
              <a:t>‘Lady,’ he said, ‘where do you come from, and where are you going?’</a:t>
            </a:r>
          </a:p>
          <a:p>
            <a:pPr marL="0" indent="0">
              <a:buNone/>
            </a:pPr>
            <a:r>
              <a:rPr lang="en-GB" dirty="0">
                <a:latin typeface="Times New Roman" panose="02020603050405020304" pitchFamily="18" charset="0"/>
                <a:cs typeface="Times New Roman" panose="02020603050405020304" pitchFamily="18" charset="0"/>
              </a:rPr>
              <a:t>‘Going about my business,’ she said, ‘and I am glad to see you.’</a:t>
            </a:r>
          </a:p>
          <a:p>
            <a:endParaRPr lang="en-GB" dirty="0"/>
          </a:p>
        </p:txBody>
      </p:sp>
    </p:spTree>
    <p:extLst>
      <p:ext uri="{BB962C8B-B14F-4D97-AF65-F5344CB8AC3E}">
        <p14:creationId xmlns:p14="http://schemas.microsoft.com/office/powerpoint/2010/main" val="4167263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01650"/>
            <a:ext cx="7886700" cy="1268016"/>
          </a:xfrm>
        </p:spPr>
        <p:txBody>
          <a:bodyPr>
            <a:normAutofit/>
          </a:bodyPr>
          <a:lstStyle/>
          <a:p>
            <a:r>
              <a:rPr lang="en-GB" sz="2400" b="1" dirty="0">
                <a:latin typeface="Times New Roman" panose="02020603050405020304" pitchFamily="18" charset="0"/>
                <a:cs typeface="Times New Roman" panose="02020603050405020304" pitchFamily="18" charset="0"/>
              </a:rPr>
              <a:t>The </a:t>
            </a:r>
            <a:r>
              <a:rPr lang="en-GB" sz="2400" b="1" dirty="0" err="1">
                <a:latin typeface="Times New Roman" panose="02020603050405020304" pitchFamily="18" charset="0"/>
                <a:cs typeface="Times New Roman" panose="02020603050405020304" pitchFamily="18" charset="0"/>
              </a:rPr>
              <a:t>Mabinogion</a:t>
            </a:r>
            <a:r>
              <a:rPr lang="en-GB" sz="2400" b="1" dirty="0">
                <a:latin typeface="Times New Roman" panose="02020603050405020304" pitchFamily="18" charset="0"/>
                <a:cs typeface="Times New Roman" panose="02020603050405020304" pitchFamily="18" charset="0"/>
              </a:rPr>
              <a:t>: </a:t>
            </a:r>
            <a:r>
              <a:rPr lang="en-GB" sz="2400" b="1" i="1" dirty="0" err="1">
                <a:latin typeface="Times New Roman" panose="02020603050405020304" pitchFamily="18" charset="0"/>
                <a:cs typeface="Times New Roman" panose="02020603050405020304" pitchFamily="18" charset="0"/>
              </a:rPr>
              <a:t>Pwyll</a:t>
            </a:r>
            <a:r>
              <a:rPr lang="en-GB" sz="2400" b="1" i="1" dirty="0">
                <a:latin typeface="Times New Roman" panose="02020603050405020304" pitchFamily="18" charset="0"/>
                <a:cs typeface="Times New Roman" panose="02020603050405020304" pitchFamily="18" charset="0"/>
              </a:rPr>
              <a:t> meets Rhiannon 2</a:t>
            </a:r>
          </a:p>
        </p:txBody>
      </p:sp>
      <p:sp>
        <p:nvSpPr>
          <p:cNvPr id="3" name="Content Placeholder 2"/>
          <p:cNvSpPr>
            <a:spLocks noGrp="1"/>
          </p:cNvSpPr>
          <p:nvPr>
            <p:ph idx="1"/>
          </p:nvPr>
        </p:nvSpPr>
        <p:spPr>
          <a:xfrm>
            <a:off x="628650" y="1454150"/>
            <a:ext cx="7886700" cy="4127500"/>
          </a:xfrm>
        </p:spPr>
        <p:txBody>
          <a:bodyPr>
            <a:normAutofit fontScale="70000" lnSpcReduction="20000"/>
          </a:bodyPr>
          <a:lstStyle/>
          <a:p>
            <a:pPr marL="0" indent="0">
              <a:buNone/>
            </a:pPr>
            <a:r>
              <a:rPr lang="en-GB" dirty="0">
                <a:latin typeface="Times New Roman" panose="02020603050405020304" pitchFamily="18" charset="0"/>
                <a:cs typeface="Times New Roman" panose="02020603050405020304" pitchFamily="18" charset="0"/>
              </a:rPr>
              <a:t>‘My welcome to you,’ he said. And then he thought that the face of every maiden and every woman he had ever seen was unattractive compared with her face.</a:t>
            </a:r>
          </a:p>
          <a:p>
            <a:pPr marL="0" indent="0">
              <a:buNone/>
            </a:pPr>
            <a:r>
              <a:rPr lang="en-GB" dirty="0">
                <a:latin typeface="Times New Roman" panose="02020603050405020304" pitchFamily="18" charset="0"/>
                <a:cs typeface="Times New Roman" panose="02020603050405020304" pitchFamily="18" charset="0"/>
              </a:rPr>
              <a:t>‘Lady,’ he said, ‘will you tell me anything about your business?’</a:t>
            </a:r>
          </a:p>
          <a:p>
            <a:pPr marL="0" indent="0">
              <a:buNone/>
            </a:pPr>
            <a:r>
              <a:rPr lang="en-GB" dirty="0">
                <a:latin typeface="Times New Roman" panose="02020603050405020304" pitchFamily="18" charset="0"/>
                <a:cs typeface="Times New Roman" panose="02020603050405020304" pitchFamily="18" charset="0"/>
              </a:rPr>
              <a:t>‘I will, between me and God,’ she said. ‘My main purpose was to try and see you.’</a:t>
            </a:r>
          </a:p>
          <a:p>
            <a:pPr marL="0" indent="0">
              <a:buNone/>
            </a:pPr>
            <a:r>
              <a:rPr lang="en-GB" dirty="0">
                <a:latin typeface="Times New Roman" panose="02020603050405020304" pitchFamily="18" charset="0"/>
                <a:cs typeface="Times New Roman" panose="02020603050405020304" pitchFamily="18" charset="0"/>
              </a:rPr>
              <a:t>‘That, to me, is the best business you could have,’ said </a:t>
            </a:r>
            <a:r>
              <a:rPr lang="en-GB" dirty="0" err="1">
                <a:latin typeface="Times New Roman" panose="02020603050405020304" pitchFamily="18" charset="0"/>
                <a:cs typeface="Times New Roman" panose="02020603050405020304" pitchFamily="18" charset="0"/>
              </a:rPr>
              <a:t>Pwyll</a:t>
            </a:r>
            <a:r>
              <a:rPr lang="en-GB" dirty="0">
                <a:latin typeface="Times New Roman" panose="02020603050405020304" pitchFamily="18" charset="0"/>
                <a:cs typeface="Times New Roman" panose="02020603050405020304" pitchFamily="18" charset="0"/>
              </a:rPr>
              <a:t>. ‘Will you tell me who you are?’</a:t>
            </a:r>
          </a:p>
          <a:p>
            <a:pPr marL="0" indent="0">
              <a:buNone/>
            </a:pPr>
            <a:r>
              <a:rPr lang="en-GB" dirty="0">
                <a:latin typeface="Times New Roman" panose="02020603050405020304" pitchFamily="18" charset="0"/>
                <a:cs typeface="Times New Roman" panose="02020603050405020304" pitchFamily="18" charset="0"/>
              </a:rPr>
              <a:t>‘I will, lord,’ she said. ‘I am Rhiannon, daughter of </a:t>
            </a:r>
            <a:r>
              <a:rPr lang="en-GB" dirty="0" err="1">
                <a:latin typeface="Times New Roman" panose="02020603050405020304" pitchFamily="18" charset="0"/>
                <a:cs typeface="Times New Roman" panose="02020603050405020304" pitchFamily="18" charset="0"/>
              </a:rPr>
              <a:t>Hyfaidd</a:t>
            </a:r>
            <a:r>
              <a:rPr lang="en-GB" dirty="0">
                <a:latin typeface="Times New Roman" panose="02020603050405020304" pitchFamily="18" charset="0"/>
                <a:cs typeface="Times New Roman" panose="02020603050405020304" pitchFamily="18" charset="0"/>
              </a:rPr>
              <a:t> Hen, and I am to be given to a husband against my will. But I have never wanted any man, because of my love for you. And I still do not want him, unless you reject me. And it is to find out your answer on the matter that I have come.’</a:t>
            </a:r>
          </a:p>
          <a:p>
            <a:pPr marL="0" indent="0">
              <a:buNone/>
            </a:pPr>
            <a:r>
              <a:rPr lang="en-GB" i="1" dirty="0">
                <a:latin typeface="Times New Roman" panose="02020603050405020304" pitchFamily="18" charset="0"/>
                <a:cs typeface="Times New Roman" panose="02020603050405020304" pitchFamily="18" charset="0"/>
              </a:rPr>
              <a:t>The </a:t>
            </a:r>
            <a:r>
              <a:rPr lang="en-GB" i="1" dirty="0" err="1">
                <a:latin typeface="Times New Roman" panose="02020603050405020304" pitchFamily="18" charset="0"/>
                <a:cs typeface="Times New Roman" panose="02020603050405020304" pitchFamily="18" charset="0"/>
              </a:rPr>
              <a:t>Mabinogion</a:t>
            </a:r>
            <a:r>
              <a:rPr lang="en-GB" dirty="0">
                <a:latin typeface="Times New Roman" panose="02020603050405020304" pitchFamily="18" charset="0"/>
                <a:cs typeface="Times New Roman" panose="02020603050405020304" pitchFamily="18" charset="0"/>
              </a:rPr>
              <a:t>, trans. Sioned Davies (Oxford: Oxford University Press, 2007), pp. 10-11</a:t>
            </a:r>
          </a:p>
          <a:p>
            <a:endParaRPr lang="en-GB" dirty="0"/>
          </a:p>
        </p:txBody>
      </p:sp>
    </p:spTree>
    <p:extLst>
      <p:ext uri="{BB962C8B-B14F-4D97-AF65-F5344CB8AC3E}">
        <p14:creationId xmlns:p14="http://schemas.microsoft.com/office/powerpoint/2010/main" val="21059889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latin typeface="Times New Roman" panose="02020603050405020304" pitchFamily="18" charset="0"/>
                <a:cs typeface="Times New Roman" panose="02020603050405020304" pitchFamily="18" charset="0"/>
              </a:rPr>
              <a:t>Dafydd</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ap</a:t>
            </a:r>
            <a:r>
              <a:rPr lang="en-GB" b="1" dirty="0">
                <a:latin typeface="Times New Roman" panose="02020603050405020304" pitchFamily="18" charset="0"/>
                <a:cs typeface="Times New Roman" panose="02020603050405020304" pitchFamily="18" charset="0"/>
              </a:rPr>
              <a:t> Gwilym c. 1315/20 –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c. 1350/1370 (active in 1330s and 1340s)</a:t>
            </a:r>
          </a:p>
        </p:txBody>
      </p:sp>
      <p:sp>
        <p:nvSpPr>
          <p:cNvPr id="3" name="Content Placeholder 2"/>
          <p:cNvSpPr>
            <a:spLocks noGrp="1"/>
          </p:cNvSpPr>
          <p:nvPr>
            <p:ph idx="1"/>
          </p:nvPr>
        </p:nvSpPr>
        <p:spPr/>
        <p:txBody>
          <a:bodyPr>
            <a:normAutofit fontScale="92500"/>
          </a:bodyPr>
          <a:lstStyle/>
          <a:p>
            <a:r>
              <a:rPr lang="en-GB" dirty="0">
                <a:latin typeface="Times New Roman" panose="02020603050405020304" pitchFamily="18" charset="0"/>
                <a:cs typeface="Times New Roman" panose="02020603050405020304" pitchFamily="18" charset="0"/>
              </a:rPr>
              <a:t>Born </a:t>
            </a:r>
            <a:r>
              <a:rPr lang="en-GB" dirty="0" err="1">
                <a:latin typeface="Times New Roman" panose="02020603050405020304" pitchFamily="18" charset="0"/>
                <a:cs typeface="Times New Roman" panose="02020603050405020304" pitchFamily="18" charset="0"/>
              </a:rPr>
              <a:t>Brogynin</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Penrhyncoch</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Father = Gwilym Gam, mother = </a:t>
            </a:r>
            <a:r>
              <a:rPr lang="en-GB" dirty="0" err="1">
                <a:latin typeface="Times New Roman" panose="02020603050405020304" pitchFamily="18" charset="0"/>
                <a:cs typeface="Times New Roman" panose="02020603050405020304" pitchFamily="18" charset="0"/>
              </a:rPr>
              <a:t>Ardudfyl</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Buried under yew tree at Strata Florida (</a:t>
            </a:r>
            <a:r>
              <a:rPr lang="en-GB" dirty="0" err="1">
                <a:latin typeface="Times New Roman" panose="02020603050405020304" pitchFamily="18" charset="0"/>
                <a:cs typeface="Times New Roman" panose="02020603050405020304" pitchFamily="18" charset="0"/>
              </a:rPr>
              <a:t>Gruffudd</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Gryg</a:t>
            </a:r>
            <a:r>
              <a:rPr lang="en-GB" dirty="0">
                <a:latin typeface="Times New Roman" panose="02020603050405020304" pitchFamily="18" charset="0"/>
                <a:cs typeface="Times New Roman" panose="02020603050405020304" pitchFamily="18" charset="0"/>
              </a:rPr>
              <a:t> 2 elegies) OR Talley Abbey</a:t>
            </a:r>
          </a:p>
          <a:p>
            <a:r>
              <a:rPr lang="en-GB" dirty="0">
                <a:latin typeface="Times New Roman" panose="02020603050405020304" pitchFamily="18" charset="0"/>
                <a:cs typeface="Times New Roman" panose="02020603050405020304" pitchFamily="18" charset="0"/>
              </a:rPr>
              <a:t>New generation of poets who emerged after loss of Welsh independence</a:t>
            </a:r>
          </a:p>
          <a:p>
            <a:r>
              <a:rPr lang="en-GB" dirty="0">
                <a:latin typeface="Times New Roman" panose="02020603050405020304" pitchFamily="18" charset="0"/>
                <a:cs typeface="Times New Roman" panose="02020603050405020304" pitchFamily="18" charset="0"/>
              </a:rPr>
              <a:t>Poems of love and nature – European literary influences associated with conventions of courtly love (</a:t>
            </a:r>
            <a:r>
              <a:rPr lang="en-GB" i="1" dirty="0">
                <a:latin typeface="Times New Roman" panose="02020603050405020304" pitchFamily="18" charset="0"/>
                <a:cs typeface="Times New Roman" panose="02020603050405020304" pitchFamily="18" charset="0"/>
              </a:rPr>
              <a:t>amour </a:t>
            </a:r>
            <a:r>
              <a:rPr lang="en-GB" i="1" dirty="0" err="1">
                <a:latin typeface="Times New Roman" panose="02020603050405020304" pitchFamily="18" charset="0"/>
                <a:cs typeface="Times New Roman" panose="02020603050405020304" pitchFamily="18" charset="0"/>
              </a:rPr>
              <a:t>courtois</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Morfudd</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Dyddgu</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Morfudd</a:t>
            </a:r>
            <a:r>
              <a:rPr lang="en-GB" dirty="0">
                <a:latin typeface="Times New Roman" panose="02020603050405020304" pitchFamily="18" charset="0"/>
                <a:cs typeface="Times New Roman" panose="02020603050405020304" pitchFamily="18" charset="0"/>
              </a:rPr>
              <a:t> like the Sun, Trouble at an Inn, The Girls of </a:t>
            </a:r>
            <a:r>
              <a:rPr lang="en-GB" dirty="0" err="1">
                <a:latin typeface="Times New Roman" panose="02020603050405020304" pitchFamily="18" charset="0"/>
                <a:cs typeface="Times New Roman" panose="02020603050405020304" pitchFamily="18" charset="0"/>
              </a:rPr>
              <a:t>Llanbadarn</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1053474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700" b="1" dirty="0" err="1">
                <a:latin typeface="Times New Roman" panose="02020603050405020304" pitchFamily="18" charset="0"/>
                <a:cs typeface="Times New Roman" panose="02020603050405020304" pitchFamily="18" charset="0"/>
              </a:rPr>
              <a:t>Dafydd</a:t>
            </a:r>
            <a:r>
              <a:rPr lang="en-GB" sz="2700" b="1" dirty="0">
                <a:latin typeface="Times New Roman" panose="02020603050405020304" pitchFamily="18" charset="0"/>
                <a:cs typeface="Times New Roman" panose="02020603050405020304" pitchFamily="18" charset="0"/>
              </a:rPr>
              <a:t> </a:t>
            </a:r>
            <a:r>
              <a:rPr lang="en-GB" sz="2700" b="1" dirty="0" err="1">
                <a:latin typeface="Times New Roman" panose="02020603050405020304" pitchFamily="18" charset="0"/>
                <a:cs typeface="Times New Roman" panose="02020603050405020304" pitchFamily="18" charset="0"/>
              </a:rPr>
              <a:t>ap</a:t>
            </a:r>
            <a:r>
              <a:rPr lang="en-GB" sz="2700" b="1" dirty="0">
                <a:latin typeface="Times New Roman" panose="02020603050405020304" pitchFamily="18" charset="0"/>
                <a:cs typeface="Times New Roman" panose="02020603050405020304" pitchFamily="18" charset="0"/>
              </a:rPr>
              <a:t> Gwilym</a:t>
            </a:r>
            <a:br>
              <a:rPr lang="en-GB" sz="2700" dirty="0">
                <a:latin typeface="Times New Roman" panose="02020603050405020304" pitchFamily="18" charset="0"/>
                <a:cs typeface="Times New Roman" panose="02020603050405020304" pitchFamily="18" charset="0"/>
              </a:rPr>
            </a:br>
            <a:r>
              <a:rPr lang="en-GB" sz="2700" b="1" dirty="0" err="1">
                <a:latin typeface="Times New Roman" panose="02020603050405020304" pitchFamily="18" charset="0"/>
                <a:cs typeface="Times New Roman" panose="02020603050405020304" pitchFamily="18" charset="0"/>
              </a:rPr>
              <a:t>Merched</a:t>
            </a:r>
            <a:r>
              <a:rPr lang="en-GB" sz="2700" b="1" dirty="0">
                <a:latin typeface="Times New Roman" panose="02020603050405020304" pitchFamily="18" charset="0"/>
                <a:cs typeface="Times New Roman" panose="02020603050405020304" pitchFamily="18" charset="0"/>
              </a:rPr>
              <a:t> </a:t>
            </a:r>
            <a:r>
              <a:rPr lang="en-GB" sz="2700" b="1" dirty="0" err="1">
                <a:latin typeface="Times New Roman" panose="02020603050405020304" pitchFamily="18" charset="0"/>
                <a:cs typeface="Times New Roman" panose="02020603050405020304" pitchFamily="18" charset="0"/>
              </a:rPr>
              <a:t>Llanbadarn</a:t>
            </a:r>
            <a:r>
              <a:rPr lang="en-GB" sz="2700" b="1" dirty="0">
                <a:latin typeface="Times New Roman" panose="02020603050405020304" pitchFamily="18" charset="0"/>
                <a:cs typeface="Times New Roman" panose="02020603050405020304" pitchFamily="18" charset="0"/>
              </a:rPr>
              <a:t> (The Girls of </a:t>
            </a:r>
            <a:r>
              <a:rPr lang="en-GB" sz="2700" b="1" dirty="0" err="1">
                <a:latin typeface="Times New Roman" panose="02020603050405020304" pitchFamily="18" charset="0"/>
                <a:cs typeface="Times New Roman" panose="02020603050405020304" pitchFamily="18" charset="0"/>
              </a:rPr>
              <a:t>Llanbadarn</a:t>
            </a:r>
            <a:r>
              <a:rPr lang="en-GB" sz="2700" b="1" dirty="0">
                <a:latin typeface="Times New Roman" panose="02020603050405020304" pitchFamily="18" charset="0"/>
                <a:cs typeface="Times New Roman" panose="02020603050405020304" pitchFamily="18" charset="0"/>
              </a:rPr>
              <a:t>)</a:t>
            </a:r>
            <a:br>
              <a:rPr lang="en-GB" sz="2700" dirty="0">
                <a:latin typeface="Times New Roman" panose="02020603050405020304" pitchFamily="18" charset="0"/>
                <a:cs typeface="Times New Roman" panose="02020603050405020304" pitchFamily="18" charset="0"/>
              </a:rPr>
            </a:br>
            <a:endParaRPr lang="en-GB" sz="27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28650" y="1911350"/>
            <a:ext cx="7886700" cy="3848100"/>
          </a:xfrm>
        </p:spPr>
        <p:txBody>
          <a:bodyPr>
            <a:normAutofit fontScale="47500" lnSpcReduction="20000"/>
          </a:bodyPr>
          <a:lstStyle/>
          <a:p>
            <a:pPr marL="0" indent="0">
              <a:buNone/>
            </a:pPr>
            <a:r>
              <a:rPr lang="en-GB" dirty="0"/>
              <a:t>Ni </a:t>
            </a:r>
            <a:r>
              <a:rPr lang="en-GB" dirty="0" err="1"/>
              <a:t>bu</a:t>
            </a:r>
            <a:r>
              <a:rPr lang="en-GB" dirty="0"/>
              <a:t> </a:t>
            </a:r>
            <a:r>
              <a:rPr lang="en-GB" dirty="0" err="1"/>
              <a:t>Sul</a:t>
            </a:r>
            <a:r>
              <a:rPr lang="en-GB" dirty="0"/>
              <a:t> </a:t>
            </a:r>
            <a:r>
              <a:rPr lang="en-GB" dirty="0" err="1"/>
              <a:t>yn</a:t>
            </a:r>
            <a:r>
              <a:rPr lang="en-GB" dirty="0"/>
              <a:t> </a:t>
            </a:r>
            <a:r>
              <a:rPr lang="en-GB" dirty="0" err="1"/>
              <a:t>Llanbadarn</a:t>
            </a:r>
            <a:r>
              <a:rPr lang="en-GB" dirty="0"/>
              <a:t>		     There was never a Sunday in </a:t>
            </a:r>
            <a:r>
              <a:rPr lang="en-GB" dirty="0" err="1"/>
              <a:t>Llanbadarn</a:t>
            </a:r>
            <a:r>
              <a:rPr lang="en-GB" dirty="0"/>
              <a:t> church</a:t>
            </a:r>
          </a:p>
          <a:p>
            <a:pPr marL="0" indent="0">
              <a:buNone/>
            </a:pPr>
            <a:r>
              <a:rPr lang="en-GB" dirty="0"/>
              <a:t>Na </a:t>
            </a:r>
            <a:r>
              <a:rPr lang="en-GB" dirty="0" err="1"/>
              <a:t>bewn</a:t>
            </a:r>
            <a:r>
              <a:rPr lang="en-GB" dirty="0"/>
              <a:t>, ac </a:t>
            </a:r>
            <a:r>
              <a:rPr lang="en-GB" dirty="0" err="1"/>
              <a:t>eraill</a:t>
            </a:r>
            <a:r>
              <a:rPr lang="en-GB" dirty="0"/>
              <a:t> </a:t>
            </a:r>
            <a:r>
              <a:rPr lang="en-GB" dirty="0" err="1"/>
              <a:t>a’i</a:t>
            </a:r>
            <a:r>
              <a:rPr lang="en-GB" dirty="0"/>
              <a:t> barn,	   	  (and others will condemn it)</a:t>
            </a:r>
          </a:p>
          <a:p>
            <a:pPr marL="0" indent="0">
              <a:buNone/>
            </a:pPr>
            <a:r>
              <a:rPr lang="en-GB" dirty="0" err="1"/>
              <a:t>A’m</a:t>
            </a:r>
            <a:r>
              <a:rPr lang="en-GB" dirty="0"/>
              <a:t> </a:t>
            </a:r>
            <a:r>
              <a:rPr lang="en-GB" dirty="0" err="1"/>
              <a:t>wyneb</a:t>
            </a:r>
            <a:r>
              <a:rPr lang="en-GB" dirty="0"/>
              <a:t> at y </a:t>
            </a:r>
            <a:r>
              <a:rPr lang="en-GB" dirty="0" err="1"/>
              <a:t>ferch</a:t>
            </a:r>
            <a:r>
              <a:rPr lang="en-GB" dirty="0"/>
              <a:t> </a:t>
            </a:r>
            <a:r>
              <a:rPr lang="en-GB" dirty="0" err="1"/>
              <a:t>goeth</a:t>
            </a:r>
            <a:r>
              <a:rPr lang="en-GB" dirty="0"/>
              <a:t>	     that my face was not turned towards the splendid girl</a:t>
            </a:r>
          </a:p>
          <a:p>
            <a:pPr marL="0" indent="0">
              <a:buNone/>
            </a:pPr>
            <a:r>
              <a:rPr lang="en-GB" dirty="0" err="1"/>
              <a:t>A’m</a:t>
            </a:r>
            <a:r>
              <a:rPr lang="en-GB" dirty="0"/>
              <a:t> </a:t>
            </a:r>
            <a:r>
              <a:rPr lang="en-GB" dirty="0" err="1"/>
              <a:t>gwegil</a:t>
            </a:r>
            <a:r>
              <a:rPr lang="en-GB" dirty="0"/>
              <a:t> at </a:t>
            </a:r>
            <a:r>
              <a:rPr lang="en-GB" dirty="0" err="1"/>
              <a:t>Dduw</a:t>
            </a:r>
            <a:r>
              <a:rPr lang="en-GB" dirty="0"/>
              <a:t> </a:t>
            </a:r>
            <a:r>
              <a:rPr lang="en-GB" dirty="0" err="1"/>
              <a:t>gwiwgoeth</a:t>
            </a:r>
            <a:r>
              <a:rPr lang="en-GB" dirty="0"/>
              <a:t>.    	   and my nape towards the resplendent, holy lord</a:t>
            </a:r>
          </a:p>
          <a:p>
            <a:pPr marL="0" indent="0">
              <a:buNone/>
            </a:pPr>
            <a:r>
              <a:rPr lang="en-GB" dirty="0"/>
              <a:t>A </a:t>
            </a:r>
            <a:r>
              <a:rPr lang="en-GB" dirty="0" err="1"/>
              <a:t>chwedy’r</a:t>
            </a:r>
            <a:r>
              <a:rPr lang="en-GB" dirty="0"/>
              <a:t> hir </a:t>
            </a:r>
            <a:r>
              <a:rPr lang="en-GB" dirty="0" err="1"/>
              <a:t>edrychwyf</a:t>
            </a:r>
            <a:r>
              <a:rPr lang="en-GB" dirty="0"/>
              <a:t>	    	  And after I’d been staring long</a:t>
            </a:r>
          </a:p>
          <a:p>
            <a:pPr marL="0" indent="0">
              <a:buNone/>
            </a:pPr>
            <a:r>
              <a:rPr lang="en-GB" dirty="0" err="1"/>
              <a:t>Dros</a:t>
            </a:r>
            <a:r>
              <a:rPr lang="en-GB" dirty="0"/>
              <a:t> </a:t>
            </a:r>
            <a:r>
              <a:rPr lang="en-GB" dirty="0" err="1"/>
              <a:t>fy</a:t>
            </a:r>
            <a:r>
              <a:rPr lang="en-GB" dirty="0"/>
              <a:t> </a:t>
            </a:r>
            <a:r>
              <a:rPr lang="en-GB" dirty="0" err="1"/>
              <a:t>mhlu</a:t>
            </a:r>
            <a:r>
              <a:rPr lang="en-GB" dirty="0"/>
              <a:t> </a:t>
            </a:r>
            <a:r>
              <a:rPr lang="en-GB" dirty="0" err="1"/>
              <a:t>ar</a:t>
            </a:r>
            <a:r>
              <a:rPr lang="en-GB" dirty="0"/>
              <a:t> draws </a:t>
            </a:r>
            <a:r>
              <a:rPr lang="en-GB" dirty="0" err="1"/>
              <a:t>fy</a:t>
            </a:r>
            <a:r>
              <a:rPr lang="en-GB" dirty="0"/>
              <a:t> </a:t>
            </a:r>
            <a:r>
              <a:rPr lang="en-GB" dirty="0" err="1"/>
              <a:t>mhlwyf</a:t>
            </a:r>
            <a:r>
              <a:rPr lang="en-GB" dirty="0"/>
              <a:t>,     	over my feathers across my fellow </a:t>
            </a:r>
            <a:r>
              <a:rPr lang="en-GB" dirty="0" err="1"/>
              <a:t>parishoners</a:t>
            </a:r>
            <a:r>
              <a:rPr lang="en-GB" dirty="0"/>
              <a:t>,</a:t>
            </a:r>
          </a:p>
          <a:p>
            <a:pPr marL="0" indent="0">
              <a:buNone/>
            </a:pPr>
            <a:r>
              <a:rPr lang="en-GB" dirty="0" err="1"/>
              <a:t>Syganai</a:t>
            </a:r>
            <a:r>
              <a:rPr lang="en-GB" dirty="0"/>
              <a:t> y fun </a:t>
            </a:r>
            <a:r>
              <a:rPr lang="en-GB" dirty="0" err="1"/>
              <a:t>befrgroyw</a:t>
            </a:r>
            <a:r>
              <a:rPr lang="en-GB" dirty="0"/>
              <a:t>		     the sweet radiant girl would hiss</a:t>
            </a:r>
          </a:p>
          <a:p>
            <a:pPr marL="0" indent="0">
              <a:buNone/>
            </a:pPr>
            <a:r>
              <a:rPr lang="en-GB" dirty="0" err="1"/>
              <a:t>Wrth</a:t>
            </a:r>
            <a:r>
              <a:rPr lang="en-GB" dirty="0"/>
              <a:t> y </a:t>
            </a:r>
            <a:r>
              <a:rPr lang="en-GB" dirty="0" err="1"/>
              <a:t>llall</a:t>
            </a:r>
            <a:r>
              <a:rPr lang="en-GB" dirty="0"/>
              <a:t> </a:t>
            </a:r>
            <a:r>
              <a:rPr lang="en-GB" dirty="0" err="1"/>
              <a:t>hylwyddgall</a:t>
            </a:r>
            <a:r>
              <a:rPr lang="en-GB" dirty="0"/>
              <a:t>, </a:t>
            </a:r>
            <a:r>
              <a:rPr lang="en-GB" dirty="0" err="1"/>
              <a:t>hoyw</a:t>
            </a:r>
            <a:r>
              <a:rPr lang="en-GB" dirty="0"/>
              <a:t>:	      to her companions so wise, so fair: –</a:t>
            </a:r>
          </a:p>
          <a:p>
            <a:pPr marL="0" indent="0">
              <a:buNone/>
            </a:pPr>
            <a:r>
              <a:rPr lang="en-GB" dirty="0"/>
              <a:t>‘</a:t>
            </a:r>
            <a:r>
              <a:rPr lang="en-GB" dirty="0" err="1"/>
              <a:t>Godinabus</a:t>
            </a:r>
            <a:r>
              <a:rPr lang="en-GB" dirty="0"/>
              <a:t> </a:t>
            </a:r>
            <a:r>
              <a:rPr lang="en-GB" dirty="0" err="1"/>
              <a:t>fydd</a:t>
            </a:r>
            <a:r>
              <a:rPr lang="en-GB" dirty="0"/>
              <a:t> </a:t>
            </a:r>
            <a:r>
              <a:rPr lang="en-GB" dirty="0" err="1"/>
              <a:t>golwg</a:t>
            </a:r>
            <a:r>
              <a:rPr lang="en-GB" dirty="0"/>
              <a:t> –	    	 ‘He has an adulterous look – </a:t>
            </a:r>
          </a:p>
          <a:p>
            <a:pPr marL="0" indent="0">
              <a:buNone/>
            </a:pPr>
            <a:r>
              <a:rPr lang="en-GB" dirty="0" err="1"/>
              <a:t>Gŵyr</a:t>
            </a:r>
            <a:r>
              <a:rPr lang="en-GB" dirty="0"/>
              <a:t> </a:t>
            </a:r>
            <a:r>
              <a:rPr lang="en-GB" dirty="0" err="1"/>
              <a:t>ei</a:t>
            </a:r>
            <a:r>
              <a:rPr lang="en-GB" dirty="0"/>
              <a:t> </a:t>
            </a:r>
            <a:r>
              <a:rPr lang="en-GB" dirty="0" err="1"/>
              <a:t>ddrem</a:t>
            </a:r>
            <a:r>
              <a:rPr lang="en-GB" dirty="0"/>
              <a:t> </a:t>
            </a:r>
            <a:r>
              <a:rPr lang="en-GB" dirty="0" err="1"/>
              <a:t>gelu</a:t>
            </a:r>
            <a:r>
              <a:rPr lang="en-GB" dirty="0"/>
              <a:t> </a:t>
            </a:r>
            <a:r>
              <a:rPr lang="en-GB" dirty="0" err="1"/>
              <a:t>ei</a:t>
            </a:r>
            <a:r>
              <a:rPr lang="en-GB" dirty="0"/>
              <a:t> </a:t>
            </a:r>
            <a:r>
              <a:rPr lang="en-GB" dirty="0" err="1"/>
              <a:t>ddrwg</a:t>
            </a:r>
            <a:r>
              <a:rPr lang="en-GB" dirty="0"/>
              <a:t> –	      his eyes are adept at disguising his wickedness –</a:t>
            </a:r>
          </a:p>
          <a:p>
            <a:pPr marL="0" indent="0">
              <a:buNone/>
            </a:pPr>
            <a:r>
              <a:rPr lang="en-GB" dirty="0"/>
              <a:t>Y </a:t>
            </a:r>
            <a:r>
              <a:rPr lang="en-GB" dirty="0" err="1"/>
              <a:t>mab</a:t>
            </a:r>
            <a:r>
              <a:rPr lang="en-GB" dirty="0"/>
              <a:t> </a:t>
            </a:r>
            <a:r>
              <a:rPr lang="en-GB" dirty="0" err="1"/>
              <a:t>llwyd</a:t>
            </a:r>
            <a:r>
              <a:rPr lang="en-GB" dirty="0"/>
              <a:t> </a:t>
            </a:r>
            <a:r>
              <a:rPr lang="en-GB" dirty="0" err="1"/>
              <a:t>wyneb</a:t>
            </a:r>
            <a:r>
              <a:rPr lang="en-GB" dirty="0"/>
              <a:t> </a:t>
            </a:r>
            <a:r>
              <a:rPr lang="en-GB" dirty="0" err="1"/>
              <a:t>mursen</a:t>
            </a:r>
            <a:r>
              <a:rPr lang="en-GB" dirty="0"/>
              <a:t>	      that pallid lad with the face of a coquette</a:t>
            </a:r>
          </a:p>
          <a:p>
            <a:pPr marL="0" indent="0">
              <a:buNone/>
            </a:pPr>
            <a:r>
              <a:rPr lang="en-GB" dirty="0"/>
              <a:t>A </a:t>
            </a:r>
            <a:r>
              <a:rPr lang="en-GB" dirty="0" err="1"/>
              <a:t>gwallt</a:t>
            </a:r>
            <a:r>
              <a:rPr lang="en-GB" dirty="0"/>
              <a:t> </a:t>
            </a:r>
            <a:r>
              <a:rPr lang="en-GB" dirty="0" err="1"/>
              <a:t>ei</a:t>
            </a:r>
            <a:r>
              <a:rPr lang="en-GB" dirty="0"/>
              <a:t> </a:t>
            </a:r>
            <a:r>
              <a:rPr lang="en-GB" dirty="0" err="1"/>
              <a:t>chwaer</a:t>
            </a:r>
            <a:r>
              <a:rPr lang="en-GB" dirty="0"/>
              <a:t> </a:t>
            </a:r>
            <a:r>
              <a:rPr lang="en-GB" dirty="0" err="1"/>
              <a:t>ar</a:t>
            </a:r>
            <a:r>
              <a:rPr lang="en-GB" dirty="0"/>
              <a:t> </a:t>
            </a:r>
            <a:r>
              <a:rPr lang="en-GB" dirty="0" err="1"/>
              <a:t>ei</a:t>
            </a:r>
            <a:r>
              <a:rPr lang="en-GB" dirty="0"/>
              <a:t> ben.’	      and his sister’s hair upon his head.’</a:t>
            </a:r>
          </a:p>
          <a:p>
            <a:pPr marL="0" indent="0">
              <a:buNone/>
            </a:pPr>
            <a:endParaRPr lang="en-GB" dirty="0"/>
          </a:p>
          <a:p>
            <a:pPr marL="0" indent="0">
              <a:buNone/>
            </a:pPr>
            <a:r>
              <a:rPr lang="en-GB" dirty="0"/>
              <a:t>dafyddapgwilym.net [accessed 15/01/19]</a:t>
            </a:r>
          </a:p>
          <a:p>
            <a:endParaRPr lang="en-GB" dirty="0"/>
          </a:p>
        </p:txBody>
      </p:sp>
    </p:spTree>
    <p:extLst>
      <p:ext uri="{BB962C8B-B14F-4D97-AF65-F5344CB8AC3E}">
        <p14:creationId xmlns:p14="http://schemas.microsoft.com/office/powerpoint/2010/main" val="1608533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Hywel </a:t>
            </a:r>
            <a:r>
              <a:rPr lang="en-GB" dirty="0" err="1"/>
              <a:t>Dda</a:t>
            </a:r>
            <a:r>
              <a:rPr lang="en-GB" dirty="0"/>
              <a:t> ob. 949/50</a:t>
            </a:r>
            <a:br>
              <a:rPr lang="en-GB" dirty="0"/>
            </a:br>
            <a:br>
              <a:rPr lang="en-GB" dirty="0"/>
            </a:br>
            <a:r>
              <a:rPr lang="en-GB" b="0" dirty="0"/>
              <a:t>Welsh King</a:t>
            </a:r>
            <a:endParaRPr lang="en-US" b="0"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35475" y="792956"/>
            <a:ext cx="3390900" cy="4813300"/>
          </a:xfrm>
        </p:spPr>
      </p:pic>
      <p:sp>
        <p:nvSpPr>
          <p:cNvPr id="6" name="Text Placeholder 5"/>
          <p:cNvSpPr>
            <a:spLocks noGrp="1"/>
          </p:cNvSpPr>
          <p:nvPr>
            <p:ph type="body" sz="half" idx="2"/>
          </p:nvPr>
        </p:nvSpPr>
        <p:spPr/>
        <p:txBody>
          <a:bodyPr>
            <a:normAutofit fontScale="92500" lnSpcReduction="20000"/>
          </a:bodyPr>
          <a:lstStyle/>
          <a:p>
            <a:endParaRPr lang="en-GB" dirty="0"/>
          </a:p>
          <a:p>
            <a:r>
              <a:rPr lang="en-GB" sz="2000" dirty="0"/>
              <a:t>consolidation of the laws in Wales attributed to him</a:t>
            </a:r>
          </a:p>
          <a:p>
            <a:endParaRPr lang="en-GB" sz="2000" dirty="0"/>
          </a:p>
          <a:p>
            <a:r>
              <a:rPr lang="en-GB" sz="2000" dirty="0"/>
              <a:t>Tradition that the laws were discussed at a conference in Hendy-</a:t>
            </a:r>
            <a:r>
              <a:rPr lang="en-GB" sz="2000" dirty="0" err="1"/>
              <a:t>gwyn</a:t>
            </a:r>
            <a:r>
              <a:rPr lang="en-GB" sz="2000" dirty="0"/>
              <a:t>-</a:t>
            </a:r>
            <a:r>
              <a:rPr lang="en-GB" sz="2000" dirty="0" err="1"/>
              <a:t>ar-daf</a:t>
            </a:r>
            <a:r>
              <a:rPr lang="en-GB" sz="2000" dirty="0"/>
              <a:t> (</a:t>
            </a:r>
            <a:r>
              <a:rPr lang="en-GB" sz="2000" dirty="0" err="1"/>
              <a:t>Whitland</a:t>
            </a:r>
            <a:r>
              <a:rPr lang="en-GB" sz="2000" dirty="0"/>
              <a:t>)</a:t>
            </a:r>
          </a:p>
          <a:p>
            <a:endParaRPr lang="en-GB" sz="2000" dirty="0"/>
          </a:p>
          <a:p>
            <a:r>
              <a:rPr lang="en-GB" sz="2000" dirty="0"/>
              <a:t>The law texts belong to a later period C13</a:t>
            </a:r>
          </a:p>
          <a:p>
            <a:endParaRPr lang="en-GB" sz="2000" dirty="0"/>
          </a:p>
          <a:p>
            <a:r>
              <a:rPr lang="en-GB" sz="2000" dirty="0" err="1"/>
              <a:t>galanas</a:t>
            </a:r>
            <a:r>
              <a:rPr lang="en-GB" sz="2000" dirty="0"/>
              <a:t> – life price</a:t>
            </a:r>
          </a:p>
          <a:p>
            <a:r>
              <a:rPr lang="en-GB" sz="2000" dirty="0" err="1"/>
              <a:t>sarhaed</a:t>
            </a:r>
            <a:r>
              <a:rPr lang="en-GB" sz="2000" dirty="0"/>
              <a:t> – fine for insulting someone</a:t>
            </a:r>
          </a:p>
          <a:p>
            <a:r>
              <a:rPr lang="en-GB" sz="2000" dirty="0" err="1"/>
              <a:t>ysgaru</a:t>
            </a:r>
            <a:r>
              <a:rPr lang="en-GB" sz="2000" dirty="0"/>
              <a:t> - divorce</a:t>
            </a:r>
          </a:p>
          <a:p>
            <a:endParaRPr lang="en-GB" sz="2000" dirty="0"/>
          </a:p>
          <a:p>
            <a:endParaRPr lang="en-GB" dirty="0"/>
          </a:p>
          <a:p>
            <a:endParaRPr lang="en-US" dirty="0"/>
          </a:p>
        </p:txBody>
      </p:sp>
    </p:spTree>
    <p:extLst>
      <p:ext uri="{BB962C8B-B14F-4D97-AF65-F5344CB8AC3E}">
        <p14:creationId xmlns:p14="http://schemas.microsoft.com/office/powerpoint/2010/main" val="38540364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marL="0" indent="0"/>
            <a:r>
              <a:rPr lang="en-US" dirty="0" err="1"/>
              <a:t>Llywelyn</a:t>
            </a:r>
            <a:r>
              <a:rPr lang="en-US" dirty="0"/>
              <a:t> the Great c. 1173-1240</a:t>
            </a:r>
            <a:br>
              <a:rPr lang="en-US" dirty="0"/>
            </a:br>
            <a:r>
              <a:rPr lang="en-US" dirty="0"/>
              <a:t>(</a:t>
            </a:r>
            <a:r>
              <a:rPr lang="en-US" dirty="0" err="1"/>
              <a:t>Llywelyn</a:t>
            </a:r>
            <a:r>
              <a:rPr lang="en-US" dirty="0"/>
              <a:t> </a:t>
            </a:r>
            <a:r>
              <a:rPr lang="en-US" dirty="0" err="1"/>
              <a:t>ap</a:t>
            </a:r>
            <a:r>
              <a:rPr lang="en-US" dirty="0"/>
              <a:t> </a:t>
            </a:r>
            <a:r>
              <a:rPr lang="en-US" dirty="0" err="1"/>
              <a:t>Iorwerth</a:t>
            </a:r>
            <a:r>
              <a:rPr lang="en-US" dirty="0"/>
              <a:t>)</a:t>
            </a:r>
            <a:br>
              <a:rPr lang="en-US" dirty="0"/>
            </a:br>
            <a:endParaRPr lang="en-GB" dirty="0"/>
          </a:p>
        </p:txBody>
      </p:sp>
      <p:sp>
        <p:nvSpPr>
          <p:cNvPr id="6" name="Content Placeholder 5"/>
          <p:cNvSpPr>
            <a:spLocks noGrp="1"/>
          </p:cNvSpPr>
          <p:nvPr>
            <p:ph idx="1"/>
          </p:nvPr>
        </p:nvSpPr>
        <p:spPr>
          <a:xfrm>
            <a:off x="381000" y="1295400"/>
            <a:ext cx="8229600" cy="4800600"/>
          </a:xfrm>
        </p:spPr>
        <p:txBody>
          <a:bodyPr>
            <a:normAutofit fontScale="92500"/>
          </a:bodyPr>
          <a:lstStyle/>
          <a:p>
            <a:pPr marL="0" indent="0">
              <a:buNone/>
            </a:pPr>
            <a:r>
              <a:rPr lang="en-US" dirty="0"/>
              <a:t>Son of </a:t>
            </a:r>
            <a:r>
              <a:rPr lang="en-US" dirty="0" err="1"/>
              <a:t>Iorwerth</a:t>
            </a:r>
            <a:r>
              <a:rPr lang="en-US" dirty="0"/>
              <a:t> </a:t>
            </a:r>
            <a:r>
              <a:rPr lang="en-US" dirty="0" err="1"/>
              <a:t>Drwyndwn</a:t>
            </a:r>
            <a:r>
              <a:rPr lang="en-US" dirty="0"/>
              <a:t> and</a:t>
            </a:r>
            <a:r>
              <a:rPr lang="en-GB" dirty="0"/>
              <a:t> </a:t>
            </a:r>
            <a:r>
              <a:rPr lang="en-GB" dirty="0" err="1"/>
              <a:t>Owain</a:t>
            </a:r>
            <a:r>
              <a:rPr lang="en-GB" dirty="0"/>
              <a:t> Gwynedd’s grandson;</a:t>
            </a:r>
          </a:p>
          <a:p>
            <a:pPr marL="0" indent="0">
              <a:buNone/>
            </a:pPr>
            <a:r>
              <a:rPr lang="en-US" dirty="0"/>
              <a:t>By 1201 he was ruling </a:t>
            </a:r>
            <a:r>
              <a:rPr lang="en-US" dirty="0" err="1"/>
              <a:t>Gwynedd</a:t>
            </a:r>
            <a:r>
              <a:rPr lang="en-US" dirty="0"/>
              <a:t> and arranged the first legal agreement between the English crown and a Welsh leader;</a:t>
            </a:r>
          </a:p>
          <a:p>
            <a:pPr marL="0" indent="0">
              <a:buNone/>
            </a:pPr>
            <a:r>
              <a:rPr lang="en-US" dirty="0"/>
              <a:t>c. 1205 He married Joan (S</a:t>
            </a:r>
            <a:r>
              <a:rPr lang="en-GB" dirty="0" err="1"/>
              <a:t>iwan</a:t>
            </a:r>
            <a:r>
              <a:rPr lang="en-GB" dirty="0"/>
              <a:t>) King John’s daughter</a:t>
            </a:r>
            <a:r>
              <a:rPr lang="en-US" dirty="0"/>
              <a:t>;</a:t>
            </a:r>
          </a:p>
          <a:p>
            <a:pPr marL="0" indent="0">
              <a:buNone/>
            </a:pPr>
            <a:r>
              <a:rPr lang="en-US" dirty="0" err="1"/>
              <a:t>Tangwystl</a:t>
            </a:r>
            <a:r>
              <a:rPr lang="en-US" dirty="0"/>
              <a:t> his first ‘wife’ – two children</a:t>
            </a:r>
          </a:p>
          <a:p>
            <a:pPr marL="0" indent="0">
              <a:buNone/>
            </a:pPr>
            <a:r>
              <a:rPr lang="en-US" dirty="0"/>
              <a:t>1215 other leaders paid homage to him at </a:t>
            </a:r>
            <a:r>
              <a:rPr lang="en-US" dirty="0" err="1"/>
              <a:t>Aberdyfi</a:t>
            </a:r>
            <a:r>
              <a:rPr lang="en-US" dirty="0"/>
              <a:t>;</a:t>
            </a:r>
          </a:p>
          <a:p>
            <a:endParaRPr lang="en-GB" dirty="0"/>
          </a:p>
        </p:txBody>
      </p:sp>
    </p:spTree>
    <p:extLst>
      <p:ext uri="{BB962C8B-B14F-4D97-AF65-F5344CB8AC3E}">
        <p14:creationId xmlns:p14="http://schemas.microsoft.com/office/powerpoint/2010/main" val="504284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a:r>
              <a:rPr lang="en-GB" sz="3600" dirty="0" err="1"/>
              <a:t>Llywelyn</a:t>
            </a:r>
            <a:r>
              <a:rPr lang="en-GB" sz="3600" dirty="0"/>
              <a:t> </a:t>
            </a:r>
            <a:r>
              <a:rPr lang="en-GB" sz="3600" dirty="0" err="1"/>
              <a:t>Fawr</a:t>
            </a:r>
            <a:r>
              <a:rPr lang="en-GB" sz="3600" dirty="0"/>
              <a:t> (2)</a:t>
            </a:r>
            <a:br>
              <a:rPr lang="en-GB" sz="3600" dirty="0"/>
            </a:br>
            <a:r>
              <a:rPr lang="en-GB" sz="3600" dirty="0"/>
              <a:t>1230 hanged William de </a:t>
            </a:r>
            <a:r>
              <a:rPr lang="en-GB" sz="3600" dirty="0" err="1"/>
              <a:t>Breos</a:t>
            </a:r>
            <a:br>
              <a:rPr lang="en-GB" sz="3600" dirty="0"/>
            </a:br>
            <a:r>
              <a:rPr lang="en-GB" sz="3600" dirty="0"/>
              <a:t>cf. </a:t>
            </a:r>
            <a:r>
              <a:rPr lang="en-GB" sz="3600" i="1" dirty="0" err="1"/>
              <a:t>Siwan</a:t>
            </a:r>
            <a:r>
              <a:rPr lang="en-GB" sz="3600" dirty="0"/>
              <a:t> a play by Saunders Lewis</a:t>
            </a:r>
          </a:p>
        </p:txBody>
      </p:sp>
      <p:sp>
        <p:nvSpPr>
          <p:cNvPr id="3" name="Content Placeholder 2"/>
          <p:cNvSpPr>
            <a:spLocks noGrp="1"/>
          </p:cNvSpPr>
          <p:nvPr>
            <p:ph idx="1"/>
          </p:nvPr>
        </p:nvSpPr>
        <p:spPr/>
        <p:txBody>
          <a:bodyPr>
            <a:normAutofit lnSpcReduction="10000"/>
          </a:bodyPr>
          <a:lstStyle/>
          <a:p>
            <a:pPr marL="0" indent="0">
              <a:buNone/>
            </a:pPr>
            <a:r>
              <a:rPr lang="en-GB" dirty="0"/>
              <a:t>Prince of </a:t>
            </a:r>
            <a:r>
              <a:rPr lang="en-GB" dirty="0" err="1"/>
              <a:t>Aberffraw</a:t>
            </a:r>
            <a:r>
              <a:rPr lang="en-GB" dirty="0"/>
              <a:t> and Lord of Snowdonia;</a:t>
            </a:r>
          </a:p>
          <a:p>
            <a:pPr marL="0" indent="0">
              <a:buNone/>
            </a:pPr>
            <a:r>
              <a:rPr lang="en-GB" dirty="0"/>
              <a:t>1237 Joan died and </a:t>
            </a:r>
            <a:r>
              <a:rPr lang="en-GB" dirty="0" err="1"/>
              <a:t>Llywelyn</a:t>
            </a:r>
            <a:r>
              <a:rPr lang="en-GB" dirty="0"/>
              <a:t> had a stroke;</a:t>
            </a:r>
          </a:p>
          <a:p>
            <a:pPr marL="0" indent="0">
              <a:buNone/>
            </a:pPr>
            <a:r>
              <a:rPr lang="en-GB" dirty="0"/>
              <a:t>1238 requested other Welsh leaders to pay homage to his son </a:t>
            </a:r>
            <a:r>
              <a:rPr lang="en-GB" dirty="0" err="1"/>
              <a:t>Dafydd</a:t>
            </a:r>
            <a:r>
              <a:rPr lang="en-GB" dirty="0"/>
              <a:t> (Joan’s son) at Strata Florida (</a:t>
            </a:r>
            <a:r>
              <a:rPr lang="en-GB" dirty="0" err="1"/>
              <a:t>Ystrad</a:t>
            </a:r>
            <a:r>
              <a:rPr lang="en-GB" dirty="0"/>
              <a:t> </a:t>
            </a:r>
            <a:r>
              <a:rPr lang="en-GB" dirty="0" err="1"/>
              <a:t>Fflur</a:t>
            </a:r>
            <a:r>
              <a:rPr lang="en-GB" dirty="0"/>
              <a:t>), but many thought </a:t>
            </a:r>
            <a:r>
              <a:rPr lang="en-GB" dirty="0" err="1"/>
              <a:t>Gruffudd</a:t>
            </a:r>
            <a:r>
              <a:rPr lang="en-GB" dirty="0"/>
              <a:t> </a:t>
            </a:r>
            <a:r>
              <a:rPr lang="en-GB" dirty="0" err="1"/>
              <a:t>ap</a:t>
            </a:r>
            <a:r>
              <a:rPr lang="en-GB" dirty="0"/>
              <a:t> </a:t>
            </a:r>
            <a:r>
              <a:rPr lang="en-GB" dirty="0" err="1"/>
              <a:t>Llywelyn</a:t>
            </a:r>
            <a:r>
              <a:rPr lang="en-GB" dirty="0"/>
              <a:t> (</a:t>
            </a:r>
            <a:r>
              <a:rPr lang="en-GB" dirty="0" err="1"/>
              <a:t>Tangwystl’s</a:t>
            </a:r>
            <a:r>
              <a:rPr lang="en-GB" dirty="0"/>
              <a:t> son) should be his heir (all children legal under Welsh law);</a:t>
            </a:r>
          </a:p>
          <a:p>
            <a:pPr marL="0" indent="0">
              <a:buNone/>
            </a:pPr>
            <a:r>
              <a:rPr lang="en-GB" dirty="0"/>
              <a:t>1240 </a:t>
            </a:r>
            <a:r>
              <a:rPr lang="en-GB" dirty="0" err="1"/>
              <a:t>Llywelyn</a:t>
            </a:r>
            <a:r>
              <a:rPr lang="en-GB" dirty="0"/>
              <a:t> died at the Cistercian Abbey of </a:t>
            </a:r>
            <a:r>
              <a:rPr lang="en-GB" dirty="0" err="1"/>
              <a:t>Aberconwy</a:t>
            </a: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109974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err="1"/>
              <a:t>Llywelyn</a:t>
            </a:r>
            <a:r>
              <a:rPr lang="en-US" sz="2800" dirty="0"/>
              <a:t> </a:t>
            </a:r>
            <a:r>
              <a:rPr lang="en-US" sz="2800" dirty="0" err="1"/>
              <a:t>Fawr</a:t>
            </a:r>
            <a:r>
              <a:rPr lang="en-US" sz="2800" dirty="0"/>
              <a:t> </a:t>
            </a:r>
            <a:br>
              <a:rPr lang="en-US" sz="2800" dirty="0"/>
            </a:br>
            <a:r>
              <a:rPr lang="en-US" sz="2800" dirty="0"/>
              <a:t>c. 1173-1240</a:t>
            </a:r>
            <a:br>
              <a:rPr lang="en-US" sz="2800" dirty="0"/>
            </a:br>
            <a:endParaRPr lang="en-US" sz="2800" dirty="0"/>
          </a:p>
        </p:txBody>
      </p:sp>
      <p:sp>
        <p:nvSpPr>
          <p:cNvPr id="3" name="Content Placeholder 2"/>
          <p:cNvSpPr>
            <a:spLocks noGrp="1"/>
          </p:cNvSpPr>
          <p:nvPr>
            <p:ph idx="1"/>
          </p:nvPr>
        </p:nvSpPr>
        <p:spPr/>
        <p:txBody>
          <a:bodyPr>
            <a:normAutofit/>
          </a:bodyPr>
          <a:lstStyle/>
          <a:p>
            <a:pPr marL="0" indent="0">
              <a:buNone/>
            </a:pPr>
            <a:r>
              <a:rPr lang="en-US" dirty="0"/>
              <a:t>One of the most significant Welsh leaders;</a:t>
            </a:r>
          </a:p>
          <a:p>
            <a:pPr marL="0" indent="0">
              <a:buNone/>
            </a:pPr>
            <a:r>
              <a:rPr lang="en-US" dirty="0"/>
              <a:t>His aim – to create one Welsh principality;</a:t>
            </a:r>
          </a:p>
          <a:p>
            <a:pPr marL="0" indent="0">
              <a:buNone/>
            </a:pPr>
            <a:r>
              <a:rPr lang="en-US" dirty="0"/>
              <a:t>His success largely due to his personality? </a:t>
            </a:r>
          </a:p>
          <a:p>
            <a:pPr marL="0" indent="0">
              <a:buNone/>
            </a:pPr>
            <a:r>
              <a:rPr lang="en-US" dirty="0"/>
              <a:t>An inspiration to his grandson</a:t>
            </a:r>
            <a:endParaRPr lang="en-GB" dirty="0"/>
          </a:p>
          <a:p>
            <a:pPr marL="0" indent="0">
              <a:buNone/>
            </a:pPr>
            <a:r>
              <a:rPr lang="en-US" dirty="0" err="1"/>
              <a:t>Llywelyn</a:t>
            </a:r>
            <a:r>
              <a:rPr lang="en-US" dirty="0"/>
              <a:t> </a:t>
            </a:r>
            <a:r>
              <a:rPr lang="en-US" dirty="0" err="1"/>
              <a:t>ap</a:t>
            </a:r>
            <a:r>
              <a:rPr lang="en-US" dirty="0"/>
              <a:t> </a:t>
            </a:r>
            <a:r>
              <a:rPr lang="en-US" dirty="0" err="1"/>
              <a:t>Gruffudd</a:t>
            </a:r>
            <a:r>
              <a:rPr lang="en-US" dirty="0"/>
              <a:t>.</a:t>
            </a:r>
          </a:p>
          <a:p>
            <a:pPr marL="0" indent="0">
              <a:buNone/>
            </a:pPr>
            <a:endParaRPr lang="en-US" dirty="0"/>
          </a:p>
          <a:p>
            <a:pPr marL="0" indent="0">
              <a:buNone/>
            </a:pPr>
            <a:r>
              <a:rPr lang="en-US" sz="1200" dirty="0"/>
              <a:t>The death of </a:t>
            </a:r>
            <a:r>
              <a:rPr lang="en-US" sz="1200" dirty="0" err="1"/>
              <a:t>Llywelyn</a:t>
            </a:r>
            <a:r>
              <a:rPr lang="en-US" sz="1200" dirty="0"/>
              <a:t> – Matthew Paris</a:t>
            </a:r>
          </a:p>
          <a:p>
            <a:pPr marL="0" indent="0">
              <a:buNone/>
            </a:pPr>
            <a:r>
              <a:rPr lang="en-US" sz="1200" dirty="0">
                <a:hlinkClick r:id="rId2"/>
              </a:rPr>
              <a:t>http://commons.wikimedia.org/wiki/File%3ALlywelyn_the_Great.JPG</a:t>
            </a:r>
            <a:endParaRPr lang="en-US" sz="1200" dirty="0"/>
          </a:p>
          <a:p>
            <a:pPr marL="0" indent="0">
              <a:buNone/>
            </a:pPr>
            <a:r>
              <a:rPr lang="en-US" sz="1200" dirty="0"/>
              <a:t>By </a:t>
            </a:r>
            <a:r>
              <a:rPr lang="en-US" sz="1200" dirty="0" err="1"/>
              <a:t>User:Lampman</a:t>
            </a:r>
            <a:r>
              <a:rPr lang="en-US" sz="1200" dirty="0"/>
              <a:t> [Public domain], via Wikimedia Commons</a:t>
            </a:r>
          </a:p>
          <a:p>
            <a:pPr marL="0" indent="0">
              <a:buNone/>
            </a:pPr>
            <a:endParaRPr lang="en-US" sz="2800" dirty="0"/>
          </a:p>
        </p:txBody>
      </p:sp>
      <p:sp>
        <p:nvSpPr>
          <p:cNvPr id="4" name="Text Placeholder 3"/>
          <p:cNvSpPr>
            <a:spLocks noGrp="1"/>
          </p:cNvSpPr>
          <p:nvPr>
            <p:ph type="body" sz="half" idx="2"/>
          </p:nvPr>
        </p:nvSpPr>
        <p:spPr>
          <a:xfrm>
            <a:off x="304800" y="1371600"/>
            <a:ext cx="3008313" cy="4691063"/>
          </a:xfrm>
        </p:spPr>
        <p:txBody>
          <a:bodyPr/>
          <a:lstStyle/>
          <a:p>
            <a:r>
              <a:rPr lang="en-US" dirty="0">
                <a:hlinkClick r:id="rId2"/>
              </a:rPr>
              <a:t>http://commons.wikimedia.org/wiki/File%3ALlywelyn_the_Great.JPG</a:t>
            </a:r>
            <a:endParaRPr lang="en-US" dirty="0"/>
          </a:p>
          <a:p>
            <a:r>
              <a:rPr lang="en-US" dirty="0"/>
              <a:t>By </a:t>
            </a:r>
            <a:r>
              <a:rPr lang="en-US" dirty="0" err="1"/>
              <a:t>User:Lampman</a:t>
            </a:r>
            <a:r>
              <a:rPr lang="en-US" dirty="0"/>
              <a:t> [Public domain], via Wikimedia Commons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295399"/>
            <a:ext cx="3041199" cy="3996000"/>
          </a:xfrm>
          <a:prstGeom prst="rect">
            <a:avLst/>
          </a:prstGeom>
        </p:spPr>
      </p:pic>
    </p:spTree>
    <p:extLst>
      <p:ext uri="{BB962C8B-B14F-4D97-AF65-F5344CB8AC3E}">
        <p14:creationId xmlns:p14="http://schemas.microsoft.com/office/powerpoint/2010/main" val="2589707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2800" b="1" dirty="0" err="1"/>
              <a:t>Llywelyn</a:t>
            </a:r>
            <a:r>
              <a:rPr lang="en-GB" sz="2800" b="1" dirty="0"/>
              <a:t> y </a:t>
            </a:r>
            <a:r>
              <a:rPr lang="en-GB" sz="2800" b="1" dirty="0" err="1"/>
              <a:t>Llyw</a:t>
            </a:r>
            <a:r>
              <a:rPr lang="en-GB" sz="2800" b="1" dirty="0"/>
              <a:t> Olaf (</a:t>
            </a:r>
            <a:r>
              <a:rPr lang="en-GB" sz="2800" b="1" dirty="0" err="1"/>
              <a:t>Llywelyn</a:t>
            </a:r>
            <a:r>
              <a:rPr lang="en-GB" sz="2800" b="1" dirty="0"/>
              <a:t> </a:t>
            </a:r>
            <a:r>
              <a:rPr lang="en-GB" sz="2800" b="1" dirty="0" err="1"/>
              <a:t>ap</a:t>
            </a:r>
            <a:r>
              <a:rPr lang="en-GB" sz="2800" b="1" dirty="0"/>
              <a:t> </a:t>
            </a:r>
            <a:r>
              <a:rPr lang="en-GB" sz="2800" b="1" dirty="0" err="1"/>
              <a:t>Gruffudd</a:t>
            </a:r>
            <a:r>
              <a:rPr lang="en-GB" sz="2800" b="1" dirty="0"/>
              <a:t>) ob. 1282</a:t>
            </a:r>
          </a:p>
        </p:txBody>
      </p:sp>
      <p:sp>
        <p:nvSpPr>
          <p:cNvPr id="6" name="Content Placeholder 5"/>
          <p:cNvSpPr>
            <a:spLocks noGrp="1"/>
          </p:cNvSpPr>
          <p:nvPr>
            <p:ph idx="1"/>
          </p:nvPr>
        </p:nvSpPr>
        <p:spPr>
          <a:xfrm>
            <a:off x="381000" y="1676400"/>
            <a:ext cx="8229600" cy="4525963"/>
          </a:xfrm>
        </p:spPr>
        <p:txBody>
          <a:bodyPr>
            <a:normAutofit/>
          </a:bodyPr>
          <a:lstStyle/>
          <a:p>
            <a:r>
              <a:rPr lang="en-GB" sz="2800" dirty="0"/>
              <a:t>Second son of </a:t>
            </a:r>
            <a:r>
              <a:rPr lang="en-GB" sz="2800" dirty="0" err="1"/>
              <a:t>Gruffudd</a:t>
            </a:r>
            <a:r>
              <a:rPr lang="en-GB" sz="2800" dirty="0"/>
              <a:t> </a:t>
            </a:r>
            <a:r>
              <a:rPr lang="en-GB" sz="2800" dirty="0" err="1"/>
              <a:t>ap</a:t>
            </a:r>
            <a:r>
              <a:rPr lang="en-GB" sz="2800" dirty="0"/>
              <a:t> </a:t>
            </a:r>
            <a:r>
              <a:rPr lang="en-GB" sz="2800" dirty="0" err="1"/>
              <a:t>Llywelyn</a:t>
            </a:r>
            <a:r>
              <a:rPr lang="en-GB" sz="2800" dirty="0"/>
              <a:t> </a:t>
            </a:r>
            <a:r>
              <a:rPr lang="en-GB" sz="2800" dirty="0" err="1"/>
              <a:t>ap</a:t>
            </a:r>
            <a:r>
              <a:rPr lang="en-GB" sz="2800" dirty="0"/>
              <a:t> </a:t>
            </a:r>
            <a:r>
              <a:rPr lang="en-GB" sz="2800" dirty="0" err="1"/>
              <a:t>Iorwerth</a:t>
            </a:r>
            <a:r>
              <a:rPr lang="en-GB" sz="2800" dirty="0"/>
              <a:t>;</a:t>
            </a:r>
          </a:p>
          <a:p>
            <a:r>
              <a:rPr lang="en-GB" sz="2800" dirty="0"/>
              <a:t>1246 his uncle Dafydd </a:t>
            </a:r>
            <a:r>
              <a:rPr lang="en-GB" sz="2800" dirty="0" err="1"/>
              <a:t>ap</a:t>
            </a:r>
            <a:r>
              <a:rPr lang="en-GB" sz="2800" dirty="0"/>
              <a:t> </a:t>
            </a:r>
            <a:r>
              <a:rPr lang="en-GB" sz="2800" dirty="0" err="1"/>
              <a:t>Llywelyn’s</a:t>
            </a:r>
            <a:r>
              <a:rPr lang="en-GB" sz="2800" dirty="0"/>
              <a:t> lands divided between </a:t>
            </a:r>
            <a:r>
              <a:rPr lang="en-GB" sz="2800" dirty="0" err="1"/>
              <a:t>Gruffudd</a:t>
            </a:r>
            <a:r>
              <a:rPr lang="en-GB" sz="2800" dirty="0"/>
              <a:t> and his older brother </a:t>
            </a:r>
            <a:r>
              <a:rPr lang="en-GB" sz="2800" dirty="0" err="1"/>
              <a:t>Owain</a:t>
            </a:r>
            <a:r>
              <a:rPr lang="en-GB" sz="2800" dirty="0"/>
              <a:t>;</a:t>
            </a:r>
          </a:p>
          <a:p>
            <a:r>
              <a:rPr lang="en-GB" sz="2800" dirty="0"/>
              <a:t>1255 defeated his two brothers (</a:t>
            </a:r>
            <a:r>
              <a:rPr lang="en-GB" sz="2800" dirty="0" err="1"/>
              <a:t>Owain</a:t>
            </a:r>
            <a:r>
              <a:rPr lang="en-GB" sz="2800" dirty="0"/>
              <a:t> and Dafydd) </a:t>
            </a:r>
          </a:p>
          <a:p>
            <a:pPr>
              <a:buFont typeface="Wingdings"/>
              <a:buChar char="Ø"/>
            </a:pPr>
            <a:r>
              <a:rPr lang="en-GB" sz="2800" dirty="0"/>
              <a:t>ruled Gwynedd </a:t>
            </a:r>
            <a:r>
              <a:rPr lang="en-GB" sz="2800" dirty="0" err="1"/>
              <a:t>Uwch</a:t>
            </a:r>
            <a:r>
              <a:rPr lang="en-GB" sz="2800" dirty="0"/>
              <a:t> Conwy;</a:t>
            </a:r>
          </a:p>
          <a:p>
            <a:pPr>
              <a:buFont typeface="Wingdings"/>
              <a:buChar char="Ø"/>
            </a:pPr>
            <a:r>
              <a:rPr lang="en-GB" sz="2800" dirty="0"/>
              <a:t>1257 ruled most of </a:t>
            </a:r>
            <a:r>
              <a:rPr lang="en-GB" sz="2800" i="1" dirty="0" err="1"/>
              <a:t>Pura</a:t>
            </a:r>
            <a:r>
              <a:rPr lang="en-GB" sz="2800" i="1" dirty="0"/>
              <a:t> </a:t>
            </a:r>
            <a:r>
              <a:rPr lang="en-GB" sz="2800" i="1" dirty="0" err="1"/>
              <a:t>Wallia</a:t>
            </a:r>
            <a:r>
              <a:rPr lang="en-GB" sz="2800" i="1" dirty="0"/>
              <a:t> </a:t>
            </a:r>
            <a:r>
              <a:rPr lang="en-GB" sz="2800" dirty="0"/>
              <a:t>(native Welsh Wales);</a:t>
            </a:r>
          </a:p>
          <a:p>
            <a:pPr>
              <a:buFont typeface="Wingdings"/>
              <a:buChar char="Ø"/>
            </a:pPr>
            <a:r>
              <a:rPr lang="en-GB" sz="2800" dirty="0"/>
              <a:t>1274 Henry III died and </a:t>
            </a:r>
            <a:r>
              <a:rPr lang="en-GB" sz="2800" dirty="0" err="1"/>
              <a:t>Llywelyn</a:t>
            </a:r>
            <a:r>
              <a:rPr lang="en-GB" sz="2800" dirty="0"/>
              <a:t> refused to pay homage to Edward I;</a:t>
            </a:r>
          </a:p>
          <a:p>
            <a:pPr>
              <a:buFont typeface="Wingdings"/>
              <a:buChar char="Ø"/>
            </a:pPr>
            <a:r>
              <a:rPr lang="en-GB" sz="2800" dirty="0"/>
              <a:t>His brother </a:t>
            </a:r>
            <a:r>
              <a:rPr lang="en-GB" sz="2800" dirty="0" err="1"/>
              <a:t>Dafydd</a:t>
            </a:r>
            <a:r>
              <a:rPr lang="en-GB" sz="2800" dirty="0"/>
              <a:t> plotted to murder him;</a:t>
            </a:r>
          </a:p>
          <a:p>
            <a:endParaRPr lang="en-GB" sz="2800" dirty="0"/>
          </a:p>
        </p:txBody>
      </p:sp>
    </p:spTree>
    <p:extLst>
      <p:ext uri="{BB962C8B-B14F-4D97-AF65-F5344CB8AC3E}">
        <p14:creationId xmlns:p14="http://schemas.microsoft.com/office/powerpoint/2010/main" val="37165825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636" y="-34636"/>
            <a:ext cx="3008313" cy="1162050"/>
          </a:xfrm>
        </p:spPr>
        <p:txBody>
          <a:bodyPr>
            <a:normAutofit fontScale="90000"/>
          </a:bodyPr>
          <a:lstStyle/>
          <a:p>
            <a:r>
              <a:rPr lang="en-US" sz="2800" dirty="0" err="1"/>
              <a:t>Llywelyn</a:t>
            </a:r>
            <a:r>
              <a:rPr lang="en-US" sz="2800" dirty="0"/>
              <a:t> </a:t>
            </a:r>
            <a:r>
              <a:rPr lang="en-US" sz="2800" dirty="0" err="1"/>
              <a:t>ap</a:t>
            </a:r>
            <a:r>
              <a:rPr lang="en-US" sz="2800" dirty="0"/>
              <a:t> </a:t>
            </a:r>
            <a:r>
              <a:rPr lang="en-US" sz="2800" dirty="0" err="1"/>
              <a:t>Gruffudd</a:t>
            </a:r>
            <a:r>
              <a:rPr lang="en-US" sz="2800" dirty="0"/>
              <a:t> </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sz="3400" dirty="0"/>
              <a:t>Intended marrying Eleanor, daughter of Simon de </a:t>
            </a:r>
            <a:r>
              <a:rPr lang="en-US" sz="3400" dirty="0" err="1"/>
              <a:t>Montford</a:t>
            </a:r>
            <a:r>
              <a:rPr lang="en-US" sz="3400" dirty="0"/>
              <a:t>, but she was kidnapped on her way over from France;</a:t>
            </a:r>
          </a:p>
          <a:p>
            <a:pPr marL="0" indent="0">
              <a:buNone/>
            </a:pPr>
            <a:r>
              <a:rPr lang="en-US" sz="3400" dirty="0"/>
              <a:t>Finally paid homage to Edward I and married Eleanor;</a:t>
            </a:r>
          </a:p>
          <a:p>
            <a:pPr marL="0" indent="0">
              <a:buNone/>
            </a:pPr>
            <a:r>
              <a:rPr lang="en-US" sz="3400" dirty="0"/>
              <a:t>1282 Eleanor died in childbirth;</a:t>
            </a:r>
          </a:p>
          <a:p>
            <a:pPr marL="0" indent="0">
              <a:buNone/>
            </a:pPr>
            <a:r>
              <a:rPr lang="en-US" sz="3400" dirty="0"/>
              <a:t>after her father’s death </a:t>
            </a:r>
            <a:r>
              <a:rPr lang="en-US" sz="3400" dirty="0" err="1"/>
              <a:t>Gwenll</a:t>
            </a:r>
            <a:r>
              <a:rPr lang="en-GB" sz="3400" dirty="0" err="1"/>
              <a:t>ïan</a:t>
            </a:r>
            <a:r>
              <a:rPr lang="en-GB" sz="3400" dirty="0"/>
              <a:t>, their daughter, (1282-1337) was sent to a nunnery in England (</a:t>
            </a:r>
            <a:r>
              <a:rPr lang="en-GB" sz="3400" dirty="0" err="1"/>
              <a:t>Sempringham</a:t>
            </a:r>
            <a:r>
              <a:rPr lang="en-GB" sz="3400" dirty="0"/>
              <a:t>);</a:t>
            </a:r>
          </a:p>
          <a:p>
            <a:pPr marL="0" indent="0">
              <a:buNone/>
            </a:pPr>
            <a:r>
              <a:rPr lang="en-GB" sz="3400" dirty="0"/>
              <a:t>11 December 1282 </a:t>
            </a:r>
            <a:r>
              <a:rPr lang="en-GB" sz="3400" dirty="0" err="1"/>
              <a:t>Llywelyn</a:t>
            </a:r>
            <a:r>
              <a:rPr lang="en-GB" sz="3400" dirty="0"/>
              <a:t> killed at </a:t>
            </a:r>
            <a:r>
              <a:rPr lang="en-GB" sz="3400" dirty="0" err="1"/>
              <a:t>Cilmeri</a:t>
            </a:r>
            <a:r>
              <a:rPr lang="en-GB" sz="3400" dirty="0"/>
              <a:t>.</a:t>
            </a:r>
          </a:p>
          <a:p>
            <a:pPr marL="0" indent="0">
              <a:buNone/>
            </a:pPr>
            <a:endParaRPr lang="en-US" dirty="0"/>
          </a:p>
          <a:p>
            <a:pPr marL="0" indent="0">
              <a:buNone/>
            </a:pPr>
            <a:r>
              <a:rPr lang="en-US" sz="3100" b="1" dirty="0"/>
              <a:t>Memorial to </a:t>
            </a:r>
            <a:r>
              <a:rPr lang="en-US" sz="3100" b="1" dirty="0" err="1"/>
              <a:t>Llywelyn</a:t>
            </a:r>
            <a:r>
              <a:rPr lang="en-US" sz="3100" b="1" dirty="0"/>
              <a:t> </a:t>
            </a:r>
            <a:r>
              <a:rPr lang="en-US" sz="3100" b="1" dirty="0" err="1"/>
              <a:t>ap</a:t>
            </a:r>
            <a:r>
              <a:rPr lang="en-US" sz="3100" b="1" dirty="0"/>
              <a:t> </a:t>
            </a:r>
            <a:r>
              <a:rPr lang="en-US" sz="3100" b="1" dirty="0" err="1"/>
              <a:t>Gruffudd</a:t>
            </a:r>
            <a:r>
              <a:rPr lang="en-US" sz="3100" b="1" dirty="0"/>
              <a:t>, </a:t>
            </a:r>
            <a:r>
              <a:rPr lang="en-US" sz="3100" b="1" dirty="0" err="1"/>
              <a:t>Cilmeri</a:t>
            </a:r>
            <a:br>
              <a:rPr lang="en-US" sz="3100" b="1" dirty="0"/>
            </a:br>
            <a:r>
              <a:rPr lang="en-US" sz="2100" dirty="0">
                <a:hlinkClick r:id="rId2"/>
              </a:rPr>
              <a:t>http://commons.wikimedia.org/wiki/File%3ALlewelyn's_Monument_at_Cilmery_-_geograph.org.uk_-_1566729.jpg</a:t>
            </a:r>
            <a:endParaRPr lang="en-US" sz="2100" dirty="0"/>
          </a:p>
          <a:p>
            <a:pPr marL="0" indent="0">
              <a:buNone/>
            </a:pPr>
            <a:endParaRPr lang="en-US" sz="2100" dirty="0"/>
          </a:p>
          <a:p>
            <a:pPr marL="0" indent="0">
              <a:buNone/>
            </a:pPr>
            <a:r>
              <a:rPr lang="en-US" sz="2300" dirty="0"/>
              <a:t>https://www.youtube.com/watch?v=hTnzf2cwPD0</a:t>
            </a:r>
          </a:p>
        </p:txBody>
      </p:sp>
      <p:sp>
        <p:nvSpPr>
          <p:cNvPr id="4" name="Text Placeholder 3"/>
          <p:cNvSpPr>
            <a:spLocks noGrp="1"/>
          </p:cNvSpPr>
          <p:nvPr>
            <p:ph type="body" sz="half" idx="2"/>
          </p:nvPr>
        </p:nvSpPr>
        <p:spPr/>
        <p:txBody>
          <a:bodyPr/>
          <a:lstStyle/>
          <a:p>
            <a:r>
              <a:rPr lang="en-US" b="1" dirty="0" err="1"/>
              <a:t>Cofeb</a:t>
            </a:r>
            <a:r>
              <a:rPr lang="en-US" b="1" dirty="0"/>
              <a:t> </a:t>
            </a:r>
            <a:r>
              <a:rPr lang="en-US" b="1" dirty="0" err="1"/>
              <a:t>Llywelyn</a:t>
            </a:r>
            <a:r>
              <a:rPr lang="en-US" b="1" dirty="0"/>
              <a:t> </a:t>
            </a:r>
            <a:r>
              <a:rPr lang="en-US" b="1" dirty="0" err="1"/>
              <a:t>ap</a:t>
            </a:r>
            <a:r>
              <a:rPr lang="en-US" b="1" dirty="0"/>
              <a:t> </a:t>
            </a:r>
            <a:r>
              <a:rPr lang="en-US" b="1" dirty="0" err="1"/>
              <a:t>Gruffudd</a:t>
            </a:r>
            <a:r>
              <a:rPr lang="en-US" b="1" dirty="0"/>
              <a:t>, </a:t>
            </a:r>
            <a:r>
              <a:rPr lang="en-US" b="1" dirty="0" err="1"/>
              <a:t>Cilmeri</a:t>
            </a:r>
            <a:br>
              <a:rPr lang="en-US" b="1" dirty="0"/>
            </a:b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219200"/>
            <a:ext cx="3132000" cy="4176000"/>
          </a:xfrm>
          <a:prstGeom prst="rect">
            <a:avLst/>
          </a:prstGeom>
        </p:spPr>
      </p:pic>
    </p:spTree>
    <p:extLst>
      <p:ext uri="{BB962C8B-B14F-4D97-AF65-F5344CB8AC3E}">
        <p14:creationId xmlns:p14="http://schemas.microsoft.com/office/powerpoint/2010/main" val="23170650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t>Owain</a:t>
            </a:r>
            <a:r>
              <a:rPr lang="en-GB" b="1" dirty="0"/>
              <a:t> </a:t>
            </a:r>
            <a:r>
              <a:rPr lang="en-GB" b="1" dirty="0" err="1"/>
              <a:t>Glyndŵr</a:t>
            </a:r>
            <a:r>
              <a:rPr lang="en-GB" b="1" dirty="0"/>
              <a:t> c. 1359-c.1416</a:t>
            </a:r>
          </a:p>
        </p:txBody>
      </p:sp>
      <p:sp>
        <p:nvSpPr>
          <p:cNvPr id="6" name="Content Placeholder 5"/>
          <p:cNvSpPr>
            <a:spLocks noGrp="1"/>
          </p:cNvSpPr>
          <p:nvPr>
            <p:ph idx="1"/>
          </p:nvPr>
        </p:nvSpPr>
        <p:spPr/>
        <p:txBody>
          <a:bodyPr>
            <a:normAutofit fontScale="92500"/>
          </a:bodyPr>
          <a:lstStyle/>
          <a:p>
            <a:r>
              <a:rPr lang="en-GB" sz="2800" dirty="0"/>
              <a:t>Descendant of the royal houses of Powys, Gwynedd and </a:t>
            </a:r>
            <a:r>
              <a:rPr lang="en-GB" sz="2800" dirty="0" err="1"/>
              <a:t>Deuheubarth</a:t>
            </a:r>
            <a:r>
              <a:rPr lang="en-GB" sz="2800" dirty="0"/>
              <a:t> (south Wales);</a:t>
            </a:r>
          </a:p>
          <a:p>
            <a:r>
              <a:rPr lang="en-GB" sz="2800" dirty="0"/>
              <a:t>His name Glyn </a:t>
            </a:r>
            <a:r>
              <a:rPr lang="en-GB" sz="2800" dirty="0" err="1"/>
              <a:t>dyfrdwy</a:t>
            </a:r>
            <a:r>
              <a:rPr lang="en-GB" sz="2800" dirty="0"/>
              <a:t> – River Dee - (near </a:t>
            </a:r>
            <a:r>
              <a:rPr lang="en-GB" sz="2800" dirty="0" err="1"/>
              <a:t>Corwen</a:t>
            </a:r>
            <a:r>
              <a:rPr lang="en-GB" sz="2800" dirty="0"/>
              <a:t>)</a:t>
            </a:r>
          </a:p>
          <a:p>
            <a:r>
              <a:rPr lang="en-GB" sz="2800" dirty="0"/>
              <a:t>1383 married Margaret daughter of Sir </a:t>
            </a:r>
            <a:r>
              <a:rPr lang="en-GB" sz="2800" dirty="0" err="1"/>
              <a:t>Dafydd</a:t>
            </a:r>
            <a:r>
              <a:rPr lang="en-GB" sz="2800" dirty="0"/>
              <a:t> </a:t>
            </a:r>
            <a:r>
              <a:rPr lang="en-GB" sz="2800" dirty="0" err="1"/>
              <a:t>Hanmer</a:t>
            </a:r>
            <a:r>
              <a:rPr lang="en-GB" sz="2800" dirty="0"/>
              <a:t> (one of the leading lawyers of his day);</a:t>
            </a:r>
          </a:p>
          <a:p>
            <a:r>
              <a:rPr lang="en-GB" sz="2800" dirty="0" err="1"/>
              <a:t>Owain</a:t>
            </a:r>
            <a:r>
              <a:rPr lang="en-GB" sz="2800" dirty="0"/>
              <a:t> – possibly also had legal training in London and military training - fought on the side of England in France; his court at </a:t>
            </a:r>
            <a:r>
              <a:rPr lang="en-GB" sz="2800" dirty="0" err="1"/>
              <a:t>Sycharth</a:t>
            </a:r>
            <a:r>
              <a:rPr lang="en-GB" sz="2800" dirty="0"/>
              <a:t>  (described by the poet </a:t>
            </a:r>
            <a:r>
              <a:rPr lang="en-GB" sz="2800" dirty="0" err="1"/>
              <a:t>Iolo</a:t>
            </a:r>
            <a:r>
              <a:rPr lang="en-GB" sz="2800" dirty="0"/>
              <a:t> </a:t>
            </a:r>
            <a:r>
              <a:rPr lang="en-GB" sz="2800" dirty="0" err="1"/>
              <a:t>Goch</a:t>
            </a:r>
            <a:r>
              <a:rPr lang="en-GB" sz="2800" dirty="0"/>
              <a:t>);</a:t>
            </a:r>
          </a:p>
          <a:p>
            <a:r>
              <a:rPr lang="en-GB" sz="2800" dirty="0"/>
              <a:t>Land stolen by his neighbour Reginald de Grey &gt; London</a:t>
            </a:r>
          </a:p>
          <a:p>
            <a:r>
              <a:rPr lang="en-GB" sz="2800" dirty="0"/>
              <a:t>‘What care we for the barefoot rascals?’</a:t>
            </a:r>
          </a:p>
          <a:p>
            <a:endParaRPr lang="en-GB" sz="2800" dirty="0"/>
          </a:p>
          <a:p>
            <a:endParaRPr lang="en-GB" dirty="0"/>
          </a:p>
        </p:txBody>
      </p:sp>
    </p:spTree>
    <p:extLst>
      <p:ext uri="{BB962C8B-B14F-4D97-AF65-F5344CB8AC3E}">
        <p14:creationId xmlns:p14="http://schemas.microsoft.com/office/powerpoint/2010/main" val="13567269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6927"/>
            <a:ext cx="3008313" cy="1162050"/>
          </a:xfrm>
        </p:spPr>
        <p:txBody>
          <a:bodyPr/>
          <a:lstStyle/>
          <a:p>
            <a:r>
              <a:rPr lang="en-GB" dirty="0" err="1"/>
              <a:t>Owain</a:t>
            </a:r>
            <a:r>
              <a:rPr lang="en-GB" dirty="0"/>
              <a:t> </a:t>
            </a:r>
            <a:r>
              <a:rPr lang="en-GB" dirty="0" err="1"/>
              <a:t>Glyndŵr</a:t>
            </a:r>
            <a:r>
              <a:rPr lang="en-GB" dirty="0"/>
              <a:t> (2)</a:t>
            </a:r>
          </a:p>
        </p:txBody>
      </p:sp>
      <p:sp>
        <p:nvSpPr>
          <p:cNvPr id="4" name="Text Placeholder 3"/>
          <p:cNvSpPr>
            <a:spLocks noGrp="1"/>
          </p:cNvSpPr>
          <p:nvPr>
            <p:ph type="body" sz="half" idx="2"/>
          </p:nvPr>
        </p:nvSpPr>
        <p:spPr/>
        <p:txBody>
          <a:bodyPr/>
          <a:lstStyle/>
          <a:p>
            <a:r>
              <a:rPr lang="en-GB" b="1" dirty="0" err="1"/>
              <a:t>Owain</a:t>
            </a:r>
            <a:r>
              <a:rPr lang="en-GB" b="1" dirty="0"/>
              <a:t> </a:t>
            </a:r>
            <a:r>
              <a:rPr lang="en-GB" b="1" dirty="0" err="1"/>
              <a:t>Glyndŵr’s</a:t>
            </a:r>
            <a:r>
              <a:rPr lang="en-GB" b="1" dirty="0"/>
              <a:t> seal</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676400"/>
            <a:ext cx="3051904" cy="3096000"/>
          </a:xfrm>
          <a:prstGeom prst="rect">
            <a:avLst/>
          </a:prstGeom>
        </p:spPr>
      </p:pic>
      <p:sp>
        <p:nvSpPr>
          <p:cNvPr id="8" name="Content Placeholder 7"/>
          <p:cNvSpPr>
            <a:spLocks noGrp="1"/>
          </p:cNvSpPr>
          <p:nvPr>
            <p:ph idx="1"/>
          </p:nvPr>
        </p:nvSpPr>
        <p:spPr/>
        <p:txBody>
          <a:bodyPr>
            <a:normAutofit fontScale="62500" lnSpcReduction="20000"/>
          </a:bodyPr>
          <a:lstStyle/>
          <a:p>
            <a:r>
              <a:rPr lang="en-GB" sz="3400" dirty="0"/>
              <a:t>1403 attacked and burned towns, e.g. first of all </a:t>
            </a:r>
            <a:r>
              <a:rPr lang="en-GB" sz="3400" dirty="0" err="1"/>
              <a:t>Ruthin</a:t>
            </a:r>
            <a:endParaRPr lang="en-GB" sz="3400" dirty="0"/>
          </a:p>
          <a:p>
            <a:r>
              <a:rPr lang="en-GB" sz="3400" dirty="0"/>
              <a:t>Battles of </a:t>
            </a:r>
            <a:r>
              <a:rPr lang="en-GB" sz="3400" dirty="0" err="1"/>
              <a:t>Hyddgen</a:t>
            </a:r>
            <a:r>
              <a:rPr lang="en-GB" sz="3400" dirty="0"/>
              <a:t> and </a:t>
            </a:r>
            <a:r>
              <a:rPr lang="en-GB" sz="3400" dirty="0" err="1"/>
              <a:t>Brynglas</a:t>
            </a:r>
            <a:r>
              <a:rPr lang="en-GB" sz="3400" dirty="0"/>
              <a:t> – English slaughtered by the Welsh;</a:t>
            </a:r>
          </a:p>
          <a:p>
            <a:r>
              <a:rPr lang="en-GB" sz="3400" dirty="0"/>
              <a:t>Held a parliament at </a:t>
            </a:r>
            <a:r>
              <a:rPr lang="en-GB" sz="3400" dirty="0" err="1"/>
              <a:t>Machynleth</a:t>
            </a:r>
            <a:endParaRPr lang="en-GB" sz="3400" dirty="0"/>
          </a:p>
          <a:p>
            <a:r>
              <a:rPr lang="en-GB" sz="3400" dirty="0"/>
              <a:t>the </a:t>
            </a:r>
            <a:r>
              <a:rPr lang="en-GB" sz="3400" dirty="0" err="1"/>
              <a:t>Pennal</a:t>
            </a:r>
            <a:r>
              <a:rPr lang="en-GB" sz="3400" dirty="0"/>
              <a:t> letter sent to Charles VI, king of France, set out his vision for Wales – independent Church and 2 universities (one in the north and one in the south)</a:t>
            </a:r>
          </a:p>
          <a:p>
            <a:r>
              <a:rPr lang="en-GB" sz="3400" dirty="0"/>
              <a:t>Revolt started to fade and lacked the same level of support </a:t>
            </a:r>
          </a:p>
          <a:p>
            <a:r>
              <a:rPr lang="en-GB" sz="3400" dirty="0" err="1"/>
              <a:t>Owain</a:t>
            </a:r>
            <a:r>
              <a:rPr lang="en-GB" sz="3400" dirty="0"/>
              <a:t> disappeared </a:t>
            </a:r>
          </a:p>
          <a:p>
            <a:pPr marL="0" indent="0">
              <a:buNone/>
            </a:pPr>
            <a:r>
              <a:rPr lang="en-GB" sz="3400" dirty="0"/>
              <a:t>	(the son of prophecy?)</a:t>
            </a:r>
          </a:p>
          <a:p>
            <a:r>
              <a:rPr lang="en-GB" sz="3400" dirty="0"/>
              <a:t>Possibly went to live with his daughter Alice Scudamore in England</a:t>
            </a:r>
          </a:p>
          <a:p>
            <a:endParaRPr lang="en-GB" sz="3400" dirty="0"/>
          </a:p>
          <a:p>
            <a:endParaRPr lang="en-GB" sz="3400" dirty="0"/>
          </a:p>
          <a:p>
            <a:r>
              <a:rPr lang="en-US" sz="2300" dirty="0"/>
              <a:t>http://commons.wikimedia.org/wiki/File%3AOwain_Glyndwr_Siegel_2.jpg</a:t>
            </a:r>
            <a:endParaRPr lang="en-GB" sz="2300" dirty="0"/>
          </a:p>
          <a:p>
            <a:endParaRPr lang="en-GB" dirty="0"/>
          </a:p>
        </p:txBody>
      </p:sp>
    </p:spTree>
    <p:extLst>
      <p:ext uri="{BB962C8B-B14F-4D97-AF65-F5344CB8AC3E}">
        <p14:creationId xmlns:p14="http://schemas.microsoft.com/office/powerpoint/2010/main" val="35650275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2400" dirty="0"/>
              <a:t>Henry Tudor </a:t>
            </a:r>
            <a:br>
              <a:rPr lang="en-GB" sz="2400" dirty="0"/>
            </a:br>
            <a:r>
              <a:rPr lang="en-GB" sz="2400" dirty="0"/>
              <a:t>(Henry VII) 1457-1509</a:t>
            </a:r>
            <a:br>
              <a:rPr lang="en-GB" sz="2400" dirty="0"/>
            </a:br>
            <a:endParaRPr lang="en-GB" sz="2400" dirty="0"/>
          </a:p>
        </p:txBody>
      </p:sp>
      <p:sp>
        <p:nvSpPr>
          <p:cNvPr id="5" name="Content Placeholder 4"/>
          <p:cNvSpPr>
            <a:spLocks noGrp="1"/>
          </p:cNvSpPr>
          <p:nvPr>
            <p:ph idx="1"/>
          </p:nvPr>
        </p:nvSpPr>
        <p:spPr>
          <a:xfrm>
            <a:off x="3694112" y="76200"/>
            <a:ext cx="5221287" cy="6596487"/>
          </a:xfrm>
        </p:spPr>
        <p:txBody>
          <a:bodyPr>
            <a:normAutofit fontScale="92500"/>
          </a:bodyPr>
          <a:lstStyle/>
          <a:p>
            <a:pPr marL="0" indent="0">
              <a:buNone/>
            </a:pPr>
            <a:r>
              <a:rPr lang="en-GB" sz="2400" dirty="0"/>
              <a:t>First ‘Welsh’ King of England?</a:t>
            </a:r>
          </a:p>
          <a:p>
            <a:pPr marL="0" indent="0">
              <a:buNone/>
            </a:pPr>
            <a:r>
              <a:rPr lang="en-GB" sz="2400" dirty="0"/>
              <a:t>defeated Richard III in 1485 at the Battle of Bosworth and seized crown;</a:t>
            </a:r>
          </a:p>
          <a:p>
            <a:pPr marL="0" indent="0">
              <a:buNone/>
            </a:pPr>
            <a:r>
              <a:rPr lang="en-GB" sz="2400" dirty="0"/>
              <a:t>First monarch of the House of Tudor (his mother was Margaret Beaufort and father Edmund Tudor, </a:t>
            </a:r>
            <a:r>
              <a:rPr lang="en-GB" sz="2400" dirty="0" err="1"/>
              <a:t>Owain</a:t>
            </a:r>
            <a:r>
              <a:rPr lang="en-GB" sz="2400" dirty="0"/>
              <a:t> </a:t>
            </a:r>
            <a:r>
              <a:rPr lang="en-GB" sz="2400" dirty="0" err="1"/>
              <a:t>Tudur’s</a:t>
            </a:r>
            <a:r>
              <a:rPr lang="en-GB" sz="2400" dirty="0"/>
              <a:t> grandson who married Catherine de Valois, Henry V’s widow)</a:t>
            </a:r>
          </a:p>
          <a:p>
            <a:pPr marL="0" indent="0">
              <a:buNone/>
            </a:pPr>
            <a:r>
              <a:rPr lang="en-GB" sz="2400" dirty="0"/>
              <a:t>Henry has substantial support from Wales;</a:t>
            </a:r>
          </a:p>
          <a:p>
            <a:pPr marL="0" indent="0">
              <a:buNone/>
            </a:pPr>
            <a:r>
              <a:rPr lang="en-GB" sz="1900" b="1" dirty="0"/>
              <a:t>Gwyn A. Williams (1985) </a:t>
            </a:r>
            <a:r>
              <a:rPr lang="en-GB" sz="1900" b="1" i="1" dirty="0"/>
              <a:t>When Was Wales?</a:t>
            </a:r>
            <a:r>
              <a:rPr lang="en-GB" sz="1900" b="1" dirty="0"/>
              <a:t> (London: Penguin), p.117:</a:t>
            </a:r>
          </a:p>
          <a:p>
            <a:pPr marL="0" indent="0">
              <a:buNone/>
            </a:pPr>
            <a:r>
              <a:rPr lang="en-GB" sz="1900" dirty="0"/>
              <a:t> England opened up like the rose it now bore as its badge, and the Welsh poured in.  The old order hung on back home in Wales and, in the boroughs, made a last stand against the incoming tide. But by the end of the reign of Henry VII, who kept St David’s Day and packed his court’s minor offices with Welshmen, nearly every  Marcher lordship was in royal hands, </a:t>
            </a:r>
            <a:r>
              <a:rPr lang="en-GB" sz="1900" dirty="0" err="1"/>
              <a:t>overmighty</a:t>
            </a:r>
            <a:r>
              <a:rPr lang="en-GB" sz="1900" dirty="0"/>
              <a:t> subjects had been cut down and charters of emancipation issued to north Wales.</a:t>
            </a:r>
          </a:p>
          <a:p>
            <a:pPr marL="0" indent="0">
              <a:buNone/>
            </a:pPr>
            <a:endParaRPr lang="en-GB" sz="2400" dirty="0"/>
          </a:p>
          <a:p>
            <a:pPr marL="0" indent="0">
              <a:buNone/>
            </a:pPr>
            <a:endParaRPr lang="en-GB" sz="2400" dirty="0"/>
          </a:p>
          <a:p>
            <a:pPr marL="0" indent="0">
              <a:buNone/>
            </a:pPr>
            <a:endParaRPr lang="en-GB" sz="2400" dirty="0"/>
          </a:p>
        </p:txBody>
      </p:sp>
      <p:sp>
        <p:nvSpPr>
          <p:cNvPr id="6" name="Text Placeholder 5"/>
          <p:cNvSpPr>
            <a:spLocks noGrp="1"/>
          </p:cNvSpPr>
          <p:nvPr>
            <p:ph type="body" sz="half" idx="2"/>
          </p:nvPr>
        </p:nvSpPr>
        <p:spPr/>
        <p:txBody>
          <a:bodyPr>
            <a:normAutofit/>
          </a:bodyPr>
          <a:lstStyle/>
          <a:p>
            <a:endParaRPr lang="en-GB" sz="1000"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9800"/>
            <a:ext cx="3346560" cy="4032000"/>
          </a:xfrm>
          <a:prstGeom prst="rect">
            <a:avLst/>
          </a:prstGeom>
        </p:spPr>
      </p:pic>
      <p:sp>
        <p:nvSpPr>
          <p:cNvPr id="2" name="Rectangle 1"/>
          <p:cNvSpPr/>
          <p:nvPr/>
        </p:nvSpPr>
        <p:spPr>
          <a:xfrm>
            <a:off x="238246" y="6241800"/>
            <a:ext cx="4572000" cy="430887"/>
          </a:xfrm>
          <a:prstGeom prst="rect">
            <a:avLst/>
          </a:prstGeom>
        </p:spPr>
        <p:txBody>
          <a:bodyPr>
            <a:spAutoFit/>
          </a:bodyPr>
          <a:lstStyle/>
          <a:p>
            <a:r>
              <a:rPr lang="en-GB" sz="1100" dirty="0"/>
              <a:t>The National Portrait Gallery, London</a:t>
            </a:r>
          </a:p>
          <a:p>
            <a:r>
              <a:rPr lang="en-GB" sz="1100" dirty="0"/>
              <a:t>https://commons.wikimedia.org/wiki/File:Henry7England.jpg</a:t>
            </a:r>
          </a:p>
        </p:txBody>
      </p:sp>
    </p:spTree>
    <p:extLst>
      <p:ext uri="{BB962C8B-B14F-4D97-AF65-F5344CB8AC3E}">
        <p14:creationId xmlns:p14="http://schemas.microsoft.com/office/powerpoint/2010/main" val="26910465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143000"/>
          </a:xfrm>
        </p:spPr>
        <p:txBody>
          <a:bodyPr>
            <a:normAutofit fontScale="90000"/>
          </a:bodyPr>
          <a:lstStyle/>
          <a:p>
            <a:r>
              <a:rPr lang="en-GB" dirty="0"/>
              <a:t>William </a:t>
            </a:r>
            <a:r>
              <a:rPr lang="en-GB" dirty="0" err="1"/>
              <a:t>Salesbury</a:t>
            </a:r>
            <a:r>
              <a:rPr lang="en-GB" dirty="0"/>
              <a:t> and William Morgan</a:t>
            </a:r>
            <a:br>
              <a:rPr lang="en-GB" dirty="0"/>
            </a:br>
            <a:r>
              <a:rPr lang="en-GB" dirty="0"/>
              <a:t> Translation of the Bible into Welsh </a:t>
            </a:r>
            <a:br>
              <a:rPr lang="en-GB" dirty="0"/>
            </a:br>
            <a:endParaRPr lang="en-US" dirty="0"/>
          </a:p>
        </p:txBody>
      </p:sp>
      <p:sp>
        <p:nvSpPr>
          <p:cNvPr id="3" name="Content Placeholder 2"/>
          <p:cNvSpPr>
            <a:spLocks noGrp="1"/>
          </p:cNvSpPr>
          <p:nvPr>
            <p:ph idx="1"/>
          </p:nvPr>
        </p:nvSpPr>
        <p:spPr>
          <a:xfrm>
            <a:off x="457200" y="1066800"/>
            <a:ext cx="8229600" cy="4525963"/>
          </a:xfrm>
        </p:spPr>
        <p:txBody>
          <a:bodyPr>
            <a:normAutofit fontScale="62500" lnSpcReduction="20000"/>
          </a:bodyPr>
          <a:lstStyle/>
          <a:p>
            <a:pPr marL="0" indent="0">
              <a:buNone/>
            </a:pPr>
            <a:endParaRPr lang="en-GB" b="1" dirty="0"/>
          </a:p>
          <a:p>
            <a:pPr marL="0" indent="0">
              <a:buNone/>
            </a:pPr>
            <a:r>
              <a:rPr lang="en-GB" b="1" dirty="0"/>
              <a:t>Why was the Bible translated into Welsh?</a:t>
            </a:r>
            <a:endParaRPr lang="en-GB" dirty="0"/>
          </a:p>
          <a:p>
            <a:pPr marL="0" indent="0">
              <a:buNone/>
            </a:pPr>
            <a:r>
              <a:rPr lang="en-GB" b="1" dirty="0"/>
              <a:t> </a:t>
            </a:r>
            <a:endParaRPr lang="en-GB" dirty="0"/>
          </a:p>
          <a:p>
            <a:pPr marL="0" indent="0">
              <a:buNone/>
            </a:pPr>
            <a:r>
              <a:rPr lang="en-GB" dirty="0"/>
              <a:t>The advent of Protestantism (in 1517) meant that there was greater emphasis on the Bible – all Christians were encouraged to read the Bible themselves </a:t>
            </a:r>
          </a:p>
          <a:p>
            <a:pPr marL="0" indent="0">
              <a:buNone/>
            </a:pPr>
            <a:r>
              <a:rPr lang="en-GB" dirty="0"/>
              <a:t> </a:t>
            </a:r>
          </a:p>
          <a:p>
            <a:pPr marL="0" indent="0">
              <a:buNone/>
            </a:pPr>
            <a:r>
              <a:rPr lang="en-GB" dirty="0"/>
              <a:t>In the C16 numerous translations of the Bible produced in Europe.</a:t>
            </a:r>
          </a:p>
          <a:p>
            <a:pPr marL="0" indent="0">
              <a:buNone/>
            </a:pPr>
            <a:r>
              <a:rPr lang="en-GB" dirty="0"/>
              <a:t> </a:t>
            </a:r>
          </a:p>
          <a:p>
            <a:pPr marL="0" indent="0">
              <a:buNone/>
            </a:pPr>
            <a:r>
              <a:rPr lang="en-GB" dirty="0"/>
              <a:t>By 1538 an English translation was available. Henry VIII ordered that the Bible be read in every parish church throughout the kingdom (Acts of Union in 1536 meant that Wales was part of the Union)</a:t>
            </a:r>
          </a:p>
          <a:p>
            <a:pPr marL="0" indent="0">
              <a:buNone/>
            </a:pPr>
            <a:r>
              <a:rPr lang="en-GB" dirty="0"/>
              <a:t> </a:t>
            </a:r>
          </a:p>
          <a:p>
            <a:pPr marL="0" indent="0">
              <a:buNone/>
            </a:pPr>
            <a:r>
              <a:rPr lang="en-GB" dirty="0"/>
              <a:t>The Welsh were supposed to worship through the medium of English – a language as unfamiliar as Latin to the majority of them.</a:t>
            </a:r>
          </a:p>
          <a:p>
            <a:pPr marL="0" indent="0">
              <a:buNone/>
            </a:pPr>
            <a:endParaRPr lang="en-GB" dirty="0"/>
          </a:p>
        </p:txBody>
      </p:sp>
    </p:spTree>
    <p:extLst>
      <p:ext uri="{BB962C8B-B14F-4D97-AF65-F5344CB8AC3E}">
        <p14:creationId xmlns:p14="http://schemas.microsoft.com/office/powerpoint/2010/main" val="31568911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41564"/>
            <a:ext cx="8229600" cy="1143000"/>
          </a:xfrm>
        </p:spPr>
        <p:txBody>
          <a:bodyPr>
            <a:normAutofit fontScale="90000"/>
          </a:bodyPr>
          <a:lstStyle/>
          <a:p>
            <a:r>
              <a:rPr lang="en-GB" b="1" dirty="0"/>
              <a:t>William </a:t>
            </a:r>
            <a:r>
              <a:rPr lang="en-GB" b="1" dirty="0" err="1"/>
              <a:t>Salesbury</a:t>
            </a:r>
            <a:r>
              <a:rPr lang="en-GB" b="1" dirty="0"/>
              <a:t> (</a:t>
            </a:r>
            <a:r>
              <a:rPr lang="en-GB" b="1" i="1" dirty="0"/>
              <a:t>c.</a:t>
            </a:r>
            <a:r>
              <a:rPr lang="en-GB" b="1" dirty="0"/>
              <a:t> 1520-1584?)</a:t>
            </a:r>
            <a:br>
              <a:rPr lang="en-GB" dirty="0"/>
            </a:br>
            <a:endParaRPr lang="en-US" dirty="0"/>
          </a:p>
        </p:txBody>
      </p:sp>
      <p:sp>
        <p:nvSpPr>
          <p:cNvPr id="3" name="Content Placeholder 2"/>
          <p:cNvSpPr>
            <a:spLocks noGrp="1"/>
          </p:cNvSpPr>
          <p:nvPr>
            <p:ph idx="1"/>
          </p:nvPr>
        </p:nvSpPr>
        <p:spPr>
          <a:xfrm>
            <a:off x="457200" y="838200"/>
            <a:ext cx="8229600" cy="4525963"/>
          </a:xfrm>
        </p:spPr>
        <p:txBody>
          <a:bodyPr>
            <a:normAutofit fontScale="25000" lnSpcReduction="20000"/>
          </a:bodyPr>
          <a:lstStyle/>
          <a:p>
            <a:r>
              <a:rPr lang="en-GB" dirty="0"/>
              <a:t> </a:t>
            </a:r>
          </a:p>
          <a:p>
            <a:pPr marL="0" indent="0">
              <a:buNone/>
            </a:pPr>
            <a:r>
              <a:rPr lang="en-GB" sz="9600" dirty="0"/>
              <a:t>‘One of the greatest Welshmen of any age’ according to </a:t>
            </a:r>
            <a:r>
              <a:rPr lang="en-GB" sz="9600" dirty="0" err="1"/>
              <a:t>Prof.</a:t>
            </a:r>
            <a:r>
              <a:rPr lang="en-GB" sz="9600" dirty="0"/>
              <a:t> </a:t>
            </a:r>
            <a:r>
              <a:rPr lang="en-GB" sz="9600" dirty="0" err="1"/>
              <a:t>Gruffydd</a:t>
            </a:r>
            <a:r>
              <a:rPr lang="en-GB" sz="9600" dirty="0"/>
              <a:t> </a:t>
            </a:r>
            <a:r>
              <a:rPr lang="en-GB" sz="9600" dirty="0" err="1"/>
              <a:t>Aled</a:t>
            </a:r>
            <a:r>
              <a:rPr lang="en-GB" sz="9600" dirty="0"/>
              <a:t> Williams.</a:t>
            </a:r>
          </a:p>
          <a:p>
            <a:pPr marL="0" indent="0">
              <a:buNone/>
            </a:pPr>
            <a:r>
              <a:rPr lang="en-GB" sz="9600" dirty="0"/>
              <a:t> </a:t>
            </a:r>
          </a:p>
          <a:p>
            <a:pPr marL="0" indent="0">
              <a:buNone/>
            </a:pPr>
            <a:r>
              <a:rPr lang="en-GB" sz="9600" dirty="0"/>
              <a:t>Born at </a:t>
            </a:r>
            <a:r>
              <a:rPr lang="en-GB" sz="9600" dirty="0" err="1"/>
              <a:t>Llansannan</a:t>
            </a:r>
            <a:r>
              <a:rPr lang="en-GB" sz="9600" dirty="0"/>
              <a:t>, probably at </a:t>
            </a:r>
            <a:r>
              <a:rPr lang="en-GB" sz="9600" dirty="0" err="1"/>
              <a:t>Cae</a:t>
            </a:r>
            <a:r>
              <a:rPr lang="en-GB" sz="9600" dirty="0"/>
              <a:t> Du.</a:t>
            </a:r>
          </a:p>
          <a:p>
            <a:pPr marL="0" indent="0">
              <a:buNone/>
            </a:pPr>
            <a:r>
              <a:rPr lang="en-GB" sz="9600" dirty="0"/>
              <a:t> </a:t>
            </a:r>
          </a:p>
          <a:p>
            <a:pPr marL="0" indent="0">
              <a:buNone/>
            </a:pPr>
            <a:r>
              <a:rPr lang="en-GB" sz="9600" dirty="0"/>
              <a:t>In the 1530s he studied at Oxford University where he first encountered ideas associated with the Renaissance. An incredibly learned man he was fluent in Welsh, Hebrew, Greek, Latin, English, French, German and other languages. He also studied law.</a:t>
            </a:r>
          </a:p>
          <a:p>
            <a:pPr marL="0" indent="0">
              <a:buNone/>
            </a:pPr>
            <a:r>
              <a:rPr lang="en-GB" sz="9600" dirty="0"/>
              <a:t> </a:t>
            </a:r>
          </a:p>
          <a:p>
            <a:pPr marL="0" indent="0">
              <a:buNone/>
            </a:pPr>
            <a:r>
              <a:rPr lang="en-GB" sz="9600" dirty="0"/>
              <a:t>He published various books including linguistic studies and he was also working on a medical herbal. </a:t>
            </a:r>
          </a:p>
          <a:p>
            <a:pPr marL="0" indent="0">
              <a:buNone/>
            </a:pPr>
            <a:r>
              <a:rPr lang="en-GB" sz="9600" dirty="0"/>
              <a:t> </a:t>
            </a:r>
          </a:p>
          <a:p>
            <a:pPr marL="0" indent="0">
              <a:buNone/>
            </a:pPr>
            <a:r>
              <a:rPr lang="en-GB" sz="9600" dirty="0"/>
              <a:t>During the reign of Mary (1553-58) it is thought that he hid at </a:t>
            </a:r>
            <a:r>
              <a:rPr lang="en-GB" sz="9600" dirty="0" err="1"/>
              <a:t>Cae</a:t>
            </a:r>
            <a:r>
              <a:rPr lang="en-GB" sz="9600" dirty="0"/>
              <a:t> Du  (his parents’ home) and continued to work on his translation secretly.</a:t>
            </a:r>
          </a:p>
          <a:p>
            <a:pPr marL="0" indent="0">
              <a:buNone/>
            </a:pPr>
            <a:r>
              <a:rPr lang="en-GB" sz="9600" dirty="0"/>
              <a:t> </a:t>
            </a:r>
          </a:p>
          <a:p>
            <a:pPr marL="0" indent="0">
              <a:buNone/>
            </a:pPr>
            <a:r>
              <a:rPr lang="en-GB" sz="9600" b="1" dirty="0"/>
              <a:t> </a:t>
            </a:r>
            <a:endParaRPr lang="en-GB" sz="9600" dirty="0"/>
          </a:p>
          <a:p>
            <a:endParaRPr lang="en-US" dirty="0"/>
          </a:p>
        </p:txBody>
      </p:sp>
    </p:spTree>
    <p:extLst>
      <p:ext uri="{BB962C8B-B14F-4D97-AF65-F5344CB8AC3E}">
        <p14:creationId xmlns:p14="http://schemas.microsoft.com/office/powerpoint/2010/main" val="16729210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Autofit/>
          </a:bodyPr>
          <a:lstStyle/>
          <a:p>
            <a:pPr algn="l"/>
            <a:r>
              <a:rPr lang="en-US" sz="3600" dirty="0"/>
              <a:t>William </a:t>
            </a:r>
            <a:r>
              <a:rPr lang="en-US" sz="3600" dirty="0" err="1"/>
              <a:t>Salesbury</a:t>
            </a:r>
            <a:r>
              <a:rPr lang="en-US" sz="3600" dirty="0"/>
              <a:t> (2)</a:t>
            </a:r>
          </a:p>
        </p:txBody>
      </p:sp>
      <p:sp>
        <p:nvSpPr>
          <p:cNvPr id="3" name="Content Placeholder 2"/>
          <p:cNvSpPr>
            <a:spLocks noGrp="1"/>
          </p:cNvSpPr>
          <p:nvPr>
            <p:ph idx="1"/>
          </p:nvPr>
        </p:nvSpPr>
        <p:spPr>
          <a:xfrm>
            <a:off x="304800" y="1417637"/>
            <a:ext cx="8229600" cy="4525963"/>
          </a:xfrm>
        </p:spPr>
        <p:txBody>
          <a:bodyPr>
            <a:noAutofit/>
          </a:bodyPr>
          <a:lstStyle/>
          <a:p>
            <a:pPr marL="0" indent="0">
              <a:buNone/>
            </a:pPr>
            <a:r>
              <a:rPr lang="en-GB" sz="2000" b="1" dirty="0"/>
              <a:t>What was his contribution?</a:t>
            </a:r>
            <a:endParaRPr lang="en-GB" sz="2000" dirty="0"/>
          </a:p>
          <a:p>
            <a:pPr marL="0" indent="0">
              <a:buNone/>
            </a:pPr>
            <a:r>
              <a:rPr lang="en-GB" sz="2000" dirty="0"/>
              <a:t> He called upon his fellow countrymen to respect and use the Welsh language: </a:t>
            </a:r>
          </a:p>
          <a:p>
            <a:pPr marL="0" indent="0">
              <a:buNone/>
            </a:pPr>
            <a:r>
              <a:rPr lang="en-GB" sz="2000" dirty="0"/>
              <a:t>‘</a:t>
            </a:r>
            <a:r>
              <a:rPr lang="en-GB" sz="2000" dirty="0" err="1"/>
              <a:t>Mynnwch</a:t>
            </a:r>
            <a:r>
              <a:rPr lang="en-GB" sz="2000" dirty="0"/>
              <a:t> </a:t>
            </a:r>
            <a:r>
              <a:rPr lang="en-GB" sz="2000" dirty="0" err="1"/>
              <a:t>ddysc</a:t>
            </a:r>
            <a:r>
              <a:rPr lang="en-GB" sz="2000" dirty="0"/>
              <a:t> </a:t>
            </a:r>
            <a:r>
              <a:rPr lang="en-GB" sz="2000" dirty="0" err="1"/>
              <a:t>yn</a:t>
            </a:r>
            <a:r>
              <a:rPr lang="en-GB" sz="2000" dirty="0"/>
              <a:t> </a:t>
            </a:r>
            <a:r>
              <a:rPr lang="en-GB" sz="2000" dirty="0" err="1"/>
              <a:t>ych</a:t>
            </a:r>
            <a:r>
              <a:rPr lang="en-GB" sz="2000" dirty="0"/>
              <a:t> </a:t>
            </a:r>
            <a:r>
              <a:rPr lang="en-GB" sz="2000" dirty="0" err="1"/>
              <a:t>iaith</a:t>
            </a:r>
            <a:r>
              <a:rPr lang="en-GB" sz="2000" dirty="0"/>
              <a:t>’ (Insist on an education in your own language).</a:t>
            </a:r>
          </a:p>
          <a:p>
            <a:pPr marL="0" indent="0">
              <a:buNone/>
            </a:pPr>
            <a:r>
              <a:rPr lang="en-GB" sz="2000" dirty="0"/>
              <a:t> </a:t>
            </a:r>
          </a:p>
          <a:p>
            <a:pPr marL="0" indent="0">
              <a:buNone/>
            </a:pPr>
            <a:r>
              <a:rPr lang="en-GB" sz="2000" dirty="0"/>
              <a:t>He appealed to the Welsh to petition the king for a Welsh Bible.</a:t>
            </a:r>
          </a:p>
          <a:p>
            <a:pPr marL="0" indent="0">
              <a:buNone/>
            </a:pPr>
            <a:r>
              <a:rPr lang="en-GB" sz="2000" dirty="0"/>
              <a:t> </a:t>
            </a:r>
          </a:p>
          <a:p>
            <a:pPr marL="0" indent="0">
              <a:buNone/>
            </a:pPr>
            <a:r>
              <a:rPr lang="en-GB" sz="2000" dirty="0"/>
              <a:t>When Elizabeth I came to the throne in 1588, William </a:t>
            </a:r>
            <a:r>
              <a:rPr lang="en-GB" sz="2000" dirty="0" err="1"/>
              <a:t>Salesbury</a:t>
            </a:r>
            <a:r>
              <a:rPr lang="en-GB" sz="2000" dirty="0"/>
              <a:t> was given the opportunity to continue with the translation because she was a Protestant.</a:t>
            </a:r>
          </a:p>
          <a:p>
            <a:pPr marL="0" indent="0">
              <a:buNone/>
            </a:pPr>
            <a:r>
              <a:rPr lang="en-GB" sz="2000" dirty="0"/>
              <a:t> </a:t>
            </a:r>
          </a:p>
          <a:p>
            <a:pPr marL="0" indent="0">
              <a:buNone/>
            </a:pPr>
            <a:r>
              <a:rPr lang="en-GB" sz="2000" dirty="0"/>
              <a:t>He collaborated with Richard Davies, the bishop of St </a:t>
            </a:r>
            <a:r>
              <a:rPr lang="en-GB" sz="2000" dirty="0" err="1"/>
              <a:t>Asaph</a:t>
            </a:r>
            <a:r>
              <a:rPr lang="en-GB" sz="2000" dirty="0"/>
              <a:t>, to persuade the authorities that a Welsh Bible was needed. </a:t>
            </a:r>
          </a:p>
        </p:txBody>
      </p:sp>
    </p:spTree>
    <p:extLst>
      <p:ext uri="{BB962C8B-B14F-4D97-AF65-F5344CB8AC3E}">
        <p14:creationId xmlns:p14="http://schemas.microsoft.com/office/powerpoint/2010/main" val="38114420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William Morgan (1545-1604) </a:t>
            </a:r>
          </a:p>
        </p:txBody>
      </p:sp>
      <p:sp>
        <p:nvSpPr>
          <p:cNvPr id="3" name="Content Placeholder 2"/>
          <p:cNvSpPr>
            <a:spLocks noGrp="1"/>
          </p:cNvSpPr>
          <p:nvPr>
            <p:ph idx="1"/>
          </p:nvPr>
        </p:nvSpPr>
        <p:spPr>
          <a:xfrm>
            <a:off x="457200" y="1219200"/>
            <a:ext cx="8229600" cy="4525963"/>
          </a:xfrm>
        </p:spPr>
        <p:txBody>
          <a:bodyPr>
            <a:noAutofit/>
          </a:bodyPr>
          <a:lstStyle/>
          <a:p>
            <a:pPr marL="0" indent="0">
              <a:buNone/>
            </a:pPr>
            <a:r>
              <a:rPr lang="en-GB" sz="1800" dirty="0"/>
              <a:t>Born at </a:t>
            </a:r>
            <a:r>
              <a:rPr lang="en-GB" sz="1800" dirty="0" err="1"/>
              <a:t>Tŷ</a:t>
            </a:r>
            <a:r>
              <a:rPr lang="en-GB" sz="1800" dirty="0"/>
              <a:t> </a:t>
            </a:r>
            <a:r>
              <a:rPr lang="en-GB" sz="1800" dirty="0" err="1"/>
              <a:t>Mawr</a:t>
            </a:r>
            <a:r>
              <a:rPr lang="en-GB" sz="1800" dirty="0"/>
              <a:t>, </a:t>
            </a:r>
            <a:r>
              <a:rPr lang="en-GB" sz="1800" dirty="0" err="1"/>
              <a:t>Wybrnant</a:t>
            </a:r>
            <a:r>
              <a:rPr lang="en-GB" sz="1800" dirty="0"/>
              <a:t>, </a:t>
            </a:r>
            <a:r>
              <a:rPr lang="en-GB" sz="1800" dirty="0" err="1"/>
              <a:t>Penmachno</a:t>
            </a:r>
            <a:r>
              <a:rPr lang="en-GB" sz="1800" dirty="0"/>
              <a:t>, Caernarvonshire in 1545.</a:t>
            </a:r>
          </a:p>
          <a:p>
            <a:pPr marL="0" indent="0">
              <a:buNone/>
            </a:pPr>
            <a:r>
              <a:rPr lang="en-GB" sz="1800" dirty="0"/>
              <a:t> </a:t>
            </a:r>
          </a:p>
          <a:p>
            <a:pPr marL="0" indent="0">
              <a:buNone/>
            </a:pPr>
            <a:r>
              <a:rPr lang="en-GB" sz="1800" dirty="0"/>
              <a:t>Son of John and </a:t>
            </a:r>
            <a:r>
              <a:rPr lang="en-GB" sz="1800" dirty="0" err="1"/>
              <a:t>Lowri</a:t>
            </a:r>
            <a:r>
              <a:rPr lang="en-GB" sz="1800" dirty="0"/>
              <a:t> Morgan. His father worked on the </a:t>
            </a:r>
            <a:r>
              <a:rPr lang="en-GB" sz="1800" dirty="0" err="1"/>
              <a:t>Gwydir</a:t>
            </a:r>
            <a:r>
              <a:rPr lang="en-GB" sz="1800" dirty="0"/>
              <a:t> estate  home of the Wyn family. This connection was very advantageous to him. He was educated on the estate with the family’s children by the chaplain. Grammar and Latin literature was studied and he also took the opportunity to learn English. </a:t>
            </a:r>
          </a:p>
          <a:p>
            <a:pPr marL="0" indent="0">
              <a:buNone/>
            </a:pPr>
            <a:endParaRPr lang="en-GB" sz="1800" dirty="0"/>
          </a:p>
          <a:p>
            <a:pPr marL="0" indent="0">
              <a:buNone/>
            </a:pPr>
            <a:r>
              <a:rPr lang="en-GB" sz="1800" dirty="0"/>
              <a:t>By 1588-89 Protestantism had become established as the official religion of the Union. </a:t>
            </a:r>
          </a:p>
          <a:p>
            <a:pPr marL="0" indent="0">
              <a:buNone/>
            </a:pPr>
            <a:r>
              <a:rPr lang="en-GB" sz="1800" dirty="0"/>
              <a:t> </a:t>
            </a:r>
          </a:p>
          <a:p>
            <a:pPr marL="0" indent="0">
              <a:buNone/>
            </a:pPr>
            <a:r>
              <a:rPr lang="en-GB" sz="1800" dirty="0"/>
              <a:t>By 1565 William Morgan was well educated enough to go to university at Cambridge where he studied Latin, Greek and Hebrew and was awarded a doctorate in Theology in 1583. </a:t>
            </a:r>
          </a:p>
          <a:p>
            <a:pPr marL="0" indent="0">
              <a:buNone/>
            </a:pPr>
            <a:r>
              <a:rPr lang="en-GB" sz="1800" dirty="0"/>
              <a:t> </a:t>
            </a:r>
          </a:p>
          <a:p>
            <a:pPr marL="0" indent="0">
              <a:buNone/>
            </a:pPr>
            <a:r>
              <a:rPr lang="en-GB" sz="1800" dirty="0"/>
              <a:t>In 1568 he was made a deacon and at </a:t>
            </a:r>
            <a:r>
              <a:rPr lang="en-GB" sz="1800" dirty="0" err="1"/>
              <a:t>Llanbadarn</a:t>
            </a:r>
            <a:r>
              <a:rPr lang="en-GB" sz="1800" dirty="0"/>
              <a:t> </a:t>
            </a:r>
            <a:r>
              <a:rPr lang="en-GB" sz="1800" dirty="0" err="1"/>
              <a:t>Fawr</a:t>
            </a:r>
            <a:r>
              <a:rPr lang="en-GB" sz="1800" dirty="0"/>
              <a:t> and in 1578 became vicar of  </a:t>
            </a:r>
            <a:r>
              <a:rPr lang="en-GB" sz="1800" dirty="0" err="1"/>
              <a:t>Llanrhaedr</a:t>
            </a:r>
            <a:r>
              <a:rPr lang="en-GB" sz="1800" dirty="0"/>
              <a:t> </a:t>
            </a:r>
            <a:r>
              <a:rPr lang="en-GB" sz="1800" dirty="0" err="1"/>
              <a:t>ym</a:t>
            </a:r>
            <a:r>
              <a:rPr lang="en-GB" sz="1800" dirty="0"/>
              <a:t> </a:t>
            </a:r>
            <a:r>
              <a:rPr lang="en-GB" sz="1800" dirty="0" err="1"/>
              <a:t>Mochnant</a:t>
            </a:r>
            <a:r>
              <a:rPr lang="en-GB" sz="1800" dirty="0"/>
              <a:t>.</a:t>
            </a:r>
          </a:p>
        </p:txBody>
      </p:sp>
    </p:spTree>
    <p:extLst>
      <p:ext uri="{BB962C8B-B14F-4D97-AF65-F5344CB8AC3E}">
        <p14:creationId xmlns:p14="http://schemas.microsoft.com/office/powerpoint/2010/main" val="4620593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33400" y="533400"/>
            <a:ext cx="8229600" cy="4525963"/>
          </a:xfrm>
        </p:spPr>
        <p:txBody>
          <a:bodyPr>
            <a:noAutofit/>
          </a:bodyPr>
          <a:lstStyle/>
          <a:p>
            <a:pPr marL="0" indent="0">
              <a:buNone/>
            </a:pPr>
            <a:r>
              <a:rPr lang="en-GB" sz="2400" b="1" dirty="0"/>
              <a:t>What was his contribution?</a:t>
            </a:r>
            <a:endParaRPr lang="en-GB" sz="2400" dirty="0"/>
          </a:p>
          <a:p>
            <a:pPr marL="0" indent="0">
              <a:buNone/>
            </a:pPr>
            <a:r>
              <a:rPr lang="en-GB" sz="2400" dirty="0"/>
              <a:t> He continued the work began by Thomas </a:t>
            </a:r>
            <a:r>
              <a:rPr lang="en-GB" sz="2400" dirty="0" err="1"/>
              <a:t>Huet</a:t>
            </a:r>
            <a:r>
              <a:rPr lang="en-GB" sz="2400" dirty="0"/>
              <a:t>, Richard Davies and, of course, William </a:t>
            </a:r>
            <a:r>
              <a:rPr lang="en-GB" sz="2400" dirty="0" err="1"/>
              <a:t>Salesbury</a:t>
            </a:r>
            <a:r>
              <a:rPr lang="en-GB" sz="2400" dirty="0"/>
              <a:t>.</a:t>
            </a:r>
          </a:p>
          <a:p>
            <a:pPr marL="0" indent="0">
              <a:buNone/>
            </a:pPr>
            <a:r>
              <a:rPr lang="en-GB" sz="2400" dirty="0"/>
              <a:t> </a:t>
            </a:r>
          </a:p>
          <a:p>
            <a:pPr marL="0" indent="0">
              <a:buNone/>
            </a:pPr>
            <a:r>
              <a:rPr lang="en-GB" sz="2400" dirty="0"/>
              <a:t>He translated the Old Testament and revised William </a:t>
            </a:r>
            <a:r>
              <a:rPr lang="en-GB" sz="2400" dirty="0" err="1"/>
              <a:t>Salesbury’s</a:t>
            </a:r>
            <a:r>
              <a:rPr lang="en-GB" sz="2400" dirty="0"/>
              <a:t> translation of the New Testament and Psalms.</a:t>
            </a:r>
          </a:p>
          <a:p>
            <a:pPr marL="0" indent="0">
              <a:buNone/>
            </a:pPr>
            <a:r>
              <a:rPr lang="en-GB" sz="2400" dirty="0"/>
              <a:t> </a:t>
            </a:r>
          </a:p>
          <a:p>
            <a:pPr marL="0" indent="0">
              <a:buNone/>
            </a:pPr>
            <a:r>
              <a:rPr lang="en-GB" sz="2400" dirty="0"/>
              <a:t>He spent a year in London overseeing the publication of the volume at the press. During this time he stayed at Westminster with Gabriel Goodman who came from </a:t>
            </a:r>
            <a:r>
              <a:rPr lang="en-GB" sz="2400" dirty="0" err="1"/>
              <a:t>Ruthin</a:t>
            </a:r>
            <a:r>
              <a:rPr lang="en-GB" sz="2400" dirty="0"/>
              <a:t> originally</a:t>
            </a:r>
          </a:p>
          <a:p>
            <a:pPr marL="0" indent="0">
              <a:buNone/>
            </a:pPr>
            <a:r>
              <a:rPr lang="en-GB" sz="2400" dirty="0"/>
              <a:t> </a:t>
            </a:r>
          </a:p>
          <a:p>
            <a:pPr marL="0" indent="0">
              <a:buNone/>
            </a:pPr>
            <a:r>
              <a:rPr lang="en-GB" sz="2400" dirty="0"/>
              <a:t>By September 1588 the translations were ready and it was announced that they should be distributed to the parishes. </a:t>
            </a:r>
          </a:p>
        </p:txBody>
      </p:sp>
    </p:spTree>
    <p:extLst>
      <p:ext uri="{BB962C8B-B14F-4D97-AF65-F5344CB8AC3E}">
        <p14:creationId xmlns:p14="http://schemas.microsoft.com/office/powerpoint/2010/main" val="18579294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33400" y="381000"/>
            <a:ext cx="8229600" cy="4525963"/>
          </a:xfrm>
        </p:spPr>
        <p:txBody>
          <a:bodyPr>
            <a:noAutofit/>
          </a:bodyPr>
          <a:lstStyle/>
          <a:p>
            <a:pPr marL="0" indent="0">
              <a:buNone/>
            </a:pPr>
            <a:r>
              <a:rPr lang="en-GB" sz="2800" b="1" dirty="0"/>
              <a:t>What was the significance of translating the Bible into Welsh? </a:t>
            </a:r>
            <a:endParaRPr lang="en-GB" sz="2800" dirty="0"/>
          </a:p>
          <a:p>
            <a:pPr marL="0" indent="0">
              <a:buNone/>
            </a:pPr>
            <a:r>
              <a:rPr lang="en-GB" sz="2000" dirty="0"/>
              <a:t>Translating the Bible into Welsh was an important historical turning point in Welsh history. It laid a firm foundation for Protestantism in Wales. </a:t>
            </a:r>
          </a:p>
          <a:p>
            <a:pPr marL="0" indent="0">
              <a:buNone/>
            </a:pPr>
            <a:endParaRPr lang="en-GB" sz="2000" dirty="0"/>
          </a:p>
          <a:p>
            <a:pPr marL="0" indent="0">
              <a:buNone/>
            </a:pPr>
            <a:r>
              <a:rPr lang="en-GB" sz="2000" dirty="0"/>
              <a:t>If it had not been for the Welsh translation what would have happened to the Welsh language? Would it have maintained any official status and been widely used in religious life?</a:t>
            </a:r>
          </a:p>
          <a:p>
            <a:pPr marL="0" indent="0">
              <a:buNone/>
            </a:pPr>
            <a:endParaRPr lang="en-GB" sz="2000" dirty="0"/>
          </a:p>
          <a:p>
            <a:pPr marL="0" indent="0">
              <a:buNone/>
            </a:pPr>
            <a:r>
              <a:rPr lang="en-GB" sz="2000" dirty="0"/>
              <a:t>The Bible was not translated into Cornish, for example. Did this have an effect on the future of Cornish? </a:t>
            </a:r>
          </a:p>
          <a:p>
            <a:pPr marL="0" indent="0">
              <a:buNone/>
            </a:pPr>
            <a:r>
              <a:rPr lang="en-GB" sz="2000" dirty="0"/>
              <a:t> </a:t>
            </a:r>
          </a:p>
          <a:p>
            <a:pPr marL="0" indent="0">
              <a:buNone/>
            </a:pPr>
            <a:r>
              <a:rPr lang="en-GB" sz="2000" dirty="0"/>
              <a:t>The Bible gave increased status to the Welsh language. It prevented Welsh from degenerating into a dialect used only informally. It heralded a new period in the use of Welsh as the language of prose writing.  </a:t>
            </a:r>
          </a:p>
          <a:p>
            <a:pPr marL="0" indent="0">
              <a:buNone/>
            </a:pPr>
            <a:r>
              <a:rPr lang="en-GB" sz="2000" dirty="0"/>
              <a:t>William Morgan’s contemporaries praised his achievements and acknowledged that he was a very learned man to whom we owe a great debt.</a:t>
            </a:r>
            <a:endParaRPr lang="en-GB" sz="2800" dirty="0"/>
          </a:p>
        </p:txBody>
      </p:sp>
    </p:spTree>
    <p:extLst>
      <p:ext uri="{BB962C8B-B14F-4D97-AF65-F5344CB8AC3E}">
        <p14:creationId xmlns:p14="http://schemas.microsoft.com/office/powerpoint/2010/main" val="41230888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Bishop Burgess (1756-1837) and the history of UWTSD</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9600" y="1905000"/>
            <a:ext cx="2730650" cy="3456000"/>
          </a:xfrm>
        </p:spPr>
      </p:pic>
      <p:sp>
        <p:nvSpPr>
          <p:cNvPr id="4" name="Content Placeholder 3"/>
          <p:cNvSpPr>
            <a:spLocks noGrp="1"/>
          </p:cNvSpPr>
          <p:nvPr>
            <p:ph sz="half" idx="2"/>
          </p:nvPr>
        </p:nvSpPr>
        <p:spPr/>
        <p:txBody>
          <a:bodyPr>
            <a:normAutofit fontScale="92500" lnSpcReduction="10000"/>
          </a:bodyPr>
          <a:lstStyle/>
          <a:p>
            <a:r>
              <a:rPr lang="en-GB" sz="2400" dirty="0"/>
              <a:t>Born in Hampshire and educated at Corpus Christi College, Oxford, Thomas Burgess, bishop of St </a:t>
            </a:r>
            <a:r>
              <a:rPr lang="en-GB" sz="2400" dirty="0" err="1"/>
              <a:t>Davids</a:t>
            </a:r>
            <a:r>
              <a:rPr lang="en-GB" sz="2400" dirty="0"/>
              <a:t> founded St David’s College at </a:t>
            </a:r>
            <a:r>
              <a:rPr lang="en-GB" sz="2400" dirty="0" err="1"/>
              <a:t>Lampeter</a:t>
            </a:r>
            <a:r>
              <a:rPr lang="en-GB" sz="2400" dirty="0"/>
              <a:t> in 1822;</a:t>
            </a:r>
          </a:p>
          <a:p>
            <a:r>
              <a:rPr lang="en-GB" sz="2400" dirty="0"/>
              <a:t>Also founded the Society for Promoting Christian Knowledge and a key figure in the establishment of the Royal Veterinary Society;</a:t>
            </a:r>
          </a:p>
          <a:p>
            <a:r>
              <a:rPr lang="en-GB" sz="2400" dirty="0"/>
              <a:t>He donated all of his books to the University;</a:t>
            </a:r>
          </a:p>
          <a:p>
            <a:r>
              <a:rPr lang="en-GB" sz="2400" dirty="0"/>
              <a:t>Philosopher and author</a:t>
            </a:r>
          </a:p>
          <a:p>
            <a:endParaRPr lang="en-GB" sz="2400" dirty="0"/>
          </a:p>
        </p:txBody>
      </p:sp>
      <p:sp>
        <p:nvSpPr>
          <p:cNvPr id="8" name="Rectangle 7"/>
          <p:cNvSpPr/>
          <p:nvPr/>
        </p:nvSpPr>
        <p:spPr>
          <a:xfrm>
            <a:off x="304800" y="5607667"/>
            <a:ext cx="4572000" cy="261610"/>
          </a:xfrm>
          <a:prstGeom prst="rect">
            <a:avLst/>
          </a:prstGeom>
        </p:spPr>
        <p:txBody>
          <a:bodyPr>
            <a:spAutoFit/>
          </a:bodyPr>
          <a:lstStyle/>
          <a:p>
            <a:r>
              <a:rPr lang="en-GB" sz="1100" dirty="0"/>
              <a:t>William Owen [Public domain], via Wikimedia Commons</a:t>
            </a:r>
          </a:p>
        </p:txBody>
      </p:sp>
    </p:spTree>
    <p:extLst>
      <p:ext uri="{BB962C8B-B14F-4D97-AF65-F5344CB8AC3E}">
        <p14:creationId xmlns:p14="http://schemas.microsoft.com/office/powerpoint/2010/main" val="16422930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762000" y="228600"/>
            <a:ext cx="8229600" cy="244033"/>
          </a:xfrm>
        </p:spPr>
        <p:txBody>
          <a:bodyPr>
            <a:noAutofit/>
          </a:bodyPr>
          <a:lstStyle/>
          <a:p>
            <a:pPr algn="l"/>
            <a:br>
              <a:rPr lang="en-GB" sz="2400" dirty="0"/>
            </a:br>
            <a:endParaRPr lang="en-GB" sz="2400" dirty="0"/>
          </a:p>
        </p:txBody>
      </p:sp>
      <p:sp>
        <p:nvSpPr>
          <p:cNvPr id="3" name="Content Placeholder 2"/>
          <p:cNvSpPr>
            <a:spLocks noGrp="1"/>
          </p:cNvSpPr>
          <p:nvPr>
            <p:ph idx="1"/>
          </p:nvPr>
        </p:nvSpPr>
        <p:spPr>
          <a:xfrm>
            <a:off x="457200" y="152400"/>
            <a:ext cx="8229600" cy="5973763"/>
          </a:xfrm>
        </p:spPr>
        <p:txBody>
          <a:bodyPr>
            <a:normAutofit/>
          </a:bodyPr>
          <a:lstStyle/>
          <a:p>
            <a:r>
              <a:rPr lang="en-GB" sz="2400" dirty="0"/>
              <a:t>Originally founded in 1822 to provide a liberal education to members of the clergy, Welsh and Theology have been taught at </a:t>
            </a:r>
            <a:r>
              <a:rPr lang="en-GB" sz="2400" dirty="0" err="1"/>
              <a:t>Lampeter</a:t>
            </a:r>
            <a:r>
              <a:rPr lang="en-GB" sz="2400" dirty="0"/>
              <a:t> since the institution’s foundation; </a:t>
            </a:r>
          </a:p>
          <a:p>
            <a:r>
              <a:rPr lang="en-GB" sz="2400" dirty="0"/>
              <a:t>University of Wales Trinity Saint David (UWTSD) was formed on 18 November 2010 through the merger of the University of Wales </a:t>
            </a:r>
            <a:r>
              <a:rPr lang="en-GB" sz="2400" dirty="0" err="1"/>
              <a:t>Lampeter</a:t>
            </a:r>
            <a:r>
              <a:rPr lang="en-GB" sz="2400" dirty="0"/>
              <a:t> and Trinity University College Carmarthen, under </a:t>
            </a:r>
            <a:r>
              <a:rPr lang="en-GB" sz="2400" dirty="0" err="1"/>
              <a:t>Lampeter’s</a:t>
            </a:r>
            <a:r>
              <a:rPr lang="en-GB" sz="2400" dirty="0"/>
              <a:t> Royal Charter of 1828;</a:t>
            </a:r>
          </a:p>
          <a:p>
            <a:r>
              <a:rPr lang="en-GB" sz="2400" dirty="0"/>
              <a:t>The University’s Royal Charter is the oldest in Wales and England after the universities of Oxford and Cambridge. In 2011 HRH the Prince of Wales became its Royal Patron.</a:t>
            </a:r>
          </a:p>
          <a:p>
            <a:pPr lvl="8"/>
            <a:r>
              <a:rPr lang="en-GB" sz="1800" dirty="0"/>
              <a:t>St David’s flag:</a:t>
            </a:r>
          </a:p>
          <a:p>
            <a:pPr lvl="8"/>
            <a:endParaRPr lang="en-GB" sz="1200" dirty="0"/>
          </a:p>
          <a:p>
            <a:r>
              <a:rPr lang="en-GB" sz="2400" dirty="0"/>
              <a:t>St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4086000"/>
            <a:ext cx="3024000" cy="2268000"/>
          </a:xfrm>
          <a:prstGeom prst="rect">
            <a:avLst/>
          </a:prstGeom>
        </p:spPr>
      </p:pic>
      <p:sp>
        <p:nvSpPr>
          <p:cNvPr id="5" name="Rectangle 4"/>
          <p:cNvSpPr/>
          <p:nvPr/>
        </p:nvSpPr>
        <p:spPr>
          <a:xfrm>
            <a:off x="269111" y="6378114"/>
            <a:ext cx="4572000" cy="400110"/>
          </a:xfrm>
          <a:prstGeom prst="rect">
            <a:avLst/>
          </a:prstGeom>
        </p:spPr>
        <p:txBody>
          <a:bodyPr>
            <a:spAutoFit/>
          </a:bodyPr>
          <a:lstStyle/>
          <a:p>
            <a:r>
              <a:rPr lang="en-GB" sz="1000" dirty="0"/>
              <a:t>RHYS WILLIAMS [CC BY-SA 2.0 (http://creativecommons.org/licenses/by-sa/2.0)], via Wikimedia Commons</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5400" y="4434114"/>
            <a:ext cx="2927443" cy="1944000"/>
          </a:xfrm>
          <a:prstGeom prst="rect">
            <a:avLst/>
          </a:prstGeom>
        </p:spPr>
      </p:pic>
    </p:spTree>
    <p:extLst>
      <p:ext uri="{BB962C8B-B14F-4D97-AF65-F5344CB8AC3E}">
        <p14:creationId xmlns:p14="http://schemas.microsoft.com/office/powerpoint/2010/main" val="210504902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Places to visit</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1" y="1219200"/>
            <a:ext cx="3246541" cy="2232000"/>
          </a:xfrm>
        </p:spPr>
      </p:pic>
      <p:sp>
        <p:nvSpPr>
          <p:cNvPr id="4" name="Content Placeholder 3"/>
          <p:cNvSpPr>
            <a:spLocks noGrp="1"/>
          </p:cNvSpPr>
          <p:nvPr>
            <p:ph sz="half" idx="2"/>
          </p:nvPr>
        </p:nvSpPr>
        <p:spPr>
          <a:xfrm>
            <a:off x="4175971" y="1233668"/>
            <a:ext cx="4038600" cy="5471932"/>
          </a:xfrm>
        </p:spPr>
        <p:txBody>
          <a:bodyPr>
            <a:normAutofit fontScale="85000" lnSpcReduction="10000"/>
          </a:bodyPr>
          <a:lstStyle/>
          <a:p>
            <a:pPr marL="0" indent="0">
              <a:buNone/>
            </a:pPr>
            <a:r>
              <a:rPr lang="en-GB" dirty="0" err="1"/>
              <a:t>Aberaeron</a:t>
            </a:r>
            <a:endParaRPr lang="en-GB" dirty="0"/>
          </a:p>
          <a:p>
            <a:pPr marL="0" indent="0">
              <a:buNone/>
            </a:pPr>
            <a:r>
              <a:rPr lang="en-GB" sz="2000" dirty="0"/>
              <a:t>Charming Georgian town with painted houses, a harbour and seafront; visit the shops, cafés, the Harbour Master and sample the honey ice-cream at the Hive on the Quay</a:t>
            </a:r>
          </a:p>
          <a:p>
            <a:pPr marL="0" indent="0">
              <a:buNone/>
            </a:pPr>
            <a:r>
              <a:rPr lang="en-GB" sz="900" dirty="0"/>
              <a:t>Photo: </a:t>
            </a:r>
            <a:r>
              <a:rPr lang="en-GB" sz="900" dirty="0" err="1"/>
              <a:t>Velela</a:t>
            </a:r>
            <a:r>
              <a:rPr lang="en-GB" sz="900" dirty="0"/>
              <a:t> </a:t>
            </a:r>
            <a:r>
              <a:rPr lang="en-GB" sz="900" dirty="0">
                <a:hlinkClick r:id="rId3"/>
              </a:rPr>
              <a:t>https://commons.wikimedia.org/wiki/File:AberaeronHouses.jpg#file</a:t>
            </a:r>
            <a:endParaRPr lang="en-GB" sz="900" dirty="0"/>
          </a:p>
          <a:p>
            <a:pPr marL="0" indent="0">
              <a:buNone/>
            </a:pPr>
            <a:endParaRPr lang="en-GB" dirty="0"/>
          </a:p>
          <a:p>
            <a:pPr marL="0" indent="0">
              <a:buNone/>
            </a:pPr>
            <a:r>
              <a:rPr lang="en-GB" dirty="0"/>
              <a:t>Castell y Bere</a:t>
            </a:r>
          </a:p>
          <a:p>
            <a:pPr marL="0" indent="0">
              <a:buNone/>
            </a:pPr>
            <a:r>
              <a:rPr lang="en-GB" sz="1800" dirty="0"/>
              <a:t>Ruins of a medieval Welsh castle  built in 1220 by </a:t>
            </a:r>
            <a:r>
              <a:rPr lang="en-GB" sz="1800" dirty="0" err="1"/>
              <a:t>Llywelyn</a:t>
            </a:r>
            <a:r>
              <a:rPr lang="en-GB" sz="1800" dirty="0"/>
              <a:t> </a:t>
            </a:r>
            <a:r>
              <a:rPr lang="en-GB" sz="1800" dirty="0" err="1"/>
              <a:t>Fawr</a:t>
            </a:r>
            <a:r>
              <a:rPr lang="en-GB" sz="1800" dirty="0"/>
              <a:t> and extended by his grandson </a:t>
            </a:r>
            <a:r>
              <a:rPr lang="en-GB" sz="1800" dirty="0" err="1"/>
              <a:t>Llywelyn</a:t>
            </a:r>
            <a:r>
              <a:rPr lang="en-GB" sz="1800" dirty="0"/>
              <a:t> </a:t>
            </a:r>
            <a:r>
              <a:rPr lang="en-GB" sz="1800" dirty="0" err="1"/>
              <a:t>ap</a:t>
            </a:r>
            <a:r>
              <a:rPr lang="en-GB" sz="1800" dirty="0"/>
              <a:t> </a:t>
            </a:r>
            <a:r>
              <a:rPr lang="en-GB" sz="1800" dirty="0" err="1"/>
              <a:t>Gruffudd</a:t>
            </a:r>
            <a:r>
              <a:rPr lang="en-GB" sz="1800" dirty="0"/>
              <a:t>. Probably the last Welsh castle to fall to the English under Edward I. </a:t>
            </a:r>
          </a:p>
          <a:p>
            <a:pPr marL="0" indent="0">
              <a:buNone/>
            </a:pPr>
            <a:r>
              <a:rPr lang="en-GB" sz="1800" dirty="0"/>
              <a:t>The castle is in a beautiful spot near </a:t>
            </a:r>
            <a:r>
              <a:rPr lang="en-GB" sz="1800" dirty="0" err="1"/>
              <a:t>Llanfihangel</a:t>
            </a:r>
            <a:r>
              <a:rPr lang="en-GB" sz="1800" dirty="0"/>
              <a:t>-y-pennant, where you’ll also find the ruins of Mari Jones’s cottage: she reputedly walked barefoot 26 miles across the mountains to </a:t>
            </a:r>
            <a:r>
              <a:rPr lang="en-GB" sz="1800" dirty="0" err="1"/>
              <a:t>Bala</a:t>
            </a:r>
            <a:r>
              <a:rPr lang="en-GB" sz="1800" dirty="0"/>
              <a:t> to purchase a copy of the Bible in 1800.</a:t>
            </a:r>
          </a:p>
          <a:p>
            <a:pPr marL="0" indent="0">
              <a:buNone/>
            </a:pPr>
            <a:endParaRPr lang="en-GB" sz="1800" dirty="0"/>
          </a:p>
          <a:p>
            <a:pPr marL="0" indent="0">
              <a:buNone/>
            </a:pPr>
            <a:r>
              <a:rPr lang="en-GB" sz="1100" dirty="0" err="1"/>
              <a:t>Necrothesp</a:t>
            </a:r>
            <a:r>
              <a:rPr lang="en-GB" sz="1100" dirty="0"/>
              <a:t> at the English language Wikipedia [GFDL (http://www.gnu.org/copyleft/fdl.html) or CC-BY-SA-3.0 (http://creativecommons.org/licenses/by-sa/3.0/)], via Wikimedia Commons</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3243" y="3886200"/>
            <a:ext cx="3251200" cy="2438400"/>
          </a:xfrm>
          <a:prstGeom prst="rect">
            <a:avLst/>
          </a:prstGeom>
        </p:spPr>
      </p:pic>
    </p:spTree>
    <p:extLst>
      <p:ext uri="{BB962C8B-B14F-4D97-AF65-F5344CB8AC3E}">
        <p14:creationId xmlns:p14="http://schemas.microsoft.com/office/powerpoint/2010/main" val="31942619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400" dirty="0"/>
              <a:t>Ceredigion has a beautiful stretch of coastline where you’ll find superb sandy beaches, hidden coves and (if you’re lucky) see dolphins and seals. Some of my favourite beaches: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28600" y="1752600"/>
            <a:ext cx="4539905" cy="1440000"/>
          </a:xfrm>
        </p:spPr>
      </p:pic>
      <p:sp>
        <p:nvSpPr>
          <p:cNvPr id="4" name="Content Placeholder 3"/>
          <p:cNvSpPr>
            <a:spLocks noGrp="1"/>
          </p:cNvSpPr>
          <p:nvPr>
            <p:ph sz="half" idx="2"/>
          </p:nvPr>
        </p:nvSpPr>
        <p:spPr/>
        <p:txBody>
          <a:bodyPr>
            <a:normAutofit fontScale="92500" lnSpcReduction="20000"/>
          </a:bodyPr>
          <a:lstStyle/>
          <a:p>
            <a:pPr marL="0" indent="0">
              <a:buNone/>
            </a:pPr>
            <a:r>
              <a:rPr lang="en-GB" dirty="0"/>
              <a:t>   </a:t>
            </a:r>
          </a:p>
          <a:p>
            <a:pPr marL="0" indent="0">
              <a:buNone/>
            </a:pPr>
            <a:r>
              <a:rPr lang="en-GB" dirty="0"/>
              <a:t>   </a:t>
            </a:r>
            <a:r>
              <a:rPr lang="en-GB" dirty="0" err="1"/>
              <a:t>Mwnt</a:t>
            </a:r>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err="1"/>
              <a:t>Penbryn</a:t>
            </a:r>
            <a:endParaRPr lang="en-GB" dirty="0"/>
          </a:p>
          <a:p>
            <a:pPr marL="0" indent="0">
              <a:buNone/>
            </a:pPr>
            <a:endParaRPr lang="en-GB" dirty="0"/>
          </a:p>
          <a:p>
            <a:pPr marL="0" indent="0">
              <a:buNone/>
            </a:pPr>
            <a:r>
              <a:rPr lang="en-GB" sz="1100" dirty="0"/>
              <a:t>Nicholas Mutton [CC BY-SA 2.0 (http://creativecommons.org/licenses/by-sa/2.0)], via Wikimedia Commons</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0192" y="3962400"/>
            <a:ext cx="3652019" cy="2448000"/>
          </a:xfrm>
          <a:prstGeom prst="rect">
            <a:avLst/>
          </a:prstGeom>
        </p:spPr>
      </p:pic>
      <p:sp>
        <p:nvSpPr>
          <p:cNvPr id="7" name="Rectangle 6"/>
          <p:cNvSpPr/>
          <p:nvPr/>
        </p:nvSpPr>
        <p:spPr>
          <a:xfrm>
            <a:off x="257537" y="3105857"/>
            <a:ext cx="4572000" cy="538609"/>
          </a:xfrm>
          <a:prstGeom prst="rect">
            <a:avLst/>
          </a:prstGeom>
        </p:spPr>
        <p:txBody>
          <a:bodyPr>
            <a:spAutoFit/>
          </a:bodyPr>
          <a:lstStyle/>
          <a:p>
            <a:r>
              <a:rPr lang="en-GB" dirty="0"/>
              <a:t> </a:t>
            </a:r>
            <a:r>
              <a:rPr lang="en-GB" sz="1100" dirty="0"/>
              <a:t>Image: Zorba the Geek [CC BY-SA 2.0 (http://creativecommons.org/licenses/by-sa/2.0)], via Wikimedia Commons</a:t>
            </a:r>
          </a:p>
        </p:txBody>
      </p:sp>
    </p:spTree>
    <p:extLst>
      <p:ext uri="{BB962C8B-B14F-4D97-AF65-F5344CB8AC3E}">
        <p14:creationId xmlns:p14="http://schemas.microsoft.com/office/powerpoint/2010/main" val="63658715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 Govan’s Head, Pembrokeshire</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42900" y="1387737"/>
            <a:ext cx="4038600" cy="2707124"/>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37095" y="1600200"/>
            <a:ext cx="3660810" cy="4525963"/>
          </a:xfrm>
        </p:spPr>
      </p:pic>
      <p:sp>
        <p:nvSpPr>
          <p:cNvPr id="6" name="Rectangle 5"/>
          <p:cNvSpPr/>
          <p:nvPr/>
        </p:nvSpPr>
        <p:spPr>
          <a:xfrm>
            <a:off x="265095" y="4108365"/>
            <a:ext cx="4572000" cy="430887"/>
          </a:xfrm>
          <a:prstGeom prst="rect">
            <a:avLst/>
          </a:prstGeom>
        </p:spPr>
        <p:txBody>
          <a:bodyPr>
            <a:spAutoFit/>
          </a:bodyPr>
          <a:lstStyle/>
          <a:p>
            <a:r>
              <a:rPr lang="en-GB" sz="1100" dirty="0"/>
              <a:t>Chris Downer [CC BY-SA 2.0 (http://creativecommons.org/licenses/by-sa/2.0)], via Wikimedia Commons</a:t>
            </a:r>
          </a:p>
        </p:txBody>
      </p:sp>
      <p:sp>
        <p:nvSpPr>
          <p:cNvPr id="8" name="Rectangle 7"/>
          <p:cNvSpPr/>
          <p:nvPr/>
        </p:nvSpPr>
        <p:spPr>
          <a:xfrm>
            <a:off x="4381500" y="6126163"/>
            <a:ext cx="5023737" cy="430887"/>
          </a:xfrm>
          <a:prstGeom prst="rect">
            <a:avLst/>
          </a:prstGeom>
        </p:spPr>
        <p:txBody>
          <a:bodyPr wrap="square">
            <a:spAutoFit/>
          </a:bodyPr>
          <a:lstStyle/>
          <a:p>
            <a:r>
              <a:rPr lang="en-GB" sz="1100" dirty="0"/>
              <a:t>By Dave (originally posted to Flickr as St </a:t>
            </a:r>
            <a:r>
              <a:rPr lang="en-GB" sz="1100" dirty="0" err="1"/>
              <a:t>Govans</a:t>
            </a:r>
            <a:r>
              <a:rPr lang="en-GB" sz="1100" dirty="0"/>
              <a:t>) [CC BY-SA 2.0 (http://creativecommons.org/licenses/by-sa/2.0)], via Wikimedia Commons</a:t>
            </a:r>
          </a:p>
        </p:txBody>
      </p:sp>
      <p:sp>
        <p:nvSpPr>
          <p:cNvPr id="10" name="TextBox 9"/>
          <p:cNvSpPr txBox="1"/>
          <p:nvPr/>
        </p:nvSpPr>
        <p:spPr>
          <a:xfrm>
            <a:off x="342900" y="4552756"/>
            <a:ext cx="3914330" cy="2862322"/>
          </a:xfrm>
          <a:prstGeom prst="rect">
            <a:avLst/>
          </a:prstGeom>
          <a:noFill/>
        </p:spPr>
        <p:txBody>
          <a:bodyPr wrap="square" rtlCol="0">
            <a:spAutoFit/>
          </a:bodyPr>
          <a:lstStyle/>
          <a:p>
            <a:r>
              <a:rPr lang="en-GB" sz="1600" dirty="0"/>
              <a:t>Chapel St Govan’s Head near </a:t>
            </a:r>
            <a:r>
              <a:rPr lang="en-GB" sz="1600" dirty="0" err="1"/>
              <a:t>Bosherston</a:t>
            </a:r>
            <a:r>
              <a:rPr lang="en-GB" sz="1600" dirty="0"/>
              <a:t> lakes</a:t>
            </a:r>
          </a:p>
          <a:p>
            <a:pPr marL="285750" indent="-285750">
              <a:buFontTx/>
              <a:buChar char="-"/>
            </a:pPr>
            <a:r>
              <a:rPr lang="en-GB" sz="1600" dirty="0"/>
              <a:t>An Irish saint who was said to have settled in Wales and became a hermit;</a:t>
            </a:r>
          </a:p>
          <a:p>
            <a:pPr marL="285750" indent="-285750">
              <a:buFontTx/>
              <a:buChar char="-"/>
            </a:pPr>
            <a:r>
              <a:rPr lang="en-GB" sz="1600" dirty="0"/>
              <a:t>Hid from pirates in a crack in the rocks;</a:t>
            </a:r>
          </a:p>
          <a:p>
            <a:pPr marL="285750" indent="-285750">
              <a:buFontTx/>
              <a:buChar char="-"/>
            </a:pPr>
            <a:r>
              <a:rPr lang="en-GB" sz="1600" dirty="0"/>
              <a:t>Legend says you can’t count the steps down to the chapel and holy well.</a:t>
            </a:r>
          </a:p>
          <a:p>
            <a:pPr marL="285750" indent="-285750">
              <a:buFontTx/>
              <a:buChar char="-"/>
            </a:pPr>
            <a:endParaRPr lang="en-GB" sz="1600" dirty="0"/>
          </a:p>
          <a:p>
            <a:pPr marL="285750" indent="-285750">
              <a:buFontTx/>
              <a:buChar char="-"/>
            </a:pPr>
            <a:r>
              <a:rPr lang="en-GB" sz="1600" dirty="0"/>
              <a:t>Also – </a:t>
            </a:r>
            <a:r>
              <a:rPr lang="en-GB" sz="1600" dirty="0" err="1"/>
              <a:t>Tyddewi</a:t>
            </a:r>
            <a:r>
              <a:rPr lang="en-GB" sz="1600" dirty="0"/>
              <a:t> (St David’s cathedral)</a:t>
            </a:r>
          </a:p>
          <a:p>
            <a:endParaRPr lang="en-GB" dirty="0"/>
          </a:p>
          <a:p>
            <a:endParaRPr lang="en-GB" dirty="0"/>
          </a:p>
        </p:txBody>
      </p:sp>
    </p:spTree>
    <p:extLst>
      <p:ext uri="{BB962C8B-B14F-4D97-AF65-F5344CB8AC3E}">
        <p14:creationId xmlns:p14="http://schemas.microsoft.com/office/powerpoint/2010/main" val="160185575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9634" y="854936"/>
            <a:ext cx="994583" cy="44820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9442" y="5486401"/>
            <a:ext cx="1111577" cy="50952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3014" y="4755133"/>
            <a:ext cx="3158700" cy="1245617"/>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68633"/>
            <a:ext cx="1649213" cy="2498441"/>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sz="1350"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57950" y="3314700"/>
            <a:ext cx="2646945" cy="2686049"/>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sz="1350"/>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15" y="857257"/>
            <a:ext cx="9141699" cy="5142461"/>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0" y="857250"/>
            <a:ext cx="9141714" cy="279927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747207" y="974608"/>
            <a:ext cx="7642553" cy="1136318"/>
          </a:xfrm>
        </p:spPr>
        <p:txBody>
          <a:bodyPr vert="horz" lIns="68580" tIns="34290" rIns="68580" bIns="34290" rtlCol="0" anchor="b">
            <a:normAutofit/>
          </a:bodyPr>
          <a:lstStyle/>
          <a:p>
            <a:pPr algn="ctr">
              <a:lnSpc>
                <a:spcPct val="90000"/>
              </a:lnSpc>
            </a:pPr>
            <a:r>
              <a:rPr lang="en-US" sz="3750" kern="1200">
                <a:solidFill>
                  <a:srgbClr val="FFFFFF"/>
                </a:solidFill>
                <a:latin typeface="+mj-lt"/>
                <a:ea typeface="+mj-ea"/>
                <a:cs typeface="+mj-cs"/>
              </a:rPr>
              <a:t>The Legend of the Lady of the Lake</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68633"/>
            <a:ext cx="1649213" cy="2498441"/>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sz="1350"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85300" y="3314701"/>
            <a:ext cx="3158700" cy="268604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sz="1350"/>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spTree>
    <p:extLst>
      <p:ext uri="{BB962C8B-B14F-4D97-AF65-F5344CB8AC3E}">
        <p14:creationId xmlns:p14="http://schemas.microsoft.com/office/powerpoint/2010/main" val="21724263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9634" y="854936"/>
            <a:ext cx="994583" cy="44820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9442" y="5486401"/>
            <a:ext cx="1111577" cy="50952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3014" y="4755133"/>
            <a:ext cx="3158700" cy="1245617"/>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68633"/>
            <a:ext cx="1649213" cy="2498441"/>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sz="1350"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57950" y="3314700"/>
            <a:ext cx="2646945" cy="2686049"/>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sz="1350"/>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54935"/>
            <a:ext cx="1649213" cy="2512139"/>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sz="1350"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898637" y="989598"/>
            <a:ext cx="3293105" cy="1191127"/>
          </a:xfrm>
        </p:spPr>
        <p:txBody>
          <a:bodyPr vert="horz" lIns="68580" tIns="34290" rIns="68580" bIns="34290" rtlCol="0" anchor="ctr">
            <a:normAutofit/>
          </a:bodyPr>
          <a:lstStyle/>
          <a:p>
            <a:r>
              <a:rPr lang="en-US" sz="3300" kern="1200" dirty="0" err="1">
                <a:solidFill>
                  <a:schemeClr val="tx2"/>
                </a:solidFill>
                <a:latin typeface="+mj-lt"/>
                <a:ea typeface="+mj-ea"/>
                <a:cs typeface="+mj-cs"/>
              </a:rPr>
              <a:t>Llyn</a:t>
            </a:r>
            <a:r>
              <a:rPr lang="en-US" sz="3300" kern="1200" dirty="0">
                <a:solidFill>
                  <a:schemeClr val="tx2"/>
                </a:solidFill>
                <a:latin typeface="+mj-lt"/>
                <a:ea typeface="+mj-ea"/>
                <a:cs typeface="+mj-cs"/>
              </a:rPr>
              <a:t> y Fan </a:t>
            </a:r>
            <a:r>
              <a:rPr lang="en-US" sz="3300" kern="1200" dirty="0" err="1">
                <a:solidFill>
                  <a:schemeClr val="tx2"/>
                </a:solidFill>
                <a:latin typeface="+mj-lt"/>
                <a:ea typeface="+mj-ea"/>
                <a:cs typeface="+mj-cs"/>
              </a:rPr>
              <a:t>Fach</a:t>
            </a:r>
            <a:endParaRPr lang="en-US" sz="33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11345" y="1928061"/>
            <a:ext cx="3970865" cy="4084073"/>
          </a:xfrm>
        </p:spPr>
        <p:txBody>
          <a:bodyPr vert="horz" lIns="68580" tIns="34290" rIns="68580" bIns="34290" rtlCol="0">
            <a:normAutofit fontScale="70000" lnSpcReduction="20000"/>
          </a:bodyPr>
          <a:lstStyle/>
          <a:p>
            <a:r>
              <a:rPr lang="en-GB" sz="1800" dirty="0"/>
              <a:t>Lady appears from the lake known as Llyn y Fan </a:t>
            </a:r>
            <a:r>
              <a:rPr lang="en-GB" sz="1800" dirty="0" err="1"/>
              <a:t>Fach</a:t>
            </a:r>
            <a:endParaRPr lang="en-GB" sz="1800" dirty="0"/>
          </a:p>
          <a:p>
            <a:r>
              <a:rPr lang="en-GB" sz="1800" dirty="0"/>
              <a:t>Son of the farm at </a:t>
            </a:r>
            <a:r>
              <a:rPr lang="en-GB" sz="1800" dirty="0" err="1"/>
              <a:t>Blaen</a:t>
            </a:r>
            <a:r>
              <a:rPr lang="en-GB" sz="1800" dirty="0"/>
              <a:t> </a:t>
            </a:r>
            <a:r>
              <a:rPr lang="en-GB" sz="1800" dirty="0" err="1"/>
              <a:t>Sawdde</a:t>
            </a:r>
            <a:r>
              <a:rPr lang="en-GB" sz="1800" dirty="0"/>
              <a:t> in </a:t>
            </a:r>
            <a:r>
              <a:rPr lang="en-GB" sz="1800" dirty="0" err="1"/>
              <a:t>Myddfai</a:t>
            </a:r>
            <a:r>
              <a:rPr lang="en-GB" sz="1800" dirty="0"/>
              <a:t> fell in love with her, offered her 3 kinds of bread and eventually she agreed to marry him.</a:t>
            </a:r>
          </a:p>
          <a:p>
            <a:r>
              <a:rPr lang="en-GB" sz="1800" dirty="0"/>
              <a:t>Dowry of fine cattle etc.</a:t>
            </a:r>
          </a:p>
          <a:p>
            <a:r>
              <a:rPr lang="en-GB" sz="1800" dirty="0"/>
              <a:t>Condition: he must not strike her 3 times (of course he won’t!)</a:t>
            </a:r>
          </a:p>
          <a:p>
            <a:r>
              <a:rPr lang="en-GB" sz="1800" dirty="0"/>
              <a:t>They live happily at </a:t>
            </a:r>
            <a:r>
              <a:rPr lang="en-GB" sz="1800" dirty="0" err="1"/>
              <a:t>Esgair</a:t>
            </a:r>
            <a:r>
              <a:rPr lang="en-GB" sz="1800" dirty="0"/>
              <a:t> </a:t>
            </a:r>
            <a:r>
              <a:rPr lang="en-GB" sz="1800" dirty="0" err="1"/>
              <a:t>Llaethdy</a:t>
            </a:r>
            <a:r>
              <a:rPr lang="en-GB" sz="1800" dirty="0"/>
              <a:t> Farm for </a:t>
            </a:r>
            <a:r>
              <a:rPr lang="en-GB" sz="1800"/>
              <a:t>many years </a:t>
            </a:r>
            <a:r>
              <a:rPr lang="en-GB" sz="1800" dirty="0"/>
              <a:t>and have 3 sons</a:t>
            </a:r>
          </a:p>
          <a:p>
            <a:r>
              <a:rPr lang="en-GB" sz="1800" dirty="0"/>
              <a:t>3 times he strikes her accidentally (at a baptism, a wedding and a funeral)</a:t>
            </a:r>
          </a:p>
          <a:p>
            <a:r>
              <a:rPr lang="en-GB" sz="1800" dirty="0"/>
              <a:t>She returns to the lake taking her cattle, oxen and plough</a:t>
            </a:r>
          </a:p>
          <a:p>
            <a:endParaRPr lang="en-GB" sz="1800" dirty="0"/>
          </a:p>
          <a:p>
            <a:endParaRPr lang="en-GB" sz="675" dirty="0"/>
          </a:p>
          <a:p>
            <a:r>
              <a:rPr lang="en-GB" sz="675" dirty="0"/>
              <a:t>Image: SNappa2006, CC BY 2.0 &lt;https://creativecommons.org/licenses/by/2.0&gt;, via Wikimedia Commons</a:t>
            </a:r>
            <a:endParaRPr lang="en-US" sz="675"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4497471" y="857257"/>
            <a:ext cx="4646529" cy="5143493"/>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85300" y="3314701"/>
            <a:ext cx="3158700" cy="268604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sz="1350"/>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spTree>
    <p:extLst>
      <p:ext uri="{BB962C8B-B14F-4D97-AF65-F5344CB8AC3E}">
        <p14:creationId xmlns:p14="http://schemas.microsoft.com/office/powerpoint/2010/main" val="41090768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9634" y="854936"/>
            <a:ext cx="994583" cy="44820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9442" y="5486401"/>
            <a:ext cx="1111577" cy="50952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3014" y="4755133"/>
            <a:ext cx="3158700" cy="1245617"/>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68633"/>
            <a:ext cx="1649213" cy="2498441"/>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sz="1350"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57950" y="3314700"/>
            <a:ext cx="2646945" cy="2686049"/>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sz="1350"/>
            </a:p>
          </p:txBody>
        </p:sp>
      </p:grpSp>
      <p:sp useBgFill="1">
        <p:nvSpPr>
          <p:cNvPr id="97" name="Rectangle 9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grpSp>
        <p:nvGrpSpPr>
          <p:cNvPr id="101"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54935"/>
            <a:ext cx="1649213" cy="2512139"/>
            <a:chOff x="10849" y="-3086"/>
            <a:chExt cx="2198951" cy="3349518"/>
          </a:xfrm>
        </p:grpSpPr>
        <p:sp>
          <p:nvSpPr>
            <p:cNvPr id="102" name="Freeform: Shape 101">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103" name="Freeform: Shape 102">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4" name="Freeform: Shape 103">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5" name="Freeform: Shape 104">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6" name="Freeform: Shape 105">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7" name="Freeform: Shape 106">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8" name="Freeform: Shape 107">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sz="1350"/>
            </a:p>
          </p:txBody>
        </p:sp>
        <p:sp>
          <p:nvSpPr>
            <p:cNvPr id="109" name="Freeform: Shape 108">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sz="1350" dirty="0"/>
            </a:p>
          </p:txBody>
        </p:sp>
      </p:grpSp>
      <p:sp>
        <p:nvSpPr>
          <p:cNvPr id="2" name="Title 1">
            <a:extLst>
              <a:ext uri="{FF2B5EF4-FFF2-40B4-BE49-F238E27FC236}">
                <a16:creationId xmlns:a16="http://schemas.microsoft.com/office/drawing/2014/main" id="{6238F14E-5F08-4DCF-A342-E796088EB8F1}"/>
              </a:ext>
            </a:extLst>
          </p:cNvPr>
          <p:cNvSpPr>
            <a:spLocks noGrp="1"/>
          </p:cNvSpPr>
          <p:nvPr>
            <p:ph type="title"/>
          </p:nvPr>
        </p:nvSpPr>
        <p:spPr>
          <a:xfrm>
            <a:off x="898637" y="989598"/>
            <a:ext cx="3293105" cy="1191127"/>
          </a:xfrm>
        </p:spPr>
        <p:txBody>
          <a:bodyPr vert="horz" lIns="68580" tIns="34290" rIns="68580" bIns="34290" rtlCol="0" anchor="ctr">
            <a:normAutofit/>
          </a:bodyPr>
          <a:lstStyle/>
          <a:p>
            <a:r>
              <a:rPr lang="en-US" sz="3300" kern="1200" dirty="0" err="1">
                <a:solidFill>
                  <a:schemeClr val="tx2"/>
                </a:solidFill>
                <a:latin typeface="+mj-lt"/>
                <a:ea typeface="+mj-ea"/>
                <a:cs typeface="+mj-cs"/>
              </a:rPr>
              <a:t>Llyn</a:t>
            </a:r>
            <a:r>
              <a:rPr lang="en-US" sz="3300" kern="1200" dirty="0">
                <a:solidFill>
                  <a:schemeClr val="tx2"/>
                </a:solidFill>
                <a:latin typeface="+mj-lt"/>
                <a:ea typeface="+mj-ea"/>
                <a:cs typeface="+mj-cs"/>
              </a:rPr>
              <a:t> y Fan </a:t>
            </a:r>
            <a:r>
              <a:rPr lang="en-US" sz="3300" kern="1200" dirty="0" err="1">
                <a:solidFill>
                  <a:schemeClr val="tx2"/>
                </a:solidFill>
                <a:latin typeface="+mj-lt"/>
                <a:ea typeface="+mj-ea"/>
                <a:cs typeface="+mj-cs"/>
              </a:rPr>
              <a:t>Fach</a:t>
            </a:r>
            <a:endParaRPr lang="en-US" sz="3300"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CC4EF023-77CB-46D6-8487-F98A1D632C48}"/>
              </a:ext>
            </a:extLst>
          </p:cNvPr>
          <p:cNvSpPr>
            <a:spLocks noGrp="1"/>
          </p:cNvSpPr>
          <p:nvPr>
            <p:ph sz="half" idx="1"/>
          </p:nvPr>
        </p:nvSpPr>
        <p:spPr>
          <a:xfrm>
            <a:off x="211345" y="1928061"/>
            <a:ext cx="3970865" cy="4084073"/>
          </a:xfrm>
        </p:spPr>
        <p:txBody>
          <a:bodyPr vert="horz" lIns="68580" tIns="34290" rIns="68580" bIns="34290" rtlCol="0">
            <a:normAutofit fontScale="85000" lnSpcReduction="10000"/>
          </a:bodyPr>
          <a:lstStyle/>
          <a:p>
            <a:r>
              <a:rPr lang="en-GB" sz="1800" dirty="0"/>
              <a:t>The mother returned to visit her sons and teach them the virtues of plants and how to use herbs and local plants to heal the sick.</a:t>
            </a:r>
          </a:p>
          <a:p>
            <a:r>
              <a:rPr lang="en-GB" sz="1800" dirty="0" err="1"/>
              <a:t>Rhiwallon</a:t>
            </a:r>
            <a:r>
              <a:rPr lang="en-GB" sz="1800" dirty="0"/>
              <a:t> (the eldest son) and his brothers became the renowned Physicians of </a:t>
            </a:r>
            <a:r>
              <a:rPr lang="en-GB" sz="1800" dirty="0" err="1"/>
              <a:t>Myddfai</a:t>
            </a:r>
            <a:r>
              <a:rPr lang="en-GB" sz="1800" dirty="0"/>
              <a:t>.</a:t>
            </a:r>
          </a:p>
          <a:p>
            <a:r>
              <a:rPr lang="en-GB" sz="1800" dirty="0"/>
              <a:t>Many place and farm names remain in the area around </a:t>
            </a:r>
            <a:r>
              <a:rPr lang="en-GB" sz="1800" dirty="0" err="1"/>
              <a:t>Myddfai</a:t>
            </a:r>
            <a:r>
              <a:rPr lang="en-GB" sz="1800" dirty="0"/>
              <a:t> and </a:t>
            </a:r>
            <a:r>
              <a:rPr lang="en-GB" sz="1800" dirty="0" err="1"/>
              <a:t>Llanddeusant</a:t>
            </a:r>
            <a:r>
              <a:rPr lang="en-GB" sz="1800" dirty="0"/>
              <a:t>, e.g. Pant y </a:t>
            </a:r>
            <a:r>
              <a:rPr lang="en-GB" sz="1800" dirty="0" err="1"/>
              <a:t>Meddygon</a:t>
            </a:r>
            <a:r>
              <a:rPr lang="en-GB" sz="1800" dirty="0"/>
              <a:t>, Llwyn Ifan </a:t>
            </a:r>
            <a:r>
              <a:rPr lang="en-GB" sz="1800" dirty="0" err="1"/>
              <a:t>Feddyg</a:t>
            </a:r>
            <a:r>
              <a:rPr lang="en-GB" sz="1800" dirty="0"/>
              <a:t>.</a:t>
            </a:r>
          </a:p>
          <a:p>
            <a:r>
              <a:rPr lang="en-GB" sz="1800" dirty="0"/>
              <a:t>Popular international folk motifs – the ‘Fairy </a:t>
            </a:r>
            <a:r>
              <a:rPr lang="en-GB" sz="1800" dirty="0" err="1"/>
              <a:t>Waterbride</a:t>
            </a:r>
            <a:r>
              <a:rPr lang="en-GB" sz="1800" dirty="0"/>
              <a:t>’, breaking a taboo, the fairy/mortal marriage.</a:t>
            </a:r>
          </a:p>
          <a:p>
            <a:endParaRPr lang="en-GB" sz="675" dirty="0"/>
          </a:p>
          <a:p>
            <a:r>
              <a:rPr lang="en-GB" sz="675" dirty="0"/>
              <a:t>Image: SNappa2006, CC BY 2.0 &lt;https://creativecommons.org/licenses/by/2.0&gt;, via Wikimedia Commons</a:t>
            </a:r>
            <a:endParaRPr lang="en-US" sz="675" dirty="0"/>
          </a:p>
        </p:txBody>
      </p:sp>
      <p:pic>
        <p:nvPicPr>
          <p:cNvPr id="2050" name="Picture 2">
            <a:extLst>
              <a:ext uri="{FF2B5EF4-FFF2-40B4-BE49-F238E27FC236}">
                <a16:creationId xmlns:a16="http://schemas.microsoft.com/office/drawing/2014/main" id="{CAADCB80-68EA-40B1-B086-BB441F489FCF}"/>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168" r="23078"/>
          <a:stretch/>
        </p:blipFill>
        <p:spPr bwMode="auto">
          <a:xfrm>
            <a:off x="4497471" y="857257"/>
            <a:ext cx="4646529" cy="5143493"/>
          </a:xfrm>
          <a:prstGeom prst="rect">
            <a:avLst/>
          </a:prstGeom>
          <a:noFill/>
          <a:extLst>
            <a:ext uri="{909E8E84-426E-40DD-AFC4-6F175D3DCCD1}">
              <a14:hiddenFill xmlns:a14="http://schemas.microsoft.com/office/drawing/2010/main">
                <a:solidFill>
                  <a:srgbClr val="FFFFFF"/>
                </a:solidFill>
              </a14:hiddenFill>
            </a:ext>
          </a:extLst>
        </p:spPr>
      </p:pic>
      <p:grpSp>
        <p:nvGrpSpPr>
          <p:cNvPr id="111"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85300" y="3314701"/>
            <a:ext cx="3158700" cy="2686049"/>
            <a:chOff x="7980400" y="3276601"/>
            <a:chExt cx="4211600" cy="3581399"/>
          </a:xfrm>
        </p:grpSpPr>
        <p:grpSp>
          <p:nvGrpSpPr>
            <p:cNvPr id="1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4" name="Freeform: Shape 113">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5" name="Freeform: Shape 114">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6" name="Freeform: Shape 115">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7" name="Freeform: Shape 116">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8" name="Freeform: Shape 117">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19" name="Freeform: Shape 118">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sz="1350"/>
              </a:p>
            </p:txBody>
          </p:sp>
          <p:sp>
            <p:nvSpPr>
              <p:cNvPr id="120" name="Freeform: Shape 119">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sz="1350"/>
              </a:p>
            </p:txBody>
          </p:sp>
        </p:grpSp>
        <p:sp>
          <p:nvSpPr>
            <p:cNvPr id="113" name="Freeform: Shape 112">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spTree>
    <p:extLst>
      <p:ext uri="{BB962C8B-B14F-4D97-AF65-F5344CB8AC3E}">
        <p14:creationId xmlns:p14="http://schemas.microsoft.com/office/powerpoint/2010/main" val="10957952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73" name="Freeform: Shape 7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9634" y="854936"/>
            <a:ext cx="994583" cy="44820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5" name="Freeform: Shape 7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9442" y="5486401"/>
            <a:ext cx="1111577" cy="509522"/>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450"/>
              </a:spcAft>
            </a:pPr>
            <a:r>
              <a:rPr lang="en-US" sz="1350" dirty="0">
                <a:solidFill>
                  <a:schemeClr val="tx1">
                    <a:lumMod val="65000"/>
                    <a:lumOff val="35000"/>
                  </a:schemeClr>
                </a:solidFill>
                <a:latin typeface="AvenirNext LT Pro Medium" panose="020B0504020202020204" pitchFamily="34" charset="0"/>
              </a:rPr>
              <a:t> </a:t>
            </a:r>
          </a:p>
        </p:txBody>
      </p:sp>
      <p:sp>
        <p:nvSpPr>
          <p:cNvPr id="77" name="Freeform: Shape 7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3014" y="4755133"/>
            <a:ext cx="3158700" cy="1245617"/>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7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68633"/>
            <a:ext cx="1649213" cy="2498441"/>
            <a:chOff x="4473129" y="923925"/>
            <a:chExt cx="3308947" cy="5012817"/>
          </a:xfrm>
          <a:noFill/>
        </p:grpSpPr>
        <p:sp>
          <p:nvSpPr>
            <p:cNvPr id="80" name="Freeform: Shape 7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1" name="Freeform: Shape 8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2" name="Freeform: Shape 8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3" name="Freeform: Shape 8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4" name="Freeform: Shape 8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5" name="Freeform: Shape 8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86" name="Freeform: Shape 8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sz="1350" dirty="0"/>
            </a:p>
          </p:txBody>
        </p:sp>
      </p:grpSp>
      <p:grpSp>
        <p:nvGrpSpPr>
          <p:cNvPr id="8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57950" y="3314700"/>
            <a:ext cx="2646945" cy="2686049"/>
            <a:chOff x="4114800" y="1423987"/>
            <a:chExt cx="3961542" cy="4007547"/>
          </a:xfrm>
          <a:noFill/>
        </p:grpSpPr>
        <p:sp>
          <p:nvSpPr>
            <p:cNvPr id="89" name="Freeform: Shape 8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0" name="Freeform: Shape 8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1" name="Freeform: Shape 9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2" name="Freeform: Shape 9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3" name="Freeform: Shape 9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4" name="Freeform: Shape 9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sz="1350"/>
            </a:p>
          </p:txBody>
        </p:sp>
        <p:sp>
          <p:nvSpPr>
            <p:cNvPr id="95" name="Freeform: Shape 9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sz="1350"/>
            </a:p>
          </p:txBody>
        </p:sp>
      </p:grpSp>
      <p:sp useBgFill="1">
        <p:nvSpPr>
          <p:cNvPr id="97" name="Rectangle 9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sp>
        <p:nvSpPr>
          <p:cNvPr id="99" name="Rectangle 9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lumMod val="65000"/>
                  <a:lumOff val="35000"/>
                </a:schemeClr>
              </a:solidFill>
              <a:latin typeface="AvenirNext LT Pro Medium" panose="020B0504020202020204" pitchFamily="34" charset="0"/>
            </a:endParaRPr>
          </a:p>
        </p:txBody>
      </p:sp>
      <p:pic>
        <p:nvPicPr>
          <p:cNvPr id="1026" name="Picture 2">
            <a:extLst>
              <a:ext uri="{FF2B5EF4-FFF2-40B4-BE49-F238E27FC236}">
                <a16:creationId xmlns:a16="http://schemas.microsoft.com/office/drawing/2014/main" id="{B0293C73-0F56-4A31-800D-D7B63478CCD6}"/>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9104" r="-1" b="5891"/>
          <a:stretch/>
        </p:blipFill>
        <p:spPr bwMode="auto">
          <a:xfrm>
            <a:off x="15" y="857257"/>
            <a:ext cx="9141699" cy="5142461"/>
          </a:xfrm>
          <a:prstGeom prst="rect">
            <a:avLst/>
          </a:prstGeom>
          <a:noFill/>
          <a:extLst>
            <a:ext uri="{909E8E84-426E-40DD-AFC4-6F175D3DCCD1}">
              <a14:hiddenFill xmlns:a14="http://schemas.microsoft.com/office/drawing/2010/main">
                <a:solidFill>
                  <a:srgbClr val="FFFFFF"/>
                </a:solidFill>
              </a14:hiddenFill>
            </a:ext>
          </a:extLst>
        </p:spPr>
      </p:pic>
      <p:sp>
        <p:nvSpPr>
          <p:cNvPr id="101" name="Rectangle 100">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0" y="857250"/>
            <a:ext cx="9141714" cy="279927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745C41AE-7711-4CCB-BC99-FFDF27DC9063}"/>
              </a:ext>
            </a:extLst>
          </p:cNvPr>
          <p:cNvSpPr>
            <a:spLocks noGrp="1"/>
          </p:cNvSpPr>
          <p:nvPr>
            <p:ph type="title"/>
          </p:nvPr>
        </p:nvSpPr>
        <p:spPr>
          <a:xfrm>
            <a:off x="747207" y="974608"/>
            <a:ext cx="7642553" cy="1877757"/>
          </a:xfrm>
        </p:spPr>
        <p:txBody>
          <a:bodyPr vert="horz" lIns="68580" tIns="34290" rIns="68580" bIns="34290" rtlCol="0" anchor="b">
            <a:normAutofit fontScale="90000"/>
          </a:bodyPr>
          <a:lstStyle/>
          <a:p>
            <a:pPr algn="ctr">
              <a:lnSpc>
                <a:spcPct val="90000"/>
              </a:lnSpc>
            </a:pPr>
            <a:r>
              <a:rPr lang="en-US" sz="3750" kern="1200" dirty="0">
                <a:solidFill>
                  <a:srgbClr val="FFFFFF"/>
                </a:solidFill>
                <a:latin typeface="+mj-lt"/>
                <a:ea typeface="+mj-ea"/>
                <a:cs typeface="+mj-cs"/>
              </a:rPr>
              <a:t>The Legend of the Lady of the Lake</a:t>
            </a:r>
            <a:br>
              <a:rPr lang="en-US" sz="3750" kern="1200" dirty="0">
                <a:solidFill>
                  <a:srgbClr val="FFFFFF"/>
                </a:solidFill>
                <a:latin typeface="+mj-lt"/>
                <a:ea typeface="+mj-ea"/>
                <a:cs typeface="+mj-cs"/>
              </a:rPr>
            </a:br>
            <a:r>
              <a:rPr lang="en-GB" sz="1800" dirty="0">
                <a:hlinkClick r:id="rId3"/>
              </a:rPr>
              <a:t>https://www.youtube.com/watch?v=0Sub71snnUE</a:t>
            </a:r>
            <a:br>
              <a:rPr lang="en-GB" sz="1800" dirty="0"/>
            </a:br>
            <a:br>
              <a:rPr lang="en-US" sz="3750" kern="1200" dirty="0">
                <a:solidFill>
                  <a:srgbClr val="FFFFFF"/>
                </a:solidFill>
                <a:latin typeface="+mj-lt"/>
                <a:ea typeface="+mj-ea"/>
                <a:cs typeface="+mj-cs"/>
              </a:rPr>
            </a:br>
            <a:r>
              <a:rPr lang="en-US" sz="1650" kern="1200" dirty="0">
                <a:solidFill>
                  <a:srgbClr val="FFFFFF"/>
                </a:solidFill>
                <a:latin typeface="+mj-lt"/>
                <a:ea typeface="+mj-ea"/>
                <a:cs typeface="+mj-cs"/>
              </a:rPr>
              <a:t>See Robin </a:t>
            </a:r>
            <a:r>
              <a:rPr lang="en-US" sz="1650" kern="1200" dirty="0" err="1">
                <a:solidFill>
                  <a:srgbClr val="FFFFFF"/>
                </a:solidFill>
                <a:latin typeface="+mj-lt"/>
                <a:ea typeface="+mj-ea"/>
                <a:cs typeface="+mj-cs"/>
              </a:rPr>
              <a:t>Gwyndaf</a:t>
            </a:r>
            <a:r>
              <a:rPr lang="en-US" sz="1650" kern="1200" dirty="0">
                <a:solidFill>
                  <a:srgbClr val="FFFFFF"/>
                </a:solidFill>
                <a:latin typeface="+mj-lt"/>
                <a:ea typeface="+mj-ea"/>
                <a:cs typeface="+mj-cs"/>
              </a:rPr>
              <a:t>, </a:t>
            </a:r>
            <a:r>
              <a:rPr lang="en-US" sz="1650" i="1" kern="1200" dirty="0">
                <a:solidFill>
                  <a:srgbClr val="FFFFFF"/>
                </a:solidFill>
                <a:latin typeface="+mj-lt"/>
                <a:ea typeface="+mj-ea"/>
                <a:cs typeface="+mj-cs"/>
              </a:rPr>
              <a:t>Welsh Folktales </a:t>
            </a:r>
            <a:r>
              <a:rPr lang="en-US" sz="1650" kern="1200" dirty="0">
                <a:solidFill>
                  <a:srgbClr val="FFFFFF"/>
                </a:solidFill>
                <a:latin typeface="+mj-lt"/>
                <a:ea typeface="+mj-ea"/>
                <a:cs typeface="+mj-cs"/>
              </a:rPr>
              <a:t>(</a:t>
            </a:r>
            <a:r>
              <a:rPr lang="en-US" sz="1650" kern="1200" dirty="0" err="1">
                <a:solidFill>
                  <a:srgbClr val="FFFFFF"/>
                </a:solidFill>
                <a:latin typeface="+mj-lt"/>
                <a:ea typeface="+mj-ea"/>
                <a:cs typeface="+mj-cs"/>
              </a:rPr>
              <a:t>Natonal</a:t>
            </a:r>
            <a:r>
              <a:rPr lang="en-US" sz="1650" kern="1200" dirty="0">
                <a:solidFill>
                  <a:srgbClr val="FFFFFF"/>
                </a:solidFill>
                <a:latin typeface="+mj-lt"/>
                <a:ea typeface="+mj-ea"/>
                <a:cs typeface="+mj-cs"/>
              </a:rPr>
              <a:t> Museum of Wales)</a:t>
            </a:r>
          </a:p>
        </p:txBody>
      </p:sp>
      <p:grpSp>
        <p:nvGrpSpPr>
          <p:cNvPr id="103"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868633"/>
            <a:ext cx="1649213" cy="2498441"/>
            <a:chOff x="4473129" y="923925"/>
            <a:chExt cx="3308947" cy="5012817"/>
          </a:xfrm>
          <a:noFill/>
        </p:grpSpPr>
        <p:sp>
          <p:nvSpPr>
            <p:cNvPr id="104" name="Freeform: Shape 10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5" name="Freeform: Shape 10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6" name="Freeform: Shape 10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7" name="Freeform: Shape 10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8" name="Freeform: Shape 10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sz="1350"/>
            </a:p>
          </p:txBody>
        </p:sp>
        <p:sp>
          <p:nvSpPr>
            <p:cNvPr id="109" name="Freeform: Shape 10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sz="1350"/>
            </a:p>
          </p:txBody>
        </p:sp>
        <p:sp>
          <p:nvSpPr>
            <p:cNvPr id="110" name="Freeform: Shape 10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sz="1350" dirty="0"/>
            </a:p>
          </p:txBody>
        </p:sp>
      </p:grpSp>
      <p:grpSp>
        <p:nvGrpSpPr>
          <p:cNvPr id="112"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85300" y="3314701"/>
            <a:ext cx="3158700" cy="2686049"/>
            <a:chOff x="7980400" y="3276601"/>
            <a:chExt cx="4211600" cy="3581399"/>
          </a:xfrm>
        </p:grpSpPr>
        <p:grpSp>
          <p:nvGrpSpPr>
            <p:cNvPr id="113"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15" name="Freeform: Shape 114">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6" name="Freeform: Shape 115">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7" name="Freeform: Shape 116">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8" name="Freeform: Shape 117">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19" name="Freeform: Shape 118">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20" name="Freeform: Shape 119">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sz="1350"/>
              </a:p>
            </p:txBody>
          </p:sp>
          <p:sp>
            <p:nvSpPr>
              <p:cNvPr id="121" name="Freeform: Shape 120">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sz="1350"/>
              </a:p>
            </p:txBody>
          </p:sp>
        </p:grpSp>
        <p:sp>
          <p:nvSpPr>
            <p:cNvPr id="114" name="Freeform: Shape 113">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spTree>
    <p:extLst>
      <p:ext uri="{BB962C8B-B14F-4D97-AF65-F5344CB8AC3E}">
        <p14:creationId xmlns:p14="http://schemas.microsoft.com/office/powerpoint/2010/main" val="51473758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67200" y="228600"/>
            <a:ext cx="4513353" cy="6012000"/>
          </a:xfrm>
        </p:spPr>
      </p:pic>
      <p:sp>
        <p:nvSpPr>
          <p:cNvPr id="4" name="Text Placeholder 3"/>
          <p:cNvSpPr>
            <a:spLocks noGrp="1"/>
          </p:cNvSpPr>
          <p:nvPr>
            <p:ph type="body" sz="half" idx="2"/>
          </p:nvPr>
        </p:nvSpPr>
        <p:spPr>
          <a:xfrm>
            <a:off x="457200" y="273050"/>
            <a:ext cx="3008313" cy="6423432"/>
          </a:xfrm>
        </p:spPr>
        <p:txBody>
          <a:bodyPr>
            <a:normAutofit fontScale="92500" lnSpcReduction="20000"/>
          </a:bodyPr>
          <a:lstStyle/>
          <a:p>
            <a:r>
              <a:rPr lang="en-GB" sz="3200" dirty="0" err="1">
                <a:latin typeface="Times New Roman" panose="02020603050405020304" pitchFamily="18" charset="0"/>
                <a:cs typeface="Times New Roman" panose="02020603050405020304" pitchFamily="18" charset="0"/>
              </a:rPr>
              <a:t>Ystrad</a:t>
            </a:r>
            <a:r>
              <a:rPr lang="en-GB" sz="3200" dirty="0">
                <a:latin typeface="Times New Roman" panose="02020603050405020304" pitchFamily="18" charset="0"/>
                <a:cs typeface="Times New Roman" panose="02020603050405020304" pitchFamily="18" charset="0"/>
              </a:rPr>
              <a:t> </a:t>
            </a:r>
            <a:r>
              <a:rPr lang="en-GB" sz="3200" dirty="0" err="1">
                <a:latin typeface="Times New Roman" panose="02020603050405020304" pitchFamily="18" charset="0"/>
                <a:cs typeface="Times New Roman" panose="02020603050405020304" pitchFamily="18" charset="0"/>
              </a:rPr>
              <a:t>Fflur</a:t>
            </a:r>
            <a:endParaRPr lang="en-GB" sz="3200" dirty="0">
              <a:latin typeface="Times New Roman" panose="02020603050405020304" pitchFamily="18" charset="0"/>
              <a:cs typeface="Times New Roman" panose="02020603050405020304" pitchFamily="18" charset="0"/>
            </a:endParaRPr>
          </a:p>
          <a:p>
            <a:r>
              <a:rPr lang="en-GB" sz="3200" dirty="0">
                <a:latin typeface="Times New Roman" panose="02020603050405020304" pitchFamily="18" charset="0"/>
                <a:cs typeface="Times New Roman" panose="02020603050405020304" pitchFamily="18" charset="0"/>
              </a:rPr>
              <a:t>(Strata Florida)</a:t>
            </a:r>
          </a:p>
          <a:p>
            <a:r>
              <a:rPr lang="en-GB" sz="1800" dirty="0">
                <a:latin typeface="Times New Roman" panose="02020603050405020304" pitchFamily="18" charset="0"/>
                <a:cs typeface="Times New Roman" panose="02020603050405020304" pitchFamily="18" charset="0"/>
              </a:rPr>
              <a:t>- medieval Cistercian monastic abbey</a:t>
            </a:r>
          </a:p>
          <a:p>
            <a:r>
              <a:rPr lang="en-GB" sz="1800" dirty="0">
                <a:latin typeface="Times New Roman" panose="02020603050405020304" pitchFamily="18" charset="0"/>
                <a:cs typeface="Times New Roman" panose="02020603050405020304" pitchFamily="18" charset="0"/>
              </a:rPr>
              <a:t>- dedicated to the Virgin Mary</a:t>
            </a:r>
          </a:p>
          <a:p>
            <a:pPr marL="285750" indent="-285750">
              <a:buFontTx/>
              <a:buChar char="-"/>
            </a:pPr>
            <a:r>
              <a:rPr lang="en-GB" sz="1800" dirty="0">
                <a:latin typeface="Times New Roman" panose="02020603050405020304" pitchFamily="18" charset="0"/>
                <a:cs typeface="Times New Roman" panose="02020603050405020304" pitchFamily="18" charset="0"/>
              </a:rPr>
              <a:t>founded in 1164 by Robert </a:t>
            </a:r>
            <a:r>
              <a:rPr lang="en-GB" sz="1800" dirty="0" err="1">
                <a:latin typeface="Times New Roman" panose="02020603050405020304" pitchFamily="18" charset="0"/>
                <a:cs typeface="Times New Roman" panose="02020603050405020304" pitchFamily="18" charset="0"/>
              </a:rPr>
              <a:t>FitzStephen</a:t>
            </a:r>
            <a:r>
              <a:rPr lang="en-GB" sz="1800" dirty="0">
                <a:latin typeface="Times New Roman" panose="02020603050405020304" pitchFamily="18" charset="0"/>
                <a:cs typeface="Times New Roman" panose="02020603050405020304" pitchFamily="18" charset="0"/>
              </a:rPr>
              <a:t> (Anglo-Norman Lord) originally 2 miles away, C12th Lord Rhys a major patron</a:t>
            </a:r>
          </a:p>
          <a:p>
            <a:pPr marL="285750" indent="-285750">
              <a:buFontTx/>
              <a:buChar char="-"/>
            </a:pPr>
            <a:r>
              <a:rPr lang="en-GB" sz="1800" dirty="0">
                <a:latin typeface="Times New Roman" panose="02020603050405020304" pitchFamily="18" charset="0"/>
                <a:cs typeface="Times New Roman" panose="02020603050405020304" pitchFamily="18" charset="0"/>
              </a:rPr>
              <a:t>was much larger only a fraction remains </a:t>
            </a:r>
          </a:p>
          <a:p>
            <a:pPr marL="285750" indent="-285750">
              <a:buFontTx/>
              <a:buChar char="-"/>
            </a:pPr>
            <a:r>
              <a:rPr lang="en-GB" sz="1800" dirty="0">
                <a:latin typeface="Times New Roman" panose="02020603050405020304" pitchFamily="18" charset="0"/>
                <a:cs typeface="Times New Roman" panose="02020603050405020304" pitchFamily="18" charset="0"/>
              </a:rPr>
              <a:t>The </a:t>
            </a:r>
            <a:r>
              <a:rPr lang="en-GB" sz="1800" dirty="0" err="1">
                <a:latin typeface="Times New Roman" panose="02020603050405020304" pitchFamily="18" charset="0"/>
                <a:cs typeface="Times New Roman" panose="02020603050405020304" pitchFamily="18" charset="0"/>
              </a:rPr>
              <a:t>Hendregadredd</a:t>
            </a:r>
            <a:r>
              <a:rPr lang="en-GB" sz="1800" dirty="0">
                <a:latin typeface="Times New Roman" panose="02020603050405020304" pitchFamily="18" charset="0"/>
                <a:cs typeface="Times New Roman" panose="02020603050405020304" pitchFamily="18" charset="0"/>
              </a:rPr>
              <a:t> Manuscript (c. 1300) containing important Welsh poetry was written there on vellum made of sheepskin and the Latin Chronicles of the Princes</a:t>
            </a:r>
          </a:p>
          <a:p>
            <a:pPr marL="285750" indent="-285750">
              <a:buFontTx/>
              <a:buChar char="-"/>
            </a:pPr>
            <a:r>
              <a:rPr lang="en-GB" sz="1800" dirty="0">
                <a:latin typeface="Times New Roman" panose="02020603050405020304" pitchFamily="18" charset="0"/>
                <a:cs typeface="Times New Roman" panose="02020603050405020304" pitchFamily="18" charset="0"/>
              </a:rPr>
              <a:t>- by 1200 13 Cistercian monasteries in Wales </a:t>
            </a:r>
          </a:p>
          <a:p>
            <a:pPr marL="285750" indent="-285750">
              <a:buFontTx/>
              <a:buChar char="-"/>
            </a:pPr>
            <a:r>
              <a:rPr lang="en-GB" sz="1800" dirty="0" err="1">
                <a:latin typeface="Times New Roman" panose="02020603050405020304" pitchFamily="18" charset="0"/>
                <a:cs typeface="Times New Roman" panose="02020603050405020304" pitchFamily="18" charset="0"/>
              </a:rPr>
              <a:t>Dafydd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ap</a:t>
            </a:r>
            <a:r>
              <a:rPr lang="en-GB" sz="1800" dirty="0">
                <a:latin typeface="Times New Roman" panose="02020603050405020304" pitchFamily="18" charset="0"/>
                <a:cs typeface="Times New Roman" panose="02020603050405020304" pitchFamily="18" charset="0"/>
              </a:rPr>
              <a:t> Gwilym (Wales’s greatest poem supposedly buried under the yew tree at </a:t>
            </a:r>
            <a:r>
              <a:rPr lang="en-GB" sz="1800" dirty="0" err="1">
                <a:latin typeface="Times New Roman" panose="02020603050405020304" pitchFamily="18" charset="0"/>
                <a:cs typeface="Times New Roman" panose="02020603050405020304" pitchFamily="18" charset="0"/>
              </a:rPr>
              <a:t>Ystrad</a:t>
            </a:r>
            <a:r>
              <a:rPr lang="en-GB" sz="1800" dirty="0">
                <a:latin typeface="Times New Roman" panose="02020603050405020304" pitchFamily="18" charset="0"/>
                <a:cs typeface="Times New Roman" panose="02020603050405020304" pitchFamily="18" charset="0"/>
              </a:rPr>
              <a:t> </a:t>
            </a:r>
            <a:r>
              <a:rPr lang="en-GB" sz="1800" dirty="0" err="1">
                <a:latin typeface="Times New Roman" panose="02020603050405020304" pitchFamily="18" charset="0"/>
                <a:cs typeface="Times New Roman" panose="02020603050405020304" pitchFamily="18" charset="0"/>
              </a:rPr>
              <a:t>Fflur</a:t>
            </a:r>
            <a:r>
              <a:rPr lang="en-GB" sz="1800" dirty="0">
                <a:latin typeface="Times New Roman" panose="02020603050405020304" pitchFamily="18" charset="0"/>
                <a:cs typeface="Times New Roman" panose="02020603050405020304" pitchFamily="18" charset="0"/>
              </a:rPr>
              <a:t> – also look out for the leg!</a:t>
            </a:r>
          </a:p>
          <a:p>
            <a:pPr marL="285750" indent="-285750">
              <a:buFontTx/>
              <a:buChar char="-"/>
            </a:pPr>
            <a:endParaRPr lang="en-GB" sz="1800" dirty="0">
              <a:latin typeface="Times New Roman" panose="02020603050405020304" pitchFamily="18" charset="0"/>
              <a:cs typeface="Times New Roman" panose="02020603050405020304" pitchFamily="18" charset="0"/>
            </a:endParaRPr>
          </a:p>
          <a:p>
            <a:pPr marL="285750" indent="-285750">
              <a:buFontTx/>
              <a:buChar char="-"/>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sp>
        <p:nvSpPr>
          <p:cNvPr id="3" name="Rectangle 2"/>
          <p:cNvSpPr/>
          <p:nvPr/>
        </p:nvSpPr>
        <p:spPr>
          <a:xfrm>
            <a:off x="4267200" y="6265595"/>
            <a:ext cx="4572000" cy="430887"/>
          </a:xfrm>
          <a:prstGeom prst="rect">
            <a:avLst/>
          </a:prstGeom>
        </p:spPr>
        <p:txBody>
          <a:bodyPr>
            <a:spAutoFit/>
          </a:bodyPr>
          <a:lstStyle/>
          <a:p>
            <a:r>
              <a:rPr lang="en-GB" sz="1100" dirty="0">
                <a:latin typeface="Times New Roman" panose="02020603050405020304" pitchFamily="18" charset="0"/>
                <a:cs typeface="Times New Roman" panose="02020603050405020304" pitchFamily="18" charset="0"/>
              </a:rPr>
              <a:t>Entrance archway to Strata Florida Abbey, photo William </a:t>
            </a:r>
            <a:r>
              <a:rPr lang="en-GB" sz="1100" dirty="0" err="1">
                <a:latin typeface="Times New Roman" panose="02020603050405020304" pitchFamily="18" charset="0"/>
                <a:cs typeface="Times New Roman" panose="02020603050405020304" pitchFamily="18" charset="0"/>
              </a:rPr>
              <a:t>Connolley</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https://commons.wikimedia.org/wiki/File:DSCN4297-strata-florida-arch.JPG</a:t>
            </a:r>
          </a:p>
        </p:txBody>
      </p:sp>
    </p:spTree>
    <p:extLst>
      <p:ext uri="{BB962C8B-B14F-4D97-AF65-F5344CB8AC3E}">
        <p14:creationId xmlns:p14="http://schemas.microsoft.com/office/powerpoint/2010/main" val="186478493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Bibliography:</a:t>
            </a:r>
            <a:br>
              <a:rPr lang="en-GB" b="1" dirty="0"/>
            </a:br>
            <a:endParaRPr lang="en-GB" b="1" dirty="0"/>
          </a:p>
        </p:txBody>
      </p:sp>
      <p:sp>
        <p:nvSpPr>
          <p:cNvPr id="3" name="Content Placeholder 2"/>
          <p:cNvSpPr>
            <a:spLocks noGrp="1"/>
          </p:cNvSpPr>
          <p:nvPr>
            <p:ph idx="1"/>
          </p:nvPr>
        </p:nvSpPr>
        <p:spPr/>
        <p:txBody>
          <a:bodyPr>
            <a:normAutofit fontScale="92500" lnSpcReduction="10000"/>
          </a:bodyPr>
          <a:lstStyle/>
          <a:p>
            <a:pPr marL="0" indent="0">
              <a:buNone/>
            </a:pPr>
            <a:r>
              <a:rPr lang="en-GB" sz="2800" dirty="0"/>
              <a:t>Cartwright, Jane, </a:t>
            </a:r>
            <a:r>
              <a:rPr lang="en-GB" sz="2800" i="1" dirty="0"/>
              <a:t>Feminine Sanctity and Spirituality in Medieval Wales</a:t>
            </a:r>
            <a:r>
              <a:rPr lang="en-GB" sz="2800" dirty="0"/>
              <a:t> (Cardiff: University of Wales Press</a:t>
            </a:r>
            <a:r>
              <a:rPr lang="en-GB" sz="2800"/>
              <a:t>, 2008)</a:t>
            </a:r>
            <a:endParaRPr lang="en-GB" sz="2800" dirty="0"/>
          </a:p>
          <a:p>
            <a:pPr marL="0" indent="0">
              <a:buNone/>
            </a:pPr>
            <a:r>
              <a:rPr lang="en-GB" sz="2800" dirty="0"/>
              <a:t>Davies, John, </a:t>
            </a:r>
            <a:r>
              <a:rPr lang="en-GB" sz="2800" i="1" dirty="0"/>
              <a:t>A History of Wales </a:t>
            </a:r>
            <a:r>
              <a:rPr lang="en-GB" sz="2800" dirty="0"/>
              <a:t>(London: Penguin, 2007)</a:t>
            </a:r>
          </a:p>
          <a:p>
            <a:pPr marL="0" indent="0">
              <a:buNone/>
            </a:pPr>
            <a:r>
              <a:rPr lang="en-GB" sz="2800" dirty="0"/>
              <a:t>Davies, Sioned (trans.), </a:t>
            </a:r>
            <a:r>
              <a:rPr lang="en-GB" sz="2800" i="1" dirty="0"/>
              <a:t>The </a:t>
            </a:r>
            <a:r>
              <a:rPr lang="en-GB" sz="2800" i="1" dirty="0" err="1"/>
              <a:t>Mabinogion</a:t>
            </a:r>
            <a:r>
              <a:rPr lang="en-GB" sz="2800" i="1" dirty="0"/>
              <a:t> </a:t>
            </a:r>
            <a:r>
              <a:rPr lang="en-GB" sz="2800" dirty="0"/>
              <a:t>(Oxford: Oxford University Press, 2007)</a:t>
            </a:r>
          </a:p>
          <a:p>
            <a:pPr marL="0" indent="0">
              <a:buNone/>
            </a:pPr>
            <a:r>
              <a:rPr lang="en-GB" sz="2800" dirty="0"/>
              <a:t>Johnston, </a:t>
            </a:r>
            <a:r>
              <a:rPr lang="en-GB" sz="2800" dirty="0" err="1"/>
              <a:t>Dafydd</a:t>
            </a:r>
            <a:r>
              <a:rPr lang="en-GB" sz="2800" dirty="0"/>
              <a:t>, </a:t>
            </a:r>
            <a:r>
              <a:rPr lang="en-GB" sz="2800" i="1" dirty="0"/>
              <a:t>The Literature of Wales </a:t>
            </a:r>
            <a:r>
              <a:rPr lang="en-GB" sz="2800" dirty="0"/>
              <a:t>(Cardiff: University of Wales Press, 1994)</a:t>
            </a:r>
          </a:p>
          <a:p>
            <a:pPr marL="0" indent="0">
              <a:buNone/>
            </a:pPr>
            <a:r>
              <a:rPr lang="en-GB" sz="2800" dirty="0"/>
              <a:t>Stephens, </a:t>
            </a:r>
            <a:r>
              <a:rPr lang="en-GB" sz="2800" dirty="0" err="1"/>
              <a:t>Meic</a:t>
            </a:r>
            <a:r>
              <a:rPr lang="en-GB" sz="2800" dirty="0"/>
              <a:t> (ed.), </a:t>
            </a:r>
            <a:r>
              <a:rPr lang="en-GB" sz="2800" i="1" dirty="0"/>
              <a:t>The Companion to Welsh Literature</a:t>
            </a:r>
            <a:r>
              <a:rPr lang="en-GB" sz="2800" dirty="0"/>
              <a:t> (Cardiff: University of Wales Press, 1998)</a:t>
            </a:r>
          </a:p>
          <a:p>
            <a:pPr marL="0" indent="0">
              <a:buNone/>
            </a:pPr>
            <a:r>
              <a:rPr lang="en-GB" sz="2800" dirty="0"/>
              <a:t>Williams, Gwyn A. </a:t>
            </a:r>
            <a:r>
              <a:rPr lang="en-GB" sz="2800" i="1" dirty="0"/>
              <a:t>When Was Wales?</a:t>
            </a:r>
            <a:r>
              <a:rPr lang="en-GB" sz="2800" dirty="0"/>
              <a:t> (London: Penguin, 1985) </a:t>
            </a:r>
            <a:endParaRPr lang="en-GB" dirty="0"/>
          </a:p>
        </p:txBody>
      </p:sp>
    </p:spTree>
    <p:extLst>
      <p:ext uri="{BB962C8B-B14F-4D97-AF65-F5344CB8AC3E}">
        <p14:creationId xmlns:p14="http://schemas.microsoft.com/office/powerpoint/2010/main" val="247733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2466</TotalTime>
  <Words>6160</Words>
  <Application>Microsoft Office PowerPoint</Application>
  <PresentationFormat>On-screen Show (4:3)</PresentationFormat>
  <Paragraphs>443</Paragraphs>
  <Slides>62</Slides>
  <Notes>0</Notes>
  <HiddenSlides>0</HiddenSlides>
  <MMClips>0</MMClips>
  <ScaleCrop>false</ScaleCrop>
  <HeadingPairs>
    <vt:vector size="8" baseType="variant">
      <vt:variant>
        <vt:lpstr>Fonts Used</vt:lpstr>
      </vt:variant>
      <vt:variant>
        <vt:i4>8</vt:i4>
      </vt:variant>
      <vt:variant>
        <vt:lpstr>Theme</vt:lpstr>
      </vt:variant>
      <vt:variant>
        <vt:i4>9</vt:i4>
      </vt:variant>
      <vt:variant>
        <vt:lpstr>Embedded OLE Servers</vt:lpstr>
      </vt:variant>
      <vt:variant>
        <vt:i4>1</vt:i4>
      </vt:variant>
      <vt:variant>
        <vt:lpstr>Slide Titles</vt:lpstr>
      </vt:variant>
      <vt:variant>
        <vt:i4>62</vt:i4>
      </vt:variant>
    </vt:vector>
  </HeadingPairs>
  <TitlesOfParts>
    <vt:vector size="80" baseType="lpstr">
      <vt:lpstr>AvenirNext LT Pro Medium</vt:lpstr>
      <vt:lpstr>Arial</vt:lpstr>
      <vt:lpstr>Avenir Next LT Pro</vt:lpstr>
      <vt:lpstr>Calibri</vt:lpstr>
      <vt:lpstr>Calibri Light</vt:lpstr>
      <vt:lpstr>Sagona Book</vt:lpstr>
      <vt:lpstr>Times New Roman</vt:lpstr>
      <vt:lpstr>Wingdings</vt:lpstr>
      <vt:lpstr>Office Theme</vt:lpstr>
      <vt:lpstr>Office Theme</vt:lpstr>
      <vt:lpstr>Default Design</vt:lpstr>
      <vt:lpstr>ExploreVTI</vt:lpstr>
      <vt:lpstr>Office Theme</vt:lpstr>
      <vt:lpstr>Default Design</vt:lpstr>
      <vt:lpstr>Office Theme</vt:lpstr>
      <vt:lpstr>Office Theme</vt:lpstr>
      <vt:lpstr>Office Theme</vt:lpstr>
      <vt:lpstr>Photo Editor Photo</vt:lpstr>
      <vt:lpstr>Prof. Jane Cartwright Highlights of Welsh Literature   </vt:lpstr>
      <vt:lpstr>A brief introduction to the language, culture and history of Wales Cymraeg – the Welsh language</vt:lpstr>
      <vt:lpstr>PowerPoint Presentation</vt:lpstr>
      <vt:lpstr>Sut mae! (Hi!)</vt:lpstr>
      <vt:lpstr>Welsh place names</vt:lpstr>
      <vt:lpstr>Place Names – Llan + saint’s name</vt:lpstr>
      <vt:lpstr>Llangwyryfon (Church of the Virgins), dedicated to St Ursula aerial photograph: Coflein, RCAHMW Sites (56) | Coflein</vt:lpstr>
      <vt:lpstr>C5 – C8 The Age of the Saints</vt:lpstr>
      <vt:lpstr>Dewi (St David) – The Life of St David by Rhygyfarch c. 1095 (in Latin) Llyfr Ancr Llanddewibrefi c. 1346  (in Welsh) </vt:lpstr>
      <vt:lpstr>Life of St David (Vita Davidis, Buchedd Dewi)</vt:lpstr>
      <vt:lpstr>Patrick leaves Wales to make way for St David,  ceiling painting St Divy France (photo Jane Cartwright)</vt:lpstr>
      <vt:lpstr>PowerPoint Presentation</vt:lpstr>
      <vt:lpstr>The Life of St David: Non gives birth to David</vt:lpstr>
      <vt:lpstr>Non gives birth to David 2</vt:lpstr>
      <vt:lpstr>PowerPoint Presentation</vt:lpstr>
      <vt:lpstr>PowerPoint Presentation</vt:lpstr>
      <vt:lpstr>PowerPoint Presentation</vt:lpstr>
      <vt:lpstr>PowerPoint Presentation</vt:lpstr>
      <vt:lpstr>St Dwynwen, patron saint of lovers Feast day 25 January photo: Llanddwyn Island Jane Cartwright</vt:lpstr>
      <vt:lpstr>Dafydd ap Gwilym (c. 1315/20-c. 1350/70)  ‘Galw ar Ddwynwen’ (Calling Dwynwen)</vt:lpstr>
      <vt:lpstr>From the C12th Life of St Winefride by Prior Robert of Shrewsbury</vt:lpstr>
      <vt:lpstr>PowerPoint Presentation</vt:lpstr>
      <vt:lpstr>PowerPoint Presentation</vt:lpstr>
      <vt:lpstr>Y Gododdin C6 Aneirin Taliesin – 12 poems The Legend of Taliesin</vt:lpstr>
      <vt:lpstr>                    Welsh Poetry       http://commons.wikimedia.org/wiki/File%3ALlywelyn_the_Great.JPG      The death of Llywelyn ap Iorwerth (1173-1240)                       </vt:lpstr>
      <vt:lpstr>Y Gododdin</vt:lpstr>
      <vt:lpstr>‘Anyone is entitled to have his hunch, but before a hunch can have even the modest dignity of an informed guess it needs to be shaped by an understanding of the evidence’  (Thomas Charles-Edwards, ‘The Arthur of History’, p. 15) </vt:lpstr>
      <vt:lpstr>Cadbury, Somerset (Camelot? John Leland C16th) Tintagel (conceived - Geoffrey of Monmouth), Gelliwig in Cornwall – Culhwch ac Olwen) http://commons.wikimedia.org/wiki/Image:050326_073_somerset_cadbury_castle.jpg </vt:lpstr>
      <vt:lpstr>Other ‘Welsh’ Arthurian texts  a key source = Black Book of Carmarthen c. 1250 (Priory of St John the Evangelist and Teulyddog)</vt:lpstr>
      <vt:lpstr>The Mabinogion</vt:lpstr>
      <vt:lpstr>Lady Charlotte Guest</vt:lpstr>
      <vt:lpstr>11 tales:</vt:lpstr>
      <vt:lpstr>PowerPoint Presentation</vt:lpstr>
      <vt:lpstr>The Mabinogion: Pwyll meets Rhiannon 2</vt:lpstr>
      <vt:lpstr>Dafydd ap Gwilym c. 1315/20 –  c. 1350/1370 (active in 1330s and 1340s)</vt:lpstr>
      <vt:lpstr>Dafydd ap Gwilym Merched Llanbadarn (The Girls of Llanbadarn) </vt:lpstr>
      <vt:lpstr>Hywel Dda ob. 949/50  Welsh King</vt:lpstr>
      <vt:lpstr>Llywelyn the Great c. 1173-1240 (Llywelyn ap Iorwerth) </vt:lpstr>
      <vt:lpstr>Llywelyn Fawr (2) 1230 hanged William de Breos cf. Siwan a play by Saunders Lewis</vt:lpstr>
      <vt:lpstr>Llywelyn Fawr  c. 1173-1240 </vt:lpstr>
      <vt:lpstr>Llywelyn y Llyw Olaf (Llywelyn ap Gruffudd) ob. 1282</vt:lpstr>
      <vt:lpstr>Llywelyn ap Gruffudd  </vt:lpstr>
      <vt:lpstr>Owain Glyndŵr c. 1359-c.1416</vt:lpstr>
      <vt:lpstr>Owain Glyndŵr (2)</vt:lpstr>
      <vt:lpstr>Henry Tudor  (Henry VII) 1457-1509 </vt:lpstr>
      <vt:lpstr>William Salesbury and William Morgan  Translation of the Bible into Welsh  </vt:lpstr>
      <vt:lpstr>William Salesbury (c. 1520-1584?) </vt:lpstr>
      <vt:lpstr>William Salesbury (2)</vt:lpstr>
      <vt:lpstr>William Morgan (1545-1604) </vt:lpstr>
      <vt:lpstr>PowerPoint Presentation</vt:lpstr>
      <vt:lpstr>PowerPoint Presentation</vt:lpstr>
      <vt:lpstr>Bishop Burgess (1756-1837) and the history of UWTSD</vt:lpstr>
      <vt:lpstr> </vt:lpstr>
      <vt:lpstr>Places to visit</vt:lpstr>
      <vt:lpstr>Ceredigion has a beautiful stretch of coastline where you’ll find superb sandy beaches, hidden coves and (if you’re lucky) see dolphins and seals. Some of my favourite beaches:</vt:lpstr>
      <vt:lpstr>St Govan’s Head, Pembrokeshire</vt:lpstr>
      <vt:lpstr>The Legend of the Lady of the Lake</vt:lpstr>
      <vt:lpstr>Llyn y Fan Fach</vt:lpstr>
      <vt:lpstr>Llyn y Fan Fach</vt:lpstr>
      <vt:lpstr>The Legend of the Lady of the Lake https://www.youtube.com/watch?v=0Sub71snnUE  See Robin Gwyndaf, Welsh Folktales (Natonal Museum of Wales)</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Yr Athro Jane Cartwright Hunaniaeth a Pherthyn: Golwg ar Gymru a’i Phobl CYCG5002C</dc:title>
  <dc:creator>Administrator</dc:creator>
  <cp:lastModifiedBy>Jane Cartwright</cp:lastModifiedBy>
  <cp:revision>169</cp:revision>
  <dcterms:created xsi:type="dcterms:W3CDTF">2015-02-09T15:47:49Z</dcterms:created>
  <dcterms:modified xsi:type="dcterms:W3CDTF">2024-07-04T09:14:45Z</dcterms:modified>
</cp:coreProperties>
</file>